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56"/>
  </p:notesMasterIdLst>
  <p:sldIdLst>
    <p:sldId id="256" r:id="rId2"/>
    <p:sldId id="314" r:id="rId3"/>
    <p:sldId id="260" r:id="rId4"/>
    <p:sldId id="270" r:id="rId5"/>
    <p:sldId id="269" r:id="rId6"/>
    <p:sldId id="271" r:id="rId7"/>
    <p:sldId id="286" r:id="rId8"/>
    <p:sldId id="288" r:id="rId9"/>
    <p:sldId id="308" r:id="rId10"/>
    <p:sldId id="289" r:id="rId11"/>
    <p:sldId id="290" r:id="rId12"/>
    <p:sldId id="309" r:id="rId13"/>
    <p:sldId id="300" r:id="rId14"/>
    <p:sldId id="301" r:id="rId15"/>
    <p:sldId id="303" r:id="rId16"/>
    <p:sldId id="302" r:id="rId17"/>
    <p:sldId id="291" r:id="rId18"/>
    <p:sldId id="323" r:id="rId19"/>
    <p:sldId id="324" r:id="rId20"/>
    <p:sldId id="322" r:id="rId21"/>
    <p:sldId id="310" r:id="rId22"/>
    <p:sldId id="312" r:id="rId23"/>
    <p:sldId id="313" r:id="rId24"/>
    <p:sldId id="311" r:id="rId25"/>
    <p:sldId id="292" r:id="rId26"/>
    <p:sldId id="293" r:id="rId27"/>
    <p:sldId id="318" r:id="rId28"/>
    <p:sldId id="299" r:id="rId29"/>
    <p:sldId id="306" r:id="rId30"/>
    <p:sldId id="276" r:id="rId31"/>
    <p:sldId id="287" r:id="rId32"/>
    <p:sldId id="275" r:id="rId33"/>
    <p:sldId id="316" r:id="rId34"/>
    <p:sldId id="263" r:id="rId35"/>
    <p:sldId id="317" r:id="rId36"/>
    <p:sldId id="315" r:id="rId37"/>
    <p:sldId id="277" r:id="rId38"/>
    <p:sldId id="278" r:id="rId39"/>
    <p:sldId id="279" r:id="rId40"/>
    <p:sldId id="304" r:id="rId41"/>
    <p:sldId id="265" r:id="rId42"/>
    <p:sldId id="266" r:id="rId43"/>
    <p:sldId id="285" r:id="rId44"/>
    <p:sldId id="281" r:id="rId45"/>
    <p:sldId id="307" r:id="rId46"/>
    <p:sldId id="280" r:id="rId47"/>
    <p:sldId id="305" r:id="rId48"/>
    <p:sldId id="282" r:id="rId49"/>
    <p:sldId id="319" r:id="rId50"/>
    <p:sldId id="321" r:id="rId51"/>
    <p:sldId id="284" r:id="rId52"/>
    <p:sldId id="283" r:id="rId53"/>
    <p:sldId id="261" r:id="rId54"/>
    <p:sldId id="272"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59D"/>
    <a:srgbClr val="0433FF"/>
    <a:srgbClr val="807F14"/>
    <a:srgbClr val="4E8F00"/>
    <a:srgbClr val="418008"/>
    <a:srgbClr val="FF40FF"/>
    <a:srgbClr val="FF85F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4"/>
    <p:restoredTop sz="88291"/>
  </p:normalViewPr>
  <p:slideViewPr>
    <p:cSldViewPr snapToGrid="0" snapToObjects="1">
      <p:cViewPr>
        <p:scale>
          <a:sx n="109" d="100"/>
          <a:sy n="109" d="100"/>
        </p:scale>
        <p:origin x="1128"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A0F9C-CECA-6642-9738-08373CBBA6BE}" type="datetimeFigureOut">
              <a:rPr lang="en-US" smtClean="0"/>
              <a:t>10/25/16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7DB4C-9A7F-8E48-818A-E57DA061BACD}" type="slidenum">
              <a:rPr lang="en-US" smtClean="0"/>
              <a:t>‹#›</a:t>
            </a:fld>
            <a:endParaRPr lang="en-US"/>
          </a:p>
        </p:txBody>
      </p:sp>
    </p:spTree>
    <p:extLst>
      <p:ext uri="{BB962C8B-B14F-4D97-AF65-F5344CB8AC3E}">
        <p14:creationId xmlns:p14="http://schemas.microsoft.com/office/powerpoint/2010/main" val="89407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 this talk with a bit of a by making a small point about</a:t>
            </a:r>
            <a:r>
              <a:rPr lang="en-US" baseline="0" dirty="0" smtClean="0"/>
              <a:t> </a:t>
            </a:r>
            <a:r>
              <a:rPr lang="en-US" dirty="0" smtClean="0"/>
              <a:t> computational morphology. Personally, I think computational morphology is an exciting area of NLP, and I've always been a bit disappointed more people don't work on it. Morphology is the rule -- not the exception! What I mean by this is that if we want NLP systems that work for the majority of the world's languages, this is a problem we need to solve. To show this, I extracted some simple statistics from the WALS database of typological properties. - 85% of the world's languages make use of affixation in some form- 80% mark verb tense through morphology- 2/3 mark grammatical </a:t>
            </a:r>
            <a:r>
              <a:rPr lang="en-US" dirty="0" err="1" smtClean="0"/>
              <a:t>caseThat's</a:t>
            </a:r>
            <a:r>
              <a:rPr lang="en-US" dirty="0" smtClean="0"/>
              <a:t> a lot of </a:t>
            </a:r>
            <a:r>
              <a:rPr lang="en-US" dirty="0" err="1" smtClean="0"/>
              <a:t>languages.By</a:t>
            </a:r>
            <a:r>
              <a:rPr lang="en-US" dirty="0" smtClean="0"/>
              <a:t> way of comparison, I compiled my own statistics from the NAACL proceedings: 3%(6.0 / 181  of the papers (as far I could tell) dealt </a:t>
            </a:r>
            <a:r>
              <a:rPr lang="en-US" dirty="0" err="1" smtClean="0"/>
              <a:t>withmorphology</a:t>
            </a:r>
            <a:r>
              <a:rPr lang="en-US" dirty="0" smtClean="0"/>
              <a:t>.</a:t>
            </a:r>
            <a:endParaRPr lang="en-US" dirty="0"/>
          </a:p>
        </p:txBody>
      </p:sp>
      <p:sp>
        <p:nvSpPr>
          <p:cNvPr id="4" name="Slide Number Placeholder 3"/>
          <p:cNvSpPr>
            <a:spLocks noGrp="1"/>
          </p:cNvSpPr>
          <p:nvPr>
            <p:ph type="sldNum" sz="quarter" idx="10"/>
          </p:nvPr>
        </p:nvSpPr>
        <p:spPr/>
        <p:txBody>
          <a:bodyPr/>
          <a:lstStyle/>
          <a:p>
            <a:fld id="{78008E0C-BB09-144D-955B-96897A623FA3}" type="slidenum">
              <a:rPr lang="en-US" smtClean="0"/>
              <a:t>2</a:t>
            </a:fld>
            <a:endParaRPr lang="en-US"/>
          </a:p>
        </p:txBody>
      </p:sp>
    </p:spTree>
    <p:extLst>
      <p:ext uri="{BB962C8B-B14F-4D97-AF65-F5344CB8AC3E}">
        <p14:creationId xmlns:p14="http://schemas.microsoft.com/office/powerpoint/2010/main" val="208843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12</a:t>
            </a:fld>
            <a:endParaRPr lang="en-US"/>
          </a:p>
        </p:txBody>
      </p:sp>
    </p:spTree>
    <p:extLst>
      <p:ext uri="{BB962C8B-B14F-4D97-AF65-F5344CB8AC3E}">
        <p14:creationId xmlns:p14="http://schemas.microsoft.com/office/powerpoint/2010/main" val="146988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want to observe that formally speaking, this is </a:t>
            </a:r>
            <a:r>
              <a:rPr lang="en-US" i="1" dirty="0" smtClean="0"/>
              <a:t>exactly the same problem</a:t>
            </a:r>
            <a:r>
              <a:rPr lang="en-US" i="0" dirty="0" smtClean="0"/>
              <a:t> as another ML problem.  Some users rated</a:t>
            </a:r>
            <a:r>
              <a:rPr lang="en-US" i="0" baseline="0" dirty="0" smtClean="0"/>
              <a:t> some movies, and you want to predict how they would rate other movies.</a:t>
            </a:r>
            <a:endParaRPr lang="en-US" i="0" dirty="0" smtClean="0"/>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62426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way to solve this is to assign each user, and each movie, a latent vector in 3-space so that the user’s rating of a movie, when it’s known, is predicted by the inner product of their vectors.  A blue row vector times a red column vector gives a purple rating.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lgn="l" fontAlgn="auto">
              <a:spcBef>
                <a:spcPts val="0"/>
              </a:spcBef>
              <a:spcAft>
                <a:spcPts val="0"/>
              </a:spcAft>
            </a:pPr>
            <a:fld id="{6591EBD3-C39C-A744-A44F-A5876F2FF7BE}" type="slidenum">
              <a:rPr lang="en-US" sz="1400" kern="0" smtClean="0">
                <a:solidFill>
                  <a:prstClr val="black"/>
                </a:solidFill>
                <a:latin typeface="Arial"/>
                <a:cs typeface="Arial"/>
                <a:sym typeface="Arial"/>
                <a:rtl val="0"/>
              </a:rPr>
              <a:pPr algn="l" fontAlgn="auto">
                <a:spcBef>
                  <a:spcPts val="0"/>
                </a:spcBef>
                <a:spcAft>
                  <a:spcPts val="0"/>
                </a:spcAft>
              </a:pPr>
              <a:t>14</a:t>
            </a:fld>
            <a:endParaRPr lang="en-US" sz="1400" kern="0">
              <a:solidFill>
                <a:prstClr val="black"/>
              </a:solidFill>
              <a:latin typeface="Arial"/>
              <a:cs typeface="Arial"/>
              <a:sym typeface="Arial"/>
              <a:rtl val="0"/>
            </a:endParaRPr>
          </a:p>
        </p:txBody>
      </p:sp>
    </p:spTree>
    <p:extLst>
      <p:ext uri="{BB962C8B-B14F-4D97-AF65-F5344CB8AC3E}">
        <p14:creationId xmlns:p14="http://schemas.microsoft.com/office/powerpoint/2010/main" val="72161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Here’s a graphical model representation.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accounts for the difference between the observed data and the prediction with Gaussian noise, which allows for a bit of wiggle room.</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lgn="l" fontAlgn="auto">
              <a:spcBef>
                <a:spcPts val="0"/>
              </a:spcBef>
              <a:spcAft>
                <a:spcPts val="0"/>
              </a:spcAft>
            </a:pPr>
            <a:fld id="{6591EBD3-C39C-A744-A44F-A5876F2FF7BE}" type="slidenum">
              <a:rPr lang="en-US" sz="1400" kern="0" smtClean="0">
                <a:solidFill>
                  <a:prstClr val="black"/>
                </a:solidFill>
                <a:latin typeface="Arial"/>
                <a:cs typeface="Arial"/>
                <a:sym typeface="Arial"/>
                <a:rtl val="0"/>
              </a:rPr>
              <a:pPr algn="l" fontAlgn="auto">
                <a:spcBef>
                  <a:spcPts val="0"/>
                </a:spcBef>
                <a:spcAft>
                  <a:spcPts val="0"/>
                </a:spcAft>
              </a:pPr>
              <a:t>15</a:t>
            </a:fld>
            <a:endParaRPr lang="en-US" sz="1400" kern="0">
              <a:solidFill>
                <a:prstClr val="black"/>
              </a:solidFill>
              <a:latin typeface="Arial"/>
              <a:cs typeface="Arial"/>
              <a:sym typeface="Arial"/>
              <a:rtl val="0"/>
            </a:endParaRPr>
          </a:p>
        </p:txBody>
      </p:sp>
    </p:spTree>
    <p:extLst>
      <p:ext uri="{BB962C8B-B14F-4D97-AF65-F5344CB8AC3E}">
        <p14:creationId xmlns:p14="http://schemas.microsoft.com/office/powerpoint/2010/main" val="85632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can take</a:t>
            </a:r>
            <a:r>
              <a:rPr lang="en-US" baseline="0" dirty="0" smtClean="0"/>
              <a:t> more inner products to predict the held-out ratings.</a:t>
            </a:r>
          </a:p>
          <a:p>
            <a:r>
              <a:rPr lang="en-US" baseline="0" dirty="0" smtClean="0"/>
              <a:t>Notice that all we’re doing is approximating the original ratings by the</a:t>
            </a:r>
          </a:p>
          <a:p>
            <a:r>
              <a:rPr lang="en-US" baseline="0" dirty="0" smtClean="0"/>
              <a:t>entries of a rank-3 matrix – the product of this m x 3 blue matrix with this 3 x n red matrix is an m x n, rank-3 matrix.</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lgn="l" fontAlgn="auto">
              <a:spcBef>
                <a:spcPts val="0"/>
              </a:spcBef>
              <a:spcAft>
                <a:spcPts val="0"/>
              </a:spcAft>
            </a:pPr>
            <a:fld id="{6591EBD3-C39C-A744-A44F-A5876F2FF7BE}" type="slidenum">
              <a:rPr lang="en-US" sz="1400" kern="0" smtClean="0">
                <a:solidFill>
                  <a:prstClr val="black"/>
                </a:solidFill>
                <a:latin typeface="Arial"/>
                <a:cs typeface="Arial"/>
                <a:sym typeface="Arial"/>
                <a:rtl val="0"/>
              </a:rPr>
              <a:pPr algn="l" fontAlgn="auto">
                <a:spcBef>
                  <a:spcPts val="0"/>
                </a:spcBef>
                <a:spcAft>
                  <a:spcPts val="0"/>
                </a:spcAft>
              </a:pPr>
              <a:t>16</a:t>
            </a:fld>
            <a:endParaRPr lang="en-US" sz="1400" kern="0">
              <a:solidFill>
                <a:prstClr val="black"/>
              </a:solidFill>
              <a:latin typeface="Arial"/>
              <a:cs typeface="Arial"/>
              <a:sym typeface="Arial"/>
              <a:rtl val="0"/>
            </a:endParaRPr>
          </a:p>
        </p:txBody>
      </p:sp>
    </p:spTree>
    <p:extLst>
      <p:ext uri="{BB962C8B-B14F-4D97-AF65-F5344CB8AC3E}">
        <p14:creationId xmlns:p14="http://schemas.microsoft.com/office/powerpoint/2010/main" val="1954492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a:t>
            </a:r>
            <a:r>
              <a:rPr lang="en-US" baseline="0" dirty="0" smtClean="0"/>
              <a:t> our last people, we showed how to extrapolate the form string given other latent form strings for its row and column. In this work, we will show to extrapolate the meaning vector given latent meaning vectors for its row and column.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17</a:t>
            </a:fld>
            <a:endParaRPr lang="en-US"/>
          </a:p>
        </p:txBody>
      </p:sp>
    </p:spTree>
    <p:extLst>
      <p:ext uri="{BB962C8B-B14F-4D97-AF65-F5344CB8AC3E}">
        <p14:creationId xmlns:p14="http://schemas.microsoft.com/office/powerpoint/2010/main" val="205018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20</a:t>
            </a:fld>
            <a:endParaRPr lang="en-US"/>
          </a:p>
        </p:txBody>
      </p:sp>
    </p:spTree>
    <p:extLst>
      <p:ext uri="{BB962C8B-B14F-4D97-AF65-F5344CB8AC3E}">
        <p14:creationId xmlns:p14="http://schemas.microsoft.com/office/powerpoint/2010/main" val="177130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21</a:t>
            </a:fld>
            <a:endParaRPr lang="en-US"/>
          </a:p>
        </p:txBody>
      </p:sp>
    </p:spTree>
    <p:extLst>
      <p:ext uri="{BB962C8B-B14F-4D97-AF65-F5344CB8AC3E}">
        <p14:creationId xmlns:p14="http://schemas.microsoft.com/office/powerpoint/2010/main" val="38857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22</a:t>
            </a:fld>
            <a:endParaRPr lang="en-US"/>
          </a:p>
        </p:txBody>
      </p:sp>
    </p:spTree>
    <p:extLst>
      <p:ext uri="{BB962C8B-B14F-4D97-AF65-F5344CB8AC3E}">
        <p14:creationId xmlns:p14="http://schemas.microsoft.com/office/powerpoint/2010/main" val="756345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23</a:t>
            </a:fld>
            <a:endParaRPr lang="en-US"/>
          </a:p>
        </p:txBody>
      </p:sp>
    </p:spTree>
    <p:extLst>
      <p:ext uri="{BB962C8B-B14F-4D97-AF65-F5344CB8AC3E}">
        <p14:creationId xmlns:p14="http://schemas.microsoft.com/office/powerpoint/2010/main" val="134363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Words exhibit various relations And these relations</a:t>
            </a:r>
            <a:r>
              <a:rPr lang="en-US" baseline="0" dirty="0" smtClean="0"/>
              <a:t> come in various flavors </a:t>
            </a:r>
            <a:r>
              <a:rPr lang="en-US" dirty="0" smtClean="0"/>
              <a:t>. For instance,</a:t>
            </a:r>
            <a:r>
              <a:rPr lang="en-US" baseline="0" dirty="0" smtClean="0"/>
              <a:t> we have similar words, related words, and morphological words. Ideally, we would </a:t>
            </a:r>
          </a:p>
          <a:p>
            <a:pPr algn="l"/>
            <a:r>
              <a:rPr lang="en-US" baseline="0" dirty="0" smtClean="0"/>
              <a:t>want all of these notions Show images and highlight the morphological one. (THIS WORK!)</a:t>
            </a:r>
          </a:p>
          <a:p>
            <a:pPr algn="l"/>
            <a:endParaRPr lang="en-US" baseline="0" dirty="0" smtClean="0"/>
          </a:p>
          <a:p>
            <a:pPr algn="l"/>
            <a:r>
              <a:rPr lang="en-US" baseline="0" dirty="0" smtClean="0"/>
              <a:t>Take a method that does the first two well, and add the third. It tells us “run” is similar to ”sprint”, but ”ran” and “sprint”.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a:t>
            </a:fld>
            <a:endParaRPr lang="en-US"/>
          </a:p>
        </p:txBody>
      </p:sp>
    </p:spTree>
    <p:extLst>
      <p:ext uri="{BB962C8B-B14F-4D97-AF65-F5344CB8AC3E}">
        <p14:creationId xmlns:p14="http://schemas.microsoft.com/office/powerpoint/2010/main" val="69542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Extrapolation</a:t>
            </a:r>
            <a:r>
              <a:rPr lang="en-US" baseline="0" dirty="0" smtClean="0"/>
              <a:t> is an extreme form of smoothing – when you have 0 forms. The matrix is close to what you would get by addition. We should smooth everything *jointly*.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24</a:t>
            </a:fld>
            <a:endParaRPr lang="en-US"/>
          </a:p>
        </p:txBody>
      </p:sp>
    </p:spTree>
    <p:extLst>
      <p:ext uri="{BB962C8B-B14F-4D97-AF65-F5344CB8AC3E}">
        <p14:creationId xmlns:p14="http://schemas.microsoft.com/office/powerpoint/2010/main" val="2068790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 sz="1200" b="0" i="0" u="none" strike="noStrike" cap="none" baseline="0" dirty="0" smtClean="0">
                <a:solidFill>
                  <a:schemeClr val="dk1"/>
                </a:solidFill>
                <a:latin typeface="Calibri"/>
                <a:ea typeface="Calibri"/>
                <a:cs typeface="Calibri"/>
                <a:sym typeface="Calibri"/>
              </a:rPr>
              <a:t>This is a Bayesian network: Each ellipse is a random variable and we show a possible value, which was chosen given the values of its parents.  These variables are stochastic, this one happens to be deterministic, this one is stochastic again.</a:t>
            </a:r>
            <a:endParaRPr lang="en" sz="1200" b="0" i="0" u="none" strike="noStrike" cap="none" baseline="0" dirty="0">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fontAlgn="auto">
              <a:spcBef>
                <a:spcPts val="0"/>
              </a:spcBef>
              <a:spcAft>
                <a:spcPts val="0"/>
              </a:spcAft>
              <a:buSzPct val="25000"/>
            </a:pPr>
            <a:fld id="{00000000-1234-1234-1234-123412341234}" type="slidenum">
              <a:rPr lang="en" kern="0">
                <a:solidFill>
                  <a:srgbClr val="000000"/>
                </a:solidFill>
                <a:latin typeface="Calibri"/>
                <a:ea typeface="Calibri"/>
                <a:cs typeface="Calibri"/>
                <a:sym typeface="Calibri"/>
                <a:rtl val="0"/>
              </a:rPr>
              <a:pPr fontAlgn="auto">
                <a:spcBef>
                  <a:spcPts val="0"/>
                </a:spcBef>
                <a:spcAft>
                  <a:spcPts val="0"/>
                </a:spcAft>
                <a:buSzPct val="25000"/>
              </a:pPr>
              <a:t>25</a:t>
            </a:fld>
            <a:endParaRPr lang="en"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51526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 sz="1200" b="0" i="0" u="none" strike="noStrike" cap="none" baseline="0" dirty="0" smtClean="0">
                <a:solidFill>
                  <a:schemeClr val="dk1"/>
                </a:solidFill>
                <a:latin typeface="Calibri"/>
                <a:ea typeface="Calibri"/>
                <a:cs typeface="Calibri"/>
                <a:sym typeface="Calibri"/>
              </a:rPr>
              <a:t>This is a Bayesian network: Each ellipse is a random variable and we show a possible value, which was chosen given the values of its parents.  These variables are stochastic, this one happens to be deterministic, this one is stochastic again.</a:t>
            </a:r>
            <a:endParaRPr lang="en" sz="1200" b="0" i="0" u="none" strike="noStrike" cap="none" baseline="0" dirty="0">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fontAlgn="auto">
              <a:spcBef>
                <a:spcPts val="0"/>
              </a:spcBef>
              <a:spcAft>
                <a:spcPts val="0"/>
              </a:spcAft>
              <a:buSzPct val="25000"/>
            </a:pPr>
            <a:fld id="{00000000-1234-1234-1234-123412341234}" type="slidenum">
              <a:rPr lang="en" kern="0">
                <a:solidFill>
                  <a:srgbClr val="000000"/>
                </a:solidFill>
                <a:latin typeface="Calibri"/>
                <a:ea typeface="Calibri"/>
                <a:cs typeface="Calibri"/>
                <a:sym typeface="Calibri"/>
                <a:rtl val="0"/>
              </a:rPr>
              <a:pPr fontAlgn="auto">
                <a:spcBef>
                  <a:spcPts val="0"/>
                </a:spcBef>
                <a:spcAft>
                  <a:spcPts val="0"/>
                </a:spcAft>
                <a:buSzPct val="25000"/>
              </a:pPr>
              <a:t>26</a:t>
            </a:fld>
            <a:endParaRPr lang="en"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66658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27</a:t>
            </a:fld>
            <a:endParaRPr lang="en-US"/>
          </a:p>
        </p:txBody>
      </p:sp>
    </p:spTree>
    <p:extLst>
      <p:ext uri="{BB962C8B-B14F-4D97-AF65-F5344CB8AC3E}">
        <p14:creationId xmlns:p14="http://schemas.microsoft.com/office/powerpoint/2010/main" val="2066119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Not finished yet</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28</a:t>
            </a:fld>
            <a:endParaRPr lang="en-US"/>
          </a:p>
        </p:txBody>
      </p:sp>
    </p:spTree>
    <p:extLst>
      <p:ext uri="{BB962C8B-B14F-4D97-AF65-F5344CB8AC3E}">
        <p14:creationId xmlns:p14="http://schemas.microsoft.com/office/powerpoint/2010/main" val="1228961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Not finished yet</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29</a:t>
            </a:fld>
            <a:endParaRPr lang="en-US"/>
          </a:p>
        </p:txBody>
      </p:sp>
    </p:spTree>
    <p:extLst>
      <p:ext uri="{BB962C8B-B14F-4D97-AF65-F5344CB8AC3E}">
        <p14:creationId xmlns:p14="http://schemas.microsoft.com/office/powerpoint/2010/main" val="89337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Indeed, this is</a:t>
            </a:r>
            <a:r>
              <a:rPr lang="en-US" baseline="0" dirty="0" smtClean="0"/>
              <a:t> fundamentally a question about *compositionality*. Our goal to learn a function takes a lemma and a slot as an input and returns a vector encoding the meaning. Again, this is analogous to how to we made seek to model a form given a target in the paradigm?</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30</a:t>
            </a:fld>
            <a:endParaRPr lang="en-US"/>
          </a:p>
        </p:txBody>
      </p:sp>
    </p:spTree>
    <p:extLst>
      <p:ext uri="{BB962C8B-B14F-4D97-AF65-F5344CB8AC3E}">
        <p14:creationId xmlns:p14="http://schemas.microsoft.com/office/powerpoint/2010/main" val="1136958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Indeed, this is</a:t>
            </a:r>
            <a:r>
              <a:rPr lang="en-US" baseline="0" dirty="0" smtClean="0"/>
              <a:t> fundamentally a question about *compositionality*. Our goal to learn a function takes a lemma and a slot as an input and returns a vector encoding the meaning. Again, this is analogous to how to we made seek to model a form given a target in the paradigm?</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31</a:t>
            </a:fld>
            <a:endParaRPr lang="en-US"/>
          </a:p>
        </p:txBody>
      </p:sp>
    </p:spTree>
    <p:extLst>
      <p:ext uri="{BB962C8B-B14F-4D97-AF65-F5344CB8AC3E}">
        <p14:creationId xmlns:p14="http://schemas.microsoft.com/office/powerpoint/2010/main" val="1635487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Explain</a:t>
            </a:r>
            <a:r>
              <a:rPr lang="en-US" baseline="0" dirty="0" smtClean="0"/>
              <a:t> both types of Gaussian noise. Step 2 (former 3) explains non-compositionality. Step 3 (former 4) explains the noise during word2vec training. The ratio of the two training terms if going to decide how much smoothing there is. </a:t>
            </a:r>
          </a:p>
          <a:p>
            <a:pPr algn="l"/>
            <a:endParaRPr lang="en-US" baseline="0" dirty="0" smtClean="0"/>
          </a:p>
          <a:p>
            <a:pPr algn="l"/>
            <a:r>
              <a:rPr lang="en-US" baseline="0" dirty="0" smtClean="0"/>
              <a:t>Covariance of the second Gaussian is Inversely proportional to the number of times word2vec has seen the word so it results in more smoothing for rarer words</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32</a:t>
            </a:fld>
            <a:endParaRPr lang="en-US"/>
          </a:p>
        </p:txBody>
      </p:sp>
    </p:spTree>
    <p:extLst>
      <p:ext uri="{BB962C8B-B14F-4D97-AF65-F5344CB8AC3E}">
        <p14:creationId xmlns:p14="http://schemas.microsoft.com/office/powerpoint/2010/main" val="221359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Explain</a:t>
            </a:r>
            <a:r>
              <a:rPr lang="en-US" baseline="0" dirty="0" smtClean="0"/>
              <a:t> both types of Gaussian noise. Step 2 (former 3) explains non-compositionality. Step 3 (former 4) explains the noise during word2vec training. The ratio of the two training terms if going to decide how much smoothing there is.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33</a:t>
            </a:fld>
            <a:endParaRPr lang="en-US"/>
          </a:p>
        </p:txBody>
      </p:sp>
    </p:spTree>
    <p:extLst>
      <p:ext uri="{BB962C8B-B14F-4D97-AF65-F5344CB8AC3E}">
        <p14:creationId xmlns:p14="http://schemas.microsoft.com/office/powerpoint/2010/main" val="184856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work focuses on the relations between words in an inflectional paradigm. In comparison to the other relations we mentioned before, morphologically related words display a certain amount of *structure* in their meaning. That is, across different words, we would expect the basic relations to hold. That is to say, just as we can predict the word form * for unknown words, we can predict their meaning as well.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4</a:t>
            </a:fld>
            <a:endParaRPr lang="en-US"/>
          </a:p>
        </p:txBody>
      </p:sp>
    </p:spTree>
    <p:extLst>
      <p:ext uri="{BB962C8B-B14F-4D97-AF65-F5344CB8AC3E}">
        <p14:creationId xmlns:p14="http://schemas.microsoft.com/office/powerpoint/2010/main" val="285681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Words do not occur in isolation! Indeed,</a:t>
            </a:r>
            <a:r>
              <a:rPr lang="en-US" baseline="0" dirty="0" smtClean="0"/>
              <a:t> they form a larger network. Emphasize joint reconstruction</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34</a:t>
            </a:fld>
            <a:endParaRPr lang="en-US"/>
          </a:p>
        </p:txBody>
      </p:sp>
    </p:spTree>
    <p:extLst>
      <p:ext uri="{BB962C8B-B14F-4D97-AF65-F5344CB8AC3E}">
        <p14:creationId xmlns:p14="http://schemas.microsoft.com/office/powerpoint/2010/main" val="1960521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fine for words</a:t>
            </a:r>
            <a:r>
              <a:rPr lang="en-US" baseline="0" dirty="0" smtClean="0"/>
              <a:t> with more than 2 morphemes.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38</a:t>
            </a:fld>
            <a:endParaRPr lang="en-US"/>
          </a:p>
        </p:txBody>
      </p:sp>
    </p:spTree>
    <p:extLst>
      <p:ext uri="{BB962C8B-B14F-4D97-AF65-F5344CB8AC3E}">
        <p14:creationId xmlns:p14="http://schemas.microsoft.com/office/powerpoint/2010/main" val="712919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39</a:t>
            </a:fld>
            <a:endParaRPr lang="en-US"/>
          </a:p>
        </p:txBody>
      </p:sp>
    </p:spTree>
    <p:extLst>
      <p:ext uri="{BB962C8B-B14F-4D97-AF65-F5344CB8AC3E}">
        <p14:creationId xmlns:p14="http://schemas.microsoft.com/office/powerpoint/2010/main" val="1736930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SPELL</a:t>
            </a:r>
            <a:r>
              <a:rPr lang="en-US" baseline="0" dirty="0" smtClean="0"/>
              <a:t> IT OUT</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42</a:t>
            </a:fld>
            <a:endParaRPr lang="en-US"/>
          </a:p>
        </p:txBody>
      </p:sp>
    </p:spTree>
    <p:extLst>
      <p:ext uri="{BB962C8B-B14F-4D97-AF65-F5344CB8AC3E}">
        <p14:creationId xmlns:p14="http://schemas.microsoft.com/office/powerpoint/2010/main" val="1917578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results</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44</a:t>
            </a:fld>
            <a:endParaRPr lang="en-US"/>
          </a:p>
        </p:txBody>
      </p:sp>
    </p:spTree>
    <p:extLst>
      <p:ext uri="{BB962C8B-B14F-4D97-AF65-F5344CB8AC3E}">
        <p14:creationId xmlns:p14="http://schemas.microsoft.com/office/powerpoint/2010/main" val="2096559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47</a:t>
            </a:fld>
            <a:endParaRPr lang="en-US"/>
          </a:p>
        </p:txBody>
      </p:sp>
    </p:spTree>
    <p:extLst>
      <p:ext uri="{BB962C8B-B14F-4D97-AF65-F5344CB8AC3E}">
        <p14:creationId xmlns:p14="http://schemas.microsoft.com/office/powerpoint/2010/main" val="703166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Spearman’s Rho * 100</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48</a:t>
            </a:fld>
            <a:endParaRPr lang="en-US"/>
          </a:p>
        </p:txBody>
      </p:sp>
    </p:spTree>
    <p:extLst>
      <p:ext uri="{BB962C8B-B14F-4D97-AF65-F5344CB8AC3E}">
        <p14:creationId xmlns:p14="http://schemas.microsoft.com/office/powerpoint/2010/main" val="2099226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Words do not occur in isolation! Indeed,</a:t>
            </a:r>
            <a:r>
              <a:rPr lang="en-US" baseline="0" dirty="0" smtClean="0"/>
              <a:t> they form a larger network.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49</a:t>
            </a:fld>
            <a:endParaRPr lang="en-US"/>
          </a:p>
        </p:txBody>
      </p:sp>
    </p:spTree>
    <p:extLst>
      <p:ext uri="{BB962C8B-B14F-4D97-AF65-F5344CB8AC3E}">
        <p14:creationId xmlns:p14="http://schemas.microsoft.com/office/powerpoint/2010/main" val="1967077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Spearman’s Rho * 100</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50</a:t>
            </a:fld>
            <a:endParaRPr lang="en-US"/>
          </a:p>
        </p:txBody>
      </p:sp>
    </p:spTree>
    <p:extLst>
      <p:ext uri="{BB962C8B-B14F-4D97-AF65-F5344CB8AC3E}">
        <p14:creationId xmlns:p14="http://schemas.microsoft.com/office/powerpoint/2010/main" val="175594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directly into objective</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51</a:t>
            </a:fld>
            <a:endParaRPr lang="en-US"/>
          </a:p>
        </p:txBody>
      </p:sp>
    </p:spTree>
    <p:extLst>
      <p:ext uri="{BB962C8B-B14F-4D97-AF65-F5344CB8AC3E}">
        <p14:creationId xmlns:p14="http://schemas.microsoft.com/office/powerpoint/2010/main" val="163375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5</a:t>
            </a:fld>
            <a:endParaRPr lang="en-US"/>
          </a:p>
        </p:txBody>
      </p:sp>
    </p:spTree>
    <p:extLst>
      <p:ext uri="{BB962C8B-B14F-4D97-AF65-F5344CB8AC3E}">
        <p14:creationId xmlns:p14="http://schemas.microsoft.com/office/powerpoint/2010/main" val="665374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This</a:t>
            </a:r>
            <a:r>
              <a:rPr lang="en-US" baseline="0" dirty="0" smtClean="0"/>
              <a:t> boils down to a question about *compositionality*. Our goal to learn a function takes a lemma and a slot as an input and returns a vector encoding the meaning. Again, this is analogous to how to we made seek to model a form given a target in the paradigm?</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53</a:t>
            </a:fld>
            <a:endParaRPr lang="en-US"/>
          </a:p>
        </p:txBody>
      </p:sp>
    </p:spTree>
    <p:extLst>
      <p:ext uri="{BB962C8B-B14F-4D97-AF65-F5344CB8AC3E}">
        <p14:creationId xmlns:p14="http://schemas.microsoft.com/office/powerpoint/2010/main" val="357881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Indeed, this is</a:t>
            </a:r>
            <a:r>
              <a:rPr lang="en-US" baseline="0" dirty="0" smtClean="0"/>
              <a:t> fundamentally a question about *compositionality*. Our goal to learn a function takes a lemma and a slot as an input and returns a vector encoding the meaning. Again, this is analogous to how to we made seek to model a form given a target in the paradigm?</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54</a:t>
            </a:fld>
            <a:endParaRPr lang="en-US"/>
          </a:p>
        </p:txBody>
      </p:sp>
    </p:spTree>
    <p:extLst>
      <p:ext uri="{BB962C8B-B14F-4D97-AF65-F5344CB8AC3E}">
        <p14:creationId xmlns:p14="http://schemas.microsoft.com/office/powerpoint/2010/main" val="118333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6</a:t>
            </a:fld>
            <a:endParaRPr lang="en-US"/>
          </a:p>
        </p:txBody>
      </p:sp>
    </p:spTree>
    <p:extLst>
      <p:ext uri="{BB962C8B-B14F-4D97-AF65-F5344CB8AC3E}">
        <p14:creationId xmlns:p14="http://schemas.microsoft.com/office/powerpoint/2010/main" val="8335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8</a:t>
            </a:fld>
            <a:endParaRPr lang="en-US"/>
          </a:p>
        </p:txBody>
      </p:sp>
    </p:spTree>
    <p:extLst>
      <p:ext uri="{BB962C8B-B14F-4D97-AF65-F5344CB8AC3E}">
        <p14:creationId xmlns:p14="http://schemas.microsoft.com/office/powerpoint/2010/main" val="19925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a:t>
            </a:r>
            <a:r>
              <a:rPr lang="en-US" baseline="0" dirty="0" smtClean="0"/>
              <a:t> let’s take a look at structured morphological information. Consider this table of English of partial verb paradigms. </a:t>
            </a:r>
            <a:endParaRPr lang="en-US" dirty="0"/>
          </a:p>
        </p:txBody>
      </p:sp>
      <p:sp>
        <p:nvSpPr>
          <p:cNvPr id="4" name="Slide Number Placeholder 3"/>
          <p:cNvSpPr>
            <a:spLocks noGrp="1"/>
          </p:cNvSpPr>
          <p:nvPr>
            <p:ph type="sldNum" sz="quarter" idx="10"/>
          </p:nvPr>
        </p:nvSpPr>
        <p:spPr/>
        <p:txBody>
          <a:bodyPr/>
          <a:lstStyle/>
          <a:p>
            <a:fld id="{8AC7DB4C-9A7F-8E48-818A-E57DA061BACD}" type="slidenum">
              <a:rPr lang="en-US" smtClean="0"/>
              <a:t>9</a:t>
            </a:fld>
            <a:endParaRPr lang="en-US"/>
          </a:p>
        </p:txBody>
      </p:sp>
    </p:spTree>
    <p:extLst>
      <p:ext uri="{BB962C8B-B14F-4D97-AF65-F5344CB8AC3E}">
        <p14:creationId xmlns:p14="http://schemas.microsoft.com/office/powerpoint/2010/main" val="214543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 sz="1200" b="0" i="0" u="none" strike="noStrike" cap="none" baseline="0" dirty="0" smtClean="0">
                <a:solidFill>
                  <a:schemeClr val="dk1"/>
                </a:solidFill>
                <a:latin typeface="Calibri"/>
                <a:ea typeface="Calibri"/>
                <a:cs typeface="Calibri"/>
                <a:sym typeface="Calibri"/>
              </a:rPr>
              <a:t>This is a Bayesian network: Each ellipse is a random variable and we show a possible value, which was chosen given the values of its parents.  These variables are stochastic, this one happens to be deterministic, this one is stochastic again.</a:t>
            </a:r>
            <a:endParaRPr lang="en" sz="1200" b="0" i="0" u="none" strike="noStrike" cap="none" baseline="0" dirty="0">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fontAlgn="auto">
              <a:spcBef>
                <a:spcPts val="0"/>
              </a:spcBef>
              <a:spcAft>
                <a:spcPts val="0"/>
              </a:spcAft>
              <a:buSzPct val="25000"/>
            </a:pPr>
            <a:fld id="{00000000-1234-1234-1234-123412341234}" type="slidenum">
              <a:rPr lang="en" kern="0">
                <a:solidFill>
                  <a:srgbClr val="000000"/>
                </a:solidFill>
                <a:latin typeface="Calibri"/>
                <a:ea typeface="Calibri"/>
                <a:cs typeface="Calibri"/>
                <a:sym typeface="Calibri"/>
                <a:rtl val="0"/>
              </a:rPr>
              <a:pPr fontAlgn="auto">
                <a:spcBef>
                  <a:spcPts val="0"/>
                </a:spcBef>
                <a:spcAft>
                  <a:spcPts val="0"/>
                </a:spcAft>
                <a:buSzPct val="25000"/>
              </a:pPr>
              <a:t>10</a:t>
            </a:fld>
            <a:endParaRPr lang="en"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67096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 sz="1200" b="0" i="0" u="none" strike="noStrike" cap="none" baseline="0" dirty="0" smtClean="0">
                <a:solidFill>
                  <a:schemeClr val="dk1"/>
                </a:solidFill>
                <a:latin typeface="Calibri"/>
                <a:ea typeface="Calibri"/>
                <a:cs typeface="Calibri"/>
                <a:sym typeface="Calibri"/>
              </a:rPr>
              <a:t>This is a Bayesian network: Each ellipse is a random variable and we show a possible value, which was chosen given the values of its parents.  These variables are stochastic, this one happens to be deterministic, this one is stochastic again.</a:t>
            </a:r>
            <a:endParaRPr lang="en" sz="1200" b="0" i="0" u="none" strike="noStrike" cap="none" baseline="0" dirty="0">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fontAlgn="auto">
              <a:spcBef>
                <a:spcPts val="0"/>
              </a:spcBef>
              <a:spcAft>
                <a:spcPts val="0"/>
              </a:spcAft>
              <a:buSzPct val="25000"/>
            </a:pPr>
            <a:fld id="{00000000-1234-1234-1234-123412341234}" type="slidenum">
              <a:rPr lang="en" kern="0">
                <a:solidFill>
                  <a:srgbClr val="000000"/>
                </a:solidFill>
                <a:latin typeface="Calibri"/>
                <a:ea typeface="Calibri"/>
                <a:cs typeface="Calibri"/>
                <a:sym typeface="Calibri"/>
                <a:rtl val="0"/>
              </a:rPr>
              <a:pPr fontAlgn="auto">
                <a:spcBef>
                  <a:spcPts val="0"/>
                </a:spcBef>
                <a:spcAft>
                  <a:spcPts val="0"/>
                </a:spcAft>
                <a:buSzPct val="25000"/>
              </a:pPr>
              <a:t>11</a:t>
            </a:fld>
            <a:endParaRPr lang="en" kern="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63643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67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302520"/>
            <a:ext cx="6400800" cy="1752600"/>
          </a:xfrm>
        </p:spPr>
        <p:txBody>
          <a:bodyPr/>
          <a:lstStyle>
            <a:lvl1pPr marL="0" indent="0" algn="ctr">
              <a:buNone/>
              <a:defRPr b="0" i="0">
                <a:solidFill>
                  <a:schemeClr val="accent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0E36978-910E-4643-AF3C-743FA84274A2}" type="datetimeFigureOut">
              <a:rPr lang="en-US" smtClean="0"/>
              <a:pPr>
                <a:defRPr/>
              </a:pPr>
              <a:t>10/25/16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925FC2-0549-6E43-A78B-81E28C78D02F}" type="slidenum">
              <a:rPr lang="en-US" smtClean="0"/>
              <a:pPr>
                <a:defRPr/>
              </a:pPr>
              <a:t>‹#›</a:t>
            </a:fld>
            <a:endParaRPr lang="en-US"/>
          </a:p>
        </p:txBody>
      </p:sp>
      <p:pic>
        <p:nvPicPr>
          <p:cNvPr id="10" name="Picture 9" descr="university.logo.small.horizontal.blue.pdf"/>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1446462" y="3607676"/>
            <a:ext cx="6194090" cy="2572626"/>
          </a:xfrm>
          <a:prstGeom prst="rect">
            <a:avLst/>
          </a:prstGeom>
        </p:spPr>
      </p:pic>
    </p:spTree>
    <p:extLst>
      <p:ext uri="{BB962C8B-B14F-4D97-AF65-F5344CB8AC3E}">
        <p14:creationId xmlns:p14="http://schemas.microsoft.com/office/powerpoint/2010/main" val="404913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B6DBA64-21B8-B347-A9C8-0323641E1E2A}" type="datetimeFigureOut">
              <a:rPr lang="en-US" smtClean="0"/>
              <a:pPr>
                <a:defRPr/>
              </a:pPr>
              <a:t>10/25/16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4C0148-8F41-D247-8546-A86EA31B846A}" type="slidenum">
              <a:rPr lang="en-US" smtClean="0"/>
              <a:pPr>
                <a:defRPr/>
              </a:pPr>
              <a:t>‹#›</a:t>
            </a:fld>
            <a:endParaRPr lang="en-US"/>
          </a:p>
        </p:txBody>
      </p:sp>
      <p:pic>
        <p:nvPicPr>
          <p:cNvPr id="7" name="Picture 6"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99832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714D3E5-7ED1-474D-A966-E458B66FDDBA}" type="datetimeFigureOut">
              <a:rPr lang="en-US" smtClean="0"/>
              <a:pPr>
                <a:defRPr/>
              </a:pPr>
              <a:t>10/25/16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4E1FFE-23AE-904B-A539-50A8C94D7193}" type="slidenum">
              <a:rPr lang="en-US" smtClean="0"/>
              <a:pPr>
                <a:defRPr/>
              </a:pPr>
              <a:t>‹#›</a:t>
            </a:fld>
            <a:endParaRPr lang="en-US"/>
          </a:p>
        </p:txBody>
      </p:sp>
      <p:pic>
        <p:nvPicPr>
          <p:cNvPr id="7" name="Picture 6"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254534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340250-65DF-E048-81AB-AB7257A4D743}" type="datetimeFigureOut">
              <a:rPr lang="en-US" smtClean="0"/>
              <a:pPr>
                <a:defRPr/>
              </a:pPr>
              <a:t>10/25/16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84460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1A340250-65DF-E048-81AB-AB7257A4D743}" type="datetimeFigureOut">
              <a:rPr lang="en-US" smtClean="0"/>
              <a:pPr>
                <a:defRPr/>
              </a:pPr>
              <a:t>10/25/16</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pPr>
                <a:defRPr/>
              </a:pPr>
              <a:t>‹#›</a:t>
            </a:fld>
            <a:endParaRPr lang="en-US"/>
          </a:p>
        </p:txBody>
      </p:sp>
      <p:pic>
        <p:nvPicPr>
          <p:cNvPr id="9" name="Picture 8"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419791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340250-65DF-E048-81AB-AB7257A4D743}" type="datetimeFigureOut">
              <a:rPr lang="en-US" smtClean="0"/>
              <a:pPr>
                <a:defRPr/>
              </a:pPr>
              <a:t>10/25/16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3178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A7E07CD-948C-6440-AE85-CE75A2754626}" type="datetimeFigureOut">
              <a:rPr lang="en-US" smtClean="0"/>
              <a:pPr>
                <a:defRPr/>
              </a:pPr>
              <a:t>10/25/16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11CC8F-329F-8C41-AC6A-3ECAF67E5476}"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220350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E23186D-703A-5B46-BBD8-CBD7D894DC94}" type="datetimeFigureOut">
              <a:rPr lang="en-US" smtClean="0"/>
              <a:pPr>
                <a:defRPr/>
              </a:pPr>
              <a:t>10/25/16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0D2390-1410-BA46-8722-0F5A6BDEB705}" type="slidenum">
              <a:rPr lang="en-US" smtClean="0"/>
              <a:pPr>
                <a:defRPr/>
              </a:pPr>
              <a:t>‹#›</a:t>
            </a:fld>
            <a:endParaRPr lang="en-US"/>
          </a:p>
        </p:txBody>
      </p:sp>
    </p:spTree>
    <p:extLst>
      <p:ext uri="{BB962C8B-B14F-4D97-AF65-F5344CB8AC3E}">
        <p14:creationId xmlns:p14="http://schemas.microsoft.com/office/powerpoint/2010/main" val="269246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5C6631E-B160-A949-AE9D-7DF1EDDC4D14}" type="datetimeFigureOut">
              <a:rPr lang="en-US" smtClean="0"/>
              <a:pPr>
                <a:defRPr/>
              </a:pPr>
              <a:t>10/25/16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A13D44-7F41-7544-994B-5AE41C38D294}"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1364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9739DE8-6C63-2A47-8B60-4B80AF2588D9}" type="datetimeFigureOut">
              <a:rPr lang="en-US" smtClean="0"/>
              <a:pPr>
                <a:defRPr/>
              </a:pPr>
              <a:t>10/25/16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AC74EB9-AB52-7644-8162-48E91E5E424D}" type="slidenum">
              <a:rPr lang="en-US" smtClean="0"/>
              <a:pPr>
                <a:defRPr/>
              </a:pPr>
              <a:t>‹#›</a:t>
            </a:fld>
            <a:endParaRPr lang="en-US"/>
          </a:p>
        </p:txBody>
      </p:sp>
      <p:pic>
        <p:nvPicPr>
          <p:cNvPr id="10" name="Picture 9"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7036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F33BF0C-A9B9-7646-A501-F8D95F063A7A}" type="datetimeFigureOut">
              <a:rPr lang="en-US" smtClean="0"/>
              <a:pPr>
                <a:defRPr/>
              </a:pPr>
              <a:t>10/25/16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AA3E00-4D5C-C74E-9C55-72F1C3B9E2FD}"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851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9950D63-F08A-8747-B8BF-60287C60664C}" type="datetimeFigureOut">
              <a:rPr lang="en-US" smtClean="0"/>
              <a:pPr>
                <a:defRPr/>
              </a:pPr>
              <a:t>10/25/16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2FACDA1-45D0-4146-AE69-40AAC188E9A0}" type="slidenum">
              <a:rPr lang="en-US" smtClean="0"/>
              <a:pPr>
                <a:defRPr/>
              </a:pPr>
              <a:t>‹#›</a:t>
            </a:fld>
            <a:endParaRPr lang="en-US"/>
          </a:p>
        </p:txBody>
      </p:sp>
      <p:pic>
        <p:nvPicPr>
          <p:cNvPr id="5" name="Picture 4"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53068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D232CAF-D96D-6E4C-B725-FB4623C5BBC1}" type="datetimeFigureOut">
              <a:rPr lang="en-US" smtClean="0"/>
              <a:pPr>
                <a:defRPr/>
              </a:pPr>
              <a:t>10/25/16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D2EE75-9451-C64D-B270-07D48A9FE64C}"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0213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D730790-E48F-B348-82B3-7D921817019A}" type="datetimeFigureOut">
              <a:rPr lang="en-US" smtClean="0"/>
              <a:pPr>
                <a:defRPr/>
              </a:pPr>
              <a:t>10/25/16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2B3EAD-C379-2348-AD7D-B5E1C3E03999}"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112595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A340250-65DF-E048-81AB-AB7257A4D743}" type="datetimeFigureOut">
              <a:rPr lang="en-US" smtClean="0"/>
              <a:pPr>
                <a:defRPr/>
              </a:pPr>
              <a:t>10/25/16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53020E-5E33-B446-8494-584D4EE020B3}" type="slidenum">
              <a:rPr lang="en-US" smtClean="0"/>
              <a:pPr>
                <a:defRPr/>
              </a:pPr>
              <a:t>‹#›</a:t>
            </a:fld>
            <a:endParaRPr lang="en-US"/>
          </a:p>
        </p:txBody>
      </p:sp>
    </p:spTree>
    <p:extLst>
      <p:ext uri="{BB962C8B-B14F-4D97-AF65-F5344CB8AC3E}">
        <p14:creationId xmlns:p14="http://schemas.microsoft.com/office/powerpoint/2010/main" val="31284482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9" Type="http://schemas.openxmlformats.org/officeDocument/2006/relationships/image" Target="../media/image18.emf"/><Relationship Id="rId20" Type="http://schemas.openxmlformats.org/officeDocument/2006/relationships/image" Target="../media/image29.emf"/><Relationship Id="rId21" Type="http://schemas.openxmlformats.org/officeDocument/2006/relationships/image" Target="../media/image30.emf"/><Relationship Id="rId22" Type="http://schemas.openxmlformats.org/officeDocument/2006/relationships/image" Target="../media/image31.emf"/><Relationship Id="rId23" Type="http://schemas.openxmlformats.org/officeDocument/2006/relationships/image" Target="../media/image32.emf"/><Relationship Id="rId24" Type="http://schemas.openxmlformats.org/officeDocument/2006/relationships/image" Target="../media/image33.emf"/><Relationship Id="rId25" Type="http://schemas.openxmlformats.org/officeDocument/2006/relationships/image" Target="../media/image34.emf"/><Relationship Id="rId26" Type="http://schemas.openxmlformats.org/officeDocument/2006/relationships/image" Target="../media/image35.emf"/><Relationship Id="rId27" Type="http://schemas.openxmlformats.org/officeDocument/2006/relationships/image" Target="../media/image36.emf"/><Relationship Id="rId28" Type="http://schemas.openxmlformats.org/officeDocument/2006/relationships/image" Target="../media/image37.emf"/><Relationship Id="rId29" Type="http://schemas.openxmlformats.org/officeDocument/2006/relationships/image" Target="../media/image38.emf"/><Relationship Id="rId30" Type="http://schemas.openxmlformats.org/officeDocument/2006/relationships/image" Target="../media/image39.emf"/><Relationship Id="rId31" Type="http://schemas.openxmlformats.org/officeDocument/2006/relationships/image" Target="../media/image40.emf"/><Relationship Id="rId32" Type="http://schemas.openxmlformats.org/officeDocument/2006/relationships/image" Target="../media/image41.emf"/><Relationship Id="rId10" Type="http://schemas.openxmlformats.org/officeDocument/2006/relationships/image" Target="../media/image19.emf"/><Relationship Id="rId11" Type="http://schemas.openxmlformats.org/officeDocument/2006/relationships/image" Target="../media/image20.emf"/><Relationship Id="rId12" Type="http://schemas.openxmlformats.org/officeDocument/2006/relationships/image" Target="../media/image21.emf"/><Relationship Id="rId13" Type="http://schemas.openxmlformats.org/officeDocument/2006/relationships/image" Target="../media/image22.emf"/><Relationship Id="rId14" Type="http://schemas.openxmlformats.org/officeDocument/2006/relationships/image" Target="../media/image23.emf"/><Relationship Id="rId15" Type="http://schemas.openxmlformats.org/officeDocument/2006/relationships/image" Target="../media/image24.emf"/><Relationship Id="rId16" Type="http://schemas.openxmlformats.org/officeDocument/2006/relationships/image" Target="../media/image25.emf"/><Relationship Id="rId17" Type="http://schemas.openxmlformats.org/officeDocument/2006/relationships/image" Target="../media/image26.emf"/><Relationship Id="rId18" Type="http://schemas.openxmlformats.org/officeDocument/2006/relationships/image" Target="../media/image27.emf"/><Relationship Id="rId19"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image" Target="../media/image18.emf"/><Relationship Id="rId20" Type="http://schemas.openxmlformats.org/officeDocument/2006/relationships/image" Target="../media/image29.emf"/><Relationship Id="rId21" Type="http://schemas.openxmlformats.org/officeDocument/2006/relationships/image" Target="../media/image30.emf"/><Relationship Id="rId22" Type="http://schemas.openxmlformats.org/officeDocument/2006/relationships/image" Target="../media/image31.emf"/><Relationship Id="rId23" Type="http://schemas.openxmlformats.org/officeDocument/2006/relationships/image" Target="../media/image32.emf"/><Relationship Id="rId24" Type="http://schemas.openxmlformats.org/officeDocument/2006/relationships/image" Target="../media/image33.emf"/><Relationship Id="rId25" Type="http://schemas.openxmlformats.org/officeDocument/2006/relationships/image" Target="../media/image34.emf"/><Relationship Id="rId26" Type="http://schemas.openxmlformats.org/officeDocument/2006/relationships/image" Target="../media/image35.emf"/><Relationship Id="rId27" Type="http://schemas.openxmlformats.org/officeDocument/2006/relationships/image" Target="../media/image36.emf"/><Relationship Id="rId28" Type="http://schemas.openxmlformats.org/officeDocument/2006/relationships/image" Target="../media/image37.emf"/><Relationship Id="rId29" Type="http://schemas.openxmlformats.org/officeDocument/2006/relationships/image" Target="../media/image38.emf"/><Relationship Id="rId30" Type="http://schemas.openxmlformats.org/officeDocument/2006/relationships/image" Target="../media/image39.emf"/><Relationship Id="rId31" Type="http://schemas.openxmlformats.org/officeDocument/2006/relationships/image" Target="../media/image40.emf"/><Relationship Id="rId32" Type="http://schemas.openxmlformats.org/officeDocument/2006/relationships/image" Target="../media/image41.emf"/><Relationship Id="rId10" Type="http://schemas.openxmlformats.org/officeDocument/2006/relationships/image" Target="../media/image19.emf"/><Relationship Id="rId11" Type="http://schemas.openxmlformats.org/officeDocument/2006/relationships/image" Target="../media/image20.emf"/><Relationship Id="rId12" Type="http://schemas.openxmlformats.org/officeDocument/2006/relationships/image" Target="../media/image21.emf"/><Relationship Id="rId13" Type="http://schemas.openxmlformats.org/officeDocument/2006/relationships/image" Target="../media/image22.emf"/><Relationship Id="rId14" Type="http://schemas.openxmlformats.org/officeDocument/2006/relationships/image" Target="../media/image23.emf"/><Relationship Id="rId15" Type="http://schemas.openxmlformats.org/officeDocument/2006/relationships/image" Target="../media/image24.emf"/><Relationship Id="rId16" Type="http://schemas.openxmlformats.org/officeDocument/2006/relationships/image" Target="../media/image25.emf"/><Relationship Id="rId17" Type="http://schemas.openxmlformats.org/officeDocument/2006/relationships/image" Target="../media/image26.emf"/><Relationship Id="rId18" Type="http://schemas.openxmlformats.org/officeDocument/2006/relationships/image" Target="../media/image27.emf"/><Relationship Id="rId19"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33.emf"/><Relationship Id="rId7" Type="http://schemas.openxmlformats.org/officeDocument/2006/relationships/image" Target="../media/image37.emf"/><Relationship Id="rId8" Type="http://schemas.openxmlformats.org/officeDocument/2006/relationships/image" Target="../media/image38.emf"/><Relationship Id="rId9" Type="http://schemas.openxmlformats.org/officeDocument/2006/relationships/image" Target="../media/image39.emf"/><Relationship Id="rId10"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9.emf"/><Relationship Id="rId8" Type="http://schemas.openxmlformats.org/officeDocument/2006/relationships/image" Target="../media/image50.emf"/><Relationship Id="rId9" Type="http://schemas.openxmlformats.org/officeDocument/2006/relationships/image" Target="../media/image51.emf"/><Relationship Id="rId10"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41.emf"/><Relationship Id="rId5" Type="http://schemas.openxmlformats.org/officeDocument/2006/relationships/image" Target="../media/image53.emf"/><Relationship Id="rId6"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1" Type="http://schemas.openxmlformats.org/officeDocument/2006/relationships/image" Target="../media/image61.emf"/><Relationship Id="rId12"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58.emf"/><Relationship Id="rId9" Type="http://schemas.openxmlformats.org/officeDocument/2006/relationships/image" Target="../media/image59.emf"/><Relationship Id="rId10" Type="http://schemas.openxmlformats.org/officeDocument/2006/relationships/image" Target="../media/image60.emf"/></Relationships>
</file>

<file path=ppt/slides/_rels/slide28.xml.rels><?xml version="1.0" encoding="UTF-8" standalone="yes"?>
<Relationships xmlns="http://schemas.openxmlformats.org/package/2006/relationships"><Relationship Id="rId11" Type="http://schemas.openxmlformats.org/officeDocument/2006/relationships/image" Target="../media/image39.emf"/><Relationship Id="rId12" Type="http://schemas.openxmlformats.org/officeDocument/2006/relationships/image" Target="../media/image40.emf"/><Relationship Id="rId13" Type="http://schemas.openxmlformats.org/officeDocument/2006/relationships/image" Target="../media/image41.emf"/><Relationship Id="rId14" Type="http://schemas.openxmlformats.org/officeDocument/2006/relationships/image" Target="../media/image63.emf"/><Relationship Id="rId15" Type="http://schemas.openxmlformats.org/officeDocument/2006/relationships/image" Target="../media/image64.emf"/><Relationship Id="rId16" Type="http://schemas.openxmlformats.org/officeDocument/2006/relationships/image" Target="../media/image65.emf"/><Relationship Id="rId17" Type="http://schemas.openxmlformats.org/officeDocument/2006/relationships/image" Target="../media/image66.emf"/><Relationship Id="rId18" Type="http://schemas.openxmlformats.org/officeDocument/2006/relationships/image" Target="../media/image67.emf"/><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s>
</file>

<file path=ppt/slides/_rels/slide29.xml.rels><?xml version="1.0" encoding="UTF-8" standalone="yes"?>
<Relationships xmlns="http://schemas.openxmlformats.org/package/2006/relationships"><Relationship Id="rId11" Type="http://schemas.openxmlformats.org/officeDocument/2006/relationships/image" Target="../media/image39.emf"/><Relationship Id="rId12" Type="http://schemas.openxmlformats.org/officeDocument/2006/relationships/image" Target="../media/image40.emf"/><Relationship Id="rId13" Type="http://schemas.openxmlformats.org/officeDocument/2006/relationships/image" Target="../media/image41.emf"/><Relationship Id="rId14" Type="http://schemas.openxmlformats.org/officeDocument/2006/relationships/image" Target="../media/image63.emf"/><Relationship Id="rId15" Type="http://schemas.openxmlformats.org/officeDocument/2006/relationships/image" Target="../media/image64.emf"/><Relationship Id="rId16" Type="http://schemas.openxmlformats.org/officeDocument/2006/relationships/image" Target="../media/image65.emf"/><Relationship Id="rId17"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image" Target="../media/image72.emf"/><Relationship Id="rId5" Type="http://schemas.openxmlformats.org/officeDocument/2006/relationships/image" Target="../media/image69.emf"/><Relationship Id="rId6" Type="http://schemas.openxmlformats.org/officeDocument/2006/relationships/image" Target="../media/image73.emf"/><Relationship Id="rId7" Type="http://schemas.openxmlformats.org/officeDocument/2006/relationships/image" Target="../media/image70.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77.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2.emf"/><Relationship Id="rId1" Type="http://schemas.openxmlformats.org/officeDocument/2006/relationships/slideLayout" Target="../slideLayouts/slideLayout2.xml"/><Relationship Id="rId2" Type="http://schemas.openxmlformats.org/officeDocument/2006/relationships/image" Target="../media/image7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47.xml.rels><?xml version="1.0" encoding="UTF-8" standalone="yes"?>
<Relationships xmlns="http://schemas.openxmlformats.org/package/2006/relationships"><Relationship Id="rId3" Type="http://schemas.openxmlformats.org/officeDocument/2006/relationships/image" Target="../media/image81.tiff"/><Relationship Id="rId4" Type="http://schemas.openxmlformats.org/officeDocument/2006/relationships/image" Target="../media/image82.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3.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3.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04965" y="3641044"/>
            <a:ext cx="5685692" cy="2314100"/>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3500" dirty="0"/>
              <a:t>Morphological Smoothing and Extrapolation of Word </a:t>
            </a:r>
            <a:r>
              <a:rPr lang="en-US" sz="3500" dirty="0" err="1"/>
              <a:t>Embeddings</a:t>
            </a:r>
            <a:endParaRPr lang="en-US" sz="3500" dirty="0"/>
          </a:p>
        </p:txBody>
      </p:sp>
      <p:sp>
        <p:nvSpPr>
          <p:cNvPr id="3" name="Subtitle 2"/>
          <p:cNvSpPr>
            <a:spLocks noGrp="1"/>
          </p:cNvSpPr>
          <p:nvPr>
            <p:ph type="subTitle" idx="1"/>
          </p:nvPr>
        </p:nvSpPr>
        <p:spPr>
          <a:xfrm>
            <a:off x="440871" y="2580105"/>
            <a:ext cx="8490857" cy="1752600"/>
          </a:xfrm>
        </p:spPr>
        <p:txBody>
          <a:bodyPr/>
          <a:lstStyle/>
          <a:p>
            <a:r>
              <a:rPr lang="en-US" b="1" dirty="0" smtClean="0"/>
              <a:t>Ryan </a:t>
            </a:r>
            <a:r>
              <a:rPr lang="en-US" b="1" dirty="0" err="1" smtClean="0"/>
              <a:t>Cotterell</a:t>
            </a:r>
            <a:r>
              <a:rPr lang="en-US" dirty="0" smtClean="0"/>
              <a:t>, </a:t>
            </a:r>
            <a:r>
              <a:rPr lang="en-US" dirty="0" err="1" smtClean="0"/>
              <a:t>Hinrich</a:t>
            </a:r>
            <a:r>
              <a:rPr lang="en-US" dirty="0" smtClean="0"/>
              <a:t> </a:t>
            </a:r>
            <a:r>
              <a:rPr lang="en-US" dirty="0" err="1" smtClean="0"/>
              <a:t>Schütze</a:t>
            </a:r>
            <a:r>
              <a:rPr lang="en-US" dirty="0" smtClean="0"/>
              <a:t>, Jason Eisner</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287434"/>
            <a:ext cx="6255679" cy="259820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5714" y="3312477"/>
            <a:ext cx="2548117" cy="2548117"/>
          </a:xfrm>
          <a:prstGeom prst="rect">
            <a:avLst/>
          </a:prstGeom>
        </p:spPr>
      </p:pic>
    </p:spTree>
    <p:extLst>
      <p:ext uri="{BB962C8B-B14F-4D97-AF65-F5344CB8AC3E}">
        <p14:creationId xmlns:p14="http://schemas.microsoft.com/office/powerpoint/2010/main" val="767100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74637"/>
            <a:ext cx="8229600" cy="1143200"/>
          </a:xfrm>
          <a:prstGeom prst="rect">
            <a:avLst/>
          </a:prstGeom>
          <a:noFill/>
          <a:ln>
            <a:noFill/>
          </a:ln>
        </p:spPr>
        <p:txBody>
          <a:bodyPr lIns="91425" tIns="45700" rIns="91425" bIns="45700" anchor="ctr" anchorCtr="0">
            <a:noAutofit/>
          </a:bodyPr>
          <a:lstStyle/>
          <a:p>
            <a:pPr lvl="0">
              <a:buSzPct val="25000"/>
            </a:pPr>
            <a:r>
              <a:rPr lang="en-US" dirty="0"/>
              <a:t>Why </a:t>
            </a:r>
            <a:r>
              <a:rPr lang="en-US" dirty="0" smtClean="0"/>
              <a:t>is “sprints” written like that?</a:t>
            </a:r>
            <a:endParaRPr lang="en" sz="4400" b="0" i="0" u="none" strike="noStrike" cap="none" baseline="0" dirty="0">
              <a:solidFill>
                <a:schemeClr val="dk1"/>
              </a:solidFill>
              <a:latin typeface="Cambria"/>
              <a:ea typeface="Cambria"/>
              <a:cs typeface="Cambria"/>
              <a:sym typeface="Cambria"/>
            </a:endParaRPr>
          </a:p>
        </p:txBody>
      </p:sp>
      <p:sp>
        <p:nvSpPr>
          <p:cNvPr id="646" name="Shape 646"/>
          <p:cNvSpPr/>
          <p:nvPr/>
        </p:nvSpPr>
        <p:spPr>
          <a:xfrm>
            <a:off x="2078165" y="1469457"/>
            <a:ext cx="1546184"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000" kern="0" dirty="0" smtClean="0">
                <a:solidFill>
                  <a:srgbClr val="37AAED"/>
                </a:solidFill>
                <a:latin typeface="Calibri"/>
                <a:ea typeface="Calibri"/>
                <a:cs typeface="Calibri"/>
                <a:sym typeface="Calibri"/>
                <a:rtl val="0"/>
              </a:rPr>
              <a:t>  sprint</a:t>
            </a:r>
            <a:endParaRPr lang="en" sz="2000" kern="0" dirty="0">
              <a:solidFill>
                <a:srgbClr val="37AAED"/>
              </a:solidFill>
              <a:latin typeface="Calibri"/>
              <a:ea typeface="Calibri"/>
              <a:cs typeface="Calibri"/>
              <a:sym typeface="Calibri"/>
              <a:rtl val="0"/>
            </a:endParaRPr>
          </a:p>
        </p:txBody>
      </p:sp>
      <p:sp>
        <p:nvSpPr>
          <p:cNvPr id="647" name="Shape 647"/>
          <p:cNvSpPr/>
          <p:nvPr/>
        </p:nvSpPr>
        <p:spPr>
          <a:xfrm>
            <a:off x="5197428" y="1469457"/>
            <a:ext cx="1422030"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800" kern="0" dirty="0" smtClean="0">
                <a:solidFill>
                  <a:srgbClr val="FE2A2A"/>
                </a:solidFill>
                <a:latin typeface="Calibri"/>
                <a:ea typeface="Calibri"/>
                <a:cs typeface="Calibri"/>
                <a:sym typeface="Calibri"/>
                <a:rtl val="0"/>
              </a:rPr>
              <a:t>   </a:t>
            </a:r>
            <a:r>
              <a:rPr lang="en-US" sz="2000" kern="0" dirty="0" err="1" smtClean="0">
                <a:solidFill>
                  <a:srgbClr val="FE2A2A"/>
                </a:solidFill>
                <a:latin typeface="Calibri"/>
                <a:ea typeface="Calibri"/>
                <a:cs typeface="Calibri"/>
                <a:sym typeface="Calibri"/>
                <a:rtl val="0"/>
              </a:rPr>
              <a:t>ing</a:t>
            </a:r>
            <a:endParaRPr lang="en" sz="2000" kern="0" dirty="0">
              <a:solidFill>
                <a:srgbClr val="FE2A2A"/>
              </a:solidFill>
              <a:latin typeface="Calibri"/>
              <a:ea typeface="Calibri"/>
              <a:cs typeface="Calibri"/>
              <a:sym typeface="Calibri"/>
              <a:rtl val="0"/>
            </a:endParaRPr>
          </a:p>
        </p:txBody>
      </p:sp>
      <p:sp>
        <p:nvSpPr>
          <p:cNvPr id="648" name="Shape 648"/>
          <p:cNvSpPr/>
          <p:nvPr/>
        </p:nvSpPr>
        <p:spPr>
          <a:xfrm>
            <a:off x="3331875" y="2880959"/>
            <a:ext cx="1760279"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000" kern="0" dirty="0" err="1" smtClean="0">
                <a:solidFill>
                  <a:srgbClr val="37AAED"/>
                </a:solidFill>
                <a:latin typeface="Calibri"/>
                <a:ea typeface="Calibri"/>
                <a:cs typeface="Calibri"/>
                <a:sym typeface="Calibri"/>
                <a:rtl val="0"/>
              </a:rPr>
              <a:t>sprint#</a:t>
            </a:r>
            <a:r>
              <a:rPr lang="en-US" sz="2000" kern="0" dirty="0" err="1" smtClean="0">
                <a:solidFill>
                  <a:srgbClr val="FF2B2C"/>
                </a:solidFill>
                <a:latin typeface="Calibri"/>
                <a:ea typeface="Calibri"/>
                <a:cs typeface="Calibri"/>
                <a:sym typeface="Calibri"/>
                <a:rtl val="0"/>
              </a:rPr>
              <a:t>ing</a:t>
            </a:r>
            <a:endParaRPr lang="en" sz="2000" kern="0" dirty="0">
              <a:solidFill>
                <a:srgbClr val="FF2B2C"/>
              </a:solidFill>
              <a:latin typeface="Calibri"/>
              <a:ea typeface="Calibri"/>
              <a:cs typeface="Calibri"/>
              <a:sym typeface="Calibri"/>
              <a:rtl val="0"/>
            </a:endParaRPr>
          </a:p>
        </p:txBody>
      </p:sp>
      <p:sp>
        <p:nvSpPr>
          <p:cNvPr id="649" name="Shape 649"/>
          <p:cNvSpPr/>
          <p:nvPr/>
        </p:nvSpPr>
        <p:spPr>
          <a:xfrm>
            <a:off x="3331875" y="4736081"/>
            <a:ext cx="1760279" cy="693078"/>
          </a:xfrm>
          <a:prstGeom prst="ellipse">
            <a:avLst/>
          </a:prstGeom>
          <a:solidFill>
            <a:schemeClr val="bg1">
              <a:lumMod val="85000"/>
            </a:schemeClr>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000" kern="0" dirty="0" smtClean="0">
                <a:solidFill>
                  <a:srgbClr val="E013FF"/>
                </a:solidFill>
                <a:latin typeface="Calibri"/>
                <a:ea typeface="Calibri"/>
                <a:cs typeface="Calibri"/>
                <a:sym typeface="Calibri"/>
                <a:rtl val="0"/>
              </a:rPr>
              <a:t>sprinting</a:t>
            </a:r>
            <a:endParaRPr lang="en" sz="2000" kern="0" dirty="0">
              <a:solidFill>
                <a:srgbClr val="E013FF"/>
              </a:solidFill>
              <a:latin typeface="Calibri"/>
              <a:ea typeface="Calibri"/>
              <a:cs typeface="Calibri"/>
              <a:sym typeface="Calibri"/>
              <a:rtl val="0"/>
            </a:endParaRPr>
          </a:p>
        </p:txBody>
      </p:sp>
      <p:cxnSp>
        <p:nvCxnSpPr>
          <p:cNvPr id="650" name="Shape 650"/>
          <p:cNvCxnSpPr>
            <a:stCxn id="647" idx="4"/>
            <a:endCxn id="648" idx="0"/>
          </p:cNvCxnSpPr>
          <p:nvPr/>
        </p:nvCxnSpPr>
        <p:spPr>
          <a:xfrm flipH="1">
            <a:off x="4212015" y="2162535"/>
            <a:ext cx="1696428" cy="718424"/>
          </a:xfrm>
          <a:prstGeom prst="straightConnector1">
            <a:avLst/>
          </a:prstGeom>
          <a:noFill/>
          <a:ln w="50800" cap="flat" cmpd="sng">
            <a:solidFill>
              <a:schemeClr val="dk1"/>
            </a:solidFill>
            <a:prstDash val="solid"/>
            <a:round/>
            <a:headEnd type="none" w="med" len="med"/>
            <a:tailEnd type="stealth" w="lg" len="lg"/>
          </a:ln>
        </p:spPr>
      </p:cxnSp>
      <p:cxnSp>
        <p:nvCxnSpPr>
          <p:cNvPr id="651" name="Shape 651"/>
          <p:cNvCxnSpPr>
            <a:stCxn id="646" idx="4"/>
            <a:endCxn id="648" idx="0"/>
          </p:cNvCxnSpPr>
          <p:nvPr/>
        </p:nvCxnSpPr>
        <p:spPr>
          <a:xfrm>
            <a:off x="2851257" y="2162535"/>
            <a:ext cx="1360758" cy="718424"/>
          </a:xfrm>
          <a:prstGeom prst="straightConnector1">
            <a:avLst/>
          </a:prstGeom>
          <a:noFill/>
          <a:ln w="50800" cap="flat" cmpd="sng">
            <a:solidFill>
              <a:schemeClr val="dk1"/>
            </a:solidFill>
            <a:prstDash val="solid"/>
            <a:round/>
            <a:headEnd type="none" w="med" len="med"/>
            <a:tailEnd type="stealth" w="lg" len="lg"/>
          </a:ln>
        </p:spPr>
      </p:cxnSp>
      <p:cxnSp>
        <p:nvCxnSpPr>
          <p:cNvPr id="652" name="Shape 652"/>
          <p:cNvCxnSpPr>
            <a:stCxn id="648" idx="4"/>
            <a:endCxn id="649" idx="0"/>
          </p:cNvCxnSpPr>
          <p:nvPr/>
        </p:nvCxnSpPr>
        <p:spPr>
          <a:xfrm>
            <a:off x="4212015" y="3574037"/>
            <a:ext cx="0" cy="1162044"/>
          </a:xfrm>
          <a:prstGeom prst="straightConnector1">
            <a:avLst/>
          </a:prstGeom>
          <a:noFill/>
          <a:ln w="50800" cap="flat" cmpd="sng">
            <a:solidFill>
              <a:schemeClr val="dk1"/>
            </a:solidFill>
            <a:prstDash val="solid"/>
            <a:round/>
            <a:headEnd type="none" w="med" len="med"/>
            <a:tailEnd type="stealth" w="lg" len="lg"/>
          </a:ln>
        </p:spPr>
      </p:cxnSp>
      <p:sp>
        <p:nvSpPr>
          <p:cNvPr id="653" name="Shape 653"/>
          <p:cNvSpPr txBox="1"/>
          <p:nvPr/>
        </p:nvSpPr>
        <p:spPr>
          <a:xfrm>
            <a:off x="3285696" y="2233535"/>
            <a:ext cx="1955942" cy="405254"/>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algn="l" eaLnBrk="1" fontAlgn="auto" hangingPunct="1">
              <a:spcBef>
                <a:spcPts val="0"/>
              </a:spcBef>
              <a:spcAft>
                <a:spcPts val="0"/>
              </a:spcAft>
              <a:buClrTx/>
              <a:buSzPct val="25000"/>
              <a:buFontTx/>
              <a:buNone/>
            </a:pPr>
            <a:r>
              <a:rPr lang="en" sz="2400" kern="0" dirty="0">
                <a:solidFill>
                  <a:srgbClr val="595959"/>
                </a:solidFill>
                <a:latin typeface="Cambria"/>
                <a:ea typeface="Cambria"/>
                <a:cs typeface="Cambria"/>
                <a:sym typeface="Cambria"/>
                <a:rtl val="0"/>
              </a:rPr>
              <a:t>Concatenate</a:t>
            </a:r>
          </a:p>
        </p:txBody>
      </p:sp>
      <p:sp>
        <p:nvSpPr>
          <p:cNvPr id="5" name="TextBox 4"/>
          <p:cNvSpPr txBox="1"/>
          <p:nvPr/>
        </p:nvSpPr>
        <p:spPr>
          <a:xfrm>
            <a:off x="461810" y="5721374"/>
            <a:ext cx="8261928" cy="707886"/>
          </a:xfrm>
          <a:prstGeom prst="rect">
            <a:avLst/>
          </a:prstGeom>
          <a:noFill/>
          <a:ln w="19050" cmpd="sng">
            <a:solidFill>
              <a:schemeClr val="tx1"/>
            </a:solidFill>
          </a:ln>
        </p:spPr>
        <p:txBody>
          <a:bodyPr wrap="square" rtlCol="0">
            <a:spAutoFit/>
          </a:bodyPr>
          <a:lstStyle/>
          <a:p>
            <a:pPr algn="l" eaLnBrk="1" fontAlgn="auto" hangingPunct="1">
              <a:spcBef>
                <a:spcPts val="0"/>
              </a:spcBef>
              <a:spcAft>
                <a:spcPts val="0"/>
              </a:spcAft>
              <a:buClrTx/>
              <a:buSzTx/>
              <a:buFontTx/>
              <a:buNone/>
            </a:pPr>
            <a:r>
              <a:rPr lang="en-US" kern="0" dirty="0">
                <a:solidFill>
                  <a:srgbClr val="3366FF"/>
                </a:solidFill>
                <a:latin typeface="Comic Sans MS"/>
                <a:cs typeface="Comic Sans MS"/>
                <a:sym typeface="Arial"/>
                <a:rtl val="0"/>
              </a:rPr>
              <a:t>Modeling word forms using latent underlying morphs and </a:t>
            </a:r>
            <a:r>
              <a:rPr lang="en-US" kern="0" dirty="0" smtClean="0">
                <a:solidFill>
                  <a:srgbClr val="3366FF"/>
                </a:solidFill>
                <a:latin typeface="Comic Sans MS"/>
                <a:cs typeface="Comic Sans MS"/>
                <a:sym typeface="Arial"/>
                <a:rtl val="0"/>
              </a:rPr>
              <a:t>phonology.</a:t>
            </a:r>
          </a:p>
          <a:p>
            <a:pPr algn="l" eaLnBrk="1" fontAlgn="auto" hangingPunct="1">
              <a:spcBef>
                <a:spcPts val="0"/>
              </a:spcBef>
              <a:spcAft>
                <a:spcPts val="0"/>
              </a:spcAft>
              <a:buClrTx/>
              <a:buSzTx/>
              <a:buFontTx/>
              <a:buNone/>
            </a:pPr>
            <a:r>
              <a:rPr lang="en-US" kern="0" dirty="0" smtClean="0">
                <a:solidFill>
                  <a:srgbClr val="3366FF"/>
                </a:solidFill>
                <a:latin typeface="Comic Sans MS"/>
                <a:cs typeface="Comic Sans MS"/>
                <a:sym typeface="Arial"/>
                <a:rtl val="0"/>
              </a:rPr>
              <a:t>Cotterell et. al. TACL 2015</a:t>
            </a:r>
            <a:endParaRPr lang="en-US" kern="0" dirty="0">
              <a:solidFill>
                <a:srgbClr val="3366FF"/>
              </a:solidFill>
              <a:latin typeface="Comic Sans MS"/>
              <a:cs typeface="Comic Sans MS"/>
              <a:sym typeface="Arial"/>
              <a:rtl val="0"/>
            </a:endParaRPr>
          </a:p>
        </p:txBody>
      </p:sp>
      <p:sp>
        <p:nvSpPr>
          <p:cNvPr id="2" name="Slide Number Placeholder 1"/>
          <p:cNvSpPr>
            <a:spLocks noGrp="1"/>
          </p:cNvSpPr>
          <p:nvPr>
            <p:ph type="sldNum" idx="12"/>
          </p:nvPr>
        </p:nvSpPr>
        <p:spPr/>
        <p:txBody>
          <a:bodyPr/>
          <a:lstStyle/>
          <a:p>
            <a:pPr algn="r">
              <a:buClr>
                <a:srgbClr val="FFAB40"/>
              </a:buClr>
              <a:buSzPct val="25000"/>
            </a:pPr>
            <a:fld id="{00000000-1234-1234-1234-123412341234}" type="slidenum">
              <a:rPr lang="en" sz="1200" smtClean="0">
                <a:solidFill>
                  <a:srgbClr val="888888"/>
                </a:solidFill>
                <a:latin typeface="Calibri"/>
                <a:ea typeface="Calibri"/>
                <a:cs typeface="Calibri"/>
                <a:sym typeface="Calibri"/>
              </a:rPr>
              <a:pPr algn="r">
                <a:buClr>
                  <a:srgbClr val="FFAB40"/>
                </a:buClr>
                <a:buSzPct val="25000"/>
              </a:pPr>
              <a:t>10</a:t>
            </a:fld>
            <a:endParaRPr lang="en" sz="1200">
              <a:solidFill>
                <a:srgbClr val="888888"/>
              </a:solidFill>
              <a:latin typeface="Calibri"/>
              <a:ea typeface="Calibri"/>
              <a:cs typeface="Calibri"/>
              <a:sym typeface="Calibri"/>
            </a:endParaRPr>
          </a:p>
        </p:txBody>
      </p:sp>
      <p:sp>
        <p:nvSpPr>
          <p:cNvPr id="30" name="Shape 654"/>
          <p:cNvSpPr txBox="1"/>
          <p:nvPr/>
        </p:nvSpPr>
        <p:spPr>
          <a:xfrm>
            <a:off x="2657300" y="3777810"/>
            <a:ext cx="3477492" cy="507990"/>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eaLnBrk="1" fontAlgn="auto" hangingPunct="1">
              <a:spcBef>
                <a:spcPts val="0"/>
              </a:spcBef>
              <a:spcAft>
                <a:spcPts val="0"/>
              </a:spcAft>
              <a:buClrTx/>
              <a:buSzPct val="25000"/>
              <a:buFontTx/>
              <a:buNone/>
            </a:pPr>
            <a:r>
              <a:rPr lang="en-US" sz="2400" kern="0" dirty="0" smtClean="0">
                <a:solidFill>
                  <a:srgbClr val="595959"/>
                </a:solidFill>
                <a:latin typeface="Cambria"/>
                <a:ea typeface="Cambria"/>
                <a:cs typeface="Cambria"/>
                <a:sym typeface="Cambria"/>
                <a:rtl val="0"/>
              </a:rPr>
              <a:t>Orthography (stochastic)</a:t>
            </a:r>
            <a:endParaRPr lang="en" sz="2400" kern="0" dirty="0">
              <a:solidFill>
                <a:srgbClr val="595959"/>
              </a:solidFill>
              <a:latin typeface="Cambria"/>
              <a:ea typeface="Cambria"/>
              <a:cs typeface="Cambria"/>
              <a:sym typeface="Cambria"/>
              <a:rtl val="0"/>
            </a:endParaRPr>
          </a:p>
        </p:txBody>
      </p:sp>
    </p:spTree>
    <p:extLst>
      <p:ext uri="{BB962C8B-B14F-4D97-AF65-F5344CB8AC3E}">
        <p14:creationId xmlns:p14="http://schemas.microsoft.com/office/powerpoint/2010/main" val="91118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 grpId="0" animBg="1"/>
      <p:bldP spid="649" grpId="0" animBg="1"/>
      <p:bldP spid="653"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74637"/>
            <a:ext cx="8229600" cy="1143200"/>
          </a:xfrm>
          <a:prstGeom prst="rect">
            <a:avLst/>
          </a:prstGeom>
          <a:noFill/>
          <a:ln>
            <a:noFill/>
          </a:ln>
        </p:spPr>
        <p:txBody>
          <a:bodyPr lIns="91425" tIns="45700" rIns="91425" bIns="45700" anchor="ctr" anchorCtr="0">
            <a:noAutofit/>
          </a:bodyPr>
          <a:lstStyle/>
          <a:p>
            <a:pPr lvl="0">
              <a:buSzPct val="25000"/>
            </a:pPr>
            <a:r>
              <a:rPr lang="en-US" dirty="0"/>
              <a:t>Why </a:t>
            </a:r>
            <a:r>
              <a:rPr lang="en-US" dirty="0" smtClean="0"/>
              <a:t>is “running” written like that?</a:t>
            </a:r>
            <a:endParaRPr lang="en" sz="4400" b="0" i="0" u="none" strike="noStrike" cap="none" baseline="0" dirty="0">
              <a:solidFill>
                <a:schemeClr val="dk1"/>
              </a:solidFill>
              <a:latin typeface="Cambria"/>
              <a:ea typeface="Cambria"/>
              <a:cs typeface="Cambria"/>
              <a:sym typeface="Cambria"/>
            </a:endParaRPr>
          </a:p>
        </p:txBody>
      </p:sp>
      <p:sp>
        <p:nvSpPr>
          <p:cNvPr id="646" name="Shape 646"/>
          <p:cNvSpPr/>
          <p:nvPr/>
        </p:nvSpPr>
        <p:spPr>
          <a:xfrm>
            <a:off x="2078165" y="1469457"/>
            <a:ext cx="1546184"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500" kern="0" dirty="0" smtClean="0">
                <a:solidFill>
                  <a:srgbClr val="37AAED"/>
                </a:solidFill>
                <a:latin typeface="Calibri"/>
                <a:ea typeface="Calibri"/>
                <a:cs typeface="Calibri"/>
                <a:sym typeface="Calibri"/>
                <a:rtl val="0"/>
              </a:rPr>
              <a:t>   </a:t>
            </a:r>
            <a:r>
              <a:rPr lang="en-US" sz="2000" kern="0" dirty="0" smtClean="0">
                <a:solidFill>
                  <a:srgbClr val="37AAED"/>
                </a:solidFill>
                <a:latin typeface="Calibri"/>
                <a:ea typeface="Calibri"/>
                <a:cs typeface="Calibri"/>
                <a:sym typeface="Calibri"/>
                <a:rtl val="0"/>
              </a:rPr>
              <a:t>run</a:t>
            </a:r>
            <a:endParaRPr lang="en" sz="2000" kern="0" dirty="0">
              <a:solidFill>
                <a:srgbClr val="37AAED"/>
              </a:solidFill>
              <a:latin typeface="Calibri"/>
              <a:ea typeface="Calibri"/>
              <a:cs typeface="Calibri"/>
              <a:sym typeface="Calibri"/>
              <a:rtl val="0"/>
            </a:endParaRPr>
          </a:p>
        </p:txBody>
      </p:sp>
      <p:sp>
        <p:nvSpPr>
          <p:cNvPr id="647" name="Shape 647"/>
          <p:cNvSpPr/>
          <p:nvPr/>
        </p:nvSpPr>
        <p:spPr>
          <a:xfrm>
            <a:off x="5197428" y="1469457"/>
            <a:ext cx="1422030"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800" kern="0" dirty="0" smtClean="0">
                <a:solidFill>
                  <a:srgbClr val="FE2A2A"/>
                </a:solidFill>
                <a:latin typeface="Calibri"/>
                <a:ea typeface="Calibri"/>
                <a:cs typeface="Calibri"/>
                <a:sym typeface="Calibri"/>
                <a:rtl val="0"/>
              </a:rPr>
              <a:t>    </a:t>
            </a:r>
            <a:r>
              <a:rPr lang="en-US" sz="2000" kern="0" dirty="0" err="1" smtClean="0">
                <a:solidFill>
                  <a:srgbClr val="FE2A2A"/>
                </a:solidFill>
                <a:latin typeface="Calibri"/>
                <a:ea typeface="Calibri"/>
                <a:cs typeface="Calibri"/>
                <a:sym typeface="Calibri"/>
                <a:rtl val="0"/>
              </a:rPr>
              <a:t>ing</a:t>
            </a:r>
            <a:endParaRPr lang="en" sz="2000" kern="0" dirty="0">
              <a:solidFill>
                <a:srgbClr val="FE2A2A"/>
              </a:solidFill>
              <a:latin typeface="Calibri"/>
              <a:ea typeface="Calibri"/>
              <a:cs typeface="Calibri"/>
              <a:sym typeface="Calibri"/>
              <a:rtl val="0"/>
            </a:endParaRPr>
          </a:p>
        </p:txBody>
      </p:sp>
      <p:sp>
        <p:nvSpPr>
          <p:cNvPr id="648" name="Shape 648"/>
          <p:cNvSpPr/>
          <p:nvPr/>
        </p:nvSpPr>
        <p:spPr>
          <a:xfrm>
            <a:off x="3331875" y="2880959"/>
            <a:ext cx="1760279"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000" kern="0" dirty="0" smtClean="0">
                <a:solidFill>
                  <a:srgbClr val="37AAED"/>
                </a:solidFill>
                <a:latin typeface="Calibri"/>
                <a:ea typeface="Calibri"/>
                <a:cs typeface="Calibri"/>
                <a:sym typeface="Calibri"/>
                <a:rtl val="0"/>
              </a:rPr>
              <a:t>  </a:t>
            </a:r>
            <a:r>
              <a:rPr lang="en-US" sz="2000" kern="0" dirty="0" err="1" smtClean="0">
                <a:solidFill>
                  <a:srgbClr val="37AAED"/>
                </a:solidFill>
                <a:latin typeface="Calibri"/>
                <a:ea typeface="Calibri"/>
                <a:cs typeface="Calibri"/>
                <a:sym typeface="Calibri"/>
                <a:rtl val="0"/>
              </a:rPr>
              <a:t>run#</a:t>
            </a:r>
            <a:r>
              <a:rPr lang="en-US" sz="2000" kern="0" dirty="0" err="1" smtClean="0">
                <a:solidFill>
                  <a:srgbClr val="FF2B2C"/>
                </a:solidFill>
                <a:latin typeface="Calibri"/>
                <a:ea typeface="Calibri"/>
                <a:cs typeface="Calibri"/>
                <a:sym typeface="Calibri"/>
                <a:rtl val="0"/>
              </a:rPr>
              <a:t>ing</a:t>
            </a:r>
            <a:endParaRPr lang="en" sz="2000" kern="0" dirty="0">
              <a:solidFill>
                <a:srgbClr val="FF2B2C"/>
              </a:solidFill>
              <a:latin typeface="Calibri"/>
              <a:ea typeface="Calibri"/>
              <a:cs typeface="Calibri"/>
              <a:sym typeface="Calibri"/>
              <a:rtl val="0"/>
            </a:endParaRPr>
          </a:p>
        </p:txBody>
      </p:sp>
      <p:sp>
        <p:nvSpPr>
          <p:cNvPr id="649" name="Shape 649"/>
          <p:cNvSpPr/>
          <p:nvPr/>
        </p:nvSpPr>
        <p:spPr>
          <a:xfrm>
            <a:off x="3333652" y="4724883"/>
            <a:ext cx="1760279" cy="693078"/>
          </a:xfrm>
          <a:prstGeom prst="ellipse">
            <a:avLst/>
          </a:prstGeom>
          <a:solidFill>
            <a:schemeClr val="bg1">
              <a:lumMod val="85000"/>
            </a:schemeClr>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000" kern="0" dirty="0" smtClean="0">
                <a:solidFill>
                  <a:srgbClr val="E013FF"/>
                </a:solidFill>
                <a:latin typeface="Calibri"/>
                <a:ea typeface="Calibri"/>
                <a:cs typeface="Calibri"/>
                <a:sym typeface="Calibri"/>
                <a:rtl val="0"/>
              </a:rPr>
              <a:t> running</a:t>
            </a:r>
            <a:endParaRPr lang="en" sz="2000" kern="0" dirty="0">
              <a:solidFill>
                <a:srgbClr val="E013FF"/>
              </a:solidFill>
              <a:latin typeface="Calibri"/>
              <a:ea typeface="Calibri"/>
              <a:cs typeface="Calibri"/>
              <a:sym typeface="Calibri"/>
              <a:rtl val="0"/>
            </a:endParaRPr>
          </a:p>
        </p:txBody>
      </p:sp>
      <p:cxnSp>
        <p:nvCxnSpPr>
          <p:cNvPr id="650" name="Shape 650"/>
          <p:cNvCxnSpPr>
            <a:stCxn id="647" idx="4"/>
            <a:endCxn id="648" idx="0"/>
          </p:cNvCxnSpPr>
          <p:nvPr/>
        </p:nvCxnSpPr>
        <p:spPr>
          <a:xfrm flipH="1">
            <a:off x="4212015" y="2162535"/>
            <a:ext cx="1696428" cy="718424"/>
          </a:xfrm>
          <a:prstGeom prst="straightConnector1">
            <a:avLst/>
          </a:prstGeom>
          <a:noFill/>
          <a:ln w="50800" cap="flat" cmpd="sng">
            <a:solidFill>
              <a:schemeClr val="dk1"/>
            </a:solidFill>
            <a:prstDash val="solid"/>
            <a:round/>
            <a:headEnd type="none" w="med" len="med"/>
            <a:tailEnd type="stealth" w="lg" len="lg"/>
          </a:ln>
        </p:spPr>
      </p:cxnSp>
      <p:cxnSp>
        <p:nvCxnSpPr>
          <p:cNvPr id="651" name="Shape 651"/>
          <p:cNvCxnSpPr>
            <a:stCxn id="646" idx="4"/>
            <a:endCxn id="648" idx="0"/>
          </p:cNvCxnSpPr>
          <p:nvPr/>
        </p:nvCxnSpPr>
        <p:spPr>
          <a:xfrm>
            <a:off x="2851257" y="2162535"/>
            <a:ext cx="1360758" cy="718424"/>
          </a:xfrm>
          <a:prstGeom prst="straightConnector1">
            <a:avLst/>
          </a:prstGeom>
          <a:noFill/>
          <a:ln w="50800" cap="flat" cmpd="sng">
            <a:solidFill>
              <a:schemeClr val="dk1"/>
            </a:solidFill>
            <a:prstDash val="solid"/>
            <a:round/>
            <a:headEnd type="none" w="med" len="med"/>
            <a:tailEnd type="stealth" w="lg" len="lg"/>
          </a:ln>
        </p:spPr>
      </p:cxnSp>
      <p:cxnSp>
        <p:nvCxnSpPr>
          <p:cNvPr id="652" name="Shape 652"/>
          <p:cNvCxnSpPr>
            <a:stCxn id="648" idx="4"/>
            <a:endCxn id="649" idx="0"/>
          </p:cNvCxnSpPr>
          <p:nvPr/>
        </p:nvCxnSpPr>
        <p:spPr>
          <a:xfrm>
            <a:off x="4212015" y="3574037"/>
            <a:ext cx="1777" cy="1150846"/>
          </a:xfrm>
          <a:prstGeom prst="straightConnector1">
            <a:avLst/>
          </a:prstGeom>
          <a:noFill/>
          <a:ln w="50800" cap="flat" cmpd="sng">
            <a:solidFill>
              <a:schemeClr val="dk1"/>
            </a:solidFill>
            <a:prstDash val="solid"/>
            <a:round/>
            <a:headEnd type="none" w="med" len="med"/>
            <a:tailEnd type="stealth" w="lg" len="lg"/>
          </a:ln>
        </p:spPr>
      </p:cxnSp>
      <p:sp>
        <p:nvSpPr>
          <p:cNvPr id="653" name="Shape 653"/>
          <p:cNvSpPr txBox="1"/>
          <p:nvPr/>
        </p:nvSpPr>
        <p:spPr>
          <a:xfrm>
            <a:off x="3285696" y="2233535"/>
            <a:ext cx="1955942" cy="405254"/>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algn="l" eaLnBrk="1" fontAlgn="auto" hangingPunct="1">
              <a:spcBef>
                <a:spcPts val="0"/>
              </a:spcBef>
              <a:spcAft>
                <a:spcPts val="0"/>
              </a:spcAft>
              <a:buClrTx/>
              <a:buSzPct val="25000"/>
              <a:buFontTx/>
              <a:buNone/>
            </a:pPr>
            <a:r>
              <a:rPr lang="en" sz="2400" kern="0" dirty="0">
                <a:solidFill>
                  <a:srgbClr val="595959"/>
                </a:solidFill>
                <a:latin typeface="Cambria"/>
                <a:ea typeface="Cambria"/>
                <a:cs typeface="Cambria"/>
                <a:sym typeface="Cambria"/>
                <a:rtl val="0"/>
              </a:rPr>
              <a:t>Concatenate</a:t>
            </a:r>
          </a:p>
        </p:txBody>
      </p:sp>
      <p:sp>
        <p:nvSpPr>
          <p:cNvPr id="654" name="Shape 654"/>
          <p:cNvSpPr txBox="1"/>
          <p:nvPr/>
        </p:nvSpPr>
        <p:spPr>
          <a:xfrm>
            <a:off x="2657300" y="3777810"/>
            <a:ext cx="3477492" cy="507990"/>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eaLnBrk="1" fontAlgn="auto" hangingPunct="1">
              <a:spcBef>
                <a:spcPts val="0"/>
              </a:spcBef>
              <a:spcAft>
                <a:spcPts val="0"/>
              </a:spcAft>
              <a:buClrTx/>
              <a:buSzPct val="25000"/>
              <a:buFontTx/>
              <a:buNone/>
            </a:pPr>
            <a:r>
              <a:rPr lang="en-US" sz="2400" kern="0" dirty="0" smtClean="0">
                <a:solidFill>
                  <a:srgbClr val="595959"/>
                </a:solidFill>
                <a:latin typeface="Cambria"/>
                <a:ea typeface="Cambria"/>
                <a:cs typeface="Cambria"/>
                <a:sym typeface="Cambria"/>
                <a:rtl val="0"/>
              </a:rPr>
              <a:t>Orthography (stochastic)</a:t>
            </a:r>
            <a:endParaRPr lang="en" sz="2400" kern="0" dirty="0">
              <a:solidFill>
                <a:srgbClr val="595959"/>
              </a:solidFill>
              <a:latin typeface="Cambria"/>
              <a:ea typeface="Cambria"/>
              <a:cs typeface="Cambria"/>
              <a:sym typeface="Cambria"/>
              <a:rtl val="0"/>
            </a:endParaRPr>
          </a:p>
        </p:txBody>
      </p:sp>
      <p:sp>
        <p:nvSpPr>
          <p:cNvPr id="5" name="TextBox 4"/>
          <p:cNvSpPr txBox="1"/>
          <p:nvPr/>
        </p:nvSpPr>
        <p:spPr>
          <a:xfrm>
            <a:off x="461810" y="5721374"/>
            <a:ext cx="8261928" cy="707886"/>
          </a:xfrm>
          <a:prstGeom prst="rect">
            <a:avLst/>
          </a:prstGeom>
          <a:noFill/>
          <a:ln w="19050" cmpd="sng">
            <a:solidFill>
              <a:schemeClr val="tx1"/>
            </a:solidFill>
          </a:ln>
        </p:spPr>
        <p:txBody>
          <a:bodyPr wrap="square" rtlCol="0">
            <a:spAutoFit/>
          </a:bodyPr>
          <a:lstStyle/>
          <a:p>
            <a:pPr algn="l" eaLnBrk="1" fontAlgn="auto" hangingPunct="1">
              <a:spcBef>
                <a:spcPts val="0"/>
              </a:spcBef>
              <a:spcAft>
                <a:spcPts val="0"/>
              </a:spcAft>
              <a:buClrTx/>
              <a:buSzTx/>
              <a:buFontTx/>
              <a:buNone/>
            </a:pPr>
            <a:r>
              <a:rPr lang="en-US" kern="0" dirty="0">
                <a:solidFill>
                  <a:srgbClr val="3366FF"/>
                </a:solidFill>
                <a:latin typeface="Comic Sans MS"/>
                <a:cs typeface="Comic Sans MS"/>
                <a:sym typeface="Arial"/>
                <a:rtl val="0"/>
              </a:rPr>
              <a:t>Modeling word forms using latent underlying morphs and </a:t>
            </a:r>
            <a:r>
              <a:rPr lang="en-US" kern="0" dirty="0" smtClean="0">
                <a:solidFill>
                  <a:srgbClr val="3366FF"/>
                </a:solidFill>
                <a:latin typeface="Comic Sans MS"/>
                <a:cs typeface="Comic Sans MS"/>
                <a:sym typeface="Arial"/>
                <a:rtl val="0"/>
              </a:rPr>
              <a:t>phonology.</a:t>
            </a:r>
          </a:p>
          <a:p>
            <a:pPr algn="l" eaLnBrk="1" fontAlgn="auto" hangingPunct="1">
              <a:spcBef>
                <a:spcPts val="0"/>
              </a:spcBef>
              <a:spcAft>
                <a:spcPts val="0"/>
              </a:spcAft>
              <a:buClrTx/>
              <a:buSzTx/>
              <a:buFontTx/>
              <a:buNone/>
            </a:pPr>
            <a:r>
              <a:rPr lang="en-US" kern="0" dirty="0" smtClean="0">
                <a:solidFill>
                  <a:srgbClr val="3366FF"/>
                </a:solidFill>
                <a:latin typeface="Comic Sans MS"/>
                <a:cs typeface="Comic Sans MS"/>
                <a:sym typeface="Arial"/>
                <a:rtl val="0"/>
              </a:rPr>
              <a:t>Cotterell et. al. TACL 2015</a:t>
            </a:r>
            <a:endParaRPr lang="en-US" kern="0" dirty="0">
              <a:solidFill>
                <a:srgbClr val="3366FF"/>
              </a:solidFill>
              <a:latin typeface="Comic Sans MS"/>
              <a:cs typeface="Comic Sans MS"/>
              <a:sym typeface="Arial"/>
              <a:rtl val="0"/>
            </a:endParaRPr>
          </a:p>
        </p:txBody>
      </p:sp>
      <p:sp>
        <p:nvSpPr>
          <p:cNvPr id="2" name="Slide Number Placeholder 1"/>
          <p:cNvSpPr>
            <a:spLocks noGrp="1"/>
          </p:cNvSpPr>
          <p:nvPr>
            <p:ph type="sldNum" idx="12"/>
          </p:nvPr>
        </p:nvSpPr>
        <p:spPr/>
        <p:txBody>
          <a:bodyPr/>
          <a:lstStyle/>
          <a:p>
            <a:pPr algn="r">
              <a:buClr>
                <a:srgbClr val="FFAB40"/>
              </a:buClr>
              <a:buSzPct val="25000"/>
            </a:pPr>
            <a:fld id="{00000000-1234-1234-1234-123412341234}" type="slidenum">
              <a:rPr lang="en" sz="1200" smtClean="0">
                <a:solidFill>
                  <a:srgbClr val="888888"/>
                </a:solidFill>
                <a:latin typeface="Calibri"/>
                <a:ea typeface="Calibri"/>
                <a:cs typeface="Calibri"/>
                <a:sym typeface="Calibri"/>
              </a:rPr>
              <a:pPr algn="r">
                <a:buClr>
                  <a:srgbClr val="FFAB40"/>
                </a:buClr>
                <a:buSzPct val="25000"/>
              </a:pPr>
              <a:t>11</a:t>
            </a:fld>
            <a:endParaRPr lang="en" sz="1200">
              <a:solidFill>
                <a:srgbClr val="888888"/>
              </a:solidFill>
              <a:latin typeface="Calibri"/>
              <a:ea typeface="Calibri"/>
              <a:cs typeface="Calibri"/>
              <a:sym typeface="Calibri"/>
            </a:endParaRPr>
          </a:p>
        </p:txBody>
      </p:sp>
      <p:sp>
        <p:nvSpPr>
          <p:cNvPr id="14" name="TextBox 13"/>
          <p:cNvSpPr txBox="1"/>
          <p:nvPr/>
        </p:nvSpPr>
        <p:spPr>
          <a:xfrm rot="20522890">
            <a:off x="5506372" y="4182091"/>
            <a:ext cx="3573414" cy="861774"/>
          </a:xfrm>
          <a:prstGeom prst="rect">
            <a:avLst/>
          </a:prstGeom>
          <a:noFill/>
          <a:ln w="38100">
            <a:solidFill>
              <a:schemeClr val="tx1"/>
            </a:solidFill>
          </a:ln>
        </p:spPr>
        <p:txBody>
          <a:bodyPr wrap="none" rtlCol="0">
            <a:spAutoFit/>
          </a:bodyPr>
          <a:lstStyle/>
          <a:p>
            <a:pPr algn="ctr" defTabSz="457200" eaLnBrk="1" hangingPunct="1">
              <a:spcBef>
                <a:spcPct val="0"/>
              </a:spcBef>
              <a:buClrTx/>
              <a:buSzTx/>
              <a:buFontTx/>
              <a:buNone/>
            </a:pPr>
            <a:r>
              <a:rPr lang="en-US" sz="2500" b="1" dirty="0" smtClean="0">
                <a:solidFill>
                  <a:prstClr val="black"/>
                </a:solidFill>
                <a:latin typeface="Comic Sans MS"/>
                <a:cs typeface="Comic Sans MS"/>
                <a:sym typeface="Arial"/>
                <a:rtl val="0"/>
              </a:rPr>
              <a:t>Orthographic Change:</a:t>
            </a:r>
          </a:p>
          <a:p>
            <a:pPr algn="ctr" defTabSz="457200" eaLnBrk="1" hangingPunct="1">
              <a:spcBef>
                <a:spcPct val="0"/>
              </a:spcBef>
              <a:buClrTx/>
              <a:buSzTx/>
              <a:buFontTx/>
              <a:buNone/>
            </a:pPr>
            <a:r>
              <a:rPr lang="en-US" sz="2500" b="1" dirty="0" smtClean="0">
                <a:solidFill>
                  <a:prstClr val="black"/>
                </a:solidFill>
                <a:latin typeface="Comic Sans MS"/>
                <a:cs typeface="Comic Sans MS"/>
                <a:sym typeface="Arial"/>
                <a:rtl val="0"/>
              </a:rPr>
              <a:t>Doubled n!</a:t>
            </a:r>
            <a:endParaRPr lang="en-US" sz="2500" b="1" dirty="0">
              <a:solidFill>
                <a:prstClr val="black"/>
              </a:solidFill>
              <a:latin typeface="Comic Sans MS"/>
              <a:cs typeface="Comic Sans MS"/>
              <a:sym typeface="Arial"/>
              <a:rtl val="0"/>
            </a:endParaRPr>
          </a:p>
        </p:txBody>
      </p:sp>
    </p:spTree>
    <p:extLst>
      <p:ext uri="{BB962C8B-B14F-4D97-AF65-F5344CB8AC3E}">
        <p14:creationId xmlns:p14="http://schemas.microsoft.com/office/powerpoint/2010/main" val="7344780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 grpId="0" animBg="1"/>
      <p:bldP spid="649" grpId="0" animBg="1"/>
      <p:bldP spid="653" grpId="0" animBg="1"/>
      <p:bldP spid="654"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180201" y="274638"/>
            <a:ext cx="8806065"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A </a:t>
            </a:r>
            <a:r>
              <a:rPr lang="en-US" smtClean="0"/>
              <a:t>Morphological Paradigm </a:t>
            </a:r>
            <a:r>
              <a:rPr lang="en-US"/>
              <a:t>– </a:t>
            </a:r>
            <a:r>
              <a:rPr lang="en-US" smtClean="0"/>
              <a:t> Strings</a:t>
            </a:r>
            <a:endParaRPr lang="en-US" dirty="0"/>
          </a:p>
        </p:txBody>
      </p:sp>
      <p:sp>
        <p:nvSpPr>
          <p:cNvPr id="46" name="TextBox 45"/>
          <p:cNvSpPr txBox="1"/>
          <p:nvPr/>
        </p:nvSpPr>
        <p:spPr>
          <a:xfrm rot="16200000">
            <a:off x="-268737" y="4341495"/>
            <a:ext cx="1059714"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a:solidFill>
                  <a:srgbClr val="0C5986">
                    <a:lumMod val="60000"/>
                    <a:lumOff val="40000"/>
                  </a:srgbClr>
                </a:solidFill>
                <a:latin typeface="+mn-lt"/>
                <a:ea typeface="ＭＳ Ｐゴシック" charset="0"/>
                <a:cs typeface="ＭＳ Ｐゴシック" charset="0"/>
                <a:sym typeface="Arial"/>
                <a:rtl val="0"/>
              </a:rPr>
              <a:t>Verbs</a:t>
            </a:r>
          </a:p>
        </p:txBody>
      </p:sp>
      <p:sp>
        <p:nvSpPr>
          <p:cNvPr id="47" name="TextBox 46"/>
          <p:cNvSpPr txBox="1"/>
          <p:nvPr/>
        </p:nvSpPr>
        <p:spPr>
          <a:xfrm>
            <a:off x="3566518" y="3394452"/>
            <a:ext cx="75052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prstClr val="black"/>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run</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48" name="TextBox 47"/>
          <p:cNvSpPr txBox="1"/>
          <p:nvPr/>
        </p:nvSpPr>
        <p:spPr>
          <a:xfrm>
            <a:off x="4934100" y="3405519"/>
            <a:ext cx="86113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run</a:t>
            </a:r>
            <a:r>
              <a:rPr lang="en-US" sz="2200" dirty="0"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49" name="TextBox 48"/>
          <p:cNvSpPr txBox="1"/>
          <p:nvPr/>
        </p:nvSpPr>
        <p:spPr>
          <a:xfrm>
            <a:off x="6400214" y="3410137"/>
            <a:ext cx="73206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ran</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2" name="TextBox 51"/>
            <p:cNvSpPr txBox="1"/>
            <p:nvPr/>
          </p:nvSpPr>
          <p:spPr>
            <a:xfrm>
              <a:off x="4793533" y="2970493"/>
              <a:ext cx="1512594"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a:solidFill>
                    <a:srgbClr val="FF2B2C"/>
                  </a:solidFill>
                  <a:latin typeface="+mn-lt"/>
                  <a:ea typeface="ＭＳ Ｐゴシック" charset="0"/>
                  <a:cs typeface="ＭＳ Ｐゴシック" charset="0"/>
                  <a:sym typeface="Arial"/>
                  <a:rtl val="0"/>
                </a:rPr>
                <a:t>3</a:t>
              </a:r>
              <a:r>
                <a:rPr lang="en-US" sz="2500" dirty="0" smtClean="0">
                  <a:solidFill>
                    <a:srgbClr val="FF2B2C"/>
                  </a:solidFill>
                  <a:latin typeface="+mn-lt"/>
                  <a:ea typeface="ＭＳ Ｐゴシック" charset="0"/>
                  <a:cs typeface="ＭＳ Ｐゴシック" charset="0"/>
                  <a:sym typeface="Arial"/>
                  <a:rtl val="0"/>
                </a:rPr>
                <a:t>P Pres Sg</a:t>
              </a:r>
              <a:endParaRPr lang="en-US" sz="2500" dirty="0">
                <a:solidFill>
                  <a:srgbClr val="FF2B2C"/>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47375" y="3406076"/>
            <a:ext cx="124264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runni</a:t>
            </a:r>
            <a:r>
              <a:rPr lang="en-US" sz="2200" dirty="0" smtClean="0">
                <a:solidFill>
                  <a:srgbClr val="FF0000"/>
                </a:solidFill>
                <a:latin typeface="+mn-lt"/>
                <a:ea typeface="ＭＳ Ｐゴシック" charset="0"/>
                <a:cs typeface="ＭＳ Ｐゴシック" charset="0"/>
                <a:sym typeface="Arial"/>
                <a:rtl val="0"/>
              </a:rPr>
              <a:t>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58" name="TextBox 57"/>
          <p:cNvSpPr txBox="1"/>
          <p:nvPr/>
        </p:nvSpPr>
        <p:spPr>
          <a:xfrm>
            <a:off x="3573907" y="3750979"/>
            <a:ext cx="101726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59" name="TextBox 58"/>
          <p:cNvSpPr txBox="1"/>
          <p:nvPr/>
        </p:nvSpPr>
        <p:spPr>
          <a:xfrm>
            <a:off x="4941489" y="3762046"/>
            <a:ext cx="112787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FF0000"/>
                </a:solidFill>
                <a:latin typeface="+mn-lt"/>
                <a:sym typeface="Arial"/>
                <a:rtl val="0"/>
              </a:rPr>
              <a:t>s</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0" name="TextBox 59"/>
          <p:cNvSpPr txBox="1"/>
          <p:nvPr/>
        </p:nvSpPr>
        <p:spPr>
          <a:xfrm>
            <a:off x="6407603" y="3766664"/>
            <a:ext cx="130298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FF0000"/>
                </a:solidFill>
                <a:latin typeface="+mn-lt"/>
                <a:sym typeface="Arial"/>
                <a:rtl val="0"/>
              </a:rPr>
              <a:t>ed</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1" name="TextBox 60"/>
          <p:cNvSpPr txBox="1"/>
          <p:nvPr/>
        </p:nvSpPr>
        <p:spPr>
          <a:xfrm>
            <a:off x="7654764" y="3762603"/>
            <a:ext cx="1361911"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FF0000"/>
                </a:solidFill>
                <a:latin typeface="+mn-lt"/>
                <a:sym typeface="Arial"/>
                <a:rtl val="0"/>
              </a:rPr>
              <a:t>ing</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2" name="TextBox 61"/>
          <p:cNvSpPr txBox="1"/>
          <p:nvPr/>
        </p:nvSpPr>
        <p:spPr>
          <a:xfrm>
            <a:off x="3584855" y="4087364"/>
            <a:ext cx="84029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3" name="TextBox 62"/>
          <p:cNvSpPr txBox="1"/>
          <p:nvPr/>
        </p:nvSpPr>
        <p:spPr>
          <a:xfrm>
            <a:off x="4952437" y="4098431"/>
            <a:ext cx="950901"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a:t>
            </a:r>
            <a:r>
              <a:rPr lang="en-US" sz="2200" dirty="0" err="1"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4" name="TextBox 63"/>
          <p:cNvSpPr txBox="1"/>
          <p:nvPr/>
        </p:nvSpPr>
        <p:spPr>
          <a:xfrm>
            <a:off x="6418551" y="4103049"/>
            <a:ext cx="126220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wugg</a:t>
            </a:r>
            <a:r>
              <a:rPr lang="en-US" sz="2200" dirty="0" err="1" smtClean="0">
                <a:solidFill>
                  <a:srgbClr val="FF0000"/>
                </a:solidFill>
                <a:latin typeface="+mn-lt"/>
                <a:ea typeface="ＭＳ Ｐゴシック" charset="0"/>
                <a:cs typeface="ＭＳ Ｐゴシック" charset="0"/>
                <a:sym typeface="Arial"/>
                <a:rtl val="0"/>
              </a:rPr>
              <a:t>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5" name="TextBox 64"/>
          <p:cNvSpPr txBox="1"/>
          <p:nvPr/>
        </p:nvSpPr>
        <p:spPr>
          <a:xfrm>
            <a:off x="7665712" y="4098988"/>
            <a:ext cx="1320554"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wugg</a:t>
            </a:r>
            <a:r>
              <a:rPr lang="en-US" sz="2200" dirty="0" err="1" smtClean="0">
                <a:solidFill>
                  <a:srgbClr val="FF0000"/>
                </a:solidFill>
                <a:latin typeface="+mn-lt"/>
                <a:ea typeface="ＭＳ Ｐゴシック" charset="0"/>
                <a:cs typeface="ＭＳ Ｐゴシック" charset="0"/>
                <a:sym typeface="Arial"/>
                <a:rtl val="0"/>
              </a:rPr>
              <a:t>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grpSp>
        <p:nvGrpSpPr>
          <p:cNvPr id="66" name="Group 65"/>
          <p:cNvGrpSpPr/>
          <p:nvPr/>
        </p:nvGrpSpPr>
        <p:grpSpPr>
          <a:xfrm>
            <a:off x="2208275" y="3401081"/>
            <a:ext cx="1140570" cy="1970154"/>
            <a:chOff x="2208275" y="3401081"/>
            <a:chExt cx="1140570"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8" name="TextBox 67"/>
            <p:cNvSpPr txBox="1"/>
            <p:nvPr/>
          </p:nvSpPr>
          <p:spPr>
            <a:xfrm>
              <a:off x="2234437" y="3766850"/>
              <a:ext cx="111440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SPRINT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9" name="TextBox 68"/>
            <p:cNvSpPr txBox="1"/>
            <p:nvPr/>
          </p:nvSpPr>
          <p:spPr>
            <a:xfrm>
              <a:off x="2229411" y="4136182"/>
              <a:ext cx="877163"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WUG</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0" name="TextBox 69"/>
            <p:cNvSpPr txBox="1"/>
            <p:nvPr/>
          </p:nvSpPr>
          <p:spPr>
            <a:xfrm>
              <a:off x="2214326" y="4508807"/>
              <a:ext cx="919482"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CODE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sp>
        <p:nvSpPr>
          <p:cNvPr id="72" name="TextBox 71"/>
          <p:cNvSpPr txBox="1"/>
          <p:nvPr/>
        </p:nvSpPr>
        <p:spPr>
          <a:xfrm>
            <a:off x="4951565" y="4485090"/>
            <a:ext cx="102239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code</a:t>
            </a:r>
            <a:r>
              <a:rPr lang="en-US" sz="2200" dirty="0"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3" name="TextBox 72"/>
          <p:cNvSpPr txBox="1"/>
          <p:nvPr/>
        </p:nvSpPr>
        <p:spPr>
          <a:xfrm>
            <a:off x="7680756" y="4517740"/>
            <a:ext cx="111537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codi</a:t>
            </a:r>
            <a:r>
              <a:rPr lang="en-US" sz="2200" dirty="0" smtClean="0">
                <a:solidFill>
                  <a:srgbClr val="FF0000"/>
                </a:solidFill>
                <a:latin typeface="+mn-lt"/>
                <a:ea typeface="ＭＳ Ｐゴシック" charset="0"/>
                <a:cs typeface="ＭＳ Ｐゴシック" charset="0"/>
                <a:sym typeface="Arial"/>
                <a:rtl val="0"/>
              </a:rPr>
              <a:t>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4" name="TextBox 73"/>
          <p:cNvSpPr txBox="1"/>
          <p:nvPr/>
        </p:nvSpPr>
        <p:spPr>
          <a:xfrm>
            <a:off x="3584602" y="4897742"/>
            <a:ext cx="834972"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sym typeface="Arial"/>
                <a:rtl val="0"/>
              </a:rPr>
              <a:t>love</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5" name="TextBox 74"/>
          <p:cNvSpPr txBox="1"/>
          <p:nvPr/>
        </p:nvSpPr>
        <p:spPr>
          <a:xfrm>
            <a:off x="6436641" y="4955624"/>
            <a:ext cx="98244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lov</a:t>
            </a:r>
            <a:r>
              <a:rPr lang="en-US" sz="2200" dirty="0" smtClean="0">
                <a:solidFill>
                  <a:srgbClr val="FF0000"/>
                </a:solidFill>
                <a:latin typeface="+mn-lt"/>
                <a:ea typeface="ＭＳ Ｐゴシック" charset="0"/>
                <a:cs typeface="ＭＳ Ｐゴシック" charset="0"/>
                <a:sym typeface="Arial"/>
                <a:rtl val="0"/>
              </a:rPr>
              <a:t>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6" name="Slide Number Placeholder 5"/>
          <p:cNvSpPr>
            <a:spLocks noGrp="1"/>
          </p:cNvSpPr>
          <p:nvPr>
            <p:ph type="sldNum" sz="quarter" idx="12"/>
          </p:nvPr>
        </p:nvSpPr>
        <p:spPr>
          <a:xfrm>
            <a:off x="6553200" y="6167092"/>
            <a:ext cx="2133600" cy="365125"/>
          </a:xfrm>
        </p:spPr>
        <p:txBody>
          <a:bodyPr/>
          <a:lstStyle/>
          <a:p>
            <a:pPr>
              <a:buClr>
                <a:srgbClr val="0C5986"/>
              </a:buClr>
              <a:defRPr/>
            </a:pPr>
            <a:fld id="{0E11CC8F-329F-8C41-AC6A-3ECAF67E5476}" type="slidenum">
              <a:rPr lang="en-US" smtClean="0">
                <a:solidFill>
                  <a:prstClr val="black">
                    <a:tint val="75000"/>
                  </a:prstClr>
                </a:solidFill>
                <a:latin typeface="+mn-lt"/>
              </a:rPr>
              <a:pPr>
                <a:buClr>
                  <a:srgbClr val="0C5986"/>
                </a:buClr>
                <a:defRPr/>
              </a:pPr>
              <a:t>12</a:t>
            </a:fld>
            <a:endParaRPr lang="en-US" dirty="0">
              <a:solidFill>
                <a:prstClr val="black">
                  <a:tint val="75000"/>
                </a:prstClr>
              </a:solidFill>
              <a:latin typeface="+mn-lt"/>
            </a:endParaRPr>
          </a:p>
        </p:txBody>
      </p:sp>
      <p:sp>
        <p:nvSpPr>
          <p:cNvPr id="77" name="TextBox 76"/>
          <p:cNvSpPr txBox="1"/>
          <p:nvPr/>
        </p:nvSpPr>
        <p:spPr>
          <a:xfrm>
            <a:off x="7581334" y="2850311"/>
            <a:ext cx="1164101"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Gerund</a:t>
            </a:r>
            <a:endParaRPr lang="en-US" sz="2500" dirty="0">
              <a:solidFill>
                <a:srgbClr val="FF2B2C"/>
              </a:solidFill>
              <a:latin typeface="+mn-lt"/>
              <a:ea typeface="ＭＳ Ｐゴシック" charset="0"/>
              <a:cs typeface="ＭＳ Ｐゴシック" charset="0"/>
              <a:sym typeface="Arial"/>
              <a:rtl val="0"/>
            </a:endParaRPr>
          </a:p>
        </p:txBody>
      </p:sp>
      <p:sp>
        <p:nvSpPr>
          <p:cNvPr id="79" name="TextBox 78"/>
          <p:cNvSpPr txBox="1"/>
          <p:nvPr/>
        </p:nvSpPr>
        <p:spPr>
          <a:xfrm>
            <a:off x="2207692" y="5328629"/>
            <a:ext cx="672941" cy="477054"/>
          </a:xfrm>
          <a:prstGeom prst="rect">
            <a:avLst/>
          </a:prstGeom>
          <a:noFill/>
        </p:spPr>
        <p:txBody>
          <a:bodyPr wrap="none" rtlCol="0">
            <a:spAutoFit/>
          </a:bodyPr>
          <a:lstStyle/>
          <a:p>
            <a:pPr defTabSz="457200" eaLnBrk="1" hangingPunct="1">
              <a:spcBef>
                <a:spcPct val="0"/>
              </a:spcBef>
              <a:buClrTx/>
              <a:buSzTx/>
              <a:buFontTx/>
              <a:buNone/>
            </a:pPr>
            <a:r>
              <a:rPr lang="en-US" sz="2500" smtClean="0">
                <a:solidFill>
                  <a:srgbClr val="0C5986">
                    <a:lumMod val="60000"/>
                    <a:lumOff val="40000"/>
                  </a:srgbClr>
                </a:solidFill>
                <a:latin typeface="+mn-lt"/>
                <a:ea typeface="ＭＳ Ｐゴシック" charset="0"/>
                <a:cs typeface="ＭＳ Ｐゴシック" charset="0"/>
                <a:sym typeface="Arial"/>
                <a:rtl val="0"/>
              </a:rPr>
              <a:t>BAT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0" name="TextBox 79"/>
          <p:cNvSpPr txBox="1"/>
          <p:nvPr/>
        </p:nvSpPr>
        <p:spPr>
          <a:xfrm>
            <a:off x="2207611" y="5756609"/>
            <a:ext cx="802464"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PLAY</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2" name="TextBox 81"/>
          <p:cNvSpPr txBox="1"/>
          <p:nvPr/>
        </p:nvSpPr>
        <p:spPr>
          <a:xfrm>
            <a:off x="4951786" y="5347789"/>
            <a:ext cx="84253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bat</a:t>
            </a:r>
            <a:r>
              <a:rPr lang="en-US" sz="2200" dirty="0"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3" name="TextBox 82"/>
          <p:cNvSpPr txBox="1"/>
          <p:nvPr/>
        </p:nvSpPr>
        <p:spPr>
          <a:xfrm>
            <a:off x="7665964" y="5393767"/>
            <a:ext cx="1076577"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bat</a:t>
            </a:r>
            <a:r>
              <a:rPr lang="en-US" sz="2200" dirty="0" smtClean="0">
                <a:solidFill>
                  <a:srgbClr val="FF0000"/>
                </a:solidFill>
                <a:latin typeface="+mn-lt"/>
                <a:ea typeface="ＭＳ Ｐゴシック" charset="0"/>
                <a:cs typeface="ＭＳ Ｐゴシック" charset="0"/>
                <a:sym typeface="Arial"/>
                <a:rtl val="0"/>
              </a:rPr>
              <a:t>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4" name="TextBox 83"/>
          <p:cNvSpPr txBox="1"/>
          <p:nvPr/>
        </p:nvSpPr>
        <p:spPr>
          <a:xfrm>
            <a:off x="6461373" y="5762765"/>
            <a:ext cx="111235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play</a:t>
            </a:r>
            <a:r>
              <a:rPr lang="en-US" sz="2200" dirty="0" smtClean="0">
                <a:solidFill>
                  <a:srgbClr val="FF0000"/>
                </a:solidFill>
                <a:latin typeface="+mn-lt"/>
                <a:ea typeface="ＭＳ Ｐゴシック" charset="0"/>
                <a:cs typeface="ＭＳ Ｐゴシック" charset="0"/>
                <a:sym typeface="Arial"/>
                <a:rtl val="0"/>
              </a:rPr>
              <a:t>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5" name="TextBox 84"/>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cxnSp>
        <p:nvCxnSpPr>
          <p:cNvPr id="86" name="Straight Connector 85"/>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3489859" y="2153879"/>
            <a:ext cx="1236846"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prstClr val="black"/>
                </a:solidFill>
                <a:latin typeface="+mn-lt"/>
                <a:ea typeface="ＭＳ Ｐゴシック" charset="0"/>
                <a:cs typeface="ＭＳ Ｐゴシック" charset="0"/>
              </a:rPr>
              <a:t>/</a:t>
            </a:r>
            <a:r>
              <a:rPr lang="en-US" sz="2200" dirty="0" err="1">
                <a:solidFill>
                  <a:srgbClr val="9C0001">
                    <a:lumMod val="60000"/>
                    <a:lumOff val="40000"/>
                  </a:srgbClr>
                </a:solidFill>
                <a:latin typeface="+mn-lt"/>
                <a:ea typeface="ＭＳ Ｐゴシック" charset="0"/>
                <a:cs typeface="ＭＳ Ｐゴシック" charset="0"/>
              </a:rPr>
              <a:t>Ø</a:t>
            </a:r>
            <a:r>
              <a:rPr lang="en-US" sz="2200" dirty="0">
                <a:solidFill>
                  <a:prstClr val="black"/>
                </a:solidFill>
                <a:latin typeface="+mn-lt"/>
                <a:ea typeface="ＭＳ Ｐゴシック" charset="0"/>
                <a:cs typeface="ＭＳ Ｐゴシック" charset="0"/>
              </a:rPr>
              <a:t>/</a:t>
            </a:r>
          </a:p>
        </p:txBody>
      </p:sp>
      <p:sp>
        <p:nvSpPr>
          <p:cNvPr id="89" name="TextBox 88"/>
          <p:cNvSpPr txBox="1"/>
          <p:nvPr/>
        </p:nvSpPr>
        <p:spPr>
          <a:xfrm>
            <a:off x="5160197" y="2164946"/>
            <a:ext cx="630784"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ea typeface="ＭＳ Ｐゴシック" charset="0"/>
                <a:cs typeface="ＭＳ Ｐゴシック" charset="0"/>
              </a:rPr>
              <a:t>/</a:t>
            </a:r>
            <a:r>
              <a:rPr lang="en-US" sz="2200" dirty="0" smtClean="0">
                <a:solidFill>
                  <a:srgbClr val="9C0001">
                    <a:lumMod val="60000"/>
                    <a:lumOff val="40000"/>
                  </a:srgbClr>
                </a:solidFill>
                <a:latin typeface="+mn-lt"/>
                <a:ea typeface="ＭＳ Ｐゴシック" charset="0"/>
                <a:cs typeface="ＭＳ Ｐゴシック" charset="0"/>
              </a:rPr>
              <a:t>s</a:t>
            </a:r>
            <a:r>
              <a:rPr lang="en-US" sz="2200" dirty="0">
                <a:solidFill>
                  <a:prstClr val="black"/>
                </a:solidFill>
                <a:latin typeface="+mn-lt"/>
                <a:ea typeface="ＭＳ Ｐゴシック" charset="0"/>
                <a:cs typeface="ＭＳ Ｐゴシック" charset="0"/>
              </a:rPr>
              <a:t>/</a:t>
            </a:r>
          </a:p>
        </p:txBody>
      </p:sp>
      <p:sp>
        <p:nvSpPr>
          <p:cNvPr id="90" name="TextBox 89"/>
          <p:cNvSpPr txBox="1"/>
          <p:nvPr/>
        </p:nvSpPr>
        <p:spPr>
          <a:xfrm>
            <a:off x="6400819" y="2177226"/>
            <a:ext cx="731455"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rPr>
              <a:t>/</a:t>
            </a:r>
            <a:r>
              <a:rPr lang="en-US" sz="2200" dirty="0" err="1" smtClean="0">
                <a:solidFill>
                  <a:srgbClr val="FF2B2C"/>
                </a:solidFill>
                <a:latin typeface="+mn-lt"/>
              </a:rPr>
              <a:t>ed</a:t>
            </a:r>
            <a:r>
              <a:rPr lang="en-US" sz="2200" dirty="0" smtClean="0">
                <a:solidFill>
                  <a:prstClr val="black"/>
                </a:solidFill>
                <a:latin typeface="+mn-lt"/>
              </a:rPr>
              <a:t>/</a:t>
            </a:r>
            <a:endParaRPr lang="en-US" sz="2200" dirty="0">
              <a:solidFill>
                <a:prstClr val="black"/>
              </a:solidFill>
              <a:latin typeface="+mn-lt"/>
            </a:endParaRPr>
          </a:p>
        </p:txBody>
      </p:sp>
      <p:sp>
        <p:nvSpPr>
          <p:cNvPr id="91" name="TextBox 90"/>
          <p:cNvSpPr txBox="1"/>
          <p:nvPr/>
        </p:nvSpPr>
        <p:spPr>
          <a:xfrm>
            <a:off x="7711117" y="2177226"/>
            <a:ext cx="838440"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rPr>
              <a:t>/</a:t>
            </a:r>
            <a:r>
              <a:rPr lang="en-US" sz="2200" dirty="0" err="1" smtClean="0">
                <a:solidFill>
                  <a:srgbClr val="FF2B2C"/>
                </a:solidFill>
                <a:latin typeface="+mn-lt"/>
              </a:rPr>
              <a:t>ing</a:t>
            </a:r>
            <a:r>
              <a:rPr lang="en-US" sz="2200" dirty="0" smtClean="0">
                <a:solidFill>
                  <a:prstClr val="black"/>
                </a:solidFill>
                <a:latin typeface="+mn-lt"/>
              </a:rPr>
              <a:t>/</a:t>
            </a:r>
            <a:endParaRPr lang="en-US" sz="2200" dirty="0">
              <a:solidFill>
                <a:prstClr val="black"/>
              </a:solidFill>
              <a:latin typeface="+mn-lt"/>
            </a:endParaRPr>
          </a:p>
        </p:txBody>
      </p:sp>
      <p:cxnSp>
        <p:nvCxnSpPr>
          <p:cNvPr id="93" name="Straight Connector 92"/>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115781" y="3401343"/>
            <a:ext cx="880369"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run</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6" name="TextBox 95"/>
          <p:cNvSpPr txBox="1"/>
          <p:nvPr/>
        </p:nvSpPr>
        <p:spPr>
          <a:xfrm>
            <a:off x="900577" y="3810703"/>
            <a:ext cx="1297012" cy="477054"/>
          </a:xfrm>
          <a:prstGeom prst="rect">
            <a:avLst/>
          </a:prstGeom>
          <a:noFill/>
        </p:spPr>
        <p:txBody>
          <a:bodyPr wrap="square" rtlCol="0">
            <a:spAutoFit/>
          </a:bodyPr>
          <a:lstStyle/>
          <a:p>
            <a:pPr algn="l" defTabSz="457200" eaLnBrk="1" hangingPunct="1">
              <a:spcBef>
                <a:spcPct val="0"/>
              </a:spcBef>
              <a:buClrTx/>
              <a:buSzTx/>
              <a:buFontTx/>
              <a:buNone/>
            </a:pPr>
            <a:r>
              <a:rPr lang="en-US" sz="2500" dirty="0" smtClean="0">
                <a:solidFill>
                  <a:prstClr val="black"/>
                </a:solidFill>
                <a:latin typeface="+mn-lt"/>
              </a:rPr>
              <a:t>/</a:t>
            </a:r>
            <a:r>
              <a:rPr lang="en-US" sz="2500" dirty="0" smtClean="0">
                <a:solidFill>
                  <a:srgbClr val="0C5986">
                    <a:lumMod val="60000"/>
                    <a:lumOff val="40000"/>
                  </a:srgbClr>
                </a:solidFill>
                <a:latin typeface="+mn-lt"/>
              </a:rPr>
              <a:t>sprint</a:t>
            </a:r>
            <a:r>
              <a:rPr lang="en-US" sz="2500" dirty="0" smtClean="0">
                <a:solidFill>
                  <a:prstClr val="black"/>
                </a:solidFill>
                <a:latin typeface="+mn-lt"/>
              </a:rPr>
              <a:t>/</a:t>
            </a:r>
            <a:endParaRPr lang="en-US" sz="2500" dirty="0">
              <a:solidFill>
                <a:prstClr val="black"/>
              </a:solidFill>
              <a:latin typeface="+mn-lt"/>
            </a:endParaRPr>
          </a:p>
        </p:txBody>
      </p:sp>
      <p:sp>
        <p:nvSpPr>
          <p:cNvPr id="97" name="TextBox 96"/>
          <p:cNvSpPr txBox="1"/>
          <p:nvPr/>
        </p:nvSpPr>
        <p:spPr>
          <a:xfrm>
            <a:off x="1010373" y="4195780"/>
            <a:ext cx="990977"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err="1" smtClean="0">
                <a:solidFill>
                  <a:srgbClr val="37AAED"/>
                </a:solidFill>
                <a:latin typeface="+mn-lt"/>
                <a:ea typeface="ＭＳ Ｐゴシック" charset="0"/>
                <a:cs typeface="ＭＳ Ｐゴシック" charset="0"/>
              </a:rPr>
              <a:t>wug</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8" name="TextBox 97"/>
          <p:cNvSpPr txBox="1"/>
          <p:nvPr/>
        </p:nvSpPr>
        <p:spPr>
          <a:xfrm>
            <a:off x="1055641" y="5773897"/>
            <a:ext cx="967573"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play</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9" name="TextBox 98"/>
          <p:cNvSpPr txBox="1"/>
          <p:nvPr/>
        </p:nvSpPr>
        <p:spPr>
          <a:xfrm>
            <a:off x="1103123" y="5352313"/>
            <a:ext cx="858248" cy="477054"/>
          </a:xfrm>
          <a:prstGeom prst="rect">
            <a:avLst/>
          </a:prstGeom>
          <a:noFill/>
        </p:spPr>
        <p:txBody>
          <a:bodyPr wrap="none" rtlCol="0">
            <a:spAutoFit/>
          </a:bodyPr>
          <a:lstStyle/>
          <a:p>
            <a:pPr algn="l" defTabSz="457200" eaLnBrk="1" hangingPunct="1">
              <a:spcBef>
                <a:spcPct val="0"/>
              </a:spcBef>
              <a:buClrTx/>
              <a:buSzTx/>
              <a:buFontTx/>
              <a:buNone/>
            </a:pPr>
            <a:r>
              <a:rPr lang="en-US" sz="2500" smtClean="0">
                <a:solidFill>
                  <a:prstClr val="black"/>
                </a:solidFill>
                <a:latin typeface="+mn-lt"/>
                <a:ea typeface="ＭＳ Ｐゴシック" charset="0"/>
                <a:cs typeface="ＭＳ Ｐゴシック" charset="0"/>
              </a:rPr>
              <a:t>/</a:t>
            </a:r>
            <a:r>
              <a:rPr lang="en-US" sz="2500" smtClean="0">
                <a:solidFill>
                  <a:srgbClr val="37AAED"/>
                </a:solidFill>
                <a:latin typeface="+mn-lt"/>
                <a:ea typeface="ＭＳ Ｐゴシック" charset="0"/>
                <a:cs typeface="ＭＳ Ｐゴシック" charset="0"/>
              </a:rPr>
              <a:t>bat</a:t>
            </a:r>
            <a:r>
              <a:rPr lang="en-US" sz="250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100" name="TextBox 99"/>
          <p:cNvSpPr txBox="1"/>
          <p:nvPr/>
        </p:nvSpPr>
        <p:spPr>
          <a:xfrm>
            <a:off x="1039016" y="4952611"/>
            <a:ext cx="973985"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love</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101" name="TextBox 100"/>
          <p:cNvSpPr txBox="1"/>
          <p:nvPr/>
        </p:nvSpPr>
        <p:spPr>
          <a:xfrm>
            <a:off x="1032628" y="4571888"/>
            <a:ext cx="1056379"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code</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78" name="TextBox 77"/>
          <p:cNvSpPr txBox="1"/>
          <p:nvPr/>
        </p:nvSpPr>
        <p:spPr>
          <a:xfrm>
            <a:off x="3584602" y="4462568"/>
            <a:ext cx="92089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ea typeface="ＭＳ Ｐゴシック" charset="0"/>
                <a:cs typeface="ＭＳ Ｐゴシック" charset="0"/>
                <a:sym typeface="Arial"/>
                <a:rtl val="0"/>
              </a:rPr>
              <a:t>code</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1" name="TextBox 80"/>
          <p:cNvSpPr txBox="1"/>
          <p:nvPr/>
        </p:nvSpPr>
        <p:spPr>
          <a:xfrm>
            <a:off x="3573664" y="5330896"/>
            <a:ext cx="743152"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ea typeface="ＭＳ Ｐゴシック" charset="0"/>
                <a:cs typeface="ＭＳ Ｐゴシック" charset="0"/>
                <a:sym typeface="Arial"/>
                <a:rtl val="0"/>
              </a:rPr>
              <a:t>bat</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92" name="TextBox 91"/>
          <p:cNvSpPr txBox="1"/>
          <p:nvPr/>
        </p:nvSpPr>
        <p:spPr>
          <a:xfrm>
            <a:off x="3573664" y="5756609"/>
            <a:ext cx="844847"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ea typeface="ＭＳ Ｐゴシック" charset="0"/>
                <a:cs typeface="ＭＳ Ｐゴシック" charset="0"/>
                <a:sym typeface="Arial"/>
                <a:rtl val="0"/>
              </a:rPr>
              <a:t>play</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102" name="TextBox 101"/>
          <p:cNvSpPr txBox="1"/>
          <p:nvPr/>
        </p:nvSpPr>
        <p:spPr>
          <a:xfrm>
            <a:off x="4962871" y="4893455"/>
            <a:ext cx="96379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sym typeface="Arial"/>
                <a:rtl val="0"/>
              </a:rPr>
              <a:t>love</a:t>
            </a:r>
            <a:r>
              <a:rPr lang="en-US" sz="2200" b="1" dirty="0" smtClean="0">
                <a:solidFill>
                  <a:srgbClr val="FF0000"/>
                </a:solidFill>
                <a:latin typeface="+mn-lt"/>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103" name="TextBox 102"/>
          <p:cNvSpPr txBox="1"/>
          <p:nvPr/>
        </p:nvSpPr>
        <p:spPr>
          <a:xfrm>
            <a:off x="4941489" y="5773897"/>
            <a:ext cx="95539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sym typeface="Arial"/>
                <a:rtl val="0"/>
              </a:rPr>
              <a:t>play</a:t>
            </a:r>
            <a:r>
              <a:rPr lang="en-US" sz="2200" b="1" dirty="0" smtClean="0">
                <a:solidFill>
                  <a:srgbClr val="FF0000"/>
                </a:solidFill>
                <a:latin typeface="+mn-lt"/>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104" name="TextBox 103"/>
          <p:cNvSpPr txBox="1"/>
          <p:nvPr/>
        </p:nvSpPr>
        <p:spPr>
          <a:xfrm>
            <a:off x="6441017" y="5340350"/>
            <a:ext cx="103310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ea typeface="ＭＳ Ｐゴシック" charset="0"/>
                <a:cs typeface="ＭＳ Ｐゴシック" charset="0"/>
                <a:sym typeface="Arial"/>
                <a:rtl val="0"/>
              </a:rPr>
              <a:t>bat</a:t>
            </a:r>
            <a:r>
              <a:rPr lang="en-US" sz="2200" b="1" dirty="0" smtClean="0">
                <a:solidFill>
                  <a:srgbClr val="FF0000"/>
                </a:solidFill>
                <a:latin typeface="+mn-lt"/>
                <a:ea typeface="ＭＳ Ｐゴシック" charset="0"/>
                <a:cs typeface="ＭＳ Ｐゴシック" charset="0"/>
                <a:sym typeface="Arial"/>
                <a:rtl val="0"/>
              </a:rPr>
              <a:t>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105" name="TextBox 104"/>
          <p:cNvSpPr txBox="1"/>
          <p:nvPr/>
        </p:nvSpPr>
        <p:spPr>
          <a:xfrm>
            <a:off x="6448364" y="4521874"/>
            <a:ext cx="107157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sym typeface="Arial"/>
                <a:rtl val="0"/>
              </a:rPr>
              <a:t>cod</a:t>
            </a:r>
            <a:r>
              <a:rPr lang="en-US" sz="2200" b="1" dirty="0">
                <a:solidFill>
                  <a:srgbClr val="FF0000"/>
                </a:solidFill>
                <a:latin typeface="+mn-lt"/>
                <a:sym typeface="Arial"/>
                <a:rtl val="0"/>
              </a:rPr>
              <a:t>e</a:t>
            </a:r>
            <a:r>
              <a:rPr lang="en-US" sz="2200" b="1" dirty="0" smtClean="0">
                <a:solidFill>
                  <a:srgbClr val="FF0000"/>
                </a:solidFill>
                <a:latin typeface="+mn-lt"/>
                <a:sym typeface="Arial"/>
                <a:rtl val="0"/>
              </a:rPr>
              <a:t>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106" name="TextBox 105"/>
          <p:cNvSpPr txBox="1"/>
          <p:nvPr/>
        </p:nvSpPr>
        <p:spPr>
          <a:xfrm>
            <a:off x="7680756" y="4952677"/>
            <a:ext cx="1064137"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sym typeface="Arial"/>
                <a:rtl val="0"/>
              </a:rPr>
              <a:t>lov</a:t>
            </a:r>
            <a:r>
              <a:rPr lang="en-US" sz="2200" b="1" dirty="0" smtClean="0">
                <a:solidFill>
                  <a:srgbClr val="FF0000"/>
                </a:solidFill>
                <a:latin typeface="+mn-lt"/>
                <a:sym typeface="Arial"/>
                <a:rtl val="0"/>
              </a:rPr>
              <a:t>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107" name="TextBox 106"/>
          <p:cNvSpPr txBox="1"/>
          <p:nvPr/>
        </p:nvSpPr>
        <p:spPr>
          <a:xfrm>
            <a:off x="7689411" y="5780627"/>
            <a:ext cx="1197507"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b="1" dirty="0" smtClean="0">
                <a:solidFill>
                  <a:srgbClr val="00B0F0"/>
                </a:solidFill>
                <a:latin typeface="+mn-lt"/>
                <a:sym typeface="Arial"/>
                <a:rtl val="0"/>
              </a:rPr>
              <a:t>play</a:t>
            </a:r>
            <a:r>
              <a:rPr lang="en-US" sz="2200" b="1" dirty="0" smtClean="0">
                <a:solidFill>
                  <a:srgbClr val="FF0000"/>
                </a:solidFill>
                <a:latin typeface="+mn-lt"/>
                <a:sym typeface="Arial"/>
                <a:rtl val="0"/>
              </a:rPr>
              <a:t>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109" name="TextBox 108"/>
          <p:cNvSpPr txBox="1"/>
          <p:nvPr/>
        </p:nvSpPr>
        <p:spPr>
          <a:xfrm>
            <a:off x="6252825" y="5846965"/>
            <a:ext cx="2733441" cy="707886"/>
          </a:xfrm>
          <a:prstGeom prst="rect">
            <a:avLst/>
          </a:prstGeom>
          <a:solidFill>
            <a:schemeClr val="bg1"/>
          </a:solidFill>
          <a:ln w="38100">
            <a:solidFill>
              <a:schemeClr val="tx1"/>
            </a:solidFill>
          </a:ln>
        </p:spPr>
        <p:txBody>
          <a:bodyPr wrap="none" rtlCol="0">
            <a:spAutoFit/>
          </a:bodyPr>
          <a:lstStyle/>
          <a:p>
            <a:pPr algn="l" defTabSz="457200" eaLnBrk="1" hangingPunct="1">
              <a:spcBef>
                <a:spcPct val="0"/>
              </a:spcBef>
              <a:buClrTx/>
              <a:buSzTx/>
              <a:buFontTx/>
              <a:buNone/>
            </a:pPr>
            <a:r>
              <a:rPr lang="en-US" sz="4000" dirty="0" smtClean="0">
                <a:solidFill>
                  <a:prstClr val="black"/>
                </a:solidFill>
                <a:latin typeface="Comic Sans MS"/>
                <a:ea typeface="ＭＳ Ｐゴシック" charset="0"/>
                <a:cs typeface="Comic Sans MS"/>
                <a:sym typeface="Arial"/>
                <a:rtl val="0"/>
              </a:rPr>
              <a:t>Prediction!</a:t>
            </a:r>
            <a:endParaRPr lang="en-US" sz="4000" dirty="0">
              <a:solidFill>
                <a:prstClr val="black"/>
              </a:solidFill>
              <a:latin typeface="Comic Sans MS"/>
              <a:ea typeface="ＭＳ Ｐゴシック" charset="0"/>
              <a:cs typeface="Comic Sans MS"/>
              <a:sym typeface="Arial"/>
              <a:rtl val="0"/>
            </a:endParaRPr>
          </a:p>
        </p:txBody>
      </p:sp>
    </p:spTree>
    <p:extLst>
      <p:ext uri="{BB962C8B-B14F-4D97-AF65-F5344CB8AC3E}">
        <p14:creationId xmlns:p14="http://schemas.microsoft.com/office/powerpoint/2010/main" val="196996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78" grpId="0"/>
      <p:bldP spid="81" grpId="0"/>
      <p:bldP spid="92" grpId="0"/>
      <p:bldP spid="102" grpId="0"/>
      <p:bldP spid="103" grpId="0"/>
      <p:bldP spid="104" grpId="0"/>
      <p:bldP spid="105" grpId="0"/>
      <p:bldP spid="106" grpId="0"/>
      <p:bldP spid="107" grpId="0"/>
      <p:bldP spid="1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Matrix Completion: Collaborative Filtering</a:t>
            </a:r>
            <a:endParaRPr lang="en-US" sz="3500" dirty="0"/>
          </a:p>
        </p:txBody>
      </p:sp>
      <p:sp>
        <p:nvSpPr>
          <p:cNvPr id="7" name="TextBox 6"/>
          <p:cNvSpPr txBox="1"/>
          <p:nvPr/>
        </p:nvSpPr>
        <p:spPr>
          <a:xfrm>
            <a:off x="5280504" y="1285473"/>
            <a:ext cx="1320419"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FF0000"/>
                </a:solidFill>
                <a:latin typeface="Calibri"/>
                <a:ea typeface="ＭＳ Ｐゴシック" charset="0"/>
                <a:cs typeface="Times New Roman"/>
                <a:sym typeface="Arial"/>
                <a:rtl val="0"/>
              </a:rPr>
              <a:t>Movies</a:t>
            </a:r>
            <a:endParaRPr lang="en-US" sz="3000" dirty="0">
              <a:solidFill>
                <a:srgbClr val="FF0000"/>
              </a:solidFill>
              <a:latin typeface="Calibri"/>
              <a:ea typeface="ＭＳ Ｐゴシック" charset="0"/>
              <a:cs typeface="Times New Roman"/>
              <a:sym typeface="Arial"/>
              <a:rtl val="0"/>
            </a:endParaRPr>
          </a:p>
        </p:txBody>
      </p:sp>
      <p:sp>
        <p:nvSpPr>
          <p:cNvPr id="52" name="TextBox 51"/>
          <p:cNvSpPr txBox="1"/>
          <p:nvPr/>
        </p:nvSpPr>
        <p:spPr>
          <a:xfrm rot="16200000">
            <a:off x="-267877" y="4341494"/>
            <a:ext cx="1057989"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37AAED"/>
                </a:solidFill>
                <a:latin typeface="Calibri"/>
                <a:ea typeface="ＭＳ Ｐゴシック" charset="0"/>
                <a:cs typeface="Times New Roman"/>
                <a:sym typeface="Arial"/>
                <a:rtl val="0"/>
              </a:rPr>
              <a:t>Users</a:t>
            </a:r>
            <a:endParaRPr lang="en-US" sz="3000" dirty="0">
              <a:solidFill>
                <a:srgbClr val="37AAED"/>
              </a:solidFill>
              <a:latin typeface="Calibri"/>
              <a:ea typeface="ＭＳ Ｐゴシック" charset="0"/>
              <a:cs typeface="Times New Roman"/>
              <a:sym typeface="Arial"/>
              <a:rtl val="0"/>
            </a:endParaRPr>
          </a:p>
        </p:txBody>
      </p:sp>
      <p:cxnSp>
        <p:nvCxnSpPr>
          <p:cNvPr id="36" name="Straight Connector 35"/>
          <p:cNvCxnSpPr/>
          <p:nvPr/>
        </p:nvCxnSpPr>
        <p:spPr>
          <a:xfrm>
            <a:off x="3207131" y="319512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2366" y="3728136"/>
            <a:ext cx="386873" cy="386873"/>
          </a:xfrm>
          <a:prstGeom prst="rect">
            <a:avLst/>
          </a:prstGeom>
        </p:spPr>
      </p:pic>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2366" y="4063849"/>
            <a:ext cx="386873" cy="386873"/>
          </a:xfrm>
          <a:prstGeom prst="rect">
            <a:avLst/>
          </a:prstGeom>
        </p:spPr>
      </p:pic>
      <p:pic>
        <p:nvPicPr>
          <p:cNvPr id="63" name="Picture 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2366" y="4394598"/>
            <a:ext cx="386873" cy="386873"/>
          </a:xfrm>
          <a:prstGeom prst="rect">
            <a:avLst/>
          </a:prstGeom>
        </p:spPr>
      </p:pic>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7410" y="4748816"/>
            <a:ext cx="386873" cy="386873"/>
          </a:xfrm>
          <a:prstGeom prst="rect">
            <a:avLst/>
          </a:prstGeom>
        </p:spPr>
      </p:pic>
      <p:pic>
        <p:nvPicPr>
          <p:cNvPr id="65" name="Picture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7410" y="5084529"/>
            <a:ext cx="386873" cy="386873"/>
          </a:xfrm>
          <a:prstGeom prst="rect">
            <a:avLst/>
          </a:prstGeom>
        </p:spPr>
      </p:pic>
      <p:sp>
        <p:nvSpPr>
          <p:cNvPr id="37" name="TextBox 36"/>
          <p:cNvSpPr txBox="1"/>
          <p:nvPr/>
        </p:nvSpPr>
        <p:spPr>
          <a:xfrm>
            <a:off x="3485463" y="3657672"/>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38" name="TextBox 37"/>
          <p:cNvSpPr txBox="1"/>
          <p:nvPr/>
        </p:nvSpPr>
        <p:spPr>
          <a:xfrm>
            <a:off x="4872287" y="3668739"/>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39" name="TextBox 38"/>
          <p:cNvSpPr txBox="1"/>
          <p:nvPr/>
        </p:nvSpPr>
        <p:spPr>
          <a:xfrm>
            <a:off x="6350781" y="3673357"/>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19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56" name="TextBox 55"/>
          <p:cNvSpPr txBox="1"/>
          <p:nvPr/>
        </p:nvSpPr>
        <p:spPr>
          <a:xfrm>
            <a:off x="7598814" y="3669296"/>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57" name="TextBox 56"/>
          <p:cNvSpPr txBox="1"/>
          <p:nvPr/>
        </p:nvSpPr>
        <p:spPr>
          <a:xfrm>
            <a:off x="3485463" y="4014199"/>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-36</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58" name="TextBox 57"/>
          <p:cNvSpPr txBox="1"/>
          <p:nvPr/>
        </p:nvSpPr>
        <p:spPr>
          <a:xfrm>
            <a:off x="4872287" y="4025266"/>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67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0" name="TextBox 59"/>
          <p:cNvSpPr txBox="1"/>
          <p:nvPr/>
        </p:nvSpPr>
        <p:spPr>
          <a:xfrm>
            <a:off x="6350781" y="4029884"/>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2" name="TextBox 61"/>
          <p:cNvSpPr txBox="1"/>
          <p:nvPr/>
        </p:nvSpPr>
        <p:spPr>
          <a:xfrm>
            <a:off x="7598814" y="4025823"/>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6" name="TextBox 65"/>
          <p:cNvSpPr txBox="1"/>
          <p:nvPr/>
        </p:nvSpPr>
        <p:spPr>
          <a:xfrm>
            <a:off x="3485463" y="43505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-24</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7" name="TextBox 66"/>
          <p:cNvSpPr txBox="1"/>
          <p:nvPr/>
        </p:nvSpPr>
        <p:spPr>
          <a:xfrm>
            <a:off x="4872287" y="4361651"/>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61</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8" name="TextBox 67"/>
          <p:cNvSpPr txBox="1"/>
          <p:nvPr/>
        </p:nvSpPr>
        <p:spPr>
          <a:xfrm>
            <a:off x="6350781" y="4366269"/>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74</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9" name="TextBox 68"/>
          <p:cNvSpPr txBox="1"/>
          <p:nvPr/>
        </p:nvSpPr>
        <p:spPr>
          <a:xfrm>
            <a:off x="7598814" y="4362208"/>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12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0" name="TextBox 69"/>
          <p:cNvSpPr txBox="1"/>
          <p:nvPr/>
        </p:nvSpPr>
        <p:spPr>
          <a:xfrm>
            <a:off x="4785913" y="47001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1" name="TextBox 70"/>
          <p:cNvSpPr txBox="1"/>
          <p:nvPr/>
        </p:nvSpPr>
        <p:spPr>
          <a:xfrm>
            <a:off x="7512440" y="4700741"/>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-41</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2" name="TextBox 71"/>
          <p:cNvSpPr txBox="1"/>
          <p:nvPr/>
        </p:nvSpPr>
        <p:spPr>
          <a:xfrm>
            <a:off x="3485463" y="5038599"/>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-52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3" name="TextBox 72"/>
          <p:cNvSpPr txBox="1"/>
          <p:nvPr/>
        </p:nvSpPr>
        <p:spPr>
          <a:xfrm>
            <a:off x="6264407" y="50542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pic>
        <p:nvPicPr>
          <p:cNvPr id="30" name="Picture 29"/>
          <p:cNvPicPr>
            <a:picLocks noChangeAspect="1"/>
          </p:cNvPicPr>
          <p:nvPr/>
        </p:nvPicPr>
        <p:blipFill>
          <a:blip r:embed="rId4">
            <a:duotone>
              <a:schemeClr val="accent5">
                <a:shade val="45000"/>
                <a:satMod val="135000"/>
              </a:schemeClr>
              <a:prstClr val="white"/>
            </a:duotone>
          </a:blip>
          <a:stretch>
            <a:fillRect/>
          </a:stretch>
        </p:blipFill>
        <p:spPr>
          <a:xfrm rot="10432681">
            <a:off x="5789100" y="3017136"/>
            <a:ext cx="2251861" cy="645474"/>
          </a:xfrm>
          <a:prstGeom prst="rect">
            <a:avLst/>
          </a:prstGeom>
        </p:spPr>
      </p:pic>
      <p:pic>
        <p:nvPicPr>
          <p:cNvPr id="33" name="Picture 32"/>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21422454">
            <a:off x="3514382" y="3137502"/>
            <a:ext cx="2276567" cy="404712"/>
          </a:xfrm>
          <a:prstGeom prst="rect">
            <a:avLst/>
          </a:prstGeom>
        </p:spPr>
      </p:pic>
      <p:cxnSp>
        <p:nvCxnSpPr>
          <p:cNvPr id="34" name="Straight Connector 33"/>
          <p:cNvCxnSpPr/>
          <p:nvPr/>
        </p:nvCxnSpPr>
        <p:spPr>
          <a:xfrm flipH="1">
            <a:off x="2786774" y="364963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buClr>
                <a:srgbClr val="0C5986"/>
              </a:buClr>
              <a:defRPr/>
            </a:pPr>
            <a:fld id="{0E11CC8F-329F-8C41-AC6A-3ECAF67E5476}" type="slidenum">
              <a:rPr lang="en-US" smtClean="0">
                <a:solidFill>
                  <a:prstClr val="black">
                    <a:tint val="75000"/>
                  </a:prstClr>
                </a:solidFill>
              </a:rPr>
              <a:pPr>
                <a:buClr>
                  <a:srgbClr val="0C5986"/>
                </a:buClr>
                <a:defRPr/>
              </a:pPr>
              <a:t>13</a:t>
            </a:fld>
            <a:endParaRPr lang="en-US">
              <a:solidFill>
                <a:prstClr val="black">
                  <a:tint val="75000"/>
                </a:prstClr>
              </a:solidFill>
            </a:endParaRPr>
          </a:p>
        </p:txBody>
      </p:sp>
      <p:pic>
        <p:nvPicPr>
          <p:cNvPr id="35" name="Pictur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418319">
            <a:off x="500660" y="1584518"/>
            <a:ext cx="2209923" cy="1243082"/>
          </a:xfrm>
          <a:prstGeom prst="rect">
            <a:avLst/>
          </a:prstGeom>
        </p:spPr>
      </p:pic>
    </p:spTree>
    <p:extLst>
      <p:ext uri="{BB962C8B-B14F-4D97-AF65-F5344CB8AC3E}">
        <p14:creationId xmlns:p14="http://schemas.microsoft.com/office/powerpoint/2010/main" val="99551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blip>
          <a:stretch>
            <a:fillRect/>
          </a:stretch>
        </p:blipFill>
        <p:spPr>
          <a:xfrm rot="10432681">
            <a:off x="5789100" y="3017136"/>
            <a:ext cx="2251861" cy="645474"/>
          </a:xfrm>
          <a:prstGeom prst="rect">
            <a:avLst/>
          </a:prstGeom>
        </p:spPr>
      </p:pic>
      <p:pic>
        <p:nvPicPr>
          <p:cNvPr id="4" name="Picture 3"/>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21422454">
            <a:off x="3514382" y="3137502"/>
            <a:ext cx="2276567" cy="404712"/>
          </a:xfrm>
          <a:prstGeom prst="rect">
            <a:avLst/>
          </a:prstGeom>
        </p:spPr>
      </p:pic>
      <p:sp>
        <p:nvSpPr>
          <p:cNvPr id="2" name="Title 1"/>
          <p:cNvSpPr>
            <a:spLocks noGrp="1"/>
          </p:cNvSpPr>
          <p:nvPr>
            <p:ph type="title"/>
          </p:nvPr>
        </p:nvSpPr>
        <p:spPr/>
        <p:txBody>
          <a:bodyPr>
            <a:normAutofit/>
          </a:bodyPr>
          <a:lstStyle/>
          <a:p>
            <a:r>
              <a:rPr lang="en-US" sz="3500" dirty="0"/>
              <a:t>Matrix Completion: Collaborative Filtering</a:t>
            </a:r>
          </a:p>
        </p:txBody>
      </p:sp>
      <p:sp>
        <p:nvSpPr>
          <p:cNvPr id="38" name="TextBox 37"/>
          <p:cNvSpPr txBox="1"/>
          <p:nvPr/>
        </p:nvSpPr>
        <p:spPr>
          <a:xfrm>
            <a:off x="4872287" y="3668739"/>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39" name="TextBox 38"/>
          <p:cNvSpPr txBox="1"/>
          <p:nvPr/>
        </p:nvSpPr>
        <p:spPr>
          <a:xfrm>
            <a:off x="6350781" y="3673357"/>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19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cxnSp>
        <p:nvCxnSpPr>
          <p:cNvPr id="13" name="Straight Connector 12"/>
          <p:cNvCxnSpPr/>
          <p:nvPr/>
        </p:nvCxnSpPr>
        <p:spPr>
          <a:xfrm flipH="1">
            <a:off x="2786774" y="364963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320419"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FF0000"/>
                </a:solidFill>
                <a:latin typeface="Calibri"/>
                <a:ea typeface="ＭＳ Ｐゴシック" charset="0"/>
                <a:cs typeface="Times New Roman"/>
                <a:sym typeface="Arial"/>
                <a:rtl val="0"/>
              </a:rPr>
              <a:t>Movies</a:t>
            </a:r>
            <a:endParaRPr lang="en-US" sz="3000" dirty="0">
              <a:solidFill>
                <a:srgbClr val="FF0000"/>
              </a:solidFill>
              <a:latin typeface="Calibri"/>
              <a:ea typeface="ＭＳ Ｐゴシック" charset="0"/>
              <a:cs typeface="Times New Roman"/>
              <a:sym typeface="Arial"/>
              <a:rtl val="0"/>
            </a:endParaRPr>
          </a:p>
        </p:txBody>
      </p:sp>
      <p:sp>
        <p:nvSpPr>
          <p:cNvPr id="52" name="TextBox 51"/>
          <p:cNvSpPr txBox="1"/>
          <p:nvPr/>
        </p:nvSpPr>
        <p:spPr>
          <a:xfrm rot="16200000">
            <a:off x="-267877" y="4480034"/>
            <a:ext cx="1057989"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37AAED"/>
                </a:solidFill>
                <a:latin typeface="Calibri"/>
                <a:ea typeface="ＭＳ Ｐゴシック" charset="0"/>
                <a:cs typeface="Times New Roman"/>
                <a:sym typeface="Arial"/>
                <a:rtl val="0"/>
              </a:rPr>
              <a:t>Users</a:t>
            </a:r>
            <a:endParaRPr lang="en-US" sz="3000" dirty="0">
              <a:solidFill>
                <a:srgbClr val="37AAED"/>
              </a:solidFill>
              <a:latin typeface="Calibri"/>
              <a:ea typeface="ＭＳ Ｐゴシック" charset="0"/>
              <a:cs typeface="Times New Roman"/>
              <a:sym typeface="Arial"/>
              <a:rtl val="0"/>
            </a:endParaRPr>
          </a:p>
        </p:txBody>
      </p:sp>
      <p:sp>
        <p:nvSpPr>
          <p:cNvPr id="93" name="TextBox 92"/>
          <p:cNvSpPr txBox="1"/>
          <p:nvPr/>
        </p:nvSpPr>
        <p:spPr>
          <a:xfrm>
            <a:off x="7598814" y="3669296"/>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96" name="TextBox 95"/>
          <p:cNvSpPr txBox="1"/>
          <p:nvPr/>
        </p:nvSpPr>
        <p:spPr>
          <a:xfrm>
            <a:off x="4872287" y="4025266"/>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67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97" name="TextBox 96"/>
          <p:cNvSpPr txBox="1"/>
          <p:nvPr/>
        </p:nvSpPr>
        <p:spPr>
          <a:xfrm>
            <a:off x="6350781" y="4029884"/>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99" name="TextBox 98"/>
          <p:cNvSpPr txBox="1"/>
          <p:nvPr/>
        </p:nvSpPr>
        <p:spPr>
          <a:xfrm>
            <a:off x="7598814" y="4025823"/>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108" name="TextBox 107"/>
          <p:cNvSpPr txBox="1"/>
          <p:nvPr/>
        </p:nvSpPr>
        <p:spPr>
          <a:xfrm>
            <a:off x="4872287" y="4361651"/>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61</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109" name="TextBox 108"/>
          <p:cNvSpPr txBox="1"/>
          <p:nvPr/>
        </p:nvSpPr>
        <p:spPr>
          <a:xfrm>
            <a:off x="6350781" y="4366269"/>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74</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110" name="TextBox 109"/>
          <p:cNvSpPr txBox="1"/>
          <p:nvPr/>
        </p:nvSpPr>
        <p:spPr>
          <a:xfrm>
            <a:off x="7598814" y="4362208"/>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12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56" name="TextBox 55"/>
          <p:cNvSpPr txBox="1"/>
          <p:nvPr/>
        </p:nvSpPr>
        <p:spPr>
          <a:xfrm>
            <a:off x="4785913" y="47001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58" name="TextBox 57"/>
          <p:cNvSpPr txBox="1"/>
          <p:nvPr/>
        </p:nvSpPr>
        <p:spPr>
          <a:xfrm>
            <a:off x="7512440" y="4700741"/>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-41</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2" name="TextBox 61"/>
          <p:cNvSpPr txBox="1"/>
          <p:nvPr/>
        </p:nvSpPr>
        <p:spPr>
          <a:xfrm>
            <a:off x="6264407" y="50542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cxnSp>
        <p:nvCxnSpPr>
          <p:cNvPr id="80" name="Straight Connector 79"/>
          <p:cNvCxnSpPr/>
          <p:nvPr/>
        </p:nvCxnSpPr>
        <p:spPr>
          <a:xfrm flipH="1">
            <a:off x="2971004" y="3010475"/>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71320" y="1830236"/>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998022" y="1864829"/>
            <a:ext cx="989597"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-6</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-3</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2</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cxnSp>
        <p:nvCxnSpPr>
          <p:cNvPr id="113" name="Straight Connector 112"/>
          <p:cNvCxnSpPr/>
          <p:nvPr/>
        </p:nvCxnSpPr>
        <p:spPr>
          <a:xfrm>
            <a:off x="1713563" y="341057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41057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621141" y="3684122"/>
            <a:ext cx="1128835" cy="769441"/>
          </a:xfrm>
          <a:prstGeom prst="rect">
            <a:avLst/>
          </a:prstGeom>
          <a:noFill/>
        </p:spPr>
        <p:txBody>
          <a:bodyPr wrap="none" rtlCol="0">
            <a:spAutoFit/>
          </a:bodyPr>
          <a:lstStyle/>
          <a:p>
            <a:pPr algn="l" defTabSz="457200" eaLnBrk="1" hangingPunct="1">
              <a:spcBef>
                <a:spcPct val="0"/>
              </a:spcBef>
              <a:buClrTx/>
              <a:buSzTx/>
              <a:buFontTx/>
              <a:buNone/>
              <a:tabLst>
                <a:tab pos="225425" algn="l"/>
              </a:tabLst>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[ 4  1 -5]</a:t>
            </a:r>
          </a:p>
          <a:p>
            <a:pPr algn="l" defTabSz="457200" eaLnBrk="1" hangingPunct="1">
              <a:spcBef>
                <a:spcPct val="0"/>
              </a:spcBef>
              <a:buClrTx/>
              <a:buSzTx/>
              <a:buFontTx/>
              <a:buNone/>
            </a:pP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sp>
        <p:nvSpPr>
          <p:cNvPr id="152" name="TextBox 151"/>
          <p:cNvSpPr txBox="1"/>
          <p:nvPr/>
        </p:nvSpPr>
        <p:spPr>
          <a:xfrm>
            <a:off x="625997" y="4037442"/>
            <a:ext cx="112883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[ 7 -2  0]</a:t>
            </a: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2366" y="3728136"/>
            <a:ext cx="386873" cy="386873"/>
          </a:xfrm>
          <a:prstGeom prst="rect">
            <a:avLst/>
          </a:prstGeom>
        </p:spPr>
      </p:pic>
      <p:pic>
        <p:nvPicPr>
          <p:cNvPr id="79" name="Picture 7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2366" y="4063849"/>
            <a:ext cx="386873" cy="386873"/>
          </a:xfrm>
          <a:prstGeom prst="rect">
            <a:avLst/>
          </a:prstGeom>
        </p:spPr>
      </p:pic>
      <p:pic>
        <p:nvPicPr>
          <p:cNvPr id="86" name="Picture 8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2366" y="4394598"/>
            <a:ext cx="386873" cy="386873"/>
          </a:xfrm>
          <a:prstGeom prst="rect">
            <a:avLst/>
          </a:prstGeom>
        </p:spPr>
      </p:pic>
      <p:pic>
        <p:nvPicPr>
          <p:cNvPr id="87" name="Picture 8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7410" y="4748816"/>
            <a:ext cx="386873" cy="386873"/>
          </a:xfrm>
          <a:prstGeom prst="rect">
            <a:avLst/>
          </a:prstGeom>
        </p:spPr>
      </p:pic>
      <p:pic>
        <p:nvPicPr>
          <p:cNvPr id="88" name="Picture 8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7410" y="5084529"/>
            <a:ext cx="386873" cy="386873"/>
          </a:xfrm>
          <a:prstGeom prst="rect">
            <a:avLst/>
          </a:prstGeom>
        </p:spPr>
      </p:pic>
      <p:sp>
        <p:nvSpPr>
          <p:cNvPr id="92" name="TextBox 91"/>
          <p:cNvSpPr txBox="1"/>
          <p:nvPr/>
        </p:nvSpPr>
        <p:spPr>
          <a:xfrm>
            <a:off x="635321" y="4378130"/>
            <a:ext cx="1128835" cy="769441"/>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37AAED"/>
                </a:solidFill>
                <a:latin typeface="Calibri" charset="0"/>
                <a:ea typeface="ＭＳ Ｐゴシック" charset="0"/>
                <a:cs typeface="ＭＳ Ｐゴシック" charset="0"/>
                <a:sym typeface="Arial"/>
                <a:rtl val="0"/>
              </a:rPr>
              <a:t>[ 6 -2  3]</a:t>
            </a:r>
          </a:p>
          <a:p>
            <a:pPr algn="l" defTabSz="457200" eaLnBrk="1" hangingPunct="1">
              <a:spcBef>
                <a:spcPct val="0"/>
              </a:spcBef>
              <a:buClrTx/>
              <a:buSzTx/>
              <a:buFontTx/>
              <a:buNone/>
            </a:pPr>
            <a:endParaRPr lang="en-US" sz="2200" dirty="0">
              <a:solidFill>
                <a:srgbClr val="37AAED"/>
              </a:solidFill>
              <a:latin typeface="Calibri" charset="0"/>
              <a:ea typeface="ＭＳ Ｐゴシック" charset="0"/>
              <a:cs typeface="ＭＳ Ｐゴシック" charset="0"/>
              <a:sym typeface="Arial"/>
              <a:rtl val="0"/>
            </a:endParaRPr>
          </a:p>
        </p:txBody>
      </p:sp>
      <p:sp>
        <p:nvSpPr>
          <p:cNvPr id="94" name="TextBox 93"/>
          <p:cNvSpPr txBox="1"/>
          <p:nvPr/>
        </p:nvSpPr>
        <p:spPr>
          <a:xfrm>
            <a:off x="640177" y="4731450"/>
            <a:ext cx="112883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[-9  1  4]</a:t>
            </a: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sp>
        <p:nvSpPr>
          <p:cNvPr id="98" name="TextBox 97"/>
          <p:cNvSpPr txBox="1"/>
          <p:nvPr/>
        </p:nvSpPr>
        <p:spPr>
          <a:xfrm>
            <a:off x="640177" y="5061958"/>
            <a:ext cx="1128835" cy="769441"/>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[ 3  8 -5]</a:t>
            </a:r>
          </a:p>
          <a:p>
            <a:pPr algn="l" defTabSz="457200" eaLnBrk="1" hangingPunct="1">
              <a:spcBef>
                <a:spcPct val="0"/>
              </a:spcBef>
              <a:buClrTx/>
              <a:buSzTx/>
              <a:buFontTx/>
              <a:buNone/>
            </a:pP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sp>
        <p:nvSpPr>
          <p:cNvPr id="44" name="TextBox 43"/>
          <p:cNvSpPr txBox="1"/>
          <p:nvPr/>
        </p:nvSpPr>
        <p:spPr>
          <a:xfrm rot="5400000">
            <a:off x="3509818" y="1461868"/>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45" name="TextBox 44"/>
          <p:cNvSpPr txBox="1"/>
          <p:nvPr/>
        </p:nvSpPr>
        <p:spPr>
          <a:xfrm rot="16200000">
            <a:off x="3435229" y="2965078"/>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46" name="TextBox 45"/>
          <p:cNvSpPr txBox="1"/>
          <p:nvPr/>
        </p:nvSpPr>
        <p:spPr>
          <a:xfrm>
            <a:off x="4255788" y="1867091"/>
            <a:ext cx="996564"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9</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-2</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1</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sp>
        <p:nvSpPr>
          <p:cNvPr id="47" name="TextBox 46"/>
          <p:cNvSpPr txBox="1"/>
          <p:nvPr/>
        </p:nvSpPr>
        <p:spPr>
          <a:xfrm rot="5400000">
            <a:off x="4754331" y="1464130"/>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48" name="TextBox 47"/>
          <p:cNvSpPr txBox="1"/>
          <p:nvPr/>
        </p:nvSpPr>
        <p:spPr>
          <a:xfrm rot="16200000">
            <a:off x="4679742" y="2967340"/>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49" name="TextBox 48"/>
          <p:cNvSpPr txBox="1"/>
          <p:nvPr/>
        </p:nvSpPr>
        <p:spPr>
          <a:xfrm>
            <a:off x="5794441" y="1868314"/>
            <a:ext cx="978378"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9</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-7</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2</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sp>
        <p:nvSpPr>
          <p:cNvPr id="50" name="TextBox 49"/>
          <p:cNvSpPr txBox="1"/>
          <p:nvPr/>
        </p:nvSpPr>
        <p:spPr>
          <a:xfrm rot="5400000">
            <a:off x="6279732" y="1465353"/>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51" name="TextBox 50"/>
          <p:cNvSpPr txBox="1"/>
          <p:nvPr/>
        </p:nvSpPr>
        <p:spPr>
          <a:xfrm rot="16200000">
            <a:off x="6231647" y="2968563"/>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53" name="TextBox 52"/>
          <p:cNvSpPr txBox="1"/>
          <p:nvPr/>
        </p:nvSpPr>
        <p:spPr>
          <a:xfrm>
            <a:off x="7030595" y="1870183"/>
            <a:ext cx="974787"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4</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3</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2</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sp>
        <p:nvSpPr>
          <p:cNvPr id="54" name="TextBox 53"/>
          <p:cNvSpPr txBox="1"/>
          <p:nvPr/>
        </p:nvSpPr>
        <p:spPr>
          <a:xfrm rot="5400000">
            <a:off x="7515887" y="1467222"/>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55" name="TextBox 54"/>
          <p:cNvSpPr txBox="1"/>
          <p:nvPr/>
        </p:nvSpPr>
        <p:spPr>
          <a:xfrm rot="16200000">
            <a:off x="7467802" y="2970432"/>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37" name="TextBox 36"/>
          <p:cNvSpPr txBox="1"/>
          <p:nvPr/>
        </p:nvSpPr>
        <p:spPr>
          <a:xfrm>
            <a:off x="3485463" y="3657672"/>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cxnSp>
        <p:nvCxnSpPr>
          <p:cNvPr id="12" name="Straight Connector 11"/>
          <p:cNvCxnSpPr/>
          <p:nvPr/>
        </p:nvCxnSpPr>
        <p:spPr>
          <a:xfrm>
            <a:off x="3207131" y="319512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3485463" y="4014199"/>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-36</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107" name="TextBox 106"/>
          <p:cNvSpPr txBox="1"/>
          <p:nvPr/>
        </p:nvSpPr>
        <p:spPr>
          <a:xfrm>
            <a:off x="3485463" y="43505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-24</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0" name="TextBox 59"/>
          <p:cNvSpPr txBox="1"/>
          <p:nvPr/>
        </p:nvSpPr>
        <p:spPr>
          <a:xfrm>
            <a:off x="3485463" y="5038599"/>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-52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8" name="Slide Number Placeholder 7"/>
          <p:cNvSpPr>
            <a:spLocks noGrp="1"/>
          </p:cNvSpPr>
          <p:nvPr>
            <p:ph type="sldNum" sz="quarter" idx="12"/>
          </p:nvPr>
        </p:nvSpPr>
        <p:spPr/>
        <p:txBody>
          <a:bodyPr/>
          <a:lstStyle/>
          <a:p>
            <a:pPr>
              <a:buClr>
                <a:srgbClr val="0C5986"/>
              </a:buClr>
              <a:defRPr/>
            </a:pPr>
            <a:fld id="{0E11CC8F-329F-8C41-AC6A-3ECAF67E5476}" type="slidenum">
              <a:rPr lang="en-US" smtClean="0">
                <a:solidFill>
                  <a:prstClr val="black">
                    <a:tint val="75000"/>
                  </a:prstClr>
                </a:solidFill>
              </a:rPr>
              <a:pPr>
                <a:buClr>
                  <a:srgbClr val="0C5986"/>
                </a:buClr>
                <a:defRPr/>
              </a:pPr>
              <a:t>14</a:t>
            </a:fld>
            <a:endParaRPr lang="en-US">
              <a:solidFill>
                <a:prstClr val="black">
                  <a:tint val="75000"/>
                </a:prstClr>
              </a:solidFill>
            </a:endParaRPr>
          </a:p>
        </p:txBody>
      </p:sp>
      <p:pic>
        <p:nvPicPr>
          <p:cNvPr id="57" name="Picture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418319">
            <a:off x="500660" y="1584518"/>
            <a:ext cx="2209923" cy="1243082"/>
          </a:xfrm>
          <a:prstGeom prst="rect">
            <a:avLst/>
          </a:prstGeom>
        </p:spPr>
      </p:pic>
    </p:spTree>
    <p:extLst>
      <p:ext uri="{BB962C8B-B14F-4D97-AF65-F5344CB8AC3E}">
        <p14:creationId xmlns:p14="http://schemas.microsoft.com/office/powerpoint/2010/main" val="162020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Matrix Completion: Collaborative Filtering</a:t>
            </a:r>
          </a:p>
        </p:txBody>
      </p:sp>
      <p:sp>
        <p:nvSpPr>
          <p:cNvPr id="4" name="Oval 3"/>
          <p:cNvSpPr/>
          <p:nvPr/>
        </p:nvSpPr>
        <p:spPr>
          <a:xfrm>
            <a:off x="2078163" y="146945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1" hangingPunct="1">
              <a:spcBef>
                <a:spcPct val="0"/>
              </a:spcBef>
              <a:buClrTx/>
              <a:buSzTx/>
              <a:buFontTx/>
              <a:buNone/>
            </a:pPr>
            <a:r>
              <a:rPr lang="en-US" sz="3000" dirty="0" smtClean="0">
                <a:solidFill>
                  <a:srgbClr val="37AAED"/>
                </a:solidFill>
                <a:sym typeface="Arial"/>
                <a:rtl val="0"/>
              </a:rPr>
              <a:t>[1,-4,3]</a:t>
            </a:r>
            <a:endParaRPr lang="en-US" sz="3000" dirty="0">
              <a:solidFill>
                <a:srgbClr val="000000"/>
              </a:solidFill>
              <a:latin typeface="Cambria"/>
              <a:cs typeface="Cambria"/>
              <a:sym typeface="Arial"/>
              <a:rtl val="0"/>
            </a:endParaRPr>
          </a:p>
        </p:txBody>
      </p:sp>
      <p:sp>
        <p:nvSpPr>
          <p:cNvPr id="5" name="Oval 4"/>
          <p:cNvSpPr/>
          <p:nvPr/>
        </p:nvSpPr>
        <p:spPr>
          <a:xfrm>
            <a:off x="5197427" y="146945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1" hangingPunct="1">
              <a:spcBef>
                <a:spcPct val="0"/>
              </a:spcBef>
              <a:buClrTx/>
              <a:buSzTx/>
              <a:buFontTx/>
              <a:buNone/>
            </a:pPr>
            <a:r>
              <a:rPr lang="en-US" sz="3000" dirty="0" smtClean="0">
                <a:solidFill>
                  <a:srgbClr val="9C0001">
                    <a:lumMod val="60000"/>
                    <a:lumOff val="40000"/>
                  </a:srgbClr>
                </a:solidFill>
                <a:sym typeface="Arial"/>
                <a:rtl val="0"/>
              </a:rPr>
              <a:t>[-5,2,1]</a:t>
            </a:r>
            <a:endParaRPr lang="en-US" sz="3000" dirty="0">
              <a:solidFill>
                <a:srgbClr val="9C0001">
                  <a:lumMod val="60000"/>
                  <a:lumOff val="40000"/>
                </a:srgbClr>
              </a:solidFill>
              <a:latin typeface="Cambria"/>
              <a:cs typeface="Cambria"/>
              <a:sym typeface="Arial"/>
              <a:rtl val="0"/>
            </a:endParaRPr>
          </a:p>
        </p:txBody>
      </p:sp>
      <p:sp>
        <p:nvSpPr>
          <p:cNvPr id="8" name="Oval 7"/>
          <p:cNvSpPr/>
          <p:nvPr/>
        </p:nvSpPr>
        <p:spPr>
          <a:xfrm>
            <a:off x="3587260" y="2880959"/>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1" hangingPunct="1">
              <a:spcBef>
                <a:spcPct val="0"/>
              </a:spcBef>
              <a:buClrTx/>
              <a:buSzTx/>
              <a:buFontTx/>
              <a:buNone/>
            </a:pPr>
            <a:r>
              <a:rPr lang="en-US" sz="4500" dirty="0" smtClean="0">
                <a:solidFill>
                  <a:srgbClr val="660075">
                    <a:lumMod val="60000"/>
                    <a:lumOff val="40000"/>
                  </a:srgbClr>
                </a:solidFill>
                <a:cs typeface="Calibri"/>
                <a:sym typeface="Arial"/>
                <a:rtl val="0"/>
              </a:rPr>
              <a:t> -10</a:t>
            </a:r>
            <a:endParaRPr lang="en-US" sz="4500" dirty="0">
              <a:solidFill>
                <a:srgbClr val="660075">
                  <a:lumMod val="60000"/>
                  <a:lumOff val="40000"/>
                </a:srgbClr>
              </a:solidFill>
              <a:cs typeface="Calibri"/>
              <a:sym typeface="Arial"/>
              <a:rtl val="0"/>
            </a:endParaRPr>
          </a:p>
        </p:txBody>
      </p:sp>
      <p:sp>
        <p:nvSpPr>
          <p:cNvPr id="11" name="Oval 10"/>
          <p:cNvSpPr/>
          <p:nvPr/>
        </p:nvSpPr>
        <p:spPr>
          <a:xfrm>
            <a:off x="3587260" y="4555231"/>
            <a:ext cx="1964863" cy="842823"/>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1" hangingPunct="1">
              <a:spcBef>
                <a:spcPct val="0"/>
              </a:spcBef>
              <a:buClrTx/>
              <a:buSzTx/>
              <a:buFontTx/>
              <a:buNone/>
            </a:pPr>
            <a:r>
              <a:rPr lang="en-US" sz="4500" dirty="0" smtClean="0">
                <a:solidFill>
                  <a:srgbClr val="660075">
                    <a:lumMod val="60000"/>
                    <a:lumOff val="40000"/>
                  </a:srgbClr>
                </a:solidFill>
                <a:cs typeface="Calibri"/>
                <a:sym typeface="Arial"/>
                <a:rtl val="0"/>
              </a:rPr>
              <a:t> -1</a:t>
            </a:r>
            <a:r>
              <a:rPr lang="en-US" altLang="zh-CN" sz="4500" dirty="0" smtClean="0">
                <a:solidFill>
                  <a:srgbClr val="660075">
                    <a:lumMod val="60000"/>
                    <a:lumOff val="40000"/>
                  </a:srgbClr>
                </a:solidFill>
                <a:cs typeface="Calibri"/>
                <a:sym typeface="Arial"/>
                <a:rtl val="0"/>
              </a:rPr>
              <a:t>1 </a:t>
            </a:r>
            <a:endParaRPr lang="en-US" sz="4500" dirty="0">
              <a:solidFill>
                <a:srgbClr val="660075">
                  <a:lumMod val="60000"/>
                  <a:lumOff val="40000"/>
                </a:srgbClr>
              </a:solidFill>
              <a:cs typeface="Calibri"/>
              <a:sym typeface="Arial"/>
              <a:rtl val="0"/>
            </a:endParaRPr>
          </a:p>
        </p:txBody>
      </p:sp>
      <p:cxnSp>
        <p:nvCxnSpPr>
          <p:cNvPr id="12" name="Straight Arrow Connector 11"/>
          <p:cNvCxnSpPr/>
          <p:nvPr/>
        </p:nvCxnSpPr>
        <p:spPr>
          <a:xfrm flipH="1">
            <a:off x="5101591" y="2233537"/>
            <a:ext cx="450533" cy="78830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82158" y="2233537"/>
            <a:ext cx="560868" cy="78830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4"/>
            <a:endCxn id="11" idx="0"/>
          </p:cNvCxnSpPr>
          <p:nvPr/>
        </p:nvCxnSpPr>
        <p:spPr>
          <a:xfrm>
            <a:off x="4569692" y="3723782"/>
            <a:ext cx="0" cy="83144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763687" y="2233537"/>
            <a:ext cx="1505540" cy="400110"/>
          </a:xfrm>
          <a:prstGeom prst="rect">
            <a:avLst/>
          </a:prstGeom>
          <a:solidFill>
            <a:schemeClr val="bg1"/>
          </a:solidFill>
          <a:ln w="38100">
            <a:solidFill>
              <a:schemeClr val="tx1"/>
            </a:solidFill>
          </a:ln>
        </p:spPr>
        <p:txBody>
          <a:bodyPr wrap="none" rtlCol="0">
            <a:spAutoFit/>
          </a:bodyPr>
          <a:lstStyle/>
          <a:p>
            <a:pPr algn="l" defTabSz="457200" eaLnBrk="1" hangingPunct="1">
              <a:spcBef>
                <a:spcPct val="0"/>
              </a:spcBef>
              <a:buClrTx/>
              <a:buSzTx/>
              <a:buFontTx/>
              <a:buNone/>
            </a:pPr>
            <a:r>
              <a:rPr lang="en-US" dirty="0" smtClean="0">
                <a:solidFill>
                  <a:prstClr val="black">
                    <a:lumMod val="65000"/>
                    <a:lumOff val="35000"/>
                  </a:prstClr>
                </a:solidFill>
                <a:latin typeface="Cambria"/>
                <a:ea typeface="ＭＳ Ｐゴシック" charset="0"/>
                <a:cs typeface="Cambria"/>
                <a:sym typeface="Arial"/>
                <a:rtl val="0"/>
              </a:rPr>
              <a:t>Dot Product</a:t>
            </a:r>
            <a:endParaRPr lang="en-US" dirty="0">
              <a:solidFill>
                <a:prstClr val="black">
                  <a:lumMod val="65000"/>
                  <a:lumOff val="35000"/>
                </a:prstClr>
              </a:solidFill>
              <a:latin typeface="Cambria"/>
              <a:ea typeface="ＭＳ Ｐゴシック" charset="0"/>
              <a:cs typeface="Cambria"/>
              <a:sym typeface="Arial"/>
              <a:rtl val="0"/>
            </a:endParaRPr>
          </a:p>
        </p:txBody>
      </p:sp>
      <p:sp>
        <p:nvSpPr>
          <p:cNvPr id="16" name="TextBox 15"/>
          <p:cNvSpPr txBox="1"/>
          <p:nvPr/>
        </p:nvSpPr>
        <p:spPr>
          <a:xfrm>
            <a:off x="3620375" y="3839236"/>
            <a:ext cx="1778051" cy="369332"/>
          </a:xfrm>
          <a:prstGeom prst="rect">
            <a:avLst/>
          </a:prstGeom>
          <a:solidFill>
            <a:schemeClr val="bg1"/>
          </a:solidFill>
          <a:ln w="38100">
            <a:solidFill>
              <a:schemeClr val="tx1"/>
            </a:solidFill>
          </a:ln>
        </p:spPr>
        <p:txBody>
          <a:bodyPr wrap="none" rtlCol="0">
            <a:spAutoFit/>
          </a:bodyPr>
          <a:lstStyle/>
          <a:p>
            <a:pPr algn="l" defTabSz="457200" eaLnBrk="1" hangingPunct="1">
              <a:spcBef>
                <a:spcPct val="0"/>
              </a:spcBef>
              <a:buClrTx/>
              <a:buSzTx/>
              <a:buFontTx/>
              <a:buNone/>
            </a:pPr>
            <a:r>
              <a:rPr lang="en-US" dirty="0" smtClean="0">
                <a:solidFill>
                  <a:srgbClr val="595959"/>
                </a:solidFill>
                <a:latin typeface="Cambria"/>
                <a:ea typeface="ＭＳ Ｐゴシック" charset="0"/>
                <a:cs typeface="Cambria"/>
                <a:sym typeface="Arial"/>
                <a:rtl val="0"/>
              </a:rPr>
              <a:t>  Gaussian Noise</a:t>
            </a:r>
            <a:endParaRPr lang="en-US" dirty="0">
              <a:solidFill>
                <a:srgbClr val="595959"/>
              </a:solidFill>
              <a:latin typeface="Cambria"/>
              <a:ea typeface="ＭＳ Ｐゴシック" charset="0"/>
              <a:cs typeface="Cambria"/>
              <a:sym typeface="Arial"/>
              <a:rtl val="0"/>
            </a:endParaRPr>
          </a:p>
        </p:txBody>
      </p:sp>
      <p:sp>
        <p:nvSpPr>
          <p:cNvPr id="6" name="Slide Number Placeholder 5"/>
          <p:cNvSpPr>
            <a:spLocks noGrp="1"/>
          </p:cNvSpPr>
          <p:nvPr>
            <p:ph type="sldNum" sz="quarter" idx="12"/>
          </p:nvPr>
        </p:nvSpPr>
        <p:spPr/>
        <p:txBody>
          <a:bodyPr/>
          <a:lstStyle/>
          <a:p>
            <a:pPr>
              <a:buClr>
                <a:srgbClr val="0C5986"/>
              </a:buClr>
              <a:defRPr/>
            </a:pPr>
            <a:fld id="{0E11CC8F-329F-8C41-AC6A-3ECAF67E5476}" type="slidenum">
              <a:rPr lang="en-US" smtClean="0">
                <a:solidFill>
                  <a:prstClr val="black">
                    <a:tint val="75000"/>
                  </a:prstClr>
                </a:solidFill>
              </a:rPr>
              <a:pPr>
                <a:buClr>
                  <a:srgbClr val="0C5986"/>
                </a:buClr>
                <a:defRPr/>
              </a:pPr>
              <a:t>15</a:t>
            </a:fld>
            <a:endParaRPr lang="en-US">
              <a:solidFill>
                <a:prstClr val="black">
                  <a:tint val="75000"/>
                </a:prstClr>
              </a:solidFill>
            </a:endParaRPr>
          </a:p>
        </p:txBody>
      </p:sp>
    </p:spTree>
    <p:extLst>
      <p:ext uri="{BB962C8B-B14F-4D97-AF65-F5344CB8AC3E}">
        <p14:creationId xmlns:p14="http://schemas.microsoft.com/office/powerpoint/2010/main" val="11300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Matrix Completion: Collaborative Filtering</a:t>
            </a:r>
          </a:p>
        </p:txBody>
      </p:sp>
      <p:cxnSp>
        <p:nvCxnSpPr>
          <p:cNvPr id="12" name="Straight Connector 11"/>
          <p:cNvCxnSpPr/>
          <p:nvPr/>
        </p:nvCxnSpPr>
        <p:spPr>
          <a:xfrm>
            <a:off x="3207131" y="319512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713563" y="341057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41057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2366" y="3728136"/>
            <a:ext cx="386873" cy="386873"/>
          </a:xfrm>
          <a:prstGeom prst="rect">
            <a:avLst/>
          </a:prstGeom>
        </p:spPr>
      </p:pic>
      <p:pic>
        <p:nvPicPr>
          <p:cNvPr id="79" name="Picture 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2366" y="4063849"/>
            <a:ext cx="386873" cy="386873"/>
          </a:xfrm>
          <a:prstGeom prst="rect">
            <a:avLst/>
          </a:prstGeom>
        </p:spPr>
      </p:pic>
      <p:pic>
        <p:nvPicPr>
          <p:cNvPr id="86" name="Picture 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2366" y="4394598"/>
            <a:ext cx="386873" cy="386873"/>
          </a:xfrm>
          <a:prstGeom prst="rect">
            <a:avLst/>
          </a:prstGeom>
        </p:spPr>
      </p:pic>
      <p:pic>
        <p:nvPicPr>
          <p:cNvPr id="87" name="Picture 8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7410" y="4748816"/>
            <a:ext cx="386873" cy="386873"/>
          </a:xfrm>
          <a:prstGeom prst="rect">
            <a:avLst/>
          </a:prstGeom>
        </p:spPr>
      </p:pic>
      <p:pic>
        <p:nvPicPr>
          <p:cNvPr id="88" name="Picture 8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7410" y="5084529"/>
            <a:ext cx="386873" cy="386873"/>
          </a:xfrm>
          <a:prstGeom prst="rect">
            <a:avLst/>
          </a:prstGeom>
        </p:spPr>
      </p:pic>
      <p:sp>
        <p:nvSpPr>
          <p:cNvPr id="119" name="TextBox 118"/>
          <p:cNvSpPr txBox="1"/>
          <p:nvPr/>
        </p:nvSpPr>
        <p:spPr>
          <a:xfrm>
            <a:off x="4700860" y="5593870"/>
            <a:ext cx="2733441" cy="707886"/>
          </a:xfrm>
          <a:prstGeom prst="rect">
            <a:avLst/>
          </a:prstGeom>
          <a:noFill/>
          <a:ln w="38100">
            <a:solidFill>
              <a:schemeClr val="tx1"/>
            </a:solidFill>
          </a:ln>
        </p:spPr>
        <p:txBody>
          <a:bodyPr wrap="none" rtlCol="0">
            <a:spAutoFit/>
          </a:bodyPr>
          <a:lstStyle/>
          <a:p>
            <a:pPr algn="l" defTabSz="457200" eaLnBrk="1" hangingPunct="1">
              <a:spcBef>
                <a:spcPct val="0"/>
              </a:spcBef>
              <a:buClrTx/>
              <a:buSzTx/>
              <a:buFontTx/>
              <a:buNone/>
            </a:pPr>
            <a:r>
              <a:rPr lang="en-US" sz="4000" dirty="0" smtClean="0">
                <a:solidFill>
                  <a:prstClr val="black"/>
                </a:solidFill>
                <a:latin typeface="Comic Sans MS"/>
                <a:ea typeface="ＭＳ Ｐゴシック" charset="0"/>
                <a:cs typeface="Comic Sans MS"/>
                <a:sym typeface="Arial"/>
                <a:rtl val="0"/>
              </a:rPr>
              <a:t>Prediction!</a:t>
            </a:r>
            <a:endParaRPr lang="en-US" sz="4000" dirty="0">
              <a:solidFill>
                <a:prstClr val="black"/>
              </a:solidFill>
              <a:latin typeface="Comic Sans MS"/>
              <a:ea typeface="ＭＳ Ｐゴシック" charset="0"/>
              <a:cs typeface="Comic Sans MS"/>
              <a:sym typeface="Arial"/>
              <a:rtl val="0"/>
            </a:endParaRPr>
          </a:p>
        </p:txBody>
      </p:sp>
      <p:sp>
        <p:nvSpPr>
          <p:cNvPr id="57" name="TextBox 56"/>
          <p:cNvSpPr txBox="1"/>
          <p:nvPr/>
        </p:nvSpPr>
        <p:spPr>
          <a:xfrm>
            <a:off x="3571837" y="4677572"/>
            <a:ext cx="470652" cy="430887"/>
          </a:xfrm>
          <a:prstGeom prst="rect">
            <a:avLst/>
          </a:prstGeom>
          <a:noFill/>
        </p:spPr>
        <p:txBody>
          <a:bodyPr wrap="none" rtlCol="0">
            <a:spAutoFit/>
          </a:bodyPr>
          <a:lstStyle/>
          <a:p>
            <a:pPr algn="l" defTabSz="457200" eaLnBrk="1" hangingPunct="1">
              <a:spcBef>
                <a:spcPct val="0"/>
              </a:spcBef>
              <a:buClrTx/>
              <a:buSzTx/>
              <a:buFontTx/>
              <a:buNone/>
            </a:pPr>
            <a:r>
              <a:rPr lang="en-US" sz="2200" b="1" dirty="0" smtClean="0">
                <a:solidFill>
                  <a:srgbClr val="660075">
                    <a:lumMod val="60000"/>
                    <a:lumOff val="40000"/>
                  </a:srgbClr>
                </a:solidFill>
                <a:latin typeface="Calibri" charset="0"/>
                <a:ea typeface="ＭＳ Ｐゴシック" charset="0"/>
                <a:cs typeface="ＭＳ Ｐゴシック" charset="0"/>
                <a:sym typeface="Arial"/>
                <a:rtl val="0"/>
              </a:rPr>
              <a:t>59</a:t>
            </a:r>
            <a:endParaRPr lang="en-US" sz="2200" b="1" dirty="0">
              <a:solidFill>
                <a:srgbClr val="660075">
                  <a:lumMod val="60000"/>
                  <a:lumOff val="40000"/>
                </a:srgbClr>
              </a:solidFill>
              <a:latin typeface="Calibri" charset="0"/>
              <a:ea typeface="ＭＳ Ｐゴシック" charset="0"/>
              <a:cs typeface="ＭＳ Ｐゴシック" charset="0"/>
              <a:sym typeface="Arial"/>
              <a:rtl val="0"/>
            </a:endParaRPr>
          </a:p>
        </p:txBody>
      </p:sp>
      <p:sp>
        <p:nvSpPr>
          <p:cNvPr id="59" name="TextBox 58"/>
          <p:cNvSpPr txBox="1"/>
          <p:nvPr/>
        </p:nvSpPr>
        <p:spPr>
          <a:xfrm>
            <a:off x="6264407" y="4704802"/>
            <a:ext cx="557026" cy="430887"/>
          </a:xfrm>
          <a:prstGeom prst="rect">
            <a:avLst/>
          </a:prstGeom>
          <a:noFill/>
        </p:spPr>
        <p:txBody>
          <a:bodyPr wrap="none" rtlCol="0">
            <a:spAutoFit/>
          </a:bodyPr>
          <a:lstStyle/>
          <a:p>
            <a:pPr algn="l" defTabSz="457200" eaLnBrk="1" hangingPunct="1">
              <a:spcBef>
                <a:spcPct val="0"/>
              </a:spcBef>
              <a:buClrTx/>
              <a:buSzTx/>
              <a:buFontTx/>
              <a:buNone/>
            </a:pPr>
            <a:r>
              <a:rPr lang="en-US" sz="2200" b="1" dirty="0" smtClean="0">
                <a:solidFill>
                  <a:srgbClr val="E113FF"/>
                </a:solidFill>
                <a:latin typeface="Calibri" charset="0"/>
                <a:ea typeface="ＭＳ Ｐゴシック" charset="0"/>
                <a:cs typeface="ＭＳ Ｐゴシック" charset="0"/>
                <a:sym typeface="Arial"/>
                <a:rtl val="0"/>
              </a:rPr>
              <a:t>-80</a:t>
            </a:r>
            <a:endParaRPr lang="en-US" sz="2200" b="1" dirty="0">
              <a:solidFill>
                <a:srgbClr val="E113FF"/>
              </a:solidFill>
              <a:latin typeface="Calibri" charset="0"/>
              <a:ea typeface="ＭＳ Ｐゴシック" charset="0"/>
              <a:cs typeface="ＭＳ Ｐゴシック" charset="0"/>
              <a:sym typeface="Arial"/>
              <a:rtl val="0"/>
            </a:endParaRPr>
          </a:p>
        </p:txBody>
      </p:sp>
      <p:sp>
        <p:nvSpPr>
          <p:cNvPr id="61" name="TextBox 60"/>
          <p:cNvSpPr txBox="1"/>
          <p:nvPr/>
        </p:nvSpPr>
        <p:spPr>
          <a:xfrm>
            <a:off x="5015280" y="5049666"/>
            <a:ext cx="327659" cy="430887"/>
          </a:xfrm>
          <a:prstGeom prst="rect">
            <a:avLst/>
          </a:prstGeom>
          <a:noFill/>
        </p:spPr>
        <p:txBody>
          <a:bodyPr wrap="none" rtlCol="0">
            <a:spAutoFit/>
          </a:bodyPr>
          <a:lstStyle/>
          <a:p>
            <a:pPr algn="l" defTabSz="457200" eaLnBrk="1" hangingPunct="1">
              <a:spcBef>
                <a:spcPct val="0"/>
              </a:spcBef>
              <a:buClrTx/>
              <a:buSzTx/>
              <a:buFontTx/>
              <a:buNone/>
            </a:pPr>
            <a:r>
              <a:rPr lang="en-US" sz="2200" b="1" dirty="0" smtClean="0">
                <a:solidFill>
                  <a:srgbClr val="E113FF"/>
                </a:solidFill>
                <a:latin typeface="Calibri" charset="0"/>
                <a:ea typeface="ＭＳ Ｐゴシック" charset="0"/>
                <a:cs typeface="ＭＳ Ｐゴシック" charset="0"/>
                <a:sym typeface="Arial"/>
                <a:rtl val="0"/>
              </a:rPr>
              <a:t>6</a:t>
            </a:r>
            <a:endParaRPr lang="en-US" sz="2200" b="1" dirty="0">
              <a:solidFill>
                <a:srgbClr val="E113FF"/>
              </a:solidFill>
              <a:latin typeface="Calibri" charset="0"/>
              <a:ea typeface="ＭＳ Ｐゴシック" charset="0"/>
              <a:cs typeface="ＭＳ Ｐゴシック" charset="0"/>
              <a:sym typeface="Arial"/>
              <a:rtl val="0"/>
            </a:endParaRPr>
          </a:p>
        </p:txBody>
      </p:sp>
      <p:sp>
        <p:nvSpPr>
          <p:cNvPr id="63" name="TextBox 62"/>
          <p:cNvSpPr txBox="1"/>
          <p:nvPr/>
        </p:nvSpPr>
        <p:spPr>
          <a:xfrm>
            <a:off x="7598814" y="5050223"/>
            <a:ext cx="470652" cy="430887"/>
          </a:xfrm>
          <a:prstGeom prst="rect">
            <a:avLst/>
          </a:prstGeom>
          <a:noFill/>
        </p:spPr>
        <p:txBody>
          <a:bodyPr wrap="none" rtlCol="0">
            <a:spAutoFit/>
          </a:bodyPr>
          <a:lstStyle/>
          <a:p>
            <a:pPr algn="l" defTabSz="457200" eaLnBrk="1" hangingPunct="1">
              <a:spcBef>
                <a:spcPct val="0"/>
              </a:spcBef>
              <a:buClrTx/>
              <a:buSzTx/>
              <a:buFontTx/>
              <a:buNone/>
            </a:pPr>
            <a:r>
              <a:rPr lang="en-US" sz="2200" b="1" dirty="0" smtClean="0">
                <a:solidFill>
                  <a:srgbClr val="E113FF"/>
                </a:solidFill>
                <a:latin typeface="Calibri" charset="0"/>
                <a:ea typeface="ＭＳ Ｐゴシック" charset="0"/>
                <a:cs typeface="ＭＳ Ｐゴシック" charset="0"/>
                <a:sym typeface="Arial"/>
                <a:rtl val="0"/>
              </a:rPr>
              <a:t>46</a:t>
            </a:r>
            <a:endParaRPr lang="en-US" sz="2200" b="1" dirty="0">
              <a:solidFill>
                <a:srgbClr val="E113FF"/>
              </a:solidFill>
              <a:latin typeface="Calibri" charset="0"/>
              <a:ea typeface="ＭＳ Ｐゴシック" charset="0"/>
              <a:cs typeface="ＭＳ Ｐゴシック" charset="0"/>
              <a:sym typeface="Arial"/>
              <a:rtl val="0"/>
            </a:endParaRPr>
          </a:p>
        </p:txBody>
      </p:sp>
      <p:sp>
        <p:nvSpPr>
          <p:cNvPr id="64" name="TextBox 63"/>
          <p:cNvSpPr txBox="1"/>
          <p:nvPr/>
        </p:nvSpPr>
        <p:spPr>
          <a:xfrm>
            <a:off x="3485463" y="3657672"/>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5" name="TextBox 64"/>
          <p:cNvSpPr txBox="1"/>
          <p:nvPr/>
        </p:nvSpPr>
        <p:spPr>
          <a:xfrm>
            <a:off x="4872287" y="3668739"/>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6" name="TextBox 65"/>
          <p:cNvSpPr txBox="1"/>
          <p:nvPr/>
        </p:nvSpPr>
        <p:spPr>
          <a:xfrm>
            <a:off x="6350781" y="3673357"/>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19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7" name="TextBox 66"/>
          <p:cNvSpPr txBox="1"/>
          <p:nvPr/>
        </p:nvSpPr>
        <p:spPr>
          <a:xfrm>
            <a:off x="7598814" y="3669296"/>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8" name="TextBox 67"/>
          <p:cNvSpPr txBox="1"/>
          <p:nvPr/>
        </p:nvSpPr>
        <p:spPr>
          <a:xfrm>
            <a:off x="3485463" y="4014199"/>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-36</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69" name="TextBox 68"/>
          <p:cNvSpPr txBox="1"/>
          <p:nvPr/>
        </p:nvSpPr>
        <p:spPr>
          <a:xfrm>
            <a:off x="4872287" y="4025266"/>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67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0" name="TextBox 69"/>
          <p:cNvSpPr txBox="1"/>
          <p:nvPr/>
        </p:nvSpPr>
        <p:spPr>
          <a:xfrm>
            <a:off x="6350781" y="4029884"/>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77</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1" name="TextBox 70"/>
          <p:cNvSpPr txBox="1"/>
          <p:nvPr/>
        </p:nvSpPr>
        <p:spPr>
          <a:xfrm>
            <a:off x="7598814" y="4025823"/>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2" name="TextBox 71"/>
          <p:cNvSpPr txBox="1"/>
          <p:nvPr/>
        </p:nvSpPr>
        <p:spPr>
          <a:xfrm>
            <a:off x="3485463" y="43505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-24</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3" name="TextBox 72"/>
          <p:cNvSpPr txBox="1"/>
          <p:nvPr/>
        </p:nvSpPr>
        <p:spPr>
          <a:xfrm>
            <a:off x="4872287" y="4361651"/>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61</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4" name="TextBox 73"/>
          <p:cNvSpPr txBox="1"/>
          <p:nvPr/>
        </p:nvSpPr>
        <p:spPr>
          <a:xfrm>
            <a:off x="6350781" y="4366269"/>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74</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5" name="TextBox 74"/>
          <p:cNvSpPr txBox="1"/>
          <p:nvPr/>
        </p:nvSpPr>
        <p:spPr>
          <a:xfrm>
            <a:off x="7598814" y="4362208"/>
            <a:ext cx="470652"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12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6" name="TextBox 75"/>
          <p:cNvSpPr txBox="1"/>
          <p:nvPr/>
        </p:nvSpPr>
        <p:spPr>
          <a:xfrm>
            <a:off x="4785913" y="47001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-79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7" name="TextBox 76"/>
          <p:cNvSpPr txBox="1"/>
          <p:nvPr/>
        </p:nvSpPr>
        <p:spPr>
          <a:xfrm>
            <a:off x="7512440" y="4700741"/>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-41</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78" name="TextBox 77"/>
          <p:cNvSpPr txBox="1"/>
          <p:nvPr/>
        </p:nvSpPr>
        <p:spPr>
          <a:xfrm>
            <a:off x="3485463" y="5038599"/>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-52</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sp>
        <p:nvSpPr>
          <p:cNvPr id="83" name="TextBox 82"/>
          <p:cNvSpPr txBox="1"/>
          <p:nvPr/>
        </p:nvSpPr>
        <p:spPr>
          <a:xfrm>
            <a:off x="6264407" y="5054284"/>
            <a:ext cx="557026" cy="430887"/>
          </a:xfrm>
          <a:prstGeom prst="rect">
            <a:avLst/>
          </a:prstGeom>
          <a:noFill/>
        </p:spPr>
        <p:txBody>
          <a:bodyPr wrap="none" rtlCol="0">
            <a:spAutoFit/>
          </a:bodyPr>
          <a:lstStyle/>
          <a:p>
            <a:pPr algn="r" defTabSz="457200" eaLnBrk="1" hangingPunct="1">
              <a:spcBef>
                <a:spcPct val="0"/>
              </a:spcBef>
              <a:buClrTx/>
              <a:buSzTx/>
              <a:buFontTx/>
              <a:buNone/>
            </a:pPr>
            <a:r>
              <a:rPr lang="en-US" sz="2200" dirty="0" smtClean="0">
                <a:solidFill>
                  <a:srgbClr val="660075">
                    <a:lumMod val="40000"/>
                    <a:lumOff val="60000"/>
                  </a:srgbClr>
                </a:solidFill>
                <a:latin typeface="Calibri" charset="0"/>
                <a:ea typeface="ＭＳ Ｐゴシック" charset="0"/>
                <a:cs typeface="ＭＳ Ｐゴシック" charset="0"/>
                <a:sym typeface="Arial"/>
                <a:rtl val="0"/>
              </a:rPr>
              <a:t>-39</a:t>
            </a:r>
            <a:endParaRPr lang="en-US" sz="2200" dirty="0">
              <a:solidFill>
                <a:srgbClr val="660075">
                  <a:lumMod val="40000"/>
                  <a:lumOff val="60000"/>
                </a:srgbClr>
              </a:solidFill>
              <a:latin typeface="Calibri" charset="0"/>
              <a:ea typeface="ＭＳ Ｐゴシック" charset="0"/>
              <a:cs typeface="ＭＳ Ｐゴシック" charset="0"/>
              <a:sym typeface="Arial"/>
              <a:rtl val="0"/>
            </a:endParaRPr>
          </a:p>
        </p:txBody>
      </p:sp>
      <p:cxnSp>
        <p:nvCxnSpPr>
          <p:cNvPr id="89" name="Straight Connector 88"/>
          <p:cNvCxnSpPr/>
          <p:nvPr/>
        </p:nvCxnSpPr>
        <p:spPr>
          <a:xfrm flipH="1">
            <a:off x="2971320" y="1830236"/>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2998022" y="1864829"/>
            <a:ext cx="989597"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-6</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-3</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2</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sp>
        <p:nvSpPr>
          <p:cNvPr id="91" name="TextBox 90"/>
          <p:cNvSpPr txBox="1"/>
          <p:nvPr/>
        </p:nvSpPr>
        <p:spPr>
          <a:xfrm rot="5400000">
            <a:off x="3509818" y="1461868"/>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00" name="TextBox 99"/>
          <p:cNvSpPr txBox="1"/>
          <p:nvPr/>
        </p:nvSpPr>
        <p:spPr>
          <a:xfrm rot="16200000">
            <a:off x="3435229" y="2965078"/>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01" name="TextBox 100"/>
          <p:cNvSpPr txBox="1"/>
          <p:nvPr/>
        </p:nvSpPr>
        <p:spPr>
          <a:xfrm>
            <a:off x="4255788" y="1867091"/>
            <a:ext cx="996564"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9</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-2</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1</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sp>
        <p:nvSpPr>
          <p:cNvPr id="102" name="TextBox 101"/>
          <p:cNvSpPr txBox="1"/>
          <p:nvPr/>
        </p:nvSpPr>
        <p:spPr>
          <a:xfrm rot="5400000">
            <a:off x="4754331" y="1464130"/>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03" name="TextBox 102"/>
          <p:cNvSpPr txBox="1"/>
          <p:nvPr/>
        </p:nvSpPr>
        <p:spPr>
          <a:xfrm rot="16200000">
            <a:off x="4679742" y="2967340"/>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04" name="TextBox 103"/>
          <p:cNvSpPr txBox="1"/>
          <p:nvPr/>
        </p:nvSpPr>
        <p:spPr>
          <a:xfrm>
            <a:off x="5794441" y="1868314"/>
            <a:ext cx="978378"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9</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-7</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2</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sp>
        <p:nvSpPr>
          <p:cNvPr id="105" name="TextBox 104"/>
          <p:cNvSpPr txBox="1"/>
          <p:nvPr/>
        </p:nvSpPr>
        <p:spPr>
          <a:xfrm rot="5400000">
            <a:off x="6279732" y="1465353"/>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06" name="TextBox 105"/>
          <p:cNvSpPr txBox="1"/>
          <p:nvPr/>
        </p:nvSpPr>
        <p:spPr>
          <a:xfrm rot="16200000">
            <a:off x="6231647" y="2968563"/>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12" name="TextBox 111"/>
          <p:cNvSpPr txBox="1"/>
          <p:nvPr/>
        </p:nvSpPr>
        <p:spPr>
          <a:xfrm rot="5400000">
            <a:off x="7515887" y="1467222"/>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20" name="TextBox 119"/>
          <p:cNvSpPr txBox="1"/>
          <p:nvPr/>
        </p:nvSpPr>
        <p:spPr>
          <a:xfrm rot="16200000">
            <a:off x="7467802" y="2970432"/>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sp>
        <p:nvSpPr>
          <p:cNvPr id="121" name="TextBox 120"/>
          <p:cNvSpPr txBox="1"/>
          <p:nvPr/>
        </p:nvSpPr>
        <p:spPr>
          <a:xfrm>
            <a:off x="621141" y="3684122"/>
            <a:ext cx="1128835" cy="769441"/>
          </a:xfrm>
          <a:prstGeom prst="rect">
            <a:avLst/>
          </a:prstGeom>
          <a:noFill/>
        </p:spPr>
        <p:txBody>
          <a:bodyPr wrap="none" rtlCol="0">
            <a:spAutoFit/>
          </a:bodyPr>
          <a:lstStyle/>
          <a:p>
            <a:pPr algn="l" defTabSz="457200" eaLnBrk="1" hangingPunct="1">
              <a:spcBef>
                <a:spcPct val="0"/>
              </a:spcBef>
              <a:buClrTx/>
              <a:buSzTx/>
              <a:buFontTx/>
              <a:buNone/>
              <a:tabLst>
                <a:tab pos="225425" algn="l"/>
              </a:tabLst>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[ 4  1 -5]</a:t>
            </a:r>
          </a:p>
          <a:p>
            <a:pPr algn="l" defTabSz="457200" eaLnBrk="1" hangingPunct="1">
              <a:spcBef>
                <a:spcPct val="0"/>
              </a:spcBef>
              <a:buClrTx/>
              <a:buSzTx/>
              <a:buFontTx/>
              <a:buNone/>
            </a:pP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sp>
        <p:nvSpPr>
          <p:cNvPr id="122" name="TextBox 121"/>
          <p:cNvSpPr txBox="1"/>
          <p:nvPr/>
        </p:nvSpPr>
        <p:spPr>
          <a:xfrm>
            <a:off x="625997" y="4037442"/>
            <a:ext cx="112883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[ 7 -2  0]</a:t>
            </a: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sp>
        <p:nvSpPr>
          <p:cNvPr id="123" name="TextBox 122"/>
          <p:cNvSpPr txBox="1"/>
          <p:nvPr/>
        </p:nvSpPr>
        <p:spPr>
          <a:xfrm>
            <a:off x="635321" y="4378130"/>
            <a:ext cx="1128835" cy="769441"/>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37AAED"/>
                </a:solidFill>
                <a:latin typeface="Calibri" charset="0"/>
                <a:ea typeface="ＭＳ Ｐゴシック" charset="0"/>
                <a:cs typeface="ＭＳ Ｐゴシック" charset="0"/>
                <a:sym typeface="Arial"/>
                <a:rtl val="0"/>
              </a:rPr>
              <a:t>[ 6 -2  3]</a:t>
            </a:r>
          </a:p>
          <a:p>
            <a:pPr algn="l" defTabSz="457200" eaLnBrk="1" hangingPunct="1">
              <a:spcBef>
                <a:spcPct val="0"/>
              </a:spcBef>
              <a:buClrTx/>
              <a:buSzTx/>
              <a:buFontTx/>
              <a:buNone/>
            </a:pPr>
            <a:endParaRPr lang="en-US" sz="2200" dirty="0">
              <a:solidFill>
                <a:srgbClr val="37AAED"/>
              </a:solidFill>
              <a:latin typeface="Calibri" charset="0"/>
              <a:ea typeface="ＭＳ Ｐゴシック" charset="0"/>
              <a:cs typeface="ＭＳ Ｐゴシック" charset="0"/>
              <a:sym typeface="Arial"/>
              <a:rtl val="0"/>
            </a:endParaRPr>
          </a:p>
        </p:txBody>
      </p:sp>
      <p:sp>
        <p:nvSpPr>
          <p:cNvPr id="124" name="TextBox 123"/>
          <p:cNvSpPr txBox="1"/>
          <p:nvPr/>
        </p:nvSpPr>
        <p:spPr>
          <a:xfrm>
            <a:off x="640177" y="4731450"/>
            <a:ext cx="112883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[-9  1  4]</a:t>
            </a: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sp>
        <p:nvSpPr>
          <p:cNvPr id="125" name="TextBox 124"/>
          <p:cNvSpPr txBox="1"/>
          <p:nvPr/>
        </p:nvSpPr>
        <p:spPr>
          <a:xfrm>
            <a:off x="640177" y="5061958"/>
            <a:ext cx="1128835" cy="769441"/>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C5986">
                    <a:lumMod val="60000"/>
                    <a:lumOff val="40000"/>
                  </a:srgbClr>
                </a:solidFill>
                <a:latin typeface="Calibri" charset="0"/>
                <a:ea typeface="ＭＳ Ｐゴシック" charset="0"/>
                <a:cs typeface="ＭＳ Ｐゴシック" charset="0"/>
                <a:sym typeface="Arial"/>
                <a:rtl val="0"/>
              </a:rPr>
              <a:t>[ 3  8 -5]</a:t>
            </a:r>
          </a:p>
          <a:p>
            <a:pPr algn="l" defTabSz="457200" eaLnBrk="1" hangingPunct="1">
              <a:spcBef>
                <a:spcPct val="0"/>
              </a:spcBef>
              <a:buClrTx/>
              <a:buSzTx/>
              <a:buFontTx/>
              <a:buNone/>
            </a:pPr>
            <a:endParaRPr lang="en-US" sz="2200" dirty="0">
              <a:solidFill>
                <a:srgbClr val="0C5986">
                  <a:lumMod val="60000"/>
                  <a:lumOff val="40000"/>
                </a:srgbClr>
              </a:solidFill>
              <a:latin typeface="Calibri" charset="0"/>
              <a:ea typeface="ＭＳ Ｐゴシック" charset="0"/>
              <a:cs typeface="ＭＳ Ｐゴシック" charset="0"/>
              <a:sym typeface="Arial"/>
              <a:rtl val="0"/>
            </a:endParaRPr>
          </a:p>
        </p:txBody>
      </p:sp>
      <p:sp>
        <p:nvSpPr>
          <p:cNvPr id="126" name="TextBox 125"/>
          <p:cNvSpPr txBox="1"/>
          <p:nvPr/>
        </p:nvSpPr>
        <p:spPr>
          <a:xfrm>
            <a:off x="5280504" y="1285473"/>
            <a:ext cx="1320419"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FF0000"/>
                </a:solidFill>
                <a:latin typeface="Calibri"/>
                <a:ea typeface="ＭＳ Ｐゴシック" charset="0"/>
                <a:cs typeface="Times New Roman"/>
                <a:sym typeface="Arial"/>
                <a:rtl val="0"/>
              </a:rPr>
              <a:t>Movies</a:t>
            </a:r>
            <a:endParaRPr lang="en-US" sz="3000" dirty="0">
              <a:solidFill>
                <a:srgbClr val="FF0000"/>
              </a:solidFill>
              <a:latin typeface="Calibri"/>
              <a:ea typeface="ＭＳ Ｐゴシック" charset="0"/>
              <a:cs typeface="Times New Roman"/>
              <a:sym typeface="Arial"/>
              <a:rtl val="0"/>
            </a:endParaRPr>
          </a:p>
        </p:txBody>
      </p:sp>
      <p:sp>
        <p:nvSpPr>
          <p:cNvPr id="127" name="TextBox 126"/>
          <p:cNvSpPr txBox="1"/>
          <p:nvPr/>
        </p:nvSpPr>
        <p:spPr>
          <a:xfrm rot="16200000">
            <a:off x="-267877" y="4480034"/>
            <a:ext cx="1057989"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37AAED"/>
                </a:solidFill>
                <a:latin typeface="Calibri"/>
                <a:ea typeface="ＭＳ Ｐゴシック" charset="0"/>
                <a:cs typeface="Times New Roman"/>
                <a:sym typeface="Arial"/>
                <a:rtl val="0"/>
              </a:rPr>
              <a:t>Users</a:t>
            </a:r>
            <a:endParaRPr lang="en-US" sz="3000" dirty="0">
              <a:solidFill>
                <a:srgbClr val="37AAED"/>
              </a:solidFill>
              <a:latin typeface="Calibri"/>
              <a:ea typeface="ＭＳ Ｐゴシック" charset="0"/>
              <a:cs typeface="Times New Roman"/>
              <a:sym typeface="Arial"/>
              <a:rtl val="0"/>
            </a:endParaRPr>
          </a:p>
        </p:txBody>
      </p:sp>
      <p:pic>
        <p:nvPicPr>
          <p:cNvPr id="81" name="Picture 80"/>
          <p:cNvPicPr>
            <a:picLocks noChangeAspect="1"/>
          </p:cNvPicPr>
          <p:nvPr/>
        </p:nvPicPr>
        <p:blipFill>
          <a:blip r:embed="rId4">
            <a:duotone>
              <a:schemeClr val="accent5">
                <a:shade val="45000"/>
                <a:satMod val="135000"/>
              </a:schemeClr>
              <a:prstClr val="white"/>
            </a:duotone>
          </a:blip>
          <a:stretch>
            <a:fillRect/>
          </a:stretch>
        </p:blipFill>
        <p:spPr>
          <a:xfrm rot="10432681">
            <a:off x="5789100" y="3017136"/>
            <a:ext cx="2251861" cy="645474"/>
          </a:xfrm>
          <a:prstGeom prst="rect">
            <a:avLst/>
          </a:prstGeom>
        </p:spPr>
      </p:pic>
      <p:cxnSp>
        <p:nvCxnSpPr>
          <p:cNvPr id="82" name="Straight Connector 81"/>
          <p:cNvCxnSpPr/>
          <p:nvPr/>
        </p:nvCxnSpPr>
        <p:spPr>
          <a:xfrm flipH="1">
            <a:off x="2786774" y="364963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2971004" y="3010475"/>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030595" y="1870183"/>
            <a:ext cx="974787" cy="1107996"/>
          </a:xfrm>
          <a:prstGeom prst="rect">
            <a:avLst/>
          </a:prstGeom>
          <a:noFill/>
        </p:spPr>
        <p:txBody>
          <a:bodyPr wrap="square" rtlCol="0">
            <a:spAutoFit/>
          </a:bodyPr>
          <a:lstStyle/>
          <a:p>
            <a:pPr lvl="1" algn="r" defTabSz="457200" eaLnBrk="1" hangingPunct="1">
              <a:spcBef>
                <a:spcPct val="0"/>
              </a:spcBef>
              <a:buClrTx/>
              <a:buSzTx/>
              <a:buFontTx/>
              <a:buNone/>
            </a:pP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4</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 3</a:t>
            </a:r>
          </a:p>
          <a:p>
            <a:pPr lvl="1" algn="r"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 -</a:t>
            </a:r>
            <a:r>
              <a:rPr lang="en-US" sz="2200" dirty="0" smtClean="0">
                <a:solidFill>
                  <a:srgbClr val="9C0001">
                    <a:lumMod val="60000"/>
                    <a:lumOff val="40000"/>
                  </a:srgbClr>
                </a:solidFill>
                <a:latin typeface="Calibri" charset="0"/>
                <a:ea typeface="ＭＳ Ｐゴシック" charset="0"/>
                <a:cs typeface="ＭＳ Ｐゴシック" charset="0"/>
                <a:sym typeface="Arial"/>
                <a:rtl val="0"/>
              </a:rPr>
              <a:t>2</a:t>
            </a:r>
            <a:endParaRPr lang="en-US" sz="2200" dirty="0">
              <a:solidFill>
                <a:srgbClr val="9C0001">
                  <a:lumMod val="60000"/>
                  <a:lumOff val="40000"/>
                </a:srgbClr>
              </a:solidFill>
              <a:latin typeface="Calibri" charset="0"/>
              <a:ea typeface="ＭＳ Ｐゴシック" charset="0"/>
              <a:cs typeface="ＭＳ Ｐゴシック" charset="0"/>
              <a:sym typeface="Arial"/>
              <a:rtl val="0"/>
            </a:endParaRPr>
          </a:p>
        </p:txBody>
      </p:sp>
      <p:sp>
        <p:nvSpPr>
          <p:cNvPr id="93" name="TextBox 92"/>
          <p:cNvSpPr txBox="1"/>
          <p:nvPr/>
        </p:nvSpPr>
        <p:spPr>
          <a:xfrm rot="16200000">
            <a:off x="7469002" y="2971652"/>
            <a:ext cx="685501"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srgbClr val="9C0001">
                    <a:lumMod val="60000"/>
                    <a:lumOff val="40000"/>
                  </a:srgbClr>
                </a:solidFill>
                <a:latin typeface="Calibri" charset="0"/>
                <a:ea typeface="ＭＳ Ｐゴシック" charset="0"/>
                <a:cs typeface="ＭＳ Ｐゴシック" charset="0"/>
                <a:sym typeface="Arial"/>
                <a:rtl val="0"/>
              </a:rPr>
              <a:t>[</a:t>
            </a:r>
          </a:p>
        </p:txBody>
      </p:sp>
      <p:pic>
        <p:nvPicPr>
          <p:cNvPr id="94" name="Picture 93"/>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21422454">
            <a:off x="3514382" y="3137502"/>
            <a:ext cx="2276567" cy="404712"/>
          </a:xfrm>
          <a:prstGeom prst="rect">
            <a:avLst/>
          </a:prstGeom>
        </p:spPr>
      </p:pic>
      <p:sp>
        <p:nvSpPr>
          <p:cNvPr id="4" name="Slide Number Placeholder 3"/>
          <p:cNvSpPr>
            <a:spLocks noGrp="1"/>
          </p:cNvSpPr>
          <p:nvPr>
            <p:ph type="sldNum" sz="quarter" idx="12"/>
          </p:nvPr>
        </p:nvSpPr>
        <p:spPr/>
        <p:txBody>
          <a:bodyPr/>
          <a:lstStyle/>
          <a:p>
            <a:pPr>
              <a:buClr>
                <a:srgbClr val="0C5986"/>
              </a:buClr>
              <a:defRPr/>
            </a:pPr>
            <a:fld id="{0E11CC8F-329F-8C41-AC6A-3ECAF67E5476}" type="slidenum">
              <a:rPr lang="en-US" smtClean="0">
                <a:solidFill>
                  <a:prstClr val="black">
                    <a:tint val="75000"/>
                  </a:prstClr>
                </a:solidFill>
              </a:rPr>
              <a:pPr>
                <a:buClr>
                  <a:srgbClr val="0C5986"/>
                </a:buClr>
                <a:defRPr/>
              </a:pPr>
              <a:t>16</a:t>
            </a:fld>
            <a:endParaRPr lang="en-US">
              <a:solidFill>
                <a:prstClr val="black">
                  <a:tint val="75000"/>
                </a:prstClr>
              </a:solidFill>
            </a:endParaRPr>
          </a:p>
        </p:txBody>
      </p:sp>
      <p:pic>
        <p:nvPicPr>
          <p:cNvPr id="58" name="Picture 5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418319">
            <a:off x="500660" y="1584518"/>
            <a:ext cx="2209923" cy="1243082"/>
          </a:xfrm>
          <a:prstGeom prst="rect">
            <a:avLst/>
          </a:prstGeom>
        </p:spPr>
      </p:pic>
    </p:spTree>
    <p:extLst>
      <p:ext uri="{BB962C8B-B14F-4D97-AF65-F5344CB8AC3E}">
        <p14:creationId xmlns:p14="http://schemas.microsoft.com/office/powerpoint/2010/main" val="13439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sp>
        <p:nvSpPr>
          <p:cNvPr id="45" name="TextBox 44"/>
          <p:cNvSpPr txBox="1"/>
          <p:nvPr/>
        </p:nvSpPr>
        <p:spPr>
          <a:xfrm>
            <a:off x="5280504" y="1285473"/>
            <a:ext cx="1258052"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FF0000"/>
                </a:solidFill>
                <a:latin typeface="Calibri"/>
                <a:ea typeface="ＭＳ Ｐゴシック" charset="0"/>
                <a:cs typeface="Times New Roman"/>
                <a:sym typeface="Arial"/>
                <a:rtl val="0"/>
              </a:rPr>
              <a:t>Tenses</a:t>
            </a:r>
            <a:endParaRPr lang="en-US" sz="3000" dirty="0">
              <a:solidFill>
                <a:srgbClr val="FF0000"/>
              </a:solidFill>
              <a:latin typeface="Calibri"/>
              <a:ea typeface="ＭＳ Ｐゴシック" charset="0"/>
              <a:cs typeface="Times New Roman"/>
              <a:sym typeface="Arial"/>
              <a:rtl val="0"/>
            </a:endParaRPr>
          </a:p>
        </p:txBody>
      </p:sp>
      <p:sp>
        <p:nvSpPr>
          <p:cNvPr id="46" name="TextBox 45"/>
          <p:cNvSpPr txBox="1"/>
          <p:nvPr/>
        </p:nvSpPr>
        <p:spPr>
          <a:xfrm rot="16200000">
            <a:off x="-268737" y="4341495"/>
            <a:ext cx="1059714"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a:solidFill>
                  <a:srgbClr val="0C5986">
                    <a:lumMod val="60000"/>
                    <a:lumOff val="40000"/>
                  </a:srgbClr>
                </a:solidFill>
                <a:latin typeface="+mn-lt"/>
                <a:ea typeface="ＭＳ Ｐゴシック" charset="0"/>
                <a:cs typeface="ＭＳ Ｐゴシック" charset="0"/>
                <a:sym typeface="Arial"/>
                <a:rtl val="0"/>
              </a:rPr>
              <a:t>Verbs</a:t>
            </a:r>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2" name="TextBox 51"/>
            <p:cNvSpPr txBox="1"/>
            <p:nvPr/>
          </p:nvSpPr>
          <p:spPr>
            <a:xfrm>
              <a:off x="4793533" y="2970493"/>
              <a:ext cx="1512594"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a:solidFill>
                    <a:srgbClr val="FF2B2C"/>
                  </a:solidFill>
                  <a:latin typeface="+mn-lt"/>
                  <a:ea typeface="ＭＳ Ｐゴシック" charset="0"/>
                  <a:cs typeface="ＭＳ Ｐゴシック" charset="0"/>
                  <a:sym typeface="Arial"/>
                  <a:rtl val="0"/>
                </a:rPr>
                <a:t>3</a:t>
              </a:r>
              <a:r>
                <a:rPr lang="en-US" sz="2500" dirty="0" smtClean="0">
                  <a:solidFill>
                    <a:srgbClr val="FF2B2C"/>
                  </a:solidFill>
                  <a:latin typeface="+mn-lt"/>
                  <a:ea typeface="ＭＳ Ｐゴシック" charset="0"/>
                  <a:cs typeface="ＭＳ Ｐゴシック" charset="0"/>
                  <a:sym typeface="Arial"/>
                  <a:rtl val="0"/>
                </a:rPr>
                <a:t>P Pres Sg</a:t>
              </a:r>
              <a:endParaRPr lang="en-US" sz="2500" dirty="0">
                <a:solidFill>
                  <a:srgbClr val="FF2B2C"/>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1140570" cy="1970154"/>
            <a:chOff x="2208275" y="3401081"/>
            <a:chExt cx="1140570"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8" name="TextBox 67"/>
            <p:cNvSpPr txBox="1"/>
            <p:nvPr/>
          </p:nvSpPr>
          <p:spPr>
            <a:xfrm>
              <a:off x="2234437" y="3766850"/>
              <a:ext cx="111440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SPRINT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9" name="TextBox 68"/>
            <p:cNvSpPr txBox="1"/>
            <p:nvPr/>
          </p:nvSpPr>
          <p:spPr>
            <a:xfrm>
              <a:off x="2229411" y="4136182"/>
              <a:ext cx="877163"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WUG</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0" name="TextBox 69"/>
            <p:cNvSpPr txBox="1"/>
            <p:nvPr/>
          </p:nvSpPr>
          <p:spPr>
            <a:xfrm>
              <a:off x="2214326" y="4508807"/>
              <a:ext cx="919482"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CODE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sp>
        <p:nvSpPr>
          <p:cNvPr id="77" name="TextBox 76"/>
          <p:cNvSpPr txBox="1"/>
          <p:nvPr/>
        </p:nvSpPr>
        <p:spPr>
          <a:xfrm>
            <a:off x="7581334" y="2850311"/>
            <a:ext cx="1164101"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Gerund</a:t>
            </a:r>
            <a:endParaRPr lang="en-US" sz="2500" dirty="0">
              <a:solidFill>
                <a:srgbClr val="FF2B2C"/>
              </a:solidFill>
              <a:latin typeface="+mn-lt"/>
              <a:ea typeface="ＭＳ Ｐゴシック" charset="0"/>
              <a:cs typeface="ＭＳ Ｐゴシック" charset="0"/>
              <a:sym typeface="Arial"/>
              <a:rtl val="0"/>
            </a:endParaRPr>
          </a:p>
        </p:txBody>
      </p:sp>
      <p:sp>
        <p:nvSpPr>
          <p:cNvPr id="79" name="TextBox 78"/>
          <p:cNvSpPr txBox="1"/>
          <p:nvPr/>
        </p:nvSpPr>
        <p:spPr>
          <a:xfrm>
            <a:off x="2207692" y="5328629"/>
            <a:ext cx="672941" cy="477054"/>
          </a:xfrm>
          <a:prstGeom prst="rect">
            <a:avLst/>
          </a:prstGeom>
          <a:noFill/>
        </p:spPr>
        <p:txBody>
          <a:bodyPr wrap="none" rtlCol="0">
            <a:spAutoFit/>
          </a:bodyPr>
          <a:lstStyle/>
          <a:p>
            <a:pPr defTabSz="457200" eaLnBrk="1" hangingPunct="1">
              <a:spcBef>
                <a:spcPct val="0"/>
              </a:spcBef>
              <a:buClrTx/>
              <a:buSzTx/>
              <a:buFontTx/>
              <a:buNone/>
            </a:pPr>
            <a:r>
              <a:rPr lang="en-US" sz="2500" smtClean="0">
                <a:solidFill>
                  <a:srgbClr val="0C5986">
                    <a:lumMod val="60000"/>
                    <a:lumOff val="40000"/>
                  </a:srgbClr>
                </a:solidFill>
                <a:latin typeface="+mn-lt"/>
                <a:ea typeface="ＭＳ Ｐゴシック" charset="0"/>
                <a:cs typeface="ＭＳ Ｐゴシック" charset="0"/>
                <a:sym typeface="Arial"/>
                <a:rtl val="0"/>
              </a:rPr>
              <a:t>BAT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0" name="TextBox 79"/>
          <p:cNvSpPr txBox="1"/>
          <p:nvPr/>
        </p:nvSpPr>
        <p:spPr>
          <a:xfrm>
            <a:off x="2207611" y="5756609"/>
            <a:ext cx="802464"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PLAY</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pic>
        <p:nvPicPr>
          <p:cNvPr id="6" name="Picture 5"/>
          <p:cNvPicPr>
            <a:picLocks noChangeAspect="1"/>
          </p:cNvPicPr>
          <p:nvPr/>
        </p:nvPicPr>
        <p:blipFill>
          <a:blip r:embed="rId3"/>
          <a:stretch>
            <a:fillRect/>
          </a:stretch>
        </p:blipFill>
        <p:spPr>
          <a:xfrm>
            <a:off x="7703595" y="3443146"/>
            <a:ext cx="983205" cy="344122"/>
          </a:xfrm>
          <a:prstGeom prst="rect">
            <a:avLst/>
          </a:prstGeom>
        </p:spPr>
      </p:pic>
      <p:pic>
        <p:nvPicPr>
          <p:cNvPr id="8" name="Picture 7"/>
          <p:cNvPicPr>
            <a:picLocks noChangeAspect="1"/>
          </p:cNvPicPr>
          <p:nvPr/>
        </p:nvPicPr>
        <p:blipFill>
          <a:blip r:embed="rId4"/>
          <a:stretch>
            <a:fillRect/>
          </a:stretch>
        </p:blipFill>
        <p:spPr>
          <a:xfrm>
            <a:off x="3660820" y="3441164"/>
            <a:ext cx="519602" cy="313722"/>
          </a:xfrm>
          <a:prstGeom prst="rect">
            <a:avLst/>
          </a:prstGeom>
        </p:spPr>
      </p:pic>
      <p:pic>
        <p:nvPicPr>
          <p:cNvPr id="9" name="Picture 8"/>
          <p:cNvPicPr>
            <a:picLocks noChangeAspect="1"/>
          </p:cNvPicPr>
          <p:nvPr/>
        </p:nvPicPr>
        <p:blipFill>
          <a:blip r:embed="rId5"/>
          <a:stretch>
            <a:fillRect/>
          </a:stretch>
        </p:blipFill>
        <p:spPr>
          <a:xfrm>
            <a:off x="4925912" y="3460421"/>
            <a:ext cx="554623" cy="281713"/>
          </a:xfrm>
          <a:prstGeom prst="rect">
            <a:avLst/>
          </a:prstGeom>
        </p:spPr>
      </p:pic>
      <p:pic>
        <p:nvPicPr>
          <p:cNvPr id="11" name="Picture 10"/>
          <p:cNvPicPr>
            <a:picLocks noChangeAspect="1"/>
          </p:cNvPicPr>
          <p:nvPr/>
        </p:nvPicPr>
        <p:blipFill>
          <a:blip r:embed="rId6"/>
          <a:stretch>
            <a:fillRect/>
          </a:stretch>
        </p:blipFill>
        <p:spPr>
          <a:xfrm>
            <a:off x="6382572" y="3417735"/>
            <a:ext cx="500132" cy="307774"/>
          </a:xfrm>
          <a:prstGeom prst="rect">
            <a:avLst/>
          </a:prstGeom>
        </p:spPr>
      </p:pic>
      <p:pic>
        <p:nvPicPr>
          <p:cNvPr id="12" name="Picture 11"/>
          <p:cNvPicPr>
            <a:picLocks noChangeAspect="1"/>
          </p:cNvPicPr>
          <p:nvPr/>
        </p:nvPicPr>
        <p:blipFill>
          <a:blip r:embed="rId7"/>
          <a:stretch>
            <a:fillRect/>
          </a:stretch>
        </p:blipFill>
        <p:spPr>
          <a:xfrm>
            <a:off x="6363451" y="3885000"/>
            <a:ext cx="960254" cy="326300"/>
          </a:xfrm>
          <a:prstGeom prst="rect">
            <a:avLst/>
          </a:prstGeom>
        </p:spPr>
      </p:pic>
      <p:pic>
        <p:nvPicPr>
          <p:cNvPr id="13" name="Picture 12"/>
          <p:cNvPicPr>
            <a:picLocks noChangeAspect="1"/>
          </p:cNvPicPr>
          <p:nvPr/>
        </p:nvPicPr>
        <p:blipFill>
          <a:blip r:embed="rId8"/>
          <a:stretch>
            <a:fillRect/>
          </a:stretch>
        </p:blipFill>
        <p:spPr>
          <a:xfrm>
            <a:off x="3629427" y="3852243"/>
            <a:ext cx="800187" cy="359058"/>
          </a:xfrm>
          <a:prstGeom prst="rect">
            <a:avLst/>
          </a:prstGeom>
        </p:spPr>
      </p:pic>
      <p:pic>
        <p:nvPicPr>
          <p:cNvPr id="15" name="Picture 14"/>
          <p:cNvPicPr>
            <a:picLocks noChangeAspect="1"/>
          </p:cNvPicPr>
          <p:nvPr/>
        </p:nvPicPr>
        <p:blipFill>
          <a:blip r:embed="rId9"/>
          <a:stretch>
            <a:fillRect/>
          </a:stretch>
        </p:blipFill>
        <p:spPr>
          <a:xfrm>
            <a:off x="4905283" y="3898747"/>
            <a:ext cx="830500" cy="326601"/>
          </a:xfrm>
          <a:prstGeom prst="rect">
            <a:avLst/>
          </a:prstGeom>
        </p:spPr>
      </p:pic>
      <p:pic>
        <p:nvPicPr>
          <p:cNvPr id="16" name="Picture 15"/>
          <p:cNvPicPr>
            <a:picLocks noChangeAspect="1"/>
          </p:cNvPicPr>
          <p:nvPr/>
        </p:nvPicPr>
        <p:blipFill>
          <a:blip r:embed="rId10"/>
          <a:stretch>
            <a:fillRect/>
          </a:stretch>
        </p:blipFill>
        <p:spPr>
          <a:xfrm>
            <a:off x="7720220" y="3885562"/>
            <a:ext cx="1042363" cy="325738"/>
          </a:xfrm>
          <a:prstGeom prst="rect">
            <a:avLst/>
          </a:prstGeom>
        </p:spPr>
      </p:pic>
      <p:pic>
        <p:nvPicPr>
          <p:cNvPr id="17" name="Picture 16"/>
          <p:cNvPicPr>
            <a:picLocks noChangeAspect="1"/>
          </p:cNvPicPr>
          <p:nvPr/>
        </p:nvPicPr>
        <p:blipFill>
          <a:blip r:embed="rId11"/>
          <a:stretch>
            <a:fillRect/>
          </a:stretch>
        </p:blipFill>
        <p:spPr>
          <a:xfrm>
            <a:off x="3634574" y="4281912"/>
            <a:ext cx="586408" cy="347869"/>
          </a:xfrm>
          <a:prstGeom prst="rect">
            <a:avLst/>
          </a:prstGeom>
        </p:spPr>
      </p:pic>
      <p:pic>
        <p:nvPicPr>
          <p:cNvPr id="18" name="Picture 17"/>
          <p:cNvPicPr>
            <a:picLocks noChangeAspect="1"/>
          </p:cNvPicPr>
          <p:nvPr/>
        </p:nvPicPr>
        <p:blipFill>
          <a:blip r:embed="rId12"/>
          <a:stretch>
            <a:fillRect/>
          </a:stretch>
        </p:blipFill>
        <p:spPr>
          <a:xfrm>
            <a:off x="6385038" y="4303152"/>
            <a:ext cx="781454" cy="287904"/>
          </a:xfrm>
          <a:prstGeom prst="rect">
            <a:avLst/>
          </a:prstGeom>
        </p:spPr>
      </p:pic>
      <p:pic>
        <p:nvPicPr>
          <p:cNvPr id="19" name="Picture 18"/>
          <p:cNvPicPr>
            <a:picLocks noChangeAspect="1"/>
          </p:cNvPicPr>
          <p:nvPr/>
        </p:nvPicPr>
        <p:blipFill>
          <a:blip r:embed="rId13"/>
          <a:stretch>
            <a:fillRect/>
          </a:stretch>
        </p:blipFill>
        <p:spPr>
          <a:xfrm>
            <a:off x="7695772" y="4316923"/>
            <a:ext cx="935223" cy="311741"/>
          </a:xfrm>
          <a:prstGeom prst="rect">
            <a:avLst/>
          </a:prstGeom>
        </p:spPr>
      </p:pic>
      <p:pic>
        <p:nvPicPr>
          <p:cNvPr id="20" name="Picture 19"/>
          <p:cNvPicPr>
            <a:picLocks noChangeAspect="1"/>
          </p:cNvPicPr>
          <p:nvPr/>
        </p:nvPicPr>
        <p:blipFill>
          <a:blip r:embed="rId14"/>
          <a:stretch>
            <a:fillRect/>
          </a:stretch>
        </p:blipFill>
        <p:spPr>
          <a:xfrm>
            <a:off x="4925912" y="4298538"/>
            <a:ext cx="625083" cy="317071"/>
          </a:xfrm>
          <a:prstGeom prst="rect">
            <a:avLst/>
          </a:prstGeom>
        </p:spPr>
      </p:pic>
      <p:pic>
        <p:nvPicPr>
          <p:cNvPr id="21" name="Picture 20"/>
          <p:cNvPicPr>
            <a:picLocks noChangeAspect="1"/>
          </p:cNvPicPr>
          <p:nvPr/>
        </p:nvPicPr>
        <p:blipFill>
          <a:blip r:embed="rId15"/>
          <a:stretch>
            <a:fillRect/>
          </a:stretch>
        </p:blipFill>
        <p:spPr>
          <a:xfrm>
            <a:off x="4902111" y="4687913"/>
            <a:ext cx="648884" cy="280598"/>
          </a:xfrm>
          <a:prstGeom prst="rect">
            <a:avLst/>
          </a:prstGeom>
        </p:spPr>
      </p:pic>
      <p:pic>
        <p:nvPicPr>
          <p:cNvPr id="22" name="Picture 21"/>
          <p:cNvPicPr>
            <a:picLocks noChangeAspect="1"/>
          </p:cNvPicPr>
          <p:nvPr/>
        </p:nvPicPr>
        <p:blipFill>
          <a:blip r:embed="rId16"/>
          <a:stretch>
            <a:fillRect/>
          </a:stretch>
        </p:blipFill>
        <p:spPr>
          <a:xfrm>
            <a:off x="6385038" y="4646221"/>
            <a:ext cx="712432" cy="292280"/>
          </a:xfrm>
          <a:prstGeom prst="rect">
            <a:avLst/>
          </a:prstGeom>
        </p:spPr>
      </p:pic>
      <p:pic>
        <p:nvPicPr>
          <p:cNvPr id="23" name="Picture 22"/>
          <p:cNvPicPr>
            <a:picLocks noChangeAspect="1"/>
          </p:cNvPicPr>
          <p:nvPr/>
        </p:nvPicPr>
        <p:blipFill>
          <a:blip r:embed="rId17"/>
          <a:stretch>
            <a:fillRect/>
          </a:stretch>
        </p:blipFill>
        <p:spPr>
          <a:xfrm>
            <a:off x="3593033" y="4996513"/>
            <a:ext cx="604154" cy="333326"/>
          </a:xfrm>
          <a:prstGeom prst="rect">
            <a:avLst/>
          </a:prstGeom>
        </p:spPr>
      </p:pic>
      <p:pic>
        <p:nvPicPr>
          <p:cNvPr id="24" name="Picture 23"/>
          <p:cNvPicPr>
            <a:picLocks noChangeAspect="1"/>
          </p:cNvPicPr>
          <p:nvPr/>
        </p:nvPicPr>
        <p:blipFill>
          <a:blip r:embed="rId18"/>
          <a:stretch>
            <a:fillRect/>
          </a:stretch>
        </p:blipFill>
        <p:spPr>
          <a:xfrm>
            <a:off x="6380076" y="5025830"/>
            <a:ext cx="734019" cy="330825"/>
          </a:xfrm>
          <a:prstGeom prst="rect">
            <a:avLst/>
          </a:prstGeom>
        </p:spPr>
      </p:pic>
      <p:pic>
        <p:nvPicPr>
          <p:cNvPr id="25" name="Picture 24"/>
          <p:cNvPicPr>
            <a:picLocks noChangeAspect="1"/>
          </p:cNvPicPr>
          <p:nvPr/>
        </p:nvPicPr>
        <p:blipFill>
          <a:blip r:embed="rId19"/>
          <a:stretch>
            <a:fillRect/>
          </a:stretch>
        </p:blipFill>
        <p:spPr>
          <a:xfrm>
            <a:off x="4959655" y="5499460"/>
            <a:ext cx="591340" cy="310211"/>
          </a:xfrm>
          <a:prstGeom prst="rect">
            <a:avLst/>
          </a:prstGeom>
        </p:spPr>
      </p:pic>
      <p:pic>
        <p:nvPicPr>
          <p:cNvPr id="26" name="Picture 25"/>
          <p:cNvPicPr>
            <a:picLocks noChangeAspect="1"/>
          </p:cNvPicPr>
          <p:nvPr/>
        </p:nvPicPr>
        <p:blipFill>
          <a:blip r:embed="rId20"/>
          <a:stretch>
            <a:fillRect/>
          </a:stretch>
        </p:blipFill>
        <p:spPr>
          <a:xfrm>
            <a:off x="7743000" y="5482968"/>
            <a:ext cx="808685" cy="332988"/>
          </a:xfrm>
          <a:prstGeom prst="rect">
            <a:avLst/>
          </a:prstGeom>
        </p:spPr>
      </p:pic>
      <p:pic>
        <p:nvPicPr>
          <p:cNvPr id="27" name="Picture 26"/>
          <p:cNvPicPr>
            <a:picLocks noChangeAspect="1"/>
          </p:cNvPicPr>
          <p:nvPr/>
        </p:nvPicPr>
        <p:blipFill>
          <a:blip r:embed="rId21"/>
          <a:stretch>
            <a:fillRect/>
          </a:stretch>
        </p:blipFill>
        <p:spPr>
          <a:xfrm>
            <a:off x="6468583" y="5944842"/>
            <a:ext cx="718630" cy="295906"/>
          </a:xfrm>
          <a:prstGeom prst="rect">
            <a:avLst/>
          </a:prstGeom>
        </p:spPr>
      </p:pic>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22"/>
          <a:stretch>
            <a:fillRect/>
          </a:stretch>
        </p:blipFill>
        <p:spPr>
          <a:xfrm>
            <a:off x="1122092" y="5844121"/>
            <a:ext cx="860765" cy="289942"/>
          </a:xfrm>
          <a:prstGeom prst="rect">
            <a:avLst/>
          </a:prstGeom>
        </p:spPr>
      </p:pic>
      <p:pic>
        <p:nvPicPr>
          <p:cNvPr id="36" name="Picture 35"/>
          <p:cNvPicPr>
            <a:picLocks noChangeAspect="1"/>
          </p:cNvPicPr>
          <p:nvPr/>
        </p:nvPicPr>
        <p:blipFill>
          <a:blip r:embed="rId23"/>
          <a:stretch>
            <a:fillRect/>
          </a:stretch>
        </p:blipFill>
        <p:spPr>
          <a:xfrm>
            <a:off x="1084092" y="5435985"/>
            <a:ext cx="655387" cy="262155"/>
          </a:xfrm>
          <a:prstGeom prst="rect">
            <a:avLst/>
          </a:prstGeom>
        </p:spPr>
      </p:pic>
      <p:pic>
        <p:nvPicPr>
          <p:cNvPr id="38" name="Picture 37"/>
          <p:cNvPicPr>
            <a:picLocks noChangeAspect="1"/>
          </p:cNvPicPr>
          <p:nvPr/>
        </p:nvPicPr>
        <p:blipFill>
          <a:blip r:embed="rId24"/>
          <a:stretch>
            <a:fillRect/>
          </a:stretch>
        </p:blipFill>
        <p:spPr>
          <a:xfrm>
            <a:off x="1106265" y="4980663"/>
            <a:ext cx="796762" cy="271063"/>
          </a:xfrm>
          <a:prstGeom prst="rect">
            <a:avLst/>
          </a:prstGeom>
        </p:spPr>
      </p:pic>
      <p:pic>
        <p:nvPicPr>
          <p:cNvPr id="39" name="Picture 38"/>
          <p:cNvPicPr>
            <a:picLocks noChangeAspect="1"/>
          </p:cNvPicPr>
          <p:nvPr/>
        </p:nvPicPr>
        <p:blipFill>
          <a:blip r:embed="rId25"/>
          <a:stretch>
            <a:fillRect/>
          </a:stretch>
        </p:blipFill>
        <p:spPr>
          <a:xfrm>
            <a:off x="1074847" y="4591056"/>
            <a:ext cx="854170" cy="281876"/>
          </a:xfrm>
          <a:prstGeom prst="rect">
            <a:avLst/>
          </a:prstGeom>
        </p:spPr>
      </p:pic>
      <p:pic>
        <p:nvPicPr>
          <p:cNvPr id="40" name="Picture 39"/>
          <p:cNvPicPr>
            <a:picLocks noChangeAspect="1"/>
          </p:cNvPicPr>
          <p:nvPr/>
        </p:nvPicPr>
        <p:blipFill>
          <a:blip r:embed="rId26"/>
          <a:stretch>
            <a:fillRect/>
          </a:stretch>
        </p:blipFill>
        <p:spPr>
          <a:xfrm>
            <a:off x="1087947" y="4198382"/>
            <a:ext cx="695074" cy="254860"/>
          </a:xfrm>
          <a:prstGeom prst="rect">
            <a:avLst/>
          </a:prstGeom>
        </p:spPr>
      </p:pic>
      <p:pic>
        <p:nvPicPr>
          <p:cNvPr id="41" name="Picture 40"/>
          <p:cNvPicPr>
            <a:picLocks noChangeAspect="1"/>
          </p:cNvPicPr>
          <p:nvPr/>
        </p:nvPicPr>
        <p:blipFill>
          <a:blip r:embed="rId27"/>
          <a:stretch>
            <a:fillRect/>
          </a:stretch>
        </p:blipFill>
        <p:spPr>
          <a:xfrm>
            <a:off x="1094828" y="3846887"/>
            <a:ext cx="905058" cy="246834"/>
          </a:xfrm>
          <a:prstGeom prst="rect">
            <a:avLst/>
          </a:prstGeom>
        </p:spPr>
      </p:pic>
      <p:pic>
        <p:nvPicPr>
          <p:cNvPr id="42" name="Picture 41"/>
          <p:cNvPicPr>
            <a:picLocks noChangeAspect="1"/>
          </p:cNvPicPr>
          <p:nvPr/>
        </p:nvPicPr>
        <p:blipFill>
          <a:blip r:embed="rId28"/>
          <a:stretch>
            <a:fillRect/>
          </a:stretch>
        </p:blipFill>
        <p:spPr>
          <a:xfrm>
            <a:off x="1086337" y="3459893"/>
            <a:ext cx="686475" cy="276264"/>
          </a:xfrm>
          <a:prstGeom prst="rect">
            <a:avLst/>
          </a:prstGeom>
        </p:spPr>
      </p:pic>
      <p:pic>
        <p:nvPicPr>
          <p:cNvPr id="43" name="Picture 42"/>
          <p:cNvPicPr>
            <a:picLocks noChangeAspect="1"/>
          </p:cNvPicPr>
          <p:nvPr/>
        </p:nvPicPr>
        <p:blipFill>
          <a:blip r:embed="rId29"/>
          <a:stretch>
            <a:fillRect/>
          </a:stretch>
        </p:blipFill>
        <p:spPr>
          <a:xfrm>
            <a:off x="3630692" y="2176288"/>
            <a:ext cx="697062" cy="289688"/>
          </a:xfrm>
          <a:prstGeom prst="rect">
            <a:avLst/>
          </a:prstGeom>
        </p:spPr>
      </p:pic>
      <p:pic>
        <p:nvPicPr>
          <p:cNvPr id="81" name="Picture 80"/>
          <p:cNvPicPr>
            <a:picLocks noChangeAspect="1"/>
          </p:cNvPicPr>
          <p:nvPr/>
        </p:nvPicPr>
        <p:blipFill>
          <a:blip r:embed="rId30"/>
          <a:stretch>
            <a:fillRect/>
          </a:stretch>
        </p:blipFill>
        <p:spPr>
          <a:xfrm>
            <a:off x="6260278" y="2222475"/>
            <a:ext cx="1158811" cy="274043"/>
          </a:xfrm>
          <a:prstGeom prst="rect">
            <a:avLst/>
          </a:prstGeom>
        </p:spPr>
      </p:pic>
      <p:pic>
        <p:nvPicPr>
          <p:cNvPr id="111" name="Picture 110"/>
          <p:cNvPicPr>
            <a:picLocks noChangeAspect="1"/>
          </p:cNvPicPr>
          <p:nvPr/>
        </p:nvPicPr>
        <p:blipFill>
          <a:blip r:embed="rId31"/>
          <a:stretch>
            <a:fillRect/>
          </a:stretch>
        </p:blipFill>
        <p:spPr>
          <a:xfrm>
            <a:off x="4960173" y="2195750"/>
            <a:ext cx="723962" cy="300867"/>
          </a:xfrm>
          <a:prstGeom prst="rect">
            <a:avLst/>
          </a:prstGeom>
        </p:spPr>
      </p:pic>
      <p:pic>
        <p:nvPicPr>
          <p:cNvPr id="112" name="Picture 111"/>
          <p:cNvPicPr>
            <a:picLocks noChangeAspect="1"/>
          </p:cNvPicPr>
          <p:nvPr/>
        </p:nvPicPr>
        <p:blipFill>
          <a:blip r:embed="rId32"/>
          <a:stretch>
            <a:fillRect/>
          </a:stretch>
        </p:blipFill>
        <p:spPr>
          <a:xfrm>
            <a:off x="7780715" y="2174026"/>
            <a:ext cx="906085" cy="271825"/>
          </a:xfrm>
          <a:prstGeom prst="rect">
            <a:avLst/>
          </a:prstGeom>
        </p:spPr>
      </p:pic>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sp>
        <p:nvSpPr>
          <p:cNvPr id="61" name="TextBox 60"/>
          <p:cNvSpPr txBox="1"/>
          <p:nvPr/>
        </p:nvSpPr>
        <p:spPr>
          <a:xfrm rot="19699941">
            <a:off x="-52389" y="1890107"/>
            <a:ext cx="3082895" cy="553998"/>
          </a:xfrm>
          <a:prstGeom prst="rect">
            <a:avLst/>
          </a:prstGeom>
          <a:solidFill>
            <a:schemeClr val="bg1"/>
          </a:solidFill>
          <a:ln w="38100">
            <a:solidFill>
              <a:schemeClr val="accent6">
                <a:lumMod val="75000"/>
              </a:schemeClr>
            </a:solidFill>
          </a:ln>
        </p:spPr>
        <p:txBody>
          <a:bodyPr wrap="none" rtlCol="0">
            <a:spAutoFit/>
          </a:bodyPr>
          <a:lstStyle/>
          <a:p>
            <a:pPr algn="l" defTabSz="457200" eaLnBrk="1" hangingPunct="1">
              <a:spcBef>
                <a:spcPct val="0"/>
              </a:spcBef>
              <a:buClrTx/>
              <a:buSzTx/>
              <a:buFontTx/>
              <a:buNone/>
            </a:pPr>
            <a:r>
              <a:rPr lang="en-US" sz="3000" dirty="0" smtClean="0">
                <a:solidFill>
                  <a:schemeClr val="accent6">
                    <a:lumMod val="75000"/>
                  </a:schemeClr>
                </a:solidFill>
                <a:latin typeface="Comic Sans MS"/>
                <a:cs typeface="Comic Sans MS"/>
                <a:sym typeface="Arial"/>
                <a:rtl val="0"/>
              </a:rPr>
              <a:t>New: This Work</a:t>
            </a:r>
            <a:endParaRPr lang="en-US" sz="3000" dirty="0">
              <a:solidFill>
                <a:schemeClr val="accent6">
                  <a:lumMod val="75000"/>
                </a:schemeClr>
              </a:solidFill>
              <a:latin typeface="Comic Sans MS"/>
              <a:cs typeface="Comic Sans MS"/>
              <a:sym typeface="Arial"/>
              <a:rtl val="0"/>
            </a:endParaRPr>
          </a:p>
        </p:txBody>
      </p:sp>
      <p:sp>
        <p:nvSpPr>
          <p:cNvPr id="63" name="TextBox 62"/>
          <p:cNvSpPr txBox="1"/>
          <p:nvPr/>
        </p:nvSpPr>
        <p:spPr>
          <a:xfrm rot="20376897">
            <a:off x="4152908" y="5404703"/>
            <a:ext cx="4102405" cy="553998"/>
          </a:xfrm>
          <a:prstGeom prst="rect">
            <a:avLst/>
          </a:prstGeom>
          <a:solidFill>
            <a:schemeClr val="bg1"/>
          </a:solidFill>
          <a:ln w="38100">
            <a:solidFill>
              <a:schemeClr val="tx1"/>
            </a:solidFill>
          </a:ln>
        </p:spPr>
        <p:txBody>
          <a:bodyPr wrap="none" rtlCol="0">
            <a:spAutoFit/>
          </a:bodyPr>
          <a:lstStyle/>
          <a:p>
            <a:pPr algn="l" defTabSz="457200" eaLnBrk="1" hangingPunct="1">
              <a:spcBef>
                <a:spcPct val="0"/>
              </a:spcBef>
              <a:buClrTx/>
              <a:buSzTx/>
              <a:buFontTx/>
              <a:buNone/>
            </a:pPr>
            <a:r>
              <a:rPr lang="en-US" sz="3000" dirty="0">
                <a:solidFill>
                  <a:prstClr val="black"/>
                </a:solidFill>
                <a:latin typeface="Comic Sans MS"/>
                <a:cs typeface="Comic Sans MS"/>
                <a:sym typeface="Arial"/>
                <a:rtl val="0"/>
              </a:rPr>
              <a:t>w</a:t>
            </a:r>
            <a:r>
              <a:rPr lang="en-US" sz="3000" dirty="0" smtClean="0">
                <a:solidFill>
                  <a:prstClr val="black"/>
                </a:solidFill>
                <a:latin typeface="Comic Sans MS"/>
                <a:ea typeface="ＭＳ Ｐゴシック" charset="0"/>
                <a:cs typeface="Comic Sans MS"/>
                <a:sym typeface="Arial"/>
                <a:rtl val="0"/>
              </a:rPr>
              <a:t>ord2vec </a:t>
            </a:r>
            <a:r>
              <a:rPr lang="en-US" sz="3000" dirty="0" err="1" smtClean="0">
                <a:solidFill>
                  <a:prstClr val="black"/>
                </a:solidFill>
                <a:latin typeface="Comic Sans MS"/>
                <a:ea typeface="ＭＳ Ｐゴシック" charset="0"/>
                <a:cs typeface="Comic Sans MS"/>
                <a:sym typeface="Arial"/>
                <a:rtl val="0"/>
              </a:rPr>
              <a:t>embeddings</a:t>
            </a:r>
            <a:endParaRPr lang="en-US" sz="3000" dirty="0">
              <a:solidFill>
                <a:prstClr val="black"/>
              </a:solidFill>
              <a:latin typeface="Comic Sans MS"/>
              <a:ea typeface="ＭＳ Ｐゴシック" charset="0"/>
              <a:cs typeface="Comic Sans MS"/>
              <a:sym typeface="Arial"/>
              <a:rtl val="0"/>
            </a:endParaRPr>
          </a:p>
        </p:txBody>
      </p:sp>
    </p:spTree>
    <p:extLst>
      <p:ext uri="{BB962C8B-B14F-4D97-AF65-F5344CB8AC3E}">
        <p14:creationId xmlns:p14="http://schemas.microsoft.com/office/powerpoint/2010/main" val="6884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117" grpId="0"/>
      <p:bldP spid="119" grpId="0"/>
      <p:bldP spid="63" grpId="0" animBg="1"/>
      <p:bldP spid="6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word2vec doesn’t know</a:t>
            </a:r>
            <a:r>
              <a:rPr lang="is-IS" dirty="0" smtClean="0"/>
              <a:t>…</a:t>
            </a:r>
            <a:endParaRPr lang="en-US" dirty="0"/>
          </a:p>
        </p:txBody>
      </p:sp>
      <p:sp>
        <p:nvSpPr>
          <p:cNvPr id="3" name="Content Placeholder 2"/>
          <p:cNvSpPr>
            <a:spLocks noGrp="1"/>
          </p:cNvSpPr>
          <p:nvPr>
            <p:ph idx="1"/>
          </p:nvPr>
        </p:nvSpPr>
        <p:spPr>
          <a:xfrm>
            <a:off x="457200" y="1529862"/>
            <a:ext cx="8229600" cy="4525963"/>
          </a:xfrm>
        </p:spPr>
        <p:txBody>
          <a:bodyPr/>
          <a:lstStyle/>
          <a:p>
            <a:r>
              <a:rPr lang="en-US" dirty="0" smtClean="0"/>
              <a:t>Words with the same stem like “running” and “ran” are related</a:t>
            </a:r>
          </a:p>
          <a:p>
            <a:r>
              <a:rPr lang="en-US" dirty="0" smtClean="0"/>
              <a:t>Words with the same inflection like “running” and ”sprinting” are related</a:t>
            </a:r>
          </a:p>
          <a:p>
            <a:r>
              <a:rPr lang="en-US" b="1" dirty="0" smtClean="0"/>
              <a:t>Our Goal: </a:t>
            </a:r>
            <a:r>
              <a:rPr lang="en-US" dirty="0" smtClean="0"/>
              <a:t>Put this information into word </a:t>
            </a:r>
            <a:r>
              <a:rPr lang="en-US" smtClean="0"/>
              <a:t>embedding for improved embeddings!</a:t>
            </a:r>
            <a:endParaRPr lang="en-US" dirty="0"/>
          </a:p>
        </p:txBody>
      </p:sp>
    </p:spTree>
    <p:extLst>
      <p:ext uri="{BB962C8B-B14F-4D97-AF65-F5344CB8AC3E}">
        <p14:creationId xmlns:p14="http://schemas.microsoft.com/office/powerpoint/2010/main" val="4912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word2vec doesn’t know</a:t>
            </a:r>
            <a:r>
              <a:rPr lang="is-IS" dirty="0" smtClean="0"/>
              <a:t>…</a:t>
            </a:r>
            <a:endParaRPr lang="en-US" dirty="0"/>
          </a:p>
        </p:txBody>
      </p:sp>
      <p:sp>
        <p:nvSpPr>
          <p:cNvPr id="3" name="Content Placeholder 2"/>
          <p:cNvSpPr>
            <a:spLocks noGrp="1"/>
          </p:cNvSpPr>
          <p:nvPr>
            <p:ph idx="1"/>
          </p:nvPr>
        </p:nvSpPr>
        <p:spPr>
          <a:xfrm>
            <a:off x="457200" y="1529862"/>
            <a:ext cx="8229600" cy="4525963"/>
          </a:xfrm>
        </p:spPr>
        <p:txBody>
          <a:bodyPr/>
          <a:lstStyle/>
          <a:p>
            <a:r>
              <a:rPr lang="en-US" dirty="0" smtClean="0"/>
              <a:t>Words with the same stem like “running” and “ran” are related</a:t>
            </a:r>
          </a:p>
          <a:p>
            <a:r>
              <a:rPr lang="en-US" dirty="0" smtClean="0"/>
              <a:t>Words with the same inflection like “running” and ”sprinting” are related</a:t>
            </a:r>
          </a:p>
          <a:p>
            <a:r>
              <a:rPr lang="en-US" b="1" dirty="0" smtClean="0"/>
              <a:t>Our Goal: </a:t>
            </a:r>
            <a:r>
              <a:rPr lang="en-US" dirty="0" smtClean="0"/>
              <a:t>Put this information into word embedding for great good!</a:t>
            </a:r>
            <a:endParaRPr lang="en-US" dirty="0"/>
          </a:p>
        </p:txBody>
      </p:sp>
      <p:pic>
        <p:nvPicPr>
          <p:cNvPr id="7" name="Picture 6"/>
          <p:cNvPicPr>
            <a:picLocks noChangeAspect="1"/>
          </p:cNvPicPr>
          <p:nvPr/>
        </p:nvPicPr>
        <p:blipFill>
          <a:blip r:embed="rId2"/>
          <a:stretch>
            <a:fillRect/>
          </a:stretch>
        </p:blipFill>
        <p:spPr>
          <a:xfrm>
            <a:off x="175846" y="1301748"/>
            <a:ext cx="8605802" cy="5075605"/>
          </a:xfrm>
          <a:prstGeom prst="rect">
            <a:avLst/>
          </a:prstGeom>
        </p:spPr>
      </p:pic>
    </p:spTree>
    <p:extLst>
      <p:ext uri="{BB962C8B-B14F-4D97-AF65-F5344CB8AC3E}">
        <p14:creationId xmlns:p14="http://schemas.microsoft.com/office/powerpoint/2010/main" val="219632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89708"/>
            <a:ext cx="9013371" cy="1143000"/>
          </a:xfrm>
        </p:spPr>
        <p:txBody>
          <a:bodyPr>
            <a:normAutofit/>
          </a:bodyPr>
          <a:lstStyle/>
          <a:p>
            <a:r>
              <a:rPr lang="en-US" dirty="0" smtClean="0"/>
              <a:t>Morphology matters!</a:t>
            </a:r>
            <a:endParaRPr lang="en-US" dirty="0"/>
          </a:p>
        </p:txBody>
      </p:sp>
      <p:sp>
        <p:nvSpPr>
          <p:cNvPr id="3" name="Content Placeholder 2"/>
          <p:cNvSpPr>
            <a:spLocks noGrp="1"/>
          </p:cNvSpPr>
          <p:nvPr>
            <p:ph idx="1"/>
          </p:nvPr>
        </p:nvSpPr>
        <p:spPr>
          <a:xfrm>
            <a:off x="457200" y="1600200"/>
            <a:ext cx="4243776" cy="5187683"/>
          </a:xfrm>
        </p:spPr>
        <p:txBody>
          <a:bodyPr>
            <a:normAutofit fontScale="85000" lnSpcReduction="10000"/>
          </a:bodyPr>
          <a:lstStyle/>
          <a:p>
            <a:r>
              <a:rPr lang="en-US" dirty="0" smtClean="0"/>
              <a:t>Morphologically rich is not the exception, it’s the rule!</a:t>
            </a:r>
          </a:p>
          <a:p>
            <a:r>
              <a:rPr lang="en-US" dirty="0" smtClean="0"/>
              <a:t>Facts from WALS:</a:t>
            </a:r>
          </a:p>
          <a:p>
            <a:pPr lvl="1"/>
            <a:r>
              <a:rPr lang="en-US" dirty="0" smtClean="0"/>
              <a:t>85</a:t>
            </a:r>
            <a:r>
              <a:rPr lang="en-US" dirty="0"/>
              <a:t>% of all languages make use of affixation</a:t>
            </a:r>
          </a:p>
          <a:p>
            <a:pPr lvl="1"/>
            <a:r>
              <a:rPr lang="en-US" dirty="0" smtClean="0"/>
              <a:t>80</a:t>
            </a:r>
            <a:r>
              <a:rPr lang="en-US" dirty="0"/>
              <a:t>% mark verb </a:t>
            </a:r>
            <a:r>
              <a:rPr lang="en-US" dirty="0" smtClean="0"/>
              <a:t>tense through morphology  </a:t>
            </a:r>
            <a:endParaRPr lang="en-US" dirty="0"/>
          </a:p>
          <a:p>
            <a:pPr lvl="1"/>
            <a:r>
              <a:rPr lang="en-US" dirty="0" smtClean="0"/>
              <a:t>65% mark </a:t>
            </a:r>
            <a:r>
              <a:rPr lang="en-US" dirty="0"/>
              <a:t>grammatical </a:t>
            </a:r>
            <a:r>
              <a:rPr lang="en-US" dirty="0" smtClean="0"/>
              <a:t>case through morphology</a:t>
            </a:r>
          </a:p>
          <a:p>
            <a:r>
              <a:rPr lang="en-US" dirty="0" smtClean="0"/>
              <a:t>ACL 2016 Proceedings:</a:t>
            </a:r>
          </a:p>
          <a:p>
            <a:pPr lvl="1"/>
            <a:r>
              <a:rPr lang="sk-SK" dirty="0" smtClean="0"/>
              <a:t>≈ </a:t>
            </a:r>
            <a:r>
              <a:rPr lang="en-US" dirty="0" smtClean="0"/>
              <a:t>3% of papers involve morphology</a:t>
            </a:r>
          </a:p>
          <a:p>
            <a:pPr lvl="1"/>
            <a:endParaRPr lang="en-US" dirty="0" smtClean="0"/>
          </a:p>
          <a:p>
            <a:pPr lvl="1"/>
            <a:endParaRPr lang="en-US" dirty="0" smtClean="0"/>
          </a:p>
          <a:p>
            <a:pPr lvl="1"/>
            <a:endParaRPr lang="en-US" dirty="0" smtClean="0"/>
          </a:p>
          <a:p>
            <a:pPr lvl="2"/>
            <a:endParaRPr lang="en-US" dirty="0" smtClean="0"/>
          </a:p>
        </p:txBody>
      </p:sp>
      <p:grpSp>
        <p:nvGrpSpPr>
          <p:cNvPr id="12" name="Group 11"/>
          <p:cNvGrpSpPr/>
          <p:nvPr/>
        </p:nvGrpSpPr>
        <p:grpSpPr>
          <a:xfrm>
            <a:off x="4700975" y="1232708"/>
            <a:ext cx="4312395" cy="5555175"/>
            <a:chOff x="4700975" y="1232708"/>
            <a:chExt cx="4312395" cy="5555175"/>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0975" y="1232708"/>
              <a:ext cx="4312395" cy="5555175"/>
            </a:xfrm>
            <a:prstGeom prst="rect">
              <a:avLst/>
            </a:prstGeom>
          </p:spPr>
        </p:pic>
        <p:sp>
          <p:nvSpPr>
            <p:cNvPr id="10" name="TextBox 9"/>
            <p:cNvSpPr txBox="1"/>
            <p:nvPr/>
          </p:nvSpPr>
          <p:spPr>
            <a:xfrm>
              <a:off x="4806284" y="5352151"/>
              <a:ext cx="4065000" cy="1323439"/>
            </a:xfrm>
            <a:prstGeom prst="rect">
              <a:avLst/>
            </a:prstGeom>
            <a:solidFill>
              <a:srgbClr val="DCCAA9"/>
            </a:solidFill>
          </p:spPr>
          <p:txBody>
            <a:bodyPr wrap="square" rtlCol="0">
              <a:spAutoFit/>
            </a:bodyPr>
            <a:lstStyle/>
            <a:p>
              <a:pPr algn="ctr"/>
              <a:r>
                <a:rPr lang="en-US" sz="4000" dirty="0" smtClean="0">
                  <a:solidFill>
                    <a:srgbClr val="25123C"/>
                  </a:solidFill>
                  <a:latin typeface="Arial" charset="0"/>
                  <a:ea typeface="Arial" charset="0"/>
                  <a:cs typeface="Arial" charset="0"/>
                </a:rPr>
                <a:t>To Work on Morphology!</a:t>
              </a:r>
              <a:endParaRPr lang="en-US" sz="4000" dirty="0">
                <a:solidFill>
                  <a:srgbClr val="25123C"/>
                </a:solidFill>
                <a:latin typeface="Arial" charset="0"/>
                <a:ea typeface="Arial" charset="0"/>
                <a:cs typeface="Arial" charset="0"/>
              </a:endParaRPr>
            </a:p>
          </p:txBody>
        </p:sp>
      </p:grpSp>
    </p:spTree>
    <p:custDataLst>
      <p:tags r:id="rId1"/>
    </p:custDataLst>
    <p:extLst>
      <p:ext uri="{BB962C8B-B14F-4D97-AF65-F5344CB8AC3E}">
        <p14:creationId xmlns:p14="http://schemas.microsoft.com/office/powerpoint/2010/main" val="1888739467"/>
      </p:ext>
    </p:extLst>
  </p:cSld>
  <p:clrMapOvr>
    <a:masterClrMapping/>
  </p:clrMapOvr>
  <mc:AlternateContent xmlns:mc="http://schemas.openxmlformats.org/markup-compatibility/2006">
    <mc:Choice xmlns:p14="http://schemas.microsoft.com/office/powerpoint/2010/main" Requires="p14">
      <p:transition spd="slow" p14:dur="2000" advTm="60533"/>
    </mc:Choice>
    <mc:Fallback>
      <p:transition spd="slow" advTm="60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213217" y="4975292"/>
            <a:ext cx="1125095" cy="491720"/>
          </a:xfrm>
          <a:prstGeom prst="rect">
            <a:avLst/>
          </a:prstGeom>
          <a:solidFill>
            <a:srgbClr val="FFFF00"/>
          </a:solidFill>
        </p:spPr>
        <p:txBody>
          <a:bodyPr wrap="square" rtlCol="0">
            <a:spAutoFit/>
          </a:bodyPr>
          <a:lstStyle/>
          <a:p>
            <a:endParaRPr lang="en-US"/>
          </a:p>
        </p:txBody>
      </p:sp>
      <p:sp>
        <p:nvSpPr>
          <p:cNvPr id="60" name="TextBox 59"/>
          <p:cNvSpPr txBox="1"/>
          <p:nvPr/>
        </p:nvSpPr>
        <p:spPr>
          <a:xfrm>
            <a:off x="6155859" y="3417735"/>
            <a:ext cx="1125095" cy="491720"/>
          </a:xfrm>
          <a:prstGeom prst="rect">
            <a:avLst/>
          </a:prstGeom>
          <a:solidFill>
            <a:srgbClr val="FFFF00"/>
          </a:solidFill>
        </p:spPr>
        <p:txBody>
          <a:bodyPr wrap="square" rtlCol="0">
            <a:spAutoFit/>
          </a:bodyPr>
          <a:lstStyle/>
          <a:p>
            <a:endParaRPr lang="en-US"/>
          </a:p>
        </p:txBody>
      </p:sp>
      <p:sp>
        <p:nvSpPr>
          <p:cNvPr id="57" name="TextBox 56"/>
          <p:cNvSpPr txBox="1"/>
          <p:nvPr/>
        </p:nvSpPr>
        <p:spPr>
          <a:xfrm>
            <a:off x="3375008" y="3386415"/>
            <a:ext cx="1098932" cy="491720"/>
          </a:xfrm>
          <a:prstGeom prst="rect">
            <a:avLst/>
          </a:prstGeom>
          <a:solidFill>
            <a:srgbClr val="FFFF00"/>
          </a:solidFill>
        </p:spPr>
        <p:txBody>
          <a:bodyPr wrap="square" rtlCol="0">
            <a:spAutoFit/>
          </a:bodyPr>
          <a:lstStyle/>
          <a:p>
            <a:endParaRPr lang="en-US"/>
          </a:p>
        </p:txBody>
      </p:sp>
      <p:sp>
        <p:nvSpPr>
          <p:cNvPr id="58" name="TextBox 57"/>
          <p:cNvSpPr txBox="1"/>
          <p:nvPr/>
        </p:nvSpPr>
        <p:spPr>
          <a:xfrm>
            <a:off x="3348845" y="4951899"/>
            <a:ext cx="1125095" cy="491720"/>
          </a:xfrm>
          <a:prstGeom prst="rect">
            <a:avLst/>
          </a:prstGeom>
          <a:solidFill>
            <a:srgbClr val="FFFF00"/>
          </a:solidFill>
        </p:spPr>
        <p:txBody>
          <a:bodyPr wrap="square" rtlCol="0">
            <a:spAutoFit/>
          </a:bodyPr>
          <a:lstStyle/>
          <a:p>
            <a:endParaRPr lang="en-US"/>
          </a:p>
        </p:txBody>
      </p:sp>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2" name="TextBox 51"/>
            <p:cNvSpPr txBox="1"/>
            <p:nvPr/>
          </p:nvSpPr>
          <p:spPr>
            <a:xfrm>
              <a:off x="4793533" y="2970493"/>
              <a:ext cx="1512594"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a:solidFill>
                    <a:srgbClr val="FF2B2C"/>
                  </a:solidFill>
                  <a:latin typeface="+mn-lt"/>
                  <a:ea typeface="ＭＳ Ｐゴシック" charset="0"/>
                  <a:cs typeface="ＭＳ Ｐゴシック" charset="0"/>
                  <a:sym typeface="Arial"/>
                  <a:rtl val="0"/>
                </a:rPr>
                <a:t>3</a:t>
              </a:r>
              <a:r>
                <a:rPr lang="en-US" sz="2500" dirty="0" smtClean="0">
                  <a:solidFill>
                    <a:srgbClr val="FF2B2C"/>
                  </a:solidFill>
                  <a:latin typeface="+mn-lt"/>
                  <a:ea typeface="ＭＳ Ｐゴシック" charset="0"/>
                  <a:cs typeface="ＭＳ Ｐゴシック" charset="0"/>
                  <a:sym typeface="Arial"/>
                  <a:rtl val="0"/>
                </a:rPr>
                <a:t>P Pres Sg</a:t>
              </a:r>
              <a:endParaRPr lang="en-US" sz="2500" dirty="0">
                <a:solidFill>
                  <a:srgbClr val="FF2B2C"/>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1140570" cy="1970154"/>
            <a:chOff x="2208275" y="3401081"/>
            <a:chExt cx="1140570"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8" name="TextBox 67"/>
            <p:cNvSpPr txBox="1"/>
            <p:nvPr/>
          </p:nvSpPr>
          <p:spPr>
            <a:xfrm>
              <a:off x="2234437" y="3766850"/>
              <a:ext cx="111440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SPRINT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9" name="TextBox 68"/>
            <p:cNvSpPr txBox="1"/>
            <p:nvPr/>
          </p:nvSpPr>
          <p:spPr>
            <a:xfrm>
              <a:off x="2229411" y="4136182"/>
              <a:ext cx="877163"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WUG</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0" name="TextBox 69"/>
            <p:cNvSpPr txBox="1"/>
            <p:nvPr/>
          </p:nvSpPr>
          <p:spPr>
            <a:xfrm>
              <a:off x="2214326" y="4508807"/>
              <a:ext cx="919482"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CODE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sp>
        <p:nvSpPr>
          <p:cNvPr id="77" name="TextBox 76"/>
          <p:cNvSpPr txBox="1"/>
          <p:nvPr/>
        </p:nvSpPr>
        <p:spPr>
          <a:xfrm>
            <a:off x="7581334" y="2850311"/>
            <a:ext cx="1164101"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Gerund</a:t>
            </a:r>
            <a:endParaRPr lang="en-US" sz="2500" dirty="0">
              <a:solidFill>
                <a:srgbClr val="FF2B2C"/>
              </a:solidFill>
              <a:latin typeface="+mn-lt"/>
              <a:ea typeface="ＭＳ Ｐゴシック" charset="0"/>
              <a:cs typeface="ＭＳ Ｐゴシック" charset="0"/>
              <a:sym typeface="Arial"/>
              <a:rtl val="0"/>
            </a:endParaRPr>
          </a:p>
        </p:txBody>
      </p:sp>
      <p:sp>
        <p:nvSpPr>
          <p:cNvPr id="79" name="TextBox 78"/>
          <p:cNvSpPr txBox="1"/>
          <p:nvPr/>
        </p:nvSpPr>
        <p:spPr>
          <a:xfrm>
            <a:off x="2207692" y="5328629"/>
            <a:ext cx="672941" cy="477054"/>
          </a:xfrm>
          <a:prstGeom prst="rect">
            <a:avLst/>
          </a:prstGeom>
          <a:noFill/>
        </p:spPr>
        <p:txBody>
          <a:bodyPr wrap="none" rtlCol="0">
            <a:spAutoFit/>
          </a:bodyPr>
          <a:lstStyle/>
          <a:p>
            <a:pPr defTabSz="457200" eaLnBrk="1" hangingPunct="1">
              <a:spcBef>
                <a:spcPct val="0"/>
              </a:spcBef>
              <a:buClrTx/>
              <a:buSzTx/>
              <a:buFontTx/>
              <a:buNone/>
            </a:pPr>
            <a:r>
              <a:rPr lang="en-US" sz="2500" smtClean="0">
                <a:solidFill>
                  <a:srgbClr val="0C5986">
                    <a:lumMod val="60000"/>
                    <a:lumOff val="40000"/>
                  </a:srgbClr>
                </a:solidFill>
                <a:latin typeface="+mn-lt"/>
                <a:ea typeface="ＭＳ Ｐゴシック" charset="0"/>
                <a:cs typeface="ＭＳ Ｐゴシック" charset="0"/>
                <a:sym typeface="Arial"/>
                <a:rtl val="0"/>
              </a:rPr>
              <a:t>BAT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0" name="TextBox 79"/>
          <p:cNvSpPr txBox="1"/>
          <p:nvPr/>
        </p:nvSpPr>
        <p:spPr>
          <a:xfrm>
            <a:off x="2207611" y="5756609"/>
            <a:ext cx="802464"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PLAY</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pic>
        <p:nvPicPr>
          <p:cNvPr id="6" name="Picture 5"/>
          <p:cNvPicPr>
            <a:picLocks noChangeAspect="1"/>
          </p:cNvPicPr>
          <p:nvPr/>
        </p:nvPicPr>
        <p:blipFill>
          <a:blip r:embed="rId3"/>
          <a:stretch>
            <a:fillRect/>
          </a:stretch>
        </p:blipFill>
        <p:spPr>
          <a:xfrm>
            <a:off x="7703595" y="3443146"/>
            <a:ext cx="983205" cy="344122"/>
          </a:xfrm>
          <a:prstGeom prst="rect">
            <a:avLst/>
          </a:prstGeom>
        </p:spPr>
      </p:pic>
      <p:pic>
        <p:nvPicPr>
          <p:cNvPr id="8" name="Picture 7"/>
          <p:cNvPicPr>
            <a:picLocks noChangeAspect="1"/>
          </p:cNvPicPr>
          <p:nvPr/>
        </p:nvPicPr>
        <p:blipFill>
          <a:blip r:embed="rId4"/>
          <a:stretch>
            <a:fillRect/>
          </a:stretch>
        </p:blipFill>
        <p:spPr>
          <a:xfrm>
            <a:off x="3660820" y="3441164"/>
            <a:ext cx="519602" cy="313722"/>
          </a:xfrm>
          <a:prstGeom prst="rect">
            <a:avLst/>
          </a:prstGeom>
        </p:spPr>
      </p:pic>
      <p:pic>
        <p:nvPicPr>
          <p:cNvPr id="9" name="Picture 8"/>
          <p:cNvPicPr>
            <a:picLocks noChangeAspect="1"/>
          </p:cNvPicPr>
          <p:nvPr/>
        </p:nvPicPr>
        <p:blipFill>
          <a:blip r:embed="rId5"/>
          <a:stretch>
            <a:fillRect/>
          </a:stretch>
        </p:blipFill>
        <p:spPr>
          <a:xfrm>
            <a:off x="4925912" y="3460421"/>
            <a:ext cx="554623" cy="281713"/>
          </a:xfrm>
          <a:prstGeom prst="rect">
            <a:avLst/>
          </a:prstGeom>
        </p:spPr>
      </p:pic>
      <p:pic>
        <p:nvPicPr>
          <p:cNvPr id="11" name="Picture 10"/>
          <p:cNvPicPr>
            <a:picLocks noChangeAspect="1"/>
          </p:cNvPicPr>
          <p:nvPr/>
        </p:nvPicPr>
        <p:blipFill>
          <a:blip r:embed="rId6"/>
          <a:stretch>
            <a:fillRect/>
          </a:stretch>
        </p:blipFill>
        <p:spPr>
          <a:xfrm>
            <a:off x="6382572" y="3417735"/>
            <a:ext cx="500132" cy="307774"/>
          </a:xfrm>
          <a:prstGeom prst="rect">
            <a:avLst/>
          </a:prstGeom>
        </p:spPr>
      </p:pic>
      <p:pic>
        <p:nvPicPr>
          <p:cNvPr id="12" name="Picture 11"/>
          <p:cNvPicPr>
            <a:picLocks noChangeAspect="1"/>
          </p:cNvPicPr>
          <p:nvPr/>
        </p:nvPicPr>
        <p:blipFill>
          <a:blip r:embed="rId7"/>
          <a:stretch>
            <a:fillRect/>
          </a:stretch>
        </p:blipFill>
        <p:spPr>
          <a:xfrm>
            <a:off x="6363451" y="3885000"/>
            <a:ext cx="960254" cy="326300"/>
          </a:xfrm>
          <a:prstGeom prst="rect">
            <a:avLst/>
          </a:prstGeom>
        </p:spPr>
      </p:pic>
      <p:pic>
        <p:nvPicPr>
          <p:cNvPr id="13" name="Picture 12"/>
          <p:cNvPicPr>
            <a:picLocks noChangeAspect="1"/>
          </p:cNvPicPr>
          <p:nvPr/>
        </p:nvPicPr>
        <p:blipFill>
          <a:blip r:embed="rId8"/>
          <a:stretch>
            <a:fillRect/>
          </a:stretch>
        </p:blipFill>
        <p:spPr>
          <a:xfrm>
            <a:off x="3629427" y="3852243"/>
            <a:ext cx="800187" cy="359058"/>
          </a:xfrm>
          <a:prstGeom prst="rect">
            <a:avLst/>
          </a:prstGeom>
        </p:spPr>
      </p:pic>
      <p:pic>
        <p:nvPicPr>
          <p:cNvPr id="15" name="Picture 14"/>
          <p:cNvPicPr>
            <a:picLocks noChangeAspect="1"/>
          </p:cNvPicPr>
          <p:nvPr/>
        </p:nvPicPr>
        <p:blipFill>
          <a:blip r:embed="rId9"/>
          <a:stretch>
            <a:fillRect/>
          </a:stretch>
        </p:blipFill>
        <p:spPr>
          <a:xfrm>
            <a:off x="4905283" y="3898747"/>
            <a:ext cx="830500" cy="326601"/>
          </a:xfrm>
          <a:prstGeom prst="rect">
            <a:avLst/>
          </a:prstGeom>
        </p:spPr>
      </p:pic>
      <p:pic>
        <p:nvPicPr>
          <p:cNvPr id="16" name="Picture 15"/>
          <p:cNvPicPr>
            <a:picLocks noChangeAspect="1"/>
          </p:cNvPicPr>
          <p:nvPr/>
        </p:nvPicPr>
        <p:blipFill>
          <a:blip r:embed="rId10"/>
          <a:stretch>
            <a:fillRect/>
          </a:stretch>
        </p:blipFill>
        <p:spPr>
          <a:xfrm>
            <a:off x="7720220" y="3885562"/>
            <a:ext cx="1042363" cy="325738"/>
          </a:xfrm>
          <a:prstGeom prst="rect">
            <a:avLst/>
          </a:prstGeom>
        </p:spPr>
      </p:pic>
      <p:pic>
        <p:nvPicPr>
          <p:cNvPr id="17" name="Picture 16"/>
          <p:cNvPicPr>
            <a:picLocks noChangeAspect="1"/>
          </p:cNvPicPr>
          <p:nvPr/>
        </p:nvPicPr>
        <p:blipFill>
          <a:blip r:embed="rId11"/>
          <a:stretch>
            <a:fillRect/>
          </a:stretch>
        </p:blipFill>
        <p:spPr>
          <a:xfrm>
            <a:off x="3634574" y="4281912"/>
            <a:ext cx="586408" cy="347869"/>
          </a:xfrm>
          <a:prstGeom prst="rect">
            <a:avLst/>
          </a:prstGeom>
        </p:spPr>
      </p:pic>
      <p:pic>
        <p:nvPicPr>
          <p:cNvPr id="18" name="Picture 17"/>
          <p:cNvPicPr>
            <a:picLocks noChangeAspect="1"/>
          </p:cNvPicPr>
          <p:nvPr/>
        </p:nvPicPr>
        <p:blipFill>
          <a:blip r:embed="rId12"/>
          <a:stretch>
            <a:fillRect/>
          </a:stretch>
        </p:blipFill>
        <p:spPr>
          <a:xfrm>
            <a:off x="6385038" y="4303152"/>
            <a:ext cx="781454" cy="287904"/>
          </a:xfrm>
          <a:prstGeom prst="rect">
            <a:avLst/>
          </a:prstGeom>
        </p:spPr>
      </p:pic>
      <p:pic>
        <p:nvPicPr>
          <p:cNvPr id="19" name="Picture 18"/>
          <p:cNvPicPr>
            <a:picLocks noChangeAspect="1"/>
          </p:cNvPicPr>
          <p:nvPr/>
        </p:nvPicPr>
        <p:blipFill>
          <a:blip r:embed="rId13"/>
          <a:stretch>
            <a:fillRect/>
          </a:stretch>
        </p:blipFill>
        <p:spPr>
          <a:xfrm>
            <a:off x="7695772" y="4316923"/>
            <a:ext cx="935223" cy="311741"/>
          </a:xfrm>
          <a:prstGeom prst="rect">
            <a:avLst/>
          </a:prstGeom>
        </p:spPr>
      </p:pic>
      <p:pic>
        <p:nvPicPr>
          <p:cNvPr id="20" name="Picture 19"/>
          <p:cNvPicPr>
            <a:picLocks noChangeAspect="1"/>
          </p:cNvPicPr>
          <p:nvPr/>
        </p:nvPicPr>
        <p:blipFill>
          <a:blip r:embed="rId14"/>
          <a:stretch>
            <a:fillRect/>
          </a:stretch>
        </p:blipFill>
        <p:spPr>
          <a:xfrm>
            <a:off x="4925912" y="4298538"/>
            <a:ext cx="625083" cy="317071"/>
          </a:xfrm>
          <a:prstGeom prst="rect">
            <a:avLst/>
          </a:prstGeom>
        </p:spPr>
      </p:pic>
      <p:pic>
        <p:nvPicPr>
          <p:cNvPr id="21" name="Picture 20"/>
          <p:cNvPicPr>
            <a:picLocks noChangeAspect="1"/>
          </p:cNvPicPr>
          <p:nvPr/>
        </p:nvPicPr>
        <p:blipFill>
          <a:blip r:embed="rId15"/>
          <a:stretch>
            <a:fillRect/>
          </a:stretch>
        </p:blipFill>
        <p:spPr>
          <a:xfrm>
            <a:off x="4902111" y="4687913"/>
            <a:ext cx="648884" cy="280598"/>
          </a:xfrm>
          <a:prstGeom prst="rect">
            <a:avLst/>
          </a:prstGeom>
        </p:spPr>
      </p:pic>
      <p:pic>
        <p:nvPicPr>
          <p:cNvPr id="22" name="Picture 21"/>
          <p:cNvPicPr>
            <a:picLocks noChangeAspect="1"/>
          </p:cNvPicPr>
          <p:nvPr/>
        </p:nvPicPr>
        <p:blipFill>
          <a:blip r:embed="rId16"/>
          <a:stretch>
            <a:fillRect/>
          </a:stretch>
        </p:blipFill>
        <p:spPr>
          <a:xfrm>
            <a:off x="6385038" y="4646221"/>
            <a:ext cx="712432" cy="292280"/>
          </a:xfrm>
          <a:prstGeom prst="rect">
            <a:avLst/>
          </a:prstGeom>
        </p:spPr>
      </p:pic>
      <p:pic>
        <p:nvPicPr>
          <p:cNvPr id="23" name="Picture 22"/>
          <p:cNvPicPr>
            <a:picLocks noChangeAspect="1"/>
          </p:cNvPicPr>
          <p:nvPr/>
        </p:nvPicPr>
        <p:blipFill>
          <a:blip r:embed="rId17"/>
          <a:stretch>
            <a:fillRect/>
          </a:stretch>
        </p:blipFill>
        <p:spPr>
          <a:xfrm>
            <a:off x="3593033" y="4996513"/>
            <a:ext cx="604154" cy="333326"/>
          </a:xfrm>
          <a:prstGeom prst="rect">
            <a:avLst/>
          </a:prstGeom>
        </p:spPr>
      </p:pic>
      <p:pic>
        <p:nvPicPr>
          <p:cNvPr id="24" name="Picture 23"/>
          <p:cNvPicPr>
            <a:picLocks noChangeAspect="1"/>
          </p:cNvPicPr>
          <p:nvPr/>
        </p:nvPicPr>
        <p:blipFill>
          <a:blip r:embed="rId18"/>
          <a:stretch>
            <a:fillRect/>
          </a:stretch>
        </p:blipFill>
        <p:spPr>
          <a:xfrm>
            <a:off x="6380076" y="5025830"/>
            <a:ext cx="734019" cy="330825"/>
          </a:xfrm>
          <a:prstGeom prst="rect">
            <a:avLst/>
          </a:prstGeom>
        </p:spPr>
      </p:pic>
      <p:pic>
        <p:nvPicPr>
          <p:cNvPr id="25" name="Picture 24"/>
          <p:cNvPicPr>
            <a:picLocks noChangeAspect="1"/>
          </p:cNvPicPr>
          <p:nvPr/>
        </p:nvPicPr>
        <p:blipFill>
          <a:blip r:embed="rId19"/>
          <a:stretch>
            <a:fillRect/>
          </a:stretch>
        </p:blipFill>
        <p:spPr>
          <a:xfrm>
            <a:off x="4959655" y="5499460"/>
            <a:ext cx="591340" cy="310211"/>
          </a:xfrm>
          <a:prstGeom prst="rect">
            <a:avLst/>
          </a:prstGeom>
        </p:spPr>
      </p:pic>
      <p:pic>
        <p:nvPicPr>
          <p:cNvPr id="26" name="Picture 25"/>
          <p:cNvPicPr>
            <a:picLocks noChangeAspect="1"/>
          </p:cNvPicPr>
          <p:nvPr/>
        </p:nvPicPr>
        <p:blipFill>
          <a:blip r:embed="rId20"/>
          <a:stretch>
            <a:fillRect/>
          </a:stretch>
        </p:blipFill>
        <p:spPr>
          <a:xfrm>
            <a:off x="7743000" y="5482968"/>
            <a:ext cx="808685" cy="332988"/>
          </a:xfrm>
          <a:prstGeom prst="rect">
            <a:avLst/>
          </a:prstGeom>
        </p:spPr>
      </p:pic>
      <p:pic>
        <p:nvPicPr>
          <p:cNvPr id="27" name="Picture 26"/>
          <p:cNvPicPr>
            <a:picLocks noChangeAspect="1"/>
          </p:cNvPicPr>
          <p:nvPr/>
        </p:nvPicPr>
        <p:blipFill>
          <a:blip r:embed="rId21"/>
          <a:stretch>
            <a:fillRect/>
          </a:stretch>
        </p:blipFill>
        <p:spPr>
          <a:xfrm>
            <a:off x="6468583" y="5944842"/>
            <a:ext cx="718630" cy="295906"/>
          </a:xfrm>
          <a:prstGeom prst="rect">
            <a:avLst/>
          </a:prstGeom>
        </p:spPr>
      </p:pic>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22"/>
          <a:stretch>
            <a:fillRect/>
          </a:stretch>
        </p:blipFill>
        <p:spPr>
          <a:xfrm>
            <a:off x="1122092" y="5844121"/>
            <a:ext cx="860765" cy="289942"/>
          </a:xfrm>
          <a:prstGeom prst="rect">
            <a:avLst/>
          </a:prstGeom>
        </p:spPr>
      </p:pic>
      <p:pic>
        <p:nvPicPr>
          <p:cNvPr id="36" name="Picture 35"/>
          <p:cNvPicPr>
            <a:picLocks noChangeAspect="1"/>
          </p:cNvPicPr>
          <p:nvPr/>
        </p:nvPicPr>
        <p:blipFill>
          <a:blip r:embed="rId23"/>
          <a:stretch>
            <a:fillRect/>
          </a:stretch>
        </p:blipFill>
        <p:spPr>
          <a:xfrm>
            <a:off x="1084092" y="5435985"/>
            <a:ext cx="655387" cy="262155"/>
          </a:xfrm>
          <a:prstGeom prst="rect">
            <a:avLst/>
          </a:prstGeom>
        </p:spPr>
      </p:pic>
      <p:pic>
        <p:nvPicPr>
          <p:cNvPr id="38" name="Picture 37"/>
          <p:cNvPicPr>
            <a:picLocks noChangeAspect="1"/>
          </p:cNvPicPr>
          <p:nvPr/>
        </p:nvPicPr>
        <p:blipFill>
          <a:blip r:embed="rId24"/>
          <a:stretch>
            <a:fillRect/>
          </a:stretch>
        </p:blipFill>
        <p:spPr>
          <a:xfrm>
            <a:off x="1106265" y="4980663"/>
            <a:ext cx="796762" cy="271063"/>
          </a:xfrm>
          <a:prstGeom prst="rect">
            <a:avLst/>
          </a:prstGeom>
        </p:spPr>
      </p:pic>
      <p:pic>
        <p:nvPicPr>
          <p:cNvPr id="39" name="Picture 38"/>
          <p:cNvPicPr>
            <a:picLocks noChangeAspect="1"/>
          </p:cNvPicPr>
          <p:nvPr/>
        </p:nvPicPr>
        <p:blipFill>
          <a:blip r:embed="rId25"/>
          <a:stretch>
            <a:fillRect/>
          </a:stretch>
        </p:blipFill>
        <p:spPr>
          <a:xfrm>
            <a:off x="1074847" y="4591056"/>
            <a:ext cx="854170" cy="281876"/>
          </a:xfrm>
          <a:prstGeom prst="rect">
            <a:avLst/>
          </a:prstGeom>
        </p:spPr>
      </p:pic>
      <p:pic>
        <p:nvPicPr>
          <p:cNvPr id="40" name="Picture 39"/>
          <p:cNvPicPr>
            <a:picLocks noChangeAspect="1"/>
          </p:cNvPicPr>
          <p:nvPr/>
        </p:nvPicPr>
        <p:blipFill>
          <a:blip r:embed="rId26"/>
          <a:stretch>
            <a:fillRect/>
          </a:stretch>
        </p:blipFill>
        <p:spPr>
          <a:xfrm>
            <a:off x="1087947" y="4198382"/>
            <a:ext cx="695074" cy="254860"/>
          </a:xfrm>
          <a:prstGeom prst="rect">
            <a:avLst/>
          </a:prstGeom>
        </p:spPr>
      </p:pic>
      <p:pic>
        <p:nvPicPr>
          <p:cNvPr id="41" name="Picture 40"/>
          <p:cNvPicPr>
            <a:picLocks noChangeAspect="1"/>
          </p:cNvPicPr>
          <p:nvPr/>
        </p:nvPicPr>
        <p:blipFill>
          <a:blip r:embed="rId27"/>
          <a:stretch>
            <a:fillRect/>
          </a:stretch>
        </p:blipFill>
        <p:spPr>
          <a:xfrm>
            <a:off x="1094828" y="3846887"/>
            <a:ext cx="905058" cy="246834"/>
          </a:xfrm>
          <a:prstGeom prst="rect">
            <a:avLst/>
          </a:prstGeom>
        </p:spPr>
      </p:pic>
      <p:pic>
        <p:nvPicPr>
          <p:cNvPr id="42" name="Picture 41"/>
          <p:cNvPicPr>
            <a:picLocks noChangeAspect="1"/>
          </p:cNvPicPr>
          <p:nvPr/>
        </p:nvPicPr>
        <p:blipFill>
          <a:blip r:embed="rId28"/>
          <a:stretch>
            <a:fillRect/>
          </a:stretch>
        </p:blipFill>
        <p:spPr>
          <a:xfrm>
            <a:off x="1086337" y="3459893"/>
            <a:ext cx="686475" cy="276264"/>
          </a:xfrm>
          <a:prstGeom prst="rect">
            <a:avLst/>
          </a:prstGeom>
        </p:spPr>
      </p:pic>
      <p:pic>
        <p:nvPicPr>
          <p:cNvPr id="43" name="Picture 42"/>
          <p:cNvPicPr>
            <a:picLocks noChangeAspect="1"/>
          </p:cNvPicPr>
          <p:nvPr/>
        </p:nvPicPr>
        <p:blipFill>
          <a:blip r:embed="rId29"/>
          <a:stretch>
            <a:fillRect/>
          </a:stretch>
        </p:blipFill>
        <p:spPr>
          <a:xfrm>
            <a:off x="3630692" y="2176288"/>
            <a:ext cx="697062" cy="289688"/>
          </a:xfrm>
          <a:prstGeom prst="rect">
            <a:avLst/>
          </a:prstGeom>
        </p:spPr>
      </p:pic>
      <p:pic>
        <p:nvPicPr>
          <p:cNvPr id="81" name="Picture 80"/>
          <p:cNvPicPr>
            <a:picLocks noChangeAspect="1"/>
          </p:cNvPicPr>
          <p:nvPr/>
        </p:nvPicPr>
        <p:blipFill>
          <a:blip r:embed="rId30"/>
          <a:stretch>
            <a:fillRect/>
          </a:stretch>
        </p:blipFill>
        <p:spPr>
          <a:xfrm>
            <a:off x="6260278" y="2222475"/>
            <a:ext cx="1158811" cy="274043"/>
          </a:xfrm>
          <a:prstGeom prst="rect">
            <a:avLst/>
          </a:prstGeom>
        </p:spPr>
      </p:pic>
      <p:pic>
        <p:nvPicPr>
          <p:cNvPr id="111" name="Picture 110"/>
          <p:cNvPicPr>
            <a:picLocks noChangeAspect="1"/>
          </p:cNvPicPr>
          <p:nvPr/>
        </p:nvPicPr>
        <p:blipFill>
          <a:blip r:embed="rId31"/>
          <a:stretch>
            <a:fillRect/>
          </a:stretch>
        </p:blipFill>
        <p:spPr>
          <a:xfrm>
            <a:off x="4960173" y="2195750"/>
            <a:ext cx="723962" cy="300867"/>
          </a:xfrm>
          <a:prstGeom prst="rect">
            <a:avLst/>
          </a:prstGeom>
        </p:spPr>
      </p:pic>
      <p:pic>
        <p:nvPicPr>
          <p:cNvPr id="112" name="Picture 111"/>
          <p:cNvPicPr>
            <a:picLocks noChangeAspect="1"/>
          </p:cNvPicPr>
          <p:nvPr/>
        </p:nvPicPr>
        <p:blipFill>
          <a:blip r:embed="rId32"/>
          <a:stretch>
            <a:fillRect/>
          </a:stretch>
        </p:blipFill>
        <p:spPr>
          <a:xfrm>
            <a:off x="7780715" y="2174026"/>
            <a:ext cx="906085" cy="271825"/>
          </a:xfrm>
          <a:prstGeom prst="rect">
            <a:avLst/>
          </a:prstGeom>
        </p:spPr>
      </p:pic>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spTree>
    <p:extLst>
      <p:ext uri="{BB962C8B-B14F-4D97-AF65-F5344CB8AC3E}">
        <p14:creationId xmlns:p14="http://schemas.microsoft.com/office/powerpoint/2010/main" val="20371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57" grpId="0" animBg="1"/>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865527" cy="1970154"/>
            <a:chOff x="2208275" y="3401081"/>
            <a:chExt cx="865527"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pic>
        <p:nvPicPr>
          <p:cNvPr id="11" name="Picture 10"/>
          <p:cNvPicPr>
            <a:picLocks noChangeAspect="1"/>
          </p:cNvPicPr>
          <p:nvPr/>
        </p:nvPicPr>
        <p:blipFill>
          <a:blip r:embed="rId3"/>
          <a:stretch>
            <a:fillRect/>
          </a:stretch>
        </p:blipFill>
        <p:spPr>
          <a:xfrm>
            <a:off x="6382572" y="3417735"/>
            <a:ext cx="500132" cy="307774"/>
          </a:xfrm>
          <a:prstGeom prst="rect">
            <a:avLst/>
          </a:prstGeom>
        </p:spPr>
      </p:pic>
      <p:pic>
        <p:nvPicPr>
          <p:cNvPr id="23" name="Picture 22"/>
          <p:cNvPicPr>
            <a:picLocks noChangeAspect="1"/>
          </p:cNvPicPr>
          <p:nvPr/>
        </p:nvPicPr>
        <p:blipFill>
          <a:blip r:embed="rId4"/>
          <a:stretch>
            <a:fillRect/>
          </a:stretch>
        </p:blipFill>
        <p:spPr>
          <a:xfrm>
            <a:off x="3593033" y="4996513"/>
            <a:ext cx="604154" cy="333326"/>
          </a:xfrm>
          <a:prstGeom prst="rect">
            <a:avLst/>
          </a:prstGeom>
        </p:spPr>
      </p:pic>
      <p:pic>
        <p:nvPicPr>
          <p:cNvPr id="24" name="Picture 23"/>
          <p:cNvPicPr>
            <a:picLocks noChangeAspect="1"/>
          </p:cNvPicPr>
          <p:nvPr/>
        </p:nvPicPr>
        <p:blipFill>
          <a:blip r:embed="rId5"/>
          <a:stretch>
            <a:fillRect/>
          </a:stretch>
        </p:blipFill>
        <p:spPr>
          <a:xfrm>
            <a:off x="6380076" y="5025830"/>
            <a:ext cx="734019" cy="330825"/>
          </a:xfrm>
          <a:prstGeom prst="rect">
            <a:avLst/>
          </a:prstGeom>
        </p:spPr>
      </p:pic>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a:blip r:embed="rId6"/>
          <a:stretch>
            <a:fillRect/>
          </a:stretch>
        </p:blipFill>
        <p:spPr>
          <a:xfrm>
            <a:off x="1106265" y="4980663"/>
            <a:ext cx="796762" cy="271063"/>
          </a:xfrm>
          <a:prstGeom prst="rect">
            <a:avLst/>
          </a:prstGeom>
        </p:spPr>
      </p:pic>
      <p:pic>
        <p:nvPicPr>
          <p:cNvPr id="42" name="Picture 41"/>
          <p:cNvPicPr>
            <a:picLocks noChangeAspect="1"/>
          </p:cNvPicPr>
          <p:nvPr/>
        </p:nvPicPr>
        <p:blipFill>
          <a:blip r:embed="rId7"/>
          <a:stretch>
            <a:fillRect/>
          </a:stretch>
        </p:blipFill>
        <p:spPr>
          <a:xfrm>
            <a:off x="1086337" y="3459893"/>
            <a:ext cx="686475" cy="276264"/>
          </a:xfrm>
          <a:prstGeom prst="rect">
            <a:avLst/>
          </a:prstGeom>
        </p:spPr>
      </p:pic>
      <p:pic>
        <p:nvPicPr>
          <p:cNvPr id="43" name="Picture 42"/>
          <p:cNvPicPr>
            <a:picLocks noChangeAspect="1"/>
          </p:cNvPicPr>
          <p:nvPr/>
        </p:nvPicPr>
        <p:blipFill>
          <a:blip r:embed="rId8"/>
          <a:stretch>
            <a:fillRect/>
          </a:stretch>
        </p:blipFill>
        <p:spPr>
          <a:xfrm>
            <a:off x="3630692" y="2176288"/>
            <a:ext cx="697062" cy="289688"/>
          </a:xfrm>
          <a:prstGeom prst="rect">
            <a:avLst/>
          </a:prstGeom>
        </p:spPr>
      </p:pic>
      <p:pic>
        <p:nvPicPr>
          <p:cNvPr id="81" name="Picture 80"/>
          <p:cNvPicPr>
            <a:picLocks noChangeAspect="1"/>
          </p:cNvPicPr>
          <p:nvPr/>
        </p:nvPicPr>
        <p:blipFill>
          <a:blip r:embed="rId9"/>
          <a:stretch>
            <a:fillRect/>
          </a:stretch>
        </p:blipFill>
        <p:spPr>
          <a:xfrm>
            <a:off x="6260278" y="2222475"/>
            <a:ext cx="1158811" cy="274043"/>
          </a:xfrm>
          <a:prstGeom prst="rect">
            <a:avLst/>
          </a:prstGeom>
        </p:spPr>
      </p:pic>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pic>
        <p:nvPicPr>
          <p:cNvPr id="60" name="Picture 59"/>
          <p:cNvPicPr>
            <a:picLocks noChangeAspect="1"/>
          </p:cNvPicPr>
          <p:nvPr/>
        </p:nvPicPr>
        <p:blipFill>
          <a:blip r:embed="rId10"/>
          <a:stretch>
            <a:fillRect/>
          </a:stretch>
        </p:blipFill>
        <p:spPr>
          <a:xfrm>
            <a:off x="3660820" y="3441164"/>
            <a:ext cx="519602" cy="313722"/>
          </a:xfrm>
          <a:prstGeom prst="rect">
            <a:avLst/>
          </a:prstGeom>
        </p:spPr>
      </p:pic>
    </p:spTree>
    <p:extLst>
      <p:ext uri="{BB962C8B-B14F-4D97-AF65-F5344CB8AC3E}">
        <p14:creationId xmlns:p14="http://schemas.microsoft.com/office/powerpoint/2010/main" val="1004192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865527" cy="1970154"/>
            <a:chOff x="2208275" y="3401081"/>
            <a:chExt cx="865527"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pic>
        <p:nvPicPr>
          <p:cNvPr id="6" name="Picture 5"/>
          <p:cNvPicPr>
            <a:picLocks noChangeAspect="1"/>
          </p:cNvPicPr>
          <p:nvPr/>
        </p:nvPicPr>
        <p:blipFill>
          <a:blip r:embed="rId3"/>
          <a:stretch>
            <a:fillRect/>
          </a:stretch>
        </p:blipFill>
        <p:spPr>
          <a:xfrm>
            <a:off x="3584602" y="3507263"/>
            <a:ext cx="952622" cy="352470"/>
          </a:xfrm>
          <a:prstGeom prst="rect">
            <a:avLst/>
          </a:prstGeom>
        </p:spPr>
      </p:pic>
      <p:pic>
        <p:nvPicPr>
          <p:cNvPr id="5" name="Picture 4"/>
          <p:cNvPicPr>
            <a:picLocks noChangeAspect="1"/>
          </p:cNvPicPr>
          <p:nvPr/>
        </p:nvPicPr>
        <p:blipFill>
          <a:blip r:embed="rId4"/>
          <a:stretch>
            <a:fillRect/>
          </a:stretch>
        </p:blipFill>
        <p:spPr>
          <a:xfrm>
            <a:off x="1269128" y="3531658"/>
            <a:ext cx="241300" cy="215900"/>
          </a:xfrm>
          <a:prstGeom prst="rect">
            <a:avLst/>
          </a:prstGeom>
        </p:spPr>
      </p:pic>
      <p:pic>
        <p:nvPicPr>
          <p:cNvPr id="9" name="Picture 8"/>
          <p:cNvPicPr>
            <a:picLocks noChangeAspect="1"/>
          </p:cNvPicPr>
          <p:nvPr/>
        </p:nvPicPr>
        <p:blipFill>
          <a:blip r:embed="rId5"/>
          <a:stretch>
            <a:fillRect/>
          </a:stretch>
        </p:blipFill>
        <p:spPr>
          <a:xfrm>
            <a:off x="1264756" y="4894181"/>
            <a:ext cx="355600" cy="381000"/>
          </a:xfrm>
          <a:prstGeom prst="rect">
            <a:avLst/>
          </a:prstGeom>
        </p:spPr>
      </p:pic>
      <p:pic>
        <p:nvPicPr>
          <p:cNvPr id="10" name="Picture 9"/>
          <p:cNvPicPr>
            <a:picLocks noChangeAspect="1"/>
          </p:cNvPicPr>
          <p:nvPr/>
        </p:nvPicPr>
        <p:blipFill>
          <a:blip r:embed="rId6"/>
          <a:stretch>
            <a:fillRect/>
          </a:stretch>
        </p:blipFill>
        <p:spPr>
          <a:xfrm>
            <a:off x="3854578" y="2242672"/>
            <a:ext cx="203200" cy="215900"/>
          </a:xfrm>
          <a:prstGeom prst="rect">
            <a:avLst/>
          </a:prstGeom>
        </p:spPr>
      </p:pic>
      <p:pic>
        <p:nvPicPr>
          <p:cNvPr id="11" name="Picture 10"/>
          <p:cNvPicPr>
            <a:picLocks noChangeAspect="1"/>
          </p:cNvPicPr>
          <p:nvPr/>
        </p:nvPicPr>
        <p:blipFill>
          <a:blip r:embed="rId7"/>
          <a:stretch>
            <a:fillRect/>
          </a:stretch>
        </p:blipFill>
        <p:spPr>
          <a:xfrm>
            <a:off x="6706085" y="2114483"/>
            <a:ext cx="330200" cy="381000"/>
          </a:xfrm>
          <a:prstGeom prst="rect">
            <a:avLst/>
          </a:prstGeom>
        </p:spPr>
      </p:pic>
    </p:spTree>
    <p:extLst>
      <p:ext uri="{BB962C8B-B14F-4D97-AF65-F5344CB8AC3E}">
        <p14:creationId xmlns:p14="http://schemas.microsoft.com/office/powerpoint/2010/main" val="502960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865527" cy="1970154"/>
            <a:chOff x="2208275" y="3401081"/>
            <a:chExt cx="865527"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pic>
        <p:nvPicPr>
          <p:cNvPr id="5" name="Picture 4"/>
          <p:cNvPicPr>
            <a:picLocks noChangeAspect="1"/>
          </p:cNvPicPr>
          <p:nvPr/>
        </p:nvPicPr>
        <p:blipFill>
          <a:blip r:embed="rId3"/>
          <a:stretch>
            <a:fillRect/>
          </a:stretch>
        </p:blipFill>
        <p:spPr>
          <a:xfrm>
            <a:off x="1269128" y="3531658"/>
            <a:ext cx="241300" cy="215900"/>
          </a:xfrm>
          <a:prstGeom prst="rect">
            <a:avLst/>
          </a:prstGeom>
        </p:spPr>
      </p:pic>
      <p:pic>
        <p:nvPicPr>
          <p:cNvPr id="9" name="Picture 8"/>
          <p:cNvPicPr>
            <a:picLocks noChangeAspect="1"/>
          </p:cNvPicPr>
          <p:nvPr/>
        </p:nvPicPr>
        <p:blipFill>
          <a:blip r:embed="rId4"/>
          <a:stretch>
            <a:fillRect/>
          </a:stretch>
        </p:blipFill>
        <p:spPr>
          <a:xfrm>
            <a:off x="1264756" y="4894181"/>
            <a:ext cx="355600" cy="381000"/>
          </a:xfrm>
          <a:prstGeom prst="rect">
            <a:avLst/>
          </a:prstGeom>
        </p:spPr>
      </p:pic>
      <p:pic>
        <p:nvPicPr>
          <p:cNvPr id="10" name="Picture 9"/>
          <p:cNvPicPr>
            <a:picLocks noChangeAspect="1"/>
          </p:cNvPicPr>
          <p:nvPr/>
        </p:nvPicPr>
        <p:blipFill>
          <a:blip r:embed="rId5"/>
          <a:stretch>
            <a:fillRect/>
          </a:stretch>
        </p:blipFill>
        <p:spPr>
          <a:xfrm>
            <a:off x="3854578" y="2242672"/>
            <a:ext cx="203200" cy="215900"/>
          </a:xfrm>
          <a:prstGeom prst="rect">
            <a:avLst/>
          </a:prstGeom>
        </p:spPr>
      </p:pic>
      <p:pic>
        <p:nvPicPr>
          <p:cNvPr id="11" name="Picture 10"/>
          <p:cNvPicPr>
            <a:picLocks noChangeAspect="1"/>
          </p:cNvPicPr>
          <p:nvPr/>
        </p:nvPicPr>
        <p:blipFill>
          <a:blip r:embed="rId6"/>
          <a:stretch>
            <a:fillRect/>
          </a:stretch>
        </p:blipFill>
        <p:spPr>
          <a:xfrm>
            <a:off x="6706085" y="2114483"/>
            <a:ext cx="330200" cy="381000"/>
          </a:xfrm>
          <a:prstGeom prst="rect">
            <a:avLst/>
          </a:prstGeom>
        </p:spPr>
      </p:pic>
      <p:pic>
        <p:nvPicPr>
          <p:cNvPr id="3" name="Picture 2"/>
          <p:cNvPicPr>
            <a:picLocks noChangeAspect="1"/>
          </p:cNvPicPr>
          <p:nvPr/>
        </p:nvPicPr>
        <p:blipFill>
          <a:blip r:embed="rId7"/>
          <a:stretch>
            <a:fillRect/>
          </a:stretch>
        </p:blipFill>
        <p:spPr>
          <a:xfrm>
            <a:off x="3560585" y="3530443"/>
            <a:ext cx="1028700" cy="317500"/>
          </a:xfrm>
          <a:prstGeom prst="rect">
            <a:avLst/>
          </a:prstGeom>
        </p:spPr>
      </p:pic>
    </p:spTree>
    <p:extLst>
      <p:ext uri="{BB962C8B-B14F-4D97-AF65-F5344CB8AC3E}">
        <p14:creationId xmlns:p14="http://schemas.microsoft.com/office/powerpoint/2010/main" val="60968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865527" cy="1970154"/>
            <a:chOff x="2208275" y="3401081"/>
            <a:chExt cx="865527"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a:blip r:embed="rId3"/>
          <a:stretch>
            <a:fillRect/>
          </a:stretch>
        </p:blipFill>
        <p:spPr>
          <a:xfrm>
            <a:off x="1106265" y="4980663"/>
            <a:ext cx="796762" cy="271063"/>
          </a:xfrm>
          <a:prstGeom prst="rect">
            <a:avLst/>
          </a:prstGeom>
        </p:spPr>
      </p:pic>
      <p:pic>
        <p:nvPicPr>
          <p:cNvPr id="42" name="Picture 41"/>
          <p:cNvPicPr>
            <a:picLocks noChangeAspect="1"/>
          </p:cNvPicPr>
          <p:nvPr/>
        </p:nvPicPr>
        <p:blipFill>
          <a:blip r:embed="rId4"/>
          <a:stretch>
            <a:fillRect/>
          </a:stretch>
        </p:blipFill>
        <p:spPr>
          <a:xfrm>
            <a:off x="1086337" y="3459893"/>
            <a:ext cx="686475" cy="276264"/>
          </a:xfrm>
          <a:prstGeom prst="rect">
            <a:avLst/>
          </a:prstGeom>
        </p:spPr>
      </p:pic>
      <p:pic>
        <p:nvPicPr>
          <p:cNvPr id="43" name="Picture 42"/>
          <p:cNvPicPr>
            <a:picLocks noChangeAspect="1"/>
          </p:cNvPicPr>
          <p:nvPr/>
        </p:nvPicPr>
        <p:blipFill>
          <a:blip r:embed="rId5"/>
          <a:stretch>
            <a:fillRect/>
          </a:stretch>
        </p:blipFill>
        <p:spPr>
          <a:xfrm>
            <a:off x="3630692" y="2176288"/>
            <a:ext cx="697062" cy="289688"/>
          </a:xfrm>
          <a:prstGeom prst="rect">
            <a:avLst/>
          </a:prstGeom>
        </p:spPr>
      </p:pic>
      <p:pic>
        <p:nvPicPr>
          <p:cNvPr id="81" name="Picture 80"/>
          <p:cNvPicPr>
            <a:picLocks noChangeAspect="1"/>
          </p:cNvPicPr>
          <p:nvPr/>
        </p:nvPicPr>
        <p:blipFill>
          <a:blip r:embed="rId6"/>
          <a:stretch>
            <a:fillRect/>
          </a:stretch>
        </p:blipFill>
        <p:spPr>
          <a:xfrm>
            <a:off x="6260278" y="2222475"/>
            <a:ext cx="1158811" cy="274043"/>
          </a:xfrm>
          <a:prstGeom prst="rect">
            <a:avLst/>
          </a:prstGeom>
        </p:spPr>
      </p:pic>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pic>
        <p:nvPicPr>
          <p:cNvPr id="2" name="Picture 1"/>
          <p:cNvPicPr>
            <a:picLocks noChangeAspect="1"/>
          </p:cNvPicPr>
          <p:nvPr/>
        </p:nvPicPr>
        <p:blipFill>
          <a:blip r:embed="rId7"/>
          <a:stretch>
            <a:fillRect/>
          </a:stretch>
        </p:blipFill>
        <p:spPr>
          <a:xfrm>
            <a:off x="3483179" y="3532865"/>
            <a:ext cx="1658953" cy="271599"/>
          </a:xfrm>
          <a:prstGeom prst="rect">
            <a:avLst/>
          </a:prstGeom>
        </p:spPr>
      </p:pic>
      <p:pic>
        <p:nvPicPr>
          <p:cNvPr id="3" name="Picture 2"/>
          <p:cNvPicPr>
            <a:picLocks noChangeAspect="1"/>
          </p:cNvPicPr>
          <p:nvPr/>
        </p:nvPicPr>
        <p:blipFill>
          <a:blip r:embed="rId8"/>
          <a:stretch>
            <a:fillRect/>
          </a:stretch>
        </p:blipFill>
        <p:spPr>
          <a:xfrm>
            <a:off x="6162707" y="3532865"/>
            <a:ext cx="1902775" cy="310144"/>
          </a:xfrm>
          <a:prstGeom prst="rect">
            <a:avLst/>
          </a:prstGeom>
        </p:spPr>
      </p:pic>
      <p:pic>
        <p:nvPicPr>
          <p:cNvPr id="4" name="Picture 3"/>
          <p:cNvPicPr>
            <a:picLocks noChangeAspect="1"/>
          </p:cNvPicPr>
          <p:nvPr/>
        </p:nvPicPr>
        <p:blipFill>
          <a:blip r:embed="rId9"/>
          <a:stretch>
            <a:fillRect/>
          </a:stretch>
        </p:blipFill>
        <p:spPr>
          <a:xfrm>
            <a:off x="3483179" y="5046855"/>
            <a:ext cx="1845674" cy="283361"/>
          </a:xfrm>
          <a:prstGeom prst="rect">
            <a:avLst/>
          </a:prstGeom>
        </p:spPr>
      </p:pic>
      <p:pic>
        <p:nvPicPr>
          <p:cNvPr id="5" name="Picture 4"/>
          <p:cNvPicPr>
            <a:picLocks noChangeAspect="1"/>
          </p:cNvPicPr>
          <p:nvPr/>
        </p:nvPicPr>
        <p:blipFill>
          <a:blip r:embed="rId10"/>
          <a:stretch>
            <a:fillRect/>
          </a:stretch>
        </p:blipFill>
        <p:spPr>
          <a:xfrm>
            <a:off x="6082464" y="5015977"/>
            <a:ext cx="2111967" cy="324244"/>
          </a:xfrm>
          <a:prstGeom prst="rect">
            <a:avLst/>
          </a:prstGeom>
        </p:spPr>
      </p:pic>
    </p:spTree>
    <p:extLst>
      <p:ext uri="{BB962C8B-B14F-4D97-AF65-F5344CB8AC3E}">
        <p14:creationId xmlns:p14="http://schemas.microsoft.com/office/powerpoint/2010/main" val="2097647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74637"/>
            <a:ext cx="8229600" cy="1143200"/>
          </a:xfrm>
          <a:prstGeom prst="rect">
            <a:avLst/>
          </a:prstGeom>
          <a:noFill/>
          <a:ln>
            <a:noFill/>
          </a:ln>
        </p:spPr>
        <p:txBody>
          <a:bodyPr lIns="91425" tIns="45700" rIns="91425" bIns="45700" anchor="ctr" anchorCtr="0">
            <a:noAutofit/>
          </a:bodyPr>
          <a:lstStyle/>
          <a:p>
            <a:pPr lvl="0">
              <a:buSzPct val="25000"/>
            </a:pPr>
            <a:r>
              <a:rPr lang="en-US" dirty="0" smtClean="0"/>
              <a:t>Why does “running” mean that?</a:t>
            </a:r>
            <a:endParaRPr lang="en" sz="4400" b="0" i="0" u="none" strike="noStrike" cap="none" baseline="0" dirty="0">
              <a:solidFill>
                <a:schemeClr val="dk1"/>
              </a:solidFill>
              <a:latin typeface="Cambria"/>
              <a:ea typeface="Cambria"/>
              <a:cs typeface="Cambria"/>
              <a:sym typeface="Cambria"/>
            </a:endParaRPr>
          </a:p>
        </p:txBody>
      </p:sp>
      <p:sp>
        <p:nvSpPr>
          <p:cNvPr id="646" name="Shape 646"/>
          <p:cNvSpPr/>
          <p:nvPr/>
        </p:nvSpPr>
        <p:spPr>
          <a:xfrm>
            <a:off x="2078165" y="1469457"/>
            <a:ext cx="1546184"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000" kern="0" dirty="0" smtClean="0">
                <a:solidFill>
                  <a:srgbClr val="37AAED"/>
                </a:solidFill>
                <a:latin typeface="Calibri"/>
                <a:ea typeface="Calibri"/>
                <a:cs typeface="Calibri"/>
                <a:sym typeface="Calibri"/>
                <a:rtl val="0"/>
              </a:rPr>
              <a:t>  </a:t>
            </a:r>
            <a:endParaRPr lang="en" sz="2000" kern="0" dirty="0">
              <a:solidFill>
                <a:srgbClr val="37AAED"/>
              </a:solidFill>
              <a:latin typeface="Calibri"/>
              <a:ea typeface="Calibri"/>
              <a:cs typeface="Calibri"/>
              <a:sym typeface="Calibri"/>
              <a:rtl val="0"/>
            </a:endParaRPr>
          </a:p>
        </p:txBody>
      </p:sp>
      <p:sp>
        <p:nvSpPr>
          <p:cNvPr id="647" name="Shape 647"/>
          <p:cNvSpPr/>
          <p:nvPr/>
        </p:nvSpPr>
        <p:spPr>
          <a:xfrm>
            <a:off x="5197428" y="1469457"/>
            <a:ext cx="1422030"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800" kern="0" dirty="0" smtClean="0">
                <a:solidFill>
                  <a:srgbClr val="FE2A2A"/>
                </a:solidFill>
                <a:latin typeface="Calibri"/>
                <a:ea typeface="Calibri"/>
                <a:cs typeface="Calibri"/>
                <a:sym typeface="Calibri"/>
                <a:rtl val="0"/>
              </a:rPr>
              <a:t>   </a:t>
            </a:r>
            <a:endParaRPr lang="en" sz="2000" kern="0" dirty="0">
              <a:solidFill>
                <a:srgbClr val="FE2A2A"/>
              </a:solidFill>
              <a:latin typeface="Calibri"/>
              <a:ea typeface="Calibri"/>
              <a:cs typeface="Calibri"/>
              <a:sym typeface="Calibri"/>
              <a:rtl val="0"/>
            </a:endParaRPr>
          </a:p>
        </p:txBody>
      </p:sp>
      <p:sp>
        <p:nvSpPr>
          <p:cNvPr id="648" name="Shape 648"/>
          <p:cNvSpPr/>
          <p:nvPr/>
        </p:nvSpPr>
        <p:spPr>
          <a:xfrm>
            <a:off x="3331875" y="2880959"/>
            <a:ext cx="1760279"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endParaRPr lang="en" sz="2000" kern="0" dirty="0">
              <a:solidFill>
                <a:srgbClr val="FF2B2C"/>
              </a:solidFill>
              <a:latin typeface="Calibri"/>
              <a:ea typeface="Calibri"/>
              <a:cs typeface="Calibri"/>
              <a:sym typeface="Calibri"/>
              <a:rtl val="0"/>
            </a:endParaRPr>
          </a:p>
        </p:txBody>
      </p:sp>
      <p:sp>
        <p:nvSpPr>
          <p:cNvPr id="649" name="Shape 649"/>
          <p:cNvSpPr/>
          <p:nvPr/>
        </p:nvSpPr>
        <p:spPr>
          <a:xfrm>
            <a:off x="3331875" y="4758134"/>
            <a:ext cx="1760279" cy="693078"/>
          </a:xfrm>
          <a:prstGeom prst="ellipse">
            <a:avLst/>
          </a:prstGeom>
          <a:solidFill>
            <a:schemeClr val="bg1">
              <a:lumMod val="85000"/>
            </a:schemeClr>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endParaRPr lang="en" sz="2000" kern="0" dirty="0">
              <a:solidFill>
                <a:srgbClr val="E013FF"/>
              </a:solidFill>
              <a:latin typeface="Calibri"/>
              <a:ea typeface="Calibri"/>
              <a:cs typeface="Calibri"/>
              <a:sym typeface="Calibri"/>
              <a:rtl val="0"/>
            </a:endParaRPr>
          </a:p>
        </p:txBody>
      </p:sp>
      <p:cxnSp>
        <p:nvCxnSpPr>
          <p:cNvPr id="650" name="Shape 650"/>
          <p:cNvCxnSpPr>
            <a:stCxn id="647" idx="4"/>
            <a:endCxn id="648" idx="0"/>
          </p:cNvCxnSpPr>
          <p:nvPr/>
        </p:nvCxnSpPr>
        <p:spPr>
          <a:xfrm flipH="1">
            <a:off x="4212015" y="2162535"/>
            <a:ext cx="1696428" cy="718424"/>
          </a:xfrm>
          <a:prstGeom prst="straightConnector1">
            <a:avLst/>
          </a:prstGeom>
          <a:noFill/>
          <a:ln w="50800" cap="flat" cmpd="sng">
            <a:solidFill>
              <a:schemeClr val="dk1"/>
            </a:solidFill>
            <a:prstDash val="solid"/>
            <a:round/>
            <a:headEnd type="none" w="med" len="med"/>
            <a:tailEnd type="stealth" w="lg" len="lg"/>
          </a:ln>
        </p:spPr>
      </p:cxnSp>
      <p:cxnSp>
        <p:nvCxnSpPr>
          <p:cNvPr id="651" name="Shape 651"/>
          <p:cNvCxnSpPr>
            <a:stCxn id="646" idx="4"/>
            <a:endCxn id="648" idx="0"/>
          </p:cNvCxnSpPr>
          <p:nvPr/>
        </p:nvCxnSpPr>
        <p:spPr>
          <a:xfrm>
            <a:off x="2851257" y="2162535"/>
            <a:ext cx="1360758" cy="718424"/>
          </a:xfrm>
          <a:prstGeom prst="straightConnector1">
            <a:avLst/>
          </a:prstGeom>
          <a:noFill/>
          <a:ln w="50800" cap="flat" cmpd="sng">
            <a:solidFill>
              <a:schemeClr val="dk1"/>
            </a:solidFill>
            <a:prstDash val="solid"/>
            <a:round/>
            <a:headEnd type="none" w="med" len="med"/>
            <a:tailEnd type="stealth" w="lg" len="lg"/>
          </a:ln>
        </p:spPr>
      </p:cxnSp>
      <p:cxnSp>
        <p:nvCxnSpPr>
          <p:cNvPr id="652" name="Shape 652"/>
          <p:cNvCxnSpPr>
            <a:stCxn id="648" idx="4"/>
            <a:endCxn id="649" idx="0"/>
          </p:cNvCxnSpPr>
          <p:nvPr/>
        </p:nvCxnSpPr>
        <p:spPr>
          <a:xfrm>
            <a:off x="4212015" y="3574037"/>
            <a:ext cx="0" cy="1184097"/>
          </a:xfrm>
          <a:prstGeom prst="straightConnector1">
            <a:avLst/>
          </a:prstGeom>
          <a:noFill/>
          <a:ln w="50800" cap="flat" cmpd="sng">
            <a:solidFill>
              <a:schemeClr val="dk1"/>
            </a:solidFill>
            <a:prstDash val="solid"/>
            <a:round/>
            <a:headEnd type="none" w="med" len="med"/>
            <a:tailEnd type="stealth" w="lg" len="lg"/>
          </a:ln>
        </p:spPr>
      </p:cxnSp>
      <p:sp>
        <p:nvSpPr>
          <p:cNvPr id="653" name="Shape 653"/>
          <p:cNvSpPr txBox="1"/>
          <p:nvPr/>
        </p:nvSpPr>
        <p:spPr>
          <a:xfrm>
            <a:off x="3285696" y="2233535"/>
            <a:ext cx="1955942" cy="405254"/>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algn="l" eaLnBrk="1" fontAlgn="auto" hangingPunct="1">
              <a:spcBef>
                <a:spcPts val="0"/>
              </a:spcBef>
              <a:spcAft>
                <a:spcPts val="0"/>
              </a:spcAft>
              <a:buClrTx/>
              <a:buSzPct val="25000"/>
              <a:buFontTx/>
              <a:buNone/>
            </a:pPr>
            <a:r>
              <a:rPr lang="en-US" sz="2400" kern="0" dirty="0" smtClean="0">
                <a:solidFill>
                  <a:srgbClr val="595959"/>
                </a:solidFill>
                <a:latin typeface="Cambria"/>
                <a:ea typeface="Cambria"/>
                <a:cs typeface="Cambria"/>
                <a:sym typeface="Cambria"/>
                <a:rtl val="0"/>
              </a:rPr>
              <a:t>        Add</a:t>
            </a:r>
            <a:endParaRPr lang="en" sz="2400" kern="0" dirty="0">
              <a:solidFill>
                <a:srgbClr val="595959"/>
              </a:solidFill>
              <a:latin typeface="Cambria"/>
              <a:ea typeface="Cambria"/>
              <a:cs typeface="Cambria"/>
              <a:sym typeface="Cambria"/>
              <a:rtl val="0"/>
            </a:endParaRPr>
          </a:p>
        </p:txBody>
      </p:sp>
      <p:sp>
        <p:nvSpPr>
          <p:cNvPr id="2" name="Slide Number Placeholder 1"/>
          <p:cNvSpPr>
            <a:spLocks noGrp="1"/>
          </p:cNvSpPr>
          <p:nvPr>
            <p:ph type="sldNum" idx="12"/>
          </p:nvPr>
        </p:nvSpPr>
        <p:spPr/>
        <p:txBody>
          <a:bodyPr/>
          <a:lstStyle/>
          <a:p>
            <a:pPr algn="r">
              <a:buClr>
                <a:srgbClr val="FFAB40"/>
              </a:buClr>
              <a:buSzPct val="25000"/>
            </a:pPr>
            <a:fld id="{00000000-1234-1234-1234-123412341234}" type="slidenum">
              <a:rPr lang="en" sz="1200" smtClean="0">
                <a:solidFill>
                  <a:srgbClr val="888888"/>
                </a:solidFill>
                <a:latin typeface="Calibri"/>
                <a:ea typeface="Calibri"/>
                <a:cs typeface="Calibri"/>
                <a:sym typeface="Calibri"/>
              </a:rPr>
              <a:pPr algn="r">
                <a:buClr>
                  <a:srgbClr val="FFAB40"/>
                </a:buClr>
                <a:buSzPct val="25000"/>
              </a:pPr>
              <a:t>25</a:t>
            </a:fld>
            <a:endParaRPr lang="en" sz="1200">
              <a:solidFill>
                <a:srgbClr val="888888"/>
              </a:solidFill>
              <a:latin typeface="Calibri"/>
              <a:ea typeface="Calibri"/>
              <a:cs typeface="Calibri"/>
              <a:sym typeface="Calibri"/>
            </a:endParaRPr>
          </a:p>
        </p:txBody>
      </p:sp>
      <p:sp>
        <p:nvSpPr>
          <p:cNvPr id="30" name="Shape 654"/>
          <p:cNvSpPr txBox="1"/>
          <p:nvPr/>
        </p:nvSpPr>
        <p:spPr>
          <a:xfrm>
            <a:off x="2657300" y="3777810"/>
            <a:ext cx="3377740" cy="507990"/>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eaLnBrk="1" fontAlgn="auto" hangingPunct="1">
              <a:spcBef>
                <a:spcPts val="0"/>
              </a:spcBef>
              <a:spcAft>
                <a:spcPts val="0"/>
              </a:spcAft>
              <a:buClrTx/>
              <a:buSzPct val="25000"/>
              <a:buFontTx/>
              <a:buNone/>
            </a:pPr>
            <a:r>
              <a:rPr lang="en-US" sz="2400" kern="0" dirty="0" smtClean="0">
                <a:solidFill>
                  <a:srgbClr val="595959"/>
                </a:solidFill>
                <a:latin typeface="Cambria"/>
                <a:ea typeface="Cambria"/>
                <a:cs typeface="Cambria"/>
                <a:sym typeface="Cambria"/>
                <a:rtl val="0"/>
              </a:rPr>
              <a:t>        Gaussian Noise</a:t>
            </a:r>
            <a:endParaRPr lang="en" sz="2400" kern="0" dirty="0">
              <a:solidFill>
                <a:srgbClr val="595959"/>
              </a:solidFill>
              <a:latin typeface="Cambria"/>
              <a:ea typeface="Cambria"/>
              <a:cs typeface="Cambria"/>
              <a:sym typeface="Cambria"/>
              <a:rtl val="0"/>
            </a:endParaRPr>
          </a:p>
        </p:txBody>
      </p:sp>
      <p:pic>
        <p:nvPicPr>
          <p:cNvPr id="14" name="Picture 13"/>
          <p:cNvPicPr>
            <a:picLocks noChangeAspect="1"/>
          </p:cNvPicPr>
          <p:nvPr/>
        </p:nvPicPr>
        <p:blipFill>
          <a:blip r:embed="rId3"/>
          <a:stretch>
            <a:fillRect/>
          </a:stretch>
        </p:blipFill>
        <p:spPr>
          <a:xfrm>
            <a:off x="2563197" y="1677864"/>
            <a:ext cx="686475" cy="276264"/>
          </a:xfrm>
          <a:prstGeom prst="rect">
            <a:avLst/>
          </a:prstGeom>
        </p:spPr>
      </p:pic>
      <p:pic>
        <p:nvPicPr>
          <p:cNvPr id="15" name="Picture 14"/>
          <p:cNvPicPr>
            <a:picLocks noChangeAspect="1"/>
          </p:cNvPicPr>
          <p:nvPr/>
        </p:nvPicPr>
        <p:blipFill>
          <a:blip r:embed="rId4"/>
          <a:stretch>
            <a:fillRect/>
          </a:stretch>
        </p:blipFill>
        <p:spPr>
          <a:xfrm>
            <a:off x="5472025" y="1694489"/>
            <a:ext cx="906085" cy="271825"/>
          </a:xfrm>
          <a:prstGeom prst="rect">
            <a:avLst/>
          </a:prstGeom>
        </p:spPr>
      </p:pic>
      <p:pic>
        <p:nvPicPr>
          <p:cNvPr id="4" name="Picture 3"/>
          <p:cNvPicPr>
            <a:picLocks noChangeAspect="1"/>
          </p:cNvPicPr>
          <p:nvPr/>
        </p:nvPicPr>
        <p:blipFill>
          <a:blip r:embed="rId5"/>
          <a:stretch>
            <a:fillRect/>
          </a:stretch>
        </p:blipFill>
        <p:spPr>
          <a:xfrm>
            <a:off x="3696995" y="3063551"/>
            <a:ext cx="1133343" cy="367287"/>
          </a:xfrm>
          <a:prstGeom prst="rect">
            <a:avLst/>
          </a:prstGeom>
        </p:spPr>
      </p:pic>
      <p:pic>
        <p:nvPicPr>
          <p:cNvPr id="6" name="Picture 5"/>
          <p:cNvPicPr>
            <a:picLocks noChangeAspect="1"/>
          </p:cNvPicPr>
          <p:nvPr/>
        </p:nvPicPr>
        <p:blipFill>
          <a:blip r:embed="rId6"/>
          <a:stretch>
            <a:fillRect/>
          </a:stretch>
        </p:blipFill>
        <p:spPr>
          <a:xfrm>
            <a:off x="3696994" y="4913468"/>
            <a:ext cx="1133343" cy="396670"/>
          </a:xfrm>
          <a:prstGeom prst="rect">
            <a:avLst/>
          </a:prstGeom>
        </p:spPr>
      </p:pic>
    </p:spTree>
    <p:extLst>
      <p:ext uri="{BB962C8B-B14F-4D97-AF65-F5344CB8AC3E}">
        <p14:creationId xmlns:p14="http://schemas.microsoft.com/office/powerpoint/2010/main" val="10542187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 grpId="0" animBg="1"/>
      <p:bldP spid="649" grpId="0" animBg="1"/>
      <p:bldP spid="653"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74637"/>
            <a:ext cx="8229600" cy="1143200"/>
          </a:xfrm>
          <a:prstGeom prst="rect">
            <a:avLst/>
          </a:prstGeom>
          <a:noFill/>
          <a:ln>
            <a:noFill/>
          </a:ln>
        </p:spPr>
        <p:txBody>
          <a:bodyPr lIns="91425" tIns="45700" rIns="91425" bIns="45700" anchor="ctr" anchorCtr="0">
            <a:noAutofit/>
          </a:bodyPr>
          <a:lstStyle/>
          <a:p>
            <a:pPr lvl="0">
              <a:buSzPct val="25000"/>
            </a:pPr>
            <a:r>
              <a:rPr lang="en-US" dirty="0" smtClean="0"/>
              <a:t>Why does “sprinting” mean that?</a:t>
            </a:r>
            <a:endParaRPr lang="en" sz="4400" b="0" i="0" u="none" strike="noStrike" cap="none" baseline="0" dirty="0">
              <a:solidFill>
                <a:schemeClr val="dk1"/>
              </a:solidFill>
              <a:latin typeface="Cambria"/>
              <a:ea typeface="Cambria"/>
              <a:cs typeface="Cambria"/>
              <a:sym typeface="Cambria"/>
            </a:endParaRPr>
          </a:p>
        </p:txBody>
      </p:sp>
      <p:sp>
        <p:nvSpPr>
          <p:cNvPr id="646" name="Shape 646"/>
          <p:cNvSpPr/>
          <p:nvPr/>
        </p:nvSpPr>
        <p:spPr>
          <a:xfrm>
            <a:off x="2078165" y="1469457"/>
            <a:ext cx="1546184"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000" kern="0" dirty="0" smtClean="0">
                <a:solidFill>
                  <a:srgbClr val="37AAED"/>
                </a:solidFill>
                <a:latin typeface="Calibri"/>
                <a:ea typeface="Calibri"/>
                <a:cs typeface="Calibri"/>
                <a:sym typeface="Calibri"/>
                <a:rtl val="0"/>
              </a:rPr>
              <a:t>  </a:t>
            </a:r>
            <a:endParaRPr lang="en" sz="2000" kern="0" dirty="0">
              <a:solidFill>
                <a:srgbClr val="37AAED"/>
              </a:solidFill>
              <a:latin typeface="Calibri"/>
              <a:ea typeface="Calibri"/>
              <a:cs typeface="Calibri"/>
              <a:sym typeface="Calibri"/>
              <a:rtl val="0"/>
            </a:endParaRPr>
          </a:p>
        </p:txBody>
      </p:sp>
      <p:sp>
        <p:nvSpPr>
          <p:cNvPr id="647" name="Shape 647"/>
          <p:cNvSpPr/>
          <p:nvPr/>
        </p:nvSpPr>
        <p:spPr>
          <a:xfrm>
            <a:off x="5197428" y="1469457"/>
            <a:ext cx="1422030"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r>
              <a:rPr lang="en-US" sz="2800" kern="0" dirty="0" smtClean="0">
                <a:solidFill>
                  <a:srgbClr val="FE2A2A"/>
                </a:solidFill>
                <a:latin typeface="Calibri"/>
                <a:ea typeface="Calibri"/>
                <a:cs typeface="Calibri"/>
                <a:sym typeface="Calibri"/>
                <a:rtl val="0"/>
              </a:rPr>
              <a:t>   </a:t>
            </a:r>
            <a:endParaRPr lang="en" sz="2000" kern="0" dirty="0">
              <a:solidFill>
                <a:srgbClr val="FE2A2A"/>
              </a:solidFill>
              <a:latin typeface="Calibri"/>
              <a:ea typeface="Calibri"/>
              <a:cs typeface="Calibri"/>
              <a:sym typeface="Calibri"/>
              <a:rtl val="0"/>
            </a:endParaRPr>
          </a:p>
        </p:txBody>
      </p:sp>
      <p:sp>
        <p:nvSpPr>
          <p:cNvPr id="648" name="Shape 648"/>
          <p:cNvSpPr/>
          <p:nvPr/>
        </p:nvSpPr>
        <p:spPr>
          <a:xfrm>
            <a:off x="3331875" y="2880959"/>
            <a:ext cx="1760279"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endParaRPr lang="en" sz="2000" kern="0" dirty="0">
              <a:solidFill>
                <a:srgbClr val="FF2B2C"/>
              </a:solidFill>
              <a:latin typeface="Calibri"/>
              <a:ea typeface="Calibri"/>
              <a:cs typeface="Calibri"/>
              <a:sym typeface="Calibri"/>
              <a:rtl val="0"/>
            </a:endParaRPr>
          </a:p>
        </p:txBody>
      </p:sp>
      <p:sp>
        <p:nvSpPr>
          <p:cNvPr id="649" name="Shape 649"/>
          <p:cNvSpPr/>
          <p:nvPr/>
        </p:nvSpPr>
        <p:spPr>
          <a:xfrm>
            <a:off x="3331875" y="4758134"/>
            <a:ext cx="1760279" cy="693078"/>
          </a:xfrm>
          <a:prstGeom prst="ellipse">
            <a:avLst/>
          </a:prstGeom>
          <a:solidFill>
            <a:schemeClr val="bg1">
              <a:lumMod val="85000"/>
            </a:schemeClr>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eaLnBrk="1" fontAlgn="auto" hangingPunct="1">
              <a:spcBef>
                <a:spcPts val="0"/>
              </a:spcBef>
              <a:spcAft>
                <a:spcPts val="0"/>
              </a:spcAft>
              <a:buClrTx/>
              <a:buSzPct val="25000"/>
              <a:buFontTx/>
              <a:buNone/>
            </a:pPr>
            <a:endParaRPr lang="en" sz="2000" kern="0" dirty="0">
              <a:solidFill>
                <a:srgbClr val="E013FF"/>
              </a:solidFill>
              <a:latin typeface="Calibri"/>
              <a:ea typeface="Calibri"/>
              <a:cs typeface="Calibri"/>
              <a:sym typeface="Calibri"/>
              <a:rtl val="0"/>
            </a:endParaRPr>
          </a:p>
        </p:txBody>
      </p:sp>
      <p:cxnSp>
        <p:nvCxnSpPr>
          <p:cNvPr id="650" name="Shape 650"/>
          <p:cNvCxnSpPr>
            <a:stCxn id="647" idx="4"/>
            <a:endCxn id="648" idx="0"/>
          </p:cNvCxnSpPr>
          <p:nvPr/>
        </p:nvCxnSpPr>
        <p:spPr>
          <a:xfrm flipH="1">
            <a:off x="4212015" y="2162535"/>
            <a:ext cx="1696428" cy="718424"/>
          </a:xfrm>
          <a:prstGeom prst="straightConnector1">
            <a:avLst/>
          </a:prstGeom>
          <a:noFill/>
          <a:ln w="50800" cap="flat" cmpd="sng">
            <a:solidFill>
              <a:schemeClr val="dk1"/>
            </a:solidFill>
            <a:prstDash val="solid"/>
            <a:round/>
            <a:headEnd type="none" w="med" len="med"/>
            <a:tailEnd type="stealth" w="lg" len="lg"/>
          </a:ln>
        </p:spPr>
      </p:cxnSp>
      <p:cxnSp>
        <p:nvCxnSpPr>
          <p:cNvPr id="651" name="Shape 651"/>
          <p:cNvCxnSpPr>
            <a:stCxn id="646" idx="4"/>
            <a:endCxn id="648" idx="0"/>
          </p:cNvCxnSpPr>
          <p:nvPr/>
        </p:nvCxnSpPr>
        <p:spPr>
          <a:xfrm>
            <a:off x="2851257" y="2162535"/>
            <a:ext cx="1360758" cy="718424"/>
          </a:xfrm>
          <a:prstGeom prst="straightConnector1">
            <a:avLst/>
          </a:prstGeom>
          <a:noFill/>
          <a:ln w="50800" cap="flat" cmpd="sng">
            <a:solidFill>
              <a:schemeClr val="dk1"/>
            </a:solidFill>
            <a:prstDash val="solid"/>
            <a:round/>
            <a:headEnd type="none" w="med" len="med"/>
            <a:tailEnd type="stealth" w="lg" len="lg"/>
          </a:ln>
        </p:spPr>
      </p:cxnSp>
      <p:cxnSp>
        <p:nvCxnSpPr>
          <p:cNvPr id="652" name="Shape 652"/>
          <p:cNvCxnSpPr>
            <a:stCxn id="648" idx="4"/>
            <a:endCxn id="649" idx="0"/>
          </p:cNvCxnSpPr>
          <p:nvPr/>
        </p:nvCxnSpPr>
        <p:spPr>
          <a:xfrm>
            <a:off x="4212015" y="3574037"/>
            <a:ext cx="0" cy="1184097"/>
          </a:xfrm>
          <a:prstGeom prst="straightConnector1">
            <a:avLst/>
          </a:prstGeom>
          <a:noFill/>
          <a:ln w="50800" cap="flat" cmpd="sng">
            <a:solidFill>
              <a:schemeClr val="dk1"/>
            </a:solidFill>
            <a:prstDash val="solid"/>
            <a:round/>
            <a:headEnd type="none" w="med" len="med"/>
            <a:tailEnd type="stealth" w="lg" len="lg"/>
          </a:ln>
        </p:spPr>
      </p:cxnSp>
      <p:sp>
        <p:nvSpPr>
          <p:cNvPr id="653" name="Shape 653"/>
          <p:cNvSpPr txBox="1"/>
          <p:nvPr/>
        </p:nvSpPr>
        <p:spPr>
          <a:xfrm>
            <a:off x="3285696" y="2233535"/>
            <a:ext cx="1955942" cy="405254"/>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algn="l" eaLnBrk="1" fontAlgn="auto" hangingPunct="1">
              <a:spcBef>
                <a:spcPts val="0"/>
              </a:spcBef>
              <a:spcAft>
                <a:spcPts val="0"/>
              </a:spcAft>
              <a:buClrTx/>
              <a:buSzPct val="25000"/>
              <a:buFontTx/>
              <a:buNone/>
            </a:pPr>
            <a:r>
              <a:rPr lang="en-US" sz="2400" kern="0" dirty="0" smtClean="0">
                <a:solidFill>
                  <a:srgbClr val="595959"/>
                </a:solidFill>
                <a:latin typeface="Cambria"/>
                <a:ea typeface="Cambria"/>
                <a:cs typeface="Cambria"/>
                <a:sym typeface="Cambria"/>
                <a:rtl val="0"/>
              </a:rPr>
              <a:t>        Add</a:t>
            </a:r>
            <a:endParaRPr lang="en" sz="2400" kern="0" dirty="0">
              <a:solidFill>
                <a:srgbClr val="595959"/>
              </a:solidFill>
              <a:latin typeface="Cambria"/>
              <a:ea typeface="Cambria"/>
              <a:cs typeface="Cambria"/>
              <a:sym typeface="Cambria"/>
              <a:rtl val="0"/>
            </a:endParaRPr>
          </a:p>
        </p:txBody>
      </p:sp>
      <p:sp>
        <p:nvSpPr>
          <p:cNvPr id="2" name="Slide Number Placeholder 1"/>
          <p:cNvSpPr>
            <a:spLocks noGrp="1"/>
          </p:cNvSpPr>
          <p:nvPr>
            <p:ph type="sldNum" idx="12"/>
          </p:nvPr>
        </p:nvSpPr>
        <p:spPr/>
        <p:txBody>
          <a:bodyPr/>
          <a:lstStyle/>
          <a:p>
            <a:pPr algn="r">
              <a:buClr>
                <a:srgbClr val="FFAB40"/>
              </a:buClr>
              <a:buSzPct val="25000"/>
            </a:pPr>
            <a:fld id="{00000000-1234-1234-1234-123412341234}" type="slidenum">
              <a:rPr lang="en" sz="1200" smtClean="0">
                <a:solidFill>
                  <a:srgbClr val="888888"/>
                </a:solidFill>
                <a:latin typeface="Calibri"/>
                <a:ea typeface="Calibri"/>
                <a:cs typeface="Calibri"/>
                <a:sym typeface="Calibri"/>
              </a:rPr>
              <a:pPr algn="r">
                <a:buClr>
                  <a:srgbClr val="FFAB40"/>
                </a:buClr>
                <a:buSzPct val="25000"/>
              </a:pPr>
              <a:t>26</a:t>
            </a:fld>
            <a:endParaRPr lang="en" sz="1200">
              <a:solidFill>
                <a:srgbClr val="888888"/>
              </a:solidFill>
              <a:latin typeface="Calibri"/>
              <a:ea typeface="Calibri"/>
              <a:cs typeface="Calibri"/>
              <a:sym typeface="Calibri"/>
            </a:endParaRPr>
          </a:p>
        </p:txBody>
      </p:sp>
      <p:sp>
        <p:nvSpPr>
          <p:cNvPr id="30" name="Shape 654"/>
          <p:cNvSpPr txBox="1"/>
          <p:nvPr/>
        </p:nvSpPr>
        <p:spPr>
          <a:xfrm>
            <a:off x="2657300" y="3777810"/>
            <a:ext cx="3377740" cy="507990"/>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eaLnBrk="1" fontAlgn="auto" hangingPunct="1">
              <a:spcBef>
                <a:spcPts val="0"/>
              </a:spcBef>
              <a:spcAft>
                <a:spcPts val="0"/>
              </a:spcAft>
              <a:buClrTx/>
              <a:buSzPct val="25000"/>
              <a:buFontTx/>
              <a:buNone/>
            </a:pPr>
            <a:r>
              <a:rPr lang="en-US" sz="2400" kern="0" dirty="0" smtClean="0">
                <a:solidFill>
                  <a:srgbClr val="595959"/>
                </a:solidFill>
                <a:latin typeface="Cambria"/>
                <a:ea typeface="Cambria"/>
                <a:cs typeface="Cambria"/>
                <a:sym typeface="Cambria"/>
                <a:rtl val="0"/>
              </a:rPr>
              <a:t>        Gaussian Noise</a:t>
            </a:r>
            <a:endParaRPr lang="en" sz="2400" kern="0" dirty="0">
              <a:solidFill>
                <a:srgbClr val="595959"/>
              </a:solidFill>
              <a:latin typeface="Cambria"/>
              <a:ea typeface="Cambria"/>
              <a:cs typeface="Cambria"/>
              <a:sym typeface="Cambria"/>
              <a:rtl val="0"/>
            </a:endParaRPr>
          </a:p>
        </p:txBody>
      </p:sp>
      <p:pic>
        <p:nvPicPr>
          <p:cNvPr id="15" name="Picture 14"/>
          <p:cNvPicPr>
            <a:picLocks noChangeAspect="1"/>
          </p:cNvPicPr>
          <p:nvPr/>
        </p:nvPicPr>
        <p:blipFill>
          <a:blip r:embed="rId3"/>
          <a:stretch>
            <a:fillRect/>
          </a:stretch>
        </p:blipFill>
        <p:spPr>
          <a:xfrm>
            <a:off x="5472025" y="1694489"/>
            <a:ext cx="906085" cy="271825"/>
          </a:xfrm>
          <a:prstGeom prst="rect">
            <a:avLst/>
          </a:prstGeom>
        </p:spPr>
      </p:pic>
      <p:pic>
        <p:nvPicPr>
          <p:cNvPr id="3" name="Picture 2"/>
          <p:cNvPicPr>
            <a:picLocks noChangeAspect="1"/>
          </p:cNvPicPr>
          <p:nvPr/>
        </p:nvPicPr>
        <p:blipFill>
          <a:blip r:embed="rId4"/>
          <a:stretch>
            <a:fillRect/>
          </a:stretch>
        </p:blipFill>
        <p:spPr>
          <a:xfrm>
            <a:off x="3675385" y="4934148"/>
            <a:ext cx="1121703" cy="350532"/>
          </a:xfrm>
          <a:prstGeom prst="rect">
            <a:avLst/>
          </a:prstGeom>
        </p:spPr>
      </p:pic>
      <p:pic>
        <p:nvPicPr>
          <p:cNvPr id="5" name="Picture 4"/>
          <p:cNvPicPr>
            <a:picLocks noChangeAspect="1"/>
          </p:cNvPicPr>
          <p:nvPr/>
        </p:nvPicPr>
        <p:blipFill>
          <a:blip r:embed="rId5"/>
          <a:stretch>
            <a:fillRect/>
          </a:stretch>
        </p:blipFill>
        <p:spPr>
          <a:xfrm>
            <a:off x="3687273" y="3090374"/>
            <a:ext cx="1167361" cy="337666"/>
          </a:xfrm>
          <a:prstGeom prst="rect">
            <a:avLst/>
          </a:prstGeom>
        </p:spPr>
      </p:pic>
      <p:pic>
        <p:nvPicPr>
          <p:cNvPr id="8" name="Picture 7"/>
          <p:cNvPicPr>
            <a:picLocks noChangeAspect="1"/>
          </p:cNvPicPr>
          <p:nvPr/>
        </p:nvPicPr>
        <p:blipFill>
          <a:blip r:embed="rId6"/>
          <a:stretch>
            <a:fillRect/>
          </a:stretch>
        </p:blipFill>
        <p:spPr>
          <a:xfrm>
            <a:off x="2345621" y="1640134"/>
            <a:ext cx="1149430" cy="313481"/>
          </a:xfrm>
          <a:prstGeom prst="rect">
            <a:avLst/>
          </a:prstGeom>
        </p:spPr>
      </p:pic>
    </p:spTree>
    <p:extLst>
      <p:ext uri="{BB962C8B-B14F-4D97-AF65-F5344CB8AC3E}">
        <p14:creationId xmlns:p14="http://schemas.microsoft.com/office/powerpoint/2010/main" val="12320285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 grpId="0" animBg="1"/>
      <p:bldP spid="649" grpId="0" animBg="1"/>
      <p:bldP spid="653"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865527" cy="1970154"/>
            <a:chOff x="2208275" y="3401081"/>
            <a:chExt cx="865527"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pic>
        <p:nvPicPr>
          <p:cNvPr id="5" name="Picture 4"/>
          <p:cNvPicPr>
            <a:picLocks noChangeAspect="1"/>
          </p:cNvPicPr>
          <p:nvPr/>
        </p:nvPicPr>
        <p:blipFill>
          <a:blip r:embed="rId3"/>
          <a:stretch>
            <a:fillRect/>
          </a:stretch>
        </p:blipFill>
        <p:spPr>
          <a:xfrm>
            <a:off x="1269128" y="3531658"/>
            <a:ext cx="241300" cy="215900"/>
          </a:xfrm>
          <a:prstGeom prst="rect">
            <a:avLst/>
          </a:prstGeom>
        </p:spPr>
      </p:pic>
      <p:pic>
        <p:nvPicPr>
          <p:cNvPr id="9" name="Picture 8"/>
          <p:cNvPicPr>
            <a:picLocks noChangeAspect="1"/>
          </p:cNvPicPr>
          <p:nvPr/>
        </p:nvPicPr>
        <p:blipFill>
          <a:blip r:embed="rId4"/>
          <a:stretch>
            <a:fillRect/>
          </a:stretch>
        </p:blipFill>
        <p:spPr>
          <a:xfrm>
            <a:off x="1264756" y="4894181"/>
            <a:ext cx="355600" cy="381000"/>
          </a:xfrm>
          <a:prstGeom prst="rect">
            <a:avLst/>
          </a:prstGeom>
        </p:spPr>
      </p:pic>
      <p:pic>
        <p:nvPicPr>
          <p:cNvPr id="10" name="Picture 9"/>
          <p:cNvPicPr>
            <a:picLocks noChangeAspect="1"/>
          </p:cNvPicPr>
          <p:nvPr/>
        </p:nvPicPr>
        <p:blipFill>
          <a:blip r:embed="rId5"/>
          <a:stretch>
            <a:fillRect/>
          </a:stretch>
        </p:blipFill>
        <p:spPr>
          <a:xfrm>
            <a:off x="3854578" y="2242672"/>
            <a:ext cx="203200" cy="215900"/>
          </a:xfrm>
          <a:prstGeom prst="rect">
            <a:avLst/>
          </a:prstGeom>
        </p:spPr>
      </p:pic>
      <p:pic>
        <p:nvPicPr>
          <p:cNvPr id="11" name="Picture 10"/>
          <p:cNvPicPr>
            <a:picLocks noChangeAspect="1"/>
          </p:cNvPicPr>
          <p:nvPr/>
        </p:nvPicPr>
        <p:blipFill>
          <a:blip r:embed="rId6"/>
          <a:stretch>
            <a:fillRect/>
          </a:stretch>
        </p:blipFill>
        <p:spPr>
          <a:xfrm>
            <a:off x="6706085" y="2114483"/>
            <a:ext cx="330200" cy="381000"/>
          </a:xfrm>
          <a:prstGeom prst="rect">
            <a:avLst/>
          </a:prstGeom>
        </p:spPr>
      </p:pic>
      <p:pic>
        <p:nvPicPr>
          <p:cNvPr id="3" name="Picture 2"/>
          <p:cNvPicPr>
            <a:picLocks noChangeAspect="1"/>
          </p:cNvPicPr>
          <p:nvPr/>
        </p:nvPicPr>
        <p:blipFill>
          <a:blip r:embed="rId7"/>
          <a:stretch>
            <a:fillRect/>
          </a:stretch>
        </p:blipFill>
        <p:spPr>
          <a:xfrm>
            <a:off x="3560585" y="3530443"/>
            <a:ext cx="1028700" cy="317500"/>
          </a:xfrm>
          <a:prstGeom prst="rect">
            <a:avLst/>
          </a:prstGeom>
        </p:spPr>
      </p:pic>
      <p:pic>
        <p:nvPicPr>
          <p:cNvPr id="4" name="Picture 3"/>
          <p:cNvPicPr>
            <a:picLocks noChangeAspect="1"/>
          </p:cNvPicPr>
          <p:nvPr/>
        </p:nvPicPr>
        <p:blipFill>
          <a:blip r:embed="rId8"/>
          <a:stretch>
            <a:fillRect/>
          </a:stretch>
        </p:blipFill>
        <p:spPr>
          <a:xfrm>
            <a:off x="6252793" y="3484916"/>
            <a:ext cx="1143000" cy="419100"/>
          </a:xfrm>
          <a:prstGeom prst="rect">
            <a:avLst/>
          </a:prstGeom>
        </p:spPr>
      </p:pic>
      <p:pic>
        <p:nvPicPr>
          <p:cNvPr id="12" name="Picture 11"/>
          <p:cNvPicPr>
            <a:picLocks noChangeAspect="1"/>
          </p:cNvPicPr>
          <p:nvPr/>
        </p:nvPicPr>
        <p:blipFill>
          <a:blip r:embed="rId9"/>
          <a:stretch>
            <a:fillRect/>
          </a:stretch>
        </p:blipFill>
        <p:spPr>
          <a:xfrm>
            <a:off x="3560585" y="4846052"/>
            <a:ext cx="1155700" cy="419100"/>
          </a:xfrm>
          <a:prstGeom prst="rect">
            <a:avLst/>
          </a:prstGeom>
        </p:spPr>
      </p:pic>
      <p:pic>
        <p:nvPicPr>
          <p:cNvPr id="13" name="Picture 12"/>
          <p:cNvPicPr>
            <a:picLocks noChangeAspect="1"/>
          </p:cNvPicPr>
          <p:nvPr/>
        </p:nvPicPr>
        <p:blipFill>
          <a:blip r:embed="rId10"/>
          <a:stretch>
            <a:fillRect/>
          </a:stretch>
        </p:blipFill>
        <p:spPr>
          <a:xfrm>
            <a:off x="6252793" y="4911496"/>
            <a:ext cx="1270000" cy="419100"/>
          </a:xfrm>
          <a:prstGeom prst="rect">
            <a:avLst/>
          </a:prstGeom>
        </p:spPr>
      </p:pic>
      <p:pic>
        <p:nvPicPr>
          <p:cNvPr id="17" name="Picture 16"/>
          <p:cNvPicPr>
            <a:picLocks noChangeAspect="1"/>
          </p:cNvPicPr>
          <p:nvPr/>
        </p:nvPicPr>
        <p:blipFill>
          <a:blip r:embed="rId11"/>
          <a:stretch>
            <a:fillRect/>
          </a:stretch>
        </p:blipFill>
        <p:spPr>
          <a:xfrm>
            <a:off x="5380539" y="3483771"/>
            <a:ext cx="342900" cy="342900"/>
          </a:xfrm>
          <a:prstGeom prst="rect">
            <a:avLst/>
          </a:prstGeom>
        </p:spPr>
      </p:pic>
      <p:pic>
        <p:nvPicPr>
          <p:cNvPr id="35" name="Picture 34"/>
          <p:cNvPicPr>
            <a:picLocks noChangeAspect="1"/>
          </p:cNvPicPr>
          <p:nvPr/>
        </p:nvPicPr>
        <p:blipFill>
          <a:blip r:embed="rId11"/>
          <a:stretch>
            <a:fillRect/>
          </a:stretch>
        </p:blipFill>
        <p:spPr>
          <a:xfrm>
            <a:off x="5355232" y="4638573"/>
            <a:ext cx="342900" cy="342900"/>
          </a:xfrm>
          <a:prstGeom prst="rect">
            <a:avLst/>
          </a:prstGeom>
        </p:spPr>
      </p:pic>
      <p:pic>
        <p:nvPicPr>
          <p:cNvPr id="19" name="Picture 18"/>
          <p:cNvPicPr>
            <a:picLocks noChangeAspect="1"/>
          </p:cNvPicPr>
          <p:nvPr/>
        </p:nvPicPr>
        <p:blipFill>
          <a:blip r:embed="rId12"/>
          <a:stretch>
            <a:fillRect/>
          </a:stretch>
        </p:blipFill>
        <p:spPr>
          <a:xfrm>
            <a:off x="3597752" y="4115719"/>
            <a:ext cx="342900" cy="342900"/>
          </a:xfrm>
          <a:prstGeom prst="rect">
            <a:avLst/>
          </a:prstGeom>
        </p:spPr>
      </p:pic>
      <p:pic>
        <p:nvPicPr>
          <p:cNvPr id="39" name="Picture 38"/>
          <p:cNvPicPr>
            <a:picLocks noChangeAspect="1"/>
          </p:cNvPicPr>
          <p:nvPr/>
        </p:nvPicPr>
        <p:blipFill>
          <a:blip r:embed="rId12"/>
          <a:stretch>
            <a:fillRect/>
          </a:stretch>
        </p:blipFill>
        <p:spPr>
          <a:xfrm>
            <a:off x="6252793" y="4136172"/>
            <a:ext cx="342900" cy="342900"/>
          </a:xfrm>
          <a:prstGeom prst="rect">
            <a:avLst/>
          </a:prstGeom>
        </p:spPr>
      </p:pic>
      <p:cxnSp>
        <p:nvCxnSpPr>
          <p:cNvPr id="42" name="Straight Arrow Connector 41"/>
          <p:cNvCxnSpPr/>
          <p:nvPr/>
        </p:nvCxnSpPr>
        <p:spPr>
          <a:xfrm flipV="1">
            <a:off x="4799463" y="5043845"/>
            <a:ext cx="1303867" cy="11757"/>
          </a:xfrm>
          <a:prstGeom prst="straightConnector1">
            <a:avLst/>
          </a:prstGeom>
          <a:ln w="63500">
            <a:solidFill>
              <a:srgbClr val="4E8F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4799463" y="3904016"/>
            <a:ext cx="1303867" cy="11757"/>
          </a:xfrm>
          <a:prstGeom prst="straightConnector1">
            <a:avLst/>
          </a:prstGeom>
          <a:ln w="63500">
            <a:solidFill>
              <a:srgbClr val="4E8F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138435" y="3915773"/>
            <a:ext cx="0" cy="894250"/>
          </a:xfrm>
          <a:prstGeom prst="straightConnector1">
            <a:avLst/>
          </a:prstGeom>
          <a:ln w="63500">
            <a:solidFill>
              <a:srgbClr val="807F14"/>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824293" y="3951802"/>
            <a:ext cx="0" cy="894250"/>
          </a:xfrm>
          <a:prstGeom prst="straightConnector1">
            <a:avLst/>
          </a:prstGeom>
          <a:ln w="63500">
            <a:solidFill>
              <a:srgbClr val="807F14"/>
            </a:solidFill>
            <a:tailEnd type="triangle"/>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447904" y="5605605"/>
            <a:ext cx="2299027" cy="477054"/>
          </a:xfrm>
          <a:prstGeom prst="rect">
            <a:avLst/>
          </a:prstGeom>
          <a:noFill/>
          <a:ln w="38100">
            <a:solidFill>
              <a:schemeClr val="tx1"/>
            </a:solidFill>
          </a:ln>
        </p:spPr>
        <p:txBody>
          <a:bodyPr wrap="none" rtlCol="0">
            <a:spAutoFit/>
          </a:bodyPr>
          <a:lstStyle/>
          <a:p>
            <a:pPr algn="ctr" defTabSz="457200" eaLnBrk="1" hangingPunct="1">
              <a:spcBef>
                <a:spcPct val="0"/>
              </a:spcBef>
              <a:buClrTx/>
              <a:buSzTx/>
              <a:buFontTx/>
              <a:buNone/>
            </a:pPr>
            <a:r>
              <a:rPr lang="en-US" sz="2500" b="1" smtClean="0">
                <a:solidFill>
                  <a:prstClr val="black"/>
                </a:solidFill>
                <a:latin typeface="Comic Sans MS"/>
                <a:cs typeface="Comic Sans MS"/>
                <a:sym typeface="Arial"/>
                <a:rtl val="0"/>
              </a:rPr>
              <a:t>Same Offset!</a:t>
            </a:r>
            <a:endParaRPr lang="en-US" sz="2500" b="1" dirty="0">
              <a:solidFill>
                <a:prstClr val="black"/>
              </a:solidFill>
              <a:latin typeface="Comic Sans MS"/>
              <a:cs typeface="Comic Sans MS"/>
              <a:sym typeface="Arial"/>
              <a:rtl val="0"/>
            </a:endParaRPr>
          </a:p>
        </p:txBody>
      </p:sp>
    </p:spTree>
    <p:extLst>
      <p:ext uri="{BB962C8B-B14F-4D97-AF65-F5344CB8AC3E}">
        <p14:creationId xmlns:p14="http://schemas.microsoft.com/office/powerpoint/2010/main" val="196961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7" grpId="2"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9" name="Straight Arrow Connector 28"/>
          <p:cNvCxnSpPr/>
          <p:nvPr/>
        </p:nvCxnSpPr>
        <p:spPr>
          <a:xfrm>
            <a:off x="4161692" y="3846887"/>
            <a:ext cx="0" cy="1026045"/>
          </a:xfrm>
          <a:prstGeom prst="straightConnector1">
            <a:avLst/>
          </a:prstGeom>
          <a:ln w="50800">
            <a:solidFill>
              <a:srgbClr val="418008"/>
            </a:solidFill>
            <a:tailEnd type="triangle"/>
          </a:ln>
        </p:spPr>
        <p:style>
          <a:lnRef idx="2">
            <a:schemeClr val="accent1"/>
          </a:lnRef>
          <a:fillRef idx="0">
            <a:schemeClr val="accent1"/>
          </a:fillRef>
          <a:effectRef idx="1">
            <a:schemeClr val="accent1"/>
          </a:effectRef>
          <a:fontRef idx="minor">
            <a:schemeClr val="tx1"/>
          </a:fontRef>
        </p:style>
      </p:cxnSp>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2" name="TextBox 51"/>
            <p:cNvSpPr txBox="1"/>
            <p:nvPr/>
          </p:nvSpPr>
          <p:spPr>
            <a:xfrm>
              <a:off x="4793533" y="2970493"/>
              <a:ext cx="1512594"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a:solidFill>
                    <a:srgbClr val="FF2B2C"/>
                  </a:solidFill>
                  <a:latin typeface="+mn-lt"/>
                  <a:ea typeface="ＭＳ Ｐゴシック" charset="0"/>
                  <a:cs typeface="ＭＳ Ｐゴシック" charset="0"/>
                  <a:sym typeface="Arial"/>
                  <a:rtl val="0"/>
                </a:rPr>
                <a:t>3</a:t>
              </a:r>
              <a:r>
                <a:rPr lang="en-US" sz="2500" dirty="0" smtClean="0">
                  <a:solidFill>
                    <a:srgbClr val="FF2B2C"/>
                  </a:solidFill>
                  <a:latin typeface="+mn-lt"/>
                  <a:ea typeface="ＭＳ Ｐゴシック" charset="0"/>
                  <a:cs typeface="ＭＳ Ｐゴシック" charset="0"/>
                  <a:sym typeface="Arial"/>
                  <a:rtl val="0"/>
                </a:rPr>
                <a:t>P Pres Sg</a:t>
              </a:r>
              <a:endParaRPr lang="en-US" sz="2500" dirty="0">
                <a:solidFill>
                  <a:srgbClr val="FF2B2C"/>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1140570" cy="1970154"/>
            <a:chOff x="2208275" y="3401081"/>
            <a:chExt cx="1140570"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8" name="TextBox 67"/>
            <p:cNvSpPr txBox="1"/>
            <p:nvPr/>
          </p:nvSpPr>
          <p:spPr>
            <a:xfrm>
              <a:off x="2234437" y="3766850"/>
              <a:ext cx="111440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SPRINT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9" name="TextBox 68"/>
            <p:cNvSpPr txBox="1"/>
            <p:nvPr/>
          </p:nvSpPr>
          <p:spPr>
            <a:xfrm>
              <a:off x="2229411" y="4136182"/>
              <a:ext cx="877163"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WUG</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0" name="TextBox 69"/>
            <p:cNvSpPr txBox="1"/>
            <p:nvPr/>
          </p:nvSpPr>
          <p:spPr>
            <a:xfrm>
              <a:off x="2214326" y="4508807"/>
              <a:ext cx="919482"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CODE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sp>
        <p:nvSpPr>
          <p:cNvPr id="77" name="TextBox 76"/>
          <p:cNvSpPr txBox="1"/>
          <p:nvPr/>
        </p:nvSpPr>
        <p:spPr>
          <a:xfrm>
            <a:off x="7581334" y="2850311"/>
            <a:ext cx="1164101"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Gerund</a:t>
            </a:r>
            <a:endParaRPr lang="en-US" sz="2500" dirty="0">
              <a:solidFill>
                <a:srgbClr val="FF2B2C"/>
              </a:solidFill>
              <a:latin typeface="+mn-lt"/>
              <a:ea typeface="ＭＳ Ｐゴシック" charset="0"/>
              <a:cs typeface="ＭＳ Ｐゴシック" charset="0"/>
              <a:sym typeface="Arial"/>
              <a:rtl val="0"/>
            </a:endParaRPr>
          </a:p>
        </p:txBody>
      </p:sp>
      <p:sp>
        <p:nvSpPr>
          <p:cNvPr id="79" name="TextBox 78"/>
          <p:cNvSpPr txBox="1"/>
          <p:nvPr/>
        </p:nvSpPr>
        <p:spPr>
          <a:xfrm>
            <a:off x="2207692" y="5328629"/>
            <a:ext cx="672941" cy="477054"/>
          </a:xfrm>
          <a:prstGeom prst="rect">
            <a:avLst/>
          </a:prstGeom>
          <a:noFill/>
        </p:spPr>
        <p:txBody>
          <a:bodyPr wrap="none" rtlCol="0">
            <a:spAutoFit/>
          </a:bodyPr>
          <a:lstStyle/>
          <a:p>
            <a:pPr defTabSz="457200" eaLnBrk="1" hangingPunct="1">
              <a:spcBef>
                <a:spcPct val="0"/>
              </a:spcBef>
              <a:buClrTx/>
              <a:buSzTx/>
              <a:buFontTx/>
              <a:buNone/>
            </a:pPr>
            <a:r>
              <a:rPr lang="en-US" sz="2500" smtClean="0">
                <a:solidFill>
                  <a:srgbClr val="0C5986">
                    <a:lumMod val="60000"/>
                    <a:lumOff val="40000"/>
                  </a:srgbClr>
                </a:solidFill>
                <a:latin typeface="+mn-lt"/>
                <a:ea typeface="ＭＳ Ｐゴシック" charset="0"/>
                <a:cs typeface="ＭＳ Ｐゴシック" charset="0"/>
                <a:sym typeface="Arial"/>
                <a:rtl val="0"/>
              </a:rPr>
              <a:t>BAT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0" name="TextBox 79"/>
          <p:cNvSpPr txBox="1"/>
          <p:nvPr/>
        </p:nvSpPr>
        <p:spPr>
          <a:xfrm>
            <a:off x="2207611" y="5756609"/>
            <a:ext cx="802464"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PLAY</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3"/>
          <a:stretch>
            <a:fillRect/>
          </a:stretch>
        </p:blipFill>
        <p:spPr>
          <a:xfrm>
            <a:off x="1122092" y="5844121"/>
            <a:ext cx="860765" cy="289942"/>
          </a:xfrm>
          <a:prstGeom prst="rect">
            <a:avLst/>
          </a:prstGeom>
        </p:spPr>
      </p:pic>
      <p:pic>
        <p:nvPicPr>
          <p:cNvPr id="36" name="Picture 35"/>
          <p:cNvPicPr>
            <a:picLocks noChangeAspect="1"/>
          </p:cNvPicPr>
          <p:nvPr/>
        </p:nvPicPr>
        <p:blipFill>
          <a:blip r:embed="rId4"/>
          <a:stretch>
            <a:fillRect/>
          </a:stretch>
        </p:blipFill>
        <p:spPr>
          <a:xfrm>
            <a:off x="1084092" y="5435985"/>
            <a:ext cx="655387" cy="262155"/>
          </a:xfrm>
          <a:prstGeom prst="rect">
            <a:avLst/>
          </a:prstGeom>
        </p:spPr>
      </p:pic>
      <p:pic>
        <p:nvPicPr>
          <p:cNvPr id="38" name="Picture 37"/>
          <p:cNvPicPr>
            <a:picLocks noChangeAspect="1"/>
          </p:cNvPicPr>
          <p:nvPr/>
        </p:nvPicPr>
        <p:blipFill>
          <a:blip r:embed="rId5"/>
          <a:stretch>
            <a:fillRect/>
          </a:stretch>
        </p:blipFill>
        <p:spPr>
          <a:xfrm>
            <a:off x="1106265" y="4980663"/>
            <a:ext cx="796762" cy="271063"/>
          </a:xfrm>
          <a:prstGeom prst="rect">
            <a:avLst/>
          </a:prstGeom>
        </p:spPr>
      </p:pic>
      <p:pic>
        <p:nvPicPr>
          <p:cNvPr id="39" name="Picture 38"/>
          <p:cNvPicPr>
            <a:picLocks noChangeAspect="1"/>
          </p:cNvPicPr>
          <p:nvPr/>
        </p:nvPicPr>
        <p:blipFill>
          <a:blip r:embed="rId6"/>
          <a:stretch>
            <a:fillRect/>
          </a:stretch>
        </p:blipFill>
        <p:spPr>
          <a:xfrm>
            <a:off x="1074847" y="4591056"/>
            <a:ext cx="854170" cy="281876"/>
          </a:xfrm>
          <a:prstGeom prst="rect">
            <a:avLst/>
          </a:prstGeom>
        </p:spPr>
      </p:pic>
      <p:pic>
        <p:nvPicPr>
          <p:cNvPr id="40" name="Picture 39"/>
          <p:cNvPicPr>
            <a:picLocks noChangeAspect="1"/>
          </p:cNvPicPr>
          <p:nvPr/>
        </p:nvPicPr>
        <p:blipFill>
          <a:blip r:embed="rId7"/>
          <a:stretch>
            <a:fillRect/>
          </a:stretch>
        </p:blipFill>
        <p:spPr>
          <a:xfrm rot="21365618">
            <a:off x="1087947" y="4198382"/>
            <a:ext cx="695074" cy="254860"/>
          </a:xfrm>
          <a:prstGeom prst="rect">
            <a:avLst/>
          </a:prstGeom>
        </p:spPr>
      </p:pic>
      <p:pic>
        <p:nvPicPr>
          <p:cNvPr id="41" name="Picture 40"/>
          <p:cNvPicPr>
            <a:picLocks noChangeAspect="1"/>
          </p:cNvPicPr>
          <p:nvPr/>
        </p:nvPicPr>
        <p:blipFill>
          <a:blip r:embed="rId8"/>
          <a:stretch>
            <a:fillRect/>
          </a:stretch>
        </p:blipFill>
        <p:spPr>
          <a:xfrm>
            <a:off x="1094828" y="3846887"/>
            <a:ext cx="905058" cy="246834"/>
          </a:xfrm>
          <a:prstGeom prst="rect">
            <a:avLst/>
          </a:prstGeom>
        </p:spPr>
      </p:pic>
      <p:pic>
        <p:nvPicPr>
          <p:cNvPr id="42" name="Picture 41"/>
          <p:cNvPicPr>
            <a:picLocks noChangeAspect="1"/>
          </p:cNvPicPr>
          <p:nvPr/>
        </p:nvPicPr>
        <p:blipFill>
          <a:blip r:embed="rId9"/>
          <a:stretch>
            <a:fillRect/>
          </a:stretch>
        </p:blipFill>
        <p:spPr>
          <a:xfrm>
            <a:off x="1086337" y="3459893"/>
            <a:ext cx="686475" cy="276264"/>
          </a:xfrm>
          <a:prstGeom prst="rect">
            <a:avLst/>
          </a:prstGeom>
        </p:spPr>
      </p:pic>
      <p:pic>
        <p:nvPicPr>
          <p:cNvPr id="43" name="Picture 42"/>
          <p:cNvPicPr>
            <a:picLocks noChangeAspect="1"/>
          </p:cNvPicPr>
          <p:nvPr/>
        </p:nvPicPr>
        <p:blipFill>
          <a:blip r:embed="rId10"/>
          <a:stretch>
            <a:fillRect/>
          </a:stretch>
        </p:blipFill>
        <p:spPr>
          <a:xfrm>
            <a:off x="3630692" y="2176288"/>
            <a:ext cx="697062" cy="289688"/>
          </a:xfrm>
          <a:prstGeom prst="rect">
            <a:avLst/>
          </a:prstGeom>
        </p:spPr>
      </p:pic>
      <p:pic>
        <p:nvPicPr>
          <p:cNvPr id="81" name="Picture 80"/>
          <p:cNvPicPr>
            <a:picLocks noChangeAspect="1"/>
          </p:cNvPicPr>
          <p:nvPr/>
        </p:nvPicPr>
        <p:blipFill>
          <a:blip r:embed="rId11"/>
          <a:stretch>
            <a:fillRect/>
          </a:stretch>
        </p:blipFill>
        <p:spPr>
          <a:xfrm>
            <a:off x="6260278" y="2222475"/>
            <a:ext cx="1158811" cy="274043"/>
          </a:xfrm>
          <a:prstGeom prst="rect">
            <a:avLst/>
          </a:prstGeom>
        </p:spPr>
      </p:pic>
      <p:pic>
        <p:nvPicPr>
          <p:cNvPr id="111" name="Picture 110"/>
          <p:cNvPicPr>
            <a:picLocks noChangeAspect="1"/>
          </p:cNvPicPr>
          <p:nvPr/>
        </p:nvPicPr>
        <p:blipFill>
          <a:blip r:embed="rId12"/>
          <a:stretch>
            <a:fillRect/>
          </a:stretch>
        </p:blipFill>
        <p:spPr>
          <a:xfrm>
            <a:off x="4960173" y="2195750"/>
            <a:ext cx="723962" cy="300867"/>
          </a:xfrm>
          <a:prstGeom prst="rect">
            <a:avLst/>
          </a:prstGeom>
        </p:spPr>
      </p:pic>
      <p:pic>
        <p:nvPicPr>
          <p:cNvPr id="112" name="Picture 111"/>
          <p:cNvPicPr>
            <a:picLocks noChangeAspect="1"/>
          </p:cNvPicPr>
          <p:nvPr/>
        </p:nvPicPr>
        <p:blipFill>
          <a:blip r:embed="rId13"/>
          <a:stretch>
            <a:fillRect/>
          </a:stretch>
        </p:blipFill>
        <p:spPr>
          <a:xfrm>
            <a:off x="7780715" y="2174026"/>
            <a:ext cx="906085" cy="271825"/>
          </a:xfrm>
          <a:prstGeom prst="rect">
            <a:avLst/>
          </a:prstGeom>
        </p:spPr>
      </p:pic>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382785"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Calibri"/>
                <a:ea typeface="ＭＳ Ｐゴシック" charset="0"/>
                <a:cs typeface="Times New Roman"/>
              </a:rPr>
              <a:t>Suffixes </a:t>
            </a:r>
            <a:endParaRPr lang="en-US" sz="3000" dirty="0">
              <a:solidFill>
                <a:prstClr val="black"/>
              </a:solidFill>
              <a:latin typeface="Calibri"/>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pic>
        <p:nvPicPr>
          <p:cNvPr id="5" name="Picture 4"/>
          <p:cNvPicPr>
            <a:picLocks noChangeAspect="1"/>
          </p:cNvPicPr>
          <p:nvPr/>
        </p:nvPicPr>
        <p:blipFill>
          <a:blip r:embed="rId14"/>
          <a:stretch>
            <a:fillRect/>
          </a:stretch>
        </p:blipFill>
        <p:spPr>
          <a:xfrm>
            <a:off x="3451598" y="3499253"/>
            <a:ext cx="1508575" cy="241665"/>
          </a:xfrm>
          <a:prstGeom prst="rect">
            <a:avLst/>
          </a:prstGeom>
        </p:spPr>
      </p:pic>
      <p:pic>
        <p:nvPicPr>
          <p:cNvPr id="7" name="Picture 6"/>
          <p:cNvPicPr>
            <a:picLocks noChangeAspect="1"/>
          </p:cNvPicPr>
          <p:nvPr/>
        </p:nvPicPr>
        <p:blipFill>
          <a:blip r:embed="rId15"/>
          <a:stretch>
            <a:fillRect/>
          </a:stretch>
        </p:blipFill>
        <p:spPr>
          <a:xfrm>
            <a:off x="3483473" y="4999697"/>
            <a:ext cx="1492666" cy="223900"/>
          </a:xfrm>
          <a:prstGeom prst="rect">
            <a:avLst/>
          </a:prstGeom>
        </p:spPr>
      </p:pic>
      <p:cxnSp>
        <p:nvCxnSpPr>
          <p:cNvPr id="72" name="Straight Arrow Connector 71"/>
          <p:cNvCxnSpPr/>
          <p:nvPr/>
        </p:nvCxnSpPr>
        <p:spPr>
          <a:xfrm rot="16200000">
            <a:off x="5523401" y="3142903"/>
            <a:ext cx="0" cy="1026045"/>
          </a:xfrm>
          <a:prstGeom prst="straightConnector1">
            <a:avLst/>
          </a:prstGeom>
          <a:ln w="50800">
            <a:solidFill>
              <a:srgbClr val="4E8F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839683" y="5868891"/>
            <a:ext cx="2144800" cy="707886"/>
          </a:xfrm>
          <a:prstGeom prst="rect">
            <a:avLst/>
          </a:prstGeom>
          <a:noFill/>
          <a:ln w="38100">
            <a:solidFill>
              <a:schemeClr val="tx1"/>
            </a:solidFill>
          </a:ln>
        </p:spPr>
        <p:txBody>
          <a:bodyPr wrap="square" rtlCol="0">
            <a:spAutoFit/>
          </a:bodyPr>
          <a:lstStyle/>
          <a:p>
            <a:pPr algn="ctr"/>
            <a:r>
              <a:rPr lang="en-US" sz="4000" dirty="0" smtClean="0">
                <a:latin typeface="Comic Sans MS" charset="0"/>
                <a:ea typeface="Comic Sans MS" charset="0"/>
                <a:cs typeface="Comic Sans MS" charset="0"/>
              </a:rPr>
              <a:t>Linear!</a:t>
            </a:r>
          </a:p>
        </p:txBody>
      </p:sp>
      <p:pic>
        <p:nvPicPr>
          <p:cNvPr id="2" name="Picture 1"/>
          <p:cNvPicPr>
            <a:picLocks noChangeAspect="1"/>
          </p:cNvPicPr>
          <p:nvPr/>
        </p:nvPicPr>
        <p:blipFill>
          <a:blip r:embed="rId16"/>
          <a:stretch>
            <a:fillRect/>
          </a:stretch>
        </p:blipFill>
        <p:spPr>
          <a:xfrm>
            <a:off x="6198355" y="3500404"/>
            <a:ext cx="1594083" cy="255363"/>
          </a:xfrm>
          <a:prstGeom prst="rect">
            <a:avLst/>
          </a:prstGeom>
        </p:spPr>
      </p:pic>
      <p:pic>
        <p:nvPicPr>
          <p:cNvPr id="6" name="Picture 5"/>
          <p:cNvPicPr>
            <a:picLocks noChangeAspect="1"/>
          </p:cNvPicPr>
          <p:nvPr/>
        </p:nvPicPr>
        <p:blipFill>
          <a:blip r:embed="rId17"/>
          <a:stretch>
            <a:fillRect/>
          </a:stretch>
        </p:blipFill>
        <p:spPr>
          <a:xfrm>
            <a:off x="5823484" y="3828613"/>
            <a:ext cx="3139762" cy="254575"/>
          </a:xfrm>
          <a:prstGeom prst="rect">
            <a:avLst/>
          </a:prstGeom>
        </p:spPr>
      </p:pic>
      <p:pic>
        <p:nvPicPr>
          <p:cNvPr id="9" name="Picture 8"/>
          <p:cNvPicPr>
            <a:picLocks noChangeAspect="1"/>
          </p:cNvPicPr>
          <p:nvPr/>
        </p:nvPicPr>
        <p:blipFill>
          <a:blip r:embed="rId18"/>
          <a:stretch>
            <a:fillRect/>
          </a:stretch>
        </p:blipFill>
        <p:spPr>
          <a:xfrm>
            <a:off x="4297979" y="4630636"/>
            <a:ext cx="3450046" cy="263545"/>
          </a:xfrm>
          <a:prstGeom prst="rect">
            <a:avLst/>
          </a:prstGeom>
        </p:spPr>
      </p:pic>
    </p:spTree>
    <p:extLst>
      <p:ext uri="{BB962C8B-B14F-4D97-AF65-F5344CB8AC3E}">
        <p14:creationId xmlns:p14="http://schemas.microsoft.com/office/powerpoint/2010/main" val="224953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9" name="Straight Arrow Connector 28"/>
          <p:cNvCxnSpPr/>
          <p:nvPr/>
        </p:nvCxnSpPr>
        <p:spPr>
          <a:xfrm>
            <a:off x="4161692" y="3846887"/>
            <a:ext cx="0" cy="1026045"/>
          </a:xfrm>
          <a:prstGeom prst="straightConnector1">
            <a:avLst/>
          </a:prstGeom>
          <a:ln w="50800">
            <a:solidFill>
              <a:srgbClr val="418008"/>
            </a:solidFill>
            <a:tailEnd type="triangle"/>
          </a:ln>
        </p:spPr>
        <p:style>
          <a:lnRef idx="2">
            <a:schemeClr val="accent1"/>
          </a:lnRef>
          <a:fillRef idx="0">
            <a:schemeClr val="accent1"/>
          </a:fillRef>
          <a:effectRef idx="1">
            <a:schemeClr val="accent1"/>
          </a:effectRef>
          <a:fontRef idx="minor">
            <a:schemeClr val="tx1"/>
          </a:fontRef>
        </p:style>
      </p:cxnSp>
      <p:sp>
        <p:nvSpPr>
          <p:cNvPr id="4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Morphological Paradigm </a:t>
            </a:r>
            <a:r>
              <a:rPr lang="en-US" dirty="0"/>
              <a:t>– </a:t>
            </a:r>
            <a:r>
              <a:rPr lang="en-US" dirty="0" smtClean="0"/>
              <a:t>Vectors</a:t>
            </a:r>
            <a:endParaRPr lang="en-US" dirty="0"/>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2" name="TextBox 51"/>
            <p:cNvSpPr txBox="1"/>
            <p:nvPr/>
          </p:nvSpPr>
          <p:spPr>
            <a:xfrm>
              <a:off x="4793533" y="2970493"/>
              <a:ext cx="1512594"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a:solidFill>
                    <a:srgbClr val="FF2B2C"/>
                  </a:solidFill>
                  <a:latin typeface="+mn-lt"/>
                  <a:ea typeface="ＭＳ Ｐゴシック" charset="0"/>
                  <a:cs typeface="ＭＳ Ｐゴシック" charset="0"/>
                  <a:sym typeface="Arial"/>
                  <a:rtl val="0"/>
                </a:rPr>
                <a:t>3</a:t>
              </a:r>
              <a:r>
                <a:rPr lang="en-US" sz="2500" dirty="0" smtClean="0">
                  <a:solidFill>
                    <a:srgbClr val="FF2B2C"/>
                  </a:solidFill>
                  <a:latin typeface="+mn-lt"/>
                  <a:ea typeface="ＭＳ Ｐゴシック" charset="0"/>
                  <a:cs typeface="ＭＳ Ｐゴシック" charset="0"/>
                  <a:sym typeface="Arial"/>
                  <a:rtl val="0"/>
                </a:rPr>
                <a:t>P Pres Sg</a:t>
              </a:r>
              <a:endParaRPr lang="en-US" sz="2500" dirty="0">
                <a:solidFill>
                  <a:srgbClr val="FF2B2C"/>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208275" y="3401081"/>
            <a:ext cx="1140570" cy="1970154"/>
            <a:chOff x="2208275" y="3401081"/>
            <a:chExt cx="1140570"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8" name="TextBox 67"/>
            <p:cNvSpPr txBox="1"/>
            <p:nvPr/>
          </p:nvSpPr>
          <p:spPr>
            <a:xfrm>
              <a:off x="2234437" y="3766850"/>
              <a:ext cx="111440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SPRINT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9" name="TextBox 68"/>
            <p:cNvSpPr txBox="1"/>
            <p:nvPr/>
          </p:nvSpPr>
          <p:spPr>
            <a:xfrm>
              <a:off x="2229411" y="4136182"/>
              <a:ext cx="877163"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WUG</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0" name="TextBox 69"/>
            <p:cNvSpPr txBox="1"/>
            <p:nvPr/>
          </p:nvSpPr>
          <p:spPr>
            <a:xfrm>
              <a:off x="2214326" y="4508807"/>
              <a:ext cx="919482"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CODE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sp>
        <p:nvSpPr>
          <p:cNvPr id="77" name="TextBox 76"/>
          <p:cNvSpPr txBox="1"/>
          <p:nvPr/>
        </p:nvSpPr>
        <p:spPr>
          <a:xfrm>
            <a:off x="7581334" y="2850311"/>
            <a:ext cx="1164101"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Gerund</a:t>
            </a:r>
            <a:endParaRPr lang="en-US" sz="2500" dirty="0">
              <a:solidFill>
                <a:srgbClr val="FF2B2C"/>
              </a:solidFill>
              <a:latin typeface="+mn-lt"/>
              <a:ea typeface="ＭＳ Ｐゴシック" charset="0"/>
              <a:cs typeface="ＭＳ Ｐゴシック" charset="0"/>
              <a:sym typeface="Arial"/>
              <a:rtl val="0"/>
            </a:endParaRPr>
          </a:p>
        </p:txBody>
      </p:sp>
      <p:sp>
        <p:nvSpPr>
          <p:cNvPr id="79" name="TextBox 78"/>
          <p:cNvSpPr txBox="1"/>
          <p:nvPr/>
        </p:nvSpPr>
        <p:spPr>
          <a:xfrm>
            <a:off x="2207692" y="5328629"/>
            <a:ext cx="672941" cy="477054"/>
          </a:xfrm>
          <a:prstGeom prst="rect">
            <a:avLst/>
          </a:prstGeom>
          <a:noFill/>
        </p:spPr>
        <p:txBody>
          <a:bodyPr wrap="none" rtlCol="0">
            <a:spAutoFit/>
          </a:bodyPr>
          <a:lstStyle/>
          <a:p>
            <a:pPr defTabSz="457200" eaLnBrk="1" hangingPunct="1">
              <a:spcBef>
                <a:spcPct val="0"/>
              </a:spcBef>
              <a:buClrTx/>
              <a:buSzTx/>
              <a:buFontTx/>
              <a:buNone/>
            </a:pPr>
            <a:r>
              <a:rPr lang="en-US" sz="2500" smtClean="0">
                <a:solidFill>
                  <a:srgbClr val="0C5986">
                    <a:lumMod val="60000"/>
                    <a:lumOff val="40000"/>
                  </a:srgbClr>
                </a:solidFill>
                <a:latin typeface="+mn-lt"/>
                <a:ea typeface="ＭＳ Ｐゴシック" charset="0"/>
                <a:cs typeface="ＭＳ Ｐゴシック" charset="0"/>
                <a:sym typeface="Arial"/>
                <a:rtl val="0"/>
              </a:rPr>
              <a:t>BAT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0" name="TextBox 79"/>
          <p:cNvSpPr txBox="1"/>
          <p:nvPr/>
        </p:nvSpPr>
        <p:spPr>
          <a:xfrm>
            <a:off x="2207611" y="5756609"/>
            <a:ext cx="802464"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PLAY</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cxnSp>
        <p:nvCxnSpPr>
          <p:cNvPr id="102" name="Straight Connector 101"/>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3"/>
          <a:stretch>
            <a:fillRect/>
          </a:stretch>
        </p:blipFill>
        <p:spPr>
          <a:xfrm>
            <a:off x="1122092" y="5844121"/>
            <a:ext cx="860765" cy="289942"/>
          </a:xfrm>
          <a:prstGeom prst="rect">
            <a:avLst/>
          </a:prstGeom>
        </p:spPr>
      </p:pic>
      <p:pic>
        <p:nvPicPr>
          <p:cNvPr id="36" name="Picture 35"/>
          <p:cNvPicPr>
            <a:picLocks noChangeAspect="1"/>
          </p:cNvPicPr>
          <p:nvPr/>
        </p:nvPicPr>
        <p:blipFill>
          <a:blip r:embed="rId4"/>
          <a:stretch>
            <a:fillRect/>
          </a:stretch>
        </p:blipFill>
        <p:spPr>
          <a:xfrm>
            <a:off x="1084092" y="5435985"/>
            <a:ext cx="655387" cy="262155"/>
          </a:xfrm>
          <a:prstGeom prst="rect">
            <a:avLst/>
          </a:prstGeom>
        </p:spPr>
      </p:pic>
      <p:pic>
        <p:nvPicPr>
          <p:cNvPr id="38" name="Picture 37"/>
          <p:cNvPicPr>
            <a:picLocks noChangeAspect="1"/>
          </p:cNvPicPr>
          <p:nvPr/>
        </p:nvPicPr>
        <p:blipFill>
          <a:blip r:embed="rId5"/>
          <a:stretch>
            <a:fillRect/>
          </a:stretch>
        </p:blipFill>
        <p:spPr>
          <a:xfrm>
            <a:off x="1106265" y="4980663"/>
            <a:ext cx="796762" cy="271063"/>
          </a:xfrm>
          <a:prstGeom prst="rect">
            <a:avLst/>
          </a:prstGeom>
        </p:spPr>
      </p:pic>
      <p:pic>
        <p:nvPicPr>
          <p:cNvPr id="39" name="Picture 38"/>
          <p:cNvPicPr>
            <a:picLocks noChangeAspect="1"/>
          </p:cNvPicPr>
          <p:nvPr/>
        </p:nvPicPr>
        <p:blipFill>
          <a:blip r:embed="rId6"/>
          <a:stretch>
            <a:fillRect/>
          </a:stretch>
        </p:blipFill>
        <p:spPr>
          <a:xfrm>
            <a:off x="1074847" y="4591056"/>
            <a:ext cx="854170" cy="281876"/>
          </a:xfrm>
          <a:prstGeom prst="rect">
            <a:avLst/>
          </a:prstGeom>
        </p:spPr>
      </p:pic>
      <p:pic>
        <p:nvPicPr>
          <p:cNvPr id="40" name="Picture 39"/>
          <p:cNvPicPr>
            <a:picLocks noChangeAspect="1"/>
          </p:cNvPicPr>
          <p:nvPr/>
        </p:nvPicPr>
        <p:blipFill>
          <a:blip r:embed="rId7"/>
          <a:stretch>
            <a:fillRect/>
          </a:stretch>
        </p:blipFill>
        <p:spPr>
          <a:xfrm rot="21365618">
            <a:off x="1087947" y="4198382"/>
            <a:ext cx="695074" cy="254860"/>
          </a:xfrm>
          <a:prstGeom prst="rect">
            <a:avLst/>
          </a:prstGeom>
        </p:spPr>
      </p:pic>
      <p:pic>
        <p:nvPicPr>
          <p:cNvPr id="41" name="Picture 40"/>
          <p:cNvPicPr>
            <a:picLocks noChangeAspect="1"/>
          </p:cNvPicPr>
          <p:nvPr/>
        </p:nvPicPr>
        <p:blipFill>
          <a:blip r:embed="rId8"/>
          <a:stretch>
            <a:fillRect/>
          </a:stretch>
        </p:blipFill>
        <p:spPr>
          <a:xfrm>
            <a:off x="1094828" y="3846887"/>
            <a:ext cx="905058" cy="246834"/>
          </a:xfrm>
          <a:prstGeom prst="rect">
            <a:avLst/>
          </a:prstGeom>
        </p:spPr>
      </p:pic>
      <p:pic>
        <p:nvPicPr>
          <p:cNvPr id="42" name="Picture 41"/>
          <p:cNvPicPr>
            <a:picLocks noChangeAspect="1"/>
          </p:cNvPicPr>
          <p:nvPr/>
        </p:nvPicPr>
        <p:blipFill>
          <a:blip r:embed="rId9"/>
          <a:stretch>
            <a:fillRect/>
          </a:stretch>
        </p:blipFill>
        <p:spPr>
          <a:xfrm>
            <a:off x="1086337" y="3459893"/>
            <a:ext cx="686475" cy="276264"/>
          </a:xfrm>
          <a:prstGeom prst="rect">
            <a:avLst/>
          </a:prstGeom>
        </p:spPr>
      </p:pic>
      <p:pic>
        <p:nvPicPr>
          <p:cNvPr id="43" name="Picture 42"/>
          <p:cNvPicPr>
            <a:picLocks noChangeAspect="1"/>
          </p:cNvPicPr>
          <p:nvPr/>
        </p:nvPicPr>
        <p:blipFill>
          <a:blip r:embed="rId10"/>
          <a:stretch>
            <a:fillRect/>
          </a:stretch>
        </p:blipFill>
        <p:spPr>
          <a:xfrm>
            <a:off x="3630692" y="2176288"/>
            <a:ext cx="697062" cy="289688"/>
          </a:xfrm>
          <a:prstGeom prst="rect">
            <a:avLst/>
          </a:prstGeom>
        </p:spPr>
      </p:pic>
      <p:pic>
        <p:nvPicPr>
          <p:cNvPr id="81" name="Picture 80"/>
          <p:cNvPicPr>
            <a:picLocks noChangeAspect="1"/>
          </p:cNvPicPr>
          <p:nvPr/>
        </p:nvPicPr>
        <p:blipFill>
          <a:blip r:embed="rId11"/>
          <a:stretch>
            <a:fillRect/>
          </a:stretch>
        </p:blipFill>
        <p:spPr>
          <a:xfrm>
            <a:off x="6260278" y="2222475"/>
            <a:ext cx="1158811" cy="274043"/>
          </a:xfrm>
          <a:prstGeom prst="rect">
            <a:avLst/>
          </a:prstGeom>
        </p:spPr>
      </p:pic>
      <p:pic>
        <p:nvPicPr>
          <p:cNvPr id="111" name="Picture 110"/>
          <p:cNvPicPr>
            <a:picLocks noChangeAspect="1"/>
          </p:cNvPicPr>
          <p:nvPr/>
        </p:nvPicPr>
        <p:blipFill>
          <a:blip r:embed="rId12"/>
          <a:stretch>
            <a:fillRect/>
          </a:stretch>
        </p:blipFill>
        <p:spPr>
          <a:xfrm>
            <a:off x="4960173" y="2195750"/>
            <a:ext cx="723962" cy="300867"/>
          </a:xfrm>
          <a:prstGeom prst="rect">
            <a:avLst/>
          </a:prstGeom>
        </p:spPr>
      </p:pic>
      <p:pic>
        <p:nvPicPr>
          <p:cNvPr id="112" name="Picture 111"/>
          <p:cNvPicPr>
            <a:picLocks noChangeAspect="1"/>
          </p:cNvPicPr>
          <p:nvPr/>
        </p:nvPicPr>
        <p:blipFill>
          <a:blip r:embed="rId13"/>
          <a:stretch>
            <a:fillRect/>
          </a:stretch>
        </p:blipFill>
        <p:spPr>
          <a:xfrm>
            <a:off x="7780715" y="2174026"/>
            <a:ext cx="906085" cy="271825"/>
          </a:xfrm>
          <a:prstGeom prst="rect">
            <a:avLst/>
          </a:prstGeom>
        </p:spPr>
      </p:pic>
      <p:cxnSp>
        <p:nvCxnSpPr>
          <p:cNvPr id="114" name="Straight Connector 113"/>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80504" y="1566643"/>
            <a:ext cx="1382785"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Calibri"/>
                <a:ea typeface="ＭＳ Ｐゴシック" charset="0"/>
                <a:cs typeface="Times New Roman"/>
              </a:rPr>
              <a:t>Suffixes </a:t>
            </a:r>
            <a:endParaRPr lang="en-US" sz="3000" dirty="0">
              <a:solidFill>
                <a:prstClr val="black"/>
              </a:solidFill>
              <a:latin typeface="Calibri"/>
              <a:ea typeface="ＭＳ Ｐゴシック" charset="0"/>
              <a:cs typeface="Times New Roman"/>
            </a:endParaRPr>
          </a:p>
        </p:txBody>
      </p:sp>
      <p:sp>
        <p:nvSpPr>
          <p:cNvPr id="119" name="TextBox 118"/>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pic>
        <p:nvPicPr>
          <p:cNvPr id="5" name="Picture 4"/>
          <p:cNvPicPr>
            <a:picLocks noChangeAspect="1"/>
          </p:cNvPicPr>
          <p:nvPr/>
        </p:nvPicPr>
        <p:blipFill>
          <a:blip r:embed="rId14"/>
          <a:stretch>
            <a:fillRect/>
          </a:stretch>
        </p:blipFill>
        <p:spPr>
          <a:xfrm>
            <a:off x="3451598" y="3499253"/>
            <a:ext cx="1508575" cy="241665"/>
          </a:xfrm>
          <a:prstGeom prst="rect">
            <a:avLst/>
          </a:prstGeom>
        </p:spPr>
      </p:pic>
      <p:pic>
        <p:nvPicPr>
          <p:cNvPr id="7" name="Picture 6"/>
          <p:cNvPicPr>
            <a:picLocks noChangeAspect="1"/>
          </p:cNvPicPr>
          <p:nvPr/>
        </p:nvPicPr>
        <p:blipFill>
          <a:blip r:embed="rId15"/>
          <a:stretch>
            <a:fillRect/>
          </a:stretch>
        </p:blipFill>
        <p:spPr>
          <a:xfrm>
            <a:off x="3483473" y="4999697"/>
            <a:ext cx="1492666" cy="223900"/>
          </a:xfrm>
          <a:prstGeom prst="rect">
            <a:avLst/>
          </a:prstGeom>
        </p:spPr>
      </p:pic>
      <p:cxnSp>
        <p:nvCxnSpPr>
          <p:cNvPr id="72" name="Straight Arrow Connector 71"/>
          <p:cNvCxnSpPr/>
          <p:nvPr/>
        </p:nvCxnSpPr>
        <p:spPr>
          <a:xfrm rot="16200000">
            <a:off x="5523401" y="3142903"/>
            <a:ext cx="0" cy="1026045"/>
          </a:xfrm>
          <a:prstGeom prst="straightConnector1">
            <a:avLst/>
          </a:prstGeom>
          <a:ln w="50800">
            <a:solidFill>
              <a:srgbClr val="4E8F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839683" y="5868891"/>
            <a:ext cx="2144800" cy="707886"/>
          </a:xfrm>
          <a:prstGeom prst="rect">
            <a:avLst/>
          </a:prstGeom>
          <a:noFill/>
          <a:ln w="38100">
            <a:solidFill>
              <a:schemeClr val="tx1"/>
            </a:solidFill>
          </a:ln>
        </p:spPr>
        <p:txBody>
          <a:bodyPr wrap="square" rtlCol="0">
            <a:spAutoFit/>
          </a:bodyPr>
          <a:lstStyle/>
          <a:p>
            <a:pPr algn="ctr"/>
            <a:r>
              <a:rPr lang="en-US" sz="4000" dirty="0" smtClean="0">
                <a:latin typeface="Comic Sans MS" charset="0"/>
                <a:ea typeface="Comic Sans MS" charset="0"/>
                <a:cs typeface="Comic Sans MS" charset="0"/>
              </a:rPr>
              <a:t>Predict!</a:t>
            </a:r>
          </a:p>
        </p:txBody>
      </p:sp>
      <p:pic>
        <p:nvPicPr>
          <p:cNvPr id="2" name="Picture 1"/>
          <p:cNvPicPr>
            <a:picLocks noChangeAspect="1"/>
          </p:cNvPicPr>
          <p:nvPr/>
        </p:nvPicPr>
        <p:blipFill>
          <a:blip r:embed="rId16"/>
          <a:stretch>
            <a:fillRect/>
          </a:stretch>
        </p:blipFill>
        <p:spPr>
          <a:xfrm>
            <a:off x="6198355" y="3500404"/>
            <a:ext cx="1594083" cy="255363"/>
          </a:xfrm>
          <a:prstGeom prst="rect">
            <a:avLst/>
          </a:prstGeom>
        </p:spPr>
      </p:pic>
      <p:cxnSp>
        <p:nvCxnSpPr>
          <p:cNvPr id="45" name="Straight Arrow Connector 44"/>
          <p:cNvCxnSpPr/>
          <p:nvPr/>
        </p:nvCxnSpPr>
        <p:spPr>
          <a:xfrm rot="16200000">
            <a:off x="5523402" y="4641036"/>
            <a:ext cx="0" cy="1026045"/>
          </a:xfrm>
          <a:prstGeom prst="straightConnector1">
            <a:avLst/>
          </a:prstGeom>
          <a:ln w="508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198936" y="3857018"/>
            <a:ext cx="0" cy="1026045"/>
          </a:xfrm>
          <a:prstGeom prst="straightConnector1">
            <a:avLst/>
          </a:prstGeom>
          <a:ln w="5080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17"/>
          <a:stretch>
            <a:fillRect/>
          </a:stretch>
        </p:blipFill>
        <p:spPr>
          <a:xfrm>
            <a:off x="6154809" y="4989234"/>
            <a:ext cx="2008575" cy="299923"/>
          </a:xfrm>
          <a:prstGeom prst="rect">
            <a:avLst/>
          </a:prstGeom>
        </p:spPr>
      </p:pic>
    </p:spTree>
    <p:extLst>
      <p:ext uri="{BB962C8B-B14F-4D97-AF65-F5344CB8AC3E}">
        <p14:creationId xmlns:p14="http://schemas.microsoft.com/office/powerpoint/2010/main" val="36340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3143" y="1943098"/>
            <a:ext cx="2824843" cy="861774"/>
          </a:xfrm>
          <a:prstGeom prst="rect">
            <a:avLst/>
          </a:prstGeom>
          <a:noFill/>
        </p:spPr>
        <p:txBody>
          <a:bodyPr wrap="square" rtlCol="0">
            <a:spAutoFit/>
          </a:bodyPr>
          <a:lstStyle/>
          <a:p>
            <a:r>
              <a:rPr lang="en-US" sz="5000" dirty="0" smtClean="0">
                <a:solidFill>
                  <a:schemeClr val="tx2">
                    <a:lumMod val="75000"/>
                  </a:schemeClr>
                </a:solidFill>
              </a:rPr>
              <a:t>running</a:t>
            </a:r>
            <a:endParaRPr lang="en-US" sz="5000" dirty="0">
              <a:solidFill>
                <a:schemeClr val="tx2">
                  <a:lumMod val="75000"/>
                </a:schemeClr>
              </a:solidFill>
            </a:endParaRPr>
          </a:p>
        </p:txBody>
      </p:sp>
      <p:sp>
        <p:nvSpPr>
          <p:cNvPr id="9" name="TextBox 8"/>
          <p:cNvSpPr txBox="1"/>
          <p:nvPr/>
        </p:nvSpPr>
        <p:spPr>
          <a:xfrm>
            <a:off x="3761014" y="1943098"/>
            <a:ext cx="2182586" cy="861774"/>
          </a:xfrm>
          <a:prstGeom prst="rect">
            <a:avLst/>
          </a:prstGeom>
          <a:noFill/>
        </p:spPr>
        <p:txBody>
          <a:bodyPr wrap="square" rtlCol="0">
            <a:spAutoFit/>
          </a:bodyPr>
          <a:lstStyle/>
          <a:p>
            <a:r>
              <a:rPr lang="en-US" sz="5000" dirty="0" smtClean="0">
                <a:solidFill>
                  <a:schemeClr val="tx2">
                    <a:lumMod val="75000"/>
                  </a:schemeClr>
                </a:solidFill>
              </a:rPr>
              <a:t>running</a:t>
            </a:r>
            <a:endParaRPr lang="en-US" sz="5000" dirty="0">
              <a:solidFill>
                <a:schemeClr val="tx2">
                  <a:lumMod val="75000"/>
                </a:schemeClr>
              </a:solidFill>
            </a:endParaRPr>
          </a:p>
        </p:txBody>
      </p:sp>
      <p:sp>
        <p:nvSpPr>
          <p:cNvPr id="10" name="TextBox 9"/>
          <p:cNvSpPr txBox="1"/>
          <p:nvPr/>
        </p:nvSpPr>
        <p:spPr>
          <a:xfrm>
            <a:off x="3891642" y="4283531"/>
            <a:ext cx="1921329" cy="861774"/>
          </a:xfrm>
          <a:prstGeom prst="rect">
            <a:avLst/>
          </a:prstGeom>
          <a:noFill/>
        </p:spPr>
        <p:txBody>
          <a:bodyPr wrap="square" rtlCol="0">
            <a:spAutoFit/>
          </a:bodyPr>
          <a:lstStyle/>
          <a:p>
            <a:r>
              <a:rPr lang="en-US" sz="5000" dirty="0" smtClean="0">
                <a:solidFill>
                  <a:schemeClr val="accent6">
                    <a:lumMod val="75000"/>
                  </a:schemeClr>
                </a:solidFill>
              </a:rPr>
              <a:t>shoes</a:t>
            </a:r>
            <a:endParaRPr lang="en-US" sz="5000" dirty="0">
              <a:solidFill>
                <a:schemeClr val="accent6">
                  <a:lumMod val="75000"/>
                </a:schemeClr>
              </a:solidFill>
            </a:endParaRPr>
          </a:p>
        </p:txBody>
      </p:sp>
      <p:sp>
        <p:nvSpPr>
          <p:cNvPr id="12" name="TextBox 11"/>
          <p:cNvSpPr txBox="1"/>
          <p:nvPr/>
        </p:nvSpPr>
        <p:spPr>
          <a:xfrm>
            <a:off x="538843" y="4250873"/>
            <a:ext cx="2939143" cy="861774"/>
          </a:xfrm>
          <a:prstGeom prst="rect">
            <a:avLst/>
          </a:prstGeom>
          <a:noFill/>
        </p:spPr>
        <p:txBody>
          <a:bodyPr wrap="square" rtlCol="0">
            <a:spAutoFit/>
          </a:bodyPr>
          <a:lstStyle/>
          <a:p>
            <a:r>
              <a:rPr lang="en-US" sz="5000" dirty="0" smtClean="0">
                <a:solidFill>
                  <a:srgbClr val="C00000"/>
                </a:solidFill>
              </a:rPr>
              <a:t>sprinting</a:t>
            </a:r>
            <a:endParaRPr lang="en-US" sz="5000" dirty="0">
              <a:solidFill>
                <a:srgbClr val="C00000"/>
              </a:solidFill>
            </a:endParaRPr>
          </a:p>
        </p:txBody>
      </p:sp>
      <p:sp>
        <p:nvSpPr>
          <p:cNvPr id="13" name="TextBox 12"/>
          <p:cNvSpPr txBox="1"/>
          <p:nvPr/>
        </p:nvSpPr>
        <p:spPr>
          <a:xfrm>
            <a:off x="6542314" y="1943098"/>
            <a:ext cx="2182586" cy="861774"/>
          </a:xfrm>
          <a:prstGeom prst="rect">
            <a:avLst/>
          </a:prstGeom>
          <a:noFill/>
        </p:spPr>
        <p:txBody>
          <a:bodyPr wrap="square" rtlCol="0">
            <a:spAutoFit/>
          </a:bodyPr>
          <a:lstStyle/>
          <a:p>
            <a:r>
              <a:rPr lang="en-US" sz="5000" dirty="0" smtClean="0">
                <a:solidFill>
                  <a:schemeClr val="tx2">
                    <a:lumMod val="75000"/>
                  </a:schemeClr>
                </a:solidFill>
              </a:rPr>
              <a:t>running</a:t>
            </a:r>
            <a:endParaRPr lang="en-US" sz="5000" dirty="0">
              <a:solidFill>
                <a:schemeClr val="tx2">
                  <a:lumMod val="75000"/>
                </a:schemeClr>
              </a:solidFill>
            </a:endParaRPr>
          </a:p>
        </p:txBody>
      </p:sp>
      <p:sp>
        <p:nvSpPr>
          <p:cNvPr id="14" name="TextBox 13"/>
          <p:cNvSpPr txBox="1"/>
          <p:nvPr/>
        </p:nvSpPr>
        <p:spPr>
          <a:xfrm>
            <a:off x="6901502" y="4296391"/>
            <a:ext cx="1267036" cy="861774"/>
          </a:xfrm>
          <a:prstGeom prst="rect">
            <a:avLst/>
          </a:prstGeom>
          <a:noFill/>
        </p:spPr>
        <p:txBody>
          <a:bodyPr wrap="square" rtlCol="0">
            <a:spAutoFit/>
          </a:bodyPr>
          <a:lstStyle/>
          <a:p>
            <a:r>
              <a:rPr lang="en-US" sz="5000" dirty="0" smtClean="0">
                <a:solidFill>
                  <a:srgbClr val="00B050"/>
                </a:solidFill>
              </a:rPr>
              <a:t>ran</a:t>
            </a:r>
            <a:endParaRPr lang="en-US" sz="5000" dirty="0">
              <a:solidFill>
                <a:srgbClr val="00B050"/>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1" y="5299142"/>
            <a:ext cx="2084753" cy="1362920"/>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3672" y="5299142"/>
            <a:ext cx="2171700" cy="1438399"/>
          </a:xfrm>
          <a:prstGeom prst="rect">
            <a:avLst/>
          </a:prstGeom>
        </p:spPr>
      </p:pic>
      <p:sp>
        <p:nvSpPr>
          <p:cNvPr id="20" name="TextBox 19"/>
          <p:cNvSpPr txBox="1"/>
          <p:nvPr/>
        </p:nvSpPr>
        <p:spPr>
          <a:xfrm>
            <a:off x="6668338" y="5202210"/>
            <a:ext cx="1733363" cy="1323439"/>
          </a:xfrm>
          <a:prstGeom prst="rect">
            <a:avLst/>
          </a:prstGeom>
          <a:noFill/>
        </p:spPr>
        <p:txBody>
          <a:bodyPr wrap="square" rtlCol="0">
            <a:spAutoFit/>
          </a:bodyPr>
          <a:lstStyle/>
          <a:p>
            <a:pPr algn="ctr"/>
            <a:r>
              <a:rPr lang="en-US" sz="4000" b="1" dirty="0" smtClean="0">
                <a:latin typeface="Ayuthaya" charset="-34"/>
                <a:ea typeface="Ayuthaya" charset="-34"/>
                <a:cs typeface="Ayuthaya" charset="-34"/>
              </a:rPr>
              <a:t>PAST TENSE</a:t>
            </a:r>
            <a:endParaRPr lang="en-US" sz="4000" b="1" dirty="0">
              <a:latin typeface="Ayuthaya" charset="-34"/>
              <a:ea typeface="Ayuthaya" charset="-34"/>
              <a:cs typeface="Ayuthaya" charset="-34"/>
            </a:endParaRPr>
          </a:p>
        </p:txBody>
      </p:sp>
      <p:cxnSp>
        <p:nvCxnSpPr>
          <p:cNvPr id="22" name="Straight Arrow Connector 21"/>
          <p:cNvCxnSpPr/>
          <p:nvPr/>
        </p:nvCxnSpPr>
        <p:spPr>
          <a:xfrm flipH="1">
            <a:off x="1812471" y="2951833"/>
            <a:ext cx="16329" cy="1266382"/>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5400000">
            <a:off x="1593604" y="3346497"/>
            <a:ext cx="1471878" cy="477054"/>
          </a:xfrm>
          <a:prstGeom prst="rect">
            <a:avLst/>
          </a:prstGeom>
          <a:noFill/>
        </p:spPr>
        <p:txBody>
          <a:bodyPr wrap="none" rtlCol="0">
            <a:spAutoFit/>
          </a:bodyPr>
          <a:lstStyle/>
          <a:p>
            <a:r>
              <a:rPr lang="en-US" sz="2500" dirty="0" smtClean="0">
                <a:latin typeface="Times New Roman" charset="0"/>
                <a:ea typeface="Times New Roman" charset="0"/>
                <a:cs typeface="Times New Roman" charset="0"/>
              </a:rPr>
              <a:t>Similarity</a:t>
            </a:r>
            <a:endParaRPr lang="en-US" sz="2500" dirty="0">
              <a:latin typeface="Times New Roman" charset="0"/>
              <a:ea typeface="Times New Roman" charset="0"/>
              <a:cs typeface="Times New Roman" charset="0"/>
            </a:endParaRPr>
          </a:p>
        </p:txBody>
      </p:sp>
      <p:cxnSp>
        <p:nvCxnSpPr>
          <p:cNvPr id="25" name="Straight Arrow Connector 24"/>
          <p:cNvCxnSpPr/>
          <p:nvPr/>
        </p:nvCxnSpPr>
        <p:spPr>
          <a:xfrm flipH="1">
            <a:off x="4528644" y="2941842"/>
            <a:ext cx="16329" cy="1266382"/>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5400000">
            <a:off x="4186348" y="3336506"/>
            <a:ext cx="1718740" cy="477054"/>
          </a:xfrm>
          <a:prstGeom prst="rect">
            <a:avLst/>
          </a:prstGeom>
          <a:noFill/>
        </p:spPr>
        <p:txBody>
          <a:bodyPr wrap="none" rtlCol="0">
            <a:spAutoFit/>
          </a:bodyPr>
          <a:lstStyle/>
          <a:p>
            <a:r>
              <a:rPr lang="en-US" sz="2500" dirty="0" smtClean="0">
                <a:latin typeface="Times New Roman" charset="0"/>
                <a:ea typeface="Times New Roman" charset="0"/>
                <a:cs typeface="Times New Roman" charset="0"/>
              </a:rPr>
              <a:t>Relatedness</a:t>
            </a:r>
            <a:endParaRPr lang="en-US" sz="2500" dirty="0">
              <a:latin typeface="Times New Roman" charset="0"/>
              <a:ea typeface="Times New Roman" charset="0"/>
              <a:cs typeface="Times New Roman" charset="0"/>
            </a:endParaRPr>
          </a:p>
        </p:txBody>
      </p:sp>
      <p:cxnSp>
        <p:nvCxnSpPr>
          <p:cNvPr id="27" name="Straight Arrow Connector 26"/>
          <p:cNvCxnSpPr/>
          <p:nvPr/>
        </p:nvCxnSpPr>
        <p:spPr>
          <a:xfrm flipH="1">
            <a:off x="7256474" y="2941842"/>
            <a:ext cx="16329" cy="1266382"/>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5400000">
            <a:off x="6878911" y="3336506"/>
            <a:ext cx="1789272" cy="477054"/>
          </a:xfrm>
          <a:prstGeom prst="rect">
            <a:avLst/>
          </a:prstGeom>
          <a:noFill/>
        </p:spPr>
        <p:txBody>
          <a:bodyPr wrap="none" rtlCol="0">
            <a:spAutoFit/>
          </a:bodyPr>
          <a:lstStyle/>
          <a:p>
            <a:r>
              <a:rPr lang="en-US" sz="2500" dirty="0" smtClean="0">
                <a:latin typeface="Times New Roman" charset="0"/>
                <a:ea typeface="Times New Roman" charset="0"/>
                <a:cs typeface="Times New Roman" charset="0"/>
              </a:rPr>
              <a:t>Morphology</a:t>
            </a:r>
            <a:endParaRPr lang="en-US" sz="2500" dirty="0">
              <a:latin typeface="Times New Roman" charset="0"/>
              <a:ea typeface="Times New Roman" charset="0"/>
              <a:cs typeface="Times New Roman" charset="0"/>
            </a:endParaRPr>
          </a:p>
        </p:txBody>
      </p:sp>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3087" y="1248325"/>
            <a:ext cx="1078768" cy="809076"/>
          </a:xfrm>
          <a:prstGeom prst="rect">
            <a:avLst/>
          </a:prstGeom>
        </p:spPr>
      </p:pic>
      <p:sp>
        <p:nvSpPr>
          <p:cNvPr id="32" name="Title 31"/>
          <p:cNvSpPr>
            <a:spLocks noGrp="1"/>
          </p:cNvSpPr>
          <p:nvPr>
            <p:ph type="title"/>
          </p:nvPr>
        </p:nvSpPr>
        <p:spPr>
          <a:xfrm>
            <a:off x="457200" y="-2950"/>
            <a:ext cx="8229600" cy="1143000"/>
          </a:xfrm>
        </p:spPr>
        <p:txBody>
          <a:bodyPr>
            <a:normAutofit fontScale="90000"/>
          </a:bodyPr>
          <a:lstStyle/>
          <a:p>
            <a:r>
              <a:rPr lang="en-US" dirty="0" smtClean="0"/>
              <a:t>Words in the Lexicon are </a:t>
            </a:r>
            <a:r>
              <a:rPr lang="en-US" dirty="0"/>
              <a:t>R</a:t>
            </a:r>
            <a:r>
              <a:rPr lang="en-US" dirty="0" smtClean="0"/>
              <a:t>elated!</a:t>
            </a:r>
            <a:endParaRPr lang="en-US" dirty="0"/>
          </a:p>
        </p:txBody>
      </p:sp>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0327" y="1221110"/>
            <a:ext cx="1078768" cy="809076"/>
          </a:xfrm>
          <a:prstGeom prst="rect">
            <a:avLst/>
          </a:prstGeom>
        </p:spPr>
      </p:pic>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5804" y="1221110"/>
            <a:ext cx="1078768" cy="809076"/>
          </a:xfrm>
          <a:prstGeom prst="rect">
            <a:avLst/>
          </a:prstGeom>
        </p:spPr>
      </p:pic>
      <p:sp>
        <p:nvSpPr>
          <p:cNvPr id="4" name="Oval 3"/>
          <p:cNvSpPr/>
          <p:nvPr/>
        </p:nvSpPr>
        <p:spPr>
          <a:xfrm>
            <a:off x="211015" y="902677"/>
            <a:ext cx="5914913" cy="5834864"/>
          </a:xfrm>
          <a:prstGeom prst="ellipse">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32277" y="1044837"/>
            <a:ext cx="5639836" cy="1323439"/>
          </a:xfrm>
          <a:prstGeom prst="rect">
            <a:avLst/>
          </a:prstGeom>
          <a:solidFill>
            <a:schemeClr val="bg1"/>
          </a:solidFill>
          <a:ln w="63500">
            <a:solidFill>
              <a:schemeClr val="tx1"/>
            </a:solidFill>
          </a:ln>
        </p:spPr>
        <p:txBody>
          <a:bodyPr wrap="square" rtlCol="0">
            <a:spAutoFit/>
          </a:bodyPr>
          <a:lstStyle/>
          <a:p>
            <a:pPr algn="ctr"/>
            <a:r>
              <a:rPr lang="en-US" sz="4000" dirty="0" smtClean="0">
                <a:latin typeface="Comic Sans MS" charset="0"/>
                <a:ea typeface="Comic Sans MS" charset="0"/>
                <a:cs typeface="Comic Sans MS" charset="0"/>
              </a:rPr>
              <a:t>Word </a:t>
            </a:r>
            <a:r>
              <a:rPr lang="en-US" sz="4000" dirty="0" err="1" smtClean="0">
                <a:latin typeface="Comic Sans MS" charset="0"/>
                <a:ea typeface="Comic Sans MS" charset="0"/>
                <a:cs typeface="Comic Sans MS" charset="0"/>
              </a:rPr>
              <a:t>embeddings</a:t>
            </a:r>
            <a:r>
              <a:rPr lang="en-US" sz="4000" dirty="0" smtClean="0">
                <a:latin typeface="Comic Sans MS" charset="0"/>
                <a:ea typeface="Comic Sans MS" charset="0"/>
                <a:cs typeface="Comic Sans MS" charset="0"/>
              </a:rPr>
              <a:t> are </a:t>
            </a:r>
            <a:r>
              <a:rPr lang="en-US" sz="4000" i="1" dirty="0" smtClean="0">
                <a:latin typeface="Comic Sans MS" charset="0"/>
                <a:ea typeface="Comic Sans MS" charset="0"/>
                <a:cs typeface="Comic Sans MS" charset="0"/>
              </a:rPr>
              <a:t>already</a:t>
            </a:r>
            <a:r>
              <a:rPr lang="en-US" sz="4000" dirty="0" smtClean="0">
                <a:latin typeface="Comic Sans MS" charset="0"/>
                <a:ea typeface="Comic Sans MS" charset="0"/>
                <a:cs typeface="Comic Sans MS" charset="0"/>
              </a:rPr>
              <a:t> good at this!</a:t>
            </a:r>
            <a:endParaRPr lang="en-US" sz="4000" dirty="0">
              <a:latin typeface="Comic Sans MS" charset="0"/>
              <a:ea typeface="Comic Sans MS" charset="0"/>
              <a:cs typeface="Comic Sans MS" charset="0"/>
            </a:endParaRPr>
          </a:p>
        </p:txBody>
      </p:sp>
      <p:sp>
        <p:nvSpPr>
          <p:cNvPr id="31" name="Oval 30"/>
          <p:cNvSpPr/>
          <p:nvPr/>
        </p:nvSpPr>
        <p:spPr>
          <a:xfrm>
            <a:off x="6230930" y="902677"/>
            <a:ext cx="2713181" cy="5834864"/>
          </a:xfrm>
          <a:prstGeom prst="ellipse">
            <a:avLst/>
          </a:prstGeom>
          <a:noFill/>
          <a:ln w="508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rved Up Arrow 10"/>
          <p:cNvSpPr/>
          <p:nvPr/>
        </p:nvSpPr>
        <p:spPr>
          <a:xfrm rot="10800000">
            <a:off x="3616126" y="2966907"/>
            <a:ext cx="3143319" cy="971887"/>
          </a:xfrm>
          <a:prstGeom prst="curvedUp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2351856" y="4504068"/>
            <a:ext cx="6592256" cy="1323439"/>
          </a:xfrm>
          <a:prstGeom prst="rect">
            <a:avLst/>
          </a:prstGeom>
          <a:solidFill>
            <a:schemeClr val="bg1"/>
          </a:solidFill>
          <a:ln w="63500">
            <a:solidFill>
              <a:schemeClr val="tx1"/>
            </a:solidFill>
          </a:ln>
        </p:spPr>
        <p:txBody>
          <a:bodyPr wrap="square" rtlCol="0">
            <a:spAutoFit/>
          </a:bodyPr>
          <a:lstStyle/>
          <a:p>
            <a:pPr algn="ctr"/>
            <a:r>
              <a:rPr lang="en-US" sz="4000" b="1" dirty="0" smtClean="0">
                <a:latin typeface="Comic Sans MS" charset="0"/>
                <a:ea typeface="Comic Sans MS" charset="0"/>
                <a:cs typeface="Comic Sans MS" charset="0"/>
              </a:rPr>
              <a:t>Goal: </a:t>
            </a:r>
            <a:r>
              <a:rPr lang="en-US" sz="4000" dirty="0" smtClean="0">
                <a:latin typeface="Comic Sans MS" charset="0"/>
                <a:ea typeface="Comic Sans MS" charset="0"/>
                <a:cs typeface="Comic Sans MS" charset="0"/>
              </a:rPr>
              <a:t>Put morphology into</a:t>
            </a:r>
          </a:p>
          <a:p>
            <a:pPr algn="ctr"/>
            <a:r>
              <a:rPr lang="en-US" sz="4000" dirty="0" smtClean="0">
                <a:latin typeface="Comic Sans MS" charset="0"/>
                <a:ea typeface="Comic Sans MS" charset="0"/>
                <a:cs typeface="Comic Sans MS" charset="0"/>
              </a:rPr>
              <a:t>word </a:t>
            </a:r>
            <a:r>
              <a:rPr lang="en-US" sz="4000" dirty="0" err="1" smtClean="0">
                <a:latin typeface="Comic Sans MS" charset="0"/>
                <a:ea typeface="Comic Sans MS" charset="0"/>
                <a:cs typeface="Comic Sans MS" charset="0"/>
              </a:rPr>
              <a:t>embeddings</a:t>
            </a:r>
            <a:endParaRPr lang="en-US" sz="4000" dirty="0">
              <a:latin typeface="Comic Sans MS" charset="0"/>
              <a:ea typeface="Comic Sans MS" charset="0"/>
              <a:cs typeface="Comic Sans MS" charset="0"/>
            </a:endParaRPr>
          </a:p>
        </p:txBody>
      </p:sp>
    </p:spTree>
    <p:extLst>
      <p:ext uri="{BB962C8B-B14F-4D97-AF65-F5344CB8AC3E}">
        <p14:creationId xmlns:p14="http://schemas.microsoft.com/office/powerpoint/2010/main" val="12531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4" grpId="0"/>
      <p:bldP spid="20" grpId="0"/>
      <p:bldP spid="24" grpId="0"/>
      <p:bldP spid="26" grpId="0"/>
      <p:bldP spid="28" grpId="0"/>
      <p:bldP spid="4" grpId="0" animBg="1"/>
      <p:bldP spid="29" grpId="1" animBg="1"/>
      <p:bldP spid="29" grpId="2" animBg="1"/>
      <p:bldP spid="31" grpId="0" animBg="1"/>
      <p:bldP spid="11"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Model</a:t>
            </a:r>
            <a:endParaRPr lang="en-US" dirty="0"/>
          </a:p>
        </p:txBody>
      </p:sp>
      <p:sp>
        <p:nvSpPr>
          <p:cNvPr id="4" name="TextBox 3"/>
          <p:cNvSpPr txBox="1"/>
          <p:nvPr/>
        </p:nvSpPr>
        <p:spPr>
          <a:xfrm>
            <a:off x="152845" y="2159950"/>
            <a:ext cx="1448477" cy="861774"/>
          </a:xfrm>
          <a:prstGeom prst="rect">
            <a:avLst/>
          </a:prstGeom>
          <a:noFill/>
        </p:spPr>
        <p:txBody>
          <a:bodyPr wrap="square" rtlCol="0">
            <a:spAutoFit/>
          </a:bodyPr>
          <a:lstStyle/>
          <a:p>
            <a:r>
              <a:rPr lang="en-US" sz="5000" dirty="0" smtClean="0">
                <a:solidFill>
                  <a:srgbClr val="00B0F0"/>
                </a:solidFill>
              </a:rPr>
              <a:t>RUN</a:t>
            </a:r>
            <a:endParaRPr lang="en-US" sz="5000" dirty="0">
              <a:solidFill>
                <a:srgbClr val="00B0F0"/>
              </a:solidFill>
            </a:endParaRPr>
          </a:p>
        </p:txBody>
      </p:sp>
      <p:sp>
        <p:nvSpPr>
          <p:cNvPr id="5" name="TextBox 4"/>
          <p:cNvSpPr txBox="1"/>
          <p:nvPr/>
        </p:nvSpPr>
        <p:spPr>
          <a:xfrm>
            <a:off x="2213106" y="2219871"/>
            <a:ext cx="2341419" cy="784830"/>
          </a:xfrm>
          <a:prstGeom prst="rect">
            <a:avLst/>
          </a:prstGeom>
          <a:noFill/>
        </p:spPr>
        <p:txBody>
          <a:bodyPr wrap="square" rtlCol="0">
            <a:spAutoFit/>
          </a:bodyPr>
          <a:lstStyle/>
          <a:p>
            <a:r>
              <a:rPr lang="en-US" sz="4500" b="1" dirty="0">
                <a:solidFill>
                  <a:srgbClr val="FF0000"/>
                </a:solidFill>
                <a:latin typeface="Ayuthaya" charset="-34"/>
                <a:ea typeface="Ayuthaya" charset="-34"/>
                <a:cs typeface="Ayuthaya" charset="-34"/>
              </a:rPr>
              <a:t>GERUND</a:t>
            </a:r>
            <a:endParaRPr lang="en-US" sz="4500" dirty="0">
              <a:solidFill>
                <a:srgbClr val="FF0000"/>
              </a:solidFill>
            </a:endParaRPr>
          </a:p>
        </p:txBody>
      </p:sp>
      <p:sp>
        <p:nvSpPr>
          <p:cNvPr id="7" name="TextBox 6"/>
          <p:cNvSpPr txBox="1"/>
          <p:nvPr/>
        </p:nvSpPr>
        <p:spPr>
          <a:xfrm>
            <a:off x="5708897" y="1889530"/>
            <a:ext cx="3271084" cy="1246495"/>
          </a:xfrm>
          <a:prstGeom prst="rect">
            <a:avLst/>
          </a:prstGeom>
          <a:noFill/>
        </p:spPr>
        <p:txBody>
          <a:bodyPr wrap="square" rtlCol="0">
            <a:spAutoFit/>
          </a:bodyPr>
          <a:lstStyle/>
          <a:p>
            <a:r>
              <a:rPr lang="en-US" sz="7500" dirty="0">
                <a:solidFill>
                  <a:srgbClr val="FF40FF"/>
                </a:solidFill>
              </a:rPr>
              <a:t>running</a:t>
            </a:r>
          </a:p>
        </p:txBody>
      </p:sp>
      <p:pic>
        <p:nvPicPr>
          <p:cNvPr id="3" name="Picture 2"/>
          <p:cNvPicPr>
            <a:picLocks noChangeAspect="1"/>
          </p:cNvPicPr>
          <p:nvPr/>
        </p:nvPicPr>
        <p:blipFill>
          <a:blip r:embed="rId3"/>
          <a:stretch>
            <a:fillRect/>
          </a:stretch>
        </p:blipFill>
        <p:spPr>
          <a:xfrm>
            <a:off x="1490122" y="2264970"/>
            <a:ext cx="685917" cy="685917"/>
          </a:xfrm>
          <a:prstGeom prst="rect">
            <a:avLst/>
          </a:prstGeom>
        </p:spPr>
      </p:pic>
      <p:pic>
        <p:nvPicPr>
          <p:cNvPr id="6" name="Picture 5"/>
          <p:cNvPicPr>
            <a:picLocks noChangeAspect="1"/>
          </p:cNvPicPr>
          <p:nvPr/>
        </p:nvPicPr>
        <p:blipFill>
          <a:blip r:embed="rId4"/>
          <a:stretch>
            <a:fillRect/>
          </a:stretch>
        </p:blipFill>
        <p:spPr>
          <a:xfrm>
            <a:off x="4636168" y="2329520"/>
            <a:ext cx="816612" cy="522632"/>
          </a:xfrm>
          <a:prstGeom prst="rect">
            <a:avLst/>
          </a:prstGeom>
        </p:spPr>
      </p:pic>
      <p:sp>
        <p:nvSpPr>
          <p:cNvPr id="38" name="TextBox 37"/>
          <p:cNvSpPr txBox="1"/>
          <p:nvPr/>
        </p:nvSpPr>
        <p:spPr>
          <a:xfrm>
            <a:off x="120761" y="4017082"/>
            <a:ext cx="1448477" cy="861774"/>
          </a:xfrm>
          <a:prstGeom prst="rect">
            <a:avLst/>
          </a:prstGeom>
          <a:noFill/>
        </p:spPr>
        <p:txBody>
          <a:bodyPr wrap="square" rtlCol="0">
            <a:spAutoFit/>
          </a:bodyPr>
          <a:lstStyle/>
          <a:p>
            <a:r>
              <a:rPr lang="en-US" sz="5000" dirty="0" smtClean="0">
                <a:solidFill>
                  <a:srgbClr val="00B0F0"/>
                </a:solidFill>
              </a:rPr>
              <a:t>RUN</a:t>
            </a:r>
            <a:endParaRPr lang="en-US" sz="5000" dirty="0">
              <a:solidFill>
                <a:srgbClr val="00B0F0"/>
              </a:solidFill>
            </a:endParaRPr>
          </a:p>
        </p:txBody>
      </p:sp>
      <p:sp>
        <p:nvSpPr>
          <p:cNvPr id="39" name="TextBox 38"/>
          <p:cNvSpPr txBox="1"/>
          <p:nvPr/>
        </p:nvSpPr>
        <p:spPr>
          <a:xfrm>
            <a:off x="2416114" y="4077003"/>
            <a:ext cx="2106327" cy="784830"/>
          </a:xfrm>
          <a:prstGeom prst="rect">
            <a:avLst/>
          </a:prstGeom>
          <a:noFill/>
        </p:spPr>
        <p:txBody>
          <a:bodyPr wrap="square" rtlCol="0">
            <a:spAutoFit/>
          </a:bodyPr>
          <a:lstStyle/>
          <a:p>
            <a:r>
              <a:rPr lang="en-US" sz="4500" b="1" dirty="0" smtClean="0">
                <a:solidFill>
                  <a:srgbClr val="FF0000"/>
                </a:solidFill>
                <a:latin typeface="Ayuthaya" charset="-34"/>
                <a:ea typeface="Ayuthaya" charset="-34"/>
                <a:cs typeface="Ayuthaya" charset="-34"/>
              </a:rPr>
              <a:t>PAST</a:t>
            </a:r>
            <a:endParaRPr lang="en-US" sz="4500" dirty="0">
              <a:solidFill>
                <a:srgbClr val="FF0000"/>
              </a:solidFill>
            </a:endParaRPr>
          </a:p>
        </p:txBody>
      </p:sp>
      <p:sp>
        <p:nvSpPr>
          <p:cNvPr id="40" name="TextBox 39"/>
          <p:cNvSpPr txBox="1"/>
          <p:nvPr/>
        </p:nvSpPr>
        <p:spPr>
          <a:xfrm>
            <a:off x="5692855" y="3746662"/>
            <a:ext cx="3271084" cy="1246495"/>
          </a:xfrm>
          <a:prstGeom prst="rect">
            <a:avLst/>
          </a:prstGeom>
          <a:noFill/>
        </p:spPr>
        <p:txBody>
          <a:bodyPr wrap="square" rtlCol="0">
            <a:spAutoFit/>
          </a:bodyPr>
          <a:lstStyle/>
          <a:p>
            <a:r>
              <a:rPr lang="en-US" sz="7500" dirty="0" smtClean="0">
                <a:solidFill>
                  <a:srgbClr val="FF40FF"/>
                </a:solidFill>
              </a:rPr>
              <a:t>ran</a:t>
            </a:r>
            <a:endParaRPr lang="en-US" sz="7500" dirty="0">
              <a:solidFill>
                <a:srgbClr val="FF40FF"/>
              </a:solidFill>
            </a:endParaRPr>
          </a:p>
        </p:txBody>
      </p:sp>
      <p:pic>
        <p:nvPicPr>
          <p:cNvPr id="41" name="Picture 40"/>
          <p:cNvPicPr>
            <a:picLocks noChangeAspect="1"/>
          </p:cNvPicPr>
          <p:nvPr/>
        </p:nvPicPr>
        <p:blipFill>
          <a:blip r:embed="rId3"/>
          <a:stretch>
            <a:fillRect/>
          </a:stretch>
        </p:blipFill>
        <p:spPr>
          <a:xfrm>
            <a:off x="1458038" y="4122102"/>
            <a:ext cx="685917" cy="685917"/>
          </a:xfrm>
          <a:prstGeom prst="rect">
            <a:avLst/>
          </a:prstGeom>
        </p:spPr>
      </p:pic>
      <p:pic>
        <p:nvPicPr>
          <p:cNvPr id="42" name="Picture 41"/>
          <p:cNvPicPr>
            <a:picLocks noChangeAspect="1"/>
          </p:cNvPicPr>
          <p:nvPr/>
        </p:nvPicPr>
        <p:blipFill>
          <a:blip r:embed="rId4"/>
          <a:stretch>
            <a:fillRect/>
          </a:stretch>
        </p:blipFill>
        <p:spPr>
          <a:xfrm>
            <a:off x="4604084" y="4186652"/>
            <a:ext cx="816612" cy="522632"/>
          </a:xfrm>
          <a:prstGeom prst="rect">
            <a:avLst/>
          </a:prstGeom>
        </p:spPr>
      </p:pic>
    </p:spTree>
    <p:extLst>
      <p:ext uri="{BB962C8B-B14F-4D97-AF65-F5344CB8AC3E}">
        <p14:creationId xmlns:p14="http://schemas.microsoft.com/office/powerpoint/2010/main" val="77475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38" grpId="0"/>
      <p:bldP spid="39"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Vector Offset Method</a:t>
            </a:r>
            <a:endParaRPr lang="en-US" dirty="0"/>
          </a:p>
        </p:txBody>
      </p:sp>
      <p:pic>
        <p:nvPicPr>
          <p:cNvPr id="9" name="Picture 8"/>
          <p:cNvPicPr>
            <a:picLocks noChangeAspect="1"/>
          </p:cNvPicPr>
          <p:nvPr/>
        </p:nvPicPr>
        <p:blipFill>
          <a:blip r:embed="rId3"/>
          <a:stretch>
            <a:fillRect/>
          </a:stretch>
        </p:blipFill>
        <p:spPr>
          <a:xfrm>
            <a:off x="1251281" y="3108214"/>
            <a:ext cx="144378" cy="799771"/>
          </a:xfrm>
          <a:prstGeom prst="rect">
            <a:avLst/>
          </a:prstGeom>
        </p:spPr>
      </p:pic>
      <p:pic>
        <p:nvPicPr>
          <p:cNvPr id="10" name="Picture 9"/>
          <p:cNvPicPr>
            <a:picLocks noChangeAspect="1"/>
          </p:cNvPicPr>
          <p:nvPr/>
        </p:nvPicPr>
        <p:blipFill>
          <a:blip r:embed="rId4"/>
          <a:stretch>
            <a:fillRect/>
          </a:stretch>
        </p:blipFill>
        <p:spPr>
          <a:xfrm>
            <a:off x="4517087" y="3442124"/>
            <a:ext cx="292100" cy="38100"/>
          </a:xfrm>
          <a:prstGeom prst="rect">
            <a:avLst/>
          </a:prstGeom>
        </p:spPr>
      </p:pic>
      <p:sp>
        <p:nvSpPr>
          <p:cNvPr id="24" name="TextBox 23"/>
          <p:cNvSpPr txBox="1"/>
          <p:nvPr/>
        </p:nvSpPr>
        <p:spPr>
          <a:xfrm>
            <a:off x="1365843" y="3184176"/>
            <a:ext cx="960509" cy="553998"/>
          </a:xfrm>
          <a:prstGeom prst="rect">
            <a:avLst/>
          </a:prstGeom>
          <a:noFill/>
        </p:spPr>
        <p:txBody>
          <a:bodyPr wrap="square" rtlCol="0">
            <a:spAutoFit/>
          </a:bodyPr>
          <a:lstStyle/>
          <a:p>
            <a:r>
              <a:rPr lang="en-US" sz="3000" dirty="0" smtClean="0">
                <a:solidFill>
                  <a:srgbClr val="00B0F0"/>
                </a:solidFill>
              </a:rPr>
              <a:t>RUN</a:t>
            </a:r>
            <a:endParaRPr lang="en-US" sz="3000" dirty="0">
              <a:solidFill>
                <a:srgbClr val="00B0F0"/>
              </a:solidFill>
            </a:endParaRPr>
          </a:p>
        </p:txBody>
      </p:sp>
      <p:pic>
        <p:nvPicPr>
          <p:cNvPr id="25" name="Picture 24"/>
          <p:cNvPicPr>
            <a:picLocks noChangeAspect="1"/>
          </p:cNvPicPr>
          <p:nvPr/>
        </p:nvPicPr>
        <p:blipFill>
          <a:blip r:embed="rId5"/>
          <a:stretch>
            <a:fillRect/>
          </a:stretch>
        </p:blipFill>
        <p:spPr>
          <a:xfrm>
            <a:off x="2290840" y="3249118"/>
            <a:ext cx="424112" cy="424112"/>
          </a:xfrm>
          <a:prstGeom prst="rect">
            <a:avLst/>
          </a:prstGeom>
        </p:spPr>
      </p:pic>
      <p:sp>
        <p:nvSpPr>
          <p:cNvPr id="26" name="TextBox 25"/>
          <p:cNvSpPr txBox="1"/>
          <p:nvPr/>
        </p:nvSpPr>
        <p:spPr>
          <a:xfrm>
            <a:off x="2747036" y="3204052"/>
            <a:ext cx="1632203" cy="553998"/>
          </a:xfrm>
          <a:prstGeom prst="rect">
            <a:avLst/>
          </a:prstGeom>
          <a:noFill/>
        </p:spPr>
        <p:txBody>
          <a:bodyPr wrap="square" rtlCol="0">
            <a:spAutoFit/>
          </a:bodyPr>
          <a:lstStyle/>
          <a:p>
            <a:r>
              <a:rPr lang="en-US" sz="3000" b="1" dirty="0" smtClean="0">
                <a:solidFill>
                  <a:srgbClr val="FF0000"/>
                </a:solidFill>
                <a:latin typeface="Ayuthaya" charset="-34"/>
                <a:ea typeface="Ayuthaya" charset="-34"/>
                <a:cs typeface="Ayuthaya" charset="-34"/>
              </a:rPr>
              <a:t>GERUND</a:t>
            </a:r>
            <a:endParaRPr lang="en-US" sz="3000" dirty="0">
              <a:solidFill>
                <a:srgbClr val="FF0000"/>
              </a:solidFill>
            </a:endParaRPr>
          </a:p>
        </p:txBody>
      </p:sp>
      <p:pic>
        <p:nvPicPr>
          <p:cNvPr id="32" name="Picture 31"/>
          <p:cNvPicPr>
            <a:picLocks noChangeAspect="1"/>
          </p:cNvPicPr>
          <p:nvPr/>
        </p:nvPicPr>
        <p:blipFill>
          <a:blip r:embed="rId6"/>
          <a:stretch>
            <a:fillRect/>
          </a:stretch>
        </p:blipFill>
        <p:spPr>
          <a:xfrm>
            <a:off x="4172249" y="3081165"/>
            <a:ext cx="194538" cy="799771"/>
          </a:xfrm>
          <a:prstGeom prst="rect">
            <a:avLst/>
          </a:prstGeom>
        </p:spPr>
      </p:pic>
      <p:pic>
        <p:nvPicPr>
          <p:cNvPr id="43" name="Picture 42"/>
          <p:cNvPicPr>
            <a:picLocks noChangeAspect="1"/>
          </p:cNvPicPr>
          <p:nvPr/>
        </p:nvPicPr>
        <p:blipFill>
          <a:blip r:embed="rId3"/>
          <a:stretch>
            <a:fillRect/>
          </a:stretch>
        </p:blipFill>
        <p:spPr>
          <a:xfrm>
            <a:off x="5053447" y="3099643"/>
            <a:ext cx="144378" cy="799771"/>
          </a:xfrm>
          <a:prstGeom prst="rect">
            <a:avLst/>
          </a:prstGeom>
        </p:spPr>
      </p:pic>
      <p:sp>
        <p:nvSpPr>
          <p:cNvPr id="44" name="TextBox 43"/>
          <p:cNvSpPr txBox="1"/>
          <p:nvPr/>
        </p:nvSpPr>
        <p:spPr>
          <a:xfrm>
            <a:off x="5065899" y="3202655"/>
            <a:ext cx="1319436" cy="553998"/>
          </a:xfrm>
          <a:prstGeom prst="rect">
            <a:avLst/>
          </a:prstGeom>
          <a:noFill/>
        </p:spPr>
        <p:txBody>
          <a:bodyPr wrap="square" rtlCol="0">
            <a:spAutoFit/>
          </a:bodyPr>
          <a:lstStyle/>
          <a:p>
            <a:r>
              <a:rPr lang="en-US" sz="3000" dirty="0" smtClean="0">
                <a:solidFill>
                  <a:srgbClr val="00B0F0"/>
                </a:solidFill>
              </a:rPr>
              <a:t>SPRINT</a:t>
            </a:r>
            <a:endParaRPr lang="en-US" sz="3000" dirty="0">
              <a:solidFill>
                <a:srgbClr val="00B0F0"/>
              </a:solidFill>
            </a:endParaRPr>
          </a:p>
        </p:txBody>
      </p:sp>
      <p:pic>
        <p:nvPicPr>
          <p:cNvPr id="45" name="Picture 44"/>
          <p:cNvPicPr>
            <a:picLocks noChangeAspect="1"/>
          </p:cNvPicPr>
          <p:nvPr/>
        </p:nvPicPr>
        <p:blipFill>
          <a:blip r:embed="rId5"/>
          <a:stretch>
            <a:fillRect/>
          </a:stretch>
        </p:blipFill>
        <p:spPr>
          <a:xfrm>
            <a:off x="6349822" y="3267597"/>
            <a:ext cx="424112" cy="424112"/>
          </a:xfrm>
          <a:prstGeom prst="rect">
            <a:avLst/>
          </a:prstGeom>
        </p:spPr>
      </p:pic>
      <p:sp>
        <p:nvSpPr>
          <p:cNvPr id="46" name="TextBox 45"/>
          <p:cNvSpPr txBox="1"/>
          <p:nvPr/>
        </p:nvSpPr>
        <p:spPr>
          <a:xfrm>
            <a:off x="6806018" y="3222531"/>
            <a:ext cx="1632203" cy="553998"/>
          </a:xfrm>
          <a:prstGeom prst="rect">
            <a:avLst/>
          </a:prstGeom>
          <a:noFill/>
        </p:spPr>
        <p:txBody>
          <a:bodyPr wrap="square" rtlCol="0">
            <a:spAutoFit/>
          </a:bodyPr>
          <a:lstStyle/>
          <a:p>
            <a:r>
              <a:rPr lang="en-US" sz="3000" b="1" dirty="0" smtClean="0">
                <a:solidFill>
                  <a:srgbClr val="FF0000"/>
                </a:solidFill>
                <a:latin typeface="Ayuthaya" charset="-34"/>
                <a:ea typeface="Ayuthaya" charset="-34"/>
                <a:cs typeface="Ayuthaya" charset="-34"/>
              </a:rPr>
              <a:t>GERUND</a:t>
            </a:r>
            <a:endParaRPr lang="en-US" sz="3000" dirty="0">
              <a:solidFill>
                <a:srgbClr val="FF0000"/>
              </a:solidFill>
            </a:endParaRPr>
          </a:p>
        </p:txBody>
      </p:sp>
      <p:pic>
        <p:nvPicPr>
          <p:cNvPr id="47" name="Picture 46"/>
          <p:cNvPicPr>
            <a:picLocks noChangeAspect="1"/>
          </p:cNvPicPr>
          <p:nvPr/>
        </p:nvPicPr>
        <p:blipFill>
          <a:blip r:embed="rId6"/>
          <a:stretch>
            <a:fillRect/>
          </a:stretch>
        </p:blipFill>
        <p:spPr>
          <a:xfrm>
            <a:off x="8231231" y="3099644"/>
            <a:ext cx="194538" cy="799771"/>
          </a:xfrm>
          <a:prstGeom prst="rect">
            <a:avLst/>
          </a:prstGeom>
        </p:spPr>
      </p:pic>
      <p:pic>
        <p:nvPicPr>
          <p:cNvPr id="49" name="Picture 48"/>
          <p:cNvPicPr>
            <a:picLocks noChangeAspect="1"/>
          </p:cNvPicPr>
          <p:nvPr/>
        </p:nvPicPr>
        <p:blipFill>
          <a:blip r:embed="rId3"/>
          <a:stretch>
            <a:fillRect/>
          </a:stretch>
        </p:blipFill>
        <p:spPr>
          <a:xfrm>
            <a:off x="2769128" y="4110207"/>
            <a:ext cx="144378" cy="799771"/>
          </a:xfrm>
          <a:prstGeom prst="rect">
            <a:avLst/>
          </a:prstGeom>
        </p:spPr>
      </p:pic>
      <p:sp>
        <p:nvSpPr>
          <p:cNvPr id="50" name="TextBox 49"/>
          <p:cNvSpPr txBox="1"/>
          <p:nvPr/>
        </p:nvSpPr>
        <p:spPr>
          <a:xfrm>
            <a:off x="2781580" y="4213219"/>
            <a:ext cx="1319436" cy="553998"/>
          </a:xfrm>
          <a:prstGeom prst="rect">
            <a:avLst/>
          </a:prstGeom>
          <a:noFill/>
        </p:spPr>
        <p:txBody>
          <a:bodyPr wrap="square" rtlCol="0">
            <a:spAutoFit/>
          </a:bodyPr>
          <a:lstStyle/>
          <a:p>
            <a:r>
              <a:rPr lang="en-US" sz="3000" dirty="0" smtClean="0">
                <a:solidFill>
                  <a:srgbClr val="00B0F0"/>
                </a:solidFill>
              </a:rPr>
              <a:t>SPRINT</a:t>
            </a:r>
            <a:endParaRPr lang="en-US" sz="3000" dirty="0">
              <a:solidFill>
                <a:srgbClr val="00B0F0"/>
              </a:solidFill>
            </a:endParaRPr>
          </a:p>
        </p:txBody>
      </p:sp>
      <p:pic>
        <p:nvPicPr>
          <p:cNvPr id="51" name="Picture 50"/>
          <p:cNvPicPr>
            <a:picLocks noChangeAspect="1"/>
          </p:cNvPicPr>
          <p:nvPr/>
        </p:nvPicPr>
        <p:blipFill>
          <a:blip r:embed="rId5"/>
          <a:stretch>
            <a:fillRect/>
          </a:stretch>
        </p:blipFill>
        <p:spPr>
          <a:xfrm>
            <a:off x="4065503" y="4278161"/>
            <a:ext cx="424112" cy="424112"/>
          </a:xfrm>
          <a:prstGeom prst="rect">
            <a:avLst/>
          </a:prstGeom>
        </p:spPr>
      </p:pic>
      <p:sp>
        <p:nvSpPr>
          <p:cNvPr id="52" name="TextBox 51"/>
          <p:cNvSpPr txBox="1"/>
          <p:nvPr/>
        </p:nvSpPr>
        <p:spPr>
          <a:xfrm>
            <a:off x="4521699" y="4233095"/>
            <a:ext cx="1109207" cy="553998"/>
          </a:xfrm>
          <a:prstGeom prst="rect">
            <a:avLst/>
          </a:prstGeom>
          <a:noFill/>
        </p:spPr>
        <p:txBody>
          <a:bodyPr wrap="square" rtlCol="0">
            <a:spAutoFit/>
          </a:bodyPr>
          <a:lstStyle/>
          <a:p>
            <a:r>
              <a:rPr lang="en-US" sz="3000" b="1" dirty="0" smtClean="0">
                <a:solidFill>
                  <a:srgbClr val="FF0000"/>
                </a:solidFill>
                <a:latin typeface="Ayuthaya" charset="-34"/>
                <a:ea typeface="Ayuthaya" charset="-34"/>
                <a:cs typeface="Ayuthaya" charset="-34"/>
              </a:rPr>
              <a:t>PAST</a:t>
            </a:r>
            <a:endParaRPr lang="en-US" sz="3000" dirty="0">
              <a:solidFill>
                <a:srgbClr val="FF0000"/>
              </a:solidFill>
            </a:endParaRPr>
          </a:p>
        </p:txBody>
      </p:sp>
      <p:pic>
        <p:nvPicPr>
          <p:cNvPr id="53" name="Picture 52"/>
          <p:cNvPicPr>
            <a:picLocks noChangeAspect="1"/>
          </p:cNvPicPr>
          <p:nvPr/>
        </p:nvPicPr>
        <p:blipFill>
          <a:blip r:embed="rId6"/>
          <a:stretch>
            <a:fillRect/>
          </a:stretch>
        </p:blipFill>
        <p:spPr>
          <a:xfrm>
            <a:off x="5630906" y="4090331"/>
            <a:ext cx="194538" cy="799771"/>
          </a:xfrm>
          <a:prstGeom prst="rect">
            <a:avLst/>
          </a:prstGeom>
        </p:spPr>
      </p:pic>
      <p:pic>
        <p:nvPicPr>
          <p:cNvPr id="54" name="Picture 53"/>
          <p:cNvPicPr>
            <a:picLocks noChangeAspect="1"/>
          </p:cNvPicPr>
          <p:nvPr/>
        </p:nvPicPr>
        <p:blipFill>
          <a:blip r:embed="rId5"/>
          <a:stretch>
            <a:fillRect/>
          </a:stretch>
        </p:blipFill>
        <p:spPr>
          <a:xfrm>
            <a:off x="2169553" y="4305932"/>
            <a:ext cx="424112" cy="424112"/>
          </a:xfrm>
          <a:prstGeom prst="rect">
            <a:avLst/>
          </a:prstGeom>
        </p:spPr>
      </p:pic>
      <p:pic>
        <p:nvPicPr>
          <p:cNvPr id="55" name="Picture 54"/>
          <p:cNvPicPr>
            <a:picLocks noChangeAspect="1"/>
          </p:cNvPicPr>
          <p:nvPr/>
        </p:nvPicPr>
        <p:blipFill>
          <a:blip r:embed="rId7"/>
          <a:stretch>
            <a:fillRect/>
          </a:stretch>
        </p:blipFill>
        <p:spPr>
          <a:xfrm>
            <a:off x="6210919" y="4305932"/>
            <a:ext cx="456122" cy="246945"/>
          </a:xfrm>
          <a:prstGeom prst="rect">
            <a:avLst/>
          </a:prstGeom>
        </p:spPr>
      </p:pic>
      <p:sp>
        <p:nvSpPr>
          <p:cNvPr id="56" name="TextBox 55"/>
          <p:cNvSpPr txBox="1"/>
          <p:nvPr/>
        </p:nvSpPr>
        <p:spPr>
          <a:xfrm>
            <a:off x="6856836" y="4123983"/>
            <a:ext cx="804198" cy="553998"/>
          </a:xfrm>
          <a:prstGeom prst="rect">
            <a:avLst/>
          </a:prstGeom>
          <a:noFill/>
        </p:spPr>
        <p:txBody>
          <a:bodyPr wrap="square" rtlCol="0">
            <a:spAutoFit/>
          </a:bodyPr>
          <a:lstStyle/>
          <a:p>
            <a:r>
              <a:rPr lang="en-US" sz="3000" dirty="0" smtClean="0">
                <a:solidFill>
                  <a:srgbClr val="FF40FF"/>
                </a:solidFill>
              </a:rPr>
              <a:t>ran</a:t>
            </a:r>
            <a:endParaRPr lang="en-US" sz="3000" dirty="0">
              <a:solidFill>
                <a:srgbClr val="FF40FF"/>
              </a:solidFill>
            </a:endParaRPr>
          </a:p>
        </p:txBody>
      </p:sp>
      <p:sp>
        <p:nvSpPr>
          <p:cNvPr id="11" name="TextBox 10"/>
          <p:cNvSpPr txBox="1"/>
          <p:nvPr/>
        </p:nvSpPr>
        <p:spPr>
          <a:xfrm>
            <a:off x="314392" y="3239799"/>
            <a:ext cx="500458" cy="553998"/>
          </a:xfrm>
          <a:prstGeom prst="rect">
            <a:avLst/>
          </a:prstGeom>
          <a:noFill/>
        </p:spPr>
        <p:txBody>
          <a:bodyPr wrap="none" rtlCol="0">
            <a:spAutoFit/>
          </a:bodyPr>
          <a:lstStyle/>
          <a:p>
            <a:r>
              <a:rPr lang="en-US" sz="3000" b="1" dirty="0"/>
              <a:t>2</a:t>
            </a:r>
            <a:r>
              <a:rPr lang="en-US" sz="3000" b="1" dirty="0" smtClean="0"/>
              <a:t>)</a:t>
            </a:r>
            <a:endParaRPr lang="en-US" sz="3000" b="1" dirty="0"/>
          </a:p>
        </p:txBody>
      </p:sp>
      <p:sp>
        <p:nvSpPr>
          <p:cNvPr id="76" name="TextBox 75"/>
          <p:cNvSpPr txBox="1"/>
          <p:nvPr/>
        </p:nvSpPr>
        <p:spPr>
          <a:xfrm>
            <a:off x="309060" y="2025480"/>
            <a:ext cx="497252" cy="553998"/>
          </a:xfrm>
          <a:prstGeom prst="rect">
            <a:avLst/>
          </a:prstGeom>
          <a:noFill/>
        </p:spPr>
        <p:txBody>
          <a:bodyPr wrap="none" rtlCol="0">
            <a:spAutoFit/>
          </a:bodyPr>
          <a:lstStyle/>
          <a:p>
            <a:r>
              <a:rPr lang="en-US" sz="3000" b="1" dirty="0" smtClean="0"/>
              <a:t>1)</a:t>
            </a:r>
            <a:endParaRPr lang="en-US" sz="3000" b="1" dirty="0"/>
          </a:p>
        </p:txBody>
      </p:sp>
      <p:sp>
        <p:nvSpPr>
          <p:cNvPr id="77" name="TextBox 76"/>
          <p:cNvSpPr txBox="1"/>
          <p:nvPr/>
        </p:nvSpPr>
        <p:spPr>
          <a:xfrm>
            <a:off x="307457" y="5335809"/>
            <a:ext cx="500458" cy="553998"/>
          </a:xfrm>
          <a:prstGeom prst="rect">
            <a:avLst/>
          </a:prstGeom>
          <a:noFill/>
        </p:spPr>
        <p:txBody>
          <a:bodyPr wrap="none" rtlCol="0">
            <a:spAutoFit/>
          </a:bodyPr>
          <a:lstStyle/>
          <a:p>
            <a:r>
              <a:rPr lang="en-US" sz="3000" b="1" dirty="0" smtClean="0"/>
              <a:t>3)</a:t>
            </a:r>
            <a:endParaRPr lang="en-US" sz="3000" b="1" dirty="0"/>
          </a:p>
        </p:txBody>
      </p:sp>
      <p:sp>
        <p:nvSpPr>
          <p:cNvPr id="78" name="TextBox 77"/>
          <p:cNvSpPr txBox="1"/>
          <p:nvPr/>
        </p:nvSpPr>
        <p:spPr>
          <a:xfrm>
            <a:off x="1123091" y="1966582"/>
            <a:ext cx="960509" cy="553998"/>
          </a:xfrm>
          <a:prstGeom prst="rect">
            <a:avLst/>
          </a:prstGeom>
          <a:noFill/>
        </p:spPr>
        <p:txBody>
          <a:bodyPr wrap="square" rtlCol="0">
            <a:spAutoFit/>
          </a:bodyPr>
          <a:lstStyle/>
          <a:p>
            <a:r>
              <a:rPr lang="en-US" sz="3000" dirty="0" smtClean="0">
                <a:solidFill>
                  <a:srgbClr val="00B0F0"/>
                </a:solidFill>
              </a:rPr>
              <a:t>RUN</a:t>
            </a:r>
            <a:endParaRPr lang="en-US" sz="3000" dirty="0">
              <a:solidFill>
                <a:srgbClr val="00B0F0"/>
              </a:solidFill>
            </a:endParaRPr>
          </a:p>
        </p:txBody>
      </p:sp>
      <p:pic>
        <p:nvPicPr>
          <p:cNvPr id="79" name="Picture 78"/>
          <p:cNvPicPr>
            <a:picLocks noChangeAspect="1"/>
          </p:cNvPicPr>
          <p:nvPr/>
        </p:nvPicPr>
        <p:blipFill>
          <a:blip r:embed="rId5"/>
          <a:stretch>
            <a:fillRect/>
          </a:stretch>
        </p:blipFill>
        <p:spPr>
          <a:xfrm>
            <a:off x="2120918" y="2045430"/>
            <a:ext cx="424112" cy="424112"/>
          </a:xfrm>
          <a:prstGeom prst="rect">
            <a:avLst/>
          </a:prstGeom>
        </p:spPr>
      </p:pic>
      <p:sp>
        <p:nvSpPr>
          <p:cNvPr id="80" name="TextBox 79"/>
          <p:cNvSpPr txBox="1"/>
          <p:nvPr/>
        </p:nvSpPr>
        <p:spPr>
          <a:xfrm>
            <a:off x="2672253" y="1966582"/>
            <a:ext cx="1109207" cy="553998"/>
          </a:xfrm>
          <a:prstGeom prst="rect">
            <a:avLst/>
          </a:prstGeom>
          <a:noFill/>
        </p:spPr>
        <p:txBody>
          <a:bodyPr wrap="square" rtlCol="0">
            <a:spAutoFit/>
          </a:bodyPr>
          <a:lstStyle/>
          <a:p>
            <a:r>
              <a:rPr lang="en-US" sz="3000" b="1" dirty="0" smtClean="0">
                <a:solidFill>
                  <a:srgbClr val="FF0000"/>
                </a:solidFill>
                <a:latin typeface="Ayuthaya" charset="-34"/>
                <a:ea typeface="Ayuthaya" charset="-34"/>
                <a:cs typeface="Ayuthaya" charset="-34"/>
              </a:rPr>
              <a:t>PAST</a:t>
            </a:r>
            <a:endParaRPr lang="en-US" sz="3000" dirty="0">
              <a:solidFill>
                <a:srgbClr val="FF0000"/>
              </a:solidFill>
            </a:endParaRPr>
          </a:p>
        </p:txBody>
      </p:sp>
      <p:pic>
        <p:nvPicPr>
          <p:cNvPr id="81" name="Picture 80"/>
          <p:cNvPicPr>
            <a:picLocks noChangeAspect="1"/>
          </p:cNvPicPr>
          <p:nvPr/>
        </p:nvPicPr>
        <p:blipFill>
          <a:blip r:embed="rId7"/>
          <a:stretch>
            <a:fillRect/>
          </a:stretch>
        </p:blipFill>
        <p:spPr>
          <a:xfrm>
            <a:off x="4107360" y="2091911"/>
            <a:ext cx="456122" cy="303340"/>
          </a:xfrm>
          <a:prstGeom prst="rect">
            <a:avLst/>
          </a:prstGeom>
        </p:spPr>
      </p:pic>
      <p:sp>
        <p:nvSpPr>
          <p:cNvPr id="82" name="TextBox 81"/>
          <p:cNvSpPr txBox="1"/>
          <p:nvPr/>
        </p:nvSpPr>
        <p:spPr>
          <a:xfrm>
            <a:off x="4826708" y="1915544"/>
            <a:ext cx="804198" cy="553998"/>
          </a:xfrm>
          <a:prstGeom prst="rect">
            <a:avLst/>
          </a:prstGeom>
          <a:noFill/>
        </p:spPr>
        <p:txBody>
          <a:bodyPr wrap="square" rtlCol="0">
            <a:spAutoFit/>
          </a:bodyPr>
          <a:lstStyle/>
          <a:p>
            <a:r>
              <a:rPr lang="en-US" sz="3000" dirty="0" smtClean="0">
                <a:solidFill>
                  <a:srgbClr val="FF40FF"/>
                </a:solidFill>
              </a:rPr>
              <a:t>ran</a:t>
            </a:r>
            <a:endParaRPr lang="en-US" sz="3000" dirty="0">
              <a:solidFill>
                <a:srgbClr val="FF40FF"/>
              </a:solidFill>
            </a:endParaRPr>
          </a:p>
        </p:txBody>
      </p:sp>
      <p:sp>
        <p:nvSpPr>
          <p:cNvPr id="83" name="TextBox 82"/>
          <p:cNvSpPr txBox="1"/>
          <p:nvPr/>
        </p:nvSpPr>
        <p:spPr>
          <a:xfrm>
            <a:off x="5468207" y="5419871"/>
            <a:ext cx="1558177" cy="553998"/>
          </a:xfrm>
          <a:prstGeom prst="rect">
            <a:avLst/>
          </a:prstGeom>
          <a:noFill/>
        </p:spPr>
        <p:txBody>
          <a:bodyPr wrap="square" rtlCol="0">
            <a:spAutoFit/>
          </a:bodyPr>
          <a:lstStyle/>
          <a:p>
            <a:r>
              <a:rPr lang="en-US" sz="3000" dirty="0" smtClean="0">
                <a:solidFill>
                  <a:srgbClr val="FF40FF"/>
                </a:solidFill>
              </a:rPr>
              <a:t>sprinted</a:t>
            </a:r>
            <a:endParaRPr lang="en-US" sz="3000" dirty="0">
              <a:solidFill>
                <a:srgbClr val="FF40FF"/>
              </a:solidFill>
            </a:endParaRPr>
          </a:p>
        </p:txBody>
      </p:sp>
      <p:pic>
        <p:nvPicPr>
          <p:cNvPr id="84" name="Picture 83"/>
          <p:cNvPicPr>
            <a:picLocks noChangeAspect="1"/>
          </p:cNvPicPr>
          <p:nvPr/>
        </p:nvPicPr>
        <p:blipFill>
          <a:blip r:embed="rId7"/>
          <a:stretch>
            <a:fillRect/>
          </a:stretch>
        </p:blipFill>
        <p:spPr>
          <a:xfrm>
            <a:off x="7263885" y="5563739"/>
            <a:ext cx="456122" cy="246945"/>
          </a:xfrm>
          <a:prstGeom prst="rect">
            <a:avLst/>
          </a:prstGeom>
        </p:spPr>
      </p:pic>
      <p:sp>
        <p:nvSpPr>
          <p:cNvPr id="85" name="TextBox 84"/>
          <p:cNvSpPr txBox="1"/>
          <p:nvPr/>
        </p:nvSpPr>
        <p:spPr>
          <a:xfrm>
            <a:off x="7882602" y="5419871"/>
            <a:ext cx="804198" cy="553998"/>
          </a:xfrm>
          <a:prstGeom prst="rect">
            <a:avLst/>
          </a:prstGeom>
          <a:noFill/>
        </p:spPr>
        <p:txBody>
          <a:bodyPr wrap="square" rtlCol="0">
            <a:spAutoFit/>
          </a:bodyPr>
          <a:lstStyle/>
          <a:p>
            <a:r>
              <a:rPr lang="en-US" sz="3000" dirty="0" smtClean="0">
                <a:solidFill>
                  <a:srgbClr val="FF40FF"/>
                </a:solidFill>
              </a:rPr>
              <a:t>ran</a:t>
            </a:r>
            <a:endParaRPr lang="en-US" sz="3000" dirty="0">
              <a:solidFill>
                <a:srgbClr val="FF40FF"/>
              </a:solidFill>
            </a:endParaRPr>
          </a:p>
        </p:txBody>
      </p:sp>
      <p:sp>
        <p:nvSpPr>
          <p:cNvPr id="86" name="TextBox 85"/>
          <p:cNvSpPr txBox="1"/>
          <p:nvPr/>
        </p:nvSpPr>
        <p:spPr>
          <a:xfrm>
            <a:off x="1031536" y="5433758"/>
            <a:ext cx="1558177" cy="553998"/>
          </a:xfrm>
          <a:prstGeom prst="rect">
            <a:avLst/>
          </a:prstGeom>
          <a:noFill/>
        </p:spPr>
        <p:txBody>
          <a:bodyPr wrap="square" rtlCol="0">
            <a:spAutoFit/>
          </a:bodyPr>
          <a:lstStyle/>
          <a:p>
            <a:r>
              <a:rPr lang="en-US" sz="3000" dirty="0">
                <a:solidFill>
                  <a:srgbClr val="FF40FF"/>
                </a:solidFill>
              </a:rPr>
              <a:t>running</a:t>
            </a:r>
          </a:p>
        </p:txBody>
      </p:sp>
      <p:sp>
        <p:nvSpPr>
          <p:cNvPr id="87" name="TextBox 86"/>
          <p:cNvSpPr txBox="1"/>
          <p:nvPr/>
        </p:nvSpPr>
        <p:spPr>
          <a:xfrm>
            <a:off x="3217012" y="5433758"/>
            <a:ext cx="1558177" cy="553998"/>
          </a:xfrm>
          <a:prstGeom prst="rect">
            <a:avLst/>
          </a:prstGeom>
          <a:noFill/>
        </p:spPr>
        <p:txBody>
          <a:bodyPr wrap="square" rtlCol="0">
            <a:spAutoFit/>
          </a:bodyPr>
          <a:lstStyle/>
          <a:p>
            <a:r>
              <a:rPr lang="en-US" sz="3000" dirty="0" smtClean="0">
                <a:solidFill>
                  <a:srgbClr val="FF40FF"/>
                </a:solidFill>
              </a:rPr>
              <a:t>sprinting</a:t>
            </a:r>
            <a:endParaRPr lang="en-US" sz="3000" dirty="0">
              <a:solidFill>
                <a:srgbClr val="FF40FF"/>
              </a:solidFill>
            </a:endParaRPr>
          </a:p>
        </p:txBody>
      </p:sp>
      <p:pic>
        <p:nvPicPr>
          <p:cNvPr id="88" name="Picture 87"/>
          <p:cNvPicPr>
            <a:picLocks noChangeAspect="1"/>
          </p:cNvPicPr>
          <p:nvPr/>
        </p:nvPicPr>
        <p:blipFill>
          <a:blip r:embed="rId5"/>
          <a:stretch>
            <a:fillRect/>
          </a:stretch>
        </p:blipFill>
        <p:spPr>
          <a:xfrm>
            <a:off x="4969794" y="5508359"/>
            <a:ext cx="424112" cy="424112"/>
          </a:xfrm>
          <a:prstGeom prst="rect">
            <a:avLst/>
          </a:prstGeom>
        </p:spPr>
      </p:pic>
      <p:pic>
        <p:nvPicPr>
          <p:cNvPr id="89" name="Picture 88"/>
          <p:cNvPicPr>
            <a:picLocks noChangeAspect="1"/>
          </p:cNvPicPr>
          <p:nvPr/>
        </p:nvPicPr>
        <p:blipFill>
          <a:blip r:embed="rId4"/>
          <a:stretch>
            <a:fillRect/>
          </a:stretch>
        </p:blipFill>
        <p:spPr>
          <a:xfrm>
            <a:off x="2585403" y="5716734"/>
            <a:ext cx="354744" cy="46271"/>
          </a:xfrm>
          <a:prstGeom prst="rect">
            <a:avLst/>
          </a:prstGeom>
        </p:spPr>
      </p:pic>
    </p:spTree>
    <p:extLst>
      <p:ext uri="{BB962C8B-B14F-4D97-AF65-F5344CB8AC3E}">
        <p14:creationId xmlns:p14="http://schemas.microsoft.com/office/powerpoint/2010/main" val="73696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4" grpId="0"/>
      <p:bldP spid="46" grpId="0"/>
      <p:bldP spid="50" grpId="0"/>
      <p:bldP spid="52" grpId="0"/>
      <p:bldP spid="56" grpId="0"/>
      <p:bldP spid="11" grpId="0"/>
      <p:bldP spid="76" grpId="0"/>
      <p:bldP spid="77" grpId="0"/>
      <p:bldP spid="78" grpId="0"/>
      <p:bldP spid="80" grpId="0"/>
      <p:bldP spid="82" grpId="0"/>
      <p:bldP spid="83" grpId="0"/>
      <p:bldP spid="85" grpId="0"/>
      <p:bldP spid="86" grpId="0"/>
      <p:bldP spid="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660900" y="3049153"/>
            <a:ext cx="4025900" cy="1818729"/>
            <a:chOff x="8760090" y="4553394"/>
            <a:chExt cx="4025900" cy="1818729"/>
          </a:xfrm>
        </p:grpSpPr>
        <p:sp>
          <p:nvSpPr>
            <p:cNvPr id="28" name="TextBox 27"/>
            <p:cNvSpPr txBox="1"/>
            <p:nvPr/>
          </p:nvSpPr>
          <p:spPr>
            <a:xfrm>
              <a:off x="9165771" y="4553394"/>
              <a:ext cx="3517520" cy="861774"/>
            </a:xfrm>
            <a:prstGeom prst="rect">
              <a:avLst/>
            </a:prstGeom>
            <a:solidFill>
              <a:schemeClr val="bg1"/>
            </a:solidFill>
          </p:spPr>
          <p:txBody>
            <a:bodyPr wrap="square" rtlCol="0">
              <a:spAutoFit/>
            </a:bodyPr>
            <a:lstStyle/>
            <a:p>
              <a:r>
                <a:rPr lang="en-US" sz="2500" b="1" dirty="0" smtClean="0">
                  <a:latin typeface="Arial" charset="0"/>
                  <a:ea typeface="Arial" charset="0"/>
                  <a:cs typeface="Arial" charset="0"/>
                </a:rPr>
                <a:t>Step </a:t>
              </a:r>
              <a:r>
                <a:rPr lang="en-US" sz="2500" b="1" dirty="0">
                  <a:latin typeface="Arial" charset="0"/>
                  <a:ea typeface="Arial" charset="0"/>
                  <a:cs typeface="Arial" charset="0"/>
                </a:rPr>
                <a:t>3</a:t>
              </a:r>
              <a:r>
                <a:rPr lang="en-US" sz="2500" b="1" dirty="0" smtClean="0">
                  <a:latin typeface="Arial" charset="0"/>
                  <a:ea typeface="Arial" charset="0"/>
                  <a:cs typeface="Arial" charset="0"/>
                </a:rPr>
                <a:t>: </a:t>
              </a:r>
              <a:r>
                <a:rPr lang="en-US" sz="2500" dirty="0" smtClean="0">
                  <a:latin typeface="Arial" charset="0"/>
                  <a:ea typeface="Arial" charset="0"/>
                  <a:cs typeface="Arial" charset="0"/>
                </a:rPr>
                <a:t>Sample  observed vector </a:t>
              </a:r>
              <a:endParaRPr lang="en-US" sz="2500" dirty="0">
                <a:latin typeface="Arial" charset="0"/>
                <a:ea typeface="Arial" charset="0"/>
                <a:cs typeface="Arial" charset="0"/>
              </a:endParaRPr>
            </a:p>
          </p:txBody>
        </p:sp>
        <p:pic>
          <p:nvPicPr>
            <p:cNvPr id="29" name="Picture 28"/>
            <p:cNvPicPr>
              <a:picLocks noChangeAspect="1"/>
            </p:cNvPicPr>
            <p:nvPr/>
          </p:nvPicPr>
          <p:blipFill>
            <a:blip r:embed="rId3"/>
            <a:stretch>
              <a:fillRect/>
            </a:stretch>
          </p:blipFill>
          <p:spPr>
            <a:xfrm>
              <a:off x="8760090" y="5813323"/>
              <a:ext cx="4025900" cy="558800"/>
            </a:xfrm>
            <a:prstGeom prst="rect">
              <a:avLst/>
            </a:prstGeom>
          </p:spPr>
        </p:pic>
      </p:grpSp>
      <p:sp>
        <p:nvSpPr>
          <p:cNvPr id="35" name="Oval 34"/>
          <p:cNvSpPr/>
          <p:nvPr/>
        </p:nvSpPr>
        <p:spPr>
          <a:xfrm>
            <a:off x="737030" y="5638172"/>
            <a:ext cx="4224854" cy="1105324"/>
          </a:xfrm>
          <a:prstGeom prst="ellipse">
            <a:avLst/>
          </a:prstGeom>
          <a:solidFill>
            <a:schemeClr val="bg1">
              <a:lumMod val="75000"/>
            </a:schemeClr>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Generating A Type Vector in the Lexicon</a:t>
            </a:r>
            <a:endParaRPr lang="en-US" dirty="0"/>
          </a:p>
        </p:txBody>
      </p:sp>
      <p:sp>
        <p:nvSpPr>
          <p:cNvPr id="4" name="TextBox 3"/>
          <p:cNvSpPr txBox="1"/>
          <p:nvPr/>
        </p:nvSpPr>
        <p:spPr>
          <a:xfrm>
            <a:off x="590418" y="1405300"/>
            <a:ext cx="1998846" cy="1169551"/>
          </a:xfrm>
          <a:prstGeom prst="rect">
            <a:avLst/>
          </a:prstGeom>
          <a:noFill/>
        </p:spPr>
        <p:txBody>
          <a:bodyPr wrap="square" rtlCol="0">
            <a:spAutoFit/>
          </a:bodyPr>
          <a:lstStyle/>
          <a:p>
            <a:r>
              <a:rPr lang="en-US" sz="7000" dirty="0" smtClean="0">
                <a:solidFill>
                  <a:srgbClr val="00B0F0"/>
                </a:solidFill>
              </a:rPr>
              <a:t>RUN</a:t>
            </a:r>
            <a:endParaRPr lang="en-US" sz="7000" dirty="0">
              <a:solidFill>
                <a:srgbClr val="00B0F0"/>
              </a:solidFill>
            </a:endParaRPr>
          </a:p>
        </p:txBody>
      </p:sp>
      <p:sp>
        <p:nvSpPr>
          <p:cNvPr id="5" name="TextBox 4"/>
          <p:cNvSpPr txBox="1"/>
          <p:nvPr/>
        </p:nvSpPr>
        <p:spPr>
          <a:xfrm>
            <a:off x="3483323" y="1610500"/>
            <a:ext cx="3200398" cy="1015663"/>
          </a:xfrm>
          <a:prstGeom prst="rect">
            <a:avLst/>
          </a:prstGeom>
          <a:noFill/>
        </p:spPr>
        <p:txBody>
          <a:bodyPr wrap="square" rtlCol="0">
            <a:spAutoFit/>
          </a:bodyPr>
          <a:lstStyle/>
          <a:p>
            <a:r>
              <a:rPr lang="en-US" sz="6000" b="1" dirty="0">
                <a:solidFill>
                  <a:srgbClr val="FF0000"/>
                </a:solidFill>
                <a:latin typeface="Ayuthaya" charset="-34"/>
                <a:ea typeface="Ayuthaya" charset="-34"/>
                <a:cs typeface="Ayuthaya" charset="-34"/>
              </a:rPr>
              <a:t>GERUND</a:t>
            </a:r>
            <a:endParaRPr lang="en-US" sz="6000" dirty="0">
              <a:solidFill>
                <a:srgbClr val="FF0000"/>
              </a:solidFill>
            </a:endParaRPr>
          </a:p>
        </p:txBody>
      </p:sp>
      <p:sp>
        <p:nvSpPr>
          <p:cNvPr id="7" name="TextBox 6"/>
          <p:cNvSpPr txBox="1"/>
          <p:nvPr/>
        </p:nvSpPr>
        <p:spPr>
          <a:xfrm>
            <a:off x="1181143" y="5451654"/>
            <a:ext cx="3271084" cy="1246495"/>
          </a:xfrm>
          <a:prstGeom prst="rect">
            <a:avLst/>
          </a:prstGeom>
          <a:noFill/>
        </p:spPr>
        <p:txBody>
          <a:bodyPr wrap="square" rtlCol="0">
            <a:spAutoFit/>
          </a:bodyPr>
          <a:lstStyle/>
          <a:p>
            <a:r>
              <a:rPr lang="en-US" sz="7500" dirty="0" smtClean="0">
                <a:solidFill>
                  <a:srgbClr val="FF40FF"/>
                </a:solidFill>
              </a:rPr>
              <a:t>running</a:t>
            </a:r>
            <a:endParaRPr lang="en-US" sz="7500" dirty="0">
              <a:solidFill>
                <a:srgbClr val="FF40FF"/>
              </a:solidFill>
            </a:endParaRPr>
          </a:p>
        </p:txBody>
      </p:sp>
      <p:cxnSp>
        <p:nvCxnSpPr>
          <p:cNvPr id="11" name="Straight Arrow Connector 10"/>
          <p:cNvCxnSpPr>
            <a:stCxn id="37" idx="4"/>
          </p:cNvCxnSpPr>
          <p:nvPr/>
        </p:nvCxnSpPr>
        <p:spPr>
          <a:xfrm>
            <a:off x="1572325" y="2612103"/>
            <a:ext cx="769709" cy="906357"/>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182670" y="2570255"/>
            <a:ext cx="873515" cy="891402"/>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65016" y="4654130"/>
            <a:ext cx="3274" cy="903698"/>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30127" y="3358648"/>
            <a:ext cx="3271084" cy="1246495"/>
          </a:xfrm>
          <a:prstGeom prst="rect">
            <a:avLst/>
          </a:prstGeom>
          <a:noFill/>
        </p:spPr>
        <p:txBody>
          <a:bodyPr wrap="square" rtlCol="0">
            <a:spAutoFit/>
          </a:bodyPr>
          <a:lstStyle/>
          <a:p>
            <a:r>
              <a:rPr lang="en-US" sz="7500" dirty="0" smtClean="0">
                <a:solidFill>
                  <a:srgbClr val="7030A0"/>
                </a:solidFill>
              </a:rPr>
              <a:t>running</a:t>
            </a:r>
            <a:endParaRPr lang="en-US" sz="7500" dirty="0">
              <a:solidFill>
                <a:srgbClr val="7030A0"/>
              </a:solidFill>
            </a:endParaRPr>
          </a:p>
        </p:txBody>
      </p:sp>
      <p:grpSp>
        <p:nvGrpSpPr>
          <p:cNvPr id="31" name="Group 30"/>
          <p:cNvGrpSpPr/>
          <p:nvPr/>
        </p:nvGrpSpPr>
        <p:grpSpPr>
          <a:xfrm>
            <a:off x="4896821" y="3015956"/>
            <a:ext cx="3911600" cy="1986370"/>
            <a:chOff x="12753194" y="-2636267"/>
            <a:chExt cx="3911600" cy="1972633"/>
          </a:xfrm>
        </p:grpSpPr>
        <p:sp>
          <p:nvSpPr>
            <p:cNvPr id="21" name="TextBox 20"/>
            <p:cNvSpPr txBox="1"/>
            <p:nvPr/>
          </p:nvSpPr>
          <p:spPr>
            <a:xfrm>
              <a:off x="12910183" y="-2636267"/>
              <a:ext cx="3517520" cy="1246495"/>
            </a:xfrm>
            <a:prstGeom prst="rect">
              <a:avLst/>
            </a:prstGeom>
            <a:solidFill>
              <a:schemeClr val="bg1"/>
            </a:solidFill>
          </p:spPr>
          <p:txBody>
            <a:bodyPr wrap="square" rtlCol="0">
              <a:spAutoFit/>
            </a:bodyPr>
            <a:lstStyle/>
            <a:p>
              <a:r>
                <a:rPr lang="en-US" sz="2500" b="1" dirty="0" smtClean="0">
                  <a:latin typeface="Arial" charset="0"/>
                  <a:ea typeface="Arial" charset="0"/>
                  <a:cs typeface="Arial" charset="0"/>
                </a:rPr>
                <a:t>Step 1: </a:t>
              </a:r>
              <a:r>
                <a:rPr lang="en-US" sz="2500" dirty="0" smtClean="0">
                  <a:latin typeface="Arial" charset="0"/>
                  <a:ea typeface="Arial" charset="0"/>
                  <a:cs typeface="Arial" charset="0"/>
                </a:rPr>
                <a:t>Sample    morpheme</a:t>
              </a:r>
              <a:r>
                <a:rPr lang="en-US" sz="2500" dirty="0">
                  <a:latin typeface="Arial" charset="0"/>
                  <a:ea typeface="Arial" charset="0"/>
                  <a:cs typeface="Arial" charset="0"/>
                </a:rPr>
                <a:t> </a:t>
              </a:r>
              <a:r>
                <a:rPr lang="en-US" sz="2500" dirty="0" smtClean="0">
                  <a:latin typeface="Arial" charset="0"/>
                  <a:ea typeface="Arial" charset="0"/>
                  <a:cs typeface="Arial" charset="0"/>
                </a:rPr>
                <a:t>vectors</a:t>
              </a:r>
            </a:p>
            <a:p>
              <a:r>
                <a:rPr lang="en-US" sz="2500" dirty="0" smtClean="0">
                  <a:latin typeface="Arial" charset="0"/>
                  <a:ea typeface="Arial" charset="0"/>
                  <a:cs typeface="Arial" charset="0"/>
                </a:rPr>
                <a:t>from prior</a:t>
              </a:r>
              <a:endParaRPr lang="en-US" sz="2500" dirty="0">
                <a:latin typeface="Arial" charset="0"/>
                <a:ea typeface="Arial" charset="0"/>
                <a:cs typeface="Arial" charset="0"/>
              </a:endParaRPr>
            </a:p>
          </p:txBody>
        </p:sp>
        <p:pic>
          <p:nvPicPr>
            <p:cNvPr id="22" name="Picture 21"/>
            <p:cNvPicPr>
              <a:picLocks noChangeAspect="1"/>
            </p:cNvPicPr>
            <p:nvPr/>
          </p:nvPicPr>
          <p:blipFill>
            <a:blip r:embed="rId4"/>
            <a:stretch>
              <a:fillRect/>
            </a:stretch>
          </p:blipFill>
          <p:spPr>
            <a:xfrm>
              <a:off x="12753194" y="-1171634"/>
              <a:ext cx="3911600" cy="508000"/>
            </a:xfrm>
            <a:prstGeom prst="rect">
              <a:avLst/>
            </a:prstGeom>
          </p:spPr>
        </p:pic>
      </p:grpSp>
      <p:grpSp>
        <p:nvGrpSpPr>
          <p:cNvPr id="33" name="Group 32"/>
          <p:cNvGrpSpPr/>
          <p:nvPr/>
        </p:nvGrpSpPr>
        <p:grpSpPr>
          <a:xfrm>
            <a:off x="3220219" y="2980177"/>
            <a:ext cx="5325755" cy="2768692"/>
            <a:chOff x="8235820" y="-45235"/>
            <a:chExt cx="5325755" cy="2768692"/>
          </a:xfrm>
          <a:solidFill>
            <a:schemeClr val="bg1"/>
          </a:solidFill>
        </p:grpSpPr>
        <p:pic>
          <p:nvPicPr>
            <p:cNvPr id="27" name="Picture 26"/>
            <p:cNvPicPr>
              <a:picLocks noChangeAspect="1"/>
            </p:cNvPicPr>
            <p:nvPr/>
          </p:nvPicPr>
          <p:blipFill>
            <a:blip r:embed="rId5"/>
            <a:stretch>
              <a:fillRect/>
            </a:stretch>
          </p:blipFill>
          <p:spPr>
            <a:xfrm>
              <a:off x="8235820" y="2279644"/>
              <a:ext cx="5325755" cy="443813"/>
            </a:xfrm>
            <a:prstGeom prst="rect">
              <a:avLst/>
            </a:prstGeom>
            <a:grpFill/>
          </p:spPr>
        </p:pic>
        <p:sp>
          <p:nvSpPr>
            <p:cNvPr id="26" name="TextBox 25"/>
            <p:cNvSpPr txBox="1"/>
            <p:nvPr/>
          </p:nvSpPr>
          <p:spPr>
            <a:xfrm>
              <a:off x="9997690" y="-45235"/>
              <a:ext cx="3517520" cy="861774"/>
            </a:xfrm>
            <a:prstGeom prst="rect">
              <a:avLst/>
            </a:prstGeom>
            <a:grpFill/>
          </p:spPr>
          <p:txBody>
            <a:bodyPr wrap="square" rtlCol="0">
              <a:spAutoFit/>
            </a:bodyPr>
            <a:lstStyle/>
            <a:p>
              <a:r>
                <a:rPr lang="en-US" sz="2500" b="1" dirty="0" smtClean="0">
                  <a:latin typeface="Arial" charset="0"/>
                  <a:ea typeface="Arial" charset="0"/>
                  <a:cs typeface="Arial" charset="0"/>
                </a:rPr>
                <a:t>Step 2: </a:t>
              </a:r>
              <a:r>
                <a:rPr lang="en-US" sz="2500" dirty="0" smtClean="0">
                  <a:latin typeface="Arial" charset="0"/>
                  <a:ea typeface="Arial" charset="0"/>
                  <a:cs typeface="Arial" charset="0"/>
                </a:rPr>
                <a:t>Sample true word vector </a:t>
              </a:r>
              <a:endParaRPr lang="en-US" sz="2500" dirty="0">
                <a:latin typeface="Arial" charset="0"/>
                <a:ea typeface="Arial" charset="0"/>
                <a:cs typeface="Arial" charset="0"/>
              </a:endParaRPr>
            </a:p>
          </p:txBody>
        </p:sp>
      </p:grpSp>
      <p:sp>
        <p:nvSpPr>
          <p:cNvPr id="23" name="Oval 22"/>
          <p:cNvSpPr/>
          <p:nvPr/>
        </p:nvSpPr>
        <p:spPr>
          <a:xfrm>
            <a:off x="3371744" y="1437579"/>
            <a:ext cx="3080450" cy="1207497"/>
          </a:xfrm>
          <a:prstGeom prst="ellipse">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86945" y="3570466"/>
            <a:ext cx="4125024" cy="1028999"/>
          </a:xfrm>
          <a:prstGeom prst="ellipse">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2100" y="1404606"/>
            <a:ext cx="3080450" cy="1207497"/>
          </a:xfrm>
          <a:prstGeom prst="ellipse">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6"/>
          <a:stretch>
            <a:fillRect/>
          </a:stretch>
        </p:blipFill>
        <p:spPr>
          <a:xfrm>
            <a:off x="4663654" y="5120166"/>
            <a:ext cx="4419600" cy="508000"/>
          </a:xfrm>
          <a:prstGeom prst="rect">
            <a:avLst/>
          </a:prstGeom>
        </p:spPr>
      </p:pic>
    </p:spTree>
    <p:extLst>
      <p:ext uri="{BB962C8B-B14F-4D97-AF65-F5344CB8AC3E}">
        <p14:creationId xmlns:p14="http://schemas.microsoft.com/office/powerpoint/2010/main" val="12852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p:bldP spid="5" grpId="0"/>
      <p:bldP spid="7" grpId="0"/>
      <p:bldP spid="12" grpId="0"/>
      <p:bldP spid="23" grpId="0" animBg="1"/>
      <p:bldP spid="30"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737030" y="5638172"/>
            <a:ext cx="4224854" cy="1105324"/>
          </a:xfrm>
          <a:prstGeom prst="ellipse">
            <a:avLst/>
          </a:prstGeom>
          <a:solidFill>
            <a:schemeClr val="bg1">
              <a:lumMod val="75000"/>
            </a:schemeClr>
          </a:solid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Generating A Type Vector in the Lexicon</a:t>
            </a:r>
            <a:endParaRPr lang="en-US" dirty="0"/>
          </a:p>
        </p:txBody>
      </p:sp>
      <p:sp>
        <p:nvSpPr>
          <p:cNvPr id="4" name="TextBox 3"/>
          <p:cNvSpPr txBox="1"/>
          <p:nvPr/>
        </p:nvSpPr>
        <p:spPr>
          <a:xfrm>
            <a:off x="590418" y="1405300"/>
            <a:ext cx="1998846" cy="1169551"/>
          </a:xfrm>
          <a:prstGeom prst="rect">
            <a:avLst/>
          </a:prstGeom>
          <a:noFill/>
        </p:spPr>
        <p:txBody>
          <a:bodyPr wrap="square" rtlCol="0">
            <a:spAutoFit/>
          </a:bodyPr>
          <a:lstStyle/>
          <a:p>
            <a:r>
              <a:rPr lang="en-US" sz="7000" dirty="0" smtClean="0">
                <a:solidFill>
                  <a:srgbClr val="00B0F0"/>
                </a:solidFill>
              </a:rPr>
              <a:t>RUN</a:t>
            </a:r>
            <a:endParaRPr lang="en-US" sz="7000" dirty="0">
              <a:solidFill>
                <a:srgbClr val="00B0F0"/>
              </a:solidFill>
            </a:endParaRPr>
          </a:p>
        </p:txBody>
      </p:sp>
      <p:sp>
        <p:nvSpPr>
          <p:cNvPr id="5" name="TextBox 4"/>
          <p:cNvSpPr txBox="1"/>
          <p:nvPr/>
        </p:nvSpPr>
        <p:spPr>
          <a:xfrm>
            <a:off x="3483323" y="1610500"/>
            <a:ext cx="3200398" cy="1015663"/>
          </a:xfrm>
          <a:prstGeom prst="rect">
            <a:avLst/>
          </a:prstGeom>
          <a:noFill/>
        </p:spPr>
        <p:txBody>
          <a:bodyPr wrap="square" rtlCol="0">
            <a:spAutoFit/>
          </a:bodyPr>
          <a:lstStyle/>
          <a:p>
            <a:r>
              <a:rPr lang="en-US" sz="6000" b="1" dirty="0">
                <a:solidFill>
                  <a:srgbClr val="FF0000"/>
                </a:solidFill>
                <a:latin typeface="Ayuthaya" charset="-34"/>
                <a:ea typeface="Ayuthaya" charset="-34"/>
                <a:cs typeface="Ayuthaya" charset="-34"/>
              </a:rPr>
              <a:t>GERUND</a:t>
            </a:r>
            <a:endParaRPr lang="en-US" sz="6000" dirty="0">
              <a:solidFill>
                <a:srgbClr val="FF0000"/>
              </a:solidFill>
            </a:endParaRPr>
          </a:p>
        </p:txBody>
      </p:sp>
      <p:sp>
        <p:nvSpPr>
          <p:cNvPr id="7" name="TextBox 6"/>
          <p:cNvSpPr txBox="1"/>
          <p:nvPr/>
        </p:nvSpPr>
        <p:spPr>
          <a:xfrm>
            <a:off x="1181143" y="5451654"/>
            <a:ext cx="3271084" cy="1246495"/>
          </a:xfrm>
          <a:prstGeom prst="rect">
            <a:avLst/>
          </a:prstGeom>
          <a:noFill/>
        </p:spPr>
        <p:txBody>
          <a:bodyPr wrap="square" rtlCol="0">
            <a:spAutoFit/>
          </a:bodyPr>
          <a:lstStyle/>
          <a:p>
            <a:r>
              <a:rPr lang="en-US" sz="7500" dirty="0" smtClean="0">
                <a:solidFill>
                  <a:srgbClr val="FF40FF"/>
                </a:solidFill>
              </a:rPr>
              <a:t>running</a:t>
            </a:r>
            <a:endParaRPr lang="en-US" sz="7500" dirty="0">
              <a:solidFill>
                <a:srgbClr val="FF40FF"/>
              </a:solidFill>
            </a:endParaRPr>
          </a:p>
        </p:txBody>
      </p:sp>
      <p:cxnSp>
        <p:nvCxnSpPr>
          <p:cNvPr id="11" name="Straight Arrow Connector 10"/>
          <p:cNvCxnSpPr>
            <a:stCxn id="37" idx="4"/>
          </p:cNvCxnSpPr>
          <p:nvPr/>
        </p:nvCxnSpPr>
        <p:spPr>
          <a:xfrm>
            <a:off x="1572325" y="2612103"/>
            <a:ext cx="769709" cy="906357"/>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182670" y="2570255"/>
            <a:ext cx="873515" cy="891402"/>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65016" y="4654130"/>
            <a:ext cx="3274" cy="903698"/>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30127" y="3358648"/>
            <a:ext cx="3271084" cy="1246495"/>
          </a:xfrm>
          <a:prstGeom prst="rect">
            <a:avLst/>
          </a:prstGeom>
          <a:noFill/>
        </p:spPr>
        <p:txBody>
          <a:bodyPr wrap="square" rtlCol="0">
            <a:spAutoFit/>
          </a:bodyPr>
          <a:lstStyle/>
          <a:p>
            <a:r>
              <a:rPr lang="en-US" sz="7500" dirty="0" smtClean="0">
                <a:solidFill>
                  <a:srgbClr val="7030A0"/>
                </a:solidFill>
              </a:rPr>
              <a:t>running</a:t>
            </a:r>
            <a:endParaRPr lang="en-US" sz="7500" dirty="0">
              <a:solidFill>
                <a:srgbClr val="7030A0"/>
              </a:solidFill>
            </a:endParaRPr>
          </a:p>
        </p:txBody>
      </p:sp>
      <p:sp>
        <p:nvSpPr>
          <p:cNvPr id="23" name="Oval 22"/>
          <p:cNvSpPr/>
          <p:nvPr/>
        </p:nvSpPr>
        <p:spPr>
          <a:xfrm>
            <a:off x="3371744" y="1437579"/>
            <a:ext cx="3080450" cy="1207497"/>
          </a:xfrm>
          <a:prstGeom prst="ellipse">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86945" y="3570466"/>
            <a:ext cx="4125024" cy="1028999"/>
          </a:xfrm>
          <a:prstGeom prst="ellipse">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2100" y="1404606"/>
            <a:ext cx="3080450" cy="1207497"/>
          </a:xfrm>
          <a:prstGeom prst="ellipse">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657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4568569" y="5198311"/>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329984" y="5237322"/>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899402" y="5165654"/>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81645" y="5248205"/>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Directed Graphical Model</a:t>
            </a:r>
            <a:endParaRPr lang="en-US" dirty="0"/>
          </a:p>
        </p:txBody>
      </p:sp>
      <p:sp>
        <p:nvSpPr>
          <p:cNvPr id="8" name="TextBox 7"/>
          <p:cNvSpPr txBox="1"/>
          <p:nvPr/>
        </p:nvSpPr>
        <p:spPr>
          <a:xfrm>
            <a:off x="457200" y="1600549"/>
            <a:ext cx="1551214" cy="784830"/>
          </a:xfrm>
          <a:prstGeom prst="rect">
            <a:avLst/>
          </a:prstGeom>
          <a:noFill/>
        </p:spPr>
        <p:txBody>
          <a:bodyPr wrap="square" rtlCol="0">
            <a:spAutoFit/>
          </a:bodyPr>
          <a:lstStyle/>
          <a:p>
            <a:r>
              <a:rPr lang="en-US" sz="4500" dirty="0" smtClean="0">
                <a:ln w="0"/>
                <a:solidFill>
                  <a:srgbClr val="00B0F0"/>
                </a:solidFill>
                <a:effectLst>
                  <a:outerShdw blurRad="38100" dist="19050" dir="2700000" algn="tl" rotWithShape="0">
                    <a:schemeClr val="dk1">
                      <a:alpha val="40000"/>
                    </a:schemeClr>
                  </a:outerShdw>
                </a:effectLst>
              </a:rPr>
              <a:t>RUN</a:t>
            </a:r>
            <a:endParaRPr lang="en-US" sz="4500" dirty="0">
              <a:ln w="0"/>
              <a:solidFill>
                <a:srgbClr val="00B0F0"/>
              </a:solidFill>
              <a:effectLst>
                <a:outerShdw blurRad="38100" dist="19050" dir="2700000" algn="tl" rotWithShape="0">
                  <a:schemeClr val="dk1">
                    <a:alpha val="40000"/>
                  </a:schemeClr>
                </a:outerShdw>
              </a:effectLst>
            </a:endParaRPr>
          </a:p>
        </p:txBody>
      </p:sp>
      <p:sp>
        <p:nvSpPr>
          <p:cNvPr id="9" name="TextBox 8"/>
          <p:cNvSpPr txBox="1"/>
          <p:nvPr/>
        </p:nvSpPr>
        <p:spPr>
          <a:xfrm>
            <a:off x="2360769" y="1715965"/>
            <a:ext cx="1933646" cy="630942"/>
          </a:xfrm>
          <a:prstGeom prst="rect">
            <a:avLst/>
          </a:prstGeom>
          <a:noFill/>
        </p:spPr>
        <p:txBody>
          <a:bodyPr wrap="square" rtlCol="0">
            <a:spAutoFit/>
          </a:bodyPr>
          <a:lstStyle/>
          <a:p>
            <a:r>
              <a:rPr lang="en-US" sz="3500" b="1" dirty="0">
                <a:solidFill>
                  <a:srgbClr val="FF0000"/>
                </a:solidFill>
                <a:latin typeface="Ayuthaya" charset="-34"/>
                <a:ea typeface="Ayuthaya" charset="-34"/>
                <a:cs typeface="Ayuthaya" charset="-34"/>
              </a:rPr>
              <a:t>GERUND</a:t>
            </a:r>
            <a:endParaRPr lang="en-US" sz="3500" dirty="0">
              <a:solidFill>
                <a:srgbClr val="FF0000"/>
              </a:solidFill>
            </a:endParaRPr>
          </a:p>
        </p:txBody>
      </p:sp>
      <p:sp>
        <p:nvSpPr>
          <p:cNvPr id="10" name="TextBox 9"/>
          <p:cNvSpPr txBox="1"/>
          <p:nvPr/>
        </p:nvSpPr>
        <p:spPr>
          <a:xfrm>
            <a:off x="4751613" y="1584523"/>
            <a:ext cx="2008416" cy="784830"/>
          </a:xfrm>
          <a:prstGeom prst="rect">
            <a:avLst/>
          </a:prstGeom>
          <a:noFill/>
        </p:spPr>
        <p:txBody>
          <a:bodyPr wrap="square" rtlCol="0">
            <a:spAutoFit/>
          </a:bodyPr>
          <a:lstStyle/>
          <a:p>
            <a:r>
              <a:rPr lang="en-US" sz="4500" dirty="0" smtClean="0">
                <a:ln w="0"/>
                <a:solidFill>
                  <a:srgbClr val="00B0F0"/>
                </a:solidFill>
                <a:effectLst>
                  <a:outerShdw blurRad="38100" dist="19050" dir="2700000" algn="tl" rotWithShape="0">
                    <a:schemeClr val="dk1">
                      <a:alpha val="40000"/>
                    </a:schemeClr>
                  </a:outerShdw>
                </a:effectLst>
              </a:rPr>
              <a:t>SPRINT</a:t>
            </a:r>
            <a:endParaRPr lang="en-US" sz="4500" dirty="0">
              <a:ln w="0"/>
              <a:solidFill>
                <a:srgbClr val="00B0F0"/>
              </a:solidFill>
              <a:effectLst>
                <a:outerShdw blurRad="38100" dist="19050" dir="2700000" algn="tl" rotWithShape="0">
                  <a:schemeClr val="dk1">
                    <a:alpha val="40000"/>
                  </a:schemeClr>
                </a:outerShdw>
              </a:effectLst>
            </a:endParaRPr>
          </a:p>
        </p:txBody>
      </p:sp>
      <p:sp>
        <p:nvSpPr>
          <p:cNvPr id="11" name="TextBox 10"/>
          <p:cNvSpPr txBox="1"/>
          <p:nvPr/>
        </p:nvSpPr>
        <p:spPr>
          <a:xfrm>
            <a:off x="7373637" y="1733759"/>
            <a:ext cx="1313162" cy="630942"/>
          </a:xfrm>
          <a:prstGeom prst="rect">
            <a:avLst/>
          </a:prstGeom>
          <a:noFill/>
        </p:spPr>
        <p:txBody>
          <a:bodyPr wrap="square" rtlCol="0">
            <a:spAutoFit/>
          </a:bodyPr>
          <a:lstStyle/>
          <a:p>
            <a:r>
              <a:rPr lang="en-US" sz="3500" b="1" dirty="0" smtClean="0">
                <a:solidFill>
                  <a:srgbClr val="FF0000"/>
                </a:solidFill>
                <a:latin typeface="Ayuthaya" charset="-34"/>
                <a:ea typeface="Ayuthaya" charset="-34"/>
                <a:cs typeface="Ayuthaya" charset="-34"/>
              </a:rPr>
              <a:t>PAST</a:t>
            </a:r>
            <a:endParaRPr lang="en-US" sz="3500" dirty="0">
              <a:solidFill>
                <a:srgbClr val="FF0000"/>
              </a:solidFill>
            </a:endParaRPr>
          </a:p>
        </p:txBody>
      </p:sp>
      <p:sp>
        <p:nvSpPr>
          <p:cNvPr id="12" name="TextBox 11"/>
          <p:cNvSpPr txBox="1"/>
          <p:nvPr/>
        </p:nvSpPr>
        <p:spPr>
          <a:xfrm>
            <a:off x="163287" y="3503270"/>
            <a:ext cx="2400299" cy="707886"/>
          </a:xfrm>
          <a:prstGeom prst="rect">
            <a:avLst/>
          </a:prstGeom>
          <a:noFill/>
        </p:spPr>
        <p:txBody>
          <a:bodyPr wrap="square" rtlCol="0">
            <a:spAutoFit/>
          </a:bodyPr>
          <a:lstStyle/>
          <a:p>
            <a:r>
              <a:rPr lang="en-US" sz="4000" dirty="0" smtClean="0">
                <a:solidFill>
                  <a:srgbClr val="7030A0"/>
                </a:solidFill>
              </a:rPr>
              <a:t>running</a:t>
            </a:r>
            <a:endParaRPr lang="en-US" sz="4000" dirty="0">
              <a:solidFill>
                <a:srgbClr val="7030A0"/>
              </a:solidFill>
            </a:endParaRPr>
          </a:p>
        </p:txBody>
      </p:sp>
      <p:sp>
        <p:nvSpPr>
          <p:cNvPr id="13" name="TextBox 12"/>
          <p:cNvSpPr txBox="1"/>
          <p:nvPr/>
        </p:nvSpPr>
        <p:spPr>
          <a:xfrm>
            <a:off x="2890164" y="3503270"/>
            <a:ext cx="1322615" cy="707886"/>
          </a:xfrm>
          <a:prstGeom prst="rect">
            <a:avLst/>
          </a:prstGeom>
          <a:noFill/>
        </p:spPr>
        <p:txBody>
          <a:bodyPr wrap="square" rtlCol="0">
            <a:spAutoFit/>
          </a:bodyPr>
          <a:lstStyle/>
          <a:p>
            <a:r>
              <a:rPr lang="en-US" sz="4000" dirty="0" smtClean="0">
                <a:solidFill>
                  <a:srgbClr val="7030A0"/>
                </a:solidFill>
              </a:rPr>
              <a:t>ran</a:t>
            </a:r>
            <a:endParaRPr lang="en-US" sz="4000" dirty="0">
              <a:solidFill>
                <a:srgbClr val="7030A0"/>
              </a:solidFill>
            </a:endParaRPr>
          </a:p>
        </p:txBody>
      </p:sp>
      <p:sp>
        <p:nvSpPr>
          <p:cNvPr id="14" name="TextBox 13"/>
          <p:cNvSpPr txBox="1"/>
          <p:nvPr/>
        </p:nvSpPr>
        <p:spPr>
          <a:xfrm>
            <a:off x="4581396" y="3519599"/>
            <a:ext cx="2237012" cy="707886"/>
          </a:xfrm>
          <a:prstGeom prst="rect">
            <a:avLst/>
          </a:prstGeom>
          <a:noFill/>
        </p:spPr>
        <p:txBody>
          <a:bodyPr wrap="square" rtlCol="0">
            <a:spAutoFit/>
          </a:bodyPr>
          <a:lstStyle/>
          <a:p>
            <a:r>
              <a:rPr lang="en-US" sz="4000" dirty="0" smtClean="0">
                <a:solidFill>
                  <a:srgbClr val="7030A0"/>
                </a:solidFill>
              </a:rPr>
              <a:t>sprinting</a:t>
            </a:r>
            <a:endParaRPr lang="en-US" sz="4000" dirty="0">
              <a:solidFill>
                <a:srgbClr val="7030A0"/>
              </a:solidFill>
            </a:endParaRPr>
          </a:p>
        </p:txBody>
      </p:sp>
      <p:sp>
        <p:nvSpPr>
          <p:cNvPr id="15" name="TextBox 14"/>
          <p:cNvSpPr txBox="1"/>
          <p:nvPr/>
        </p:nvSpPr>
        <p:spPr>
          <a:xfrm>
            <a:off x="7008396" y="3503270"/>
            <a:ext cx="2445849" cy="707886"/>
          </a:xfrm>
          <a:prstGeom prst="rect">
            <a:avLst/>
          </a:prstGeom>
          <a:noFill/>
        </p:spPr>
        <p:txBody>
          <a:bodyPr wrap="square" rtlCol="0">
            <a:spAutoFit/>
          </a:bodyPr>
          <a:lstStyle/>
          <a:p>
            <a:r>
              <a:rPr lang="en-US" sz="4000" dirty="0" smtClean="0">
                <a:solidFill>
                  <a:srgbClr val="7030A0"/>
                </a:solidFill>
              </a:rPr>
              <a:t>sprinted</a:t>
            </a:r>
            <a:endParaRPr lang="en-US" sz="4000" dirty="0">
              <a:solidFill>
                <a:srgbClr val="7030A0"/>
              </a:solidFill>
            </a:endParaRPr>
          </a:p>
        </p:txBody>
      </p:sp>
      <p:sp>
        <p:nvSpPr>
          <p:cNvPr id="20" name="Oval 19"/>
          <p:cNvSpPr/>
          <p:nvPr/>
        </p:nvSpPr>
        <p:spPr>
          <a:xfrm>
            <a:off x="2374950" y="1398759"/>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764364" y="1387872"/>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97802" y="1409642"/>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126852" y="1386121"/>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535910" y="3266699"/>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297325" y="3305710"/>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866743" y="3234042"/>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8986" y="3316593"/>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95946" y="5434882"/>
            <a:ext cx="2400299" cy="707886"/>
          </a:xfrm>
          <a:prstGeom prst="rect">
            <a:avLst/>
          </a:prstGeom>
          <a:noFill/>
        </p:spPr>
        <p:txBody>
          <a:bodyPr wrap="square" rtlCol="0">
            <a:spAutoFit/>
          </a:bodyPr>
          <a:lstStyle/>
          <a:p>
            <a:r>
              <a:rPr lang="en-US" sz="4000" dirty="0" smtClean="0">
                <a:solidFill>
                  <a:srgbClr val="FF40FF"/>
                </a:solidFill>
              </a:rPr>
              <a:t>running</a:t>
            </a:r>
            <a:endParaRPr lang="en-US" sz="4000" dirty="0">
              <a:solidFill>
                <a:srgbClr val="FF40FF"/>
              </a:solidFill>
            </a:endParaRPr>
          </a:p>
        </p:txBody>
      </p:sp>
      <p:sp>
        <p:nvSpPr>
          <p:cNvPr id="34" name="TextBox 33"/>
          <p:cNvSpPr txBox="1"/>
          <p:nvPr/>
        </p:nvSpPr>
        <p:spPr>
          <a:xfrm>
            <a:off x="2922823" y="5465008"/>
            <a:ext cx="1322615" cy="707886"/>
          </a:xfrm>
          <a:prstGeom prst="rect">
            <a:avLst/>
          </a:prstGeom>
          <a:noFill/>
        </p:spPr>
        <p:txBody>
          <a:bodyPr wrap="square" rtlCol="0">
            <a:spAutoFit/>
          </a:bodyPr>
          <a:lstStyle/>
          <a:p>
            <a:r>
              <a:rPr lang="en-US" sz="4000" dirty="0" smtClean="0">
                <a:solidFill>
                  <a:srgbClr val="FF40FF"/>
                </a:solidFill>
              </a:rPr>
              <a:t>ran</a:t>
            </a:r>
            <a:endParaRPr lang="en-US" sz="4000" dirty="0">
              <a:solidFill>
                <a:srgbClr val="FF40FF"/>
              </a:solidFill>
            </a:endParaRPr>
          </a:p>
        </p:txBody>
      </p:sp>
      <p:sp>
        <p:nvSpPr>
          <p:cNvPr id="35" name="TextBox 34"/>
          <p:cNvSpPr txBox="1"/>
          <p:nvPr/>
        </p:nvSpPr>
        <p:spPr>
          <a:xfrm>
            <a:off x="4568569" y="5451211"/>
            <a:ext cx="2237012" cy="707886"/>
          </a:xfrm>
          <a:prstGeom prst="rect">
            <a:avLst/>
          </a:prstGeom>
          <a:noFill/>
        </p:spPr>
        <p:txBody>
          <a:bodyPr wrap="square" rtlCol="0">
            <a:spAutoFit/>
          </a:bodyPr>
          <a:lstStyle/>
          <a:p>
            <a:r>
              <a:rPr lang="en-US" sz="4000" dirty="0" smtClean="0">
                <a:solidFill>
                  <a:srgbClr val="FF40FF"/>
                </a:solidFill>
              </a:rPr>
              <a:t>sprinting</a:t>
            </a:r>
            <a:endParaRPr lang="en-US" sz="4000" dirty="0">
              <a:solidFill>
                <a:srgbClr val="FF40FF"/>
              </a:solidFill>
            </a:endParaRPr>
          </a:p>
        </p:txBody>
      </p:sp>
      <p:sp>
        <p:nvSpPr>
          <p:cNvPr id="36" name="TextBox 35"/>
          <p:cNvSpPr txBox="1"/>
          <p:nvPr/>
        </p:nvSpPr>
        <p:spPr>
          <a:xfrm>
            <a:off x="7008396" y="5418554"/>
            <a:ext cx="2445849" cy="707886"/>
          </a:xfrm>
          <a:prstGeom prst="rect">
            <a:avLst/>
          </a:prstGeom>
          <a:noFill/>
        </p:spPr>
        <p:txBody>
          <a:bodyPr wrap="square" rtlCol="0">
            <a:spAutoFit/>
          </a:bodyPr>
          <a:lstStyle/>
          <a:p>
            <a:r>
              <a:rPr lang="en-US" sz="4000" dirty="0" smtClean="0">
                <a:solidFill>
                  <a:srgbClr val="FF40FF"/>
                </a:solidFill>
              </a:rPr>
              <a:t>sprinted</a:t>
            </a:r>
            <a:endParaRPr lang="en-US" sz="4000" dirty="0">
              <a:solidFill>
                <a:srgbClr val="FF40FF"/>
              </a:solidFill>
            </a:endParaRPr>
          </a:p>
        </p:txBody>
      </p:sp>
      <p:cxnSp>
        <p:nvCxnSpPr>
          <p:cNvPr id="41" name="Straight Arrow Connector 40"/>
          <p:cNvCxnSpPr>
            <a:stCxn id="23" idx="4"/>
            <a:endCxn id="32" idx="0"/>
          </p:cNvCxnSpPr>
          <p:nvPr/>
        </p:nvCxnSpPr>
        <p:spPr>
          <a:xfrm flipH="1">
            <a:off x="1096878" y="2623328"/>
            <a:ext cx="18761" cy="693265"/>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3" idx="4"/>
          </p:cNvCxnSpPr>
          <p:nvPr/>
        </p:nvCxnSpPr>
        <p:spPr>
          <a:xfrm>
            <a:off x="1115639" y="2623328"/>
            <a:ext cx="1774525" cy="643371"/>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32" idx="4"/>
          </p:cNvCxnSpPr>
          <p:nvPr/>
        </p:nvCxnSpPr>
        <p:spPr>
          <a:xfrm flipH="1">
            <a:off x="1096877" y="4530279"/>
            <a:ext cx="1"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0" idx="4"/>
            <a:endCxn id="38" idx="0"/>
          </p:cNvCxnSpPr>
          <p:nvPr/>
        </p:nvCxnSpPr>
        <p:spPr>
          <a:xfrm>
            <a:off x="3345217" y="4519396"/>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7" idx="4"/>
            <a:endCxn id="37" idx="0"/>
          </p:cNvCxnSpPr>
          <p:nvPr/>
        </p:nvCxnSpPr>
        <p:spPr>
          <a:xfrm>
            <a:off x="5583802" y="4480385"/>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31" idx="4"/>
            <a:endCxn id="39" idx="0"/>
          </p:cNvCxnSpPr>
          <p:nvPr/>
        </p:nvCxnSpPr>
        <p:spPr>
          <a:xfrm>
            <a:off x="7914635" y="4447728"/>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27" idx="0"/>
          </p:cNvCxnSpPr>
          <p:nvPr/>
        </p:nvCxnSpPr>
        <p:spPr>
          <a:xfrm>
            <a:off x="5583801" y="2611905"/>
            <a:ext cx="1" cy="654794"/>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6006196" y="2584212"/>
            <a:ext cx="1908439" cy="666158"/>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8044689" y="2616135"/>
            <a:ext cx="0" cy="652029"/>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24" idx="3"/>
          </p:cNvCxnSpPr>
          <p:nvPr/>
        </p:nvCxnSpPr>
        <p:spPr>
          <a:xfrm flipH="1">
            <a:off x="3676287" y="2422067"/>
            <a:ext cx="3719393" cy="91346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20" idx="5"/>
          </p:cNvCxnSpPr>
          <p:nvPr/>
        </p:nvCxnSpPr>
        <p:spPr>
          <a:xfrm>
            <a:off x="3941796" y="2434705"/>
            <a:ext cx="1279200" cy="925292"/>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1338301" y="2530318"/>
            <a:ext cx="1436305" cy="84422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90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10" grpId="0"/>
      <p:bldP spid="11" grpId="0"/>
      <p:bldP spid="13" grpId="0"/>
      <p:bldP spid="14" grpId="0"/>
      <p:bldP spid="15" grpId="0"/>
      <p:bldP spid="21" grpId="0" animBg="1"/>
      <p:bldP spid="24" grpId="0" animBg="1"/>
      <p:bldP spid="27" grpId="0" animBg="1"/>
      <p:bldP spid="30" grpId="0" animBg="1"/>
      <p:bldP spid="31" grpId="0" animBg="1"/>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Smoothing and Extrapolation</a:t>
            </a:r>
            <a:endParaRPr lang="en-US" dirty="0"/>
          </a:p>
        </p:txBody>
      </p:sp>
      <p:sp>
        <p:nvSpPr>
          <p:cNvPr id="3" name="Content Placeholder 2"/>
          <p:cNvSpPr>
            <a:spLocks noGrp="1"/>
          </p:cNvSpPr>
          <p:nvPr>
            <p:ph idx="1"/>
          </p:nvPr>
        </p:nvSpPr>
        <p:spPr/>
        <p:txBody>
          <a:bodyPr/>
          <a:lstStyle/>
          <a:p>
            <a:r>
              <a:rPr lang="en-US" dirty="0" smtClean="0"/>
              <a:t>All word </a:t>
            </a:r>
            <a:r>
              <a:rPr lang="en-US" dirty="0" err="1" smtClean="0"/>
              <a:t>embeddings</a:t>
            </a:r>
            <a:r>
              <a:rPr lang="en-US" dirty="0" smtClean="0"/>
              <a:t> are noisy!</a:t>
            </a:r>
          </a:p>
          <a:p>
            <a:pPr lvl="1"/>
            <a:r>
              <a:rPr lang="en-US" dirty="0" smtClean="0"/>
              <a:t>Optimization during training incomplete</a:t>
            </a:r>
          </a:p>
          <a:p>
            <a:pPr lvl="1"/>
            <a:r>
              <a:rPr lang="en-US" dirty="0" smtClean="0"/>
              <a:t>Only observed a few tokens</a:t>
            </a:r>
          </a:p>
          <a:p>
            <a:r>
              <a:rPr lang="en-US" dirty="0" smtClean="0"/>
              <a:t>Our model smooths all of the word </a:t>
            </a:r>
            <a:r>
              <a:rPr lang="en-US" dirty="0" err="1" smtClean="0"/>
              <a:t>embeddings</a:t>
            </a:r>
            <a:r>
              <a:rPr lang="en-US" dirty="0" smtClean="0"/>
              <a:t> jointly based on morphological information</a:t>
            </a:r>
          </a:p>
          <a:p>
            <a:r>
              <a:rPr lang="en-US" dirty="0" smtClean="0"/>
              <a:t>Note: Extrapolation is extreme smoothing: when you’ve </a:t>
            </a:r>
            <a:r>
              <a:rPr lang="en-US" i="1" dirty="0" smtClean="0"/>
              <a:t>never</a:t>
            </a:r>
            <a:r>
              <a:rPr lang="en-US" dirty="0" smtClean="0"/>
              <a:t> seen the word!</a:t>
            </a:r>
            <a:endParaRPr lang="en-US" dirty="0"/>
          </a:p>
        </p:txBody>
      </p:sp>
    </p:spTree>
    <p:extLst>
      <p:ext uri="{BB962C8B-B14F-4D97-AF65-F5344CB8AC3E}">
        <p14:creationId xmlns:p14="http://schemas.microsoft.com/office/powerpoint/2010/main" val="45020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Smoothing and Extrapolation</a:t>
            </a:r>
            <a:endParaRPr lang="en-US" dirty="0"/>
          </a:p>
        </p:txBody>
      </p:sp>
      <p:sp>
        <p:nvSpPr>
          <p:cNvPr id="3" name="Content Placeholder 2"/>
          <p:cNvSpPr>
            <a:spLocks noGrp="1"/>
          </p:cNvSpPr>
          <p:nvPr>
            <p:ph idx="1"/>
          </p:nvPr>
        </p:nvSpPr>
        <p:spPr/>
        <p:txBody>
          <a:bodyPr/>
          <a:lstStyle/>
          <a:p>
            <a:r>
              <a:rPr lang="en-US" dirty="0" smtClean="0"/>
              <a:t>The model jointly smooths all word </a:t>
            </a:r>
            <a:r>
              <a:rPr lang="en-US" dirty="0" err="1" smtClean="0"/>
              <a:t>embeddings</a:t>
            </a:r>
            <a:endParaRPr lang="en-US" dirty="0" smtClean="0"/>
          </a:p>
          <a:p>
            <a:endParaRPr lang="en-US" dirty="0"/>
          </a:p>
        </p:txBody>
      </p:sp>
    </p:spTree>
    <p:extLst>
      <p:ext uri="{BB962C8B-B14F-4D97-AF65-F5344CB8AC3E}">
        <p14:creationId xmlns:p14="http://schemas.microsoft.com/office/powerpoint/2010/main" val="57061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Graphical Model</a:t>
            </a:r>
            <a:endParaRPr lang="en-US" dirty="0"/>
          </a:p>
        </p:txBody>
      </p:sp>
      <p:sp>
        <p:nvSpPr>
          <p:cNvPr id="3" name="Content Placeholder 2"/>
          <p:cNvSpPr>
            <a:spLocks noGrp="1"/>
          </p:cNvSpPr>
          <p:nvPr>
            <p:ph idx="1"/>
          </p:nvPr>
        </p:nvSpPr>
        <p:spPr>
          <a:xfrm>
            <a:off x="457200" y="1693566"/>
            <a:ext cx="8229600" cy="4882243"/>
          </a:xfrm>
        </p:spPr>
        <p:txBody>
          <a:bodyPr>
            <a:normAutofit fontScale="92500" lnSpcReduction="10000"/>
          </a:bodyPr>
          <a:lstStyle/>
          <a:p>
            <a:r>
              <a:rPr lang="en-US" dirty="0" smtClean="0"/>
              <a:t>All Conditionals (probability of child given parents) are Gaussian distributed:</a:t>
            </a:r>
          </a:p>
          <a:p>
            <a:endParaRPr lang="en-US" dirty="0"/>
          </a:p>
          <a:p>
            <a:endParaRPr lang="en-US" dirty="0"/>
          </a:p>
          <a:p>
            <a:r>
              <a:rPr lang="en-US" dirty="0" smtClean="0"/>
              <a:t>Exact inference is </a:t>
            </a:r>
            <a:r>
              <a:rPr lang="en-US" i="1" dirty="0" smtClean="0"/>
              <a:t>always</a:t>
            </a:r>
            <a:r>
              <a:rPr lang="en-US" dirty="0" smtClean="0"/>
              <a:t> tractable (through matrix inversion) </a:t>
            </a:r>
          </a:p>
          <a:p>
            <a:r>
              <a:rPr lang="en-US" b="1" dirty="0" smtClean="0"/>
              <a:t>General framework for reasoning over word </a:t>
            </a:r>
            <a:r>
              <a:rPr lang="en-US" b="1" dirty="0" err="1" smtClean="0"/>
              <a:t>embeddings</a:t>
            </a:r>
            <a:r>
              <a:rPr lang="en-US" b="1" dirty="0" smtClean="0"/>
              <a:t>! </a:t>
            </a:r>
            <a:r>
              <a:rPr lang="en-US" dirty="0" smtClean="0"/>
              <a:t>(Not limited to morphology)</a:t>
            </a:r>
          </a:p>
          <a:p>
            <a:r>
              <a:rPr lang="en-US" dirty="0" smtClean="0"/>
              <a:t>Post-processing model = lightning fast (10 seconds for 1-best joint inference of </a:t>
            </a:r>
            <a:r>
              <a:rPr lang="en-US" dirty="0" err="1" smtClean="0"/>
              <a:t>embeddings</a:t>
            </a:r>
            <a:r>
              <a:rPr lang="en-US" dirty="0" smtClean="0"/>
              <a:t>)</a:t>
            </a:r>
            <a:endParaRPr lang="en-US" dirty="0"/>
          </a:p>
        </p:txBody>
      </p:sp>
      <p:pic>
        <p:nvPicPr>
          <p:cNvPr id="5" name="Picture 4"/>
          <p:cNvPicPr>
            <a:picLocks noChangeAspect="1"/>
          </p:cNvPicPr>
          <p:nvPr/>
        </p:nvPicPr>
        <p:blipFill>
          <a:blip r:embed="rId2"/>
          <a:stretch>
            <a:fillRect/>
          </a:stretch>
        </p:blipFill>
        <p:spPr>
          <a:xfrm>
            <a:off x="469900" y="2831337"/>
            <a:ext cx="8216900" cy="482600"/>
          </a:xfrm>
          <a:prstGeom prst="rect">
            <a:avLst/>
          </a:prstGeom>
        </p:spPr>
      </p:pic>
    </p:spTree>
    <p:extLst>
      <p:ext uri="{BB962C8B-B14F-4D97-AF65-F5344CB8AC3E}">
        <p14:creationId xmlns:p14="http://schemas.microsoft.com/office/powerpoint/2010/main" val="10608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did we get the graph structure?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63688414"/>
              </p:ext>
            </p:extLst>
          </p:nvPr>
        </p:nvGraphicFramePr>
        <p:xfrm>
          <a:off x="130629" y="1534889"/>
          <a:ext cx="8850084" cy="4996539"/>
        </p:xfrm>
        <a:graphic>
          <a:graphicData uri="http://schemas.openxmlformats.org/drawingml/2006/table">
            <a:tbl>
              <a:tblPr firstRow="1" bandRow="1">
                <a:tableStyleId>{5C22544A-7EE6-4342-B048-85BDC9FD1C3A}</a:tableStyleId>
              </a:tblPr>
              <a:tblGrid>
                <a:gridCol w="2950028"/>
                <a:gridCol w="2950028"/>
                <a:gridCol w="2950028"/>
              </a:tblGrid>
              <a:tr h="430614">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652275">
                <a:tc>
                  <a:txBody>
                    <a:bodyPr/>
                    <a:lstStyle/>
                    <a:p>
                      <a:pPr algn="ctr"/>
                      <a:r>
                        <a:rPr lang="en-US" sz="3000" dirty="0" smtClean="0">
                          <a:solidFill>
                            <a:srgbClr val="FF40FF"/>
                          </a:solidFill>
                        </a:rPr>
                        <a:t>run</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algn="ctr"/>
                      <a:r>
                        <a:rPr lang="en-US" sz="3000" dirty="0" smtClean="0">
                          <a:solidFill>
                            <a:srgbClr val="FF0000"/>
                          </a:solidFill>
                        </a:rPr>
                        <a:t>infinitive</a:t>
                      </a:r>
                      <a:endParaRPr lang="en-US" sz="3000" dirty="0">
                        <a:solidFill>
                          <a:srgbClr val="FF0000"/>
                        </a:solidFill>
                      </a:endParaRPr>
                    </a:p>
                  </a:txBody>
                  <a:tcPr/>
                </a:tc>
              </a:tr>
              <a:tr h="652275">
                <a:tc>
                  <a:txBody>
                    <a:bodyPr/>
                    <a:lstStyle/>
                    <a:p>
                      <a:pPr algn="ctr"/>
                      <a:r>
                        <a:rPr lang="en-US" sz="3000" dirty="0" smtClean="0">
                          <a:solidFill>
                            <a:srgbClr val="FF40FF"/>
                          </a:solidFill>
                        </a:rPr>
                        <a:t>runs</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dirty="0" smtClean="0">
                          <a:solidFill>
                            <a:srgbClr val="FF0000"/>
                          </a:solidFill>
                        </a:rPr>
                        <a:t>3</a:t>
                      </a:r>
                      <a:r>
                        <a:rPr lang="en-US" sz="3000" baseline="30000" dirty="0" smtClean="0">
                          <a:solidFill>
                            <a:srgbClr val="FF0000"/>
                          </a:solidFill>
                        </a:rPr>
                        <a:t>rd</a:t>
                      </a:r>
                      <a:r>
                        <a:rPr lang="en-US" sz="3000" baseline="0" dirty="0" smtClean="0">
                          <a:solidFill>
                            <a:srgbClr val="FF0000"/>
                          </a:solidFill>
                        </a:rPr>
                        <a:t> pres. sing.</a:t>
                      </a:r>
                      <a:endParaRPr lang="en-US" sz="3000" dirty="0" smtClean="0">
                        <a:solidFill>
                          <a:srgbClr val="FF0000"/>
                        </a:solidFill>
                      </a:endParaRPr>
                    </a:p>
                  </a:txBody>
                  <a:tcPr/>
                </a:tc>
              </a:tr>
              <a:tr h="652275">
                <a:tc>
                  <a:txBody>
                    <a:bodyPr/>
                    <a:lstStyle/>
                    <a:p>
                      <a:pPr algn="ctr"/>
                      <a:r>
                        <a:rPr lang="en-US" sz="3000" dirty="0" smtClean="0">
                          <a:solidFill>
                            <a:srgbClr val="FF40FF"/>
                          </a:solidFill>
                        </a:rPr>
                        <a:t>running</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algn="ctr"/>
                      <a:r>
                        <a:rPr lang="en-US" sz="3000" dirty="0" smtClean="0">
                          <a:solidFill>
                            <a:srgbClr val="FF0000"/>
                          </a:solidFill>
                        </a:rPr>
                        <a:t>gerund</a:t>
                      </a:r>
                      <a:endParaRPr lang="en-US" sz="3000" dirty="0">
                        <a:solidFill>
                          <a:srgbClr val="FF0000"/>
                        </a:solidFill>
                      </a:endParaRPr>
                    </a:p>
                  </a:txBody>
                  <a:tcPr/>
                </a:tc>
              </a:tr>
              <a:tr h="652275">
                <a:tc>
                  <a:txBody>
                    <a:bodyPr/>
                    <a:lstStyle/>
                    <a:p>
                      <a:pPr algn="ctr"/>
                      <a:r>
                        <a:rPr lang="en-US" sz="3000" dirty="0" smtClean="0">
                          <a:solidFill>
                            <a:srgbClr val="FF40FF"/>
                          </a:solidFill>
                        </a:rPr>
                        <a:t>ran</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algn="ctr"/>
                      <a:r>
                        <a:rPr lang="en-US" sz="3000" dirty="0" smtClean="0">
                          <a:solidFill>
                            <a:srgbClr val="FF0000"/>
                          </a:solidFill>
                        </a:rPr>
                        <a:t>past</a:t>
                      </a:r>
                      <a:endParaRPr lang="en-US" sz="3000" dirty="0">
                        <a:solidFill>
                          <a:srgbClr val="FF0000"/>
                        </a:solidFill>
                      </a:endParaRPr>
                    </a:p>
                  </a:txBody>
                  <a:tcPr/>
                </a:tc>
              </a:tr>
              <a:tr h="652275">
                <a:tc>
                  <a:txBody>
                    <a:bodyPr/>
                    <a:lstStyle/>
                    <a:p>
                      <a:pPr algn="ctr"/>
                      <a:r>
                        <a:rPr lang="en-US" sz="3000" dirty="0" smtClean="0">
                          <a:solidFill>
                            <a:srgbClr val="FF40FF"/>
                          </a:solidFill>
                        </a:rPr>
                        <a:t>sprints</a:t>
                      </a:r>
                      <a:endParaRPr lang="en-US" sz="3000" dirty="0">
                        <a:solidFill>
                          <a:srgbClr val="FF40FF"/>
                        </a:solidFill>
                      </a:endParaRPr>
                    </a:p>
                  </a:txBody>
                  <a:tcPr/>
                </a:tc>
                <a:tc>
                  <a:txBody>
                    <a:bodyPr/>
                    <a:lstStyle/>
                    <a:p>
                      <a:pPr algn="ctr"/>
                      <a:r>
                        <a:rPr lang="en-US" sz="3000" dirty="0" smtClean="0">
                          <a:solidFill>
                            <a:srgbClr val="00B0F0"/>
                          </a:solidFill>
                        </a:rPr>
                        <a:t>SPRINT</a:t>
                      </a:r>
                      <a:endParaRPr lang="en-US" sz="3000" dirty="0">
                        <a:solidFill>
                          <a:srgbClr val="00B0F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dirty="0" smtClean="0">
                          <a:solidFill>
                            <a:srgbClr val="FF0000"/>
                          </a:solidFill>
                        </a:rPr>
                        <a:t>3</a:t>
                      </a:r>
                      <a:r>
                        <a:rPr lang="en-US" sz="3000" baseline="30000" dirty="0" smtClean="0">
                          <a:solidFill>
                            <a:srgbClr val="FF0000"/>
                          </a:solidFill>
                        </a:rPr>
                        <a:t>rd</a:t>
                      </a:r>
                      <a:r>
                        <a:rPr lang="en-US" sz="3000" baseline="0" dirty="0" smtClean="0">
                          <a:solidFill>
                            <a:srgbClr val="FF0000"/>
                          </a:solidFill>
                        </a:rPr>
                        <a:t> pres. sing.</a:t>
                      </a:r>
                      <a:endParaRPr lang="en-US" sz="3000" dirty="0" smtClean="0">
                        <a:solidFill>
                          <a:srgbClr val="FF0000"/>
                        </a:solidFill>
                      </a:endParaRPr>
                    </a:p>
                  </a:txBody>
                  <a:tcPr/>
                </a:tc>
              </a:tr>
              <a:tr h="652275">
                <a:tc>
                  <a:txBody>
                    <a:bodyPr/>
                    <a:lstStyle/>
                    <a:p>
                      <a:pPr algn="ctr"/>
                      <a:r>
                        <a:rPr lang="en-US" sz="3000" dirty="0" smtClean="0">
                          <a:solidFill>
                            <a:srgbClr val="FF40FF"/>
                          </a:solidFill>
                        </a:rPr>
                        <a:t>sprinted</a:t>
                      </a:r>
                      <a:endParaRPr lang="en-US" sz="3000" dirty="0">
                        <a:solidFill>
                          <a:srgbClr val="FF40FF"/>
                        </a:solidFill>
                      </a:endParaRPr>
                    </a:p>
                  </a:txBody>
                  <a:tcPr/>
                </a:tc>
                <a:tc>
                  <a:txBody>
                    <a:bodyPr/>
                    <a:lstStyle/>
                    <a:p>
                      <a:pPr algn="ctr"/>
                      <a:r>
                        <a:rPr lang="en-US" sz="3000" dirty="0" smtClean="0">
                          <a:solidFill>
                            <a:srgbClr val="00B0F0"/>
                          </a:solidFill>
                        </a:rPr>
                        <a:t>SPRINT</a:t>
                      </a:r>
                      <a:endParaRPr lang="en-US" sz="3000" dirty="0">
                        <a:solidFill>
                          <a:srgbClr val="00B0F0"/>
                        </a:solidFill>
                      </a:endParaRPr>
                    </a:p>
                  </a:txBody>
                  <a:tcPr/>
                </a:tc>
                <a:tc>
                  <a:txBody>
                    <a:bodyPr/>
                    <a:lstStyle/>
                    <a:p>
                      <a:pPr algn="ctr"/>
                      <a:r>
                        <a:rPr lang="en-US" sz="3000" dirty="0" smtClean="0">
                          <a:solidFill>
                            <a:srgbClr val="FF0000"/>
                          </a:solidFill>
                        </a:rPr>
                        <a:t>past</a:t>
                      </a:r>
                      <a:endParaRPr lang="en-US" sz="3000" dirty="0">
                        <a:solidFill>
                          <a:srgbClr val="FF0000"/>
                        </a:solidFill>
                      </a:endParaRPr>
                    </a:p>
                  </a:txBody>
                  <a:tcPr/>
                </a:tc>
              </a:tr>
              <a:tr h="652275">
                <a:tc>
                  <a:txBody>
                    <a:bodyPr/>
                    <a:lstStyle/>
                    <a:p>
                      <a:pPr algn="ctr"/>
                      <a:r>
                        <a:rPr lang="en-US" sz="3000" dirty="0" smtClean="0">
                          <a:solidFill>
                            <a:srgbClr val="FF40FF"/>
                          </a:solidFill>
                        </a:rPr>
                        <a:t>sprinting</a:t>
                      </a:r>
                      <a:endParaRPr lang="en-US" sz="3000" dirty="0">
                        <a:solidFill>
                          <a:srgbClr val="FF40FF"/>
                        </a:solidFill>
                      </a:endParaRPr>
                    </a:p>
                  </a:txBody>
                  <a:tcPr/>
                </a:tc>
                <a:tc>
                  <a:txBody>
                    <a:bodyPr/>
                    <a:lstStyle/>
                    <a:p>
                      <a:pPr algn="ctr"/>
                      <a:r>
                        <a:rPr lang="en-US" sz="3000" dirty="0" smtClean="0">
                          <a:solidFill>
                            <a:srgbClr val="00B0F0"/>
                          </a:solidFill>
                        </a:rPr>
                        <a:t>SPRINT</a:t>
                      </a:r>
                      <a:endParaRPr lang="en-US" sz="3000" dirty="0">
                        <a:solidFill>
                          <a:srgbClr val="00B0F0"/>
                        </a:solidFill>
                      </a:endParaRPr>
                    </a:p>
                  </a:txBody>
                  <a:tcPr/>
                </a:tc>
                <a:tc>
                  <a:txBody>
                    <a:bodyPr/>
                    <a:lstStyle/>
                    <a:p>
                      <a:pPr algn="ctr"/>
                      <a:r>
                        <a:rPr lang="en-US" sz="3000" dirty="0" smtClean="0">
                          <a:solidFill>
                            <a:srgbClr val="FF0000"/>
                          </a:solidFill>
                        </a:rPr>
                        <a:t>gerund</a:t>
                      </a:r>
                      <a:endParaRPr lang="en-US" sz="3000" dirty="0">
                        <a:solidFill>
                          <a:srgbClr val="FF0000"/>
                        </a:solidFill>
                      </a:endParaRPr>
                    </a:p>
                  </a:txBody>
                  <a:tcPr/>
                </a:tc>
              </a:tr>
            </a:tbl>
          </a:graphicData>
        </a:graphic>
      </p:graphicFrame>
      <p:sp>
        <p:nvSpPr>
          <p:cNvPr id="7" name="TextBox 6"/>
          <p:cNvSpPr txBox="1"/>
          <p:nvPr/>
        </p:nvSpPr>
        <p:spPr>
          <a:xfrm>
            <a:off x="346014" y="3037114"/>
            <a:ext cx="8797986" cy="707886"/>
          </a:xfrm>
          <a:prstGeom prst="rect">
            <a:avLst/>
          </a:prstGeom>
          <a:noFill/>
        </p:spPr>
        <p:txBody>
          <a:bodyPr wrap="none" rtlCol="0">
            <a:spAutoFit/>
          </a:bodyPr>
          <a:lstStyle/>
          <a:p>
            <a:r>
              <a:rPr lang="en-US" sz="4000" b="1" dirty="0" smtClean="0">
                <a:latin typeface="Helvetica Neue" charset="0"/>
                <a:ea typeface="Helvetica Neue" charset="0"/>
                <a:cs typeface="Helvetica Neue" charset="0"/>
              </a:rPr>
              <a:t>Answer: </a:t>
            </a:r>
            <a:r>
              <a:rPr lang="en-US" sz="4000" dirty="0">
                <a:latin typeface="Helvetica Neue" charset="0"/>
                <a:ea typeface="Helvetica Neue" charset="0"/>
                <a:cs typeface="Helvetica Neue" charset="0"/>
              </a:rPr>
              <a:t>f</a:t>
            </a:r>
            <a:r>
              <a:rPr lang="en-US" sz="4000" dirty="0" smtClean="0">
                <a:latin typeface="Helvetica Neue" charset="0"/>
                <a:ea typeface="Helvetica Neue" charset="0"/>
                <a:cs typeface="Helvetica Neue" charset="0"/>
              </a:rPr>
              <a:t>rom morphological lexicons</a:t>
            </a:r>
            <a:endParaRPr lang="en-US" sz="4000" dirty="0">
              <a:latin typeface="Helvetica Neue" charset="0"/>
              <a:ea typeface="Helvetica Neue" charset="0"/>
              <a:cs typeface="Helvetica Neue" charset="0"/>
            </a:endParaRPr>
          </a:p>
        </p:txBody>
      </p:sp>
    </p:spTree>
    <p:extLst>
      <p:ext uri="{BB962C8B-B14F-4D97-AF65-F5344CB8AC3E}">
        <p14:creationId xmlns:p14="http://schemas.microsoft.com/office/powerpoint/2010/main" val="945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0"/>
          <p:cNvGraphicFramePr>
            <a:graphicFrameLocks noGrp="1"/>
          </p:cNvGraphicFramePr>
          <p:nvPr>
            <p:extLst>
              <p:ext uri="{D42A27DB-BD31-4B8C-83A1-F6EECF244321}">
                <p14:modId xmlns:p14="http://schemas.microsoft.com/office/powerpoint/2010/main" val="1946046897"/>
              </p:ext>
            </p:extLst>
          </p:nvPr>
        </p:nvGraphicFramePr>
        <p:xfrm>
          <a:off x="130629" y="1534889"/>
          <a:ext cx="8850084" cy="4996539"/>
        </p:xfrm>
        <a:graphic>
          <a:graphicData uri="http://schemas.openxmlformats.org/drawingml/2006/table">
            <a:tbl>
              <a:tblPr firstRow="1" bandRow="1">
                <a:tableStyleId>{5C22544A-7EE6-4342-B048-85BDC9FD1C3A}</a:tableStyleId>
              </a:tblPr>
              <a:tblGrid>
                <a:gridCol w="2950028"/>
                <a:gridCol w="2950028"/>
                <a:gridCol w="2950028"/>
              </a:tblGrid>
              <a:tr h="430614">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652275">
                <a:tc>
                  <a:txBody>
                    <a:bodyPr/>
                    <a:lstStyle/>
                    <a:p>
                      <a:pPr algn="ctr"/>
                      <a:r>
                        <a:rPr lang="en-US" sz="3000" dirty="0" smtClean="0">
                          <a:solidFill>
                            <a:srgbClr val="FF40FF"/>
                          </a:solidFill>
                        </a:rPr>
                        <a:t>run</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algn="ctr"/>
                      <a:r>
                        <a:rPr lang="en-US" sz="3000" dirty="0" smtClean="0">
                          <a:solidFill>
                            <a:srgbClr val="FF0000"/>
                          </a:solidFill>
                        </a:rPr>
                        <a:t>infinitive</a:t>
                      </a:r>
                      <a:endParaRPr lang="en-US" sz="3000" dirty="0">
                        <a:solidFill>
                          <a:srgbClr val="FF0000"/>
                        </a:solidFill>
                      </a:endParaRPr>
                    </a:p>
                  </a:txBody>
                  <a:tcPr/>
                </a:tc>
              </a:tr>
              <a:tr h="652275">
                <a:tc>
                  <a:txBody>
                    <a:bodyPr/>
                    <a:lstStyle/>
                    <a:p>
                      <a:pPr algn="ctr"/>
                      <a:r>
                        <a:rPr lang="en-US" sz="3000" dirty="0" smtClean="0">
                          <a:solidFill>
                            <a:srgbClr val="FF40FF"/>
                          </a:solidFill>
                        </a:rPr>
                        <a:t>runs</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dirty="0" smtClean="0">
                          <a:solidFill>
                            <a:srgbClr val="FF0000"/>
                          </a:solidFill>
                        </a:rPr>
                        <a:t>3</a:t>
                      </a:r>
                      <a:r>
                        <a:rPr lang="en-US" sz="3000" baseline="30000" dirty="0" smtClean="0">
                          <a:solidFill>
                            <a:srgbClr val="FF0000"/>
                          </a:solidFill>
                        </a:rPr>
                        <a:t>rd</a:t>
                      </a:r>
                      <a:r>
                        <a:rPr lang="en-US" sz="3000" baseline="0" dirty="0" smtClean="0">
                          <a:solidFill>
                            <a:srgbClr val="FF0000"/>
                          </a:solidFill>
                        </a:rPr>
                        <a:t> pres. sing.</a:t>
                      </a:r>
                      <a:endParaRPr lang="en-US" sz="3000" dirty="0" smtClean="0">
                        <a:solidFill>
                          <a:srgbClr val="FF0000"/>
                        </a:solidFill>
                      </a:endParaRPr>
                    </a:p>
                  </a:txBody>
                  <a:tcPr/>
                </a:tc>
              </a:tr>
              <a:tr h="652275">
                <a:tc>
                  <a:txBody>
                    <a:bodyPr/>
                    <a:lstStyle/>
                    <a:p>
                      <a:pPr algn="ctr"/>
                      <a:r>
                        <a:rPr lang="en-US" sz="3000" dirty="0" smtClean="0">
                          <a:solidFill>
                            <a:srgbClr val="FF40FF"/>
                          </a:solidFill>
                        </a:rPr>
                        <a:t>running</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algn="ctr"/>
                      <a:r>
                        <a:rPr lang="en-US" sz="3000" dirty="0" smtClean="0">
                          <a:solidFill>
                            <a:srgbClr val="FF0000"/>
                          </a:solidFill>
                        </a:rPr>
                        <a:t>gerund</a:t>
                      </a:r>
                      <a:endParaRPr lang="en-US" sz="3000" dirty="0">
                        <a:solidFill>
                          <a:srgbClr val="FF0000"/>
                        </a:solidFill>
                      </a:endParaRPr>
                    </a:p>
                  </a:txBody>
                  <a:tcPr/>
                </a:tc>
              </a:tr>
              <a:tr h="652275">
                <a:tc>
                  <a:txBody>
                    <a:bodyPr/>
                    <a:lstStyle/>
                    <a:p>
                      <a:pPr algn="ctr"/>
                      <a:r>
                        <a:rPr lang="en-US" sz="3000" dirty="0" smtClean="0">
                          <a:solidFill>
                            <a:srgbClr val="FF40FF"/>
                          </a:solidFill>
                        </a:rPr>
                        <a:t>ran</a:t>
                      </a:r>
                      <a:endParaRPr lang="en-US" sz="3000" dirty="0">
                        <a:solidFill>
                          <a:srgbClr val="FF40FF"/>
                        </a:solidFill>
                      </a:endParaRPr>
                    </a:p>
                  </a:txBody>
                  <a:tcPr/>
                </a:tc>
                <a:tc>
                  <a:txBody>
                    <a:bodyPr/>
                    <a:lstStyle/>
                    <a:p>
                      <a:pPr algn="ctr"/>
                      <a:r>
                        <a:rPr lang="en-US" sz="3000" dirty="0" smtClean="0">
                          <a:solidFill>
                            <a:srgbClr val="00B0F0"/>
                          </a:solidFill>
                        </a:rPr>
                        <a:t>RUN</a:t>
                      </a:r>
                      <a:endParaRPr lang="en-US" sz="3000" dirty="0">
                        <a:solidFill>
                          <a:srgbClr val="00B0F0"/>
                        </a:solidFill>
                      </a:endParaRPr>
                    </a:p>
                  </a:txBody>
                  <a:tcPr/>
                </a:tc>
                <a:tc>
                  <a:txBody>
                    <a:bodyPr/>
                    <a:lstStyle/>
                    <a:p>
                      <a:pPr algn="ctr"/>
                      <a:r>
                        <a:rPr lang="en-US" sz="3000" dirty="0" smtClean="0">
                          <a:solidFill>
                            <a:srgbClr val="FF0000"/>
                          </a:solidFill>
                        </a:rPr>
                        <a:t>past</a:t>
                      </a:r>
                      <a:endParaRPr lang="en-US" sz="3000" dirty="0">
                        <a:solidFill>
                          <a:srgbClr val="FF0000"/>
                        </a:solidFill>
                      </a:endParaRPr>
                    </a:p>
                  </a:txBody>
                  <a:tcPr/>
                </a:tc>
              </a:tr>
              <a:tr h="652275">
                <a:tc>
                  <a:txBody>
                    <a:bodyPr/>
                    <a:lstStyle/>
                    <a:p>
                      <a:pPr algn="ctr"/>
                      <a:r>
                        <a:rPr lang="en-US" sz="3000" dirty="0" smtClean="0">
                          <a:solidFill>
                            <a:srgbClr val="FF40FF"/>
                          </a:solidFill>
                        </a:rPr>
                        <a:t>sprints</a:t>
                      </a:r>
                      <a:endParaRPr lang="en-US" sz="3000" dirty="0">
                        <a:solidFill>
                          <a:srgbClr val="FF40FF"/>
                        </a:solidFill>
                      </a:endParaRPr>
                    </a:p>
                  </a:txBody>
                  <a:tcPr/>
                </a:tc>
                <a:tc>
                  <a:txBody>
                    <a:bodyPr/>
                    <a:lstStyle/>
                    <a:p>
                      <a:pPr algn="ctr"/>
                      <a:r>
                        <a:rPr lang="en-US" sz="3000" dirty="0" smtClean="0">
                          <a:solidFill>
                            <a:srgbClr val="00B0F0"/>
                          </a:solidFill>
                        </a:rPr>
                        <a:t>SPRINT</a:t>
                      </a:r>
                      <a:endParaRPr lang="en-US" sz="3000" dirty="0">
                        <a:solidFill>
                          <a:srgbClr val="00B0F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dirty="0" smtClean="0">
                          <a:solidFill>
                            <a:srgbClr val="FF0000"/>
                          </a:solidFill>
                        </a:rPr>
                        <a:t>3</a:t>
                      </a:r>
                      <a:r>
                        <a:rPr lang="en-US" sz="3000" baseline="30000" dirty="0" smtClean="0">
                          <a:solidFill>
                            <a:srgbClr val="FF0000"/>
                          </a:solidFill>
                        </a:rPr>
                        <a:t>rd</a:t>
                      </a:r>
                      <a:r>
                        <a:rPr lang="en-US" sz="3000" baseline="0" dirty="0" smtClean="0">
                          <a:solidFill>
                            <a:srgbClr val="FF0000"/>
                          </a:solidFill>
                        </a:rPr>
                        <a:t> pres. sing.</a:t>
                      </a:r>
                      <a:endParaRPr lang="en-US" sz="3000" dirty="0" smtClean="0">
                        <a:solidFill>
                          <a:srgbClr val="FF0000"/>
                        </a:solidFill>
                      </a:endParaRPr>
                    </a:p>
                  </a:txBody>
                  <a:tcPr/>
                </a:tc>
              </a:tr>
              <a:tr h="652275">
                <a:tc>
                  <a:txBody>
                    <a:bodyPr/>
                    <a:lstStyle/>
                    <a:p>
                      <a:pPr algn="ctr"/>
                      <a:r>
                        <a:rPr lang="en-US" sz="3000" dirty="0" smtClean="0">
                          <a:solidFill>
                            <a:srgbClr val="FF40FF"/>
                          </a:solidFill>
                        </a:rPr>
                        <a:t>sprinted</a:t>
                      </a:r>
                      <a:endParaRPr lang="en-US" sz="3000" dirty="0">
                        <a:solidFill>
                          <a:srgbClr val="FF40FF"/>
                        </a:solidFill>
                      </a:endParaRPr>
                    </a:p>
                  </a:txBody>
                  <a:tcPr/>
                </a:tc>
                <a:tc>
                  <a:txBody>
                    <a:bodyPr/>
                    <a:lstStyle/>
                    <a:p>
                      <a:pPr algn="ctr"/>
                      <a:r>
                        <a:rPr lang="en-US" sz="3000" dirty="0" smtClean="0">
                          <a:solidFill>
                            <a:srgbClr val="00B0F0"/>
                          </a:solidFill>
                        </a:rPr>
                        <a:t>SPRINT</a:t>
                      </a:r>
                      <a:endParaRPr lang="en-US" sz="3000" dirty="0">
                        <a:solidFill>
                          <a:srgbClr val="00B0F0"/>
                        </a:solidFill>
                      </a:endParaRPr>
                    </a:p>
                  </a:txBody>
                  <a:tcPr/>
                </a:tc>
                <a:tc>
                  <a:txBody>
                    <a:bodyPr/>
                    <a:lstStyle/>
                    <a:p>
                      <a:pPr algn="ctr"/>
                      <a:r>
                        <a:rPr lang="en-US" sz="3000" dirty="0" smtClean="0">
                          <a:solidFill>
                            <a:srgbClr val="FF0000"/>
                          </a:solidFill>
                        </a:rPr>
                        <a:t>past</a:t>
                      </a:r>
                      <a:endParaRPr lang="en-US" sz="3000" dirty="0">
                        <a:solidFill>
                          <a:srgbClr val="FF0000"/>
                        </a:solidFill>
                      </a:endParaRPr>
                    </a:p>
                  </a:txBody>
                  <a:tcPr/>
                </a:tc>
              </a:tr>
              <a:tr h="652275">
                <a:tc>
                  <a:txBody>
                    <a:bodyPr/>
                    <a:lstStyle/>
                    <a:p>
                      <a:pPr algn="ctr"/>
                      <a:r>
                        <a:rPr lang="en-US" sz="3000" dirty="0" smtClean="0">
                          <a:solidFill>
                            <a:srgbClr val="FF40FF"/>
                          </a:solidFill>
                        </a:rPr>
                        <a:t>sprinting</a:t>
                      </a:r>
                      <a:endParaRPr lang="en-US" sz="3000" dirty="0">
                        <a:solidFill>
                          <a:srgbClr val="FF40FF"/>
                        </a:solidFill>
                      </a:endParaRPr>
                    </a:p>
                  </a:txBody>
                  <a:tcPr/>
                </a:tc>
                <a:tc>
                  <a:txBody>
                    <a:bodyPr/>
                    <a:lstStyle/>
                    <a:p>
                      <a:pPr algn="ctr"/>
                      <a:r>
                        <a:rPr lang="en-US" sz="3000" dirty="0" smtClean="0">
                          <a:solidFill>
                            <a:srgbClr val="00B0F0"/>
                          </a:solidFill>
                        </a:rPr>
                        <a:t>SPRINT</a:t>
                      </a:r>
                      <a:endParaRPr lang="en-US" sz="3000" dirty="0">
                        <a:solidFill>
                          <a:srgbClr val="00B0F0"/>
                        </a:solidFill>
                      </a:endParaRPr>
                    </a:p>
                  </a:txBody>
                  <a:tcPr/>
                </a:tc>
                <a:tc>
                  <a:txBody>
                    <a:bodyPr/>
                    <a:lstStyle/>
                    <a:p>
                      <a:pPr algn="ctr"/>
                      <a:r>
                        <a:rPr lang="en-US" sz="3000" dirty="0" smtClean="0">
                          <a:solidFill>
                            <a:srgbClr val="FF0000"/>
                          </a:solidFill>
                        </a:rPr>
                        <a:t>gerund</a:t>
                      </a:r>
                      <a:endParaRPr lang="en-US" sz="3000" dirty="0">
                        <a:solidFill>
                          <a:srgbClr val="FF0000"/>
                        </a:solidFill>
                      </a:endParaRPr>
                    </a:p>
                  </a:txBody>
                  <a:tcPr/>
                </a:tc>
              </a:tr>
            </a:tbl>
          </a:graphicData>
        </a:graphic>
      </p:graphicFrame>
      <p:sp>
        <p:nvSpPr>
          <p:cNvPr id="3" name="Rectangle 2"/>
          <p:cNvSpPr/>
          <p:nvPr/>
        </p:nvSpPr>
        <p:spPr>
          <a:xfrm>
            <a:off x="3510642" y="2748575"/>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36470" y="3962261"/>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96343" y="5246844"/>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510642" y="5927060"/>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396343" y="4653643"/>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510642" y="1994510"/>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336470" y="3338825"/>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419848" y="2754162"/>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245676" y="3967848"/>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305549" y="5252431"/>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419848" y="5932647"/>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419848" y="4674816"/>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419848" y="2000097"/>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45676" y="3344412"/>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61306" y="2832640"/>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87134" y="4046326"/>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47007" y="5330909"/>
            <a:ext cx="2090058" cy="506185"/>
          </a:xfrm>
          <a:prstGeom prst="rect">
            <a:avLst/>
          </a:prstGeom>
          <a:solidFill>
            <a:schemeClr val="accent1">
              <a:tint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61306" y="6011125"/>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47007" y="4737708"/>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61306" y="2078575"/>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7134" y="3422890"/>
            <a:ext cx="2090058" cy="506185"/>
          </a:xfrm>
          <a:prstGeom prst="rect">
            <a:avLst/>
          </a:prstGeom>
          <a:solidFill>
            <a:srgbClr val="D0D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535910" y="3266699"/>
            <a:ext cx="2095783"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030A0"/>
                </a:solidFill>
              </a:rPr>
              <a:t>sprinting</a:t>
            </a:r>
          </a:p>
        </p:txBody>
      </p:sp>
      <p:sp>
        <p:nvSpPr>
          <p:cNvPr id="85" name="Oval 84"/>
          <p:cNvSpPr/>
          <p:nvPr/>
        </p:nvSpPr>
        <p:spPr>
          <a:xfrm>
            <a:off x="2264666" y="3305710"/>
            <a:ext cx="2095783"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030A0"/>
                </a:solidFill>
              </a:rPr>
              <a:t>ran</a:t>
            </a:r>
          </a:p>
        </p:txBody>
      </p:sp>
      <p:sp>
        <p:nvSpPr>
          <p:cNvPr id="86" name="Oval 85"/>
          <p:cNvSpPr/>
          <p:nvPr/>
        </p:nvSpPr>
        <p:spPr>
          <a:xfrm>
            <a:off x="6866743" y="3234042"/>
            <a:ext cx="2095783"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030A0"/>
                </a:solidFill>
              </a:rPr>
              <a:t>sprinted</a:t>
            </a:r>
          </a:p>
        </p:txBody>
      </p:sp>
      <p:sp>
        <p:nvSpPr>
          <p:cNvPr id="87" name="Oval 86"/>
          <p:cNvSpPr/>
          <p:nvPr/>
        </p:nvSpPr>
        <p:spPr>
          <a:xfrm>
            <a:off x="48986" y="3316593"/>
            <a:ext cx="2095783"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030A0"/>
                </a:solidFill>
              </a:rPr>
              <a:t>running</a:t>
            </a:r>
          </a:p>
        </p:txBody>
      </p:sp>
      <p:sp>
        <p:nvSpPr>
          <p:cNvPr id="92" name="Oval 91"/>
          <p:cNvSpPr/>
          <p:nvPr/>
        </p:nvSpPr>
        <p:spPr>
          <a:xfrm>
            <a:off x="4568569" y="5198311"/>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40FF"/>
                </a:solidFill>
              </a:rPr>
              <a:t>sprinting</a:t>
            </a:r>
          </a:p>
        </p:txBody>
      </p:sp>
      <p:sp>
        <p:nvSpPr>
          <p:cNvPr id="93" name="Oval 92"/>
          <p:cNvSpPr/>
          <p:nvPr/>
        </p:nvSpPr>
        <p:spPr>
          <a:xfrm>
            <a:off x="2297325" y="5237322"/>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40FF"/>
                </a:solidFill>
              </a:rPr>
              <a:t>ran</a:t>
            </a:r>
          </a:p>
        </p:txBody>
      </p:sp>
      <p:sp>
        <p:nvSpPr>
          <p:cNvPr id="94" name="Oval 93"/>
          <p:cNvSpPr/>
          <p:nvPr/>
        </p:nvSpPr>
        <p:spPr>
          <a:xfrm>
            <a:off x="6899402" y="5165654"/>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40FF"/>
                </a:solidFill>
              </a:rPr>
              <a:t>sprinted</a:t>
            </a:r>
          </a:p>
        </p:txBody>
      </p:sp>
      <p:sp>
        <p:nvSpPr>
          <p:cNvPr id="95" name="Oval 94"/>
          <p:cNvSpPr/>
          <p:nvPr/>
        </p:nvSpPr>
        <p:spPr>
          <a:xfrm>
            <a:off x="81645" y="5248205"/>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40FF"/>
                </a:solidFill>
              </a:rPr>
              <a:t>running</a:t>
            </a:r>
          </a:p>
        </p:txBody>
      </p:sp>
      <p:cxnSp>
        <p:nvCxnSpPr>
          <p:cNvPr id="96" name="Straight Arrow Connector 95"/>
          <p:cNvCxnSpPr>
            <a:stCxn id="93" idx="4"/>
            <a:endCxn id="102" idx="0"/>
          </p:cNvCxnSpPr>
          <p:nvPr/>
        </p:nvCxnSpPr>
        <p:spPr>
          <a:xfrm flipH="1">
            <a:off x="1096878" y="2623328"/>
            <a:ext cx="18761" cy="693265"/>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93" idx="4"/>
          </p:cNvCxnSpPr>
          <p:nvPr/>
        </p:nvCxnSpPr>
        <p:spPr>
          <a:xfrm>
            <a:off x="1115639" y="2623328"/>
            <a:ext cx="1774525" cy="643371"/>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102" idx="4"/>
          </p:cNvCxnSpPr>
          <p:nvPr/>
        </p:nvCxnSpPr>
        <p:spPr>
          <a:xfrm flipH="1">
            <a:off x="1096877" y="4530279"/>
            <a:ext cx="1"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100" idx="4"/>
          </p:cNvCxnSpPr>
          <p:nvPr/>
        </p:nvCxnSpPr>
        <p:spPr>
          <a:xfrm>
            <a:off x="3312558" y="4519396"/>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97" idx="4"/>
            <a:endCxn id="107" idx="0"/>
          </p:cNvCxnSpPr>
          <p:nvPr/>
        </p:nvCxnSpPr>
        <p:spPr>
          <a:xfrm>
            <a:off x="5583802" y="4480385"/>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101" idx="4"/>
          </p:cNvCxnSpPr>
          <p:nvPr/>
        </p:nvCxnSpPr>
        <p:spPr>
          <a:xfrm>
            <a:off x="7914635" y="4447728"/>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97" idx="0"/>
          </p:cNvCxnSpPr>
          <p:nvPr/>
        </p:nvCxnSpPr>
        <p:spPr>
          <a:xfrm>
            <a:off x="5583801" y="2611905"/>
            <a:ext cx="1" cy="654794"/>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94" idx="4"/>
          </p:cNvCxnSpPr>
          <p:nvPr/>
        </p:nvCxnSpPr>
        <p:spPr>
          <a:xfrm>
            <a:off x="8044689" y="2599807"/>
            <a:ext cx="0" cy="652029"/>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94" idx="3"/>
          </p:cNvCxnSpPr>
          <p:nvPr/>
        </p:nvCxnSpPr>
        <p:spPr>
          <a:xfrm flipH="1">
            <a:off x="3676287" y="2422067"/>
            <a:ext cx="3719393" cy="91346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3941796" y="2434705"/>
            <a:ext cx="1279200" cy="925292"/>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a:off x="1338301" y="2530318"/>
            <a:ext cx="1436305" cy="84422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7126852" y="1409642"/>
            <a:ext cx="1835674"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a:solidFill>
                  <a:srgbClr val="FF0000"/>
                </a:solidFill>
                <a:latin typeface="Ayuthaya" charset="-34"/>
                <a:ea typeface="Ayuthaya" charset="-34"/>
                <a:cs typeface="Ayuthaya" charset="-34"/>
              </a:rPr>
              <a:t>PAST</a:t>
            </a:r>
            <a:endParaRPr lang="en-US" sz="2300" dirty="0">
              <a:solidFill>
                <a:srgbClr val="FF0000"/>
              </a:solidFill>
            </a:endParaRPr>
          </a:p>
        </p:txBody>
      </p:sp>
      <p:sp>
        <p:nvSpPr>
          <p:cNvPr id="82" name="Oval 81"/>
          <p:cNvSpPr/>
          <p:nvPr/>
        </p:nvSpPr>
        <p:spPr>
          <a:xfrm>
            <a:off x="197802" y="1409642"/>
            <a:ext cx="1835674"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B0F0"/>
                </a:solidFill>
              </a:rPr>
              <a:t>RUN</a:t>
            </a:r>
          </a:p>
        </p:txBody>
      </p:sp>
      <p:sp>
        <p:nvSpPr>
          <p:cNvPr id="81" name="Oval 80"/>
          <p:cNvSpPr/>
          <p:nvPr/>
        </p:nvSpPr>
        <p:spPr>
          <a:xfrm>
            <a:off x="4764364" y="1387872"/>
            <a:ext cx="1835674"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000" dirty="0" smtClean="0">
                <a:solidFill>
                  <a:srgbClr val="00B0F0"/>
                </a:solidFill>
              </a:rPr>
              <a:t>SPRINT</a:t>
            </a:r>
            <a:endParaRPr lang="en-US" sz="3000" dirty="0">
              <a:solidFill>
                <a:srgbClr val="00B0F0"/>
              </a:solidFill>
            </a:endParaRPr>
          </a:p>
        </p:txBody>
      </p:sp>
      <p:sp>
        <p:nvSpPr>
          <p:cNvPr id="80" name="Oval 79"/>
          <p:cNvSpPr/>
          <p:nvPr/>
        </p:nvSpPr>
        <p:spPr>
          <a:xfrm>
            <a:off x="2374950" y="1422280"/>
            <a:ext cx="1835674" cy="1213686"/>
          </a:xfrm>
          <a:prstGeom prst="ellipse">
            <a:avLst/>
          </a:prstGeom>
          <a:solidFill>
            <a:schemeClr val="bg1"/>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smtClean="0">
                <a:solidFill>
                  <a:srgbClr val="FF0000"/>
                </a:solidFill>
                <a:latin typeface="Ayuthaya" charset="-34"/>
                <a:ea typeface="Ayuthaya" charset="-34"/>
                <a:cs typeface="Ayuthaya" charset="-34"/>
              </a:rPr>
              <a:t>GERUND</a:t>
            </a:r>
            <a:endParaRPr lang="en-US" sz="2300" dirty="0">
              <a:solidFill>
                <a:srgbClr val="FF0000"/>
              </a:solidFill>
            </a:endParaRPr>
          </a:p>
        </p:txBody>
      </p:sp>
      <p:sp>
        <p:nvSpPr>
          <p:cNvPr id="110" name="Title 109"/>
          <p:cNvSpPr>
            <a:spLocks noGrp="1"/>
          </p:cNvSpPr>
          <p:nvPr>
            <p:ph type="title"/>
          </p:nvPr>
        </p:nvSpPr>
        <p:spPr/>
        <p:txBody>
          <a:bodyPr>
            <a:normAutofit fontScale="90000"/>
          </a:bodyPr>
          <a:lstStyle/>
          <a:p>
            <a:r>
              <a:rPr lang="en-US" dirty="0"/>
              <a:t>Where did we get the graph structure?</a:t>
            </a:r>
          </a:p>
        </p:txBody>
      </p:sp>
      <p:cxnSp>
        <p:nvCxnSpPr>
          <p:cNvPr id="50" name="Straight Arrow Connector 49"/>
          <p:cNvCxnSpPr/>
          <p:nvPr/>
        </p:nvCxnSpPr>
        <p:spPr>
          <a:xfrm>
            <a:off x="6006196" y="2567884"/>
            <a:ext cx="1908439" cy="666158"/>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3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2"/>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7"/>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9"/>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8"/>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9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9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0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84" grpId="0" animBg="1"/>
      <p:bldP spid="85" grpId="0" animBg="1"/>
      <p:bldP spid="86" grpId="0" animBg="1"/>
      <p:bldP spid="87" grpId="0" animBg="1"/>
      <p:bldP spid="92" grpId="0" animBg="1"/>
      <p:bldP spid="93" grpId="0" animBg="1"/>
      <p:bldP spid="94" grpId="0" animBg="1"/>
      <p:bldP spid="95" grpId="0" animBg="1"/>
      <p:bldP spid="83" grpId="0" animBg="1"/>
      <p:bldP spid="82" grpId="0" animBg="1"/>
      <p:bldP spid="81"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26327" y="2449084"/>
            <a:ext cx="3235223" cy="1323439"/>
          </a:xfrm>
          <a:prstGeom prst="rect">
            <a:avLst/>
          </a:prstGeom>
          <a:noFill/>
        </p:spPr>
        <p:txBody>
          <a:bodyPr wrap="square" rtlCol="0">
            <a:spAutoFit/>
          </a:bodyPr>
          <a:lstStyle/>
          <a:p>
            <a:r>
              <a:rPr lang="en-US" sz="8000" dirty="0" smtClean="0">
                <a:solidFill>
                  <a:srgbClr val="7030A0"/>
                </a:solidFill>
              </a:rPr>
              <a:t>  RUN</a:t>
            </a:r>
            <a:endParaRPr lang="en-US" sz="8000" dirty="0">
              <a:solidFill>
                <a:srgbClr val="7030A0"/>
              </a:solidFill>
            </a:endParaRPr>
          </a:p>
        </p:txBody>
      </p:sp>
      <p:sp>
        <p:nvSpPr>
          <p:cNvPr id="13" name="TextBox 12"/>
          <p:cNvSpPr txBox="1"/>
          <p:nvPr/>
        </p:nvSpPr>
        <p:spPr>
          <a:xfrm>
            <a:off x="5745304" y="432091"/>
            <a:ext cx="3205841" cy="1246495"/>
          </a:xfrm>
          <a:prstGeom prst="rect">
            <a:avLst/>
          </a:prstGeom>
          <a:noFill/>
        </p:spPr>
        <p:txBody>
          <a:bodyPr wrap="square" rtlCol="0">
            <a:spAutoFit/>
          </a:bodyPr>
          <a:lstStyle/>
          <a:p>
            <a:r>
              <a:rPr lang="en-US" sz="7500" dirty="0" smtClean="0">
                <a:solidFill>
                  <a:schemeClr val="accent5">
                    <a:lumMod val="75000"/>
                  </a:schemeClr>
                </a:solidFill>
              </a:rPr>
              <a:t>running</a:t>
            </a:r>
            <a:endParaRPr lang="en-US" sz="7500" dirty="0">
              <a:solidFill>
                <a:schemeClr val="accent5">
                  <a:lumMod val="75000"/>
                </a:schemeClr>
              </a:solidFill>
            </a:endParaRPr>
          </a:p>
        </p:txBody>
      </p:sp>
      <p:sp>
        <p:nvSpPr>
          <p:cNvPr id="14" name="TextBox 13"/>
          <p:cNvSpPr txBox="1"/>
          <p:nvPr/>
        </p:nvSpPr>
        <p:spPr>
          <a:xfrm>
            <a:off x="6822809" y="4593772"/>
            <a:ext cx="1553751" cy="1246495"/>
          </a:xfrm>
          <a:prstGeom prst="rect">
            <a:avLst/>
          </a:prstGeom>
          <a:noFill/>
        </p:spPr>
        <p:txBody>
          <a:bodyPr wrap="square" rtlCol="0">
            <a:spAutoFit/>
          </a:bodyPr>
          <a:lstStyle/>
          <a:p>
            <a:r>
              <a:rPr lang="en-US" sz="7500" dirty="0" smtClean="0">
                <a:solidFill>
                  <a:srgbClr val="00B050"/>
                </a:solidFill>
              </a:rPr>
              <a:t>ran</a:t>
            </a:r>
            <a:endParaRPr lang="en-US" sz="7500" dirty="0">
              <a:solidFill>
                <a:srgbClr val="00B050"/>
              </a:solidFill>
            </a:endParaRPr>
          </a:p>
        </p:txBody>
      </p:sp>
      <p:sp>
        <p:nvSpPr>
          <p:cNvPr id="8" name="TextBox 7"/>
          <p:cNvSpPr txBox="1"/>
          <p:nvPr/>
        </p:nvSpPr>
        <p:spPr>
          <a:xfrm>
            <a:off x="988662" y="4495799"/>
            <a:ext cx="2939143" cy="1246495"/>
          </a:xfrm>
          <a:prstGeom prst="rect">
            <a:avLst/>
          </a:prstGeom>
          <a:noFill/>
        </p:spPr>
        <p:txBody>
          <a:bodyPr wrap="square" rtlCol="0">
            <a:spAutoFit/>
          </a:bodyPr>
          <a:lstStyle/>
          <a:p>
            <a:r>
              <a:rPr lang="en-US" sz="7500" dirty="0" smtClean="0">
                <a:solidFill>
                  <a:srgbClr val="C00000"/>
                </a:solidFill>
              </a:rPr>
              <a:t>runs</a:t>
            </a:r>
            <a:endParaRPr lang="en-US" sz="7500" dirty="0">
              <a:solidFill>
                <a:srgbClr val="C00000"/>
              </a:solidFill>
            </a:endParaRPr>
          </a:p>
        </p:txBody>
      </p:sp>
      <p:sp>
        <p:nvSpPr>
          <p:cNvPr id="11" name="TextBox 10"/>
          <p:cNvSpPr txBox="1"/>
          <p:nvPr/>
        </p:nvSpPr>
        <p:spPr>
          <a:xfrm>
            <a:off x="858033" y="506182"/>
            <a:ext cx="1574924" cy="1246495"/>
          </a:xfrm>
          <a:prstGeom prst="rect">
            <a:avLst/>
          </a:prstGeom>
          <a:noFill/>
        </p:spPr>
        <p:txBody>
          <a:bodyPr wrap="square" rtlCol="0">
            <a:spAutoFit/>
          </a:bodyPr>
          <a:lstStyle/>
          <a:p>
            <a:r>
              <a:rPr lang="en-US" sz="7500" dirty="0" smtClean="0">
                <a:solidFill>
                  <a:schemeClr val="accent6">
                    <a:lumMod val="75000"/>
                  </a:schemeClr>
                </a:solidFill>
              </a:rPr>
              <a:t>run</a:t>
            </a:r>
            <a:endParaRPr lang="en-US" sz="7500" dirty="0">
              <a:solidFill>
                <a:schemeClr val="accent6">
                  <a:lumMod val="75000"/>
                </a:schemeClr>
              </a:solidFill>
            </a:endParaRPr>
          </a:p>
        </p:txBody>
      </p:sp>
      <p:sp>
        <p:nvSpPr>
          <p:cNvPr id="17" name="TextBox 16"/>
          <p:cNvSpPr txBox="1"/>
          <p:nvPr/>
        </p:nvSpPr>
        <p:spPr>
          <a:xfrm>
            <a:off x="6267821" y="5791280"/>
            <a:ext cx="268023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PAST TENSE</a:t>
            </a:r>
            <a:endParaRPr lang="en-US" sz="3000" b="1" dirty="0">
              <a:latin typeface="Ayuthaya" charset="-34"/>
              <a:ea typeface="Ayuthaya" charset="-34"/>
              <a:cs typeface="Ayuthaya" charset="-34"/>
            </a:endParaRPr>
          </a:p>
        </p:txBody>
      </p:sp>
      <p:sp>
        <p:nvSpPr>
          <p:cNvPr id="18" name="TextBox 17"/>
          <p:cNvSpPr txBox="1"/>
          <p:nvPr/>
        </p:nvSpPr>
        <p:spPr>
          <a:xfrm>
            <a:off x="306552" y="5742294"/>
            <a:ext cx="2939143"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3</a:t>
            </a:r>
            <a:r>
              <a:rPr lang="en-US" sz="3000" b="1" baseline="30000" dirty="0" smtClean="0">
                <a:latin typeface="Ayuthaya" charset="-34"/>
                <a:ea typeface="Ayuthaya" charset="-34"/>
                <a:cs typeface="Ayuthaya" charset="-34"/>
              </a:rPr>
              <a:t>rd</a:t>
            </a:r>
            <a:r>
              <a:rPr lang="en-US" sz="3000" b="1" dirty="0" smtClean="0">
                <a:latin typeface="Ayuthaya" charset="-34"/>
                <a:ea typeface="Ayuthaya" charset="-34"/>
                <a:cs typeface="Ayuthaya" charset="-34"/>
              </a:rPr>
              <a:t> PRES SG</a:t>
            </a:r>
            <a:endParaRPr lang="en-US" sz="3000" b="1" dirty="0">
              <a:latin typeface="Ayuthaya" charset="-34"/>
              <a:ea typeface="Ayuthaya" charset="-34"/>
              <a:cs typeface="Ayuthaya" charset="-34"/>
            </a:endParaRPr>
          </a:p>
        </p:txBody>
      </p:sp>
      <p:sp>
        <p:nvSpPr>
          <p:cNvPr id="19" name="TextBox 18"/>
          <p:cNvSpPr txBox="1"/>
          <p:nvPr/>
        </p:nvSpPr>
        <p:spPr>
          <a:xfrm>
            <a:off x="6169847" y="155092"/>
            <a:ext cx="268023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GERUND</a:t>
            </a:r>
            <a:endParaRPr lang="en-US" sz="3000" b="1" dirty="0">
              <a:latin typeface="Ayuthaya" charset="-34"/>
              <a:ea typeface="Ayuthaya" charset="-34"/>
              <a:cs typeface="Ayuthaya" charset="-34"/>
            </a:endParaRPr>
          </a:p>
        </p:txBody>
      </p:sp>
      <p:sp>
        <p:nvSpPr>
          <p:cNvPr id="20" name="TextBox 19"/>
          <p:cNvSpPr txBox="1"/>
          <p:nvPr/>
        </p:nvSpPr>
        <p:spPr>
          <a:xfrm>
            <a:off x="647104" y="212855"/>
            <a:ext cx="176952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PRES</a:t>
            </a:r>
            <a:endParaRPr lang="en-US" sz="3000" b="1" dirty="0">
              <a:latin typeface="Ayuthaya" charset="-34"/>
              <a:ea typeface="Ayuthaya" charset="-34"/>
              <a:cs typeface="Ayuthaya" charset="-34"/>
            </a:endParaRPr>
          </a:p>
        </p:txBody>
      </p:sp>
      <p:sp>
        <p:nvSpPr>
          <p:cNvPr id="21" name="TextBox 20"/>
          <p:cNvSpPr txBox="1"/>
          <p:nvPr/>
        </p:nvSpPr>
        <p:spPr>
          <a:xfrm>
            <a:off x="3326327" y="3664802"/>
            <a:ext cx="2680235" cy="553998"/>
          </a:xfrm>
          <a:prstGeom prst="rect">
            <a:avLst/>
          </a:prstGeom>
          <a:noFill/>
        </p:spPr>
        <p:txBody>
          <a:bodyPr wrap="square" rtlCol="0">
            <a:spAutoFit/>
          </a:bodyPr>
          <a:lstStyle/>
          <a:p>
            <a:pPr algn="ctr"/>
            <a:r>
              <a:rPr lang="en-US" sz="3000" b="1" smtClean="0">
                <a:latin typeface="Ayuthaya" charset="-34"/>
                <a:ea typeface="Ayuthaya" charset="-34"/>
                <a:cs typeface="Ayuthaya" charset="-34"/>
              </a:rPr>
              <a:t>LEMMA</a:t>
            </a:r>
            <a:endParaRPr lang="en-US" sz="3000" b="1" dirty="0">
              <a:latin typeface="Ayuthaya" charset="-34"/>
              <a:ea typeface="Ayuthaya" charset="-34"/>
              <a:cs typeface="Ayuthaya" charset="-34"/>
            </a:endParaRPr>
          </a:p>
        </p:txBody>
      </p:sp>
      <p:cxnSp>
        <p:nvCxnSpPr>
          <p:cNvPr id="22" name="Straight Arrow Connector 21"/>
          <p:cNvCxnSpPr/>
          <p:nvPr/>
        </p:nvCxnSpPr>
        <p:spPr>
          <a:xfrm flipH="1">
            <a:off x="2334986" y="3664802"/>
            <a:ext cx="1322614" cy="1184784"/>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861957" y="3664802"/>
            <a:ext cx="1291132" cy="1184784"/>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2334986" y="1608437"/>
            <a:ext cx="1089312" cy="971477"/>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761632" y="1574031"/>
            <a:ext cx="1391457" cy="1005883"/>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25" name="Title 1"/>
          <p:cNvSpPr>
            <a:spLocks noGrp="1"/>
          </p:cNvSpPr>
          <p:nvPr>
            <p:ph type="title"/>
          </p:nvPr>
        </p:nvSpPr>
        <p:spPr>
          <a:xfrm>
            <a:off x="457200" y="274638"/>
            <a:ext cx="8229600" cy="1143000"/>
          </a:xfrm>
        </p:spPr>
        <p:txBody>
          <a:bodyPr>
            <a:normAutofit fontScale="90000"/>
          </a:bodyPr>
          <a:lstStyle/>
          <a:p>
            <a:r>
              <a:rPr lang="en-US" dirty="0" smtClean="0"/>
              <a:t>Inflectional Morphology is Highly-Structured</a:t>
            </a:r>
            <a:endParaRPr lang="en-US" dirty="0"/>
          </a:p>
        </p:txBody>
      </p:sp>
    </p:spTree>
    <p:extLst>
      <p:ext uri="{BB962C8B-B14F-4D97-AF65-F5344CB8AC3E}">
        <p14:creationId xmlns:p14="http://schemas.microsoft.com/office/powerpoint/2010/main" val="21408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p:bldP spid="11" grpId="0"/>
      <p:bldP spid="17" grpId="0"/>
      <p:bldP spid="18" grpId="0"/>
      <p:bldP spid="19" grpId="0"/>
      <p:bldP spid="20"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a:t>
            </a:r>
            <a:r>
              <a:rPr lang="en-US" smtClean="0"/>
              <a:t>should care!</a:t>
            </a:r>
            <a:endParaRPr lang="en-US" dirty="0"/>
          </a:p>
        </p:txBody>
      </p:sp>
      <p:sp>
        <p:nvSpPr>
          <p:cNvPr id="3" name="Content Placeholder 2"/>
          <p:cNvSpPr>
            <a:spLocks noGrp="1"/>
          </p:cNvSpPr>
          <p:nvPr>
            <p:ph idx="1"/>
          </p:nvPr>
        </p:nvSpPr>
        <p:spPr/>
        <p:txBody>
          <a:bodyPr/>
          <a:lstStyle/>
          <a:p>
            <a:r>
              <a:rPr lang="en-US" b="1" dirty="0" smtClean="0"/>
              <a:t>You aren’t going to see all the words!</a:t>
            </a:r>
          </a:p>
          <a:p>
            <a:pPr lvl="1"/>
            <a:r>
              <a:rPr lang="en-US" dirty="0" smtClean="0"/>
              <a:t>Too many, thanks to </a:t>
            </a:r>
            <a:r>
              <a:rPr lang="en-US" dirty="0" err="1" smtClean="0"/>
              <a:t>Zipf’s</a:t>
            </a:r>
            <a:r>
              <a:rPr lang="en-US" dirty="0" smtClean="0"/>
              <a:t> law</a:t>
            </a:r>
          </a:p>
          <a:p>
            <a:r>
              <a:rPr lang="en-US" dirty="0" smtClean="0"/>
              <a:t>But we know some words </a:t>
            </a:r>
            <a:r>
              <a:rPr lang="en-US" i="1" dirty="0" smtClean="0"/>
              <a:t>must</a:t>
            </a:r>
            <a:r>
              <a:rPr lang="en-US" dirty="0" smtClean="0"/>
              <a:t> exist:`</a:t>
            </a:r>
            <a:endParaRPr lang="en-US" dirty="0"/>
          </a:p>
          <a:p>
            <a:pPr lvl="1"/>
            <a:r>
              <a:rPr lang="en-US" dirty="0" smtClean="0"/>
              <a:t>Every English verb has a gerund, even if you didn’t see it in a corpus	</a:t>
            </a:r>
          </a:p>
          <a:p>
            <a:pPr lvl="1"/>
            <a:r>
              <a:rPr lang="en-US" dirty="0" smtClean="0"/>
              <a:t>Can we guess its meaning? </a:t>
            </a:r>
          </a:p>
          <a:p>
            <a:r>
              <a:rPr lang="en-US" b="1" dirty="0" smtClean="0"/>
              <a:t>Open vocabulary word </a:t>
            </a:r>
            <a:r>
              <a:rPr lang="en-US" b="1" dirty="0" err="1" smtClean="0"/>
              <a:t>embeddings</a:t>
            </a:r>
            <a:endParaRPr lang="en-US" b="1" dirty="0" smtClean="0"/>
          </a:p>
          <a:p>
            <a:r>
              <a:rPr lang="en-US" dirty="0"/>
              <a:t>Simple to implement, to train and to extend!</a:t>
            </a:r>
          </a:p>
          <a:p>
            <a:endParaRPr lang="en-US" b="1" dirty="0" smtClean="0"/>
          </a:p>
        </p:txBody>
      </p:sp>
    </p:spTree>
    <p:extLst>
      <p:ext uri="{BB962C8B-B14F-4D97-AF65-F5344CB8AC3E}">
        <p14:creationId xmlns:p14="http://schemas.microsoft.com/office/powerpoint/2010/main" val="15457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our model</a:t>
            </a:r>
            <a:r>
              <a:rPr lang="en-US" dirty="0"/>
              <a:t>?</a:t>
            </a:r>
          </a:p>
        </p:txBody>
      </p:sp>
      <p:sp>
        <p:nvSpPr>
          <p:cNvPr id="3" name="Content Placeholder 2"/>
          <p:cNvSpPr>
            <a:spLocks noGrp="1"/>
          </p:cNvSpPr>
          <p:nvPr>
            <p:ph idx="1"/>
          </p:nvPr>
        </p:nvSpPr>
        <p:spPr>
          <a:xfrm>
            <a:off x="457200" y="1417638"/>
            <a:ext cx="8229600" cy="4525963"/>
          </a:xfrm>
        </p:spPr>
        <p:txBody>
          <a:bodyPr/>
          <a:lstStyle/>
          <a:p>
            <a:r>
              <a:rPr lang="en-US" dirty="0" smtClean="0"/>
              <a:t>We share statistical strength among morphologically related words</a:t>
            </a:r>
          </a:p>
          <a:p>
            <a:pPr lvl="1"/>
            <a:r>
              <a:rPr lang="en-US" dirty="0" smtClean="0"/>
              <a:t>Improves embedding </a:t>
            </a:r>
            <a:r>
              <a:rPr lang="en-US" dirty="0"/>
              <a:t>qualify – especially fo</a:t>
            </a:r>
            <a:r>
              <a:rPr lang="en-US" dirty="0" smtClean="0"/>
              <a:t>r rare words</a:t>
            </a:r>
          </a:p>
          <a:p>
            <a:r>
              <a:rPr lang="en-US" dirty="0" smtClean="0"/>
              <a:t>We can impute </a:t>
            </a:r>
            <a:r>
              <a:rPr lang="en-US" dirty="0" err="1" smtClean="0"/>
              <a:t>embeddings</a:t>
            </a:r>
            <a:r>
              <a:rPr lang="en-US" dirty="0" smtClean="0"/>
              <a:t> for unknown words</a:t>
            </a:r>
          </a:p>
          <a:p>
            <a:r>
              <a:rPr lang="en-US" dirty="0" smtClean="0"/>
              <a:t>Simple to implement, to train and to extend!</a:t>
            </a:r>
            <a:endParaRPr lang="en-US" dirty="0"/>
          </a:p>
        </p:txBody>
      </p:sp>
    </p:spTree>
    <p:extLst>
      <p:ext uri="{BB962C8B-B14F-4D97-AF65-F5344CB8AC3E}">
        <p14:creationId xmlns:p14="http://schemas.microsoft.com/office/powerpoint/2010/main" val="1838797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learn the </a:t>
            </a:r>
            <a:r>
              <a:rPr lang="en-US" dirty="0" err="1" smtClean="0"/>
              <a:t>embeddings</a:t>
            </a:r>
            <a:r>
              <a:rPr lang="en-US" dirty="0" smtClean="0"/>
              <a:t>?</a:t>
            </a:r>
            <a:endParaRPr lang="en-US" dirty="0"/>
          </a:p>
        </p:txBody>
      </p:sp>
      <p:sp>
        <p:nvSpPr>
          <p:cNvPr id="3" name="Content Placeholder 2"/>
          <p:cNvSpPr>
            <a:spLocks noGrp="1"/>
          </p:cNvSpPr>
          <p:nvPr>
            <p:ph idx="1"/>
          </p:nvPr>
        </p:nvSpPr>
        <p:spPr/>
        <p:txBody>
          <a:bodyPr/>
          <a:lstStyle/>
          <a:p>
            <a:r>
              <a:rPr lang="en-US" dirty="0" smtClean="0"/>
              <a:t>Learn the model parameters with Viterbi EM</a:t>
            </a:r>
          </a:p>
          <a:p>
            <a:r>
              <a:rPr lang="en-US" dirty="0" smtClean="0"/>
              <a:t>E-step: simple coordinate descent (10 sec.)</a:t>
            </a:r>
          </a:p>
          <a:p>
            <a:r>
              <a:rPr lang="en-US" dirty="0" smtClean="0"/>
              <a:t>M-step: update covariance matrix</a:t>
            </a:r>
            <a:endParaRPr lang="en-US" dirty="0"/>
          </a:p>
        </p:txBody>
      </p:sp>
      <p:pic>
        <p:nvPicPr>
          <p:cNvPr id="4" name="Picture 3"/>
          <p:cNvPicPr>
            <a:picLocks noChangeAspect="1"/>
          </p:cNvPicPr>
          <p:nvPr/>
        </p:nvPicPr>
        <p:blipFill>
          <a:blip r:embed="rId3"/>
          <a:stretch>
            <a:fillRect/>
          </a:stretch>
        </p:blipFill>
        <p:spPr>
          <a:xfrm>
            <a:off x="1201056" y="3516725"/>
            <a:ext cx="7061200" cy="1835912"/>
          </a:xfrm>
          <a:prstGeom prst="rect">
            <a:avLst/>
          </a:prstGeom>
        </p:spPr>
      </p:pic>
      <p:sp>
        <p:nvSpPr>
          <p:cNvPr id="5" name="TextBox 4"/>
          <p:cNvSpPr txBox="1"/>
          <p:nvPr/>
        </p:nvSpPr>
        <p:spPr>
          <a:xfrm>
            <a:off x="1453661" y="5805040"/>
            <a:ext cx="6808595" cy="707886"/>
          </a:xfrm>
          <a:prstGeom prst="rect">
            <a:avLst/>
          </a:prstGeom>
          <a:noFill/>
          <a:ln w="38100">
            <a:solidFill>
              <a:schemeClr val="tx1"/>
            </a:solidFill>
          </a:ln>
        </p:spPr>
        <p:txBody>
          <a:bodyPr wrap="square" rtlCol="0">
            <a:spAutoFit/>
          </a:bodyPr>
          <a:lstStyle/>
          <a:p>
            <a:pPr algn="l" defTabSz="457200" eaLnBrk="1" hangingPunct="1">
              <a:spcBef>
                <a:spcPct val="0"/>
              </a:spcBef>
              <a:buClrTx/>
              <a:buSzTx/>
              <a:buFontTx/>
              <a:buNone/>
            </a:pPr>
            <a:r>
              <a:rPr lang="en-US" sz="4000" smtClean="0">
                <a:solidFill>
                  <a:prstClr val="black"/>
                </a:solidFill>
                <a:latin typeface="Comic Sans MS"/>
                <a:ea typeface="ＭＳ Ｐゴシック" charset="0"/>
                <a:cs typeface="Comic Sans MS"/>
                <a:sym typeface="Arial"/>
                <a:rtl val="0"/>
              </a:rPr>
              <a:t>See paper for more details!</a:t>
            </a:r>
            <a:endParaRPr lang="en-US" sz="4000" dirty="0">
              <a:solidFill>
                <a:prstClr val="black"/>
              </a:solidFill>
              <a:latin typeface="Comic Sans MS"/>
              <a:ea typeface="ＭＳ Ｐゴシック" charset="0"/>
              <a:cs typeface="Comic Sans MS"/>
              <a:sym typeface="Arial"/>
              <a:rtl val="0"/>
            </a:endParaRPr>
          </a:p>
        </p:txBody>
      </p:sp>
    </p:spTree>
    <p:extLst>
      <p:ext uri="{BB962C8B-B14F-4D97-AF65-F5344CB8AC3E}">
        <p14:creationId xmlns:p14="http://schemas.microsoft.com/office/powerpoint/2010/main" val="6557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Set-up</a:t>
            </a:r>
            <a:endParaRPr lang="en-US" dirty="0"/>
          </a:p>
        </p:txBody>
      </p:sp>
      <p:sp>
        <p:nvSpPr>
          <p:cNvPr id="3" name="Content Placeholder 2"/>
          <p:cNvSpPr>
            <a:spLocks noGrp="1"/>
          </p:cNvSpPr>
          <p:nvPr>
            <p:ph idx="1"/>
          </p:nvPr>
        </p:nvSpPr>
        <p:spPr/>
        <p:txBody>
          <a:bodyPr/>
          <a:lstStyle/>
          <a:p>
            <a:r>
              <a:rPr lang="en-US" dirty="0" smtClean="0"/>
              <a:t>Experimented on 5 languages: Czech, English, German, Spanish and Turkish	</a:t>
            </a:r>
          </a:p>
          <a:p>
            <a:pPr lvl="1"/>
            <a:r>
              <a:rPr lang="en-US" dirty="0" smtClean="0"/>
              <a:t>Varying </a:t>
            </a:r>
            <a:r>
              <a:rPr lang="en-US" dirty="0"/>
              <a:t>degrees of morphology: English </a:t>
            </a:r>
            <a:r>
              <a:rPr lang="is-IS" dirty="0"/>
              <a:t>→ German → Spanish → Czech → </a:t>
            </a:r>
            <a:r>
              <a:rPr lang="is-IS" dirty="0" smtClean="0"/>
              <a:t>Turkish</a:t>
            </a:r>
            <a:endParaRPr lang="en-US" dirty="0" smtClean="0"/>
          </a:p>
          <a:p>
            <a:r>
              <a:rPr lang="en-US" dirty="0" smtClean="0"/>
              <a:t>Initial </a:t>
            </a:r>
            <a:r>
              <a:rPr lang="en-US" dirty="0" err="1" smtClean="0"/>
              <a:t>Embeddings</a:t>
            </a:r>
            <a:r>
              <a:rPr lang="en-US" dirty="0" smtClean="0"/>
              <a:t> are trained on Wikipedia</a:t>
            </a:r>
          </a:p>
          <a:p>
            <a:pPr lvl="1"/>
            <a:r>
              <a:rPr lang="en-US" dirty="0" smtClean="0"/>
              <a:t>tokenized text</a:t>
            </a:r>
          </a:p>
          <a:p>
            <a:pPr lvl="1"/>
            <a:r>
              <a:rPr lang="en-US" dirty="0" smtClean="0"/>
              <a:t>skip-gram with negative sampling</a:t>
            </a:r>
          </a:p>
          <a:p>
            <a:pPr lvl="1"/>
            <a:r>
              <a:rPr lang="en-US" dirty="0" smtClean="0"/>
              <a:t>200 dimensions</a:t>
            </a:r>
          </a:p>
          <a:p>
            <a:pPr lvl="1"/>
            <a:endParaRPr lang="en-US" dirty="0" smtClean="0"/>
          </a:p>
        </p:txBody>
      </p:sp>
    </p:spTree>
    <p:extLst>
      <p:ext uri="{BB962C8B-B14F-4D97-AF65-F5344CB8AC3E}">
        <p14:creationId xmlns:p14="http://schemas.microsoft.com/office/powerpoint/2010/main" val="73888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t>Experiment 1: Vector Prediction</a:t>
            </a:r>
            <a:endParaRPr lang="en-US" dirty="0"/>
          </a:p>
        </p:txBody>
      </p:sp>
      <p:sp>
        <p:nvSpPr>
          <p:cNvPr id="74" name="TextBox 73"/>
          <p:cNvSpPr txBox="1"/>
          <p:nvPr/>
        </p:nvSpPr>
        <p:spPr>
          <a:xfrm>
            <a:off x="457200" y="1623995"/>
            <a:ext cx="1551214" cy="784830"/>
          </a:xfrm>
          <a:prstGeom prst="rect">
            <a:avLst/>
          </a:prstGeom>
          <a:noFill/>
        </p:spPr>
        <p:txBody>
          <a:bodyPr wrap="square" rtlCol="0">
            <a:spAutoFit/>
          </a:bodyPr>
          <a:lstStyle/>
          <a:p>
            <a:r>
              <a:rPr lang="en-US" sz="4500" dirty="0" smtClean="0">
                <a:ln w="0"/>
                <a:solidFill>
                  <a:srgbClr val="00B0F0"/>
                </a:solidFill>
                <a:effectLst>
                  <a:outerShdw blurRad="38100" dist="19050" dir="2700000" algn="tl" rotWithShape="0">
                    <a:schemeClr val="dk1">
                      <a:alpha val="40000"/>
                    </a:schemeClr>
                  </a:outerShdw>
                </a:effectLst>
              </a:rPr>
              <a:t>RUN</a:t>
            </a:r>
            <a:endParaRPr lang="en-US" sz="4500" dirty="0">
              <a:ln w="0"/>
              <a:solidFill>
                <a:srgbClr val="00B0F0"/>
              </a:solidFill>
              <a:effectLst>
                <a:outerShdw blurRad="38100" dist="19050" dir="2700000" algn="tl" rotWithShape="0">
                  <a:schemeClr val="dk1">
                    <a:alpha val="40000"/>
                  </a:schemeClr>
                </a:outerShdw>
              </a:effectLst>
            </a:endParaRPr>
          </a:p>
        </p:txBody>
      </p:sp>
      <p:sp>
        <p:nvSpPr>
          <p:cNvPr id="75" name="TextBox 74"/>
          <p:cNvSpPr txBox="1"/>
          <p:nvPr/>
        </p:nvSpPr>
        <p:spPr>
          <a:xfrm>
            <a:off x="2360769" y="1739411"/>
            <a:ext cx="1933646" cy="630942"/>
          </a:xfrm>
          <a:prstGeom prst="rect">
            <a:avLst/>
          </a:prstGeom>
          <a:noFill/>
        </p:spPr>
        <p:txBody>
          <a:bodyPr wrap="square" rtlCol="0">
            <a:spAutoFit/>
          </a:bodyPr>
          <a:lstStyle/>
          <a:p>
            <a:r>
              <a:rPr lang="en-US" sz="3500" b="1" dirty="0">
                <a:solidFill>
                  <a:srgbClr val="FF0000"/>
                </a:solidFill>
                <a:latin typeface="Ayuthaya" charset="-34"/>
                <a:ea typeface="Ayuthaya" charset="-34"/>
                <a:cs typeface="Ayuthaya" charset="-34"/>
              </a:rPr>
              <a:t>GERUND</a:t>
            </a:r>
            <a:endParaRPr lang="en-US" sz="3500" dirty="0">
              <a:solidFill>
                <a:srgbClr val="FF0000"/>
              </a:solidFill>
            </a:endParaRPr>
          </a:p>
        </p:txBody>
      </p:sp>
      <p:sp>
        <p:nvSpPr>
          <p:cNvPr id="76" name="TextBox 75"/>
          <p:cNvSpPr txBox="1"/>
          <p:nvPr/>
        </p:nvSpPr>
        <p:spPr>
          <a:xfrm>
            <a:off x="4751613" y="1607969"/>
            <a:ext cx="2008416" cy="784830"/>
          </a:xfrm>
          <a:prstGeom prst="rect">
            <a:avLst/>
          </a:prstGeom>
          <a:noFill/>
        </p:spPr>
        <p:txBody>
          <a:bodyPr wrap="square" rtlCol="0">
            <a:spAutoFit/>
          </a:bodyPr>
          <a:lstStyle/>
          <a:p>
            <a:r>
              <a:rPr lang="en-US" sz="4500" dirty="0" smtClean="0">
                <a:ln w="0"/>
                <a:solidFill>
                  <a:srgbClr val="00B0F0"/>
                </a:solidFill>
                <a:effectLst>
                  <a:outerShdw blurRad="38100" dist="19050" dir="2700000" algn="tl" rotWithShape="0">
                    <a:schemeClr val="dk1">
                      <a:alpha val="40000"/>
                    </a:schemeClr>
                  </a:outerShdw>
                </a:effectLst>
              </a:rPr>
              <a:t>SPRINT</a:t>
            </a:r>
            <a:endParaRPr lang="en-US" sz="4500" dirty="0">
              <a:ln w="0"/>
              <a:solidFill>
                <a:srgbClr val="00B0F0"/>
              </a:solidFill>
              <a:effectLst>
                <a:outerShdw blurRad="38100" dist="19050" dir="2700000" algn="tl" rotWithShape="0">
                  <a:schemeClr val="dk1">
                    <a:alpha val="40000"/>
                  </a:schemeClr>
                </a:outerShdw>
              </a:effectLst>
            </a:endParaRPr>
          </a:p>
        </p:txBody>
      </p:sp>
      <p:sp>
        <p:nvSpPr>
          <p:cNvPr id="77" name="TextBox 76"/>
          <p:cNvSpPr txBox="1"/>
          <p:nvPr/>
        </p:nvSpPr>
        <p:spPr>
          <a:xfrm>
            <a:off x="7373637" y="1757205"/>
            <a:ext cx="1313162" cy="630942"/>
          </a:xfrm>
          <a:prstGeom prst="rect">
            <a:avLst/>
          </a:prstGeom>
          <a:noFill/>
        </p:spPr>
        <p:txBody>
          <a:bodyPr wrap="square" rtlCol="0">
            <a:spAutoFit/>
          </a:bodyPr>
          <a:lstStyle/>
          <a:p>
            <a:r>
              <a:rPr lang="en-US" sz="3500" b="1" dirty="0" smtClean="0">
                <a:solidFill>
                  <a:srgbClr val="FF0000"/>
                </a:solidFill>
                <a:latin typeface="Ayuthaya" charset="-34"/>
                <a:ea typeface="Ayuthaya" charset="-34"/>
                <a:cs typeface="Ayuthaya" charset="-34"/>
              </a:rPr>
              <a:t>PAST</a:t>
            </a:r>
            <a:endParaRPr lang="en-US" sz="3500" dirty="0">
              <a:solidFill>
                <a:srgbClr val="FF0000"/>
              </a:solidFill>
            </a:endParaRPr>
          </a:p>
        </p:txBody>
      </p:sp>
      <p:sp>
        <p:nvSpPr>
          <p:cNvPr id="78" name="TextBox 77"/>
          <p:cNvSpPr txBox="1"/>
          <p:nvPr/>
        </p:nvSpPr>
        <p:spPr>
          <a:xfrm>
            <a:off x="163287" y="3526716"/>
            <a:ext cx="2400299" cy="707886"/>
          </a:xfrm>
          <a:prstGeom prst="rect">
            <a:avLst/>
          </a:prstGeom>
          <a:noFill/>
        </p:spPr>
        <p:txBody>
          <a:bodyPr wrap="square" rtlCol="0">
            <a:spAutoFit/>
          </a:bodyPr>
          <a:lstStyle/>
          <a:p>
            <a:r>
              <a:rPr lang="en-US" sz="4000" dirty="0" smtClean="0">
                <a:solidFill>
                  <a:srgbClr val="7030A0"/>
                </a:solidFill>
              </a:rPr>
              <a:t>running</a:t>
            </a:r>
            <a:endParaRPr lang="en-US" sz="4000" dirty="0">
              <a:solidFill>
                <a:srgbClr val="7030A0"/>
              </a:solidFill>
            </a:endParaRPr>
          </a:p>
        </p:txBody>
      </p:sp>
      <p:sp>
        <p:nvSpPr>
          <p:cNvPr id="79" name="TextBox 78"/>
          <p:cNvSpPr txBox="1"/>
          <p:nvPr/>
        </p:nvSpPr>
        <p:spPr>
          <a:xfrm>
            <a:off x="2857505" y="3526716"/>
            <a:ext cx="1322615" cy="707886"/>
          </a:xfrm>
          <a:prstGeom prst="rect">
            <a:avLst/>
          </a:prstGeom>
          <a:noFill/>
        </p:spPr>
        <p:txBody>
          <a:bodyPr wrap="square" rtlCol="0">
            <a:spAutoFit/>
          </a:bodyPr>
          <a:lstStyle/>
          <a:p>
            <a:r>
              <a:rPr lang="en-US" sz="4000" dirty="0" smtClean="0">
                <a:solidFill>
                  <a:srgbClr val="7030A0"/>
                </a:solidFill>
              </a:rPr>
              <a:t>???</a:t>
            </a:r>
            <a:endParaRPr lang="en-US" sz="4000" dirty="0">
              <a:solidFill>
                <a:srgbClr val="7030A0"/>
              </a:solidFill>
            </a:endParaRPr>
          </a:p>
        </p:txBody>
      </p:sp>
      <p:sp>
        <p:nvSpPr>
          <p:cNvPr id="80" name="TextBox 79"/>
          <p:cNvSpPr txBox="1"/>
          <p:nvPr/>
        </p:nvSpPr>
        <p:spPr>
          <a:xfrm>
            <a:off x="4581396" y="3543045"/>
            <a:ext cx="2237012" cy="707886"/>
          </a:xfrm>
          <a:prstGeom prst="rect">
            <a:avLst/>
          </a:prstGeom>
          <a:noFill/>
        </p:spPr>
        <p:txBody>
          <a:bodyPr wrap="square" rtlCol="0">
            <a:spAutoFit/>
          </a:bodyPr>
          <a:lstStyle/>
          <a:p>
            <a:r>
              <a:rPr lang="en-US" sz="4000" dirty="0" smtClean="0">
                <a:solidFill>
                  <a:srgbClr val="7030A0"/>
                </a:solidFill>
              </a:rPr>
              <a:t>sprinting</a:t>
            </a:r>
            <a:endParaRPr lang="en-US" sz="4000" dirty="0">
              <a:solidFill>
                <a:srgbClr val="7030A0"/>
              </a:solidFill>
            </a:endParaRPr>
          </a:p>
        </p:txBody>
      </p:sp>
      <p:sp>
        <p:nvSpPr>
          <p:cNvPr id="81" name="TextBox 80"/>
          <p:cNvSpPr txBox="1"/>
          <p:nvPr/>
        </p:nvSpPr>
        <p:spPr>
          <a:xfrm>
            <a:off x="6975737" y="3510388"/>
            <a:ext cx="2445849" cy="707886"/>
          </a:xfrm>
          <a:prstGeom prst="rect">
            <a:avLst/>
          </a:prstGeom>
          <a:noFill/>
        </p:spPr>
        <p:txBody>
          <a:bodyPr wrap="square" rtlCol="0">
            <a:spAutoFit/>
          </a:bodyPr>
          <a:lstStyle/>
          <a:p>
            <a:r>
              <a:rPr lang="en-US" sz="4000" dirty="0" smtClean="0">
                <a:solidFill>
                  <a:srgbClr val="7030A0"/>
                </a:solidFill>
              </a:rPr>
              <a:t>sprinted</a:t>
            </a:r>
            <a:endParaRPr lang="en-US" sz="4000" dirty="0">
              <a:solidFill>
                <a:srgbClr val="7030A0"/>
              </a:solidFill>
            </a:endParaRPr>
          </a:p>
        </p:txBody>
      </p:sp>
      <p:sp>
        <p:nvSpPr>
          <p:cNvPr id="82" name="Oval 81"/>
          <p:cNvSpPr/>
          <p:nvPr/>
        </p:nvSpPr>
        <p:spPr>
          <a:xfrm>
            <a:off x="2374950" y="1422205"/>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764364" y="1411318"/>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197802" y="1433088"/>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7126852" y="1409567"/>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535910" y="3290145"/>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2264666" y="3329156"/>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866743" y="3257488"/>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48986" y="3340039"/>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568569" y="5221757"/>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97325" y="5260768"/>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899402" y="5189100"/>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81645" y="5271651"/>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Arrow Connector 97"/>
          <p:cNvCxnSpPr>
            <a:stCxn id="95" idx="4"/>
            <a:endCxn id="104" idx="0"/>
          </p:cNvCxnSpPr>
          <p:nvPr/>
        </p:nvCxnSpPr>
        <p:spPr>
          <a:xfrm flipH="1">
            <a:off x="1096878" y="2646774"/>
            <a:ext cx="18761" cy="693265"/>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95" idx="4"/>
          </p:cNvCxnSpPr>
          <p:nvPr/>
        </p:nvCxnSpPr>
        <p:spPr>
          <a:xfrm>
            <a:off x="1115639" y="2646774"/>
            <a:ext cx="1774525" cy="643371"/>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104" idx="4"/>
          </p:cNvCxnSpPr>
          <p:nvPr/>
        </p:nvCxnSpPr>
        <p:spPr>
          <a:xfrm flipH="1">
            <a:off x="1096877" y="4553725"/>
            <a:ext cx="1"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102" idx="4"/>
          </p:cNvCxnSpPr>
          <p:nvPr/>
        </p:nvCxnSpPr>
        <p:spPr>
          <a:xfrm>
            <a:off x="3312558" y="4542842"/>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99" idx="4"/>
            <a:endCxn id="109" idx="0"/>
          </p:cNvCxnSpPr>
          <p:nvPr/>
        </p:nvCxnSpPr>
        <p:spPr>
          <a:xfrm>
            <a:off x="5583802" y="4503831"/>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103" idx="4"/>
          </p:cNvCxnSpPr>
          <p:nvPr/>
        </p:nvCxnSpPr>
        <p:spPr>
          <a:xfrm>
            <a:off x="7914635" y="4471174"/>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endCxn id="99" idx="0"/>
          </p:cNvCxnSpPr>
          <p:nvPr/>
        </p:nvCxnSpPr>
        <p:spPr>
          <a:xfrm>
            <a:off x="5583801" y="2635351"/>
            <a:ext cx="1" cy="654794"/>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3" idx="0"/>
          </p:cNvCxnSpPr>
          <p:nvPr/>
        </p:nvCxnSpPr>
        <p:spPr>
          <a:xfrm>
            <a:off x="6006196" y="2591330"/>
            <a:ext cx="1908439" cy="666158"/>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96" idx="4"/>
          </p:cNvCxnSpPr>
          <p:nvPr/>
        </p:nvCxnSpPr>
        <p:spPr>
          <a:xfrm>
            <a:off x="8044689" y="2623253"/>
            <a:ext cx="0" cy="652029"/>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96" idx="3"/>
          </p:cNvCxnSpPr>
          <p:nvPr/>
        </p:nvCxnSpPr>
        <p:spPr>
          <a:xfrm flipH="1">
            <a:off x="3676287" y="2445513"/>
            <a:ext cx="3719393" cy="91346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92" idx="5"/>
          </p:cNvCxnSpPr>
          <p:nvPr/>
        </p:nvCxnSpPr>
        <p:spPr>
          <a:xfrm>
            <a:off x="3838077" y="2452610"/>
            <a:ext cx="1279200" cy="925292"/>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a:off x="1338301" y="2553764"/>
            <a:ext cx="1436305" cy="84422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95946" y="5458328"/>
            <a:ext cx="2400299" cy="707886"/>
          </a:xfrm>
          <a:prstGeom prst="rect">
            <a:avLst/>
          </a:prstGeom>
          <a:noFill/>
        </p:spPr>
        <p:txBody>
          <a:bodyPr wrap="square" rtlCol="0">
            <a:spAutoFit/>
          </a:bodyPr>
          <a:lstStyle/>
          <a:p>
            <a:r>
              <a:rPr lang="en-US" sz="4000" dirty="0" smtClean="0">
                <a:solidFill>
                  <a:srgbClr val="FF40FF"/>
                </a:solidFill>
              </a:rPr>
              <a:t>running</a:t>
            </a:r>
            <a:endParaRPr lang="en-US" sz="4000" dirty="0">
              <a:solidFill>
                <a:srgbClr val="FF40FF"/>
              </a:solidFill>
            </a:endParaRPr>
          </a:p>
        </p:txBody>
      </p:sp>
      <p:sp>
        <p:nvSpPr>
          <p:cNvPr id="91" name="TextBox 90"/>
          <p:cNvSpPr txBox="1"/>
          <p:nvPr/>
        </p:nvSpPr>
        <p:spPr>
          <a:xfrm>
            <a:off x="2890164" y="5488454"/>
            <a:ext cx="1322615" cy="707886"/>
          </a:xfrm>
          <a:prstGeom prst="rect">
            <a:avLst/>
          </a:prstGeom>
          <a:noFill/>
        </p:spPr>
        <p:txBody>
          <a:bodyPr wrap="square" rtlCol="0">
            <a:spAutoFit/>
          </a:bodyPr>
          <a:lstStyle/>
          <a:p>
            <a:r>
              <a:rPr lang="en-US" sz="4000" dirty="0" smtClean="0">
                <a:solidFill>
                  <a:srgbClr val="FF40FF"/>
                </a:solidFill>
              </a:rPr>
              <a:t>???</a:t>
            </a:r>
            <a:endParaRPr lang="en-US" sz="4000" dirty="0">
              <a:solidFill>
                <a:srgbClr val="FF40FF"/>
              </a:solidFill>
            </a:endParaRPr>
          </a:p>
        </p:txBody>
      </p:sp>
      <p:sp>
        <p:nvSpPr>
          <p:cNvPr id="92" name="TextBox 91"/>
          <p:cNvSpPr txBox="1"/>
          <p:nvPr/>
        </p:nvSpPr>
        <p:spPr>
          <a:xfrm>
            <a:off x="4464850" y="5469116"/>
            <a:ext cx="2237012" cy="707886"/>
          </a:xfrm>
          <a:prstGeom prst="rect">
            <a:avLst/>
          </a:prstGeom>
          <a:noFill/>
        </p:spPr>
        <p:txBody>
          <a:bodyPr wrap="square" rtlCol="0">
            <a:spAutoFit/>
          </a:bodyPr>
          <a:lstStyle/>
          <a:p>
            <a:pPr algn="ctr"/>
            <a:r>
              <a:rPr lang="en-US" sz="4000" dirty="0" smtClean="0">
                <a:solidFill>
                  <a:srgbClr val="FF40FF"/>
                </a:solidFill>
              </a:rPr>
              <a:t>sprinting</a:t>
            </a:r>
            <a:endParaRPr lang="en-US" sz="4000" dirty="0">
              <a:solidFill>
                <a:srgbClr val="FF40FF"/>
              </a:solidFill>
            </a:endParaRPr>
          </a:p>
        </p:txBody>
      </p:sp>
      <p:sp>
        <p:nvSpPr>
          <p:cNvPr id="93" name="TextBox 92"/>
          <p:cNvSpPr txBox="1"/>
          <p:nvPr/>
        </p:nvSpPr>
        <p:spPr>
          <a:xfrm>
            <a:off x="7008396" y="5442000"/>
            <a:ext cx="2445849" cy="707886"/>
          </a:xfrm>
          <a:prstGeom prst="rect">
            <a:avLst/>
          </a:prstGeom>
          <a:noFill/>
        </p:spPr>
        <p:txBody>
          <a:bodyPr wrap="square" rtlCol="0">
            <a:spAutoFit/>
          </a:bodyPr>
          <a:lstStyle/>
          <a:p>
            <a:r>
              <a:rPr lang="en-US" sz="4000" dirty="0" smtClean="0">
                <a:solidFill>
                  <a:srgbClr val="FF40FF"/>
                </a:solidFill>
              </a:rPr>
              <a:t>sprinted</a:t>
            </a:r>
            <a:endParaRPr lang="en-US" sz="4000" dirty="0">
              <a:solidFill>
                <a:srgbClr val="FF40FF"/>
              </a:solidFill>
            </a:endParaRPr>
          </a:p>
        </p:txBody>
      </p:sp>
      <p:sp>
        <p:nvSpPr>
          <p:cNvPr id="110" name="TextBox 109"/>
          <p:cNvSpPr txBox="1"/>
          <p:nvPr/>
        </p:nvSpPr>
        <p:spPr>
          <a:xfrm>
            <a:off x="5003009" y="2823704"/>
            <a:ext cx="3618474" cy="1323439"/>
          </a:xfrm>
          <a:prstGeom prst="rect">
            <a:avLst/>
          </a:prstGeom>
          <a:solidFill>
            <a:schemeClr val="bg1"/>
          </a:solidFill>
          <a:ln w="63500">
            <a:solidFill>
              <a:srgbClr val="418008"/>
            </a:solidFill>
          </a:ln>
        </p:spPr>
        <p:txBody>
          <a:bodyPr wrap="square" rtlCol="0">
            <a:spAutoFit/>
          </a:bodyPr>
          <a:lstStyle/>
          <a:p>
            <a:pPr algn="ctr"/>
            <a:r>
              <a:rPr lang="en-US" sz="4000" dirty="0" smtClean="0">
                <a:solidFill>
                  <a:srgbClr val="418008"/>
                </a:solidFill>
                <a:latin typeface="Comic Sans MS" charset="0"/>
                <a:ea typeface="Comic Sans MS" charset="0"/>
                <a:cs typeface="Comic Sans MS" charset="0"/>
              </a:rPr>
              <a:t>Task: predict this vector!</a:t>
            </a:r>
          </a:p>
        </p:txBody>
      </p:sp>
      <p:cxnSp>
        <p:nvCxnSpPr>
          <p:cNvPr id="112" name="Straight Arrow Connector 111"/>
          <p:cNvCxnSpPr/>
          <p:nvPr/>
        </p:nvCxnSpPr>
        <p:spPr>
          <a:xfrm flipH="1">
            <a:off x="3993101" y="4196508"/>
            <a:ext cx="1623359" cy="1144858"/>
          </a:xfrm>
          <a:prstGeom prst="straightConnector1">
            <a:avLst/>
          </a:prstGeom>
          <a:ln w="63500">
            <a:solidFill>
              <a:srgbClr val="418008"/>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67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085"/>
            <a:ext cx="8229600" cy="1143000"/>
          </a:xfrm>
        </p:spPr>
        <p:txBody>
          <a:bodyPr>
            <a:normAutofit/>
          </a:bodyPr>
          <a:lstStyle/>
          <a:p>
            <a:r>
              <a:rPr lang="en-US" dirty="0" smtClean="0"/>
              <a:t>Experiment 1: Vector Prediction</a:t>
            </a:r>
            <a:endParaRPr lang="en-US" dirty="0"/>
          </a:p>
        </p:txBody>
      </p:sp>
      <p:sp>
        <p:nvSpPr>
          <p:cNvPr id="3" name="Content Placeholder 2"/>
          <p:cNvSpPr>
            <a:spLocks noGrp="1"/>
          </p:cNvSpPr>
          <p:nvPr>
            <p:ph idx="1"/>
          </p:nvPr>
        </p:nvSpPr>
        <p:spPr>
          <a:xfrm>
            <a:off x="457200" y="1623647"/>
            <a:ext cx="8229600" cy="4525963"/>
          </a:xfrm>
        </p:spPr>
        <p:txBody>
          <a:bodyPr>
            <a:normAutofit fontScale="92500" lnSpcReduction="10000"/>
          </a:bodyPr>
          <a:lstStyle/>
          <a:p>
            <a:r>
              <a:rPr lang="en-US" dirty="0" smtClean="0"/>
              <a:t> Choose closest vector in space under cosine distance</a:t>
            </a:r>
            <a:endParaRPr lang="en-US" dirty="0"/>
          </a:p>
          <a:p>
            <a:r>
              <a:rPr lang="en-US" b="1" dirty="0" smtClean="0"/>
              <a:t>Baseline: </a:t>
            </a:r>
            <a:r>
              <a:rPr lang="en-US" dirty="0" smtClean="0"/>
              <a:t>standard analogies</a:t>
            </a:r>
          </a:p>
          <a:p>
            <a:endParaRPr lang="en-US" dirty="0"/>
          </a:p>
          <a:p>
            <a:endParaRPr lang="en-US" dirty="0" smtClean="0"/>
          </a:p>
          <a:p>
            <a:endParaRPr lang="en-US" dirty="0"/>
          </a:p>
          <a:p>
            <a:endParaRPr lang="en-US" dirty="0" smtClean="0"/>
          </a:p>
          <a:p>
            <a:endParaRPr lang="en-US" dirty="0" smtClean="0"/>
          </a:p>
          <a:p>
            <a:r>
              <a:rPr lang="en-US" dirty="0" smtClean="0"/>
              <a:t>All details in the paper!</a:t>
            </a:r>
          </a:p>
        </p:txBody>
      </p:sp>
      <p:grpSp>
        <p:nvGrpSpPr>
          <p:cNvPr id="11" name="Group 10"/>
          <p:cNvGrpSpPr/>
          <p:nvPr/>
        </p:nvGrpSpPr>
        <p:grpSpPr>
          <a:xfrm>
            <a:off x="744368" y="4085293"/>
            <a:ext cx="7655264" cy="567885"/>
            <a:chOff x="609505" y="3884148"/>
            <a:chExt cx="7655264" cy="567885"/>
          </a:xfrm>
        </p:grpSpPr>
        <p:sp>
          <p:nvSpPr>
            <p:cNvPr id="4" name="TextBox 3"/>
            <p:cNvSpPr txBox="1"/>
            <p:nvPr/>
          </p:nvSpPr>
          <p:spPr>
            <a:xfrm>
              <a:off x="5046176" y="3884148"/>
              <a:ext cx="1558177" cy="553998"/>
            </a:xfrm>
            <a:prstGeom prst="rect">
              <a:avLst/>
            </a:prstGeom>
            <a:noFill/>
          </p:spPr>
          <p:txBody>
            <a:bodyPr wrap="square" rtlCol="0">
              <a:spAutoFit/>
            </a:bodyPr>
            <a:lstStyle/>
            <a:p>
              <a:r>
                <a:rPr lang="en-US" sz="3000" dirty="0" smtClean="0">
                  <a:solidFill>
                    <a:srgbClr val="FF40FF"/>
                  </a:solidFill>
                </a:rPr>
                <a:t>sprinted</a:t>
              </a:r>
              <a:endParaRPr lang="en-US" sz="3000" dirty="0">
                <a:solidFill>
                  <a:srgbClr val="FF40FF"/>
                </a:solidFill>
              </a:endParaRPr>
            </a:p>
          </p:txBody>
        </p:sp>
        <p:pic>
          <p:nvPicPr>
            <p:cNvPr id="5" name="Picture 4"/>
            <p:cNvPicPr>
              <a:picLocks noChangeAspect="1"/>
            </p:cNvPicPr>
            <p:nvPr/>
          </p:nvPicPr>
          <p:blipFill>
            <a:blip r:embed="rId2"/>
            <a:stretch>
              <a:fillRect/>
            </a:stretch>
          </p:blipFill>
          <p:spPr>
            <a:xfrm>
              <a:off x="6756658" y="4057538"/>
              <a:ext cx="456122" cy="246945"/>
            </a:xfrm>
            <a:prstGeom prst="rect">
              <a:avLst/>
            </a:prstGeom>
          </p:spPr>
        </p:pic>
        <p:sp>
          <p:nvSpPr>
            <p:cNvPr id="6" name="TextBox 5"/>
            <p:cNvSpPr txBox="1"/>
            <p:nvPr/>
          </p:nvSpPr>
          <p:spPr>
            <a:xfrm>
              <a:off x="7460571" y="3884148"/>
              <a:ext cx="804198" cy="553998"/>
            </a:xfrm>
            <a:prstGeom prst="rect">
              <a:avLst/>
            </a:prstGeom>
            <a:noFill/>
          </p:spPr>
          <p:txBody>
            <a:bodyPr wrap="square" rtlCol="0">
              <a:spAutoFit/>
            </a:bodyPr>
            <a:lstStyle/>
            <a:p>
              <a:r>
                <a:rPr lang="en-US" sz="3000" dirty="0" smtClean="0">
                  <a:solidFill>
                    <a:srgbClr val="FF40FF"/>
                  </a:solidFill>
                </a:rPr>
                <a:t>ran</a:t>
              </a:r>
              <a:endParaRPr lang="en-US" sz="3000" dirty="0">
                <a:solidFill>
                  <a:srgbClr val="FF40FF"/>
                </a:solidFill>
              </a:endParaRPr>
            </a:p>
          </p:txBody>
        </p:sp>
        <p:sp>
          <p:nvSpPr>
            <p:cNvPr id="7" name="TextBox 6"/>
            <p:cNvSpPr txBox="1"/>
            <p:nvPr/>
          </p:nvSpPr>
          <p:spPr>
            <a:xfrm>
              <a:off x="609505" y="3898035"/>
              <a:ext cx="1558177" cy="553998"/>
            </a:xfrm>
            <a:prstGeom prst="rect">
              <a:avLst/>
            </a:prstGeom>
            <a:noFill/>
          </p:spPr>
          <p:txBody>
            <a:bodyPr wrap="square" rtlCol="0">
              <a:spAutoFit/>
            </a:bodyPr>
            <a:lstStyle/>
            <a:p>
              <a:r>
                <a:rPr lang="en-US" sz="3000" dirty="0">
                  <a:solidFill>
                    <a:srgbClr val="FF40FF"/>
                  </a:solidFill>
                </a:rPr>
                <a:t>running</a:t>
              </a:r>
            </a:p>
          </p:txBody>
        </p:sp>
        <p:sp>
          <p:nvSpPr>
            <p:cNvPr id="8" name="TextBox 7"/>
            <p:cNvSpPr txBox="1"/>
            <p:nvPr/>
          </p:nvSpPr>
          <p:spPr>
            <a:xfrm>
              <a:off x="2794981" y="3898035"/>
              <a:ext cx="1558177" cy="553998"/>
            </a:xfrm>
            <a:prstGeom prst="rect">
              <a:avLst/>
            </a:prstGeom>
            <a:noFill/>
          </p:spPr>
          <p:txBody>
            <a:bodyPr wrap="square" rtlCol="0">
              <a:spAutoFit/>
            </a:bodyPr>
            <a:lstStyle/>
            <a:p>
              <a:r>
                <a:rPr lang="en-US" sz="3000" dirty="0" smtClean="0">
                  <a:solidFill>
                    <a:srgbClr val="FF40FF"/>
                  </a:solidFill>
                </a:rPr>
                <a:t>sprinting</a:t>
              </a:r>
              <a:endParaRPr lang="en-US" sz="3000" dirty="0">
                <a:solidFill>
                  <a:srgbClr val="FF40FF"/>
                </a:solidFill>
              </a:endParaRPr>
            </a:p>
          </p:txBody>
        </p:sp>
        <p:pic>
          <p:nvPicPr>
            <p:cNvPr id="9" name="Picture 8"/>
            <p:cNvPicPr>
              <a:picLocks noChangeAspect="1"/>
            </p:cNvPicPr>
            <p:nvPr/>
          </p:nvPicPr>
          <p:blipFill>
            <a:blip r:embed="rId3"/>
            <a:stretch>
              <a:fillRect/>
            </a:stretch>
          </p:blipFill>
          <p:spPr>
            <a:xfrm>
              <a:off x="4547763" y="3972636"/>
              <a:ext cx="424112" cy="424112"/>
            </a:xfrm>
            <a:prstGeom prst="rect">
              <a:avLst/>
            </a:prstGeom>
          </p:spPr>
        </p:pic>
        <p:pic>
          <p:nvPicPr>
            <p:cNvPr id="10" name="Picture 9"/>
            <p:cNvPicPr>
              <a:picLocks noChangeAspect="1"/>
            </p:cNvPicPr>
            <p:nvPr/>
          </p:nvPicPr>
          <p:blipFill>
            <a:blip r:embed="rId4"/>
            <a:stretch>
              <a:fillRect/>
            </a:stretch>
          </p:blipFill>
          <p:spPr>
            <a:xfrm>
              <a:off x="2163372" y="4181011"/>
              <a:ext cx="354744" cy="46271"/>
            </a:xfrm>
            <a:prstGeom prst="rect">
              <a:avLst/>
            </a:prstGeom>
          </p:spPr>
        </p:pic>
      </p:grpSp>
      <p:sp>
        <p:nvSpPr>
          <p:cNvPr id="12" name="TextBox 11"/>
          <p:cNvSpPr txBox="1"/>
          <p:nvPr/>
        </p:nvSpPr>
        <p:spPr>
          <a:xfrm>
            <a:off x="1057640" y="3194845"/>
            <a:ext cx="6312905" cy="707886"/>
          </a:xfrm>
          <a:prstGeom prst="rect">
            <a:avLst/>
          </a:prstGeom>
          <a:noFill/>
          <a:ln w="38100">
            <a:solidFill>
              <a:schemeClr val="tx1"/>
            </a:solidFill>
          </a:ln>
        </p:spPr>
        <p:txBody>
          <a:bodyPr wrap="square" rtlCol="0">
            <a:spAutoFit/>
          </a:bodyPr>
          <a:lstStyle/>
          <a:p>
            <a:pPr algn="l" defTabSz="457200" eaLnBrk="1" hangingPunct="1">
              <a:spcBef>
                <a:spcPct val="0"/>
              </a:spcBef>
              <a:buClrTx/>
              <a:buSzTx/>
              <a:buFontTx/>
              <a:buNone/>
            </a:pPr>
            <a:r>
              <a:rPr lang="en-US" sz="4000" dirty="0" smtClean="0">
                <a:solidFill>
                  <a:prstClr val="black"/>
                </a:solidFill>
                <a:ea typeface="Calibri" charset="0"/>
                <a:cs typeface="Calibri" charset="0"/>
                <a:sym typeface="Arial"/>
                <a:rtl val="0"/>
              </a:rPr>
              <a:t>Analogies also predict forms!</a:t>
            </a:r>
            <a:endParaRPr lang="en-US" sz="4000" dirty="0">
              <a:solidFill>
                <a:prstClr val="black"/>
              </a:solidFill>
              <a:ea typeface="Calibri" charset="0"/>
              <a:cs typeface="Calibri" charset="0"/>
              <a:sym typeface="Arial"/>
              <a:rtl val="0"/>
            </a:endParaRPr>
          </a:p>
        </p:txBody>
      </p:sp>
      <p:sp>
        <p:nvSpPr>
          <p:cNvPr id="13" name="TextBox 12"/>
          <p:cNvSpPr txBox="1"/>
          <p:nvPr/>
        </p:nvSpPr>
        <p:spPr>
          <a:xfrm>
            <a:off x="397841" y="4776728"/>
            <a:ext cx="8569569" cy="523220"/>
          </a:xfrm>
          <a:prstGeom prst="rect">
            <a:avLst/>
          </a:prstGeom>
          <a:noFill/>
          <a:ln w="38100">
            <a:solidFill>
              <a:schemeClr val="tx1"/>
            </a:solidFill>
          </a:ln>
        </p:spPr>
        <p:txBody>
          <a:bodyPr wrap="square" rtlCol="0">
            <a:spAutoFit/>
          </a:bodyPr>
          <a:lstStyle/>
          <a:p>
            <a:pPr defTabSz="457200" eaLnBrk="1" hangingPunct="1">
              <a:spcBef>
                <a:spcPct val="0"/>
              </a:spcBef>
              <a:buClrTx/>
              <a:buSzTx/>
              <a:buFontTx/>
              <a:buNone/>
            </a:pPr>
            <a:r>
              <a:rPr lang="en-US" sz="2800" dirty="0" smtClean="0">
                <a:solidFill>
                  <a:prstClr val="black"/>
                </a:solidFill>
                <a:ea typeface="Calibri" charset="0"/>
                <a:cs typeface="Calibri" charset="0"/>
                <a:sym typeface="Arial"/>
                <a:rtl val="0"/>
              </a:rPr>
              <a:t>Predicts “ran” from “running”, ”sprinting” and ”sprinted”</a:t>
            </a:r>
          </a:p>
        </p:txBody>
      </p:sp>
    </p:spTree>
    <p:extLst>
      <p:ext uri="{BB962C8B-B14F-4D97-AF65-F5344CB8AC3E}">
        <p14:creationId xmlns:p14="http://schemas.microsoft.com/office/powerpoint/2010/main" val="10662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 2: Perplexity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How perplexed is skip-gram on held-out data</a:t>
            </a:r>
          </a:p>
          <a:p>
            <a:endParaRPr lang="en-US" dirty="0"/>
          </a:p>
          <a:p>
            <a:endParaRPr lang="en-US" dirty="0" smtClean="0"/>
          </a:p>
          <a:p>
            <a:endParaRPr lang="en-US" dirty="0"/>
          </a:p>
          <a:p>
            <a:r>
              <a:rPr lang="en-US" dirty="0" smtClean="0"/>
              <a:t> Just like standard language model evaluation</a:t>
            </a:r>
          </a:p>
          <a:p>
            <a:r>
              <a:rPr lang="en-US" b="1" dirty="0" smtClean="0"/>
              <a:t>Question: </a:t>
            </a:r>
            <a:r>
              <a:rPr lang="en-US" dirty="0" smtClean="0"/>
              <a:t>Do our smoothed and extrapolated word </a:t>
            </a:r>
            <a:r>
              <a:rPr lang="en-US" dirty="0" err="1" smtClean="0"/>
              <a:t>embeddings</a:t>
            </a:r>
            <a:r>
              <a:rPr lang="en-US" dirty="0" smtClean="0"/>
              <a:t> improve prediction?</a:t>
            </a:r>
            <a:endParaRPr lang="en-US" dirty="0"/>
          </a:p>
        </p:txBody>
      </p:sp>
      <p:pic>
        <p:nvPicPr>
          <p:cNvPr id="4" name="Picture 3"/>
          <p:cNvPicPr>
            <a:picLocks noChangeAspect="1"/>
          </p:cNvPicPr>
          <p:nvPr/>
        </p:nvPicPr>
        <p:blipFill>
          <a:blip r:embed="rId2"/>
          <a:stretch>
            <a:fillRect/>
          </a:stretch>
        </p:blipFill>
        <p:spPr>
          <a:xfrm>
            <a:off x="934915" y="3114727"/>
            <a:ext cx="7658100" cy="965684"/>
          </a:xfrm>
          <a:prstGeom prst="rect">
            <a:avLst/>
          </a:prstGeom>
        </p:spPr>
      </p:pic>
    </p:spTree>
    <p:extLst>
      <p:ext uri="{BB962C8B-B14F-4D97-AF65-F5344CB8AC3E}">
        <p14:creationId xmlns:p14="http://schemas.microsoft.com/office/powerpoint/2010/main" val="144138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Perplexity</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5645" y="2000124"/>
            <a:ext cx="2080845" cy="3229645"/>
          </a:xfrm>
          <a:prstGeom prst="rect">
            <a:avLst/>
          </a:prstGeom>
        </p:spPr>
      </p:pic>
      <p:sp>
        <p:nvSpPr>
          <p:cNvPr id="7" name="TextBox 6"/>
          <p:cNvSpPr txBox="1"/>
          <p:nvPr/>
        </p:nvSpPr>
        <p:spPr>
          <a:xfrm>
            <a:off x="1906945" y="5535255"/>
            <a:ext cx="3110532" cy="553998"/>
          </a:xfrm>
          <a:prstGeom prst="rect">
            <a:avLst/>
          </a:prstGeom>
          <a:noFill/>
        </p:spPr>
        <p:txBody>
          <a:bodyPr wrap="none" rtlCol="0">
            <a:spAutoFit/>
          </a:bodyPr>
          <a:lstStyle/>
          <a:p>
            <a:r>
              <a:rPr lang="en-US" sz="3000" dirty="0" smtClean="0"/>
              <a:t># Observed Tokens</a:t>
            </a:r>
            <a:endParaRPr lang="en-US" sz="3000" dirty="0"/>
          </a:p>
        </p:txBody>
      </p:sp>
      <p:pic>
        <p:nvPicPr>
          <p:cNvPr id="3" name="Picture 2"/>
          <p:cNvPicPr>
            <a:picLocks noChangeAspect="1"/>
          </p:cNvPicPr>
          <p:nvPr/>
        </p:nvPicPr>
        <p:blipFill>
          <a:blip r:embed="rId4"/>
          <a:stretch>
            <a:fillRect/>
          </a:stretch>
        </p:blipFill>
        <p:spPr>
          <a:xfrm>
            <a:off x="738554" y="1771492"/>
            <a:ext cx="5457091" cy="3686908"/>
          </a:xfrm>
          <a:prstGeom prst="rect">
            <a:avLst/>
          </a:prstGeom>
        </p:spPr>
      </p:pic>
      <p:sp>
        <p:nvSpPr>
          <p:cNvPr id="8" name="Rectangle 7"/>
          <p:cNvSpPr/>
          <p:nvPr/>
        </p:nvSpPr>
        <p:spPr>
          <a:xfrm>
            <a:off x="396148" y="1417638"/>
            <a:ext cx="798621" cy="42981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545976" y="3100154"/>
            <a:ext cx="3026370" cy="553998"/>
          </a:xfrm>
          <a:prstGeom prst="rect">
            <a:avLst/>
          </a:prstGeom>
          <a:noFill/>
        </p:spPr>
        <p:txBody>
          <a:bodyPr wrap="square" rtlCol="0">
            <a:spAutoFit/>
          </a:bodyPr>
          <a:lstStyle/>
          <a:p>
            <a:r>
              <a:rPr lang="en-US" sz="3000" dirty="0" smtClean="0"/>
              <a:t>Perplexity (bits)</a:t>
            </a:r>
            <a:endParaRPr lang="en-US" sz="3000" dirty="0"/>
          </a:p>
        </p:txBody>
      </p:sp>
      <p:sp>
        <p:nvSpPr>
          <p:cNvPr id="9" name="TextBox 8"/>
          <p:cNvSpPr txBox="1"/>
          <p:nvPr/>
        </p:nvSpPr>
        <p:spPr>
          <a:xfrm>
            <a:off x="3239950" y="2152524"/>
            <a:ext cx="3004040" cy="707886"/>
          </a:xfrm>
          <a:prstGeom prst="rect">
            <a:avLst/>
          </a:prstGeom>
          <a:solidFill>
            <a:schemeClr val="bg1"/>
          </a:solidFill>
          <a:ln w="38100">
            <a:solidFill>
              <a:srgbClr val="0433FF"/>
            </a:solidFill>
          </a:ln>
        </p:spPr>
        <p:txBody>
          <a:bodyPr wrap="square" rtlCol="0">
            <a:spAutoFit/>
          </a:bodyPr>
          <a:lstStyle/>
          <a:p>
            <a:pPr algn="l" defTabSz="457200" eaLnBrk="1" hangingPunct="1">
              <a:spcBef>
                <a:spcPct val="0"/>
              </a:spcBef>
              <a:buClrTx/>
              <a:buSzTx/>
              <a:buFontTx/>
              <a:buNone/>
            </a:pPr>
            <a:r>
              <a:rPr lang="en-US" sz="4000" dirty="0" smtClean="0">
                <a:solidFill>
                  <a:srgbClr val="0433FF"/>
                </a:solidFill>
                <a:latin typeface="+mj-lt"/>
                <a:ea typeface="ＭＳ Ｐゴシック" charset="0"/>
                <a:cs typeface="Comic Sans MS"/>
                <a:sym typeface="Arial"/>
                <a:rtl val="0"/>
              </a:rPr>
              <a:t>Unsmoothed </a:t>
            </a:r>
            <a:endParaRPr lang="en-US" sz="4000" dirty="0">
              <a:solidFill>
                <a:srgbClr val="0433FF"/>
              </a:solidFill>
              <a:latin typeface="+mj-lt"/>
              <a:ea typeface="ＭＳ Ｐゴシック" charset="0"/>
              <a:cs typeface="Comic Sans MS"/>
              <a:sym typeface="Arial"/>
              <a:rtl val="0"/>
            </a:endParaRPr>
          </a:p>
        </p:txBody>
      </p:sp>
      <p:sp>
        <p:nvSpPr>
          <p:cNvPr id="10" name="TextBox 9"/>
          <p:cNvSpPr txBox="1"/>
          <p:nvPr/>
        </p:nvSpPr>
        <p:spPr>
          <a:xfrm>
            <a:off x="-127500" y="6089253"/>
            <a:ext cx="2401778" cy="707886"/>
          </a:xfrm>
          <a:prstGeom prst="rect">
            <a:avLst/>
          </a:prstGeom>
          <a:solidFill>
            <a:schemeClr val="bg1"/>
          </a:solidFill>
          <a:ln w="38100">
            <a:solidFill>
              <a:srgbClr val="FF0000"/>
            </a:solidFill>
          </a:ln>
        </p:spPr>
        <p:txBody>
          <a:bodyPr wrap="square" rtlCol="0">
            <a:spAutoFit/>
          </a:bodyPr>
          <a:lstStyle/>
          <a:p>
            <a:pPr algn="l" defTabSz="457200" eaLnBrk="1" hangingPunct="1">
              <a:spcBef>
                <a:spcPct val="0"/>
              </a:spcBef>
              <a:buClrTx/>
              <a:buSzTx/>
              <a:buFontTx/>
              <a:buNone/>
            </a:pPr>
            <a:r>
              <a:rPr lang="en-US" sz="4000" dirty="0">
                <a:solidFill>
                  <a:srgbClr val="FF0000"/>
                </a:solidFill>
                <a:latin typeface="+mj-lt"/>
                <a:cs typeface="Comic Sans MS"/>
                <a:sym typeface="Arial"/>
                <a:rtl val="0"/>
              </a:rPr>
              <a:t>S</a:t>
            </a:r>
            <a:r>
              <a:rPr lang="en-US" sz="4000" dirty="0" smtClean="0">
                <a:solidFill>
                  <a:srgbClr val="FF0000"/>
                </a:solidFill>
                <a:latin typeface="+mj-lt"/>
                <a:cs typeface="Comic Sans MS"/>
                <a:sym typeface="Arial"/>
                <a:rtl val="0"/>
              </a:rPr>
              <a:t>moothed</a:t>
            </a:r>
            <a:endParaRPr lang="en-US" sz="4000" dirty="0">
              <a:solidFill>
                <a:srgbClr val="FF0000"/>
              </a:solidFill>
              <a:latin typeface="+mj-lt"/>
              <a:cs typeface="Comic Sans MS"/>
              <a:sym typeface="Arial"/>
              <a:rtl val="0"/>
            </a:endParaRPr>
          </a:p>
        </p:txBody>
      </p:sp>
      <p:cxnSp>
        <p:nvCxnSpPr>
          <p:cNvPr id="12" name="Straight Arrow Connector 11"/>
          <p:cNvCxnSpPr/>
          <p:nvPr/>
        </p:nvCxnSpPr>
        <p:spPr>
          <a:xfrm flipH="1">
            <a:off x="2684585" y="2860410"/>
            <a:ext cx="1090247" cy="586175"/>
          </a:xfrm>
          <a:prstGeom prst="straightConnector1">
            <a:avLst/>
          </a:prstGeom>
          <a:ln w="63500">
            <a:solidFill>
              <a:srgbClr val="0433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67208" y="4382855"/>
            <a:ext cx="1717378" cy="1706398"/>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51938" y="5581460"/>
            <a:ext cx="3871544" cy="1200329"/>
          </a:xfrm>
          <a:prstGeom prst="rect">
            <a:avLst/>
          </a:prstGeom>
          <a:solidFill>
            <a:schemeClr val="bg1"/>
          </a:solidFill>
          <a:ln w="38100">
            <a:solidFill>
              <a:schemeClr val="tx1"/>
            </a:solidFill>
          </a:ln>
        </p:spPr>
        <p:txBody>
          <a:bodyPr wrap="square" rtlCol="0">
            <a:spAutoFit/>
          </a:bodyPr>
          <a:lstStyle/>
          <a:p>
            <a:pPr algn="l" defTabSz="457200" eaLnBrk="1" hangingPunct="1">
              <a:spcBef>
                <a:spcPct val="0"/>
              </a:spcBef>
              <a:buClrTx/>
              <a:buSzTx/>
              <a:buFontTx/>
              <a:buNone/>
            </a:pPr>
            <a:r>
              <a:rPr lang="en-US" sz="2400" b="1" dirty="0" smtClean="0">
                <a:solidFill>
                  <a:prstClr val="black"/>
                </a:solidFill>
                <a:ea typeface="Calibri" charset="0"/>
                <a:cs typeface="Calibri" charset="0"/>
                <a:sym typeface="Arial"/>
                <a:rtl val="0"/>
              </a:rPr>
              <a:t>Take Away: </a:t>
            </a:r>
            <a:r>
              <a:rPr lang="en-US" sz="2400" dirty="0" smtClean="0">
                <a:solidFill>
                  <a:prstClr val="black"/>
                </a:solidFill>
                <a:ea typeface="Calibri" charset="0"/>
                <a:cs typeface="Calibri" charset="0"/>
                <a:sym typeface="Arial"/>
                <a:rtl val="0"/>
              </a:rPr>
              <a:t>Smoothing helps! (More with fewer tokens). See paper for more details</a:t>
            </a:r>
          </a:p>
        </p:txBody>
      </p:sp>
    </p:spTree>
    <p:extLst>
      <p:ext uri="{BB962C8B-B14F-4D97-AF65-F5344CB8AC3E}">
        <p14:creationId xmlns:p14="http://schemas.microsoft.com/office/powerpoint/2010/main" val="38988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animBg="1"/>
      <p:bldP spid="10"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 3: Word Similarity</a:t>
            </a:r>
            <a:endParaRPr lang="en-US" dirty="0"/>
          </a:p>
        </p:txBody>
      </p:sp>
      <p:sp>
        <p:nvSpPr>
          <p:cNvPr id="7" name="Content Placeholder 6"/>
          <p:cNvSpPr>
            <a:spLocks noGrp="1"/>
          </p:cNvSpPr>
          <p:nvPr>
            <p:ph idx="1"/>
          </p:nvPr>
        </p:nvSpPr>
        <p:spPr/>
        <p:txBody>
          <a:bodyPr/>
          <a:lstStyle/>
          <a:p>
            <a:r>
              <a:rPr lang="en-US" b="1" dirty="0"/>
              <a:t>Task:</a:t>
            </a:r>
            <a:r>
              <a:rPr lang="en-US" dirty="0"/>
              <a:t> Spearman’s </a:t>
            </a:r>
            <a:r>
              <a:rPr lang="el-GR" dirty="0"/>
              <a:t>ρ</a:t>
            </a:r>
            <a:r>
              <a:rPr lang="en-US" dirty="0"/>
              <a:t> between human judgements and cosine between vectors</a:t>
            </a:r>
            <a:endParaRPr lang="en-US" b="1" dirty="0" smtClean="0"/>
          </a:p>
          <a:p>
            <a:r>
              <a:rPr lang="en-US" dirty="0" smtClean="0"/>
              <a:t>Similarity is about </a:t>
            </a:r>
            <a:r>
              <a:rPr lang="en-US" dirty="0" err="1" smtClean="0"/>
              <a:t>lemmata</a:t>
            </a:r>
            <a:r>
              <a:rPr lang="en-US" dirty="0" smtClean="0"/>
              <a:t>, not inflected forms</a:t>
            </a:r>
          </a:p>
          <a:p>
            <a:r>
              <a:rPr lang="en-US" dirty="0" smtClean="0"/>
              <a:t>Use the latent lemma embedding!</a:t>
            </a:r>
            <a:endParaRPr lang="en-US" dirty="0"/>
          </a:p>
        </p:txBody>
      </p:sp>
    </p:spTree>
    <p:extLst>
      <p:ext uri="{BB962C8B-B14F-4D97-AF65-F5344CB8AC3E}">
        <p14:creationId xmlns:p14="http://schemas.microsoft.com/office/powerpoint/2010/main" val="128347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4568569" y="5198311"/>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329984" y="5237322"/>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899402" y="5165654"/>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81645" y="5248205"/>
            <a:ext cx="2095783" cy="1213686"/>
          </a:xfrm>
          <a:prstGeom prst="ellipse">
            <a:avLst/>
          </a:prstGeom>
          <a:solidFill>
            <a:schemeClr val="bg1">
              <a:lumMod val="75000"/>
            </a:schemeClr>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Directed Graphical Model</a:t>
            </a:r>
            <a:endParaRPr lang="en-US" dirty="0"/>
          </a:p>
        </p:txBody>
      </p:sp>
      <p:sp>
        <p:nvSpPr>
          <p:cNvPr id="8" name="TextBox 7"/>
          <p:cNvSpPr txBox="1"/>
          <p:nvPr/>
        </p:nvSpPr>
        <p:spPr>
          <a:xfrm>
            <a:off x="457200" y="1600549"/>
            <a:ext cx="1551214" cy="784830"/>
          </a:xfrm>
          <a:prstGeom prst="rect">
            <a:avLst/>
          </a:prstGeom>
          <a:noFill/>
        </p:spPr>
        <p:txBody>
          <a:bodyPr wrap="square" rtlCol="0">
            <a:spAutoFit/>
          </a:bodyPr>
          <a:lstStyle/>
          <a:p>
            <a:r>
              <a:rPr lang="en-US" sz="4500" dirty="0" smtClean="0">
                <a:ln w="0"/>
                <a:solidFill>
                  <a:srgbClr val="00B0F0"/>
                </a:solidFill>
                <a:effectLst>
                  <a:outerShdw blurRad="38100" dist="19050" dir="2700000" algn="tl" rotWithShape="0">
                    <a:schemeClr val="dk1">
                      <a:alpha val="40000"/>
                    </a:schemeClr>
                  </a:outerShdw>
                </a:effectLst>
              </a:rPr>
              <a:t>RUN</a:t>
            </a:r>
            <a:endParaRPr lang="en-US" sz="4500" dirty="0">
              <a:ln w="0"/>
              <a:solidFill>
                <a:srgbClr val="00B0F0"/>
              </a:solidFill>
              <a:effectLst>
                <a:outerShdw blurRad="38100" dist="19050" dir="2700000" algn="tl" rotWithShape="0">
                  <a:schemeClr val="dk1">
                    <a:alpha val="40000"/>
                  </a:schemeClr>
                </a:outerShdw>
              </a:effectLst>
            </a:endParaRPr>
          </a:p>
        </p:txBody>
      </p:sp>
      <p:sp>
        <p:nvSpPr>
          <p:cNvPr id="9" name="TextBox 8"/>
          <p:cNvSpPr txBox="1"/>
          <p:nvPr/>
        </p:nvSpPr>
        <p:spPr>
          <a:xfrm>
            <a:off x="2360769" y="1715965"/>
            <a:ext cx="1933646" cy="630942"/>
          </a:xfrm>
          <a:prstGeom prst="rect">
            <a:avLst/>
          </a:prstGeom>
          <a:noFill/>
        </p:spPr>
        <p:txBody>
          <a:bodyPr wrap="square" rtlCol="0">
            <a:spAutoFit/>
          </a:bodyPr>
          <a:lstStyle/>
          <a:p>
            <a:r>
              <a:rPr lang="en-US" sz="3500" b="1" dirty="0">
                <a:solidFill>
                  <a:srgbClr val="FF0000"/>
                </a:solidFill>
                <a:latin typeface="Ayuthaya" charset="-34"/>
                <a:ea typeface="Ayuthaya" charset="-34"/>
                <a:cs typeface="Ayuthaya" charset="-34"/>
              </a:rPr>
              <a:t>GERUND</a:t>
            </a:r>
            <a:endParaRPr lang="en-US" sz="3500" dirty="0">
              <a:solidFill>
                <a:srgbClr val="FF0000"/>
              </a:solidFill>
            </a:endParaRPr>
          </a:p>
        </p:txBody>
      </p:sp>
      <p:sp>
        <p:nvSpPr>
          <p:cNvPr id="10" name="TextBox 9"/>
          <p:cNvSpPr txBox="1"/>
          <p:nvPr/>
        </p:nvSpPr>
        <p:spPr>
          <a:xfrm>
            <a:off x="4751613" y="1584523"/>
            <a:ext cx="2008416" cy="784830"/>
          </a:xfrm>
          <a:prstGeom prst="rect">
            <a:avLst/>
          </a:prstGeom>
          <a:noFill/>
        </p:spPr>
        <p:txBody>
          <a:bodyPr wrap="square" rtlCol="0">
            <a:spAutoFit/>
          </a:bodyPr>
          <a:lstStyle/>
          <a:p>
            <a:r>
              <a:rPr lang="en-US" sz="4500" dirty="0" smtClean="0">
                <a:ln w="0"/>
                <a:solidFill>
                  <a:srgbClr val="00B0F0"/>
                </a:solidFill>
                <a:effectLst>
                  <a:outerShdw blurRad="38100" dist="19050" dir="2700000" algn="tl" rotWithShape="0">
                    <a:schemeClr val="dk1">
                      <a:alpha val="40000"/>
                    </a:schemeClr>
                  </a:outerShdw>
                </a:effectLst>
              </a:rPr>
              <a:t>SPRINT</a:t>
            </a:r>
            <a:endParaRPr lang="en-US" sz="4500" dirty="0">
              <a:ln w="0"/>
              <a:solidFill>
                <a:srgbClr val="00B0F0"/>
              </a:solidFill>
              <a:effectLst>
                <a:outerShdw blurRad="38100" dist="19050" dir="2700000" algn="tl" rotWithShape="0">
                  <a:schemeClr val="dk1">
                    <a:alpha val="40000"/>
                  </a:schemeClr>
                </a:outerShdw>
              </a:effectLst>
            </a:endParaRPr>
          </a:p>
        </p:txBody>
      </p:sp>
      <p:sp>
        <p:nvSpPr>
          <p:cNvPr id="11" name="TextBox 10"/>
          <p:cNvSpPr txBox="1"/>
          <p:nvPr/>
        </p:nvSpPr>
        <p:spPr>
          <a:xfrm>
            <a:off x="7373637" y="1733759"/>
            <a:ext cx="1313162" cy="630942"/>
          </a:xfrm>
          <a:prstGeom prst="rect">
            <a:avLst/>
          </a:prstGeom>
          <a:noFill/>
        </p:spPr>
        <p:txBody>
          <a:bodyPr wrap="square" rtlCol="0">
            <a:spAutoFit/>
          </a:bodyPr>
          <a:lstStyle/>
          <a:p>
            <a:r>
              <a:rPr lang="en-US" sz="3500" b="1" dirty="0" smtClean="0">
                <a:solidFill>
                  <a:srgbClr val="FF0000"/>
                </a:solidFill>
                <a:latin typeface="Ayuthaya" charset="-34"/>
                <a:ea typeface="Ayuthaya" charset="-34"/>
                <a:cs typeface="Ayuthaya" charset="-34"/>
              </a:rPr>
              <a:t>PAST</a:t>
            </a:r>
            <a:endParaRPr lang="en-US" sz="3500" dirty="0">
              <a:solidFill>
                <a:srgbClr val="FF0000"/>
              </a:solidFill>
            </a:endParaRPr>
          </a:p>
        </p:txBody>
      </p:sp>
      <p:sp>
        <p:nvSpPr>
          <p:cNvPr id="12" name="TextBox 11"/>
          <p:cNvSpPr txBox="1"/>
          <p:nvPr/>
        </p:nvSpPr>
        <p:spPr>
          <a:xfrm>
            <a:off x="163287" y="3503270"/>
            <a:ext cx="2400299" cy="707886"/>
          </a:xfrm>
          <a:prstGeom prst="rect">
            <a:avLst/>
          </a:prstGeom>
          <a:noFill/>
        </p:spPr>
        <p:txBody>
          <a:bodyPr wrap="square" rtlCol="0">
            <a:spAutoFit/>
          </a:bodyPr>
          <a:lstStyle/>
          <a:p>
            <a:r>
              <a:rPr lang="en-US" sz="4000" dirty="0" smtClean="0">
                <a:solidFill>
                  <a:srgbClr val="7030A0"/>
                </a:solidFill>
              </a:rPr>
              <a:t>running</a:t>
            </a:r>
            <a:endParaRPr lang="en-US" sz="4000" dirty="0">
              <a:solidFill>
                <a:srgbClr val="7030A0"/>
              </a:solidFill>
            </a:endParaRPr>
          </a:p>
        </p:txBody>
      </p:sp>
      <p:sp>
        <p:nvSpPr>
          <p:cNvPr id="13" name="TextBox 12"/>
          <p:cNvSpPr txBox="1"/>
          <p:nvPr/>
        </p:nvSpPr>
        <p:spPr>
          <a:xfrm>
            <a:off x="2890164" y="3503270"/>
            <a:ext cx="1322615" cy="707886"/>
          </a:xfrm>
          <a:prstGeom prst="rect">
            <a:avLst/>
          </a:prstGeom>
          <a:noFill/>
        </p:spPr>
        <p:txBody>
          <a:bodyPr wrap="square" rtlCol="0">
            <a:spAutoFit/>
          </a:bodyPr>
          <a:lstStyle/>
          <a:p>
            <a:r>
              <a:rPr lang="en-US" sz="4000" dirty="0" smtClean="0">
                <a:solidFill>
                  <a:srgbClr val="7030A0"/>
                </a:solidFill>
              </a:rPr>
              <a:t>ran</a:t>
            </a:r>
            <a:endParaRPr lang="en-US" sz="4000" dirty="0">
              <a:solidFill>
                <a:srgbClr val="7030A0"/>
              </a:solidFill>
            </a:endParaRPr>
          </a:p>
        </p:txBody>
      </p:sp>
      <p:sp>
        <p:nvSpPr>
          <p:cNvPr id="14" name="TextBox 13"/>
          <p:cNvSpPr txBox="1"/>
          <p:nvPr/>
        </p:nvSpPr>
        <p:spPr>
          <a:xfrm>
            <a:off x="4581396" y="3519599"/>
            <a:ext cx="2237012" cy="707886"/>
          </a:xfrm>
          <a:prstGeom prst="rect">
            <a:avLst/>
          </a:prstGeom>
          <a:noFill/>
        </p:spPr>
        <p:txBody>
          <a:bodyPr wrap="square" rtlCol="0">
            <a:spAutoFit/>
          </a:bodyPr>
          <a:lstStyle/>
          <a:p>
            <a:r>
              <a:rPr lang="en-US" sz="4000" dirty="0" smtClean="0">
                <a:solidFill>
                  <a:srgbClr val="7030A0"/>
                </a:solidFill>
              </a:rPr>
              <a:t>sprinting</a:t>
            </a:r>
            <a:endParaRPr lang="en-US" sz="4000" dirty="0">
              <a:solidFill>
                <a:srgbClr val="7030A0"/>
              </a:solidFill>
            </a:endParaRPr>
          </a:p>
        </p:txBody>
      </p:sp>
      <p:sp>
        <p:nvSpPr>
          <p:cNvPr id="15" name="TextBox 14"/>
          <p:cNvSpPr txBox="1"/>
          <p:nvPr/>
        </p:nvSpPr>
        <p:spPr>
          <a:xfrm>
            <a:off x="7008396" y="3503270"/>
            <a:ext cx="2445849" cy="707886"/>
          </a:xfrm>
          <a:prstGeom prst="rect">
            <a:avLst/>
          </a:prstGeom>
          <a:noFill/>
        </p:spPr>
        <p:txBody>
          <a:bodyPr wrap="square" rtlCol="0">
            <a:spAutoFit/>
          </a:bodyPr>
          <a:lstStyle/>
          <a:p>
            <a:r>
              <a:rPr lang="en-US" sz="4000" dirty="0" smtClean="0">
                <a:solidFill>
                  <a:srgbClr val="7030A0"/>
                </a:solidFill>
              </a:rPr>
              <a:t>sprinted</a:t>
            </a:r>
            <a:endParaRPr lang="en-US" sz="4000" dirty="0">
              <a:solidFill>
                <a:srgbClr val="7030A0"/>
              </a:solidFill>
            </a:endParaRPr>
          </a:p>
        </p:txBody>
      </p:sp>
      <p:sp>
        <p:nvSpPr>
          <p:cNvPr id="20" name="Oval 19"/>
          <p:cNvSpPr/>
          <p:nvPr/>
        </p:nvSpPr>
        <p:spPr>
          <a:xfrm>
            <a:off x="2374950" y="1398759"/>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764364" y="1387872"/>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97802" y="1409642"/>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126852" y="1386121"/>
            <a:ext cx="1835674"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535910" y="3266699"/>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297325" y="3305710"/>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866743" y="3234042"/>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8986" y="3316593"/>
            <a:ext cx="2095783" cy="1213686"/>
          </a:xfrm>
          <a:prstGeom prst="ellipse">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95946" y="5434882"/>
            <a:ext cx="2400299" cy="707886"/>
          </a:xfrm>
          <a:prstGeom prst="rect">
            <a:avLst/>
          </a:prstGeom>
          <a:noFill/>
        </p:spPr>
        <p:txBody>
          <a:bodyPr wrap="square" rtlCol="0">
            <a:spAutoFit/>
          </a:bodyPr>
          <a:lstStyle/>
          <a:p>
            <a:r>
              <a:rPr lang="en-US" sz="4000" dirty="0" smtClean="0">
                <a:solidFill>
                  <a:srgbClr val="FF40FF"/>
                </a:solidFill>
              </a:rPr>
              <a:t>running</a:t>
            </a:r>
            <a:endParaRPr lang="en-US" sz="4000" dirty="0">
              <a:solidFill>
                <a:srgbClr val="FF40FF"/>
              </a:solidFill>
            </a:endParaRPr>
          </a:p>
        </p:txBody>
      </p:sp>
      <p:sp>
        <p:nvSpPr>
          <p:cNvPr id="34" name="TextBox 33"/>
          <p:cNvSpPr txBox="1"/>
          <p:nvPr/>
        </p:nvSpPr>
        <p:spPr>
          <a:xfrm>
            <a:off x="2922823" y="5465008"/>
            <a:ext cx="1322615" cy="707886"/>
          </a:xfrm>
          <a:prstGeom prst="rect">
            <a:avLst/>
          </a:prstGeom>
          <a:noFill/>
        </p:spPr>
        <p:txBody>
          <a:bodyPr wrap="square" rtlCol="0">
            <a:spAutoFit/>
          </a:bodyPr>
          <a:lstStyle/>
          <a:p>
            <a:r>
              <a:rPr lang="en-US" sz="4000" dirty="0" smtClean="0">
                <a:solidFill>
                  <a:srgbClr val="FF40FF"/>
                </a:solidFill>
              </a:rPr>
              <a:t>ran</a:t>
            </a:r>
            <a:endParaRPr lang="en-US" sz="4000" dirty="0">
              <a:solidFill>
                <a:srgbClr val="FF40FF"/>
              </a:solidFill>
            </a:endParaRPr>
          </a:p>
        </p:txBody>
      </p:sp>
      <p:sp>
        <p:nvSpPr>
          <p:cNvPr id="35" name="TextBox 34"/>
          <p:cNvSpPr txBox="1"/>
          <p:nvPr/>
        </p:nvSpPr>
        <p:spPr>
          <a:xfrm>
            <a:off x="4568569" y="5451211"/>
            <a:ext cx="2237012" cy="707886"/>
          </a:xfrm>
          <a:prstGeom prst="rect">
            <a:avLst/>
          </a:prstGeom>
          <a:noFill/>
        </p:spPr>
        <p:txBody>
          <a:bodyPr wrap="square" rtlCol="0">
            <a:spAutoFit/>
          </a:bodyPr>
          <a:lstStyle/>
          <a:p>
            <a:r>
              <a:rPr lang="en-US" sz="4000" dirty="0" smtClean="0">
                <a:solidFill>
                  <a:srgbClr val="FF40FF"/>
                </a:solidFill>
              </a:rPr>
              <a:t>sprinting</a:t>
            </a:r>
            <a:endParaRPr lang="en-US" sz="4000" dirty="0">
              <a:solidFill>
                <a:srgbClr val="FF40FF"/>
              </a:solidFill>
            </a:endParaRPr>
          </a:p>
        </p:txBody>
      </p:sp>
      <p:sp>
        <p:nvSpPr>
          <p:cNvPr id="36" name="TextBox 35"/>
          <p:cNvSpPr txBox="1"/>
          <p:nvPr/>
        </p:nvSpPr>
        <p:spPr>
          <a:xfrm>
            <a:off x="7008396" y="5418554"/>
            <a:ext cx="2445849" cy="707886"/>
          </a:xfrm>
          <a:prstGeom prst="rect">
            <a:avLst/>
          </a:prstGeom>
          <a:noFill/>
        </p:spPr>
        <p:txBody>
          <a:bodyPr wrap="square" rtlCol="0">
            <a:spAutoFit/>
          </a:bodyPr>
          <a:lstStyle/>
          <a:p>
            <a:r>
              <a:rPr lang="en-US" sz="4000" dirty="0" smtClean="0">
                <a:solidFill>
                  <a:srgbClr val="FF40FF"/>
                </a:solidFill>
              </a:rPr>
              <a:t>sprinted</a:t>
            </a:r>
            <a:endParaRPr lang="en-US" sz="4000" dirty="0">
              <a:solidFill>
                <a:srgbClr val="FF40FF"/>
              </a:solidFill>
            </a:endParaRPr>
          </a:p>
        </p:txBody>
      </p:sp>
      <p:cxnSp>
        <p:nvCxnSpPr>
          <p:cNvPr id="41" name="Straight Arrow Connector 40"/>
          <p:cNvCxnSpPr>
            <a:stCxn id="23" idx="4"/>
            <a:endCxn id="32" idx="0"/>
          </p:cNvCxnSpPr>
          <p:nvPr/>
        </p:nvCxnSpPr>
        <p:spPr>
          <a:xfrm flipH="1">
            <a:off x="1096878" y="2623328"/>
            <a:ext cx="18761" cy="693265"/>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3" idx="4"/>
          </p:cNvCxnSpPr>
          <p:nvPr/>
        </p:nvCxnSpPr>
        <p:spPr>
          <a:xfrm>
            <a:off x="1115639" y="2623328"/>
            <a:ext cx="1774525" cy="643371"/>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32" idx="4"/>
          </p:cNvCxnSpPr>
          <p:nvPr/>
        </p:nvCxnSpPr>
        <p:spPr>
          <a:xfrm flipH="1">
            <a:off x="1096877" y="4530279"/>
            <a:ext cx="1"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0" idx="4"/>
            <a:endCxn id="38" idx="0"/>
          </p:cNvCxnSpPr>
          <p:nvPr/>
        </p:nvCxnSpPr>
        <p:spPr>
          <a:xfrm>
            <a:off x="3345217" y="4519396"/>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27" idx="4"/>
            <a:endCxn id="37" idx="0"/>
          </p:cNvCxnSpPr>
          <p:nvPr/>
        </p:nvCxnSpPr>
        <p:spPr>
          <a:xfrm>
            <a:off x="5583802" y="4480385"/>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31" idx="4"/>
            <a:endCxn id="39" idx="0"/>
          </p:cNvCxnSpPr>
          <p:nvPr/>
        </p:nvCxnSpPr>
        <p:spPr>
          <a:xfrm>
            <a:off x="7914635" y="4447728"/>
            <a:ext cx="32659" cy="717926"/>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27" idx="0"/>
          </p:cNvCxnSpPr>
          <p:nvPr/>
        </p:nvCxnSpPr>
        <p:spPr>
          <a:xfrm>
            <a:off x="5583801" y="2611905"/>
            <a:ext cx="1" cy="654794"/>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6006196" y="2584212"/>
            <a:ext cx="1908439" cy="666158"/>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8044689" y="2616135"/>
            <a:ext cx="0" cy="652029"/>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24" idx="3"/>
          </p:cNvCxnSpPr>
          <p:nvPr/>
        </p:nvCxnSpPr>
        <p:spPr>
          <a:xfrm flipH="1">
            <a:off x="3676287" y="2422067"/>
            <a:ext cx="3719393" cy="91346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20" idx="5"/>
          </p:cNvCxnSpPr>
          <p:nvPr/>
        </p:nvCxnSpPr>
        <p:spPr>
          <a:xfrm>
            <a:off x="3941796" y="2434705"/>
            <a:ext cx="1279200" cy="925292"/>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1338301" y="2530318"/>
            <a:ext cx="1436305" cy="844220"/>
          </a:xfrm>
          <a:prstGeom prst="straightConnector1">
            <a:avLst/>
          </a:prstGeom>
          <a:ln w="635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460299" y="3252078"/>
            <a:ext cx="6312905" cy="707886"/>
          </a:xfrm>
          <a:prstGeom prst="rect">
            <a:avLst/>
          </a:prstGeom>
          <a:solidFill>
            <a:schemeClr val="bg1"/>
          </a:solidFill>
          <a:ln w="38100">
            <a:solidFill>
              <a:schemeClr val="accent6">
                <a:lumMod val="75000"/>
              </a:schemeClr>
            </a:solidFill>
          </a:ln>
        </p:spPr>
        <p:txBody>
          <a:bodyPr wrap="square" rtlCol="0">
            <a:spAutoFit/>
          </a:bodyPr>
          <a:lstStyle/>
          <a:p>
            <a:pPr algn="ctr" defTabSz="457200" eaLnBrk="1" hangingPunct="1">
              <a:spcBef>
                <a:spcPct val="0"/>
              </a:spcBef>
              <a:buClrTx/>
              <a:buSzTx/>
              <a:buFontTx/>
              <a:buNone/>
            </a:pPr>
            <a:r>
              <a:rPr lang="en-US" sz="4000" dirty="0" err="1" smtClean="0">
                <a:solidFill>
                  <a:schemeClr val="accent6">
                    <a:lumMod val="75000"/>
                  </a:schemeClr>
                </a:solidFill>
                <a:ea typeface="Calibri" charset="0"/>
                <a:cs typeface="Calibri" charset="0"/>
                <a:sym typeface="Arial"/>
                <a:rtl val="0"/>
              </a:rPr>
              <a:t>Lemmata</a:t>
            </a:r>
            <a:r>
              <a:rPr lang="en-US" sz="4000" dirty="0" smtClean="0">
                <a:solidFill>
                  <a:schemeClr val="accent6">
                    <a:lumMod val="75000"/>
                  </a:schemeClr>
                </a:solidFill>
                <a:ea typeface="Calibri" charset="0"/>
                <a:cs typeface="Calibri" charset="0"/>
                <a:sym typeface="Arial"/>
                <a:rtl val="0"/>
              </a:rPr>
              <a:t> Word </a:t>
            </a:r>
            <a:r>
              <a:rPr lang="en-US" sz="4000" dirty="0" err="1" smtClean="0">
                <a:solidFill>
                  <a:schemeClr val="accent6">
                    <a:lumMod val="75000"/>
                  </a:schemeClr>
                </a:solidFill>
                <a:ea typeface="Calibri" charset="0"/>
                <a:cs typeface="Calibri" charset="0"/>
                <a:sym typeface="Arial"/>
                <a:rtl val="0"/>
              </a:rPr>
              <a:t>Embeddings</a:t>
            </a:r>
            <a:endParaRPr lang="en-US" sz="4000" dirty="0">
              <a:solidFill>
                <a:schemeClr val="accent6">
                  <a:lumMod val="75000"/>
                </a:schemeClr>
              </a:solidFill>
              <a:ea typeface="Calibri" charset="0"/>
              <a:cs typeface="Calibri" charset="0"/>
              <a:sym typeface="Arial"/>
              <a:rtl val="0"/>
            </a:endParaRPr>
          </a:p>
        </p:txBody>
      </p:sp>
      <p:cxnSp>
        <p:nvCxnSpPr>
          <p:cNvPr id="4" name="Straight Arrow Connector 3"/>
          <p:cNvCxnSpPr/>
          <p:nvPr/>
        </p:nvCxnSpPr>
        <p:spPr>
          <a:xfrm flipH="1" flipV="1">
            <a:off x="1420922" y="2641364"/>
            <a:ext cx="612554" cy="589318"/>
          </a:xfrm>
          <a:prstGeom prst="straightConnector1">
            <a:avLst/>
          </a:prstGeom>
          <a:ln w="889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5842892" y="2568210"/>
            <a:ext cx="33250" cy="665832"/>
          </a:xfrm>
          <a:prstGeom prst="straightConnector1">
            <a:avLst/>
          </a:prstGeom>
          <a:ln w="889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8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26327" y="2449084"/>
            <a:ext cx="3235223" cy="1323439"/>
          </a:xfrm>
          <a:prstGeom prst="rect">
            <a:avLst/>
          </a:prstGeom>
          <a:noFill/>
        </p:spPr>
        <p:txBody>
          <a:bodyPr wrap="square" rtlCol="0">
            <a:spAutoFit/>
          </a:bodyPr>
          <a:lstStyle/>
          <a:p>
            <a:r>
              <a:rPr lang="en-US" sz="8000" dirty="0" smtClean="0">
                <a:solidFill>
                  <a:srgbClr val="7030A0"/>
                </a:solidFill>
              </a:rPr>
              <a:t>SPRINT</a:t>
            </a:r>
            <a:endParaRPr lang="en-US" sz="8000" dirty="0">
              <a:solidFill>
                <a:srgbClr val="7030A0"/>
              </a:solidFill>
            </a:endParaRPr>
          </a:p>
        </p:txBody>
      </p:sp>
      <p:sp>
        <p:nvSpPr>
          <p:cNvPr id="13" name="TextBox 12"/>
          <p:cNvSpPr txBox="1"/>
          <p:nvPr/>
        </p:nvSpPr>
        <p:spPr>
          <a:xfrm>
            <a:off x="5323114" y="432091"/>
            <a:ext cx="3628032" cy="1246495"/>
          </a:xfrm>
          <a:prstGeom prst="rect">
            <a:avLst/>
          </a:prstGeom>
          <a:noFill/>
        </p:spPr>
        <p:txBody>
          <a:bodyPr wrap="square" rtlCol="0">
            <a:spAutoFit/>
          </a:bodyPr>
          <a:lstStyle/>
          <a:p>
            <a:r>
              <a:rPr lang="en-US" sz="7500" smtClean="0">
                <a:solidFill>
                  <a:schemeClr val="accent5">
                    <a:lumMod val="75000"/>
                  </a:schemeClr>
                </a:solidFill>
              </a:rPr>
              <a:t>sprinting</a:t>
            </a:r>
            <a:endParaRPr lang="en-US" sz="7500" dirty="0">
              <a:solidFill>
                <a:schemeClr val="accent5">
                  <a:lumMod val="75000"/>
                </a:schemeClr>
              </a:solidFill>
            </a:endParaRPr>
          </a:p>
        </p:txBody>
      </p:sp>
      <p:sp>
        <p:nvSpPr>
          <p:cNvPr id="14" name="TextBox 13"/>
          <p:cNvSpPr txBox="1"/>
          <p:nvPr/>
        </p:nvSpPr>
        <p:spPr>
          <a:xfrm>
            <a:off x="5761632" y="4664529"/>
            <a:ext cx="3543300" cy="1246495"/>
          </a:xfrm>
          <a:prstGeom prst="rect">
            <a:avLst/>
          </a:prstGeom>
          <a:noFill/>
        </p:spPr>
        <p:txBody>
          <a:bodyPr wrap="square" rtlCol="0">
            <a:spAutoFit/>
          </a:bodyPr>
          <a:lstStyle/>
          <a:p>
            <a:r>
              <a:rPr lang="en-US" sz="7500" smtClean="0">
                <a:solidFill>
                  <a:srgbClr val="00B050"/>
                </a:solidFill>
              </a:rPr>
              <a:t>sprinted</a:t>
            </a:r>
            <a:endParaRPr lang="en-US" sz="7500" dirty="0">
              <a:solidFill>
                <a:srgbClr val="00B050"/>
              </a:solidFill>
            </a:endParaRPr>
          </a:p>
        </p:txBody>
      </p:sp>
      <p:sp>
        <p:nvSpPr>
          <p:cNvPr id="8" name="TextBox 7"/>
          <p:cNvSpPr txBox="1"/>
          <p:nvPr/>
        </p:nvSpPr>
        <p:spPr>
          <a:xfrm>
            <a:off x="497792" y="4664530"/>
            <a:ext cx="2939143" cy="1246495"/>
          </a:xfrm>
          <a:prstGeom prst="rect">
            <a:avLst/>
          </a:prstGeom>
          <a:noFill/>
        </p:spPr>
        <p:txBody>
          <a:bodyPr wrap="square" rtlCol="0">
            <a:spAutoFit/>
          </a:bodyPr>
          <a:lstStyle/>
          <a:p>
            <a:r>
              <a:rPr lang="en-US" sz="7500" dirty="0" smtClean="0">
                <a:solidFill>
                  <a:srgbClr val="C00000"/>
                </a:solidFill>
              </a:rPr>
              <a:t>sprints</a:t>
            </a:r>
            <a:endParaRPr lang="en-US" sz="7500" dirty="0">
              <a:solidFill>
                <a:srgbClr val="C00000"/>
              </a:solidFill>
            </a:endParaRPr>
          </a:p>
        </p:txBody>
      </p:sp>
      <p:sp>
        <p:nvSpPr>
          <p:cNvPr id="11" name="TextBox 10"/>
          <p:cNvSpPr txBox="1"/>
          <p:nvPr/>
        </p:nvSpPr>
        <p:spPr>
          <a:xfrm>
            <a:off x="65316" y="489853"/>
            <a:ext cx="2734788" cy="1246495"/>
          </a:xfrm>
          <a:prstGeom prst="rect">
            <a:avLst/>
          </a:prstGeom>
          <a:noFill/>
        </p:spPr>
        <p:txBody>
          <a:bodyPr wrap="square" rtlCol="0">
            <a:spAutoFit/>
          </a:bodyPr>
          <a:lstStyle/>
          <a:p>
            <a:r>
              <a:rPr lang="en-US" sz="7500" smtClean="0">
                <a:solidFill>
                  <a:schemeClr val="accent6">
                    <a:lumMod val="75000"/>
                  </a:schemeClr>
                </a:solidFill>
              </a:rPr>
              <a:t>sprint</a:t>
            </a:r>
            <a:endParaRPr lang="en-US" sz="7500" dirty="0">
              <a:solidFill>
                <a:schemeClr val="accent6">
                  <a:lumMod val="75000"/>
                </a:schemeClr>
              </a:solidFill>
            </a:endParaRPr>
          </a:p>
        </p:txBody>
      </p:sp>
      <p:sp>
        <p:nvSpPr>
          <p:cNvPr id="17" name="TextBox 16"/>
          <p:cNvSpPr txBox="1"/>
          <p:nvPr/>
        </p:nvSpPr>
        <p:spPr>
          <a:xfrm>
            <a:off x="6267821" y="5791280"/>
            <a:ext cx="268023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PAST TENSE</a:t>
            </a:r>
            <a:endParaRPr lang="en-US" sz="3000" b="1" dirty="0">
              <a:latin typeface="Ayuthaya" charset="-34"/>
              <a:ea typeface="Ayuthaya" charset="-34"/>
              <a:cs typeface="Ayuthaya" charset="-34"/>
            </a:endParaRPr>
          </a:p>
        </p:txBody>
      </p:sp>
      <p:sp>
        <p:nvSpPr>
          <p:cNvPr id="18" name="TextBox 17"/>
          <p:cNvSpPr txBox="1"/>
          <p:nvPr/>
        </p:nvSpPr>
        <p:spPr>
          <a:xfrm>
            <a:off x="306552" y="5742294"/>
            <a:ext cx="2939143"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3</a:t>
            </a:r>
            <a:r>
              <a:rPr lang="en-US" sz="3000" b="1" baseline="30000" dirty="0" smtClean="0">
                <a:latin typeface="Ayuthaya" charset="-34"/>
                <a:ea typeface="Ayuthaya" charset="-34"/>
                <a:cs typeface="Ayuthaya" charset="-34"/>
              </a:rPr>
              <a:t>rd</a:t>
            </a:r>
            <a:r>
              <a:rPr lang="en-US" sz="3000" b="1" dirty="0" smtClean="0">
                <a:latin typeface="Ayuthaya" charset="-34"/>
                <a:ea typeface="Ayuthaya" charset="-34"/>
                <a:cs typeface="Ayuthaya" charset="-34"/>
              </a:rPr>
              <a:t> PRES SG</a:t>
            </a:r>
            <a:endParaRPr lang="en-US" sz="3000" b="1" dirty="0">
              <a:latin typeface="Ayuthaya" charset="-34"/>
              <a:ea typeface="Ayuthaya" charset="-34"/>
              <a:cs typeface="Ayuthaya" charset="-34"/>
            </a:endParaRPr>
          </a:p>
        </p:txBody>
      </p:sp>
      <p:sp>
        <p:nvSpPr>
          <p:cNvPr id="19" name="TextBox 18"/>
          <p:cNvSpPr txBox="1"/>
          <p:nvPr/>
        </p:nvSpPr>
        <p:spPr>
          <a:xfrm>
            <a:off x="6169847" y="155092"/>
            <a:ext cx="268023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GERUND</a:t>
            </a:r>
            <a:endParaRPr lang="en-US" sz="3000" b="1" dirty="0">
              <a:latin typeface="Ayuthaya" charset="-34"/>
              <a:ea typeface="Ayuthaya" charset="-34"/>
              <a:cs typeface="Ayuthaya" charset="-34"/>
            </a:endParaRPr>
          </a:p>
        </p:txBody>
      </p:sp>
      <p:sp>
        <p:nvSpPr>
          <p:cNvPr id="20" name="TextBox 19"/>
          <p:cNvSpPr txBox="1"/>
          <p:nvPr/>
        </p:nvSpPr>
        <p:spPr>
          <a:xfrm>
            <a:off x="647104" y="212855"/>
            <a:ext cx="176952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PRES</a:t>
            </a:r>
            <a:endParaRPr lang="en-US" sz="3000" b="1" dirty="0">
              <a:latin typeface="Ayuthaya" charset="-34"/>
              <a:ea typeface="Ayuthaya" charset="-34"/>
              <a:cs typeface="Ayuthaya" charset="-34"/>
            </a:endParaRPr>
          </a:p>
        </p:txBody>
      </p:sp>
      <p:sp>
        <p:nvSpPr>
          <p:cNvPr id="21" name="TextBox 20"/>
          <p:cNvSpPr txBox="1"/>
          <p:nvPr/>
        </p:nvSpPr>
        <p:spPr>
          <a:xfrm>
            <a:off x="3326327" y="3664802"/>
            <a:ext cx="2680235" cy="553998"/>
          </a:xfrm>
          <a:prstGeom prst="rect">
            <a:avLst/>
          </a:prstGeom>
          <a:noFill/>
        </p:spPr>
        <p:txBody>
          <a:bodyPr wrap="square" rtlCol="0">
            <a:spAutoFit/>
          </a:bodyPr>
          <a:lstStyle/>
          <a:p>
            <a:pPr algn="ctr"/>
            <a:r>
              <a:rPr lang="en-US" sz="3000" b="1" smtClean="0">
                <a:latin typeface="Ayuthaya" charset="-34"/>
                <a:ea typeface="Ayuthaya" charset="-34"/>
                <a:cs typeface="Ayuthaya" charset="-34"/>
              </a:rPr>
              <a:t>LEMMA</a:t>
            </a:r>
            <a:endParaRPr lang="en-US" sz="3000" b="1" dirty="0">
              <a:latin typeface="Ayuthaya" charset="-34"/>
              <a:ea typeface="Ayuthaya" charset="-34"/>
              <a:cs typeface="Ayuthaya" charset="-34"/>
            </a:endParaRPr>
          </a:p>
        </p:txBody>
      </p:sp>
      <p:cxnSp>
        <p:nvCxnSpPr>
          <p:cNvPr id="22" name="Straight Arrow Connector 21"/>
          <p:cNvCxnSpPr/>
          <p:nvPr/>
        </p:nvCxnSpPr>
        <p:spPr>
          <a:xfrm flipH="1">
            <a:off x="2334986" y="3664802"/>
            <a:ext cx="1322614" cy="1184784"/>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861957" y="3664802"/>
            <a:ext cx="1291132" cy="1184784"/>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2334986" y="1608437"/>
            <a:ext cx="1089312" cy="971477"/>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761632" y="1574031"/>
            <a:ext cx="1391457" cy="1005883"/>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532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 3: Word Similarity</a:t>
            </a:r>
            <a:endParaRPr lang="en-US" dirty="0"/>
          </a:p>
        </p:txBody>
      </p:sp>
      <p:sp>
        <p:nvSpPr>
          <p:cNvPr id="7" name="Content Placeholder 6"/>
          <p:cNvSpPr>
            <a:spLocks noGrp="1"/>
          </p:cNvSpPr>
          <p:nvPr>
            <p:ph idx="1"/>
          </p:nvPr>
        </p:nvSpPr>
        <p:spPr/>
        <p:txBody>
          <a:bodyPr/>
          <a:lstStyle/>
          <a:p>
            <a:r>
              <a:rPr lang="en-US" b="1" dirty="0"/>
              <a:t>Task:</a:t>
            </a:r>
            <a:r>
              <a:rPr lang="en-US" dirty="0"/>
              <a:t> Spearman’s </a:t>
            </a:r>
            <a:r>
              <a:rPr lang="el-GR" dirty="0"/>
              <a:t>ρ</a:t>
            </a:r>
            <a:r>
              <a:rPr lang="en-US" dirty="0"/>
              <a:t> between human judgements and cosine between vectors</a:t>
            </a:r>
            <a:endParaRPr lang="en-US" b="1" dirty="0" smtClean="0"/>
          </a:p>
          <a:p>
            <a:r>
              <a:rPr lang="en-US" dirty="0" smtClean="0"/>
              <a:t>Similarity is about </a:t>
            </a:r>
            <a:r>
              <a:rPr lang="en-US" dirty="0" err="1" smtClean="0"/>
              <a:t>lemmata</a:t>
            </a:r>
            <a:r>
              <a:rPr lang="en-US" dirty="0" smtClean="0"/>
              <a:t>, not inflected forms</a:t>
            </a:r>
          </a:p>
          <a:p>
            <a:r>
              <a:rPr lang="en-US" dirty="0" smtClean="0"/>
              <a:t>Use the latent lemma embedding!</a:t>
            </a:r>
            <a:endParaRPr lang="en-US" dirty="0"/>
          </a:p>
        </p:txBody>
      </p:sp>
      <p:pic>
        <p:nvPicPr>
          <p:cNvPr id="4" name="Content Placeholder 3"/>
          <p:cNvPicPr>
            <a:picLocks noChangeAspect="1"/>
          </p:cNvPicPr>
          <p:nvPr/>
        </p:nvPicPr>
        <p:blipFill>
          <a:blip r:embed="rId3"/>
          <a:stretch>
            <a:fillRect/>
          </a:stretch>
        </p:blipFill>
        <p:spPr>
          <a:xfrm>
            <a:off x="937846" y="4276526"/>
            <a:ext cx="6464230" cy="2032199"/>
          </a:xfrm>
          <a:prstGeom prst="rect">
            <a:avLst/>
          </a:prstGeom>
        </p:spPr>
      </p:pic>
    </p:spTree>
    <p:extLst>
      <p:ext uri="{BB962C8B-B14F-4D97-AF65-F5344CB8AC3E}">
        <p14:creationId xmlns:p14="http://schemas.microsoft.com/office/powerpoint/2010/main" val="4484942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Integrate morphological information with character-level models!</a:t>
            </a:r>
          </a:p>
          <a:p>
            <a:r>
              <a:rPr lang="en-US" b="1" dirty="0" smtClean="0"/>
              <a:t>Research Questions: </a:t>
            </a:r>
          </a:p>
          <a:p>
            <a:pPr lvl="1"/>
            <a:r>
              <a:rPr lang="en-US" dirty="0" smtClean="0"/>
              <a:t>Are character-level models enough or do we need structured morphological information?</a:t>
            </a:r>
          </a:p>
          <a:p>
            <a:pPr lvl="1"/>
            <a:r>
              <a:rPr lang="en-US" dirty="0" smtClean="0"/>
              <a:t>Can morphology help character-level neural networks?</a:t>
            </a:r>
            <a:endParaRPr lang="en-US" dirty="0"/>
          </a:p>
        </p:txBody>
      </p:sp>
    </p:spTree>
    <p:extLst>
      <p:ext uri="{BB962C8B-B14F-4D97-AF65-F5344CB8AC3E}">
        <p14:creationId xmlns:p14="http://schemas.microsoft.com/office/powerpoint/2010/main" val="18694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t>
            </a:r>
            <a:endParaRPr lang="en-US" dirty="0"/>
          </a:p>
        </p:txBody>
      </p:sp>
      <p:sp>
        <p:nvSpPr>
          <p:cNvPr id="3" name="Subtitle 2"/>
          <p:cNvSpPr>
            <a:spLocks noGrp="1"/>
          </p:cNvSpPr>
          <p:nvPr>
            <p:ph type="subTitle" idx="1"/>
          </p:nvPr>
        </p:nvSpPr>
        <p:spPr/>
        <p:txBody>
          <a:bodyPr/>
          <a:lstStyle/>
          <a:p>
            <a:r>
              <a:rPr lang="en-US" dirty="0" smtClean="0"/>
              <a:t>Thanks for your attention!</a:t>
            </a:r>
            <a:endParaRPr lang="en-US" dirty="0"/>
          </a:p>
        </p:txBody>
      </p:sp>
      <p:sp>
        <p:nvSpPr>
          <p:cNvPr id="4" name="Rectangle 3"/>
          <p:cNvSpPr/>
          <p:nvPr/>
        </p:nvSpPr>
        <p:spPr>
          <a:xfrm>
            <a:off x="1204965" y="3641044"/>
            <a:ext cx="5685692" cy="2314100"/>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287434"/>
            <a:ext cx="6255679" cy="2598205"/>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5714" y="3312477"/>
            <a:ext cx="2548117" cy="2548117"/>
          </a:xfrm>
          <a:prstGeom prst="rect">
            <a:avLst/>
          </a:prstGeom>
        </p:spPr>
      </p:pic>
    </p:spTree>
    <p:extLst>
      <p:ext uri="{BB962C8B-B14F-4D97-AF65-F5344CB8AC3E}">
        <p14:creationId xmlns:p14="http://schemas.microsoft.com/office/powerpoint/2010/main" val="1537726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compose words?</a:t>
            </a:r>
            <a:endParaRPr lang="en-US" dirty="0"/>
          </a:p>
        </p:txBody>
      </p:sp>
      <p:sp>
        <p:nvSpPr>
          <p:cNvPr id="4" name="TextBox 3"/>
          <p:cNvSpPr txBox="1"/>
          <p:nvPr/>
        </p:nvSpPr>
        <p:spPr>
          <a:xfrm>
            <a:off x="1036866" y="1386324"/>
            <a:ext cx="2939143" cy="1169551"/>
          </a:xfrm>
          <a:prstGeom prst="rect">
            <a:avLst/>
          </a:prstGeom>
          <a:noFill/>
        </p:spPr>
        <p:txBody>
          <a:bodyPr wrap="square" rtlCol="0">
            <a:spAutoFit/>
          </a:bodyPr>
          <a:lstStyle/>
          <a:p>
            <a:r>
              <a:rPr lang="en-US" sz="7000" dirty="0" smtClean="0">
                <a:solidFill>
                  <a:srgbClr val="7030A0"/>
                </a:solidFill>
              </a:rPr>
              <a:t>RUN</a:t>
            </a:r>
            <a:endParaRPr lang="en-US" sz="7000" dirty="0">
              <a:solidFill>
                <a:srgbClr val="7030A0"/>
              </a:solidFill>
            </a:endParaRPr>
          </a:p>
        </p:txBody>
      </p:sp>
      <p:sp>
        <p:nvSpPr>
          <p:cNvPr id="5" name="TextBox 4"/>
          <p:cNvSpPr txBox="1"/>
          <p:nvPr/>
        </p:nvSpPr>
        <p:spPr>
          <a:xfrm>
            <a:off x="5445580" y="1478925"/>
            <a:ext cx="3200398" cy="1015663"/>
          </a:xfrm>
          <a:prstGeom prst="rect">
            <a:avLst/>
          </a:prstGeom>
          <a:noFill/>
        </p:spPr>
        <p:txBody>
          <a:bodyPr wrap="square" rtlCol="0">
            <a:spAutoFit/>
          </a:bodyPr>
          <a:lstStyle/>
          <a:p>
            <a:r>
              <a:rPr lang="en-US" sz="6000" b="1" dirty="0">
                <a:latin typeface="Ayuthaya" charset="-34"/>
                <a:ea typeface="Ayuthaya" charset="-34"/>
                <a:cs typeface="Ayuthaya" charset="-34"/>
              </a:rPr>
              <a:t>GERUND</a:t>
            </a:r>
            <a:endParaRPr lang="en-US" sz="6000" dirty="0"/>
          </a:p>
        </p:txBody>
      </p:sp>
      <p:sp>
        <p:nvSpPr>
          <p:cNvPr id="7" name="TextBox 6"/>
          <p:cNvSpPr txBox="1"/>
          <p:nvPr/>
        </p:nvSpPr>
        <p:spPr>
          <a:xfrm>
            <a:off x="3006727" y="5419945"/>
            <a:ext cx="3271084" cy="1246495"/>
          </a:xfrm>
          <a:prstGeom prst="rect">
            <a:avLst/>
          </a:prstGeom>
          <a:noFill/>
        </p:spPr>
        <p:txBody>
          <a:bodyPr wrap="square" rtlCol="0">
            <a:spAutoFit/>
          </a:bodyPr>
          <a:lstStyle/>
          <a:p>
            <a:r>
              <a:rPr lang="en-US" sz="7500" dirty="0">
                <a:solidFill>
                  <a:schemeClr val="accent5">
                    <a:lumMod val="75000"/>
                  </a:schemeClr>
                </a:solidFill>
              </a:rPr>
              <a:t>running</a:t>
            </a:r>
            <a:endParaRPr lang="en-US" sz="7500" dirty="0"/>
          </a:p>
        </p:txBody>
      </p:sp>
      <p:sp>
        <p:nvSpPr>
          <p:cNvPr id="8" name="Rectangle 7"/>
          <p:cNvSpPr/>
          <p:nvPr/>
        </p:nvSpPr>
        <p:spPr>
          <a:xfrm>
            <a:off x="3592285" y="3639479"/>
            <a:ext cx="1943101" cy="916193"/>
          </a:xfrm>
          <a:prstGeom prst="rect">
            <a:avLst/>
          </a:prstGeom>
          <a:noFill/>
          <a:ln w="2540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0" name="TextBox 9"/>
          <p:cNvSpPr txBox="1"/>
          <p:nvPr/>
        </p:nvSpPr>
        <p:spPr>
          <a:xfrm>
            <a:off x="4198432" y="3837514"/>
            <a:ext cx="920335" cy="553998"/>
          </a:xfrm>
          <a:prstGeom prst="rect">
            <a:avLst/>
          </a:prstGeom>
          <a:noFill/>
        </p:spPr>
        <p:txBody>
          <a:bodyPr wrap="square" rtlCol="0">
            <a:spAutoFit/>
          </a:bodyPr>
          <a:lstStyle/>
          <a:p>
            <a:r>
              <a:rPr lang="en-US" sz="3000" dirty="0" smtClean="0">
                <a:solidFill>
                  <a:srgbClr val="0433FF"/>
                </a:solidFill>
              </a:rPr>
              <a:t>???</a:t>
            </a:r>
            <a:endParaRPr lang="en-US" sz="3000" dirty="0">
              <a:solidFill>
                <a:srgbClr val="0433FF"/>
              </a:solidFill>
            </a:endParaRPr>
          </a:p>
        </p:txBody>
      </p:sp>
      <p:cxnSp>
        <p:nvCxnSpPr>
          <p:cNvPr id="11" name="Straight Arrow Connector 10"/>
          <p:cNvCxnSpPr/>
          <p:nvPr/>
        </p:nvCxnSpPr>
        <p:spPr>
          <a:xfrm>
            <a:off x="2506437" y="2465614"/>
            <a:ext cx="938892" cy="996043"/>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535387" y="2501242"/>
            <a:ext cx="898070" cy="846115"/>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4563835" y="4767946"/>
            <a:ext cx="2" cy="1045025"/>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390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simple: Addition!</a:t>
            </a:r>
            <a:endParaRPr lang="en-US" dirty="0"/>
          </a:p>
        </p:txBody>
      </p:sp>
      <p:sp>
        <p:nvSpPr>
          <p:cNvPr id="4" name="TextBox 3"/>
          <p:cNvSpPr txBox="1"/>
          <p:nvPr/>
        </p:nvSpPr>
        <p:spPr>
          <a:xfrm>
            <a:off x="1036866" y="1386324"/>
            <a:ext cx="2939143" cy="1169551"/>
          </a:xfrm>
          <a:prstGeom prst="rect">
            <a:avLst/>
          </a:prstGeom>
          <a:noFill/>
        </p:spPr>
        <p:txBody>
          <a:bodyPr wrap="square" rtlCol="0">
            <a:spAutoFit/>
          </a:bodyPr>
          <a:lstStyle/>
          <a:p>
            <a:r>
              <a:rPr lang="en-US" sz="7000" dirty="0" smtClean="0">
                <a:solidFill>
                  <a:srgbClr val="7030A0"/>
                </a:solidFill>
              </a:rPr>
              <a:t>RUN</a:t>
            </a:r>
            <a:endParaRPr lang="en-US" sz="7000" dirty="0">
              <a:solidFill>
                <a:srgbClr val="7030A0"/>
              </a:solidFill>
            </a:endParaRPr>
          </a:p>
        </p:txBody>
      </p:sp>
      <p:sp>
        <p:nvSpPr>
          <p:cNvPr id="7" name="TextBox 6"/>
          <p:cNvSpPr txBox="1"/>
          <p:nvPr/>
        </p:nvSpPr>
        <p:spPr>
          <a:xfrm>
            <a:off x="3006727" y="5419945"/>
            <a:ext cx="3271084" cy="1246495"/>
          </a:xfrm>
          <a:prstGeom prst="rect">
            <a:avLst/>
          </a:prstGeom>
          <a:noFill/>
        </p:spPr>
        <p:txBody>
          <a:bodyPr wrap="square" rtlCol="0">
            <a:spAutoFit/>
          </a:bodyPr>
          <a:lstStyle/>
          <a:p>
            <a:r>
              <a:rPr lang="en-US" sz="7500" dirty="0">
                <a:solidFill>
                  <a:schemeClr val="accent5">
                    <a:lumMod val="75000"/>
                  </a:schemeClr>
                </a:solidFill>
              </a:rPr>
              <a:t>running</a:t>
            </a:r>
            <a:endParaRPr lang="en-US" sz="7500" dirty="0"/>
          </a:p>
        </p:txBody>
      </p:sp>
      <p:sp>
        <p:nvSpPr>
          <p:cNvPr id="8" name="Rectangle 7"/>
          <p:cNvSpPr/>
          <p:nvPr/>
        </p:nvSpPr>
        <p:spPr>
          <a:xfrm>
            <a:off x="3592285" y="3639479"/>
            <a:ext cx="1943101" cy="916193"/>
          </a:xfrm>
          <a:prstGeom prst="rect">
            <a:avLst/>
          </a:prstGeom>
          <a:noFill/>
          <a:ln w="2540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0" name="TextBox 9"/>
          <p:cNvSpPr txBox="1"/>
          <p:nvPr/>
        </p:nvSpPr>
        <p:spPr>
          <a:xfrm>
            <a:off x="3804557" y="3837514"/>
            <a:ext cx="1730829" cy="553998"/>
          </a:xfrm>
          <a:prstGeom prst="rect">
            <a:avLst/>
          </a:prstGeom>
          <a:noFill/>
        </p:spPr>
        <p:txBody>
          <a:bodyPr wrap="square" rtlCol="0">
            <a:spAutoFit/>
          </a:bodyPr>
          <a:lstStyle/>
          <a:p>
            <a:r>
              <a:rPr lang="en-US" sz="3000" smtClean="0">
                <a:solidFill>
                  <a:srgbClr val="0433FF"/>
                </a:solidFill>
              </a:rPr>
              <a:t>Addition</a:t>
            </a:r>
            <a:endParaRPr lang="en-US" sz="3000" dirty="0">
              <a:solidFill>
                <a:srgbClr val="0433FF"/>
              </a:solidFill>
            </a:endParaRPr>
          </a:p>
        </p:txBody>
      </p:sp>
      <p:cxnSp>
        <p:nvCxnSpPr>
          <p:cNvPr id="11" name="Straight Arrow Connector 10"/>
          <p:cNvCxnSpPr/>
          <p:nvPr/>
        </p:nvCxnSpPr>
        <p:spPr>
          <a:xfrm>
            <a:off x="2506437" y="2465614"/>
            <a:ext cx="938892" cy="996043"/>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4563835" y="4767946"/>
            <a:ext cx="2" cy="1045025"/>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445580" y="1478925"/>
            <a:ext cx="3200398" cy="1015663"/>
          </a:xfrm>
          <a:prstGeom prst="rect">
            <a:avLst/>
          </a:prstGeom>
          <a:noFill/>
        </p:spPr>
        <p:txBody>
          <a:bodyPr wrap="square" rtlCol="0">
            <a:spAutoFit/>
          </a:bodyPr>
          <a:lstStyle/>
          <a:p>
            <a:r>
              <a:rPr lang="en-US" sz="6000" b="1" dirty="0">
                <a:latin typeface="Ayuthaya" charset="-34"/>
                <a:ea typeface="Ayuthaya" charset="-34"/>
                <a:cs typeface="Ayuthaya" charset="-34"/>
              </a:rPr>
              <a:t>GERUND</a:t>
            </a:r>
            <a:endParaRPr lang="en-US" sz="6000" dirty="0"/>
          </a:p>
        </p:txBody>
      </p:sp>
      <p:cxnSp>
        <p:nvCxnSpPr>
          <p:cNvPr id="16" name="Straight Arrow Connector 15"/>
          <p:cNvCxnSpPr/>
          <p:nvPr/>
        </p:nvCxnSpPr>
        <p:spPr>
          <a:xfrm flipH="1">
            <a:off x="5535387" y="2501242"/>
            <a:ext cx="898070" cy="846115"/>
          </a:xfrm>
          <a:prstGeom prst="straightConnector1">
            <a:avLst/>
          </a:prstGeom>
          <a:ln w="9525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127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26327" y="2449084"/>
            <a:ext cx="3235223" cy="1323439"/>
          </a:xfrm>
          <a:prstGeom prst="rect">
            <a:avLst/>
          </a:prstGeom>
          <a:noFill/>
        </p:spPr>
        <p:txBody>
          <a:bodyPr wrap="square" rtlCol="0">
            <a:spAutoFit/>
          </a:bodyPr>
          <a:lstStyle/>
          <a:p>
            <a:r>
              <a:rPr lang="en-US" sz="8000" dirty="0" smtClean="0">
                <a:solidFill>
                  <a:srgbClr val="7030A0"/>
                </a:solidFill>
              </a:rPr>
              <a:t> WUG</a:t>
            </a:r>
            <a:endParaRPr lang="en-US" sz="8000" dirty="0">
              <a:solidFill>
                <a:srgbClr val="7030A0"/>
              </a:solidFill>
            </a:endParaRPr>
          </a:p>
        </p:txBody>
      </p:sp>
      <p:sp>
        <p:nvSpPr>
          <p:cNvPr id="13" name="TextBox 12"/>
          <p:cNvSpPr txBox="1"/>
          <p:nvPr/>
        </p:nvSpPr>
        <p:spPr>
          <a:xfrm>
            <a:off x="5323114" y="432091"/>
            <a:ext cx="3628032" cy="1246495"/>
          </a:xfrm>
          <a:prstGeom prst="rect">
            <a:avLst/>
          </a:prstGeom>
          <a:noFill/>
        </p:spPr>
        <p:txBody>
          <a:bodyPr wrap="square" rtlCol="0">
            <a:spAutoFit/>
          </a:bodyPr>
          <a:lstStyle/>
          <a:p>
            <a:r>
              <a:rPr lang="en-US" sz="7500" dirty="0" err="1" smtClean="0">
                <a:solidFill>
                  <a:schemeClr val="accent5">
                    <a:lumMod val="75000"/>
                  </a:schemeClr>
                </a:solidFill>
              </a:rPr>
              <a:t>wugging</a:t>
            </a:r>
            <a:endParaRPr lang="en-US" sz="7500" dirty="0">
              <a:solidFill>
                <a:schemeClr val="accent5">
                  <a:lumMod val="75000"/>
                </a:schemeClr>
              </a:solidFill>
            </a:endParaRPr>
          </a:p>
        </p:txBody>
      </p:sp>
      <p:sp>
        <p:nvSpPr>
          <p:cNvPr id="14" name="TextBox 13"/>
          <p:cNvSpPr txBox="1"/>
          <p:nvPr/>
        </p:nvSpPr>
        <p:spPr>
          <a:xfrm>
            <a:off x="5761632" y="4664529"/>
            <a:ext cx="3543300" cy="1246495"/>
          </a:xfrm>
          <a:prstGeom prst="rect">
            <a:avLst/>
          </a:prstGeom>
          <a:noFill/>
        </p:spPr>
        <p:txBody>
          <a:bodyPr wrap="square" rtlCol="0">
            <a:spAutoFit/>
          </a:bodyPr>
          <a:lstStyle/>
          <a:p>
            <a:r>
              <a:rPr lang="en-US" sz="7500" dirty="0" err="1" smtClean="0">
                <a:solidFill>
                  <a:srgbClr val="00B050"/>
                </a:solidFill>
              </a:rPr>
              <a:t>wugged</a:t>
            </a:r>
            <a:endParaRPr lang="en-US" sz="7500" dirty="0">
              <a:solidFill>
                <a:srgbClr val="00B050"/>
              </a:solidFill>
            </a:endParaRPr>
          </a:p>
        </p:txBody>
      </p:sp>
      <p:sp>
        <p:nvSpPr>
          <p:cNvPr id="8" name="TextBox 7"/>
          <p:cNvSpPr txBox="1"/>
          <p:nvPr/>
        </p:nvSpPr>
        <p:spPr>
          <a:xfrm>
            <a:off x="497792" y="4664530"/>
            <a:ext cx="2939143" cy="1246495"/>
          </a:xfrm>
          <a:prstGeom prst="rect">
            <a:avLst/>
          </a:prstGeom>
          <a:noFill/>
        </p:spPr>
        <p:txBody>
          <a:bodyPr wrap="square" rtlCol="0">
            <a:spAutoFit/>
          </a:bodyPr>
          <a:lstStyle/>
          <a:p>
            <a:r>
              <a:rPr lang="en-US" sz="7500" dirty="0" smtClean="0">
                <a:solidFill>
                  <a:srgbClr val="C00000"/>
                </a:solidFill>
              </a:rPr>
              <a:t> </a:t>
            </a:r>
            <a:r>
              <a:rPr lang="en-US" sz="7500" dirty="0" err="1" smtClean="0">
                <a:solidFill>
                  <a:srgbClr val="C00000"/>
                </a:solidFill>
              </a:rPr>
              <a:t>wugs</a:t>
            </a:r>
            <a:endParaRPr lang="en-US" sz="7500" dirty="0">
              <a:solidFill>
                <a:srgbClr val="C00000"/>
              </a:solidFill>
            </a:endParaRPr>
          </a:p>
        </p:txBody>
      </p:sp>
      <p:sp>
        <p:nvSpPr>
          <p:cNvPr id="11" name="TextBox 10"/>
          <p:cNvSpPr txBox="1"/>
          <p:nvPr/>
        </p:nvSpPr>
        <p:spPr>
          <a:xfrm>
            <a:off x="65316" y="489853"/>
            <a:ext cx="2734788" cy="1246495"/>
          </a:xfrm>
          <a:prstGeom prst="rect">
            <a:avLst/>
          </a:prstGeom>
          <a:noFill/>
        </p:spPr>
        <p:txBody>
          <a:bodyPr wrap="square" rtlCol="0">
            <a:spAutoFit/>
          </a:bodyPr>
          <a:lstStyle/>
          <a:p>
            <a:r>
              <a:rPr lang="en-US" sz="7500" dirty="0" smtClean="0">
                <a:solidFill>
                  <a:schemeClr val="accent6">
                    <a:lumMod val="75000"/>
                  </a:schemeClr>
                </a:solidFill>
              </a:rPr>
              <a:t>  </a:t>
            </a:r>
            <a:r>
              <a:rPr lang="en-US" sz="7500" dirty="0" err="1" smtClean="0">
                <a:solidFill>
                  <a:schemeClr val="accent6">
                    <a:lumMod val="75000"/>
                  </a:schemeClr>
                </a:solidFill>
              </a:rPr>
              <a:t>wug</a:t>
            </a:r>
            <a:endParaRPr lang="en-US" sz="7500" dirty="0">
              <a:solidFill>
                <a:schemeClr val="accent6">
                  <a:lumMod val="75000"/>
                </a:schemeClr>
              </a:solidFill>
            </a:endParaRPr>
          </a:p>
        </p:txBody>
      </p:sp>
      <p:sp>
        <p:nvSpPr>
          <p:cNvPr id="17" name="TextBox 16"/>
          <p:cNvSpPr txBox="1"/>
          <p:nvPr/>
        </p:nvSpPr>
        <p:spPr>
          <a:xfrm>
            <a:off x="6267821" y="5791280"/>
            <a:ext cx="268023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PAST TENSE</a:t>
            </a:r>
            <a:endParaRPr lang="en-US" sz="3000" b="1" dirty="0">
              <a:latin typeface="Ayuthaya" charset="-34"/>
              <a:ea typeface="Ayuthaya" charset="-34"/>
              <a:cs typeface="Ayuthaya" charset="-34"/>
            </a:endParaRPr>
          </a:p>
        </p:txBody>
      </p:sp>
      <p:sp>
        <p:nvSpPr>
          <p:cNvPr id="18" name="TextBox 17"/>
          <p:cNvSpPr txBox="1"/>
          <p:nvPr/>
        </p:nvSpPr>
        <p:spPr>
          <a:xfrm>
            <a:off x="306552" y="5742294"/>
            <a:ext cx="2939143"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3</a:t>
            </a:r>
            <a:r>
              <a:rPr lang="en-US" sz="3000" b="1" baseline="30000" dirty="0" smtClean="0">
                <a:latin typeface="Ayuthaya" charset="-34"/>
                <a:ea typeface="Ayuthaya" charset="-34"/>
                <a:cs typeface="Ayuthaya" charset="-34"/>
              </a:rPr>
              <a:t>rd</a:t>
            </a:r>
            <a:r>
              <a:rPr lang="en-US" sz="3000" b="1" dirty="0" smtClean="0">
                <a:latin typeface="Ayuthaya" charset="-34"/>
                <a:ea typeface="Ayuthaya" charset="-34"/>
                <a:cs typeface="Ayuthaya" charset="-34"/>
              </a:rPr>
              <a:t> PRES SG</a:t>
            </a:r>
            <a:endParaRPr lang="en-US" sz="3000" b="1" dirty="0">
              <a:latin typeface="Ayuthaya" charset="-34"/>
              <a:ea typeface="Ayuthaya" charset="-34"/>
              <a:cs typeface="Ayuthaya" charset="-34"/>
            </a:endParaRPr>
          </a:p>
        </p:txBody>
      </p:sp>
      <p:sp>
        <p:nvSpPr>
          <p:cNvPr id="19" name="TextBox 18"/>
          <p:cNvSpPr txBox="1"/>
          <p:nvPr/>
        </p:nvSpPr>
        <p:spPr>
          <a:xfrm>
            <a:off x="6169847" y="155092"/>
            <a:ext cx="268023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GERUND</a:t>
            </a:r>
            <a:endParaRPr lang="en-US" sz="3000" b="1" dirty="0">
              <a:latin typeface="Ayuthaya" charset="-34"/>
              <a:ea typeface="Ayuthaya" charset="-34"/>
              <a:cs typeface="Ayuthaya" charset="-34"/>
            </a:endParaRPr>
          </a:p>
        </p:txBody>
      </p:sp>
      <p:sp>
        <p:nvSpPr>
          <p:cNvPr id="20" name="TextBox 19"/>
          <p:cNvSpPr txBox="1"/>
          <p:nvPr/>
        </p:nvSpPr>
        <p:spPr>
          <a:xfrm>
            <a:off x="647104" y="212855"/>
            <a:ext cx="1769525" cy="553998"/>
          </a:xfrm>
          <a:prstGeom prst="rect">
            <a:avLst/>
          </a:prstGeom>
          <a:noFill/>
        </p:spPr>
        <p:txBody>
          <a:bodyPr wrap="square" rtlCol="0">
            <a:spAutoFit/>
          </a:bodyPr>
          <a:lstStyle/>
          <a:p>
            <a:pPr algn="ctr"/>
            <a:r>
              <a:rPr lang="en-US" sz="3000" b="1" dirty="0" smtClean="0">
                <a:latin typeface="Ayuthaya" charset="-34"/>
                <a:ea typeface="Ayuthaya" charset="-34"/>
                <a:cs typeface="Ayuthaya" charset="-34"/>
              </a:rPr>
              <a:t>PRES</a:t>
            </a:r>
            <a:endParaRPr lang="en-US" sz="3000" b="1" dirty="0">
              <a:latin typeface="Ayuthaya" charset="-34"/>
              <a:ea typeface="Ayuthaya" charset="-34"/>
              <a:cs typeface="Ayuthaya" charset="-34"/>
            </a:endParaRPr>
          </a:p>
        </p:txBody>
      </p:sp>
      <p:sp>
        <p:nvSpPr>
          <p:cNvPr id="21" name="TextBox 20"/>
          <p:cNvSpPr txBox="1"/>
          <p:nvPr/>
        </p:nvSpPr>
        <p:spPr>
          <a:xfrm>
            <a:off x="3326327" y="3664802"/>
            <a:ext cx="2680235" cy="553998"/>
          </a:xfrm>
          <a:prstGeom prst="rect">
            <a:avLst/>
          </a:prstGeom>
          <a:noFill/>
        </p:spPr>
        <p:txBody>
          <a:bodyPr wrap="square" rtlCol="0">
            <a:spAutoFit/>
          </a:bodyPr>
          <a:lstStyle/>
          <a:p>
            <a:pPr algn="ctr"/>
            <a:r>
              <a:rPr lang="en-US" sz="3000" b="1" smtClean="0">
                <a:latin typeface="Ayuthaya" charset="-34"/>
                <a:ea typeface="Ayuthaya" charset="-34"/>
                <a:cs typeface="Ayuthaya" charset="-34"/>
              </a:rPr>
              <a:t>LEMMA</a:t>
            </a:r>
            <a:endParaRPr lang="en-US" sz="3000" b="1" dirty="0">
              <a:latin typeface="Ayuthaya" charset="-34"/>
              <a:ea typeface="Ayuthaya" charset="-34"/>
              <a:cs typeface="Ayuthaya" charset="-34"/>
            </a:endParaRPr>
          </a:p>
        </p:txBody>
      </p:sp>
      <p:cxnSp>
        <p:nvCxnSpPr>
          <p:cNvPr id="22" name="Straight Arrow Connector 21"/>
          <p:cNvCxnSpPr/>
          <p:nvPr/>
        </p:nvCxnSpPr>
        <p:spPr>
          <a:xfrm flipH="1">
            <a:off x="2334986" y="3664802"/>
            <a:ext cx="1322614" cy="1184784"/>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861957" y="3664802"/>
            <a:ext cx="1291132" cy="1184784"/>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2334986" y="1608437"/>
            <a:ext cx="1089312" cy="971477"/>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761632" y="1574031"/>
            <a:ext cx="1391457" cy="1005883"/>
          </a:xfrm>
          <a:prstGeom prst="straightConnector1">
            <a:avLst/>
          </a:prstGeom>
          <a:ln w="127000">
            <a:solidFill>
              <a:schemeClr val="tx1"/>
            </a:solidFill>
            <a:headEnd w="lg" len="lg"/>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219505" y="1923166"/>
            <a:ext cx="5290459" cy="2554545"/>
          </a:xfrm>
          <a:prstGeom prst="rect">
            <a:avLst/>
          </a:prstGeom>
          <a:solidFill>
            <a:schemeClr val="bg1"/>
          </a:solidFill>
          <a:ln w="63500">
            <a:solidFill>
              <a:schemeClr val="tx1"/>
            </a:solidFill>
          </a:ln>
        </p:spPr>
        <p:txBody>
          <a:bodyPr wrap="square" rtlCol="0">
            <a:spAutoFit/>
          </a:bodyPr>
          <a:lstStyle/>
          <a:p>
            <a:pPr algn="ctr"/>
            <a:endParaRPr lang="en-US" sz="4000" dirty="0" smtClean="0">
              <a:latin typeface="Comic Sans MS" charset="0"/>
              <a:ea typeface="Comic Sans MS" charset="0"/>
              <a:cs typeface="Comic Sans MS" charset="0"/>
            </a:endParaRPr>
          </a:p>
          <a:p>
            <a:pPr algn="ctr"/>
            <a:r>
              <a:rPr lang="en-US" sz="4000" dirty="0" smtClean="0">
                <a:latin typeface="Comic Sans MS" charset="0"/>
                <a:ea typeface="Comic Sans MS" charset="0"/>
                <a:cs typeface="Comic Sans MS" charset="0"/>
              </a:rPr>
              <a:t>Same Structure Across Paradigms!</a:t>
            </a:r>
          </a:p>
          <a:p>
            <a:pPr algn="ctr"/>
            <a:r>
              <a:rPr lang="en-US" sz="4000" dirty="0" smtClean="0">
                <a:latin typeface="Comic Sans MS" charset="0"/>
                <a:ea typeface="Comic Sans MS" charset="0"/>
                <a:cs typeface="Comic Sans MS" charset="0"/>
              </a:rPr>
              <a:t> </a:t>
            </a:r>
            <a:endParaRPr lang="en-US" sz="4000" dirty="0">
              <a:latin typeface="Comic Sans MS" charset="0"/>
              <a:ea typeface="Comic Sans MS" charset="0"/>
              <a:cs typeface="Comic Sans MS" charset="0"/>
            </a:endParaRPr>
          </a:p>
        </p:txBody>
      </p:sp>
    </p:spTree>
    <p:extLst>
      <p:ext uri="{BB962C8B-B14F-4D97-AF65-F5344CB8AC3E}">
        <p14:creationId xmlns:p14="http://schemas.microsoft.com/office/powerpoint/2010/main" val="151577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6" name="TextBox 5"/>
          <p:cNvSpPr txBox="1"/>
          <p:nvPr/>
        </p:nvSpPr>
        <p:spPr>
          <a:xfrm>
            <a:off x="473529" y="2073729"/>
            <a:ext cx="8670471" cy="3170099"/>
          </a:xfrm>
          <a:prstGeom prst="rect">
            <a:avLst/>
          </a:prstGeom>
          <a:noFill/>
        </p:spPr>
        <p:txBody>
          <a:bodyPr wrap="square" rtlCol="0">
            <a:spAutoFit/>
          </a:bodyPr>
          <a:lstStyle/>
          <a:p>
            <a:r>
              <a:rPr lang="en-US" sz="5000" dirty="0">
                <a:latin typeface="+mn-lt"/>
              </a:rPr>
              <a:t>How do we exploit </a:t>
            </a:r>
            <a:r>
              <a:rPr lang="en-US" sz="5000" b="1" dirty="0" smtClean="0">
                <a:latin typeface="+mn-lt"/>
              </a:rPr>
              <a:t>structured </a:t>
            </a:r>
            <a:r>
              <a:rPr lang="en-US" sz="5000" b="1" dirty="0">
                <a:latin typeface="+mn-lt"/>
              </a:rPr>
              <a:t>morphological</a:t>
            </a:r>
            <a:r>
              <a:rPr lang="en-US" sz="5000" dirty="0">
                <a:latin typeface="+mn-lt"/>
              </a:rPr>
              <a:t> </a:t>
            </a:r>
            <a:r>
              <a:rPr lang="en-US" sz="5000" dirty="0" smtClean="0">
                <a:latin typeface="+mn-lt"/>
              </a:rPr>
              <a:t>knowledge </a:t>
            </a:r>
            <a:r>
              <a:rPr lang="en-US" sz="5000" dirty="0">
                <a:latin typeface="+mn-lt"/>
              </a:rPr>
              <a:t>in models of </a:t>
            </a:r>
            <a:r>
              <a:rPr lang="en-US" sz="5000" b="1" dirty="0">
                <a:latin typeface="+mn-lt"/>
              </a:rPr>
              <a:t>word embedding</a:t>
            </a:r>
            <a:r>
              <a:rPr lang="en-US" sz="5000" dirty="0">
                <a:latin typeface="+mn-lt"/>
              </a:rPr>
              <a:t>?</a:t>
            </a:r>
          </a:p>
          <a:p>
            <a:endParaRPr lang="en-US" sz="5000" dirty="0">
              <a:latin typeface="+mn-lt"/>
            </a:endParaRPr>
          </a:p>
        </p:txBody>
      </p:sp>
    </p:spTree>
    <p:extLst>
      <p:ext uri="{BB962C8B-B14F-4D97-AF65-F5344CB8AC3E}">
        <p14:creationId xmlns:p14="http://schemas.microsoft.com/office/powerpoint/2010/main" val="126555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180201" y="274638"/>
            <a:ext cx="8806065"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A </a:t>
            </a:r>
            <a:r>
              <a:rPr lang="en-US" smtClean="0"/>
              <a:t>Morphological Paradigm </a:t>
            </a:r>
            <a:r>
              <a:rPr lang="en-US"/>
              <a:t>– </a:t>
            </a:r>
            <a:r>
              <a:rPr lang="en-US" smtClean="0"/>
              <a:t> Strings</a:t>
            </a:r>
            <a:endParaRPr lang="en-US" dirty="0"/>
          </a:p>
        </p:txBody>
      </p:sp>
      <p:sp>
        <p:nvSpPr>
          <p:cNvPr id="45" name="TextBox 44"/>
          <p:cNvSpPr txBox="1"/>
          <p:nvPr/>
        </p:nvSpPr>
        <p:spPr>
          <a:xfrm>
            <a:off x="5280504" y="1285473"/>
            <a:ext cx="1258052"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srgbClr val="FF0000"/>
                </a:solidFill>
                <a:latin typeface="+mn-lt"/>
                <a:ea typeface="ＭＳ Ｐゴシック" charset="0"/>
                <a:cs typeface="Times New Roman"/>
                <a:sym typeface="Arial"/>
                <a:rtl val="0"/>
              </a:rPr>
              <a:t>Tenses</a:t>
            </a:r>
            <a:endParaRPr lang="en-US" sz="3000" dirty="0">
              <a:solidFill>
                <a:srgbClr val="FF0000"/>
              </a:solidFill>
              <a:latin typeface="+mn-lt"/>
              <a:ea typeface="ＭＳ Ｐゴシック" charset="0"/>
              <a:cs typeface="Times New Roman"/>
              <a:sym typeface="Arial"/>
              <a:rtl val="0"/>
            </a:endParaRPr>
          </a:p>
        </p:txBody>
      </p:sp>
      <p:sp>
        <p:nvSpPr>
          <p:cNvPr id="46" name="TextBox 45"/>
          <p:cNvSpPr txBox="1"/>
          <p:nvPr/>
        </p:nvSpPr>
        <p:spPr>
          <a:xfrm rot="16200000">
            <a:off x="-268737" y="4341495"/>
            <a:ext cx="1059714"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a:solidFill>
                  <a:srgbClr val="0C5986">
                    <a:lumMod val="60000"/>
                    <a:lumOff val="40000"/>
                  </a:srgbClr>
                </a:solidFill>
                <a:latin typeface="+mn-lt"/>
                <a:ea typeface="ＭＳ Ｐゴシック" charset="0"/>
                <a:cs typeface="ＭＳ Ｐゴシック" charset="0"/>
                <a:sym typeface="Arial"/>
                <a:rtl val="0"/>
              </a:rPr>
              <a:t>Verbs</a:t>
            </a:r>
          </a:p>
        </p:txBody>
      </p:sp>
      <p:sp>
        <p:nvSpPr>
          <p:cNvPr id="47" name="TextBox 46"/>
          <p:cNvSpPr txBox="1"/>
          <p:nvPr/>
        </p:nvSpPr>
        <p:spPr>
          <a:xfrm>
            <a:off x="3566518" y="3394452"/>
            <a:ext cx="75052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prstClr val="black"/>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run</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48" name="TextBox 47"/>
          <p:cNvSpPr txBox="1"/>
          <p:nvPr/>
        </p:nvSpPr>
        <p:spPr>
          <a:xfrm>
            <a:off x="4934100" y="3405519"/>
            <a:ext cx="86113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runs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49" name="TextBox 48"/>
          <p:cNvSpPr txBox="1"/>
          <p:nvPr/>
        </p:nvSpPr>
        <p:spPr>
          <a:xfrm>
            <a:off x="6400214" y="3410137"/>
            <a:ext cx="73206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ran</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2" name="TextBox 51"/>
            <p:cNvSpPr txBox="1"/>
            <p:nvPr/>
          </p:nvSpPr>
          <p:spPr>
            <a:xfrm>
              <a:off x="4793533" y="2970493"/>
              <a:ext cx="1512594"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a:solidFill>
                    <a:srgbClr val="FF2B2C"/>
                  </a:solidFill>
                  <a:latin typeface="+mn-lt"/>
                  <a:ea typeface="ＭＳ Ｐゴシック" charset="0"/>
                  <a:cs typeface="ＭＳ Ｐゴシック" charset="0"/>
                  <a:sym typeface="Arial"/>
                  <a:rtl val="0"/>
                </a:rPr>
                <a:t>3</a:t>
              </a:r>
              <a:r>
                <a:rPr lang="en-US" sz="2500" dirty="0" smtClean="0">
                  <a:solidFill>
                    <a:srgbClr val="FF2B2C"/>
                  </a:solidFill>
                  <a:latin typeface="+mn-lt"/>
                  <a:ea typeface="ＭＳ Ｐゴシック" charset="0"/>
                  <a:cs typeface="ＭＳ Ｐゴシック" charset="0"/>
                  <a:sym typeface="Arial"/>
                  <a:rtl val="0"/>
                </a:rPr>
                <a:t>P Pres Sg</a:t>
              </a:r>
              <a:endParaRPr lang="en-US" sz="2500" dirty="0">
                <a:solidFill>
                  <a:srgbClr val="FF2B2C"/>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47375" y="3406076"/>
            <a:ext cx="124264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running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58" name="TextBox 57"/>
          <p:cNvSpPr txBox="1"/>
          <p:nvPr/>
        </p:nvSpPr>
        <p:spPr>
          <a:xfrm>
            <a:off x="3573907" y="3750979"/>
            <a:ext cx="101726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660075">
                    <a:lumMod val="60000"/>
                    <a:lumOff val="40000"/>
                  </a:srgbClr>
                </a:solidFill>
                <a:latin typeface="+mn-lt"/>
                <a:sym typeface="Arial"/>
                <a:rtl val="0"/>
              </a:rPr>
              <a:t>sprint</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59" name="TextBox 58"/>
          <p:cNvSpPr txBox="1"/>
          <p:nvPr/>
        </p:nvSpPr>
        <p:spPr>
          <a:xfrm>
            <a:off x="4941489" y="3762046"/>
            <a:ext cx="112787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660075">
                    <a:lumMod val="60000"/>
                    <a:lumOff val="40000"/>
                  </a:srgbClr>
                </a:solidFill>
                <a:latin typeface="+mn-lt"/>
                <a:sym typeface="Arial"/>
                <a:rtl val="0"/>
              </a:rPr>
              <a:t>sprints</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0" name="TextBox 59"/>
          <p:cNvSpPr txBox="1"/>
          <p:nvPr/>
        </p:nvSpPr>
        <p:spPr>
          <a:xfrm>
            <a:off x="6407603" y="3766664"/>
            <a:ext cx="130298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660075">
                    <a:lumMod val="60000"/>
                    <a:lumOff val="40000"/>
                  </a:srgbClr>
                </a:solidFill>
                <a:latin typeface="+mn-lt"/>
                <a:sym typeface="Arial"/>
                <a:rtl val="0"/>
              </a:rPr>
              <a:t>sprinted</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1" name="TextBox 60"/>
          <p:cNvSpPr txBox="1"/>
          <p:nvPr/>
        </p:nvSpPr>
        <p:spPr>
          <a:xfrm>
            <a:off x="7654764" y="3762603"/>
            <a:ext cx="1361911"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660075">
                    <a:lumMod val="60000"/>
                    <a:lumOff val="40000"/>
                  </a:srgbClr>
                </a:solidFill>
                <a:latin typeface="+mn-lt"/>
                <a:sym typeface="Arial"/>
                <a:rtl val="0"/>
              </a:rPr>
              <a:t>sprinting</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2" name="TextBox 61"/>
          <p:cNvSpPr txBox="1"/>
          <p:nvPr/>
        </p:nvSpPr>
        <p:spPr>
          <a:xfrm>
            <a:off x="3584855" y="4087364"/>
            <a:ext cx="84029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EB62FF"/>
                </a:solidFill>
                <a:latin typeface="+mn-lt"/>
                <a:ea typeface="ＭＳ Ｐゴシック" charset="0"/>
                <a:cs typeface="ＭＳ Ｐゴシック" charset="0"/>
                <a:sym typeface="Arial"/>
                <a:rtl val="0"/>
              </a:rPr>
              <a:t>wug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3" name="TextBox 62"/>
          <p:cNvSpPr txBox="1"/>
          <p:nvPr/>
        </p:nvSpPr>
        <p:spPr>
          <a:xfrm>
            <a:off x="4952437" y="4098431"/>
            <a:ext cx="950901"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EB62FF"/>
                </a:solidFill>
                <a:latin typeface="+mn-lt"/>
                <a:ea typeface="ＭＳ Ｐゴシック" charset="0"/>
                <a:cs typeface="ＭＳ Ｐゴシック" charset="0"/>
                <a:sym typeface="Arial"/>
                <a:rtl val="0"/>
              </a:rPr>
              <a:t>wugs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4" name="TextBox 63"/>
          <p:cNvSpPr txBox="1"/>
          <p:nvPr/>
        </p:nvSpPr>
        <p:spPr>
          <a:xfrm>
            <a:off x="6418551" y="4103049"/>
            <a:ext cx="126220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EB62FF"/>
                </a:solidFill>
                <a:latin typeface="+mn-lt"/>
                <a:ea typeface="ＭＳ Ｐゴシック" charset="0"/>
                <a:cs typeface="ＭＳ Ｐゴシック" charset="0"/>
                <a:sym typeface="Arial"/>
                <a:rtl val="0"/>
              </a:rPr>
              <a:t>wugged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5" name="TextBox 64"/>
          <p:cNvSpPr txBox="1"/>
          <p:nvPr/>
        </p:nvSpPr>
        <p:spPr>
          <a:xfrm>
            <a:off x="7665712" y="4098988"/>
            <a:ext cx="1320554"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EB62FF"/>
                </a:solidFill>
                <a:latin typeface="+mn-lt"/>
                <a:ea typeface="ＭＳ Ｐゴシック" charset="0"/>
                <a:cs typeface="ＭＳ Ｐゴシック" charset="0"/>
                <a:sym typeface="Arial"/>
                <a:rtl val="0"/>
              </a:rPr>
              <a:t>wugging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grpSp>
        <p:nvGrpSpPr>
          <p:cNvPr id="66" name="Group 65"/>
          <p:cNvGrpSpPr/>
          <p:nvPr/>
        </p:nvGrpSpPr>
        <p:grpSpPr>
          <a:xfrm>
            <a:off x="2208275" y="3401081"/>
            <a:ext cx="1140570" cy="1970154"/>
            <a:chOff x="2208275" y="3401081"/>
            <a:chExt cx="1140570"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8" name="TextBox 67"/>
            <p:cNvSpPr txBox="1"/>
            <p:nvPr/>
          </p:nvSpPr>
          <p:spPr>
            <a:xfrm>
              <a:off x="2234437" y="3766850"/>
              <a:ext cx="111440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SPRINT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9" name="TextBox 68"/>
            <p:cNvSpPr txBox="1"/>
            <p:nvPr/>
          </p:nvSpPr>
          <p:spPr>
            <a:xfrm>
              <a:off x="2229411" y="4136182"/>
              <a:ext cx="877163"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WUG</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0" name="TextBox 69"/>
            <p:cNvSpPr txBox="1"/>
            <p:nvPr/>
          </p:nvSpPr>
          <p:spPr>
            <a:xfrm>
              <a:off x="2214326" y="4508807"/>
              <a:ext cx="919482"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CODE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sp>
        <p:nvSpPr>
          <p:cNvPr id="72" name="TextBox 71"/>
          <p:cNvSpPr txBox="1"/>
          <p:nvPr/>
        </p:nvSpPr>
        <p:spPr>
          <a:xfrm>
            <a:off x="4951565" y="4485090"/>
            <a:ext cx="1022396" cy="430887"/>
          </a:xfrm>
          <a:prstGeom prst="rect">
            <a:avLst/>
          </a:prstGeom>
          <a:noFill/>
        </p:spPr>
        <p:txBody>
          <a:bodyPr wrap="none" rtlCol="0">
            <a:spAutoFit/>
          </a:bodyPr>
          <a:lstStyle/>
          <a:p>
            <a:pPr algn="l" defTabSz="457200" eaLnBrk="1" hangingPunct="1">
              <a:spcBef>
                <a:spcPct val="0"/>
              </a:spcBef>
              <a:buClrTx/>
              <a:buSzTx/>
              <a:buFontTx/>
              <a:buNone/>
            </a:pPr>
            <a:r>
              <a:rPr lang="en-US" sz="2200" smtClean="0">
                <a:solidFill>
                  <a:srgbClr val="000000"/>
                </a:solidFill>
                <a:latin typeface="+mn-lt"/>
                <a:ea typeface="ＭＳ Ｐゴシック" charset="0"/>
                <a:cs typeface="ＭＳ Ｐゴシック" charset="0"/>
                <a:sym typeface="Arial"/>
                <a:rtl val="0"/>
              </a:rPr>
              <a:t>[</a:t>
            </a:r>
            <a:r>
              <a:rPr lang="en-US" sz="2200" smtClean="0">
                <a:solidFill>
                  <a:srgbClr val="EB62FF"/>
                </a:solidFill>
                <a:latin typeface="+mn-lt"/>
                <a:ea typeface="ＭＳ Ｐゴシック" charset="0"/>
                <a:cs typeface="ＭＳ Ｐゴシック" charset="0"/>
                <a:sym typeface="Arial"/>
                <a:rtl val="0"/>
              </a:rPr>
              <a:t>codes</a:t>
            </a:r>
            <a:r>
              <a:rPr lang="en-US" sz="220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3" name="TextBox 72"/>
          <p:cNvSpPr txBox="1"/>
          <p:nvPr/>
        </p:nvSpPr>
        <p:spPr>
          <a:xfrm>
            <a:off x="7680756" y="4517740"/>
            <a:ext cx="111537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coding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4" name="TextBox 73"/>
          <p:cNvSpPr txBox="1"/>
          <p:nvPr/>
        </p:nvSpPr>
        <p:spPr>
          <a:xfrm>
            <a:off x="3584602" y="4898129"/>
            <a:ext cx="834972"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love</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5" name="TextBox 74"/>
          <p:cNvSpPr txBox="1"/>
          <p:nvPr/>
        </p:nvSpPr>
        <p:spPr>
          <a:xfrm>
            <a:off x="6436641" y="4956353"/>
            <a:ext cx="98244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loved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6" name="Slide Number Placeholder 5"/>
          <p:cNvSpPr>
            <a:spLocks noGrp="1"/>
          </p:cNvSpPr>
          <p:nvPr>
            <p:ph type="sldNum" sz="quarter" idx="12"/>
          </p:nvPr>
        </p:nvSpPr>
        <p:spPr>
          <a:xfrm>
            <a:off x="6553200" y="6167092"/>
            <a:ext cx="2133600" cy="365125"/>
          </a:xfrm>
        </p:spPr>
        <p:txBody>
          <a:bodyPr/>
          <a:lstStyle/>
          <a:p>
            <a:pPr>
              <a:buClr>
                <a:srgbClr val="0C5986"/>
              </a:buClr>
              <a:defRPr/>
            </a:pPr>
            <a:fld id="{0E11CC8F-329F-8C41-AC6A-3ECAF67E5476}" type="slidenum">
              <a:rPr lang="en-US" smtClean="0">
                <a:solidFill>
                  <a:prstClr val="black">
                    <a:tint val="75000"/>
                  </a:prstClr>
                </a:solidFill>
                <a:latin typeface="+mn-lt"/>
              </a:rPr>
              <a:pPr>
                <a:buClr>
                  <a:srgbClr val="0C5986"/>
                </a:buClr>
                <a:defRPr/>
              </a:pPr>
              <a:t>8</a:t>
            </a:fld>
            <a:endParaRPr lang="en-US" dirty="0">
              <a:solidFill>
                <a:prstClr val="black">
                  <a:tint val="75000"/>
                </a:prstClr>
              </a:solidFill>
              <a:latin typeface="+mn-lt"/>
            </a:endParaRPr>
          </a:p>
        </p:txBody>
      </p:sp>
      <p:sp>
        <p:nvSpPr>
          <p:cNvPr id="77" name="TextBox 76"/>
          <p:cNvSpPr txBox="1"/>
          <p:nvPr/>
        </p:nvSpPr>
        <p:spPr>
          <a:xfrm>
            <a:off x="7581334" y="2850311"/>
            <a:ext cx="1164101"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Gerund</a:t>
            </a:r>
            <a:endParaRPr lang="en-US" sz="2500" dirty="0">
              <a:solidFill>
                <a:srgbClr val="FF2B2C"/>
              </a:solidFill>
              <a:latin typeface="+mn-lt"/>
              <a:ea typeface="ＭＳ Ｐゴシック" charset="0"/>
              <a:cs typeface="ＭＳ Ｐゴシック" charset="0"/>
              <a:sym typeface="Arial"/>
              <a:rtl val="0"/>
            </a:endParaRPr>
          </a:p>
        </p:txBody>
      </p:sp>
      <p:sp>
        <p:nvSpPr>
          <p:cNvPr id="79" name="TextBox 78"/>
          <p:cNvSpPr txBox="1"/>
          <p:nvPr/>
        </p:nvSpPr>
        <p:spPr>
          <a:xfrm>
            <a:off x="2207692" y="5328629"/>
            <a:ext cx="672941" cy="477054"/>
          </a:xfrm>
          <a:prstGeom prst="rect">
            <a:avLst/>
          </a:prstGeom>
          <a:noFill/>
        </p:spPr>
        <p:txBody>
          <a:bodyPr wrap="none" rtlCol="0">
            <a:spAutoFit/>
          </a:bodyPr>
          <a:lstStyle/>
          <a:p>
            <a:pPr defTabSz="457200" eaLnBrk="1" hangingPunct="1">
              <a:spcBef>
                <a:spcPct val="0"/>
              </a:spcBef>
              <a:buClrTx/>
              <a:buSzTx/>
              <a:buFontTx/>
              <a:buNone/>
            </a:pPr>
            <a:r>
              <a:rPr lang="en-US" sz="2500" smtClean="0">
                <a:solidFill>
                  <a:srgbClr val="0C5986">
                    <a:lumMod val="60000"/>
                    <a:lumOff val="40000"/>
                  </a:srgbClr>
                </a:solidFill>
                <a:latin typeface="+mn-lt"/>
                <a:ea typeface="ＭＳ Ｐゴシック" charset="0"/>
                <a:cs typeface="ＭＳ Ｐゴシック" charset="0"/>
                <a:sym typeface="Arial"/>
                <a:rtl val="0"/>
              </a:rPr>
              <a:t>BAT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0" name="TextBox 79"/>
          <p:cNvSpPr txBox="1"/>
          <p:nvPr/>
        </p:nvSpPr>
        <p:spPr>
          <a:xfrm>
            <a:off x="2207611" y="5756609"/>
            <a:ext cx="802464"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PLAY</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2" name="TextBox 81"/>
          <p:cNvSpPr txBox="1"/>
          <p:nvPr/>
        </p:nvSpPr>
        <p:spPr>
          <a:xfrm>
            <a:off x="4951786" y="5347789"/>
            <a:ext cx="84253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bats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3" name="TextBox 82"/>
          <p:cNvSpPr txBox="1"/>
          <p:nvPr/>
        </p:nvSpPr>
        <p:spPr>
          <a:xfrm>
            <a:off x="7665964" y="5393767"/>
            <a:ext cx="1076577"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bating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4" name="TextBox 83"/>
          <p:cNvSpPr txBox="1"/>
          <p:nvPr/>
        </p:nvSpPr>
        <p:spPr>
          <a:xfrm>
            <a:off x="6461373" y="5762765"/>
            <a:ext cx="111235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EB62FF"/>
                </a:solidFill>
                <a:latin typeface="+mn-lt"/>
                <a:ea typeface="ＭＳ Ｐゴシック" charset="0"/>
                <a:cs typeface="ＭＳ Ｐゴシック" charset="0"/>
                <a:sym typeface="Arial"/>
                <a:rtl val="0"/>
              </a:rPr>
              <a:t>played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5" name="TextBox 84"/>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cxnSp>
        <p:nvCxnSpPr>
          <p:cNvPr id="86" name="Straight Connector 85"/>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3489859" y="2153879"/>
            <a:ext cx="1236846"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prstClr val="black"/>
                </a:solidFill>
                <a:latin typeface="+mn-lt"/>
                <a:ea typeface="ＭＳ Ｐゴシック" charset="0"/>
                <a:cs typeface="ＭＳ Ｐゴシック" charset="0"/>
              </a:rPr>
              <a:t>/</a:t>
            </a:r>
            <a:r>
              <a:rPr lang="en-US" sz="2200" dirty="0" err="1">
                <a:solidFill>
                  <a:srgbClr val="9C0001">
                    <a:lumMod val="60000"/>
                    <a:lumOff val="40000"/>
                  </a:srgbClr>
                </a:solidFill>
                <a:latin typeface="+mn-lt"/>
                <a:ea typeface="ＭＳ Ｐゴシック" charset="0"/>
                <a:cs typeface="ＭＳ Ｐゴシック" charset="0"/>
              </a:rPr>
              <a:t>Ø</a:t>
            </a:r>
            <a:r>
              <a:rPr lang="en-US" sz="2200" dirty="0">
                <a:solidFill>
                  <a:prstClr val="black"/>
                </a:solidFill>
                <a:latin typeface="+mn-lt"/>
                <a:ea typeface="ＭＳ Ｐゴシック" charset="0"/>
                <a:cs typeface="ＭＳ Ｐゴシック" charset="0"/>
              </a:rPr>
              <a:t>/</a:t>
            </a:r>
          </a:p>
        </p:txBody>
      </p:sp>
      <p:sp>
        <p:nvSpPr>
          <p:cNvPr id="89" name="TextBox 88"/>
          <p:cNvSpPr txBox="1"/>
          <p:nvPr/>
        </p:nvSpPr>
        <p:spPr>
          <a:xfrm>
            <a:off x="5160197" y="2164946"/>
            <a:ext cx="630784"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ea typeface="ＭＳ Ｐゴシック" charset="0"/>
                <a:cs typeface="ＭＳ Ｐゴシック" charset="0"/>
              </a:rPr>
              <a:t>/</a:t>
            </a:r>
            <a:r>
              <a:rPr lang="en-US" sz="2200" dirty="0" smtClean="0">
                <a:solidFill>
                  <a:srgbClr val="9C0001">
                    <a:lumMod val="60000"/>
                    <a:lumOff val="40000"/>
                  </a:srgbClr>
                </a:solidFill>
                <a:latin typeface="+mn-lt"/>
                <a:ea typeface="ＭＳ Ｐゴシック" charset="0"/>
                <a:cs typeface="ＭＳ Ｐゴシック" charset="0"/>
              </a:rPr>
              <a:t>s</a:t>
            </a:r>
            <a:r>
              <a:rPr lang="en-US" sz="2200" dirty="0">
                <a:solidFill>
                  <a:prstClr val="black"/>
                </a:solidFill>
                <a:latin typeface="+mn-lt"/>
                <a:ea typeface="ＭＳ Ｐゴシック" charset="0"/>
                <a:cs typeface="ＭＳ Ｐゴシック" charset="0"/>
              </a:rPr>
              <a:t>/</a:t>
            </a:r>
          </a:p>
        </p:txBody>
      </p:sp>
      <p:sp>
        <p:nvSpPr>
          <p:cNvPr id="90" name="TextBox 89"/>
          <p:cNvSpPr txBox="1"/>
          <p:nvPr/>
        </p:nvSpPr>
        <p:spPr>
          <a:xfrm>
            <a:off x="6400819" y="2177226"/>
            <a:ext cx="731455"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rPr>
              <a:t>/</a:t>
            </a:r>
            <a:r>
              <a:rPr lang="en-US" sz="2200" dirty="0" err="1" smtClean="0">
                <a:solidFill>
                  <a:srgbClr val="FF2B2C"/>
                </a:solidFill>
                <a:latin typeface="+mn-lt"/>
              </a:rPr>
              <a:t>ed</a:t>
            </a:r>
            <a:r>
              <a:rPr lang="en-US" sz="2200" dirty="0" smtClean="0">
                <a:solidFill>
                  <a:prstClr val="black"/>
                </a:solidFill>
                <a:latin typeface="+mn-lt"/>
              </a:rPr>
              <a:t>/</a:t>
            </a:r>
            <a:endParaRPr lang="en-US" sz="2200" dirty="0">
              <a:solidFill>
                <a:prstClr val="black"/>
              </a:solidFill>
              <a:latin typeface="+mn-lt"/>
            </a:endParaRPr>
          </a:p>
        </p:txBody>
      </p:sp>
      <p:sp>
        <p:nvSpPr>
          <p:cNvPr id="91" name="TextBox 90"/>
          <p:cNvSpPr txBox="1"/>
          <p:nvPr/>
        </p:nvSpPr>
        <p:spPr>
          <a:xfrm>
            <a:off x="7711117" y="2177226"/>
            <a:ext cx="838440"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rPr>
              <a:t>/</a:t>
            </a:r>
            <a:r>
              <a:rPr lang="en-US" sz="2200" dirty="0" err="1" smtClean="0">
                <a:solidFill>
                  <a:srgbClr val="FF2B2C"/>
                </a:solidFill>
                <a:latin typeface="+mn-lt"/>
              </a:rPr>
              <a:t>ing</a:t>
            </a:r>
            <a:r>
              <a:rPr lang="en-US" sz="2200" dirty="0" smtClean="0">
                <a:solidFill>
                  <a:prstClr val="black"/>
                </a:solidFill>
                <a:latin typeface="+mn-lt"/>
              </a:rPr>
              <a:t>/</a:t>
            </a:r>
            <a:endParaRPr lang="en-US" sz="2200" dirty="0">
              <a:solidFill>
                <a:prstClr val="black"/>
              </a:solidFill>
              <a:latin typeface="+mn-lt"/>
            </a:endParaRPr>
          </a:p>
        </p:txBody>
      </p:sp>
      <p:sp>
        <p:nvSpPr>
          <p:cNvPr id="92" name="TextBox 91"/>
          <p:cNvSpPr txBox="1"/>
          <p:nvPr/>
        </p:nvSpPr>
        <p:spPr>
          <a:xfrm rot="16200000">
            <a:off x="-132189" y="4336237"/>
            <a:ext cx="1178778"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Stems</a:t>
            </a:r>
            <a:endParaRPr lang="en-US" sz="3000" dirty="0">
              <a:solidFill>
                <a:prstClr val="black"/>
              </a:solidFill>
              <a:latin typeface="+mn-lt"/>
              <a:ea typeface="ＭＳ Ｐゴシック" charset="0"/>
              <a:cs typeface="Times New Roman"/>
            </a:endParaRPr>
          </a:p>
        </p:txBody>
      </p:sp>
      <p:cxnSp>
        <p:nvCxnSpPr>
          <p:cNvPr id="93" name="Straight Connector 92"/>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115781" y="3401343"/>
            <a:ext cx="880369"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run</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6" name="TextBox 95"/>
          <p:cNvSpPr txBox="1"/>
          <p:nvPr/>
        </p:nvSpPr>
        <p:spPr>
          <a:xfrm>
            <a:off x="900577" y="3810703"/>
            <a:ext cx="1297012" cy="477054"/>
          </a:xfrm>
          <a:prstGeom prst="rect">
            <a:avLst/>
          </a:prstGeom>
          <a:noFill/>
        </p:spPr>
        <p:txBody>
          <a:bodyPr wrap="square" rtlCol="0">
            <a:spAutoFit/>
          </a:bodyPr>
          <a:lstStyle/>
          <a:p>
            <a:pPr algn="l" defTabSz="457200" eaLnBrk="1" hangingPunct="1">
              <a:spcBef>
                <a:spcPct val="0"/>
              </a:spcBef>
              <a:buClrTx/>
              <a:buSzTx/>
              <a:buFontTx/>
              <a:buNone/>
            </a:pPr>
            <a:r>
              <a:rPr lang="en-US" sz="2500" dirty="0" smtClean="0">
                <a:solidFill>
                  <a:prstClr val="black"/>
                </a:solidFill>
                <a:latin typeface="+mn-lt"/>
              </a:rPr>
              <a:t>/</a:t>
            </a:r>
            <a:r>
              <a:rPr lang="en-US" sz="2500" dirty="0" smtClean="0">
                <a:solidFill>
                  <a:srgbClr val="0C5986">
                    <a:lumMod val="60000"/>
                    <a:lumOff val="40000"/>
                  </a:srgbClr>
                </a:solidFill>
                <a:latin typeface="+mn-lt"/>
              </a:rPr>
              <a:t>sprint</a:t>
            </a:r>
            <a:r>
              <a:rPr lang="en-US" sz="2500" dirty="0" smtClean="0">
                <a:solidFill>
                  <a:prstClr val="black"/>
                </a:solidFill>
                <a:latin typeface="+mn-lt"/>
              </a:rPr>
              <a:t>/</a:t>
            </a:r>
            <a:endParaRPr lang="en-US" sz="2500" dirty="0">
              <a:solidFill>
                <a:prstClr val="black"/>
              </a:solidFill>
              <a:latin typeface="+mn-lt"/>
            </a:endParaRPr>
          </a:p>
        </p:txBody>
      </p:sp>
      <p:sp>
        <p:nvSpPr>
          <p:cNvPr id="97" name="TextBox 96"/>
          <p:cNvSpPr txBox="1"/>
          <p:nvPr/>
        </p:nvSpPr>
        <p:spPr>
          <a:xfrm>
            <a:off x="1010373" y="4195780"/>
            <a:ext cx="990977"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err="1" smtClean="0">
                <a:solidFill>
                  <a:srgbClr val="37AAED"/>
                </a:solidFill>
                <a:latin typeface="+mn-lt"/>
                <a:ea typeface="ＭＳ Ｐゴシック" charset="0"/>
                <a:cs typeface="ＭＳ Ｐゴシック" charset="0"/>
              </a:rPr>
              <a:t>wug</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8" name="TextBox 97"/>
          <p:cNvSpPr txBox="1"/>
          <p:nvPr/>
        </p:nvSpPr>
        <p:spPr>
          <a:xfrm>
            <a:off x="1055641" y="5773897"/>
            <a:ext cx="967573"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play</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9" name="TextBox 98"/>
          <p:cNvSpPr txBox="1"/>
          <p:nvPr/>
        </p:nvSpPr>
        <p:spPr>
          <a:xfrm>
            <a:off x="1103123" y="5352313"/>
            <a:ext cx="858248" cy="477054"/>
          </a:xfrm>
          <a:prstGeom prst="rect">
            <a:avLst/>
          </a:prstGeom>
          <a:noFill/>
        </p:spPr>
        <p:txBody>
          <a:bodyPr wrap="none" rtlCol="0">
            <a:spAutoFit/>
          </a:bodyPr>
          <a:lstStyle/>
          <a:p>
            <a:pPr algn="l" defTabSz="457200" eaLnBrk="1" hangingPunct="1">
              <a:spcBef>
                <a:spcPct val="0"/>
              </a:spcBef>
              <a:buClrTx/>
              <a:buSzTx/>
              <a:buFontTx/>
              <a:buNone/>
            </a:pPr>
            <a:r>
              <a:rPr lang="en-US" sz="2500" smtClean="0">
                <a:solidFill>
                  <a:prstClr val="black"/>
                </a:solidFill>
                <a:latin typeface="+mn-lt"/>
                <a:ea typeface="ＭＳ Ｐゴシック" charset="0"/>
                <a:cs typeface="ＭＳ Ｐゴシック" charset="0"/>
              </a:rPr>
              <a:t>/</a:t>
            </a:r>
            <a:r>
              <a:rPr lang="en-US" sz="2500" smtClean="0">
                <a:solidFill>
                  <a:srgbClr val="37AAED"/>
                </a:solidFill>
                <a:latin typeface="+mn-lt"/>
                <a:ea typeface="ＭＳ Ｐゴシック" charset="0"/>
                <a:cs typeface="ＭＳ Ｐゴシック" charset="0"/>
              </a:rPr>
              <a:t>bat</a:t>
            </a:r>
            <a:r>
              <a:rPr lang="en-US" sz="250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100" name="TextBox 99"/>
          <p:cNvSpPr txBox="1"/>
          <p:nvPr/>
        </p:nvSpPr>
        <p:spPr>
          <a:xfrm>
            <a:off x="1039016" y="4952611"/>
            <a:ext cx="973985"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love</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101" name="TextBox 100"/>
          <p:cNvSpPr txBox="1"/>
          <p:nvPr/>
        </p:nvSpPr>
        <p:spPr>
          <a:xfrm>
            <a:off x="1032628" y="4571888"/>
            <a:ext cx="1056379"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code</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Tree>
    <p:extLst>
      <p:ext uri="{BB962C8B-B14F-4D97-AF65-F5344CB8AC3E}">
        <p14:creationId xmlns:p14="http://schemas.microsoft.com/office/powerpoint/2010/main" val="214238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85" grpId="0"/>
      <p:bldP spid="88" grpId="0"/>
      <p:bldP spid="89" grpId="0"/>
      <p:bldP spid="90" grpId="0"/>
      <p:bldP spid="91" grpId="0"/>
      <p:bldP spid="92" grpId="0"/>
      <p:bldP spid="95" grpId="0"/>
      <p:bldP spid="96" grpId="0"/>
      <p:bldP spid="97" grpId="0"/>
      <p:bldP spid="98"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180201" y="274638"/>
            <a:ext cx="8806065"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pPr fontAlgn="auto">
              <a:spcAft>
                <a:spcPts val="0"/>
              </a:spcAft>
            </a:pPr>
            <a:r>
              <a:rPr lang="en-US" dirty="0" smtClean="0"/>
              <a:t>A </a:t>
            </a:r>
            <a:r>
              <a:rPr lang="en-US" smtClean="0"/>
              <a:t>Morphological Paradigm </a:t>
            </a:r>
            <a:r>
              <a:rPr lang="en-US"/>
              <a:t>– </a:t>
            </a:r>
            <a:r>
              <a:rPr lang="en-US" smtClean="0"/>
              <a:t> Strings</a:t>
            </a:r>
            <a:endParaRPr lang="en-US" dirty="0"/>
          </a:p>
        </p:txBody>
      </p:sp>
      <p:sp>
        <p:nvSpPr>
          <p:cNvPr id="46" name="TextBox 45"/>
          <p:cNvSpPr txBox="1"/>
          <p:nvPr/>
        </p:nvSpPr>
        <p:spPr>
          <a:xfrm rot="16200000">
            <a:off x="-268737" y="4341495"/>
            <a:ext cx="1059714"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a:solidFill>
                  <a:srgbClr val="0C5986">
                    <a:lumMod val="60000"/>
                    <a:lumOff val="40000"/>
                  </a:srgbClr>
                </a:solidFill>
                <a:latin typeface="+mn-lt"/>
                <a:ea typeface="ＭＳ Ｐゴシック" charset="0"/>
                <a:cs typeface="ＭＳ Ｐゴシック" charset="0"/>
                <a:sym typeface="Arial"/>
                <a:rtl val="0"/>
              </a:rPr>
              <a:t>Verbs</a:t>
            </a:r>
          </a:p>
        </p:txBody>
      </p:sp>
      <p:sp>
        <p:nvSpPr>
          <p:cNvPr id="47" name="TextBox 46"/>
          <p:cNvSpPr txBox="1"/>
          <p:nvPr/>
        </p:nvSpPr>
        <p:spPr>
          <a:xfrm>
            <a:off x="3566518" y="3394452"/>
            <a:ext cx="75052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prstClr val="black"/>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run</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48" name="TextBox 47"/>
          <p:cNvSpPr txBox="1"/>
          <p:nvPr/>
        </p:nvSpPr>
        <p:spPr>
          <a:xfrm>
            <a:off x="4934100" y="3405519"/>
            <a:ext cx="86113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run</a:t>
            </a:r>
            <a:r>
              <a:rPr lang="en-US" sz="2200" dirty="0"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49" name="TextBox 48"/>
          <p:cNvSpPr txBox="1"/>
          <p:nvPr/>
        </p:nvSpPr>
        <p:spPr>
          <a:xfrm>
            <a:off x="6400214" y="3410137"/>
            <a:ext cx="73206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ran</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grpSp>
        <p:nvGrpSpPr>
          <p:cNvPr id="50" name="Group 49"/>
          <p:cNvGrpSpPr/>
          <p:nvPr/>
        </p:nvGrpSpPr>
        <p:grpSpPr>
          <a:xfrm>
            <a:off x="3584602" y="2812006"/>
            <a:ext cx="4163423" cy="509901"/>
            <a:chOff x="3680651" y="2955052"/>
            <a:chExt cx="4163423" cy="509901"/>
          </a:xfrm>
        </p:grpSpPr>
        <p:sp>
          <p:nvSpPr>
            <p:cNvPr id="51" name="TextBox 50"/>
            <p:cNvSpPr txBox="1"/>
            <p:nvPr/>
          </p:nvSpPr>
          <p:spPr>
            <a:xfrm>
              <a:off x="3680651" y="2955052"/>
              <a:ext cx="743152"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9C0001">
                      <a:lumMod val="60000"/>
                      <a:lumOff val="40000"/>
                    </a:srgbClr>
                  </a:solidFill>
                  <a:latin typeface="+mn-lt"/>
                  <a:ea typeface="ＭＳ Ｐゴシック" charset="0"/>
                  <a:cs typeface="ＭＳ Ｐゴシック" charset="0"/>
                  <a:sym typeface="Arial"/>
                  <a:rtl val="0"/>
                </a:rPr>
                <a:t>Pres</a:t>
              </a:r>
              <a:endParaRPr lang="en-US" sz="2500" dirty="0">
                <a:solidFill>
                  <a:srgbClr val="9C0001">
                    <a:lumMod val="60000"/>
                    <a:lumOff val="40000"/>
                  </a:srgbClr>
                </a:solidFill>
                <a:latin typeface="+mn-lt"/>
                <a:ea typeface="ＭＳ Ｐゴシック" charset="0"/>
                <a:cs typeface="ＭＳ Ｐゴシック" charset="0"/>
                <a:sym typeface="Arial"/>
                <a:rtl val="0"/>
              </a:endParaRPr>
            </a:p>
          </p:txBody>
        </p:sp>
        <p:sp>
          <p:nvSpPr>
            <p:cNvPr id="52" name="TextBox 51"/>
            <p:cNvSpPr txBox="1"/>
            <p:nvPr/>
          </p:nvSpPr>
          <p:spPr>
            <a:xfrm>
              <a:off x="4793533" y="2970493"/>
              <a:ext cx="1512594"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a:solidFill>
                    <a:srgbClr val="FF2B2C"/>
                  </a:solidFill>
                  <a:latin typeface="+mn-lt"/>
                  <a:ea typeface="ＭＳ Ｐゴシック" charset="0"/>
                  <a:cs typeface="ＭＳ Ｐゴシック" charset="0"/>
                  <a:sym typeface="Arial"/>
                  <a:rtl val="0"/>
                </a:rPr>
                <a:t>3</a:t>
              </a:r>
              <a:r>
                <a:rPr lang="en-US" sz="2500" dirty="0" smtClean="0">
                  <a:solidFill>
                    <a:srgbClr val="FF2B2C"/>
                  </a:solidFill>
                  <a:latin typeface="+mn-lt"/>
                  <a:ea typeface="ＭＳ Ｐゴシック" charset="0"/>
                  <a:cs typeface="ＭＳ Ｐゴシック" charset="0"/>
                  <a:sym typeface="Arial"/>
                  <a:rtl val="0"/>
                </a:rPr>
                <a:t>P Pres Sg</a:t>
              </a:r>
              <a:endParaRPr lang="en-US" sz="2500" dirty="0">
                <a:solidFill>
                  <a:srgbClr val="FF2B2C"/>
                </a:solidFill>
                <a:latin typeface="+mn-lt"/>
                <a:ea typeface="ＭＳ Ｐゴシック" charset="0"/>
                <a:cs typeface="ＭＳ Ｐゴシック" charset="0"/>
                <a:sym typeface="Arial"/>
                <a:rtl val="0"/>
              </a:endParaRPr>
            </a:p>
          </p:txBody>
        </p:sp>
        <p:sp>
          <p:nvSpPr>
            <p:cNvPr id="53" name="TextBox 52"/>
            <p:cNvSpPr txBox="1"/>
            <p:nvPr/>
          </p:nvSpPr>
          <p:spPr>
            <a:xfrm>
              <a:off x="6557422" y="2986372"/>
              <a:ext cx="725840"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Past</a:t>
              </a:r>
              <a:endParaRPr lang="en-US" sz="2500" dirty="0">
                <a:solidFill>
                  <a:srgbClr val="FF2B2C"/>
                </a:solidFill>
                <a:latin typeface="+mn-lt"/>
                <a:ea typeface="ＭＳ Ｐゴシック" charset="0"/>
                <a:cs typeface="ＭＳ Ｐゴシック" charset="0"/>
                <a:sym typeface="Arial"/>
                <a:rtl val="0"/>
              </a:endParaRPr>
            </a:p>
          </p:txBody>
        </p:sp>
        <p:sp>
          <p:nvSpPr>
            <p:cNvPr id="54" name="TextBox 53"/>
            <p:cNvSpPr txBox="1"/>
            <p:nvPr/>
          </p:nvSpPr>
          <p:spPr>
            <a:xfrm>
              <a:off x="7515138" y="2987899"/>
              <a:ext cx="328936"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  </a:t>
              </a:r>
              <a:endParaRPr lang="en-US" sz="2500" dirty="0">
                <a:solidFill>
                  <a:srgbClr val="FF2B2C"/>
                </a:solidFill>
                <a:latin typeface="+mn-lt"/>
                <a:ea typeface="ＭＳ Ｐゴシック" charset="0"/>
                <a:cs typeface="ＭＳ Ｐゴシック" charset="0"/>
                <a:sym typeface="Arial"/>
                <a:rtl val="0"/>
              </a:endParaRPr>
            </a:p>
          </p:txBody>
        </p:sp>
      </p:grpSp>
      <p:cxnSp>
        <p:nvCxnSpPr>
          <p:cNvPr id="55" name="Straight Connector 54"/>
          <p:cNvCxnSpPr/>
          <p:nvPr/>
        </p:nvCxnSpPr>
        <p:spPr>
          <a:xfrm flipH="1">
            <a:off x="3348845" y="3139718"/>
            <a:ext cx="10686" cy="3027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939174" y="33864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47375" y="3406076"/>
            <a:ext cx="124264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runni</a:t>
            </a:r>
            <a:r>
              <a:rPr lang="en-US" sz="2200" dirty="0" smtClean="0">
                <a:solidFill>
                  <a:srgbClr val="FF0000"/>
                </a:solidFill>
                <a:latin typeface="+mn-lt"/>
                <a:ea typeface="ＭＳ Ｐゴシック" charset="0"/>
                <a:cs typeface="ＭＳ Ｐゴシック" charset="0"/>
                <a:sym typeface="Arial"/>
                <a:rtl val="0"/>
              </a:rPr>
              <a:t>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58" name="TextBox 57"/>
          <p:cNvSpPr txBox="1"/>
          <p:nvPr/>
        </p:nvSpPr>
        <p:spPr>
          <a:xfrm>
            <a:off x="3573907" y="3750979"/>
            <a:ext cx="101726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59" name="TextBox 58"/>
          <p:cNvSpPr txBox="1"/>
          <p:nvPr/>
        </p:nvSpPr>
        <p:spPr>
          <a:xfrm>
            <a:off x="4941489" y="3762046"/>
            <a:ext cx="1127873"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FF0000"/>
                </a:solidFill>
                <a:latin typeface="+mn-lt"/>
                <a:sym typeface="Arial"/>
                <a:rtl val="0"/>
              </a:rPr>
              <a:t>s</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0" name="TextBox 59"/>
          <p:cNvSpPr txBox="1"/>
          <p:nvPr/>
        </p:nvSpPr>
        <p:spPr>
          <a:xfrm>
            <a:off x="6407603" y="3766664"/>
            <a:ext cx="130298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FF0000"/>
                </a:solidFill>
                <a:latin typeface="+mn-lt"/>
                <a:sym typeface="Arial"/>
                <a:rtl val="0"/>
              </a:rPr>
              <a:t>ed</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1" name="TextBox 60"/>
          <p:cNvSpPr txBox="1"/>
          <p:nvPr/>
        </p:nvSpPr>
        <p:spPr>
          <a:xfrm>
            <a:off x="7654764" y="3762603"/>
            <a:ext cx="1361911"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sym typeface="Arial"/>
                <a:rtl val="0"/>
              </a:rPr>
              <a:t>[</a:t>
            </a:r>
            <a:r>
              <a:rPr lang="en-US" sz="2200" dirty="0" smtClean="0">
                <a:solidFill>
                  <a:srgbClr val="00B0F0"/>
                </a:solidFill>
                <a:latin typeface="+mn-lt"/>
                <a:sym typeface="Arial"/>
                <a:rtl val="0"/>
              </a:rPr>
              <a:t>sprint</a:t>
            </a:r>
            <a:r>
              <a:rPr lang="en-US" sz="2200" dirty="0" smtClean="0">
                <a:solidFill>
                  <a:srgbClr val="FF0000"/>
                </a:solidFill>
                <a:latin typeface="+mn-lt"/>
                <a:sym typeface="Arial"/>
                <a:rtl val="0"/>
              </a:rPr>
              <a:t>ing</a:t>
            </a:r>
            <a:r>
              <a:rPr lang="en-US" sz="2200" dirty="0" smtClean="0">
                <a:solidFill>
                  <a:srgbClr val="000000"/>
                </a:solidFill>
                <a:latin typeface="+mn-lt"/>
                <a:sym typeface="Arial"/>
                <a:rtl val="0"/>
              </a:rPr>
              <a:t>]</a:t>
            </a:r>
            <a:endParaRPr lang="en-US" sz="2200" dirty="0">
              <a:solidFill>
                <a:srgbClr val="000000"/>
              </a:solidFill>
              <a:latin typeface="+mn-lt"/>
              <a:sym typeface="Arial"/>
              <a:rtl val="0"/>
            </a:endParaRPr>
          </a:p>
        </p:txBody>
      </p:sp>
      <p:sp>
        <p:nvSpPr>
          <p:cNvPr id="62" name="TextBox 61"/>
          <p:cNvSpPr txBox="1"/>
          <p:nvPr/>
        </p:nvSpPr>
        <p:spPr>
          <a:xfrm>
            <a:off x="3584855" y="4087364"/>
            <a:ext cx="84029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3" name="TextBox 62"/>
          <p:cNvSpPr txBox="1"/>
          <p:nvPr/>
        </p:nvSpPr>
        <p:spPr>
          <a:xfrm>
            <a:off x="4952437" y="4098431"/>
            <a:ext cx="950901"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a:t>
            </a:r>
            <a:r>
              <a:rPr lang="en-US" sz="2200" dirty="0" err="1"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4" name="TextBox 63"/>
          <p:cNvSpPr txBox="1"/>
          <p:nvPr/>
        </p:nvSpPr>
        <p:spPr>
          <a:xfrm>
            <a:off x="6418551" y="4103049"/>
            <a:ext cx="1262205"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wugg</a:t>
            </a:r>
            <a:r>
              <a:rPr lang="en-US" sz="2200" dirty="0" err="1" smtClean="0">
                <a:solidFill>
                  <a:srgbClr val="FF0000"/>
                </a:solidFill>
                <a:latin typeface="+mn-lt"/>
                <a:ea typeface="ＭＳ Ｐゴシック" charset="0"/>
                <a:cs typeface="ＭＳ Ｐゴシック" charset="0"/>
                <a:sym typeface="Arial"/>
                <a:rtl val="0"/>
              </a:rPr>
              <a:t>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65" name="TextBox 64"/>
          <p:cNvSpPr txBox="1"/>
          <p:nvPr/>
        </p:nvSpPr>
        <p:spPr>
          <a:xfrm>
            <a:off x="7665712" y="4098988"/>
            <a:ext cx="1320554"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err="1" smtClean="0">
                <a:solidFill>
                  <a:srgbClr val="00B0F0"/>
                </a:solidFill>
                <a:latin typeface="+mn-lt"/>
                <a:ea typeface="ＭＳ Ｐゴシック" charset="0"/>
                <a:cs typeface="ＭＳ Ｐゴシック" charset="0"/>
                <a:sym typeface="Arial"/>
                <a:rtl val="0"/>
              </a:rPr>
              <a:t>wugg</a:t>
            </a:r>
            <a:r>
              <a:rPr lang="en-US" sz="2200" dirty="0" err="1" smtClean="0">
                <a:solidFill>
                  <a:srgbClr val="FF0000"/>
                </a:solidFill>
                <a:latin typeface="+mn-lt"/>
                <a:ea typeface="ＭＳ Ｐゴシック" charset="0"/>
                <a:cs typeface="ＭＳ Ｐゴシック" charset="0"/>
                <a:sym typeface="Arial"/>
                <a:rtl val="0"/>
              </a:rPr>
              <a:t>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grpSp>
        <p:nvGrpSpPr>
          <p:cNvPr id="66" name="Group 65"/>
          <p:cNvGrpSpPr/>
          <p:nvPr/>
        </p:nvGrpSpPr>
        <p:grpSpPr>
          <a:xfrm>
            <a:off x="2208275" y="3401081"/>
            <a:ext cx="1140570" cy="1970154"/>
            <a:chOff x="2208275" y="3401081"/>
            <a:chExt cx="1140570" cy="1970154"/>
          </a:xfrm>
        </p:grpSpPr>
        <p:sp>
          <p:nvSpPr>
            <p:cNvPr id="67" name="TextBox 66"/>
            <p:cNvSpPr txBox="1"/>
            <p:nvPr/>
          </p:nvSpPr>
          <p:spPr>
            <a:xfrm>
              <a:off x="2208275" y="3401081"/>
              <a:ext cx="771365"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RUN</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8" name="TextBox 67"/>
            <p:cNvSpPr txBox="1"/>
            <p:nvPr/>
          </p:nvSpPr>
          <p:spPr>
            <a:xfrm>
              <a:off x="2234437" y="3766850"/>
              <a:ext cx="111440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SPRINT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69" name="TextBox 68"/>
            <p:cNvSpPr txBox="1"/>
            <p:nvPr/>
          </p:nvSpPr>
          <p:spPr>
            <a:xfrm>
              <a:off x="2229411" y="4136182"/>
              <a:ext cx="877163"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WUG</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0" name="TextBox 69"/>
            <p:cNvSpPr txBox="1"/>
            <p:nvPr/>
          </p:nvSpPr>
          <p:spPr>
            <a:xfrm>
              <a:off x="2214326" y="4508807"/>
              <a:ext cx="919482"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CODE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71" name="TextBox 70"/>
            <p:cNvSpPr txBox="1"/>
            <p:nvPr/>
          </p:nvSpPr>
          <p:spPr>
            <a:xfrm>
              <a:off x="2215234" y="4894181"/>
              <a:ext cx="858568"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LOVE</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grpSp>
      <p:sp>
        <p:nvSpPr>
          <p:cNvPr id="72" name="TextBox 71"/>
          <p:cNvSpPr txBox="1"/>
          <p:nvPr/>
        </p:nvSpPr>
        <p:spPr>
          <a:xfrm>
            <a:off x="4951565" y="4485090"/>
            <a:ext cx="102239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code</a:t>
            </a:r>
            <a:r>
              <a:rPr lang="en-US" sz="2200" dirty="0"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3" name="TextBox 72"/>
          <p:cNvSpPr txBox="1"/>
          <p:nvPr/>
        </p:nvSpPr>
        <p:spPr>
          <a:xfrm>
            <a:off x="7680756" y="4517740"/>
            <a:ext cx="1115370"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codi</a:t>
            </a:r>
            <a:r>
              <a:rPr lang="en-US" sz="2200" dirty="0" smtClean="0">
                <a:solidFill>
                  <a:srgbClr val="FF0000"/>
                </a:solidFill>
                <a:latin typeface="+mn-lt"/>
                <a:ea typeface="ＭＳ Ｐゴシック" charset="0"/>
                <a:cs typeface="ＭＳ Ｐゴシック" charset="0"/>
                <a:sym typeface="Arial"/>
                <a:rtl val="0"/>
              </a:rPr>
              <a:t>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4" name="TextBox 73"/>
          <p:cNvSpPr txBox="1"/>
          <p:nvPr/>
        </p:nvSpPr>
        <p:spPr>
          <a:xfrm>
            <a:off x="3584602" y="4898129"/>
            <a:ext cx="834972"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love</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5" name="TextBox 74"/>
          <p:cNvSpPr txBox="1"/>
          <p:nvPr/>
        </p:nvSpPr>
        <p:spPr>
          <a:xfrm>
            <a:off x="6436641" y="4955624"/>
            <a:ext cx="98244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lov</a:t>
            </a:r>
            <a:r>
              <a:rPr lang="en-US" sz="2200" dirty="0" smtClean="0">
                <a:solidFill>
                  <a:srgbClr val="FF0000"/>
                </a:solidFill>
                <a:latin typeface="+mn-lt"/>
                <a:ea typeface="ＭＳ Ｐゴシック" charset="0"/>
                <a:cs typeface="ＭＳ Ｐゴシック" charset="0"/>
                <a:sym typeface="Arial"/>
                <a:rtl val="0"/>
              </a:rPr>
              <a:t>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76" name="Slide Number Placeholder 5"/>
          <p:cNvSpPr>
            <a:spLocks noGrp="1"/>
          </p:cNvSpPr>
          <p:nvPr>
            <p:ph type="sldNum" sz="quarter" idx="12"/>
          </p:nvPr>
        </p:nvSpPr>
        <p:spPr>
          <a:xfrm>
            <a:off x="6553200" y="6167092"/>
            <a:ext cx="2133600" cy="365125"/>
          </a:xfrm>
        </p:spPr>
        <p:txBody>
          <a:bodyPr/>
          <a:lstStyle/>
          <a:p>
            <a:pPr>
              <a:buClr>
                <a:srgbClr val="0C5986"/>
              </a:buClr>
              <a:defRPr/>
            </a:pPr>
            <a:fld id="{0E11CC8F-329F-8C41-AC6A-3ECAF67E5476}" type="slidenum">
              <a:rPr lang="en-US" smtClean="0">
                <a:solidFill>
                  <a:prstClr val="black">
                    <a:tint val="75000"/>
                  </a:prstClr>
                </a:solidFill>
                <a:latin typeface="+mn-lt"/>
              </a:rPr>
              <a:pPr>
                <a:buClr>
                  <a:srgbClr val="0C5986"/>
                </a:buClr>
                <a:defRPr/>
              </a:pPr>
              <a:t>9</a:t>
            </a:fld>
            <a:endParaRPr lang="en-US" dirty="0">
              <a:solidFill>
                <a:prstClr val="black">
                  <a:tint val="75000"/>
                </a:prstClr>
              </a:solidFill>
              <a:latin typeface="+mn-lt"/>
            </a:endParaRPr>
          </a:p>
        </p:txBody>
      </p:sp>
      <p:sp>
        <p:nvSpPr>
          <p:cNvPr id="77" name="TextBox 76"/>
          <p:cNvSpPr txBox="1"/>
          <p:nvPr/>
        </p:nvSpPr>
        <p:spPr>
          <a:xfrm>
            <a:off x="7581334" y="2850311"/>
            <a:ext cx="1164101"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srgbClr val="FF2B2C"/>
                </a:solidFill>
                <a:latin typeface="+mn-lt"/>
                <a:ea typeface="ＭＳ Ｐゴシック" charset="0"/>
                <a:cs typeface="ＭＳ Ｐゴシック" charset="0"/>
                <a:sym typeface="Arial"/>
                <a:rtl val="0"/>
              </a:rPr>
              <a:t>Gerund</a:t>
            </a:r>
            <a:endParaRPr lang="en-US" sz="2500" dirty="0">
              <a:solidFill>
                <a:srgbClr val="FF2B2C"/>
              </a:solidFill>
              <a:latin typeface="+mn-lt"/>
              <a:ea typeface="ＭＳ Ｐゴシック" charset="0"/>
              <a:cs typeface="ＭＳ Ｐゴシック" charset="0"/>
              <a:sym typeface="Arial"/>
              <a:rtl val="0"/>
            </a:endParaRPr>
          </a:p>
        </p:txBody>
      </p:sp>
      <p:sp>
        <p:nvSpPr>
          <p:cNvPr id="79" name="TextBox 78"/>
          <p:cNvSpPr txBox="1"/>
          <p:nvPr/>
        </p:nvSpPr>
        <p:spPr>
          <a:xfrm>
            <a:off x="2207692" y="5328629"/>
            <a:ext cx="672941" cy="477054"/>
          </a:xfrm>
          <a:prstGeom prst="rect">
            <a:avLst/>
          </a:prstGeom>
          <a:noFill/>
        </p:spPr>
        <p:txBody>
          <a:bodyPr wrap="none" rtlCol="0">
            <a:spAutoFit/>
          </a:bodyPr>
          <a:lstStyle/>
          <a:p>
            <a:pPr defTabSz="457200" eaLnBrk="1" hangingPunct="1">
              <a:spcBef>
                <a:spcPct val="0"/>
              </a:spcBef>
              <a:buClrTx/>
              <a:buSzTx/>
              <a:buFontTx/>
              <a:buNone/>
            </a:pPr>
            <a:r>
              <a:rPr lang="en-US" sz="2500" smtClean="0">
                <a:solidFill>
                  <a:srgbClr val="0C5986">
                    <a:lumMod val="60000"/>
                    <a:lumOff val="40000"/>
                  </a:srgbClr>
                </a:solidFill>
                <a:latin typeface="+mn-lt"/>
                <a:ea typeface="ＭＳ Ｐゴシック" charset="0"/>
                <a:cs typeface="ＭＳ Ｐゴシック" charset="0"/>
                <a:sym typeface="Arial"/>
                <a:rtl val="0"/>
              </a:rPr>
              <a:t>BAT</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0" name="TextBox 79"/>
          <p:cNvSpPr txBox="1"/>
          <p:nvPr/>
        </p:nvSpPr>
        <p:spPr>
          <a:xfrm>
            <a:off x="2207611" y="5756609"/>
            <a:ext cx="802464" cy="477054"/>
          </a:xfrm>
          <a:prstGeom prst="rect">
            <a:avLst/>
          </a:prstGeom>
          <a:noFill/>
        </p:spPr>
        <p:txBody>
          <a:bodyPr wrap="none" rtlCol="0">
            <a:spAutoFit/>
          </a:bodyPr>
          <a:lstStyle/>
          <a:p>
            <a:pPr defTabSz="457200" eaLnBrk="1" hangingPunct="1">
              <a:spcBef>
                <a:spcPct val="0"/>
              </a:spcBef>
              <a:buClrTx/>
              <a:buSzTx/>
              <a:buFontTx/>
              <a:buNone/>
            </a:pPr>
            <a:r>
              <a:rPr lang="en-US" sz="2500" dirty="0" smtClean="0">
                <a:solidFill>
                  <a:srgbClr val="0C5986">
                    <a:lumMod val="60000"/>
                    <a:lumOff val="40000"/>
                  </a:srgbClr>
                </a:solidFill>
                <a:latin typeface="+mn-lt"/>
                <a:ea typeface="ＭＳ Ｐゴシック" charset="0"/>
                <a:cs typeface="ＭＳ Ｐゴシック" charset="0"/>
                <a:sym typeface="Arial"/>
                <a:rtl val="0"/>
              </a:rPr>
              <a:t>PLAY</a:t>
            </a:r>
            <a:endParaRPr lang="en-US" sz="2500" dirty="0">
              <a:solidFill>
                <a:srgbClr val="0C5986">
                  <a:lumMod val="60000"/>
                  <a:lumOff val="40000"/>
                </a:srgbClr>
              </a:solidFill>
              <a:latin typeface="+mn-lt"/>
              <a:ea typeface="ＭＳ Ｐゴシック" charset="0"/>
              <a:cs typeface="ＭＳ Ｐゴシック" charset="0"/>
              <a:sym typeface="Arial"/>
              <a:rtl val="0"/>
            </a:endParaRPr>
          </a:p>
        </p:txBody>
      </p:sp>
      <p:sp>
        <p:nvSpPr>
          <p:cNvPr id="82" name="TextBox 81"/>
          <p:cNvSpPr txBox="1"/>
          <p:nvPr/>
        </p:nvSpPr>
        <p:spPr>
          <a:xfrm>
            <a:off x="4951786" y="5347789"/>
            <a:ext cx="842538"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bat</a:t>
            </a:r>
            <a:r>
              <a:rPr lang="en-US" sz="2200" dirty="0" smtClean="0">
                <a:solidFill>
                  <a:srgbClr val="FF0000"/>
                </a:solidFill>
                <a:latin typeface="+mn-lt"/>
                <a:ea typeface="ＭＳ Ｐゴシック" charset="0"/>
                <a:cs typeface="ＭＳ Ｐゴシック" charset="0"/>
                <a:sym typeface="Arial"/>
                <a:rtl val="0"/>
              </a:rPr>
              <a:t>s</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3" name="TextBox 82"/>
          <p:cNvSpPr txBox="1"/>
          <p:nvPr/>
        </p:nvSpPr>
        <p:spPr>
          <a:xfrm>
            <a:off x="7665964" y="5393767"/>
            <a:ext cx="1076577"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bat</a:t>
            </a:r>
            <a:r>
              <a:rPr lang="en-US" sz="2200" dirty="0" smtClean="0">
                <a:solidFill>
                  <a:srgbClr val="FF0000"/>
                </a:solidFill>
                <a:latin typeface="+mn-lt"/>
                <a:ea typeface="ＭＳ Ｐゴシック" charset="0"/>
                <a:cs typeface="ＭＳ Ｐゴシック" charset="0"/>
                <a:sym typeface="Arial"/>
                <a:rtl val="0"/>
              </a:rPr>
              <a:t>ing</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4" name="TextBox 83"/>
          <p:cNvSpPr txBox="1"/>
          <p:nvPr/>
        </p:nvSpPr>
        <p:spPr>
          <a:xfrm>
            <a:off x="6461373" y="5762765"/>
            <a:ext cx="1112356" cy="430887"/>
          </a:xfrm>
          <a:prstGeom prst="rect">
            <a:avLst/>
          </a:prstGeom>
          <a:noFill/>
        </p:spPr>
        <p:txBody>
          <a:bodyPr wrap="none" rtlCol="0">
            <a:spAutoFit/>
          </a:bodyPr>
          <a:lstStyle/>
          <a:p>
            <a:pPr algn="l" defTabSz="457200" eaLnBrk="1" hangingPunct="1">
              <a:spcBef>
                <a:spcPct val="0"/>
              </a:spcBef>
              <a:buClrTx/>
              <a:buSzTx/>
              <a:buFontTx/>
              <a:buNone/>
            </a:pPr>
            <a:r>
              <a:rPr lang="en-US" sz="2200" dirty="0" smtClean="0">
                <a:solidFill>
                  <a:srgbClr val="000000"/>
                </a:solidFill>
                <a:latin typeface="+mn-lt"/>
                <a:ea typeface="ＭＳ Ｐゴシック" charset="0"/>
                <a:cs typeface="ＭＳ Ｐゴシック" charset="0"/>
                <a:sym typeface="Arial"/>
                <a:rtl val="0"/>
              </a:rPr>
              <a:t>[</a:t>
            </a:r>
            <a:r>
              <a:rPr lang="en-US" sz="2200" dirty="0" smtClean="0">
                <a:solidFill>
                  <a:srgbClr val="00B0F0"/>
                </a:solidFill>
                <a:latin typeface="+mn-lt"/>
                <a:ea typeface="ＭＳ Ｐゴシック" charset="0"/>
                <a:cs typeface="ＭＳ Ｐゴシック" charset="0"/>
                <a:sym typeface="Arial"/>
                <a:rtl val="0"/>
              </a:rPr>
              <a:t>play</a:t>
            </a:r>
            <a:r>
              <a:rPr lang="en-US" sz="2200" dirty="0" smtClean="0">
                <a:solidFill>
                  <a:srgbClr val="FF0000"/>
                </a:solidFill>
                <a:latin typeface="+mn-lt"/>
                <a:ea typeface="ＭＳ Ｐゴシック" charset="0"/>
                <a:cs typeface="ＭＳ Ｐゴシック" charset="0"/>
                <a:sym typeface="Arial"/>
                <a:rtl val="0"/>
              </a:rPr>
              <a:t>ed</a:t>
            </a:r>
            <a:r>
              <a:rPr lang="en-US" sz="2200" dirty="0" smtClean="0">
                <a:solidFill>
                  <a:srgbClr val="000000"/>
                </a:solidFill>
                <a:latin typeface="+mn-lt"/>
                <a:ea typeface="ＭＳ Ｐゴシック" charset="0"/>
                <a:cs typeface="ＭＳ Ｐゴシック" charset="0"/>
                <a:sym typeface="Arial"/>
                <a:rtl val="0"/>
              </a:rPr>
              <a:t>]</a:t>
            </a:r>
            <a:endParaRPr lang="en-US" sz="2200" dirty="0">
              <a:solidFill>
                <a:srgbClr val="000000"/>
              </a:solidFill>
              <a:latin typeface="+mn-lt"/>
              <a:ea typeface="ＭＳ Ｐゴシック" charset="0"/>
              <a:cs typeface="ＭＳ Ｐゴシック" charset="0"/>
              <a:sym typeface="Arial"/>
              <a:rtl val="0"/>
            </a:endParaRPr>
          </a:p>
        </p:txBody>
      </p:sp>
      <p:sp>
        <p:nvSpPr>
          <p:cNvPr id="85" name="TextBox 84"/>
          <p:cNvSpPr txBox="1"/>
          <p:nvPr/>
        </p:nvSpPr>
        <p:spPr>
          <a:xfrm>
            <a:off x="5280504" y="1566643"/>
            <a:ext cx="1466427" cy="553998"/>
          </a:xfrm>
          <a:prstGeom prst="rect">
            <a:avLst/>
          </a:prstGeom>
          <a:noFill/>
        </p:spPr>
        <p:txBody>
          <a:bodyPr wrap="none" rtlCol="0">
            <a:spAutoFit/>
          </a:bodyPr>
          <a:lstStyle/>
          <a:p>
            <a:pPr algn="l" defTabSz="457200" eaLnBrk="1" hangingPunct="1">
              <a:spcBef>
                <a:spcPct val="0"/>
              </a:spcBef>
              <a:buClrTx/>
              <a:buSzTx/>
              <a:buFontTx/>
              <a:buNone/>
            </a:pPr>
            <a:r>
              <a:rPr lang="en-US" sz="3000" dirty="0" smtClean="0">
                <a:solidFill>
                  <a:prstClr val="black"/>
                </a:solidFill>
                <a:latin typeface="+mn-lt"/>
                <a:ea typeface="ＭＳ Ｐゴシック" charset="0"/>
                <a:cs typeface="Times New Roman"/>
              </a:rPr>
              <a:t>Suffixes </a:t>
            </a:r>
            <a:endParaRPr lang="en-US" sz="3000" dirty="0">
              <a:solidFill>
                <a:prstClr val="black"/>
              </a:solidFill>
              <a:latin typeface="+mn-lt"/>
              <a:ea typeface="ＭＳ Ｐゴシック" charset="0"/>
              <a:cs typeface="Times New Roman"/>
            </a:endParaRPr>
          </a:p>
        </p:txBody>
      </p:sp>
      <p:cxnSp>
        <p:nvCxnSpPr>
          <p:cNvPr id="86" name="Straight Connector 85"/>
          <p:cNvCxnSpPr/>
          <p:nvPr/>
        </p:nvCxnSpPr>
        <p:spPr>
          <a:xfrm flipH="1">
            <a:off x="3123404" y="2570622"/>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3123720" y="2129263"/>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3489859" y="2153879"/>
            <a:ext cx="1236846" cy="430887"/>
          </a:xfrm>
          <a:prstGeom prst="rect">
            <a:avLst/>
          </a:prstGeom>
          <a:noFill/>
        </p:spPr>
        <p:txBody>
          <a:bodyPr wrap="square" rtlCol="0">
            <a:spAutoFit/>
          </a:bodyPr>
          <a:lstStyle/>
          <a:p>
            <a:pPr lvl="1" algn="l" defTabSz="457200" eaLnBrk="1" hangingPunct="1">
              <a:spcBef>
                <a:spcPct val="0"/>
              </a:spcBef>
              <a:buClrTx/>
              <a:buSzTx/>
              <a:buFontTx/>
              <a:buNone/>
            </a:pPr>
            <a:r>
              <a:rPr lang="en-US" sz="2200" dirty="0">
                <a:solidFill>
                  <a:prstClr val="black"/>
                </a:solidFill>
                <a:latin typeface="+mn-lt"/>
                <a:ea typeface="ＭＳ Ｐゴシック" charset="0"/>
                <a:cs typeface="ＭＳ Ｐゴシック" charset="0"/>
              </a:rPr>
              <a:t>/</a:t>
            </a:r>
            <a:r>
              <a:rPr lang="en-US" sz="2200" dirty="0" err="1">
                <a:solidFill>
                  <a:srgbClr val="9C0001">
                    <a:lumMod val="60000"/>
                    <a:lumOff val="40000"/>
                  </a:srgbClr>
                </a:solidFill>
                <a:latin typeface="+mn-lt"/>
                <a:ea typeface="ＭＳ Ｐゴシック" charset="0"/>
                <a:cs typeface="ＭＳ Ｐゴシック" charset="0"/>
              </a:rPr>
              <a:t>Ø</a:t>
            </a:r>
            <a:r>
              <a:rPr lang="en-US" sz="2200" dirty="0">
                <a:solidFill>
                  <a:prstClr val="black"/>
                </a:solidFill>
                <a:latin typeface="+mn-lt"/>
                <a:ea typeface="ＭＳ Ｐゴシック" charset="0"/>
                <a:cs typeface="ＭＳ Ｐゴシック" charset="0"/>
              </a:rPr>
              <a:t>/</a:t>
            </a:r>
          </a:p>
        </p:txBody>
      </p:sp>
      <p:sp>
        <p:nvSpPr>
          <p:cNvPr id="89" name="TextBox 88"/>
          <p:cNvSpPr txBox="1"/>
          <p:nvPr/>
        </p:nvSpPr>
        <p:spPr>
          <a:xfrm>
            <a:off x="5160197" y="2164946"/>
            <a:ext cx="630784"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ea typeface="ＭＳ Ｐゴシック" charset="0"/>
                <a:cs typeface="ＭＳ Ｐゴシック" charset="0"/>
              </a:rPr>
              <a:t>/</a:t>
            </a:r>
            <a:r>
              <a:rPr lang="en-US" sz="2200" dirty="0" smtClean="0">
                <a:solidFill>
                  <a:srgbClr val="9C0001">
                    <a:lumMod val="60000"/>
                    <a:lumOff val="40000"/>
                  </a:srgbClr>
                </a:solidFill>
                <a:latin typeface="+mn-lt"/>
                <a:ea typeface="ＭＳ Ｐゴシック" charset="0"/>
                <a:cs typeface="ＭＳ Ｐゴシック" charset="0"/>
              </a:rPr>
              <a:t>s</a:t>
            </a:r>
            <a:r>
              <a:rPr lang="en-US" sz="2200" dirty="0">
                <a:solidFill>
                  <a:prstClr val="black"/>
                </a:solidFill>
                <a:latin typeface="+mn-lt"/>
                <a:ea typeface="ＭＳ Ｐゴシック" charset="0"/>
                <a:cs typeface="ＭＳ Ｐゴシック" charset="0"/>
              </a:rPr>
              <a:t>/</a:t>
            </a:r>
          </a:p>
        </p:txBody>
      </p:sp>
      <p:sp>
        <p:nvSpPr>
          <p:cNvPr id="90" name="TextBox 89"/>
          <p:cNvSpPr txBox="1"/>
          <p:nvPr/>
        </p:nvSpPr>
        <p:spPr>
          <a:xfrm>
            <a:off x="6400819" y="2177226"/>
            <a:ext cx="731455"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rPr>
              <a:t>/</a:t>
            </a:r>
            <a:r>
              <a:rPr lang="en-US" sz="2200" dirty="0" err="1" smtClean="0">
                <a:solidFill>
                  <a:srgbClr val="FF2B2C"/>
                </a:solidFill>
                <a:latin typeface="+mn-lt"/>
              </a:rPr>
              <a:t>ed</a:t>
            </a:r>
            <a:r>
              <a:rPr lang="en-US" sz="2200" dirty="0" smtClean="0">
                <a:solidFill>
                  <a:prstClr val="black"/>
                </a:solidFill>
                <a:latin typeface="+mn-lt"/>
              </a:rPr>
              <a:t>/</a:t>
            </a:r>
            <a:endParaRPr lang="en-US" sz="2200" dirty="0">
              <a:solidFill>
                <a:prstClr val="black"/>
              </a:solidFill>
              <a:latin typeface="+mn-lt"/>
            </a:endParaRPr>
          </a:p>
        </p:txBody>
      </p:sp>
      <p:sp>
        <p:nvSpPr>
          <p:cNvPr id="91" name="TextBox 90"/>
          <p:cNvSpPr txBox="1"/>
          <p:nvPr/>
        </p:nvSpPr>
        <p:spPr>
          <a:xfrm>
            <a:off x="7711117" y="2177226"/>
            <a:ext cx="838440" cy="430887"/>
          </a:xfrm>
          <a:prstGeom prst="rect">
            <a:avLst/>
          </a:prstGeom>
          <a:noFill/>
        </p:spPr>
        <p:txBody>
          <a:bodyPr wrap="square" rtlCol="0">
            <a:spAutoFit/>
          </a:bodyPr>
          <a:lstStyle/>
          <a:p>
            <a:pPr algn="l" defTabSz="457200" eaLnBrk="1" hangingPunct="1">
              <a:spcBef>
                <a:spcPct val="0"/>
              </a:spcBef>
              <a:buClrTx/>
              <a:buSzTx/>
              <a:buFontTx/>
              <a:buNone/>
            </a:pPr>
            <a:r>
              <a:rPr lang="en-US" sz="2200" dirty="0" smtClean="0">
                <a:solidFill>
                  <a:prstClr val="black"/>
                </a:solidFill>
                <a:latin typeface="+mn-lt"/>
              </a:rPr>
              <a:t>/</a:t>
            </a:r>
            <a:r>
              <a:rPr lang="en-US" sz="2200" dirty="0" err="1" smtClean="0">
                <a:solidFill>
                  <a:srgbClr val="FF2B2C"/>
                </a:solidFill>
                <a:latin typeface="+mn-lt"/>
              </a:rPr>
              <a:t>ing</a:t>
            </a:r>
            <a:r>
              <a:rPr lang="en-US" sz="2200" dirty="0" smtClean="0">
                <a:solidFill>
                  <a:prstClr val="black"/>
                </a:solidFill>
                <a:latin typeface="+mn-lt"/>
              </a:rPr>
              <a:t>/</a:t>
            </a:r>
            <a:endParaRPr lang="en-US" sz="2200" dirty="0">
              <a:solidFill>
                <a:prstClr val="black"/>
              </a:solidFill>
              <a:latin typeface="+mn-lt"/>
            </a:endParaRPr>
          </a:p>
        </p:txBody>
      </p:sp>
      <p:cxnSp>
        <p:nvCxnSpPr>
          <p:cNvPr id="93" name="Straight Connector 92"/>
          <p:cNvCxnSpPr/>
          <p:nvPr/>
        </p:nvCxnSpPr>
        <p:spPr>
          <a:xfrm>
            <a:off x="2063065" y="3418730"/>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840995" y="3434534"/>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115781" y="3401343"/>
            <a:ext cx="880369"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run</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6" name="TextBox 95"/>
          <p:cNvSpPr txBox="1"/>
          <p:nvPr/>
        </p:nvSpPr>
        <p:spPr>
          <a:xfrm>
            <a:off x="900577" y="3810703"/>
            <a:ext cx="1297012" cy="477054"/>
          </a:xfrm>
          <a:prstGeom prst="rect">
            <a:avLst/>
          </a:prstGeom>
          <a:noFill/>
        </p:spPr>
        <p:txBody>
          <a:bodyPr wrap="square" rtlCol="0">
            <a:spAutoFit/>
          </a:bodyPr>
          <a:lstStyle/>
          <a:p>
            <a:pPr algn="l" defTabSz="457200" eaLnBrk="1" hangingPunct="1">
              <a:spcBef>
                <a:spcPct val="0"/>
              </a:spcBef>
              <a:buClrTx/>
              <a:buSzTx/>
              <a:buFontTx/>
              <a:buNone/>
            </a:pPr>
            <a:r>
              <a:rPr lang="en-US" sz="2500" dirty="0" smtClean="0">
                <a:solidFill>
                  <a:prstClr val="black"/>
                </a:solidFill>
                <a:latin typeface="+mn-lt"/>
              </a:rPr>
              <a:t>/</a:t>
            </a:r>
            <a:r>
              <a:rPr lang="en-US" sz="2500" dirty="0" smtClean="0">
                <a:solidFill>
                  <a:srgbClr val="0C5986">
                    <a:lumMod val="60000"/>
                    <a:lumOff val="40000"/>
                  </a:srgbClr>
                </a:solidFill>
                <a:latin typeface="+mn-lt"/>
              </a:rPr>
              <a:t>sprint</a:t>
            </a:r>
            <a:r>
              <a:rPr lang="en-US" sz="2500" dirty="0" smtClean="0">
                <a:solidFill>
                  <a:prstClr val="black"/>
                </a:solidFill>
                <a:latin typeface="+mn-lt"/>
              </a:rPr>
              <a:t>/</a:t>
            </a:r>
            <a:endParaRPr lang="en-US" sz="2500" dirty="0">
              <a:solidFill>
                <a:prstClr val="black"/>
              </a:solidFill>
              <a:latin typeface="+mn-lt"/>
            </a:endParaRPr>
          </a:p>
        </p:txBody>
      </p:sp>
      <p:sp>
        <p:nvSpPr>
          <p:cNvPr id="97" name="TextBox 96"/>
          <p:cNvSpPr txBox="1"/>
          <p:nvPr/>
        </p:nvSpPr>
        <p:spPr>
          <a:xfrm>
            <a:off x="1010373" y="4195780"/>
            <a:ext cx="990977"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err="1" smtClean="0">
                <a:solidFill>
                  <a:srgbClr val="37AAED"/>
                </a:solidFill>
                <a:latin typeface="+mn-lt"/>
                <a:ea typeface="ＭＳ Ｐゴシック" charset="0"/>
                <a:cs typeface="ＭＳ Ｐゴシック" charset="0"/>
              </a:rPr>
              <a:t>wug</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8" name="TextBox 97"/>
          <p:cNvSpPr txBox="1"/>
          <p:nvPr/>
        </p:nvSpPr>
        <p:spPr>
          <a:xfrm>
            <a:off x="1055641" y="5773897"/>
            <a:ext cx="967573"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play</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99" name="TextBox 98"/>
          <p:cNvSpPr txBox="1"/>
          <p:nvPr/>
        </p:nvSpPr>
        <p:spPr>
          <a:xfrm>
            <a:off x="1103123" y="5352313"/>
            <a:ext cx="858248" cy="477054"/>
          </a:xfrm>
          <a:prstGeom prst="rect">
            <a:avLst/>
          </a:prstGeom>
          <a:noFill/>
        </p:spPr>
        <p:txBody>
          <a:bodyPr wrap="none" rtlCol="0">
            <a:spAutoFit/>
          </a:bodyPr>
          <a:lstStyle/>
          <a:p>
            <a:pPr algn="l" defTabSz="457200" eaLnBrk="1" hangingPunct="1">
              <a:spcBef>
                <a:spcPct val="0"/>
              </a:spcBef>
              <a:buClrTx/>
              <a:buSzTx/>
              <a:buFontTx/>
              <a:buNone/>
            </a:pPr>
            <a:r>
              <a:rPr lang="en-US" sz="2500" smtClean="0">
                <a:solidFill>
                  <a:prstClr val="black"/>
                </a:solidFill>
                <a:latin typeface="+mn-lt"/>
                <a:ea typeface="ＭＳ Ｐゴシック" charset="0"/>
                <a:cs typeface="ＭＳ Ｐゴシック" charset="0"/>
              </a:rPr>
              <a:t>/</a:t>
            </a:r>
            <a:r>
              <a:rPr lang="en-US" sz="2500" smtClean="0">
                <a:solidFill>
                  <a:srgbClr val="37AAED"/>
                </a:solidFill>
                <a:latin typeface="+mn-lt"/>
                <a:ea typeface="ＭＳ Ｐゴシック" charset="0"/>
                <a:cs typeface="ＭＳ Ｐゴシック" charset="0"/>
              </a:rPr>
              <a:t>bat</a:t>
            </a:r>
            <a:r>
              <a:rPr lang="en-US" sz="250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100" name="TextBox 99"/>
          <p:cNvSpPr txBox="1"/>
          <p:nvPr/>
        </p:nvSpPr>
        <p:spPr>
          <a:xfrm>
            <a:off x="1039016" y="4952611"/>
            <a:ext cx="973985"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love</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
        <p:nvSpPr>
          <p:cNvPr id="101" name="TextBox 100"/>
          <p:cNvSpPr txBox="1"/>
          <p:nvPr/>
        </p:nvSpPr>
        <p:spPr>
          <a:xfrm>
            <a:off x="1032628" y="4571888"/>
            <a:ext cx="1056379" cy="477054"/>
          </a:xfrm>
          <a:prstGeom prst="rect">
            <a:avLst/>
          </a:prstGeom>
          <a:noFill/>
        </p:spPr>
        <p:txBody>
          <a:bodyPr wrap="none" rtlCol="0">
            <a:spAutoFit/>
          </a:bodyPr>
          <a:lstStyle/>
          <a:p>
            <a:pPr algn="l" defTabSz="457200" eaLnBrk="1" hangingPunct="1">
              <a:spcBef>
                <a:spcPct val="0"/>
              </a:spcBef>
              <a:buClrTx/>
              <a:buSzTx/>
              <a:buFontTx/>
              <a:buNone/>
            </a:pPr>
            <a:r>
              <a:rPr lang="en-US" sz="2500" dirty="0" smtClean="0">
                <a:solidFill>
                  <a:prstClr val="black"/>
                </a:solidFill>
                <a:latin typeface="+mn-lt"/>
                <a:ea typeface="ＭＳ Ｐゴシック" charset="0"/>
                <a:cs typeface="ＭＳ Ｐゴシック" charset="0"/>
              </a:rPr>
              <a:t>/</a:t>
            </a:r>
            <a:r>
              <a:rPr lang="en-US" sz="2500" dirty="0" smtClean="0">
                <a:solidFill>
                  <a:srgbClr val="37AAED"/>
                </a:solidFill>
                <a:latin typeface="+mn-lt"/>
                <a:ea typeface="ＭＳ Ｐゴシック" charset="0"/>
                <a:cs typeface="ＭＳ Ｐゴシック" charset="0"/>
              </a:rPr>
              <a:t>code</a:t>
            </a:r>
            <a:r>
              <a:rPr lang="en-US" sz="2500" dirty="0" smtClean="0">
                <a:solidFill>
                  <a:prstClr val="black"/>
                </a:solidFill>
                <a:latin typeface="+mn-lt"/>
                <a:ea typeface="ＭＳ Ｐゴシック" charset="0"/>
                <a:cs typeface="ＭＳ Ｐゴシック" charset="0"/>
              </a:rPr>
              <a:t>/</a:t>
            </a:r>
            <a:endParaRPr lang="en-US" sz="2500" dirty="0">
              <a:solidFill>
                <a:prstClr val="black"/>
              </a:solidFill>
              <a:latin typeface="+mn-lt"/>
              <a:ea typeface="ＭＳ Ｐゴシック" charset="0"/>
              <a:cs typeface="ＭＳ Ｐゴシック" charset="0"/>
            </a:endParaRPr>
          </a:p>
        </p:txBody>
      </p:sp>
    </p:spTree>
    <p:extLst>
      <p:ext uri="{BB962C8B-B14F-4D97-AF65-F5344CB8AC3E}">
        <p14:creationId xmlns:p14="http://schemas.microsoft.com/office/powerpoint/2010/main" val="7102909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5.8|6.6|5.3|3.8|8|1.7|17.9"/>
</p:tagLst>
</file>

<file path=ppt/theme/theme1.xml><?xml version="1.0" encoding="utf-8"?>
<a:theme xmlns:a="http://schemas.openxmlformats.org/drawingml/2006/main" name="JHU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JHU Theme.thmx</Template>
  <TotalTime>11525</TotalTime>
  <Words>3244</Words>
  <Application>Microsoft Macintosh PowerPoint</Application>
  <PresentationFormat>On-screen Show (4:3)</PresentationFormat>
  <Paragraphs>805</Paragraphs>
  <Slides>54</Slides>
  <Notes>41</Notes>
  <HiddenSlides>11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Ayuthaya</vt:lpstr>
      <vt:lpstr>Calibri</vt:lpstr>
      <vt:lpstr>Cambria</vt:lpstr>
      <vt:lpstr>Comic Sans MS</vt:lpstr>
      <vt:lpstr>Helvetica Neue</vt:lpstr>
      <vt:lpstr>Helvetica Neue Light</vt:lpstr>
      <vt:lpstr>ＭＳ Ｐゴシック</vt:lpstr>
      <vt:lpstr>Times New Roman</vt:lpstr>
      <vt:lpstr>宋体</vt:lpstr>
      <vt:lpstr>Arial</vt:lpstr>
      <vt:lpstr>JHU Theme</vt:lpstr>
      <vt:lpstr>Morphological Smoothing and Extrapolation of Word Embeddings</vt:lpstr>
      <vt:lpstr>Morphology matters!</vt:lpstr>
      <vt:lpstr>Words in the Lexicon are Related!</vt:lpstr>
      <vt:lpstr>Inflectional Morphology is Highly-Structured</vt:lpstr>
      <vt:lpstr>PowerPoint Presentation</vt:lpstr>
      <vt:lpstr>PowerPoint Presentation</vt:lpstr>
      <vt:lpstr>Research Question</vt:lpstr>
      <vt:lpstr>PowerPoint Presentation</vt:lpstr>
      <vt:lpstr>PowerPoint Presentation</vt:lpstr>
      <vt:lpstr>Why is “sprints” written like that?</vt:lpstr>
      <vt:lpstr>Why is “running” written like that?</vt:lpstr>
      <vt:lpstr>PowerPoint Presentation</vt:lpstr>
      <vt:lpstr>Matrix Completion: Collaborative Filtering</vt:lpstr>
      <vt:lpstr>Matrix Completion: Collaborative Filtering</vt:lpstr>
      <vt:lpstr>Matrix Completion: Collaborative Filtering</vt:lpstr>
      <vt:lpstr>Matrix Completion: Collaborative Filtering</vt:lpstr>
      <vt:lpstr>PowerPoint Presentation</vt:lpstr>
      <vt:lpstr>Things word2vec doesn’t know…</vt:lpstr>
      <vt:lpstr>Things word2vec doesn’t know…</vt:lpstr>
      <vt:lpstr>PowerPoint Presentation</vt:lpstr>
      <vt:lpstr>PowerPoint Presentation</vt:lpstr>
      <vt:lpstr>PowerPoint Presentation</vt:lpstr>
      <vt:lpstr>PowerPoint Presentation</vt:lpstr>
      <vt:lpstr>PowerPoint Presentation</vt:lpstr>
      <vt:lpstr>Why does “running” mean that?</vt:lpstr>
      <vt:lpstr>Why does “sprinting” mean that?</vt:lpstr>
      <vt:lpstr>PowerPoint Presentation</vt:lpstr>
      <vt:lpstr>PowerPoint Presentation</vt:lpstr>
      <vt:lpstr>PowerPoint Presentation</vt:lpstr>
      <vt:lpstr>Additive Model</vt:lpstr>
      <vt:lpstr>Relation to Vector Offset Method</vt:lpstr>
      <vt:lpstr>Generating A Type Vector in the Lexicon</vt:lpstr>
      <vt:lpstr>Generating A Type Vector in the Lexicon</vt:lpstr>
      <vt:lpstr>Directed Graphical Model</vt:lpstr>
      <vt:lpstr>Smoothing and Extrapolation</vt:lpstr>
      <vt:lpstr>Smoothing and Extrapolation</vt:lpstr>
      <vt:lpstr>Gaussian Graphical Model</vt:lpstr>
      <vt:lpstr>Where did we get the graph structure?</vt:lpstr>
      <vt:lpstr>Where did we get the graph structure?</vt:lpstr>
      <vt:lpstr>Why you should care!</vt:lpstr>
      <vt:lpstr>Why use our model?</vt:lpstr>
      <vt:lpstr>How do we learn the embeddings?</vt:lpstr>
      <vt:lpstr>Training Set-up</vt:lpstr>
      <vt:lpstr>Experiment 1: Vector Prediction</vt:lpstr>
      <vt:lpstr>Experiment 1: Vector Prediction</vt:lpstr>
      <vt:lpstr>Experiment 2: Perplexity</vt:lpstr>
      <vt:lpstr>Experiment 2: Perplexity</vt:lpstr>
      <vt:lpstr>Experiment 3: Word Similarity</vt:lpstr>
      <vt:lpstr>Directed Graphical Model</vt:lpstr>
      <vt:lpstr>Experiment 3: Word Similarity</vt:lpstr>
      <vt:lpstr>Future Work</vt:lpstr>
      <vt:lpstr>Fin</vt:lpstr>
      <vt:lpstr>How do we compose words?</vt:lpstr>
      <vt:lpstr>Keep it simple: Addition!</vt:lpstr>
    </vt:vector>
  </TitlesOfParts>
  <Company>Human Language Technology Center of Excellence, Johns Hopkins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Default Deck</dc:title>
  <dc:creator>Benjamin Van Durme</dc:creator>
  <cp:lastModifiedBy>Ryan Hernandez</cp:lastModifiedBy>
  <cp:revision>229</cp:revision>
  <dcterms:created xsi:type="dcterms:W3CDTF">2014-05-05T18:24:13Z</dcterms:created>
  <dcterms:modified xsi:type="dcterms:W3CDTF">2016-10-25T21:25:09Z</dcterms:modified>
</cp:coreProperties>
</file>