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338" r:id="rId2"/>
    <p:sldId id="554" r:id="rId3"/>
    <p:sldId id="571" r:id="rId4"/>
    <p:sldId id="572" r:id="rId5"/>
    <p:sldId id="596" r:id="rId6"/>
    <p:sldId id="558" r:id="rId7"/>
    <p:sldId id="574" r:id="rId8"/>
    <p:sldId id="560" r:id="rId9"/>
    <p:sldId id="561" r:id="rId10"/>
    <p:sldId id="569" r:id="rId11"/>
    <p:sldId id="570" r:id="rId12"/>
    <p:sldId id="591" r:id="rId13"/>
    <p:sldId id="583" r:id="rId14"/>
    <p:sldId id="584" r:id="rId15"/>
    <p:sldId id="585" r:id="rId16"/>
    <p:sldId id="586" r:id="rId17"/>
    <p:sldId id="499" r:id="rId18"/>
    <p:sldId id="581" r:id="rId19"/>
    <p:sldId id="545" r:id="rId20"/>
    <p:sldId id="551" r:id="rId21"/>
    <p:sldId id="549" r:id="rId22"/>
    <p:sldId id="5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 Jin" initials="XJ" lastIdx="1" clrIdx="0">
    <p:extLst>
      <p:ext uri="{19B8F6BF-5375-455C-9EA6-DF929625EA0E}">
        <p15:presenceInfo xmlns:p15="http://schemas.microsoft.com/office/powerpoint/2012/main" userId="10ced676da9c44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6B"/>
    <a:srgbClr val="2CB051"/>
    <a:srgbClr val="C01A00"/>
    <a:srgbClr val="C11A01"/>
    <a:srgbClr val="C00000"/>
    <a:srgbClr val="C00100"/>
    <a:srgbClr val="29B050"/>
    <a:srgbClr val="A9D18E"/>
    <a:srgbClr val="767171"/>
    <a:srgbClr val="DE8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8"/>
    <p:restoredTop sz="79812"/>
  </p:normalViewPr>
  <p:slideViewPr>
    <p:cSldViewPr snapToGrid="0" snapToObjects="1">
      <p:cViewPr varScale="1">
        <p:scale>
          <a:sx n="82" d="100"/>
          <a:sy n="82" d="100"/>
        </p:scale>
        <p:origin x="512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6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10D5-81C9-C448-82E8-71177EBFEC32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DF27-AD16-B741-919E-EA3A35D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7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3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7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3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2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4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2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7800-FFA0-D641-BE88-7044B1A8E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F9D2-7BB1-004D-BA14-498E3D3F2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3693-C8D1-5342-BCA7-7E9BE6234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4" y="-11195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tabLst/>
              <a:defRPr/>
            </a:lvl1pPr>
            <a:lvl2pPr marL="914400" indent="-457200">
              <a:tabLst/>
              <a:defRPr/>
            </a:lvl2pPr>
            <a:lvl3pPr marL="1373188" indent="-311150">
              <a:tabLst/>
              <a:defRPr/>
            </a:lvl3pPr>
            <a:lvl4pPr marL="1830388" indent="-236538">
              <a:tabLst/>
              <a:defRPr/>
            </a:lvl4pPr>
            <a:lvl5pPr marL="2287588" indent="-2349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5044-8F73-0442-B5E0-4972E7D0F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13C-2A89-4449-8790-B143A7585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3A0-B1B7-E64A-8858-A976C4A99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E5C-9A15-7245-ABCB-2EEB2F81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A0-1265-5847-9D01-F7AC68268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FEB-B29F-4F41-BE8E-2A0AA6D72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EFD4-C9D7-534C-8F2D-92ECC21E6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BE16-73C3-804B-9D9B-FE0B47A08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C2FFAD22-9059-EB41-BFD4-9ECDEFBD3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None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hyperlink" Target="https://github.com/netx-repo/HCSF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051" y="580349"/>
            <a:ext cx="11811897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Twenty Years After: </a:t>
            </a:r>
            <a:br>
              <a:rPr lang="en-US" sz="4000" dirty="0"/>
            </a:br>
            <a:r>
              <a:rPr lang="en-US" sz="4000" dirty="0"/>
              <a:t>Hierarchical Core-Stateless Fair Queueing</a:t>
            </a:r>
          </a:p>
        </p:txBody>
      </p:sp>
      <p:sp>
        <p:nvSpPr>
          <p:cNvPr id="20" name="Subtitle 4"/>
          <p:cNvSpPr>
            <a:spLocks noGrp="1"/>
          </p:cNvSpPr>
          <p:nvPr>
            <p:ph type="subTitle" idx="1"/>
          </p:nvPr>
        </p:nvSpPr>
        <p:spPr>
          <a:xfrm>
            <a:off x="1524000" y="3489494"/>
            <a:ext cx="9144000" cy="16557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Zhuolong Yu</a:t>
            </a:r>
          </a:p>
          <a:p>
            <a:r>
              <a:rPr lang="en-US" altLang="zh-CN" dirty="0" err="1"/>
              <a:t>Jingfeng</a:t>
            </a:r>
            <a:r>
              <a:rPr lang="en-US" altLang="zh-CN" dirty="0"/>
              <a:t> Wu, Vladimir Braverman, Ion </a:t>
            </a:r>
            <a:r>
              <a:rPr lang="en-US" altLang="zh-CN" dirty="0" err="1"/>
              <a:t>Stoica</a:t>
            </a:r>
            <a:r>
              <a:rPr lang="en-US" altLang="zh-CN" dirty="0"/>
              <a:t>, Xin </a:t>
            </a:r>
            <a:r>
              <a:rPr lang="en-US" altLang="zh-CN" dirty="0" err="1"/>
              <a:t>Jin</a:t>
            </a:r>
            <a:endParaRPr lang="zh-CN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02" y="5251758"/>
            <a:ext cx="2264898" cy="1097280"/>
          </a:xfrm>
          <a:prstGeom prst="rect">
            <a:avLst/>
          </a:prstGeom>
        </p:spPr>
      </p:pic>
      <p:pic>
        <p:nvPicPr>
          <p:cNvPr id="1026" name="Picture 2" descr="Peking University - Wikipedia">
            <a:extLst>
              <a:ext uri="{FF2B5EF4-FFF2-40B4-BE49-F238E27FC236}">
                <a16:creationId xmlns:a16="http://schemas.microsoft.com/office/drawing/2014/main" id="{AE600C54-893B-5A45-8D31-55620863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49" y="5042395"/>
            <a:ext cx="1241946" cy="12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• Brand Guidelines">
            <a:extLst>
              <a:ext uri="{FF2B5EF4-FFF2-40B4-BE49-F238E27FC236}">
                <a16:creationId xmlns:a16="http://schemas.microsoft.com/office/drawing/2014/main" id="{903C9226-C28A-EF43-B57C-2D589601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5" y="5062001"/>
            <a:ext cx="4156501" cy="12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9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Hierarchical Computation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ABE75-A015-7347-9A04-74FB5842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29" y="1564975"/>
            <a:ext cx="6386589" cy="2227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44C55-D7B0-394F-98C8-24EB0D91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704" y="4401252"/>
            <a:ext cx="5498437" cy="1407053"/>
          </a:xfrm>
          <a:prstGeom prst="rect">
            <a:avLst/>
          </a:prstGeom>
        </p:spPr>
      </p:pic>
      <p:sp>
        <p:nvSpPr>
          <p:cNvPr id="22" name="Title 41">
            <a:extLst>
              <a:ext uri="{FF2B5EF4-FFF2-40B4-BE49-F238E27FC236}">
                <a16:creationId xmlns:a16="http://schemas.microsoft.com/office/drawing/2014/main" id="{F8E8DE86-E377-574D-A335-8BF2FE705ABA}"/>
              </a:ext>
            </a:extLst>
          </p:cNvPr>
          <p:cNvSpPr txBox="1">
            <a:spLocks/>
          </p:cNvSpPr>
          <p:nvPr/>
        </p:nvSpPr>
        <p:spPr>
          <a:xfrm>
            <a:off x="1486480" y="1877515"/>
            <a:ext cx="234854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A naïve design</a:t>
            </a:r>
            <a:endParaRPr lang="en-US" sz="2400" dirty="0"/>
          </a:p>
        </p:txBody>
      </p:sp>
      <p:sp>
        <p:nvSpPr>
          <p:cNvPr id="25" name="Title 41">
            <a:extLst>
              <a:ext uri="{FF2B5EF4-FFF2-40B4-BE49-F238E27FC236}">
                <a16:creationId xmlns:a16="http://schemas.microsoft.com/office/drawing/2014/main" id="{BC76E739-4B9E-5244-AE46-A65AC316AC47}"/>
              </a:ext>
            </a:extLst>
          </p:cNvPr>
          <p:cNvSpPr txBox="1">
            <a:spLocks/>
          </p:cNvSpPr>
          <p:nvPr/>
        </p:nvSpPr>
        <p:spPr>
          <a:xfrm>
            <a:off x="1486480" y="4363680"/>
            <a:ext cx="234854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HCSFQ design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2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44C55-D7B0-394F-98C8-24EB0D91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751" y="1886356"/>
            <a:ext cx="5498437" cy="1407053"/>
          </a:xfrm>
          <a:prstGeom prst="rect">
            <a:avLst/>
          </a:prstGeom>
        </p:spPr>
      </p:pic>
      <p:sp>
        <p:nvSpPr>
          <p:cNvPr id="25" name="Title 41">
            <a:extLst>
              <a:ext uri="{FF2B5EF4-FFF2-40B4-BE49-F238E27FC236}">
                <a16:creationId xmlns:a16="http://schemas.microsoft.com/office/drawing/2014/main" id="{BC76E739-4B9E-5244-AE46-A65AC316AC47}"/>
              </a:ext>
            </a:extLst>
          </p:cNvPr>
          <p:cNvSpPr txBox="1">
            <a:spLocks/>
          </p:cNvSpPr>
          <p:nvPr/>
        </p:nvSpPr>
        <p:spPr>
          <a:xfrm>
            <a:off x="1840063" y="1848784"/>
            <a:ext cx="234854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400" dirty="0"/>
              <a:t>HCSFQ design</a:t>
            </a:r>
            <a:endParaRPr lang="en-US" sz="2400" dirty="0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18C3800E-B151-0045-A0C9-C6B2890F9D63}"/>
              </a:ext>
            </a:extLst>
          </p:cNvPr>
          <p:cNvSpPr txBox="1">
            <a:spLocks/>
          </p:cNvSpPr>
          <p:nvPr/>
        </p:nvSpPr>
        <p:spPr>
          <a:xfrm>
            <a:off x="898903" y="3951275"/>
            <a:ext cx="3989288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400" dirty="0"/>
              <a:t>Maintain aggregated states for each hierarchy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F87AC-3652-3E41-8B78-FFB97CC68B69}"/>
              </a:ext>
            </a:extLst>
          </p:cNvPr>
          <p:cNvGrpSpPr/>
          <p:nvPr/>
        </p:nvGrpSpPr>
        <p:grpSpPr>
          <a:xfrm>
            <a:off x="5640391" y="3737948"/>
            <a:ext cx="3464300" cy="2480935"/>
            <a:chOff x="5640391" y="3737948"/>
            <a:chExt cx="3464300" cy="24809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58D2A5-AB79-554F-BA18-7288B64F61B6}"/>
                </a:ext>
              </a:extLst>
            </p:cNvPr>
            <p:cNvSpPr/>
            <p:nvPr/>
          </p:nvSpPr>
          <p:spPr>
            <a:xfrm>
              <a:off x="8410019" y="4819844"/>
              <a:ext cx="640080" cy="3200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CCE41-815A-4F44-8480-1611B9CB288E}"/>
                </a:ext>
              </a:extLst>
            </p:cNvPr>
            <p:cNvSpPr/>
            <p:nvPr/>
          </p:nvSpPr>
          <p:spPr>
            <a:xfrm>
              <a:off x="5696882" y="4819844"/>
              <a:ext cx="640080" cy="32004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8D8891-CCC3-E749-A44C-B52E25196838}"/>
                </a:ext>
              </a:extLst>
            </p:cNvPr>
            <p:cNvSpPr/>
            <p:nvPr/>
          </p:nvSpPr>
          <p:spPr>
            <a:xfrm>
              <a:off x="6300720" y="4710692"/>
              <a:ext cx="548640" cy="54932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E265ED-3D4E-F140-8699-144E960B9F16}"/>
                </a:ext>
              </a:extLst>
            </p:cNvPr>
            <p:cNvSpPr/>
            <p:nvPr/>
          </p:nvSpPr>
          <p:spPr>
            <a:xfrm>
              <a:off x="7873947" y="4705203"/>
              <a:ext cx="548640" cy="54932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96BE03-4B6A-354F-8FCA-851EAF4E9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3984" y="5259038"/>
              <a:ext cx="281884" cy="50574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366A92-1A69-BA44-AAEF-254CE4A9E9BF}"/>
                </a:ext>
              </a:extLst>
            </p:cNvPr>
            <p:cNvSpPr/>
            <p:nvPr/>
          </p:nvSpPr>
          <p:spPr>
            <a:xfrm>
              <a:off x="7750040" y="5760241"/>
              <a:ext cx="137160" cy="1371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3B803B-62EA-EA4D-96BA-21F8DD1E20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5625" y="5254531"/>
              <a:ext cx="292608" cy="50054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92E310-1E5C-A145-8CA2-EC39D248EBF2}"/>
                </a:ext>
              </a:extLst>
            </p:cNvPr>
            <p:cNvSpPr/>
            <p:nvPr/>
          </p:nvSpPr>
          <p:spPr>
            <a:xfrm>
              <a:off x="8436975" y="5764787"/>
              <a:ext cx="137160" cy="1371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DC693D-1446-4F44-883F-CE09C84DF347}"/>
                </a:ext>
              </a:extLst>
            </p:cNvPr>
            <p:cNvSpPr/>
            <p:nvPr/>
          </p:nvSpPr>
          <p:spPr>
            <a:xfrm>
              <a:off x="7092838" y="3978571"/>
              <a:ext cx="548640" cy="54932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F3BEB4-D551-EA43-92B5-F1FB106041D3}"/>
                </a:ext>
              </a:extLst>
            </p:cNvPr>
            <p:cNvCxnSpPr>
              <a:cxnSpLocks/>
              <a:stCxn id="13" idx="0"/>
              <a:endCxn id="19" idx="3"/>
            </p:cNvCxnSpPr>
            <p:nvPr/>
          </p:nvCxnSpPr>
          <p:spPr>
            <a:xfrm flipV="1">
              <a:off x="6575040" y="4447447"/>
              <a:ext cx="598144" cy="26324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17924C-F23D-4244-A490-1CC6A8E36C97}"/>
                </a:ext>
              </a:extLst>
            </p:cNvPr>
            <p:cNvCxnSpPr>
              <a:cxnSpLocks/>
              <a:stCxn id="14" idx="0"/>
              <a:endCxn id="19" idx="5"/>
            </p:cNvCxnSpPr>
            <p:nvPr/>
          </p:nvCxnSpPr>
          <p:spPr>
            <a:xfrm flipH="1" flipV="1">
              <a:off x="7561132" y="4447447"/>
              <a:ext cx="587135" cy="257756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F0B692-D72B-9E46-BD41-86D5A79B3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4077" y="5259038"/>
              <a:ext cx="281884" cy="50574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C98E71-8B72-324A-92ED-07A75F7ABEA7}"/>
                </a:ext>
              </a:extLst>
            </p:cNvPr>
            <p:cNvSpPr/>
            <p:nvPr/>
          </p:nvSpPr>
          <p:spPr>
            <a:xfrm>
              <a:off x="6170133" y="5760241"/>
              <a:ext cx="137160" cy="1371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1C9884-7935-C14C-8DBD-60D06A19F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95718" y="5254531"/>
              <a:ext cx="292608" cy="50054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823D6E-2AB6-D24C-8D85-1920DB9BB7B3}"/>
                </a:ext>
              </a:extLst>
            </p:cNvPr>
            <p:cNvSpPr/>
            <p:nvPr/>
          </p:nvSpPr>
          <p:spPr>
            <a:xfrm>
              <a:off x="6857068" y="5764787"/>
              <a:ext cx="137160" cy="1371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F808F-BEB1-7546-A4D6-CC483D5210E8}"/>
                </a:ext>
              </a:extLst>
            </p:cNvPr>
            <p:cNvSpPr txBox="1"/>
            <p:nvPr/>
          </p:nvSpPr>
          <p:spPr>
            <a:xfrm>
              <a:off x="5995124" y="5835904"/>
              <a:ext cx="36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ABDE44-E657-0349-973B-FB0911A57275}"/>
                </a:ext>
              </a:extLst>
            </p:cNvPr>
            <p:cNvSpPr txBox="1"/>
            <p:nvPr/>
          </p:nvSpPr>
          <p:spPr>
            <a:xfrm>
              <a:off x="6669622" y="5842398"/>
              <a:ext cx="36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6A6769-95BA-DF44-AAD3-3FFE909AE25E}"/>
                </a:ext>
              </a:extLst>
            </p:cNvPr>
            <p:cNvSpPr txBox="1"/>
            <p:nvPr/>
          </p:nvSpPr>
          <p:spPr>
            <a:xfrm>
              <a:off x="7573538" y="5828750"/>
              <a:ext cx="368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53426E-1352-A74D-9B80-7FAB6EEE8D39}"/>
                </a:ext>
              </a:extLst>
            </p:cNvPr>
            <p:cNvSpPr txBox="1"/>
            <p:nvPr/>
          </p:nvSpPr>
          <p:spPr>
            <a:xfrm>
              <a:off x="8260994" y="5828750"/>
              <a:ext cx="384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F0A858-646A-BC4C-B051-3E09EF300D10}"/>
                </a:ext>
              </a:extLst>
            </p:cNvPr>
            <p:cNvSpPr/>
            <p:nvPr/>
          </p:nvSpPr>
          <p:spPr>
            <a:xfrm>
              <a:off x="7437344" y="4041362"/>
              <a:ext cx="1476561" cy="26804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B69349-02C5-8340-9002-ECC958A04100}"/>
                </a:ext>
              </a:extLst>
            </p:cNvPr>
            <p:cNvSpPr/>
            <p:nvPr/>
          </p:nvSpPr>
          <p:spPr>
            <a:xfrm>
              <a:off x="5640391" y="3737948"/>
              <a:ext cx="3464300" cy="248093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Up-Down Arrow 6">
            <a:extLst>
              <a:ext uri="{FF2B5EF4-FFF2-40B4-BE49-F238E27FC236}">
                <a16:creationId xmlns:a16="http://schemas.microsoft.com/office/drawing/2014/main" id="{F1EB721E-D43A-9D47-9245-E44AE9E6DF75}"/>
              </a:ext>
            </a:extLst>
          </p:cNvPr>
          <p:cNvSpPr/>
          <p:nvPr/>
        </p:nvSpPr>
        <p:spPr>
          <a:xfrm>
            <a:off x="7159536" y="3187996"/>
            <a:ext cx="400354" cy="542799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C1D203-34A6-6345-8145-AD04619F315A}"/>
              </a:ext>
            </a:extLst>
          </p:cNvPr>
          <p:cNvSpPr/>
          <p:nvPr/>
        </p:nvSpPr>
        <p:spPr>
          <a:xfrm>
            <a:off x="5696882" y="3837248"/>
            <a:ext cx="3353217" cy="15809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41">
            <a:extLst>
              <a:ext uri="{FF2B5EF4-FFF2-40B4-BE49-F238E27FC236}">
                <a16:creationId xmlns:a16="http://schemas.microsoft.com/office/drawing/2014/main" id="{4BE8044A-528D-1B4C-951B-BDA991AF22F6}"/>
              </a:ext>
            </a:extLst>
          </p:cNvPr>
          <p:cNvSpPr txBox="1">
            <a:spLocks/>
          </p:cNvSpPr>
          <p:nvPr/>
        </p:nvSpPr>
        <p:spPr>
          <a:xfrm>
            <a:off x="219456" y="0"/>
            <a:ext cx="11227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</a:rPr>
              <a:t>Hierarchical Computation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46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33578E8-E0DD-F94E-9E8B-159080961F6D}"/>
              </a:ext>
            </a:extLst>
          </p:cNvPr>
          <p:cNvSpPr/>
          <p:nvPr/>
        </p:nvSpPr>
        <p:spPr>
          <a:xfrm>
            <a:off x="2769238" y="4422567"/>
            <a:ext cx="1154257" cy="1736212"/>
          </a:xfrm>
          <a:prstGeom prst="rect">
            <a:avLst/>
          </a:prstGeom>
          <a:noFill/>
          <a:ln w="25400">
            <a:solidFill>
              <a:srgbClr val="C0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CB3B02A-8857-5241-8894-9579F9C28B36}"/>
              </a:ext>
            </a:extLst>
          </p:cNvPr>
          <p:cNvSpPr/>
          <p:nvPr/>
        </p:nvSpPr>
        <p:spPr>
          <a:xfrm>
            <a:off x="4711390" y="4442759"/>
            <a:ext cx="860009" cy="1736212"/>
          </a:xfrm>
          <a:prstGeom prst="rect">
            <a:avLst/>
          </a:prstGeom>
          <a:noFill/>
          <a:ln w="25400">
            <a:solidFill>
              <a:srgbClr val="29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91C3A1-E898-2347-9BF8-E7F3E4D69EAB}"/>
              </a:ext>
            </a:extLst>
          </p:cNvPr>
          <p:cNvSpPr txBox="1"/>
          <p:nvPr/>
        </p:nvSpPr>
        <p:spPr>
          <a:xfrm>
            <a:off x="1229946" y="6210810"/>
            <a:ext cx="43858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Drop ratio: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62.5%     0%                   </a:t>
            </a:r>
            <a:r>
              <a:rPr lang="en-US" b="1" dirty="0">
                <a:solidFill>
                  <a:srgbClr val="00B050"/>
                </a:solidFill>
              </a:rPr>
              <a:t>0%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8B7C09-821F-7C45-9BF4-F216CE6872A6}"/>
              </a:ext>
            </a:extLst>
          </p:cNvPr>
          <p:cNvGrpSpPr/>
          <p:nvPr/>
        </p:nvGrpSpPr>
        <p:grpSpPr>
          <a:xfrm>
            <a:off x="3173212" y="1788661"/>
            <a:ext cx="2218980" cy="1133668"/>
            <a:chOff x="4319644" y="1720421"/>
            <a:chExt cx="2218980" cy="113366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0117D9A-69B1-0640-94EC-1BA14938C00F}"/>
                </a:ext>
              </a:extLst>
            </p:cNvPr>
            <p:cNvSpPr txBox="1"/>
            <p:nvPr/>
          </p:nvSpPr>
          <p:spPr>
            <a:xfrm>
              <a:off x="4512663" y="177094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state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9B3343E-572D-574A-9867-10EF3815C027}"/>
                </a:ext>
              </a:extLst>
            </p:cNvPr>
            <p:cNvSpPr/>
            <p:nvPr/>
          </p:nvSpPr>
          <p:spPr>
            <a:xfrm>
              <a:off x="4535024" y="2125800"/>
              <a:ext cx="640080" cy="32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+f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61D522-4C40-F54F-B265-1405D00FAE75}"/>
                </a:ext>
              </a:extLst>
            </p:cNvPr>
            <p:cNvSpPr/>
            <p:nvPr/>
          </p:nvSpPr>
          <p:spPr>
            <a:xfrm>
              <a:off x="4535024" y="2436871"/>
              <a:ext cx="640080" cy="32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A34965D-1D62-DC46-A38F-5EAF5C733F21}"/>
                </a:ext>
              </a:extLst>
            </p:cNvPr>
            <p:cNvSpPr txBox="1"/>
            <p:nvPr/>
          </p:nvSpPr>
          <p:spPr>
            <a:xfrm>
              <a:off x="5272151" y="2192064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HCSFQ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8096AD-05BE-7D46-A7A9-BE7376FA8541}"/>
                </a:ext>
              </a:extLst>
            </p:cNvPr>
            <p:cNvSpPr/>
            <p:nvPr/>
          </p:nvSpPr>
          <p:spPr>
            <a:xfrm>
              <a:off x="4319644" y="1720421"/>
              <a:ext cx="2218980" cy="11336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11</a:t>
            </a:fld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2A1D529-2811-F242-998B-8B74B8CA2E10}"/>
              </a:ext>
            </a:extLst>
          </p:cNvPr>
          <p:cNvCxnSpPr>
            <a:cxnSpLocks/>
          </p:cNvCxnSpPr>
          <p:nvPr/>
        </p:nvCxnSpPr>
        <p:spPr>
          <a:xfrm>
            <a:off x="2364482" y="1942481"/>
            <a:ext cx="811507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BC5E914-FA20-2F4D-BFE2-33CAE58A3FF7}"/>
              </a:ext>
            </a:extLst>
          </p:cNvPr>
          <p:cNvCxnSpPr>
            <a:cxnSpLocks/>
          </p:cNvCxnSpPr>
          <p:nvPr/>
        </p:nvCxnSpPr>
        <p:spPr>
          <a:xfrm flipV="1">
            <a:off x="2384911" y="2769699"/>
            <a:ext cx="79107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DC39F34-1F2E-944F-B15F-313619AD6251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2364482" y="2337288"/>
            <a:ext cx="808730" cy="182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43AAFF9-759E-0348-B01A-CAB9B0A2AEC4}"/>
              </a:ext>
            </a:extLst>
          </p:cNvPr>
          <p:cNvCxnSpPr>
            <a:cxnSpLocks/>
          </p:cNvCxnSpPr>
          <p:nvPr/>
        </p:nvCxnSpPr>
        <p:spPr>
          <a:xfrm>
            <a:off x="5380182" y="1998149"/>
            <a:ext cx="731520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8E36757-5AD8-A346-982D-6366A1ACCE6B}"/>
              </a:ext>
            </a:extLst>
          </p:cNvPr>
          <p:cNvCxnSpPr>
            <a:cxnSpLocks/>
          </p:cNvCxnSpPr>
          <p:nvPr/>
        </p:nvCxnSpPr>
        <p:spPr>
          <a:xfrm>
            <a:off x="5375394" y="2694761"/>
            <a:ext cx="73152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88721A7-8DE2-3041-AC98-13B8F5F7D2E8}"/>
              </a:ext>
            </a:extLst>
          </p:cNvPr>
          <p:cNvCxnSpPr>
            <a:cxnSpLocks/>
          </p:cNvCxnSpPr>
          <p:nvPr/>
        </p:nvCxnSpPr>
        <p:spPr>
          <a:xfrm>
            <a:off x="5389035" y="2337288"/>
            <a:ext cx="731520" cy="2892"/>
          </a:xfrm>
          <a:prstGeom prst="straightConnector1">
            <a:avLst/>
          </a:prstGeom>
          <a:ln w="38100">
            <a:solidFill>
              <a:srgbClr val="C001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6CA64D9-3C82-AD47-BCE9-164713C805A6}"/>
              </a:ext>
            </a:extLst>
          </p:cNvPr>
          <p:cNvSpPr txBox="1"/>
          <p:nvPr/>
        </p:nvSpPr>
        <p:spPr>
          <a:xfrm>
            <a:off x="2076534" y="1679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A4B0A3-FAD9-924C-8205-D90CDD099108}"/>
              </a:ext>
            </a:extLst>
          </p:cNvPr>
          <p:cNvSpPr txBox="1"/>
          <p:nvPr/>
        </p:nvSpPr>
        <p:spPr>
          <a:xfrm>
            <a:off x="2080291" y="2557584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D29726-DAC5-2446-872A-588F93C9BCC3}"/>
              </a:ext>
            </a:extLst>
          </p:cNvPr>
          <p:cNvSpPr txBox="1"/>
          <p:nvPr/>
        </p:nvSpPr>
        <p:spPr>
          <a:xfrm>
            <a:off x="2072450" y="20532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BCF29D8-6F4D-7F41-9D93-5DE609BCB556}"/>
              </a:ext>
            </a:extLst>
          </p:cNvPr>
          <p:cNvSpPr txBox="1"/>
          <p:nvPr/>
        </p:nvSpPr>
        <p:spPr>
          <a:xfrm>
            <a:off x="3941814" y="1281981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C=10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859E60E-A610-374F-A00B-95BA89A4105E}"/>
              </a:ext>
            </a:extLst>
          </p:cNvPr>
          <p:cNvSpPr txBox="1"/>
          <p:nvPr/>
        </p:nvSpPr>
        <p:spPr>
          <a:xfrm>
            <a:off x="6197440" y="1728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3</a:t>
            </a:r>
            <a:endParaRPr lang="en-US" sz="24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4E320A6-78F2-0F46-BA76-69D4E176490F}"/>
              </a:ext>
            </a:extLst>
          </p:cNvPr>
          <p:cNvSpPr txBox="1"/>
          <p:nvPr/>
        </p:nvSpPr>
        <p:spPr>
          <a:xfrm>
            <a:off x="6183792" y="24988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E824541-BAC1-324A-8481-AF0BA708490C}"/>
              </a:ext>
            </a:extLst>
          </p:cNvPr>
          <p:cNvSpPr txBox="1"/>
          <p:nvPr/>
        </p:nvSpPr>
        <p:spPr>
          <a:xfrm>
            <a:off x="6197440" y="21062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58D3266-7714-5742-B6FB-E679BD15A325}"/>
              </a:ext>
            </a:extLst>
          </p:cNvPr>
          <p:cNvSpPr/>
          <p:nvPr/>
        </p:nvSpPr>
        <p:spPr>
          <a:xfrm>
            <a:off x="726256" y="1458159"/>
            <a:ext cx="1878967" cy="1024876"/>
          </a:xfrm>
          <a:prstGeom prst="rect">
            <a:avLst/>
          </a:prstGeom>
          <a:noFill/>
          <a:ln w="25400">
            <a:solidFill>
              <a:srgbClr val="C0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4282AB9-780A-DC49-9DC1-3D23D9ECAE43}"/>
              </a:ext>
            </a:extLst>
          </p:cNvPr>
          <p:cNvSpPr/>
          <p:nvPr/>
        </p:nvSpPr>
        <p:spPr>
          <a:xfrm>
            <a:off x="726257" y="2554007"/>
            <a:ext cx="1878967" cy="437162"/>
          </a:xfrm>
          <a:prstGeom prst="rect">
            <a:avLst/>
          </a:prstGeom>
          <a:noFill/>
          <a:ln w="25400">
            <a:solidFill>
              <a:srgbClr val="29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3F3ED8-E62B-9E41-A7C8-0C0A72E8DFDD}"/>
              </a:ext>
            </a:extLst>
          </p:cNvPr>
          <p:cNvSpPr txBox="1"/>
          <p:nvPr/>
        </p:nvSpPr>
        <p:spPr>
          <a:xfrm>
            <a:off x="698071" y="1477958"/>
            <a:ext cx="122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</a:t>
            </a:r>
            <a:endParaRPr lang="en-US" sz="20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09B98D2-8248-D141-8FD6-2402459B72CB}"/>
              </a:ext>
            </a:extLst>
          </p:cNvPr>
          <p:cNvSpPr txBox="1"/>
          <p:nvPr/>
        </p:nvSpPr>
        <p:spPr>
          <a:xfrm>
            <a:off x="726257" y="2514905"/>
            <a:ext cx="123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</a:t>
            </a:r>
            <a:endParaRPr lang="en-US" sz="20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87E00BF-272C-B848-887B-4FB545B217B6}"/>
              </a:ext>
            </a:extLst>
          </p:cNvPr>
          <p:cNvSpPr/>
          <p:nvPr/>
        </p:nvSpPr>
        <p:spPr>
          <a:xfrm>
            <a:off x="4889858" y="4544195"/>
            <a:ext cx="548640" cy="549322"/>
          </a:xfrm>
          <a:prstGeom prst="ellipse">
            <a:avLst/>
          </a:prstGeom>
          <a:solidFill>
            <a:srgbClr val="29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D0A9083-D065-164A-B0A3-4F0FCE259C81}"/>
              </a:ext>
            </a:extLst>
          </p:cNvPr>
          <p:cNvCxnSpPr>
            <a:cxnSpLocks/>
          </p:cNvCxnSpPr>
          <p:nvPr/>
        </p:nvCxnSpPr>
        <p:spPr>
          <a:xfrm flipV="1">
            <a:off x="5171741" y="5093517"/>
            <a:ext cx="0" cy="517091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3074BB1E-54E7-3D44-AA5D-AC4C807910BF}"/>
              </a:ext>
            </a:extLst>
          </p:cNvPr>
          <p:cNvSpPr/>
          <p:nvPr/>
        </p:nvSpPr>
        <p:spPr>
          <a:xfrm>
            <a:off x="5109418" y="5615154"/>
            <a:ext cx="137160" cy="137160"/>
          </a:xfrm>
          <a:prstGeom prst="ellipse">
            <a:avLst/>
          </a:prstGeom>
          <a:solidFill>
            <a:srgbClr val="29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D0C63AF-6EB8-174A-A5BD-113D69E5291D}"/>
              </a:ext>
            </a:extLst>
          </p:cNvPr>
          <p:cNvSpPr/>
          <p:nvPr/>
        </p:nvSpPr>
        <p:spPr>
          <a:xfrm>
            <a:off x="3051139" y="4538706"/>
            <a:ext cx="548640" cy="549322"/>
          </a:xfrm>
          <a:prstGeom prst="ellipse">
            <a:avLst/>
          </a:prstGeom>
          <a:solidFill>
            <a:srgbClr val="C01A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1D65583-437A-B64A-8D65-A79D1528D6CB}"/>
              </a:ext>
            </a:extLst>
          </p:cNvPr>
          <p:cNvCxnSpPr>
            <a:cxnSpLocks/>
          </p:cNvCxnSpPr>
          <p:nvPr/>
        </p:nvCxnSpPr>
        <p:spPr>
          <a:xfrm flipV="1">
            <a:off x="3031176" y="5092541"/>
            <a:ext cx="281884" cy="505749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7277E94D-B316-E743-9B77-25E330A644A8}"/>
              </a:ext>
            </a:extLst>
          </p:cNvPr>
          <p:cNvSpPr/>
          <p:nvPr/>
        </p:nvSpPr>
        <p:spPr>
          <a:xfrm>
            <a:off x="2927232" y="5593744"/>
            <a:ext cx="137160" cy="137160"/>
          </a:xfrm>
          <a:prstGeom prst="ellipse">
            <a:avLst/>
          </a:prstGeom>
          <a:solidFill>
            <a:srgbClr val="C01A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89F083F-EEBC-364C-9576-6D84C370EC16}"/>
              </a:ext>
            </a:extLst>
          </p:cNvPr>
          <p:cNvCxnSpPr>
            <a:cxnSpLocks/>
          </p:cNvCxnSpPr>
          <p:nvPr/>
        </p:nvCxnSpPr>
        <p:spPr>
          <a:xfrm flipH="1" flipV="1">
            <a:off x="3352817" y="5088034"/>
            <a:ext cx="292608" cy="500541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41F11B35-6921-5546-A1D9-88DD6EA6FD17}"/>
              </a:ext>
            </a:extLst>
          </p:cNvPr>
          <p:cNvSpPr/>
          <p:nvPr/>
        </p:nvSpPr>
        <p:spPr>
          <a:xfrm>
            <a:off x="3614167" y="5598290"/>
            <a:ext cx="137160" cy="137160"/>
          </a:xfrm>
          <a:prstGeom prst="ellipse">
            <a:avLst/>
          </a:prstGeom>
          <a:solidFill>
            <a:srgbClr val="C01A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58819-4DE2-BF41-BB3B-C704AA4F43B7}"/>
              </a:ext>
            </a:extLst>
          </p:cNvPr>
          <p:cNvSpPr/>
          <p:nvPr/>
        </p:nvSpPr>
        <p:spPr>
          <a:xfrm>
            <a:off x="3921414" y="3812074"/>
            <a:ext cx="548640" cy="549322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C8035BD-D400-A542-B50A-011A0BFD0759}"/>
              </a:ext>
            </a:extLst>
          </p:cNvPr>
          <p:cNvCxnSpPr>
            <a:cxnSpLocks/>
            <a:stCxn id="136" idx="0"/>
            <a:endCxn id="159" idx="5"/>
          </p:cNvCxnSpPr>
          <p:nvPr/>
        </p:nvCxnSpPr>
        <p:spPr>
          <a:xfrm flipH="1" flipV="1">
            <a:off x="4389708" y="4280950"/>
            <a:ext cx="774470" cy="263245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B50576F-5EA6-DD42-9F9F-912E1F44B76E}"/>
              </a:ext>
            </a:extLst>
          </p:cNvPr>
          <p:cNvCxnSpPr>
            <a:cxnSpLocks/>
            <a:stCxn id="140" idx="0"/>
            <a:endCxn id="159" idx="3"/>
          </p:cNvCxnSpPr>
          <p:nvPr/>
        </p:nvCxnSpPr>
        <p:spPr>
          <a:xfrm flipV="1">
            <a:off x="3325459" y="4280950"/>
            <a:ext cx="676301" cy="257756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94F3644-9283-C844-8AD8-117CE15F040B}"/>
              </a:ext>
            </a:extLst>
          </p:cNvPr>
          <p:cNvSpPr txBox="1"/>
          <p:nvPr/>
        </p:nvSpPr>
        <p:spPr>
          <a:xfrm>
            <a:off x="2827892" y="57103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CB06C74-F892-484E-914E-F4A23702E7C4}"/>
              </a:ext>
            </a:extLst>
          </p:cNvPr>
          <p:cNvSpPr txBox="1"/>
          <p:nvPr/>
        </p:nvSpPr>
        <p:spPr>
          <a:xfrm>
            <a:off x="3512646" y="57167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E13D37D-B92C-B64A-B671-5A7F6E4231F5}"/>
              </a:ext>
            </a:extLst>
          </p:cNvPr>
          <p:cNvSpPr txBox="1"/>
          <p:nvPr/>
        </p:nvSpPr>
        <p:spPr>
          <a:xfrm>
            <a:off x="5016544" y="57278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4CED23C-E1F2-054D-B16A-1D62E86A7CCB}"/>
                  </a:ext>
                </a:extLst>
              </p:cNvPr>
              <p:cNvSpPr txBox="1"/>
              <p:nvPr/>
            </p:nvSpPr>
            <p:spPr>
              <a:xfrm>
                <a:off x="3064392" y="3791177"/>
                <a:ext cx="72475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=5</a:t>
                </a: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4CED23C-E1F2-054D-B16A-1D62E86A7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92" y="3791177"/>
                <a:ext cx="724750" cy="420949"/>
              </a:xfrm>
              <a:prstGeom prst="rect">
                <a:avLst/>
              </a:prstGeom>
              <a:blipFill>
                <a:blip r:embed="rId4"/>
                <a:stretch>
                  <a:fillRect l="-12069" t="-8824" r="-2413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F3604BB8-D3E4-F042-9BEC-C861F817DC08}"/>
                  </a:ext>
                </a:extLst>
              </p:cNvPr>
              <p:cNvSpPr txBox="1"/>
              <p:nvPr/>
            </p:nvSpPr>
            <p:spPr>
              <a:xfrm>
                <a:off x="1886391" y="4872325"/>
                <a:ext cx="733021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=3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F3604BB8-D3E4-F042-9BEC-C861F817D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91" y="4872325"/>
                <a:ext cx="733021" cy="420949"/>
              </a:xfrm>
              <a:prstGeom prst="rect">
                <a:avLst/>
              </a:prstGeom>
              <a:blipFill>
                <a:blip r:embed="rId5"/>
                <a:stretch>
                  <a:fillRect l="-11864" t="-8824" r="-23729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73047208-1873-5B48-B268-FF865098CA73}"/>
                  </a:ext>
                </a:extLst>
              </p:cNvPr>
              <p:cNvSpPr txBox="1"/>
              <p:nvPr/>
            </p:nvSpPr>
            <p:spPr>
              <a:xfrm>
                <a:off x="5702853" y="4821260"/>
                <a:ext cx="733021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=5</a:t>
                </a: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73047208-1873-5B48-B268-FF865098C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53" y="4821260"/>
                <a:ext cx="733021" cy="420949"/>
              </a:xfrm>
              <a:prstGeom prst="rect">
                <a:avLst/>
              </a:prstGeom>
              <a:blipFill>
                <a:blip r:embed="rId6"/>
                <a:stretch>
                  <a:fillRect l="-12069" t="-8824" r="-2413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533D94E2-D405-B048-9DB4-BCBCC70ED24A}"/>
              </a:ext>
            </a:extLst>
          </p:cNvPr>
          <p:cNvSpPr txBox="1"/>
          <p:nvPr/>
        </p:nvSpPr>
        <p:spPr>
          <a:xfrm>
            <a:off x="3132262" y="61600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28855F7-80B6-EF42-B53C-CC64B15F7797}"/>
              </a:ext>
            </a:extLst>
          </p:cNvPr>
          <p:cNvSpPr txBox="1"/>
          <p:nvPr/>
        </p:nvSpPr>
        <p:spPr>
          <a:xfrm>
            <a:off x="5007540" y="61495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058294-FCB5-C046-8CFC-AD2BE3D7B1CF}"/>
                  </a:ext>
                </a:extLst>
              </p:cNvPr>
              <p:cNvSpPr txBox="1"/>
              <p:nvPr/>
            </p:nvSpPr>
            <p:spPr>
              <a:xfrm>
                <a:off x="3064392" y="3437610"/>
                <a:ext cx="87524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=10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058294-FCB5-C046-8CFC-AD2BE3D7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92" y="3437610"/>
                <a:ext cx="875240" cy="420949"/>
              </a:xfrm>
              <a:prstGeom prst="rect">
                <a:avLst/>
              </a:prstGeom>
              <a:blipFill>
                <a:blip r:embed="rId7"/>
                <a:stretch>
                  <a:fillRect l="-14286" t="-8824" r="-20000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4CDD7E-4A30-4445-A9A8-C9269499331A}"/>
                  </a:ext>
                </a:extLst>
              </p:cNvPr>
              <p:cNvSpPr txBox="1"/>
              <p:nvPr/>
            </p:nvSpPr>
            <p:spPr>
              <a:xfrm>
                <a:off x="1889905" y="4462928"/>
                <a:ext cx="71199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=5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4CDD7E-4A30-4445-A9A8-C92694993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05" y="4462928"/>
                <a:ext cx="711990" cy="420949"/>
              </a:xfrm>
              <a:prstGeom prst="rect">
                <a:avLst/>
              </a:prstGeom>
              <a:blipFill>
                <a:blip r:embed="rId8"/>
                <a:stretch>
                  <a:fillRect l="-15789" t="-8824" r="-245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5CD5124-46B9-B349-AC62-3FB7C5E57CC7}"/>
                  </a:ext>
                </a:extLst>
              </p:cNvPr>
              <p:cNvSpPr txBox="1"/>
              <p:nvPr/>
            </p:nvSpPr>
            <p:spPr>
              <a:xfrm>
                <a:off x="5710236" y="4433235"/>
                <a:ext cx="71199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=5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5CD5124-46B9-B349-AC62-3FB7C5E57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36" y="4433235"/>
                <a:ext cx="711990" cy="420949"/>
              </a:xfrm>
              <a:prstGeom prst="rect">
                <a:avLst/>
              </a:prstGeom>
              <a:blipFill>
                <a:blip r:embed="rId9"/>
                <a:stretch>
                  <a:fillRect l="-17544" t="-8571" r="-24561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CF718C6-EA41-1C4E-A6A3-70AE8939C8C9}"/>
              </a:ext>
            </a:extLst>
          </p:cNvPr>
          <p:cNvGrpSpPr/>
          <p:nvPr/>
        </p:nvGrpSpPr>
        <p:grpSpPr>
          <a:xfrm>
            <a:off x="6736790" y="1783680"/>
            <a:ext cx="5357211" cy="4096313"/>
            <a:chOff x="6757637" y="2053239"/>
            <a:chExt cx="5357211" cy="40963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6A675A-F0FE-AD44-9A18-0D46129F4FFF}"/>
                </a:ext>
              </a:extLst>
            </p:cNvPr>
            <p:cNvSpPr/>
            <p:nvPr/>
          </p:nvSpPr>
          <p:spPr>
            <a:xfrm>
              <a:off x="6757637" y="2053239"/>
              <a:ext cx="5357210" cy="409631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9076D2B-1352-914D-8EA0-1289FF734EAC}"/>
                </a:ext>
              </a:extLst>
            </p:cNvPr>
            <p:cNvSpPr txBox="1"/>
            <p:nvPr/>
          </p:nvSpPr>
          <p:spPr>
            <a:xfrm>
              <a:off x="6757637" y="2337050"/>
              <a:ext cx="5357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CSFQ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is a special case that maintains only one aggregated node.</a:t>
              </a:r>
              <a:endParaRPr lang="en-US" sz="2400" b="1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9C2B572-AA22-DF48-AE67-097D06571159}"/>
                </a:ext>
              </a:extLst>
            </p:cNvPr>
            <p:cNvSpPr/>
            <p:nvPr/>
          </p:nvSpPr>
          <p:spPr>
            <a:xfrm>
              <a:off x="9228714" y="3784778"/>
              <a:ext cx="548640" cy="54932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3EDCFD-9E4E-1048-BF4A-E790A391B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4286" y="4338613"/>
              <a:ext cx="426349" cy="512578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2CE274F-6333-7846-8299-61C639568846}"/>
                </a:ext>
              </a:extLst>
            </p:cNvPr>
            <p:cNvSpPr/>
            <p:nvPr/>
          </p:nvSpPr>
          <p:spPr>
            <a:xfrm>
              <a:off x="8968327" y="4839816"/>
              <a:ext cx="137160" cy="137160"/>
            </a:xfrm>
            <a:prstGeom prst="ellipse">
              <a:avLst/>
            </a:prstGeom>
            <a:solidFill>
              <a:srgbClr val="C11A0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57FC5F-1805-5E4C-BD15-39D7D6E70E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0597" y="4334100"/>
              <a:ext cx="0" cy="51709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906FC7C-828D-1A46-8233-B91084BAE50C}"/>
                </a:ext>
              </a:extLst>
            </p:cNvPr>
            <p:cNvSpPr/>
            <p:nvPr/>
          </p:nvSpPr>
          <p:spPr>
            <a:xfrm>
              <a:off x="9448274" y="4855737"/>
              <a:ext cx="137160" cy="137160"/>
            </a:xfrm>
            <a:prstGeom prst="ellipse">
              <a:avLst/>
            </a:prstGeom>
            <a:solidFill>
              <a:srgbClr val="C01A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4673CF3-2FF1-4549-B9DE-91D94F4BE1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0392" y="4334105"/>
              <a:ext cx="429768" cy="50571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AB76F67-6067-CF4C-BFA5-025C7A95C874}"/>
                </a:ext>
              </a:extLst>
            </p:cNvPr>
            <p:cNvSpPr/>
            <p:nvPr/>
          </p:nvSpPr>
          <p:spPr>
            <a:xfrm>
              <a:off x="9941870" y="4844362"/>
              <a:ext cx="137160" cy="137160"/>
            </a:xfrm>
            <a:prstGeom prst="ellipse">
              <a:avLst/>
            </a:prstGeom>
            <a:solidFill>
              <a:srgbClr val="2CB05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42AB150-2BF7-814C-BAE7-C8ECF1B59E4A}"/>
                </a:ext>
              </a:extLst>
            </p:cNvPr>
            <p:cNvSpPr txBox="1"/>
            <p:nvPr/>
          </p:nvSpPr>
          <p:spPr>
            <a:xfrm>
              <a:off x="8860821" y="5029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066D8E1-DDDD-A54E-AD58-6A98C78FAF30}"/>
                </a:ext>
              </a:extLst>
            </p:cNvPr>
            <p:cNvSpPr txBox="1"/>
            <p:nvPr/>
          </p:nvSpPr>
          <p:spPr>
            <a:xfrm>
              <a:off x="9372996" y="503804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58537F5-8CAB-3641-8B43-6A543C6D4620}"/>
                </a:ext>
              </a:extLst>
            </p:cNvPr>
            <p:cNvSpPr txBox="1"/>
            <p:nvPr/>
          </p:nvSpPr>
          <p:spPr>
            <a:xfrm>
              <a:off x="9866929" y="504607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/>
                <a:t>5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5953EECE-F2BC-3A44-9110-5469966769A8}"/>
                    </a:ext>
                  </a:extLst>
                </p:cNvPr>
                <p:cNvSpPr txBox="1"/>
                <p:nvPr/>
              </p:nvSpPr>
              <p:spPr>
                <a:xfrm>
                  <a:off x="8496459" y="3802068"/>
                  <a:ext cx="557845" cy="6979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sz="2400" b="0" dirty="0"/>
                    <a:t>=4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5953EECE-F2BC-3A44-9110-546996676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459" y="3802068"/>
                  <a:ext cx="557845" cy="697948"/>
                </a:xfrm>
                <a:prstGeom prst="rect">
                  <a:avLst/>
                </a:prstGeom>
                <a:blipFill>
                  <a:blip r:embed="rId10"/>
                  <a:stretch>
                    <a:fillRect l="-15556" t="-5263" r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146274B-0EF7-5140-8EA2-D39E24D01A56}"/>
                    </a:ext>
                  </a:extLst>
                </p:cNvPr>
                <p:cNvSpPr txBox="1"/>
                <p:nvPr/>
              </p:nvSpPr>
              <p:spPr>
                <a:xfrm>
                  <a:off x="8477661" y="3462268"/>
                  <a:ext cx="753155" cy="420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400" dirty="0"/>
                    <a:t>=10</a:t>
                  </a: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146274B-0EF7-5140-8EA2-D39E24D01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661" y="3462268"/>
                  <a:ext cx="753155" cy="420949"/>
                </a:xfrm>
                <a:prstGeom prst="rect">
                  <a:avLst/>
                </a:prstGeom>
                <a:blipFill>
                  <a:blip r:embed="rId11"/>
                  <a:stretch>
                    <a:fillRect l="-14754" t="-11765" r="-22951"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8B4E629-D04E-8D47-BB3C-60AE5FA3B0AE}"/>
                </a:ext>
              </a:extLst>
            </p:cNvPr>
            <p:cNvSpPr txBox="1"/>
            <p:nvPr/>
          </p:nvSpPr>
          <p:spPr>
            <a:xfrm>
              <a:off x="7297727" y="5517514"/>
              <a:ext cx="31675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Drop ratio:     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</a:rPr>
                <a:t>50%    0%   </a:t>
              </a:r>
              <a:r>
                <a:rPr lang="en-US" b="1" dirty="0">
                  <a:solidFill>
                    <a:srgbClr val="00B050"/>
                  </a:solidFill>
                </a:rPr>
                <a:t>20%</a:t>
              </a:r>
            </a:p>
          </p:txBody>
        </p:sp>
      </p:grpSp>
      <p:sp>
        <p:nvSpPr>
          <p:cNvPr id="70" name="Title 41">
            <a:extLst>
              <a:ext uri="{FF2B5EF4-FFF2-40B4-BE49-F238E27FC236}">
                <a16:creationId xmlns:a16="http://schemas.microsoft.com/office/drawing/2014/main" id="{43266687-1E72-144E-A824-639FBD1B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Hierarchical Computation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5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  <p:bldP spid="90" grpId="1" animBg="1"/>
      <p:bldP spid="98" grpId="0"/>
      <p:bldP spid="178" grpId="0"/>
      <p:bldP spid="179" grpId="0"/>
      <p:bldP spid="180" grpId="0"/>
      <p:bldP spid="91" grpId="0"/>
      <p:bldP spid="91" grpId="1"/>
      <p:bldP spid="92" grpId="0"/>
      <p:bldP spid="92" grpId="1"/>
      <p:bldP spid="94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12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Data Plane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FC969-465F-D441-B067-BE07C332F176}"/>
              </a:ext>
            </a:extLst>
          </p:cNvPr>
          <p:cNvSpPr txBox="1"/>
          <p:nvPr/>
        </p:nvSpPr>
        <p:spPr>
          <a:xfrm>
            <a:off x="397003" y="124617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Rate estimator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1E48E-87B1-3B47-A476-597036A1D46A}"/>
              </a:ext>
            </a:extLst>
          </p:cNvPr>
          <p:cNvSpPr txBox="1"/>
          <p:nvPr/>
        </p:nvSpPr>
        <p:spPr>
          <a:xfrm>
            <a:off x="397003" y="3394577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Probabilistic dropping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B7C9CC-7D2C-0E45-A134-E75C348DFB61}"/>
              </a:ext>
            </a:extLst>
          </p:cNvPr>
          <p:cNvSpPr txBox="1"/>
          <p:nvPr/>
        </p:nvSpPr>
        <p:spPr>
          <a:xfrm>
            <a:off x="397003" y="524406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 share estimator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F449AC-FD98-C848-A6B3-731923D337C6}"/>
              </a:ext>
            </a:extLst>
          </p:cNvPr>
          <p:cNvGrpSpPr/>
          <p:nvPr/>
        </p:nvGrpSpPr>
        <p:grpSpPr>
          <a:xfrm>
            <a:off x="1904187" y="1090349"/>
            <a:ext cx="6209209" cy="2457423"/>
            <a:chOff x="1904187" y="1090349"/>
            <a:chExt cx="6209209" cy="245742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597F1C1-D039-7D4A-A567-7DFF793A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4187" y="1603929"/>
              <a:ext cx="6209209" cy="1325562"/>
            </a:xfrm>
            <a:prstGeom prst="rect">
              <a:avLst/>
            </a:prstGeom>
          </p:spPr>
        </p:pic>
        <p:sp>
          <p:nvSpPr>
            <p:cNvPr id="57" name="Title 41">
              <a:extLst>
                <a:ext uri="{FF2B5EF4-FFF2-40B4-BE49-F238E27FC236}">
                  <a16:creationId xmlns:a16="http://schemas.microsoft.com/office/drawing/2014/main" id="{FFED1BA6-C30C-0644-9A50-54B21AA6DCBC}"/>
                </a:ext>
              </a:extLst>
            </p:cNvPr>
            <p:cNvSpPr txBox="1">
              <a:spLocks/>
            </p:cNvSpPr>
            <p:nvPr/>
          </p:nvSpPr>
          <p:spPr>
            <a:xfrm>
              <a:off x="5838407" y="1090349"/>
              <a:ext cx="2072750" cy="5657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/>
                <a:t>packet length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58" name="Title 41">
              <a:extLst>
                <a:ext uri="{FF2B5EF4-FFF2-40B4-BE49-F238E27FC236}">
                  <a16:creationId xmlns:a16="http://schemas.microsoft.com/office/drawing/2014/main" id="{863D7508-E2DD-8048-89FD-444070D87008}"/>
                </a:ext>
              </a:extLst>
            </p:cNvPr>
            <p:cNvSpPr txBox="1">
              <a:spLocks/>
            </p:cNvSpPr>
            <p:nvPr/>
          </p:nvSpPr>
          <p:spPr>
            <a:xfrm>
              <a:off x="5892998" y="2982071"/>
              <a:ext cx="1963568" cy="5657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/>
                <a:t>time interval 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B44FBC4-75F6-D24C-93F0-9E17E2C51ADB}"/>
                </a:ext>
              </a:extLst>
            </p:cNvPr>
            <p:cNvCxnSpPr/>
            <p:nvPr/>
          </p:nvCxnSpPr>
          <p:spPr>
            <a:xfrm flipH="1">
              <a:off x="5700218" y="1551661"/>
              <a:ext cx="436729" cy="3614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FB8CB72-EB21-134B-B148-36ED76A997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810" y="2778780"/>
              <a:ext cx="382137" cy="3123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AF11A21-2E60-C347-8061-D35A34953F49}"/>
              </a:ext>
            </a:extLst>
          </p:cNvPr>
          <p:cNvSpPr/>
          <p:nvPr/>
        </p:nvSpPr>
        <p:spPr>
          <a:xfrm>
            <a:off x="4499215" y="1817577"/>
            <a:ext cx="818866" cy="832514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AB5590-7370-294E-A5D6-7D38EE0B96A9}"/>
              </a:ext>
            </a:extLst>
          </p:cNvPr>
          <p:cNvSpPr/>
          <p:nvPr/>
        </p:nvSpPr>
        <p:spPr>
          <a:xfrm>
            <a:off x="5428974" y="1807638"/>
            <a:ext cx="464024" cy="1012086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BF1BE8-B191-9344-A6DC-4CAB0344A09B}"/>
              </a:ext>
            </a:extLst>
          </p:cNvPr>
          <p:cNvSpPr/>
          <p:nvPr/>
        </p:nvSpPr>
        <p:spPr>
          <a:xfrm>
            <a:off x="6216467" y="1852255"/>
            <a:ext cx="2007822" cy="78925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F6584E-D1BB-E847-BE7B-0DB88222F943}"/>
              </a:ext>
            </a:extLst>
          </p:cNvPr>
          <p:cNvGrpSpPr/>
          <p:nvPr/>
        </p:nvGrpSpPr>
        <p:grpSpPr>
          <a:xfrm>
            <a:off x="2420660" y="3629093"/>
            <a:ext cx="4929237" cy="1634609"/>
            <a:chOff x="2420660" y="3629093"/>
            <a:chExt cx="4929237" cy="163460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B5C6CDC-CBFE-9E42-B317-29033E385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0660" y="4304321"/>
              <a:ext cx="2626185" cy="496662"/>
            </a:xfrm>
            <a:prstGeom prst="rect">
              <a:avLst/>
            </a:prstGeom>
          </p:spPr>
        </p:pic>
        <p:sp>
          <p:nvSpPr>
            <p:cNvPr id="70" name="Title 41">
              <a:extLst>
                <a:ext uri="{FF2B5EF4-FFF2-40B4-BE49-F238E27FC236}">
                  <a16:creationId xmlns:a16="http://schemas.microsoft.com/office/drawing/2014/main" id="{789CB6BC-6A20-9943-8A4D-7AB1DABAD5C7}"/>
                </a:ext>
              </a:extLst>
            </p:cNvPr>
            <p:cNvSpPr txBox="1">
              <a:spLocks/>
            </p:cNvSpPr>
            <p:nvPr/>
          </p:nvSpPr>
          <p:spPr>
            <a:xfrm>
              <a:off x="4773889" y="3629093"/>
              <a:ext cx="2072750" cy="5657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/>
                <a:t>fair share rate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itle 41">
              <a:extLst>
                <a:ext uri="{FF2B5EF4-FFF2-40B4-BE49-F238E27FC236}">
                  <a16:creationId xmlns:a16="http://schemas.microsoft.com/office/drawing/2014/main" id="{04B5C1A9-9419-0A42-99F1-361B3652CAE2}"/>
                </a:ext>
              </a:extLst>
            </p:cNvPr>
            <p:cNvSpPr txBox="1">
              <a:spLocks/>
            </p:cNvSpPr>
            <p:nvPr/>
          </p:nvSpPr>
          <p:spPr>
            <a:xfrm>
              <a:off x="5386329" y="4698001"/>
              <a:ext cx="1963568" cy="5657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dirty="0"/>
                <a:t>arrival rate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E534866-4E82-4B41-9F0C-737325AD89B9}"/>
                </a:ext>
              </a:extLst>
            </p:cNvPr>
            <p:cNvCxnSpPr/>
            <p:nvPr/>
          </p:nvCxnSpPr>
          <p:spPr>
            <a:xfrm flipH="1">
              <a:off x="4555525" y="4082648"/>
              <a:ext cx="436729" cy="3614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632E426-5527-DB44-A03F-B2CAE8D654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4192" y="4654005"/>
              <a:ext cx="382137" cy="3123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EA050-5E3C-C046-83AF-0B7D9D130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962" y="5729109"/>
            <a:ext cx="8565592" cy="829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713AA0-170E-D34B-A3DA-4741CFD32B44}"/>
              </a:ext>
            </a:extLst>
          </p:cNvPr>
          <p:cNvSpPr/>
          <p:nvPr/>
        </p:nvSpPr>
        <p:spPr>
          <a:xfrm>
            <a:off x="2333767" y="4234967"/>
            <a:ext cx="1692324" cy="63537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A090FC-2ED9-F040-9FEC-07D21533DA3C}"/>
              </a:ext>
            </a:extLst>
          </p:cNvPr>
          <p:cNvSpPr/>
          <p:nvPr/>
        </p:nvSpPr>
        <p:spPr>
          <a:xfrm>
            <a:off x="4370944" y="4264926"/>
            <a:ext cx="762794" cy="63537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44DC90B-D7FE-1F41-AAB2-068161B529ED}"/>
              </a:ext>
            </a:extLst>
          </p:cNvPr>
          <p:cNvSpPr/>
          <p:nvPr/>
        </p:nvSpPr>
        <p:spPr>
          <a:xfrm>
            <a:off x="2327275" y="5801720"/>
            <a:ext cx="1371268" cy="63537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D325944-BC01-3041-9DA5-CE6BD52E3238}"/>
              </a:ext>
            </a:extLst>
          </p:cNvPr>
          <p:cNvSpPr/>
          <p:nvPr/>
        </p:nvSpPr>
        <p:spPr>
          <a:xfrm>
            <a:off x="8935065" y="5789877"/>
            <a:ext cx="1614653" cy="63537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F9DC5-EB39-DA45-BE6C-2AB2F491B7BB}"/>
              </a:ext>
            </a:extLst>
          </p:cNvPr>
          <p:cNvSpPr txBox="1"/>
          <p:nvPr/>
        </p:nvSpPr>
        <p:spPr>
          <a:xfrm>
            <a:off x="4153711" y="140306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exp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A46486-1181-1449-A840-A5E35BFCB370}"/>
              </a:ext>
            </a:extLst>
          </p:cNvPr>
          <p:cNvSpPr txBox="1"/>
          <p:nvPr/>
        </p:nvSpPr>
        <p:spPr>
          <a:xfrm>
            <a:off x="5216175" y="139193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div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E6DAA7-4A7E-EE42-B0B3-E922B3AE47A9}"/>
              </a:ext>
            </a:extLst>
          </p:cNvPr>
          <p:cNvSpPr txBox="1"/>
          <p:nvPr/>
        </p:nvSpPr>
        <p:spPr>
          <a:xfrm>
            <a:off x="8268906" y="2066655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</a:rPr>
              <a:t>mul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82C84A-A5EA-0F42-80B8-82E1F2B529AF}"/>
              </a:ext>
            </a:extLst>
          </p:cNvPr>
          <p:cNvSpPr txBox="1"/>
          <p:nvPr/>
        </p:nvSpPr>
        <p:spPr>
          <a:xfrm>
            <a:off x="1813993" y="382198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random</a:t>
            </a:r>
            <a:r>
              <a:rPr lang="zh-CN" altLang="en-US" sz="2000" dirty="0">
                <a:solidFill>
                  <a:srgbClr val="92D050"/>
                </a:solidFill>
              </a:rPr>
              <a:t> </a:t>
            </a:r>
            <a:r>
              <a:rPr lang="en-US" altLang="zh-CN" sz="2000" dirty="0">
                <a:solidFill>
                  <a:srgbClr val="92D050"/>
                </a:solidFill>
              </a:rPr>
              <a:t>float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27BCA9-CC70-AE44-9856-77A11022273C}"/>
              </a:ext>
            </a:extLst>
          </p:cNvPr>
          <p:cNvSpPr txBox="1"/>
          <p:nvPr/>
        </p:nvSpPr>
        <p:spPr>
          <a:xfrm>
            <a:off x="5151260" y="4231897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div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8DF21D-E0CC-604E-B18E-6DF6C8E7488A}"/>
              </a:ext>
            </a:extLst>
          </p:cNvPr>
          <p:cNvSpPr txBox="1"/>
          <p:nvPr/>
        </p:nvSpPr>
        <p:spPr>
          <a:xfrm>
            <a:off x="9229109" y="5328999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dependency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5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" grpId="0" animBg="1"/>
      <p:bldP spid="77" grpId="0" animBg="1"/>
      <p:bldP spid="78" grpId="0" animBg="1"/>
      <p:bldP spid="79" grpId="0" animBg="1"/>
      <p:bldP spid="7" grpId="0"/>
      <p:bldP spid="80" grpId="0"/>
      <p:bldP spid="81" grpId="0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FC969-465F-D441-B067-BE07C332F176}"/>
              </a:ext>
            </a:extLst>
          </p:cNvPr>
          <p:cNvSpPr txBox="1"/>
          <p:nvPr/>
        </p:nvSpPr>
        <p:spPr>
          <a:xfrm>
            <a:off x="397003" y="124617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Rate estimator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1E48E-87B1-3B47-A476-597036A1D46A}"/>
              </a:ext>
            </a:extLst>
          </p:cNvPr>
          <p:cNvSpPr txBox="1"/>
          <p:nvPr/>
        </p:nvSpPr>
        <p:spPr>
          <a:xfrm>
            <a:off x="397003" y="3394577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Probabilistic dropping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B7C9CC-7D2C-0E45-A134-E75C348DFB61}"/>
              </a:ext>
            </a:extLst>
          </p:cNvPr>
          <p:cNvSpPr txBox="1"/>
          <p:nvPr/>
        </p:nvSpPr>
        <p:spPr>
          <a:xfrm>
            <a:off x="397003" y="524406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 share estimator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78269C-D28E-CD48-B51A-EE68CDAC86BB}"/>
              </a:ext>
            </a:extLst>
          </p:cNvPr>
          <p:cNvCxnSpPr/>
          <p:nvPr/>
        </p:nvCxnSpPr>
        <p:spPr>
          <a:xfrm>
            <a:off x="1678676" y="2784142"/>
            <a:ext cx="96216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20936-F033-A449-B2C6-1945BBD14703}"/>
              </a:ext>
            </a:extLst>
          </p:cNvPr>
          <p:cNvCxnSpPr/>
          <p:nvPr/>
        </p:nvCxnSpPr>
        <p:spPr>
          <a:xfrm>
            <a:off x="2497546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0055F9-361F-D844-BBE9-BC96014E7CDA}"/>
              </a:ext>
            </a:extLst>
          </p:cNvPr>
          <p:cNvCxnSpPr/>
          <p:nvPr/>
        </p:nvCxnSpPr>
        <p:spPr>
          <a:xfrm>
            <a:off x="5051958" y="2636294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7517A3-2469-B345-94F1-7E4916F1D4BC}"/>
              </a:ext>
            </a:extLst>
          </p:cNvPr>
          <p:cNvCxnSpPr/>
          <p:nvPr/>
        </p:nvCxnSpPr>
        <p:spPr>
          <a:xfrm>
            <a:off x="7704183" y="2618098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2A3E38-051B-5A4B-80AD-D4CFB79C2F73}"/>
              </a:ext>
            </a:extLst>
          </p:cNvPr>
          <p:cNvCxnSpPr/>
          <p:nvPr/>
        </p:nvCxnSpPr>
        <p:spPr>
          <a:xfrm>
            <a:off x="10258595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7CD593-A3F7-3A41-BC49-750EE47327B7}"/>
              </a:ext>
            </a:extLst>
          </p:cNvPr>
          <p:cNvSpPr txBox="1"/>
          <p:nvPr/>
        </p:nvSpPr>
        <p:spPr>
          <a:xfrm>
            <a:off x="4800651" y="2894827"/>
            <a:ext cx="34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Window-based mechanism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2DADDA-830B-6C4E-97AE-306BEC308965}"/>
              </a:ext>
            </a:extLst>
          </p:cNvPr>
          <p:cNvSpPr txBox="1"/>
          <p:nvPr/>
        </p:nvSpPr>
        <p:spPr>
          <a:xfrm>
            <a:off x="5343836" y="202008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 bytes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Within the window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380E0-D864-7C42-BED7-AD5155645748}"/>
              </a:ext>
            </a:extLst>
          </p:cNvPr>
          <p:cNvCxnSpPr>
            <a:cxnSpLocks/>
          </p:cNvCxnSpPr>
          <p:nvPr/>
        </p:nvCxnSpPr>
        <p:spPr>
          <a:xfrm>
            <a:off x="7297015" y="2343245"/>
            <a:ext cx="411480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CCEEF-3C40-834F-986E-D507E7D79AA6}"/>
              </a:ext>
            </a:extLst>
          </p:cNvPr>
          <p:cNvCxnSpPr>
            <a:cxnSpLocks/>
          </p:cNvCxnSpPr>
          <p:nvPr/>
        </p:nvCxnSpPr>
        <p:spPr>
          <a:xfrm flipH="1">
            <a:off x="5024662" y="2343245"/>
            <a:ext cx="365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6523F26-11D1-4546-A7F8-663E676B01FF}"/>
              </a:ext>
            </a:extLst>
          </p:cNvPr>
          <p:cNvSpPr txBox="1"/>
          <p:nvPr/>
        </p:nvSpPr>
        <p:spPr>
          <a:xfrm>
            <a:off x="6310022" y="109540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Current rate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64B1D1-605C-C748-97F3-CD45036B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60" y="4304321"/>
            <a:ext cx="2626185" cy="496662"/>
          </a:xfrm>
          <a:prstGeom prst="rect">
            <a:avLst/>
          </a:prstGeom>
        </p:spPr>
      </p:pic>
      <p:sp>
        <p:nvSpPr>
          <p:cNvPr id="43" name="Title 41">
            <a:extLst>
              <a:ext uri="{FF2B5EF4-FFF2-40B4-BE49-F238E27FC236}">
                <a16:creationId xmlns:a16="http://schemas.microsoft.com/office/drawing/2014/main" id="{DEF83DA7-A650-AC4B-8A87-1BC31B05B175}"/>
              </a:ext>
            </a:extLst>
          </p:cNvPr>
          <p:cNvSpPr txBox="1">
            <a:spLocks/>
          </p:cNvSpPr>
          <p:nvPr/>
        </p:nvSpPr>
        <p:spPr>
          <a:xfrm>
            <a:off x="4773889" y="3629093"/>
            <a:ext cx="2072750" cy="565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 dirty="0"/>
              <a:t>fair share rate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4" name="Title 41">
            <a:extLst>
              <a:ext uri="{FF2B5EF4-FFF2-40B4-BE49-F238E27FC236}">
                <a16:creationId xmlns:a16="http://schemas.microsoft.com/office/drawing/2014/main" id="{308D66B4-3279-AA44-AAE8-455EA6D2C7D5}"/>
              </a:ext>
            </a:extLst>
          </p:cNvPr>
          <p:cNvSpPr txBox="1">
            <a:spLocks/>
          </p:cNvSpPr>
          <p:nvPr/>
        </p:nvSpPr>
        <p:spPr>
          <a:xfrm>
            <a:off x="5386329" y="4698001"/>
            <a:ext cx="1963568" cy="565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 dirty="0"/>
              <a:t>arrival rate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C32245-36C9-3046-ADB7-251BC2F8F8B3}"/>
              </a:ext>
            </a:extLst>
          </p:cNvPr>
          <p:cNvCxnSpPr/>
          <p:nvPr/>
        </p:nvCxnSpPr>
        <p:spPr>
          <a:xfrm flipH="1">
            <a:off x="4555525" y="4082648"/>
            <a:ext cx="436729" cy="3614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38B89E-FB2E-0B4C-AE33-DA6C2122B33A}"/>
              </a:ext>
            </a:extLst>
          </p:cNvPr>
          <p:cNvCxnSpPr>
            <a:cxnSpLocks/>
          </p:cNvCxnSpPr>
          <p:nvPr/>
        </p:nvCxnSpPr>
        <p:spPr>
          <a:xfrm flipH="1" flipV="1">
            <a:off x="5004192" y="4654005"/>
            <a:ext cx="382137" cy="3123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>
            <a:extLst>
              <a:ext uri="{FF2B5EF4-FFF2-40B4-BE49-F238E27FC236}">
                <a16:creationId xmlns:a16="http://schemas.microsoft.com/office/drawing/2014/main" id="{39638677-7404-074D-B13B-841F5C3FFA78}"/>
              </a:ext>
            </a:extLst>
          </p:cNvPr>
          <p:cNvSpPr/>
          <p:nvPr/>
        </p:nvSpPr>
        <p:spPr>
          <a:xfrm rot="12413244">
            <a:off x="6474967" y="1463718"/>
            <a:ext cx="494146" cy="5132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288F10-F7DE-9548-BE4D-AB6983DE7E44}"/>
              </a:ext>
            </a:extLst>
          </p:cNvPr>
          <p:cNvSpPr txBox="1"/>
          <p:nvPr/>
        </p:nvSpPr>
        <p:spPr>
          <a:xfrm>
            <a:off x="6985219" y="160271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update per window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D4CD6E4-E5E1-1040-BCC2-9A698FADE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962" y="5729109"/>
            <a:ext cx="8565592" cy="8294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F66E6C-03BB-6449-BF8A-96E29D788612}"/>
              </a:ext>
            </a:extLst>
          </p:cNvPr>
          <p:cNvSpPr/>
          <p:nvPr/>
        </p:nvSpPr>
        <p:spPr>
          <a:xfrm>
            <a:off x="259307" y="3310325"/>
            <a:ext cx="11409529" cy="32482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1">
            <a:extLst>
              <a:ext uri="{FF2B5EF4-FFF2-40B4-BE49-F238E27FC236}">
                <a16:creationId xmlns:a16="http://schemas.microsoft.com/office/drawing/2014/main" id="{4D011478-9497-5C4A-98C3-B8163094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Data Plane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4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16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4695BAC0-1698-F143-86DB-EAE70D5A1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62" y="5729109"/>
            <a:ext cx="8565592" cy="829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FC969-465F-D441-B067-BE07C332F176}"/>
              </a:ext>
            </a:extLst>
          </p:cNvPr>
          <p:cNvSpPr txBox="1"/>
          <p:nvPr/>
        </p:nvSpPr>
        <p:spPr>
          <a:xfrm>
            <a:off x="397003" y="124617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Rate estimator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1E48E-87B1-3B47-A476-597036A1D46A}"/>
              </a:ext>
            </a:extLst>
          </p:cNvPr>
          <p:cNvSpPr txBox="1"/>
          <p:nvPr/>
        </p:nvSpPr>
        <p:spPr>
          <a:xfrm>
            <a:off x="397003" y="3394577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Probabilistic dropping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B7C9CC-7D2C-0E45-A134-E75C348DFB61}"/>
              </a:ext>
            </a:extLst>
          </p:cNvPr>
          <p:cNvSpPr txBox="1"/>
          <p:nvPr/>
        </p:nvSpPr>
        <p:spPr>
          <a:xfrm>
            <a:off x="397003" y="524406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 share estimator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78269C-D28E-CD48-B51A-EE68CDAC86BB}"/>
              </a:ext>
            </a:extLst>
          </p:cNvPr>
          <p:cNvCxnSpPr/>
          <p:nvPr/>
        </p:nvCxnSpPr>
        <p:spPr>
          <a:xfrm>
            <a:off x="1678676" y="2784142"/>
            <a:ext cx="96216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20936-F033-A449-B2C6-1945BBD14703}"/>
              </a:ext>
            </a:extLst>
          </p:cNvPr>
          <p:cNvCxnSpPr/>
          <p:nvPr/>
        </p:nvCxnSpPr>
        <p:spPr>
          <a:xfrm>
            <a:off x="2497546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0055F9-361F-D844-BBE9-BC96014E7CDA}"/>
              </a:ext>
            </a:extLst>
          </p:cNvPr>
          <p:cNvCxnSpPr/>
          <p:nvPr/>
        </p:nvCxnSpPr>
        <p:spPr>
          <a:xfrm>
            <a:off x="5051958" y="2636294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7517A3-2469-B345-94F1-7E4916F1D4BC}"/>
              </a:ext>
            </a:extLst>
          </p:cNvPr>
          <p:cNvCxnSpPr/>
          <p:nvPr/>
        </p:nvCxnSpPr>
        <p:spPr>
          <a:xfrm>
            <a:off x="7704183" y="2618098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2A3E38-051B-5A4B-80AD-D4CFB79C2F73}"/>
              </a:ext>
            </a:extLst>
          </p:cNvPr>
          <p:cNvCxnSpPr/>
          <p:nvPr/>
        </p:nvCxnSpPr>
        <p:spPr>
          <a:xfrm>
            <a:off x="10258595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7CD593-A3F7-3A41-BC49-750EE47327B7}"/>
              </a:ext>
            </a:extLst>
          </p:cNvPr>
          <p:cNvSpPr txBox="1"/>
          <p:nvPr/>
        </p:nvSpPr>
        <p:spPr>
          <a:xfrm>
            <a:off x="4800651" y="2894827"/>
            <a:ext cx="34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Window-based mechanism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2DADDA-830B-6C4E-97AE-306BEC308965}"/>
              </a:ext>
            </a:extLst>
          </p:cNvPr>
          <p:cNvSpPr txBox="1"/>
          <p:nvPr/>
        </p:nvSpPr>
        <p:spPr>
          <a:xfrm>
            <a:off x="5343836" y="202008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 bytes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Within the window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380E0-D864-7C42-BED7-AD5155645748}"/>
              </a:ext>
            </a:extLst>
          </p:cNvPr>
          <p:cNvCxnSpPr>
            <a:cxnSpLocks/>
          </p:cNvCxnSpPr>
          <p:nvPr/>
        </p:nvCxnSpPr>
        <p:spPr>
          <a:xfrm>
            <a:off x="7297015" y="2343245"/>
            <a:ext cx="411480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CCEEF-3C40-834F-986E-D507E7D79AA6}"/>
              </a:ext>
            </a:extLst>
          </p:cNvPr>
          <p:cNvCxnSpPr>
            <a:cxnSpLocks/>
          </p:cNvCxnSpPr>
          <p:nvPr/>
        </p:nvCxnSpPr>
        <p:spPr>
          <a:xfrm flipH="1">
            <a:off x="5024662" y="2343245"/>
            <a:ext cx="365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6523F26-11D1-4546-A7F8-663E676B01FF}"/>
              </a:ext>
            </a:extLst>
          </p:cNvPr>
          <p:cNvSpPr txBox="1"/>
          <p:nvPr/>
        </p:nvSpPr>
        <p:spPr>
          <a:xfrm>
            <a:off x="6310022" y="109540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Current rate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64B1D1-605C-C748-97F3-CD45036B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660" y="4304321"/>
            <a:ext cx="2626185" cy="496662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39638677-7404-074D-B13B-841F5C3FFA78}"/>
              </a:ext>
            </a:extLst>
          </p:cNvPr>
          <p:cNvSpPr/>
          <p:nvPr/>
        </p:nvSpPr>
        <p:spPr>
          <a:xfrm rot="12413244">
            <a:off x="6474967" y="1463718"/>
            <a:ext cx="494146" cy="5132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288F10-F7DE-9548-BE4D-AB6983DE7E44}"/>
              </a:ext>
            </a:extLst>
          </p:cNvPr>
          <p:cNvSpPr txBox="1"/>
          <p:nvPr/>
        </p:nvSpPr>
        <p:spPr>
          <a:xfrm>
            <a:off x="6985219" y="160271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update per window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E3C7C04C-F22F-5C4A-9824-69EDF04FF31E}"/>
              </a:ext>
            </a:extLst>
          </p:cNvPr>
          <p:cNvSpPr/>
          <p:nvPr/>
        </p:nvSpPr>
        <p:spPr>
          <a:xfrm rot="16200000">
            <a:off x="5438540" y="4302555"/>
            <a:ext cx="494146" cy="5132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E71596-9784-2547-9AE1-5BADA96EF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758" y="4263140"/>
            <a:ext cx="4450087" cy="512525"/>
          </a:xfrm>
          <a:prstGeom prst="rect">
            <a:avLst/>
          </a:prstGeom>
        </p:spPr>
      </p:pic>
      <p:sp>
        <p:nvSpPr>
          <p:cNvPr id="35" name="Title 41">
            <a:extLst>
              <a:ext uri="{FF2B5EF4-FFF2-40B4-BE49-F238E27FC236}">
                <a16:creationId xmlns:a16="http://schemas.microsoft.com/office/drawing/2014/main" id="{5B3AA6F5-15AB-A64B-994A-B633858EFCF5}"/>
              </a:ext>
            </a:extLst>
          </p:cNvPr>
          <p:cNvSpPr txBox="1">
            <a:spLocks/>
          </p:cNvSpPr>
          <p:nvPr/>
        </p:nvSpPr>
        <p:spPr>
          <a:xfrm>
            <a:off x="6249758" y="4559185"/>
            <a:ext cx="5695009" cy="8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accent5"/>
                </a:solidFill>
                <a:latin typeface="+mn-lt"/>
              </a:rPr>
              <a:t>Use bit shift to do multiplications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BE37EC-0573-F04E-98B6-7FB835526CE3}"/>
              </a:ext>
            </a:extLst>
          </p:cNvPr>
          <p:cNvSpPr/>
          <p:nvPr/>
        </p:nvSpPr>
        <p:spPr>
          <a:xfrm>
            <a:off x="259307" y="5244063"/>
            <a:ext cx="11409529" cy="13145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41">
            <a:extLst>
              <a:ext uri="{FF2B5EF4-FFF2-40B4-BE49-F238E27FC236}">
                <a16:creationId xmlns:a16="http://schemas.microsoft.com/office/drawing/2014/main" id="{F00E543F-6808-D54D-87CF-23988B37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Data Plane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FC969-465F-D441-B067-BE07C332F176}"/>
              </a:ext>
            </a:extLst>
          </p:cNvPr>
          <p:cNvSpPr txBox="1"/>
          <p:nvPr/>
        </p:nvSpPr>
        <p:spPr>
          <a:xfrm>
            <a:off x="397003" y="124617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Rate estimator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C1E48E-87B1-3B47-A476-597036A1D46A}"/>
              </a:ext>
            </a:extLst>
          </p:cNvPr>
          <p:cNvSpPr txBox="1"/>
          <p:nvPr/>
        </p:nvSpPr>
        <p:spPr>
          <a:xfrm>
            <a:off x="397003" y="3394577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Probabilistic dropping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B7C9CC-7D2C-0E45-A134-E75C348DFB61}"/>
              </a:ext>
            </a:extLst>
          </p:cNvPr>
          <p:cNvSpPr txBox="1"/>
          <p:nvPr/>
        </p:nvSpPr>
        <p:spPr>
          <a:xfrm>
            <a:off x="397003" y="524406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 share estimator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78269C-D28E-CD48-B51A-EE68CDAC86BB}"/>
              </a:ext>
            </a:extLst>
          </p:cNvPr>
          <p:cNvCxnSpPr/>
          <p:nvPr/>
        </p:nvCxnSpPr>
        <p:spPr>
          <a:xfrm>
            <a:off x="1678676" y="2784142"/>
            <a:ext cx="96216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20936-F033-A449-B2C6-1945BBD14703}"/>
              </a:ext>
            </a:extLst>
          </p:cNvPr>
          <p:cNvCxnSpPr/>
          <p:nvPr/>
        </p:nvCxnSpPr>
        <p:spPr>
          <a:xfrm>
            <a:off x="2497546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0055F9-361F-D844-BBE9-BC96014E7CDA}"/>
              </a:ext>
            </a:extLst>
          </p:cNvPr>
          <p:cNvCxnSpPr/>
          <p:nvPr/>
        </p:nvCxnSpPr>
        <p:spPr>
          <a:xfrm>
            <a:off x="5051958" y="2636294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7517A3-2469-B345-94F1-7E4916F1D4BC}"/>
              </a:ext>
            </a:extLst>
          </p:cNvPr>
          <p:cNvCxnSpPr/>
          <p:nvPr/>
        </p:nvCxnSpPr>
        <p:spPr>
          <a:xfrm>
            <a:off x="7704183" y="2618098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2A3E38-051B-5A4B-80AD-D4CFB79C2F73}"/>
              </a:ext>
            </a:extLst>
          </p:cNvPr>
          <p:cNvCxnSpPr/>
          <p:nvPr/>
        </p:nvCxnSpPr>
        <p:spPr>
          <a:xfrm>
            <a:off x="10258595" y="2620372"/>
            <a:ext cx="0" cy="15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7CD593-A3F7-3A41-BC49-750EE47327B7}"/>
              </a:ext>
            </a:extLst>
          </p:cNvPr>
          <p:cNvSpPr txBox="1"/>
          <p:nvPr/>
        </p:nvSpPr>
        <p:spPr>
          <a:xfrm>
            <a:off x="4800651" y="2894827"/>
            <a:ext cx="34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Window-based mechanism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2DADDA-830B-6C4E-97AE-306BEC308965}"/>
              </a:ext>
            </a:extLst>
          </p:cNvPr>
          <p:cNvSpPr txBox="1"/>
          <p:nvPr/>
        </p:nvSpPr>
        <p:spPr>
          <a:xfrm>
            <a:off x="5343836" y="202008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 bytes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Within the window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380E0-D864-7C42-BED7-AD5155645748}"/>
              </a:ext>
            </a:extLst>
          </p:cNvPr>
          <p:cNvCxnSpPr>
            <a:cxnSpLocks/>
          </p:cNvCxnSpPr>
          <p:nvPr/>
        </p:nvCxnSpPr>
        <p:spPr>
          <a:xfrm>
            <a:off x="7297015" y="2343245"/>
            <a:ext cx="411480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CCEEF-3C40-834F-986E-D507E7D79AA6}"/>
              </a:ext>
            </a:extLst>
          </p:cNvPr>
          <p:cNvCxnSpPr>
            <a:cxnSpLocks/>
          </p:cNvCxnSpPr>
          <p:nvPr/>
        </p:nvCxnSpPr>
        <p:spPr>
          <a:xfrm flipH="1">
            <a:off x="5024662" y="2343245"/>
            <a:ext cx="365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6523F26-11D1-4546-A7F8-663E676B01FF}"/>
              </a:ext>
            </a:extLst>
          </p:cNvPr>
          <p:cNvSpPr txBox="1"/>
          <p:nvPr/>
        </p:nvSpPr>
        <p:spPr>
          <a:xfrm>
            <a:off x="6310022" y="109540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Current rate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64B1D1-605C-C748-97F3-CD45036B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60" y="4304321"/>
            <a:ext cx="2626185" cy="496662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39638677-7404-074D-B13B-841F5C3FFA78}"/>
              </a:ext>
            </a:extLst>
          </p:cNvPr>
          <p:cNvSpPr/>
          <p:nvPr/>
        </p:nvSpPr>
        <p:spPr>
          <a:xfrm rot="12413244">
            <a:off x="6474967" y="1463718"/>
            <a:ext cx="494146" cy="5132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288F10-F7DE-9548-BE4D-AB6983DE7E44}"/>
              </a:ext>
            </a:extLst>
          </p:cNvPr>
          <p:cNvSpPr txBox="1"/>
          <p:nvPr/>
        </p:nvSpPr>
        <p:spPr>
          <a:xfrm>
            <a:off x="6985219" y="160271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update per window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E3C7C04C-F22F-5C4A-9824-69EDF04FF31E}"/>
              </a:ext>
            </a:extLst>
          </p:cNvPr>
          <p:cNvSpPr/>
          <p:nvPr/>
        </p:nvSpPr>
        <p:spPr>
          <a:xfrm rot="16200000">
            <a:off x="5438540" y="4302555"/>
            <a:ext cx="494146" cy="5132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E71596-9784-2547-9AE1-5BADA96EF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758" y="4263140"/>
            <a:ext cx="4450087" cy="512525"/>
          </a:xfrm>
          <a:prstGeom prst="rect">
            <a:avLst/>
          </a:prstGeom>
        </p:spPr>
      </p:pic>
      <p:sp>
        <p:nvSpPr>
          <p:cNvPr id="33" name="Title 41">
            <a:extLst>
              <a:ext uri="{FF2B5EF4-FFF2-40B4-BE49-F238E27FC236}">
                <a16:creationId xmlns:a16="http://schemas.microsoft.com/office/drawing/2014/main" id="{B7553F63-DCF1-4B42-8079-5F5DA97CC6DF}"/>
              </a:ext>
            </a:extLst>
          </p:cNvPr>
          <p:cNvSpPr txBox="1">
            <a:spLocks/>
          </p:cNvSpPr>
          <p:nvPr/>
        </p:nvSpPr>
        <p:spPr>
          <a:xfrm>
            <a:off x="6249758" y="4559185"/>
            <a:ext cx="5695009" cy="8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accent5"/>
                </a:solidFill>
                <a:latin typeface="+mn-lt"/>
              </a:rPr>
              <a:t>Use bit shift to do multiplications</a:t>
            </a:r>
          </a:p>
        </p:txBody>
      </p:sp>
      <p:sp>
        <p:nvSpPr>
          <p:cNvPr id="24" name="Title 41">
            <a:extLst>
              <a:ext uri="{FF2B5EF4-FFF2-40B4-BE49-F238E27FC236}">
                <a16:creationId xmlns:a16="http://schemas.microsoft.com/office/drawing/2014/main" id="{F6E4D088-62D1-6846-B87A-CE8EA65FF8DF}"/>
              </a:ext>
            </a:extLst>
          </p:cNvPr>
          <p:cNvSpPr txBox="1">
            <a:spLocks/>
          </p:cNvSpPr>
          <p:nvPr/>
        </p:nvSpPr>
        <p:spPr>
          <a:xfrm>
            <a:off x="1855073" y="5544608"/>
            <a:ext cx="9645563" cy="100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100" dirty="0">
                <a:latin typeface="+mn-lt"/>
              </a:rPr>
              <a:t>Use a small number of </a:t>
            </a:r>
            <a:r>
              <a:rPr lang="en-US" altLang="zh-CN" sz="2100" b="1" dirty="0">
                <a:latin typeface="+mn-lt"/>
              </a:rPr>
              <a:t>recirculation packets </a:t>
            </a:r>
            <a:r>
              <a:rPr lang="en-US" altLang="zh-CN" sz="2100" dirty="0">
                <a:latin typeface="+mn-lt"/>
              </a:rPr>
              <a:t>to update     (at most one packet per window)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FD2371-BE3C-304E-A602-9D0C31DACD0C}"/>
                  </a:ext>
                </a:extLst>
              </p:cNvPr>
              <p:cNvSpPr txBox="1"/>
              <p:nvPr/>
            </p:nvSpPr>
            <p:spPr>
              <a:xfrm>
                <a:off x="8510699" y="5655313"/>
                <a:ext cx="379078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FD2371-BE3C-304E-A602-9D0C31DAC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99" y="5655313"/>
                <a:ext cx="37907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41">
            <a:extLst>
              <a:ext uri="{FF2B5EF4-FFF2-40B4-BE49-F238E27FC236}">
                <a16:creationId xmlns:a16="http://schemas.microsoft.com/office/drawing/2014/main" id="{42619D38-A85C-434F-AC86-6E891E8494CE}"/>
              </a:ext>
            </a:extLst>
          </p:cNvPr>
          <p:cNvSpPr txBox="1">
            <a:spLocks/>
          </p:cNvSpPr>
          <p:nvPr/>
        </p:nvSpPr>
        <p:spPr>
          <a:xfrm>
            <a:off x="4576009" y="6184301"/>
            <a:ext cx="6134336" cy="61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+mn-lt"/>
              </a:rPr>
              <a:t>Separately generated by switch to avoid reordering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1D0E3B-AAA0-A649-AEEE-DDE4164BDF98}"/>
              </a:ext>
            </a:extLst>
          </p:cNvPr>
          <p:cNvCxnSpPr/>
          <p:nvPr/>
        </p:nvCxnSpPr>
        <p:spPr>
          <a:xfrm flipH="1" flipV="1">
            <a:off x="6018666" y="6046743"/>
            <a:ext cx="114650" cy="3266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41">
            <a:extLst>
              <a:ext uri="{FF2B5EF4-FFF2-40B4-BE49-F238E27FC236}">
                <a16:creationId xmlns:a16="http://schemas.microsoft.com/office/drawing/2014/main" id="{5329BFEF-0A99-6740-92CE-BBFBE39E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Data Plane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16</a:t>
            </a:fld>
            <a:endParaRPr lang="en-US"/>
          </a:p>
        </p:txBody>
      </p:sp>
      <p:sp>
        <p:nvSpPr>
          <p:cNvPr id="22" name="Title 41">
            <a:extLst>
              <a:ext uri="{FF2B5EF4-FFF2-40B4-BE49-F238E27FC236}">
                <a16:creationId xmlns:a16="http://schemas.microsoft.com/office/drawing/2014/main" id="{AEE1D7C0-7FA8-4E4E-8EE3-A40270562077}"/>
              </a:ext>
            </a:extLst>
          </p:cNvPr>
          <p:cNvSpPr txBox="1">
            <a:spLocks/>
          </p:cNvSpPr>
          <p:nvPr/>
        </p:nvSpPr>
        <p:spPr>
          <a:xfrm>
            <a:off x="685800" y="1377192"/>
            <a:ext cx="10515600" cy="470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514350" indent="-51435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5"/>
                </a:solidFill>
              </a:rPr>
              <a:t>Testbed evaluation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6.5 </a:t>
            </a:r>
            <a:r>
              <a:rPr lang="en-US" sz="2800" dirty="0" err="1"/>
              <a:t>Tbps</a:t>
            </a:r>
            <a:r>
              <a:rPr lang="en-US" sz="2800" dirty="0"/>
              <a:t> Barefoot Tofino switch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 servers with an 8-core CPU and a 40G NIC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5"/>
                </a:solidFill>
              </a:rPr>
              <a:t>Simulation</a:t>
            </a: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Simulator: </a:t>
            </a:r>
            <a:r>
              <a:rPr lang="en-US" sz="2600" dirty="0" err="1"/>
              <a:t>Netbench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Comparison: AFQ, SP-PIFO, TCP, DCTCP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Topology: Leaf-spine topology</a:t>
            </a:r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B380F2C0-F574-2745-A89C-1EA3F176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17</a:t>
            </a:fld>
            <a:endParaRPr lang="en-US"/>
          </a:p>
        </p:txBody>
      </p:sp>
      <p:sp>
        <p:nvSpPr>
          <p:cNvPr id="5" name="Title 41">
            <a:extLst>
              <a:ext uri="{FF2B5EF4-FFF2-40B4-BE49-F238E27FC236}">
                <a16:creationId xmlns:a16="http://schemas.microsoft.com/office/drawing/2014/main" id="{6050E8AC-CCFC-5943-BCA4-09B9BFD187BA}"/>
              </a:ext>
            </a:extLst>
          </p:cNvPr>
          <p:cNvSpPr txBox="1">
            <a:spLocks/>
          </p:cNvSpPr>
          <p:nvPr/>
        </p:nvSpPr>
        <p:spPr>
          <a:xfrm>
            <a:off x="258181" y="1253093"/>
            <a:ext cx="11675638" cy="189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dirty="0"/>
              <a:t>How HCSFQ works on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the testbed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dirty="0"/>
              <a:t>How HCSFQ works for a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large-scale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DCN workload in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436DB-89FA-024C-9AD9-F5F06838F9A7}"/>
              </a:ext>
            </a:extLst>
          </p:cNvPr>
          <p:cNvSpPr txBox="1"/>
          <p:nvPr/>
        </p:nvSpPr>
        <p:spPr>
          <a:xfrm>
            <a:off x="285477" y="3842442"/>
            <a:ext cx="10605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u="sng" dirty="0"/>
              <a:t>Weighted</a:t>
            </a:r>
            <a:r>
              <a:rPr lang="en-US" sz="2400" dirty="0"/>
              <a:t> fair queueing,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Fair queueing with </a:t>
            </a:r>
            <a:r>
              <a:rPr lang="en-US" sz="2400" u="sng" dirty="0"/>
              <a:t>different TCP settings</a:t>
            </a:r>
            <a:r>
              <a:rPr lang="en-US" sz="2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u="sng" dirty="0"/>
              <a:t>gap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/>
              <a:t>between prototype implementation and ideal theory,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DCN workload with </a:t>
            </a:r>
            <a:r>
              <a:rPr lang="en-US" sz="2400" u="sng" dirty="0"/>
              <a:t>injected UDP traffic</a:t>
            </a:r>
            <a:r>
              <a:rPr lang="en-US" sz="2400" dirty="0"/>
              <a:t>, 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u="sng" dirty="0" err="1"/>
              <a:t>Incast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DCN workload with </a:t>
            </a:r>
            <a:r>
              <a:rPr lang="en-US" sz="2400" u="sng" dirty="0"/>
              <a:t>multiple tenants</a:t>
            </a:r>
            <a:r>
              <a:rPr lang="en-US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AC19F-F347-9245-8971-1863D4DE10EC}"/>
              </a:ext>
            </a:extLst>
          </p:cNvPr>
          <p:cNvSpPr txBox="1"/>
          <p:nvPr/>
        </p:nvSpPr>
        <p:spPr>
          <a:xfrm>
            <a:off x="285476" y="3272274"/>
            <a:ext cx="1060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More results in the paper: </a:t>
            </a:r>
          </a:p>
        </p:txBody>
      </p:sp>
      <p:sp>
        <p:nvSpPr>
          <p:cNvPr id="9" name="Title 41">
            <a:extLst>
              <a:ext uri="{FF2B5EF4-FFF2-40B4-BE49-F238E27FC236}">
                <a16:creationId xmlns:a16="http://schemas.microsoft.com/office/drawing/2014/main" id="{645619FA-3B00-D647-93FD-3C062C679A83}"/>
              </a:ext>
            </a:extLst>
          </p:cNvPr>
          <p:cNvSpPr txBox="1">
            <a:spLocks/>
          </p:cNvSpPr>
          <p:nvPr/>
        </p:nvSpPr>
        <p:spPr>
          <a:xfrm>
            <a:off x="219456" y="0"/>
            <a:ext cx="11227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18</a:t>
            </a:fld>
            <a:endParaRPr lang="en-US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9038FDB7-1AF5-7D4D-AD4F-0C0DC9E0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Testbed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74726-BA09-3B46-A3D3-DAD778D46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9" y="2253875"/>
            <a:ext cx="4023086" cy="2509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38E79C-5256-204C-A4BF-F61621F8ACD6}"/>
              </a:ext>
            </a:extLst>
          </p:cNvPr>
          <p:cNvSpPr txBox="1"/>
          <p:nvPr/>
        </p:nvSpPr>
        <p:spPr>
          <a:xfrm>
            <a:off x="1787216" y="4971633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queueing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03728-018E-DC49-A9D0-8A13A9A57BA3}"/>
              </a:ext>
            </a:extLst>
          </p:cNvPr>
          <p:cNvSpPr txBox="1"/>
          <p:nvPr/>
        </p:nvSpPr>
        <p:spPr>
          <a:xfrm>
            <a:off x="7114432" y="4971633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Hierarchical fair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queueing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8464DD-7C1F-E74A-B25C-7951E6E37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816" y="2128330"/>
            <a:ext cx="4186791" cy="2760855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CC693FBA-828E-D04F-AA31-30A28C96C753}"/>
              </a:ext>
            </a:extLst>
          </p:cNvPr>
          <p:cNvSpPr/>
          <p:nvPr/>
        </p:nvSpPr>
        <p:spPr>
          <a:xfrm rot="10800000">
            <a:off x="2415654" y="5667359"/>
            <a:ext cx="627797" cy="461665"/>
          </a:xfrm>
          <a:prstGeom prst="downArrow">
            <a:avLst>
              <a:gd name="adj1" fmla="val 67391"/>
              <a:gd name="adj2" fmla="val 391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9909D5D-0102-FF48-BBB5-7FA084A50153}"/>
              </a:ext>
            </a:extLst>
          </p:cNvPr>
          <p:cNvSpPr/>
          <p:nvPr/>
        </p:nvSpPr>
        <p:spPr>
          <a:xfrm rot="10800000">
            <a:off x="8782005" y="5654886"/>
            <a:ext cx="627797" cy="461665"/>
          </a:xfrm>
          <a:prstGeom prst="downArrow">
            <a:avLst>
              <a:gd name="adj1" fmla="val 67391"/>
              <a:gd name="adj2" fmla="val 391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6F6BBB-BE8B-6540-A6AF-32FF65193435}"/>
              </a:ext>
            </a:extLst>
          </p:cNvPr>
          <p:cNvGrpSpPr/>
          <p:nvPr/>
        </p:nvGrpSpPr>
        <p:grpSpPr>
          <a:xfrm>
            <a:off x="10865479" y="2797791"/>
            <a:ext cx="553426" cy="1107742"/>
            <a:chOff x="10865479" y="2797791"/>
            <a:chExt cx="553426" cy="11077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97BA98-FA80-0348-B3FD-B951D78752B3}"/>
                </a:ext>
              </a:extLst>
            </p:cNvPr>
            <p:cNvCxnSpPr/>
            <p:nvPr/>
          </p:nvCxnSpPr>
          <p:spPr>
            <a:xfrm>
              <a:off x="10865479" y="2797791"/>
              <a:ext cx="2803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40996A-48F5-D44B-8587-88C2046204F9}"/>
                </a:ext>
              </a:extLst>
            </p:cNvPr>
            <p:cNvCxnSpPr/>
            <p:nvPr/>
          </p:nvCxnSpPr>
          <p:spPr>
            <a:xfrm>
              <a:off x="10865479" y="3905533"/>
              <a:ext cx="2803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481591-32CE-7748-8D82-813DD618B828}"/>
                </a:ext>
              </a:extLst>
            </p:cNvPr>
            <p:cNvCxnSpPr>
              <a:cxnSpLocks/>
            </p:cNvCxnSpPr>
            <p:nvPr/>
          </p:nvCxnSpPr>
          <p:spPr>
            <a:xfrm>
              <a:off x="11017879" y="2797791"/>
              <a:ext cx="0" cy="1107742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5DD20-96F1-0949-BA3C-96DAF15E9128}"/>
                </a:ext>
              </a:extLst>
            </p:cNvPr>
            <p:cNvSpPr txBox="1"/>
            <p:nvPr/>
          </p:nvSpPr>
          <p:spPr>
            <a:xfrm>
              <a:off x="10990583" y="314508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1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</a:t>
            </a:fld>
            <a:endParaRPr lang="en-US"/>
          </a:p>
        </p:txBody>
      </p:sp>
      <p:sp>
        <p:nvSpPr>
          <p:cNvPr id="19" name="Title 41">
            <a:extLst>
              <a:ext uri="{FF2B5EF4-FFF2-40B4-BE49-F238E27FC236}">
                <a16:creationId xmlns:a16="http://schemas.microsoft.com/office/drawing/2014/main" id="{EE955587-BAD6-1748-A8F4-1FE7E22ABB21}"/>
              </a:ext>
            </a:extLst>
          </p:cNvPr>
          <p:cNvSpPr txBox="1">
            <a:spLocks/>
          </p:cNvSpPr>
          <p:nvPr/>
        </p:nvSpPr>
        <p:spPr>
          <a:xfrm>
            <a:off x="258181" y="1212504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Fair queueing is a canonical mechanism to provide </a:t>
            </a:r>
            <a:r>
              <a:rPr lang="en-US" sz="2400" b="1" dirty="0"/>
              <a:t>fair bandwidth allocation </a:t>
            </a:r>
            <a:r>
              <a:rPr lang="en-US" sz="2400" dirty="0"/>
              <a:t>to network traffic.</a:t>
            </a: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193685E2-88E4-CB46-8488-11C159AA77D4}"/>
              </a:ext>
            </a:extLst>
          </p:cNvPr>
          <p:cNvSpPr txBox="1">
            <a:spLocks/>
          </p:cNvSpPr>
          <p:nvPr/>
        </p:nvSpPr>
        <p:spPr>
          <a:xfrm>
            <a:off x="258181" y="3993222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There is a long history of research on fair queueing since 1980s.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Still being studied: AFQ [NSDI’18], SP-PIFO [NSDI’19], Calendar Queue [NSDI’20]</a:t>
            </a:r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1ACEE23D-265F-F34F-84C8-13592B4E2C00}"/>
              </a:ext>
            </a:extLst>
          </p:cNvPr>
          <p:cNvSpPr txBox="1">
            <a:spLocks/>
          </p:cNvSpPr>
          <p:nvPr/>
        </p:nvSpPr>
        <p:spPr>
          <a:xfrm>
            <a:off x="258181" y="5282512"/>
            <a:ext cx="11675638" cy="1063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Require per-flow state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Complex data structure and queue management (e.g., queue priority rotation)</a:t>
            </a:r>
          </a:p>
          <a:p>
            <a:pPr lvl="1">
              <a:lnSpc>
                <a:spcPct val="150000"/>
              </a:lnSpc>
            </a:pPr>
            <a:endParaRPr lang="en-US" sz="100" dirty="0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7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Fair Queueing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irect Access Storage 2">
            <a:extLst>
              <a:ext uri="{FF2B5EF4-FFF2-40B4-BE49-F238E27FC236}">
                <a16:creationId xmlns:a16="http://schemas.microsoft.com/office/drawing/2014/main" id="{443BBE99-C6F4-314A-A3A0-192FAFFEDA91}"/>
              </a:ext>
            </a:extLst>
          </p:cNvPr>
          <p:cNvSpPr/>
          <p:nvPr/>
        </p:nvSpPr>
        <p:spPr>
          <a:xfrm rot="10800000">
            <a:off x="4745196" y="2810186"/>
            <a:ext cx="1955851" cy="914400"/>
          </a:xfrm>
          <a:prstGeom prst="flowChartMagneticDrum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6E4E2-2F4C-844C-9E37-34F0CB5F42F3}"/>
              </a:ext>
            </a:extLst>
          </p:cNvPr>
          <p:cNvCxnSpPr>
            <a:cxnSpLocks/>
          </p:cNvCxnSpPr>
          <p:nvPr/>
        </p:nvCxnSpPr>
        <p:spPr>
          <a:xfrm>
            <a:off x="3976745" y="2911212"/>
            <a:ext cx="811507" cy="89335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7C93C7-924D-AD4F-B1EC-6B6C92C0CBDC}"/>
              </a:ext>
            </a:extLst>
          </p:cNvPr>
          <p:cNvCxnSpPr>
            <a:cxnSpLocks/>
          </p:cNvCxnSpPr>
          <p:nvPr/>
        </p:nvCxnSpPr>
        <p:spPr>
          <a:xfrm flipV="1">
            <a:off x="3997174" y="3561007"/>
            <a:ext cx="791078" cy="92606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145D71-3565-534F-BC5D-ABE43089F57A}"/>
              </a:ext>
            </a:extLst>
          </p:cNvPr>
          <p:cNvCxnSpPr>
            <a:cxnSpLocks/>
          </p:cNvCxnSpPr>
          <p:nvPr/>
        </p:nvCxnSpPr>
        <p:spPr>
          <a:xfrm>
            <a:off x="3976745" y="3292371"/>
            <a:ext cx="768451" cy="28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8ABA44-A4DF-4344-8EFA-D5ACE11B01E6}"/>
              </a:ext>
            </a:extLst>
          </p:cNvPr>
          <p:cNvCxnSpPr>
            <a:cxnSpLocks/>
          </p:cNvCxnSpPr>
          <p:nvPr/>
        </p:nvCxnSpPr>
        <p:spPr>
          <a:xfrm>
            <a:off x="6637602" y="2980528"/>
            <a:ext cx="794965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627D66-BDAA-0545-8BA8-F0D2C718128E}"/>
              </a:ext>
            </a:extLst>
          </p:cNvPr>
          <p:cNvCxnSpPr>
            <a:cxnSpLocks/>
          </p:cNvCxnSpPr>
          <p:nvPr/>
        </p:nvCxnSpPr>
        <p:spPr>
          <a:xfrm>
            <a:off x="6591870" y="3622548"/>
            <a:ext cx="86868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653009-AFDB-6C46-BC68-C7AE81D95137}"/>
              </a:ext>
            </a:extLst>
          </p:cNvPr>
          <p:cNvCxnSpPr>
            <a:cxnSpLocks/>
          </p:cNvCxnSpPr>
          <p:nvPr/>
        </p:nvCxnSpPr>
        <p:spPr>
          <a:xfrm>
            <a:off x="6701047" y="3292371"/>
            <a:ext cx="731520" cy="28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CC8071-31C7-734E-A261-ECEBA49A4262}"/>
              </a:ext>
            </a:extLst>
          </p:cNvPr>
          <p:cNvSpPr txBox="1"/>
          <p:nvPr/>
        </p:nvSpPr>
        <p:spPr>
          <a:xfrm>
            <a:off x="3593261" y="2538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4E851-D035-A949-BD1C-2F5B33147C5B}"/>
              </a:ext>
            </a:extLst>
          </p:cNvPr>
          <p:cNvSpPr txBox="1"/>
          <p:nvPr/>
        </p:nvSpPr>
        <p:spPr>
          <a:xfrm>
            <a:off x="3583370" y="3512667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A0ACF-E0E7-5B4F-A372-315D4380977A}"/>
              </a:ext>
            </a:extLst>
          </p:cNvPr>
          <p:cNvSpPr txBox="1"/>
          <p:nvPr/>
        </p:nvSpPr>
        <p:spPr>
          <a:xfrm>
            <a:off x="3589177" y="30083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3EFEB-711E-E246-9906-C1A1D85F588A}"/>
              </a:ext>
            </a:extLst>
          </p:cNvPr>
          <p:cNvSpPr txBox="1"/>
          <p:nvPr/>
        </p:nvSpPr>
        <p:spPr>
          <a:xfrm>
            <a:off x="5568291" y="23194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8A2FC-0EE8-834A-A1B3-921F8C0234EF}"/>
              </a:ext>
            </a:extLst>
          </p:cNvPr>
          <p:cNvSpPr txBox="1"/>
          <p:nvPr/>
        </p:nvSpPr>
        <p:spPr>
          <a:xfrm>
            <a:off x="7509452" y="26290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FE83C1-37DF-AB4E-A04B-53D36E00076F}"/>
              </a:ext>
            </a:extLst>
          </p:cNvPr>
          <p:cNvSpPr txBox="1"/>
          <p:nvPr/>
        </p:nvSpPr>
        <p:spPr>
          <a:xfrm>
            <a:off x="7509452" y="34948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868C01-7BA5-1F4C-89E3-E771F38FCF97}"/>
              </a:ext>
            </a:extLst>
          </p:cNvPr>
          <p:cNvSpPr txBox="1"/>
          <p:nvPr/>
        </p:nvSpPr>
        <p:spPr>
          <a:xfrm>
            <a:off x="7509452" y="3061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19</a:t>
            </a:fld>
            <a:endParaRPr lang="en-US"/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C5228F65-B054-6D43-AE1A-B6300660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Large-scale DCN simulations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534D-D37D-024E-8C7A-49C0F052C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20" y="1765850"/>
            <a:ext cx="4600841" cy="3069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60B607-7E9B-0B4C-B3D2-2D826097440A}"/>
              </a:ext>
            </a:extLst>
          </p:cNvPr>
          <p:cNvSpPr txBox="1"/>
          <p:nvPr/>
        </p:nvSpPr>
        <p:spPr>
          <a:xfrm>
            <a:off x="602547" y="4822875"/>
            <a:ext cx="507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Average flow completion time for</a:t>
            </a:r>
          </a:p>
          <a:p>
            <a:r>
              <a:rPr lang="en-US" sz="2400" b="1" dirty="0"/>
              <a:t>flows less than 100KB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E512D-6D9E-BC49-93E1-596B0F1A9E75}"/>
              </a:ext>
            </a:extLst>
          </p:cNvPr>
          <p:cNvSpPr txBox="1"/>
          <p:nvPr/>
        </p:nvSpPr>
        <p:spPr>
          <a:xfrm>
            <a:off x="6537220" y="4815554"/>
            <a:ext cx="54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Flow completion time breakdown for 70% load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8FBF4-2B7E-D440-B6D5-182D848D8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090" y="1765850"/>
            <a:ext cx="4566826" cy="306930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D9547-4449-194B-8D29-197D4DFE75FF}"/>
              </a:ext>
            </a:extLst>
          </p:cNvPr>
          <p:cNvCxnSpPr/>
          <p:nvPr/>
        </p:nvCxnSpPr>
        <p:spPr>
          <a:xfrm flipV="1">
            <a:off x="5174770" y="3562066"/>
            <a:ext cx="0" cy="2047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D10B15-2B34-C046-897A-3FDDD79058E6}"/>
              </a:ext>
            </a:extLst>
          </p:cNvPr>
          <p:cNvCxnSpPr>
            <a:cxnSpLocks/>
          </p:cNvCxnSpPr>
          <p:nvPr/>
        </p:nvCxnSpPr>
        <p:spPr>
          <a:xfrm flipV="1">
            <a:off x="5235425" y="2674961"/>
            <a:ext cx="0" cy="109182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7C934C-F2B3-C44C-8A47-69FB359759C7}"/>
              </a:ext>
            </a:extLst>
          </p:cNvPr>
          <p:cNvCxnSpPr/>
          <p:nvPr/>
        </p:nvCxnSpPr>
        <p:spPr>
          <a:xfrm flipV="1">
            <a:off x="5174773" y="3755410"/>
            <a:ext cx="0" cy="13716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29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20</a:t>
            </a:fld>
            <a:endParaRPr lang="en-US"/>
          </a:p>
        </p:txBody>
      </p:sp>
      <p:sp>
        <p:nvSpPr>
          <p:cNvPr id="5" name="Title 41">
            <a:extLst>
              <a:ext uri="{FF2B5EF4-FFF2-40B4-BE49-F238E27FC236}">
                <a16:creationId xmlns:a16="http://schemas.microsoft.com/office/drawing/2014/main" id="{6050E8AC-CCFC-5943-BCA4-09B9BFD187BA}"/>
              </a:ext>
            </a:extLst>
          </p:cNvPr>
          <p:cNvSpPr txBox="1">
            <a:spLocks/>
          </p:cNvSpPr>
          <p:nvPr/>
        </p:nvSpPr>
        <p:spPr>
          <a:xfrm>
            <a:off x="258181" y="1444517"/>
            <a:ext cx="11675638" cy="416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9BB0A147-D020-534C-8AFF-5EE6C72A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A6402CF3-97AB-5B48-ABA0-0D721E17DE96}"/>
              </a:ext>
            </a:extLst>
          </p:cNvPr>
          <p:cNvSpPr txBox="1">
            <a:spLocks/>
          </p:cNvSpPr>
          <p:nvPr/>
        </p:nvSpPr>
        <p:spPr>
          <a:xfrm>
            <a:off x="409433" y="1783663"/>
            <a:ext cx="11524386" cy="3165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/>
              <a:t>HCSFQ provides </a:t>
            </a:r>
            <a:r>
              <a:rPr lang="en-US" altLang="zh-CN" sz="2400" b="1" dirty="0">
                <a:solidFill>
                  <a:schemeClr val="accent1"/>
                </a:solidFill>
              </a:rPr>
              <a:t>hierarchical fair queueing </a:t>
            </a:r>
            <a:r>
              <a:rPr lang="en-US" altLang="zh-CN" sz="2400" dirty="0"/>
              <a:t>on hardware switches at line rate.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/>
              <a:t>HCSFQ requires </a:t>
            </a:r>
            <a:r>
              <a:rPr lang="en-US" altLang="zh-CN" sz="2400" b="1" dirty="0">
                <a:solidFill>
                  <a:schemeClr val="accent1"/>
                </a:solidFill>
              </a:rPr>
              <a:t>no per-flow state </a:t>
            </a:r>
            <a:r>
              <a:rPr lang="en-US" altLang="zh-CN" sz="2400" dirty="0"/>
              <a:t>at core switches and </a:t>
            </a:r>
            <a:r>
              <a:rPr lang="en-US" altLang="zh-CN" sz="2400" b="1" dirty="0">
                <a:solidFill>
                  <a:schemeClr val="accent1"/>
                </a:solidFill>
              </a:rPr>
              <a:t>no hierarchical queue management</a:t>
            </a:r>
            <a:r>
              <a:rPr lang="en-US" altLang="zh-CN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061454-E271-ED46-86A4-8F14087CDE9F}"/>
              </a:ext>
            </a:extLst>
          </p:cNvPr>
          <p:cNvSpPr/>
          <p:nvPr/>
        </p:nvSpPr>
        <p:spPr>
          <a:xfrm>
            <a:off x="3357349" y="5057644"/>
            <a:ext cx="5377219" cy="8238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111C2B90-2862-EE45-B477-73BA02E2F8C7}"/>
              </a:ext>
            </a:extLst>
          </p:cNvPr>
          <p:cNvSpPr txBox="1">
            <a:spLocks/>
          </p:cNvSpPr>
          <p:nvPr/>
        </p:nvSpPr>
        <p:spPr>
          <a:xfrm>
            <a:off x="4162568" y="4802322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z="2000" dirty="0">
                <a:hlinkClick r:id="rId4"/>
              </a:rPr>
              <a:t>https://github.com/netx-repo/HCSFQ</a:t>
            </a:r>
            <a:r>
              <a:rPr lang="en-US" sz="2000" dirty="0"/>
              <a:t> </a:t>
            </a:r>
          </a:p>
        </p:txBody>
      </p:sp>
      <p:pic>
        <p:nvPicPr>
          <p:cNvPr id="1028" name="Picture 4" descr="Github, mark icon - Free download on Iconfinder">
            <a:extLst>
              <a:ext uri="{FF2B5EF4-FFF2-40B4-BE49-F238E27FC236}">
                <a16:creationId xmlns:a16="http://schemas.microsoft.com/office/drawing/2014/main" id="{E80B7C4C-4846-3343-9AAC-0798D45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8" y="5149586"/>
            <a:ext cx="608084" cy="6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3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21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452504" y="2766218"/>
            <a:ext cx="3286991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5D4B7-8C35-264D-8217-CD8B6F28C511}"/>
              </a:ext>
            </a:extLst>
          </p:cNvPr>
          <p:cNvGrpSpPr/>
          <p:nvPr/>
        </p:nvGrpSpPr>
        <p:grpSpPr>
          <a:xfrm>
            <a:off x="3885444" y="5133952"/>
            <a:ext cx="4697495" cy="742531"/>
            <a:chOff x="3966895" y="5074957"/>
            <a:chExt cx="4697495" cy="742531"/>
          </a:xfrm>
        </p:grpSpPr>
        <p:sp>
          <p:nvSpPr>
            <p:cNvPr id="5" name="Title 41">
              <a:extLst>
                <a:ext uri="{FF2B5EF4-FFF2-40B4-BE49-F238E27FC236}">
                  <a16:creationId xmlns:a16="http://schemas.microsoft.com/office/drawing/2014/main" id="{1F6F470F-B9ED-5B48-AD0B-2A85A0B236CC}"/>
                </a:ext>
              </a:extLst>
            </p:cNvPr>
            <p:cNvSpPr txBox="1">
              <a:spLocks/>
            </p:cNvSpPr>
            <p:nvPr/>
          </p:nvSpPr>
          <p:spPr>
            <a:xfrm>
              <a:off x="4213785" y="5074957"/>
              <a:ext cx="4450605" cy="7193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 algn="ctr"/>
              <a:r>
                <a:rPr lang="en-US" sz="2800" dirty="0" err="1">
                  <a:solidFill>
                    <a:schemeClr val="accent1"/>
                  </a:solidFill>
                  <a:latin typeface="+mn-lt"/>
                </a:rPr>
                <a:t>zhuolong@cs.jhu.edu</a:t>
              </a:r>
              <a:endParaRPr lang="en-US" sz="2800" dirty="0">
                <a:solidFill>
                  <a:schemeClr val="accent1"/>
                </a:solidFill>
                <a:latin typeface="+mn-lt"/>
              </a:endParaRPr>
            </a:p>
          </p:txBody>
        </p:sp>
        <p:pic>
          <p:nvPicPr>
            <p:cNvPr id="1026" name="Picture 2" descr="Email icon - Free download on Iconfinder">
              <a:extLst>
                <a:ext uri="{FF2B5EF4-FFF2-40B4-BE49-F238E27FC236}">
                  <a16:creationId xmlns:a16="http://schemas.microsoft.com/office/drawing/2014/main" id="{5547B2B8-1920-FC4B-B62A-EED23C878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363" y="5156410"/>
              <a:ext cx="602841" cy="60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01C439-B9CF-A244-9D9B-6E213407EC0C}"/>
                </a:ext>
              </a:extLst>
            </p:cNvPr>
            <p:cNvSpPr/>
            <p:nvPr/>
          </p:nvSpPr>
          <p:spPr>
            <a:xfrm>
              <a:off x="3966895" y="5098172"/>
              <a:ext cx="4450605" cy="71931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11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7BF4EAEA-2512-C74A-B888-581466DF7B83}"/>
              </a:ext>
            </a:extLst>
          </p:cNvPr>
          <p:cNvSpPr/>
          <p:nvPr/>
        </p:nvSpPr>
        <p:spPr>
          <a:xfrm>
            <a:off x="8405420" y="4023023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04DEDCE-DF60-AB43-A788-8DAB35C5084E}"/>
              </a:ext>
            </a:extLst>
          </p:cNvPr>
          <p:cNvSpPr txBox="1"/>
          <p:nvPr/>
        </p:nvSpPr>
        <p:spPr>
          <a:xfrm>
            <a:off x="8177167" y="356788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Core-Stateless Fair Queueing (CSFQ)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B750DAFE-11E1-ED4E-8EB0-9F1E503D7458}"/>
              </a:ext>
            </a:extLst>
          </p:cNvPr>
          <p:cNvSpPr txBox="1">
            <a:spLocks/>
          </p:cNvSpPr>
          <p:nvPr/>
        </p:nvSpPr>
        <p:spPr>
          <a:xfrm>
            <a:off x="8035378" y="885246"/>
            <a:ext cx="2589327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No per-flow state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5E6A190-BF39-C84B-9FE8-9A18ADE1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32" y="3196447"/>
            <a:ext cx="304801" cy="30480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1293165-829D-1C4E-82DE-37722686D930}"/>
              </a:ext>
            </a:extLst>
          </p:cNvPr>
          <p:cNvSpPr/>
          <p:nvPr/>
        </p:nvSpPr>
        <p:spPr>
          <a:xfrm>
            <a:off x="838618" y="3112132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55702F6-762C-E645-914B-770ECE59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9" y="4916159"/>
            <a:ext cx="304801" cy="30480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23E3A7B-1975-174C-935D-7E042E0C5729}"/>
              </a:ext>
            </a:extLst>
          </p:cNvPr>
          <p:cNvSpPr/>
          <p:nvPr/>
        </p:nvSpPr>
        <p:spPr>
          <a:xfrm>
            <a:off x="730345" y="4831844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3A384AA-5FA2-1C4D-9F1C-5C11BC4CA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19" y="3671012"/>
            <a:ext cx="304801" cy="30480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4AFD474-74FB-CE46-8B67-2284CF2FE15E}"/>
              </a:ext>
            </a:extLst>
          </p:cNvPr>
          <p:cNvSpPr/>
          <p:nvPr/>
        </p:nvSpPr>
        <p:spPr>
          <a:xfrm>
            <a:off x="3995205" y="3586697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3E27E91-6D65-A444-A4C3-2B8A7CB9C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282" y="4973786"/>
            <a:ext cx="304801" cy="304801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5A738A-3475-7A4F-91AA-1C792C7CF4BB}"/>
              </a:ext>
            </a:extLst>
          </p:cNvPr>
          <p:cNvSpPr/>
          <p:nvPr/>
        </p:nvSpPr>
        <p:spPr>
          <a:xfrm>
            <a:off x="3662268" y="4889471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F2FB9CF-D007-734D-8E05-C911B00C8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256" y="4110630"/>
            <a:ext cx="304801" cy="304801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69DC74F4-9487-574A-AFDF-2A9B831A4D1B}"/>
              </a:ext>
            </a:extLst>
          </p:cNvPr>
          <p:cNvSpPr/>
          <p:nvPr/>
        </p:nvSpPr>
        <p:spPr>
          <a:xfrm>
            <a:off x="1716242" y="4026315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025A925D-94ED-8E47-931D-28A61C645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303" y="3708375"/>
            <a:ext cx="304801" cy="304801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C13BE94-FF46-C64A-BD83-F20A4D4FF122}"/>
              </a:ext>
            </a:extLst>
          </p:cNvPr>
          <p:cNvSpPr/>
          <p:nvPr/>
        </p:nvSpPr>
        <p:spPr>
          <a:xfrm>
            <a:off x="2839289" y="3624060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AF40C17-7090-7B42-AB96-253456A5C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327" y="4776592"/>
            <a:ext cx="304801" cy="30480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9C132B74-F826-6648-AD65-E0E3279BFD1B}"/>
              </a:ext>
            </a:extLst>
          </p:cNvPr>
          <p:cNvSpPr/>
          <p:nvPr/>
        </p:nvSpPr>
        <p:spPr>
          <a:xfrm>
            <a:off x="2567313" y="4692277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F4ED74B-F78A-6142-96E0-4CAE90858768}"/>
              </a:ext>
            </a:extLst>
          </p:cNvPr>
          <p:cNvCxnSpPr>
            <a:cxnSpLocks/>
          </p:cNvCxnSpPr>
          <p:nvPr/>
        </p:nvCxnSpPr>
        <p:spPr>
          <a:xfrm>
            <a:off x="1382569" y="3566040"/>
            <a:ext cx="333673" cy="4778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1628BC-3FB4-2447-9418-B5CD35B5E562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1274296" y="4483516"/>
            <a:ext cx="425556" cy="5769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B17372D-79A3-804F-844C-9AF99FEDFC0F}"/>
              </a:ext>
            </a:extLst>
          </p:cNvPr>
          <p:cNvCxnSpPr>
            <a:cxnSpLocks/>
          </p:cNvCxnSpPr>
          <p:nvPr/>
        </p:nvCxnSpPr>
        <p:spPr>
          <a:xfrm flipH="1">
            <a:off x="2269538" y="3881679"/>
            <a:ext cx="569776" cy="214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1A868E-C060-794A-A758-81122AC9987C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1980002" y="4505639"/>
            <a:ext cx="587311" cy="415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509675A-947C-F44B-9DEA-07B06A99035E}"/>
              </a:ext>
            </a:extLst>
          </p:cNvPr>
          <p:cNvCxnSpPr>
            <a:cxnSpLocks/>
          </p:cNvCxnSpPr>
          <p:nvPr/>
        </p:nvCxnSpPr>
        <p:spPr>
          <a:xfrm flipV="1">
            <a:off x="2847508" y="4095945"/>
            <a:ext cx="271974" cy="581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40BB81A-E3BC-2C4A-8706-1EFFCC79DDBE}"/>
              </a:ext>
            </a:extLst>
          </p:cNvPr>
          <p:cNvCxnSpPr>
            <a:cxnSpLocks/>
            <a:stCxn id="93" idx="3"/>
            <a:endCxn id="76" idx="1"/>
          </p:cNvCxnSpPr>
          <p:nvPr/>
        </p:nvCxnSpPr>
        <p:spPr>
          <a:xfrm>
            <a:off x="3111264" y="4920877"/>
            <a:ext cx="551004" cy="197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A743250-2641-4142-B3F1-AB854E5E3987}"/>
              </a:ext>
            </a:extLst>
          </p:cNvPr>
          <p:cNvCxnSpPr>
            <a:cxnSpLocks/>
            <a:stCxn id="73" idx="1"/>
            <a:endCxn id="91" idx="3"/>
          </p:cNvCxnSpPr>
          <p:nvPr/>
        </p:nvCxnSpPr>
        <p:spPr>
          <a:xfrm flipH="1">
            <a:off x="3383240" y="3815297"/>
            <a:ext cx="611965" cy="37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8DBA8150-27C4-AF48-BC18-4238EE4A97AF}"/>
              </a:ext>
            </a:extLst>
          </p:cNvPr>
          <p:cNvSpPr txBox="1"/>
          <p:nvPr/>
        </p:nvSpPr>
        <p:spPr>
          <a:xfrm>
            <a:off x="807091" y="2633102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7FED88B-F643-E24A-A771-CA0BB44DAD74}"/>
              </a:ext>
            </a:extLst>
          </p:cNvPr>
          <p:cNvSpPr txBox="1"/>
          <p:nvPr/>
        </p:nvSpPr>
        <p:spPr>
          <a:xfrm>
            <a:off x="721363" y="528819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9317C43-18A8-144A-B682-872BDA592971}"/>
              </a:ext>
            </a:extLst>
          </p:cNvPr>
          <p:cNvSpPr txBox="1"/>
          <p:nvPr/>
        </p:nvSpPr>
        <p:spPr>
          <a:xfrm>
            <a:off x="1671336" y="3573207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AEC3DF-7730-9A42-8665-6A584E6C152B}"/>
              </a:ext>
            </a:extLst>
          </p:cNvPr>
          <p:cNvSpPr txBox="1"/>
          <p:nvPr/>
        </p:nvSpPr>
        <p:spPr>
          <a:xfrm>
            <a:off x="2798235" y="3161123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B1B2A22-1392-4442-982E-106FB10916A3}"/>
              </a:ext>
            </a:extLst>
          </p:cNvPr>
          <p:cNvSpPr txBox="1"/>
          <p:nvPr/>
        </p:nvSpPr>
        <p:spPr>
          <a:xfrm>
            <a:off x="2541975" y="514724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2F09A96-2A35-DE42-A659-A75BF8D0F540}"/>
              </a:ext>
            </a:extLst>
          </p:cNvPr>
          <p:cNvSpPr txBox="1"/>
          <p:nvPr/>
        </p:nvSpPr>
        <p:spPr>
          <a:xfrm>
            <a:off x="3961647" y="312297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A5C0C6-6557-924F-A546-827F3A57DA23}"/>
              </a:ext>
            </a:extLst>
          </p:cNvPr>
          <p:cNvSpPr txBox="1"/>
          <p:nvPr/>
        </p:nvSpPr>
        <p:spPr>
          <a:xfrm>
            <a:off x="3609222" y="5344438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FQ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17F1C5A-1D02-2C4C-93C6-FD0218407F4D}"/>
              </a:ext>
            </a:extLst>
          </p:cNvPr>
          <p:cNvSpPr txBox="1"/>
          <p:nvPr/>
        </p:nvSpPr>
        <p:spPr>
          <a:xfrm>
            <a:off x="7197880" y="52965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B5A7735E-0DC6-0E4F-8D82-AAA2CA6D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537" y="4912867"/>
            <a:ext cx="304801" cy="304801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8032BD4E-5394-A143-B32F-FA501E2D4FCC}"/>
              </a:ext>
            </a:extLst>
          </p:cNvPr>
          <p:cNvSpPr/>
          <p:nvPr/>
        </p:nvSpPr>
        <p:spPr>
          <a:xfrm>
            <a:off x="7419523" y="4828552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A633617-50E9-1541-B361-2A0276A51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397" y="3667720"/>
            <a:ext cx="304801" cy="304801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7C6D7C8E-0465-4440-B7F1-969E866582C2}"/>
              </a:ext>
            </a:extLst>
          </p:cNvPr>
          <p:cNvSpPr/>
          <p:nvPr/>
        </p:nvSpPr>
        <p:spPr>
          <a:xfrm>
            <a:off x="10684383" y="3583405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4BE8E739-94A5-9445-95D6-C55C23EB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460" y="4970494"/>
            <a:ext cx="304801" cy="304801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CA690FCE-6DAF-9448-95DA-4A0EB3F540D4}"/>
              </a:ext>
            </a:extLst>
          </p:cNvPr>
          <p:cNvSpPr/>
          <p:nvPr/>
        </p:nvSpPr>
        <p:spPr>
          <a:xfrm>
            <a:off x="10351446" y="4886179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F3BBB44-FC97-104B-850F-9A4FA4E84172}"/>
              </a:ext>
            </a:extLst>
          </p:cNvPr>
          <p:cNvSpPr/>
          <p:nvPr/>
        </p:nvSpPr>
        <p:spPr>
          <a:xfrm>
            <a:off x="9528467" y="3620768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5570732-69BD-774C-85C4-4BCA418C6111}"/>
              </a:ext>
            </a:extLst>
          </p:cNvPr>
          <p:cNvSpPr/>
          <p:nvPr/>
        </p:nvSpPr>
        <p:spPr>
          <a:xfrm>
            <a:off x="9256491" y="4688985"/>
            <a:ext cx="543951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7529FEC-C577-E141-871B-FD83141BA214}"/>
              </a:ext>
            </a:extLst>
          </p:cNvPr>
          <p:cNvCxnSpPr>
            <a:cxnSpLocks/>
          </p:cNvCxnSpPr>
          <p:nvPr/>
        </p:nvCxnSpPr>
        <p:spPr>
          <a:xfrm>
            <a:off x="8112690" y="3566040"/>
            <a:ext cx="292730" cy="47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C5B8DB7-D6AF-0443-A663-0E677408844B}"/>
              </a:ext>
            </a:extLst>
          </p:cNvPr>
          <p:cNvCxnSpPr>
            <a:cxnSpLocks/>
            <a:stCxn id="124" idx="3"/>
          </p:cNvCxnSpPr>
          <p:nvPr/>
        </p:nvCxnSpPr>
        <p:spPr>
          <a:xfrm flipV="1">
            <a:off x="7963474" y="4480224"/>
            <a:ext cx="425556" cy="5769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F27DEE8-F455-9C4F-87E6-2AA8E93D94FE}"/>
              </a:ext>
            </a:extLst>
          </p:cNvPr>
          <p:cNvCxnSpPr>
            <a:cxnSpLocks/>
          </p:cNvCxnSpPr>
          <p:nvPr/>
        </p:nvCxnSpPr>
        <p:spPr>
          <a:xfrm flipH="1">
            <a:off x="8958716" y="3878387"/>
            <a:ext cx="569776" cy="214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1558307-3977-B04B-8DC2-B206DE972C59}"/>
              </a:ext>
            </a:extLst>
          </p:cNvPr>
          <p:cNvCxnSpPr>
            <a:cxnSpLocks/>
            <a:endCxn id="134" idx="1"/>
          </p:cNvCxnSpPr>
          <p:nvPr/>
        </p:nvCxnSpPr>
        <p:spPr>
          <a:xfrm>
            <a:off x="8669180" y="4502347"/>
            <a:ext cx="587311" cy="415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ED031D6-55AD-954A-9DC0-A93060857205}"/>
              </a:ext>
            </a:extLst>
          </p:cNvPr>
          <p:cNvCxnSpPr>
            <a:cxnSpLocks/>
          </p:cNvCxnSpPr>
          <p:nvPr/>
        </p:nvCxnSpPr>
        <p:spPr>
          <a:xfrm flipV="1">
            <a:off x="9536686" y="4092653"/>
            <a:ext cx="271974" cy="5816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B73803A-2DC5-7B45-98AA-94EAA6CE4880}"/>
              </a:ext>
            </a:extLst>
          </p:cNvPr>
          <p:cNvCxnSpPr>
            <a:cxnSpLocks/>
            <a:stCxn id="134" idx="3"/>
            <a:endCxn id="128" idx="1"/>
          </p:cNvCxnSpPr>
          <p:nvPr/>
        </p:nvCxnSpPr>
        <p:spPr>
          <a:xfrm>
            <a:off x="9800442" y="4917585"/>
            <a:ext cx="551004" cy="197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6988A7E-ADFF-6945-92C3-3E92122A5AD4}"/>
              </a:ext>
            </a:extLst>
          </p:cNvPr>
          <p:cNvCxnSpPr>
            <a:cxnSpLocks/>
            <a:stCxn id="126" idx="1"/>
            <a:endCxn id="132" idx="3"/>
          </p:cNvCxnSpPr>
          <p:nvPr/>
        </p:nvCxnSpPr>
        <p:spPr>
          <a:xfrm flipH="1">
            <a:off x="10072418" y="3812005"/>
            <a:ext cx="611965" cy="37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B163F02-565B-4843-9A1C-AB639AA00C9A}"/>
              </a:ext>
            </a:extLst>
          </p:cNvPr>
          <p:cNvSpPr txBox="1"/>
          <p:nvPr/>
        </p:nvSpPr>
        <p:spPr>
          <a:xfrm>
            <a:off x="7321180" y="263998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8FF95C-3DED-C74A-8640-CB2C6499ABCC}"/>
              </a:ext>
            </a:extLst>
          </p:cNvPr>
          <p:cNvGrpSpPr/>
          <p:nvPr/>
        </p:nvGrpSpPr>
        <p:grpSpPr>
          <a:xfrm>
            <a:off x="7568739" y="3108840"/>
            <a:ext cx="543951" cy="457200"/>
            <a:chOff x="7568739" y="3217326"/>
            <a:chExt cx="543951" cy="457200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A8F118-E24B-5C4B-9949-5D96F068B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753" y="3301641"/>
              <a:ext cx="304801" cy="304801"/>
            </a:xfrm>
            <a:prstGeom prst="rect">
              <a:avLst/>
            </a:prstGeom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2FE574-D7E7-CD46-9990-5FD0EB08ACA1}"/>
                </a:ext>
              </a:extLst>
            </p:cNvPr>
            <p:cNvSpPr/>
            <p:nvPr/>
          </p:nvSpPr>
          <p:spPr>
            <a:xfrm>
              <a:off x="7568739" y="3217326"/>
              <a:ext cx="543951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19C55FA-BB71-7B4D-8D03-977A0937B57B}"/>
              </a:ext>
            </a:extLst>
          </p:cNvPr>
          <p:cNvSpPr txBox="1"/>
          <p:nvPr/>
        </p:nvSpPr>
        <p:spPr>
          <a:xfrm>
            <a:off x="9325447" y="315848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77C2E1D-463B-E443-975B-B0161BFBE8A6}"/>
              </a:ext>
            </a:extLst>
          </p:cNvPr>
          <p:cNvSpPr txBox="1"/>
          <p:nvPr/>
        </p:nvSpPr>
        <p:spPr>
          <a:xfrm>
            <a:off x="10432663" y="314354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5B41FAE-D672-C145-A349-1CBC54E977BE}"/>
              </a:ext>
            </a:extLst>
          </p:cNvPr>
          <p:cNvSpPr txBox="1"/>
          <p:nvPr/>
        </p:nvSpPr>
        <p:spPr>
          <a:xfrm>
            <a:off x="9010770" y="513917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332644F-4AE9-C04C-B928-0FB77B12F9E9}"/>
              </a:ext>
            </a:extLst>
          </p:cNvPr>
          <p:cNvSpPr txBox="1"/>
          <p:nvPr/>
        </p:nvSpPr>
        <p:spPr>
          <a:xfrm>
            <a:off x="10161131" y="53482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CSFQ</a:t>
            </a:r>
          </a:p>
        </p:txBody>
      </p:sp>
      <p:sp>
        <p:nvSpPr>
          <p:cNvPr id="156" name="Right Arrow 155">
            <a:extLst>
              <a:ext uri="{FF2B5EF4-FFF2-40B4-BE49-F238E27FC236}">
                <a16:creationId xmlns:a16="http://schemas.microsoft.com/office/drawing/2014/main" id="{0E97081D-1E2E-F44E-A648-C34DAE8EC1CA}"/>
              </a:ext>
            </a:extLst>
          </p:cNvPr>
          <p:cNvSpPr/>
          <p:nvPr/>
        </p:nvSpPr>
        <p:spPr>
          <a:xfrm>
            <a:off x="5261680" y="3972521"/>
            <a:ext cx="1687797" cy="724446"/>
          </a:xfrm>
          <a:prstGeom prst="rightArrow">
            <a:avLst>
              <a:gd name="adj1" fmla="val 6165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FB60C7D-20BA-934E-A895-F37809DFFBDF}"/>
              </a:ext>
            </a:extLst>
          </p:cNvPr>
          <p:cNvSpPr txBox="1"/>
          <p:nvPr/>
        </p:nvSpPr>
        <p:spPr>
          <a:xfrm>
            <a:off x="4895505" y="3533511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Core stateless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F4481C2-14BE-6E4E-930D-7A8D017E4D58}"/>
              </a:ext>
            </a:extLst>
          </p:cNvPr>
          <p:cNvSpPr/>
          <p:nvPr/>
        </p:nvSpPr>
        <p:spPr>
          <a:xfrm rot="547833">
            <a:off x="8171977" y="2698893"/>
            <a:ext cx="2324581" cy="31028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284B0-5729-9F47-820C-6ED9D38FD871}"/>
              </a:ext>
            </a:extLst>
          </p:cNvPr>
          <p:cNvSpPr txBox="1"/>
          <p:nvPr/>
        </p:nvSpPr>
        <p:spPr>
          <a:xfrm>
            <a:off x="1202032" y="5989384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Other Fair Queueing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9977329-C4FC-2A47-8F2D-15C27DC0CC9F}"/>
              </a:ext>
            </a:extLst>
          </p:cNvPr>
          <p:cNvSpPr txBox="1"/>
          <p:nvPr/>
        </p:nvSpPr>
        <p:spPr>
          <a:xfrm>
            <a:off x="7418424" y="5984291"/>
            <a:ext cx="4142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Core-Stateless Fair Queueing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BB024A-59F9-0147-B1C2-7B8B133B3B2D}"/>
              </a:ext>
            </a:extLst>
          </p:cNvPr>
          <p:cNvCxnSpPr>
            <a:cxnSpLocks/>
          </p:cNvCxnSpPr>
          <p:nvPr/>
        </p:nvCxnSpPr>
        <p:spPr>
          <a:xfrm flipH="1">
            <a:off x="9398000" y="1825514"/>
            <a:ext cx="15674" cy="8609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12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3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Core-Stateless Fair Queueing (CSFQ)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8D062-D644-4A47-A659-E077DE0A83B2}"/>
              </a:ext>
            </a:extLst>
          </p:cNvPr>
          <p:cNvSpPr/>
          <p:nvPr/>
        </p:nvSpPr>
        <p:spPr>
          <a:xfrm>
            <a:off x="1257446" y="2468795"/>
            <a:ext cx="4763288" cy="2686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D44648-5964-7741-832D-7B9EAB5F2AF3}"/>
              </a:ext>
            </a:extLst>
          </p:cNvPr>
          <p:cNvSpPr/>
          <p:nvPr/>
        </p:nvSpPr>
        <p:spPr>
          <a:xfrm>
            <a:off x="3516684" y="2680515"/>
            <a:ext cx="2391509" cy="2225031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152AC6-5798-014E-9FEE-DCCA8010B42C}"/>
              </a:ext>
            </a:extLst>
          </p:cNvPr>
          <p:cNvSpPr/>
          <p:nvPr/>
        </p:nvSpPr>
        <p:spPr>
          <a:xfrm>
            <a:off x="3669009" y="4162144"/>
            <a:ext cx="1198173" cy="638036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43CED6-548A-0046-8807-0EA788728A6A}"/>
              </a:ext>
            </a:extLst>
          </p:cNvPr>
          <p:cNvSpPr/>
          <p:nvPr/>
        </p:nvSpPr>
        <p:spPr>
          <a:xfrm>
            <a:off x="3666690" y="3032929"/>
            <a:ext cx="1198173" cy="638036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0147F5-E31A-4B49-848F-8AA7668AE16F}"/>
              </a:ext>
            </a:extLst>
          </p:cNvPr>
          <p:cNvGrpSpPr/>
          <p:nvPr/>
        </p:nvGrpSpPr>
        <p:grpSpPr>
          <a:xfrm>
            <a:off x="5133299" y="3114160"/>
            <a:ext cx="633047" cy="361415"/>
            <a:chOff x="10453076" y="3834640"/>
            <a:chExt cx="633047" cy="3614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C27694-CFEF-3441-A7A6-98979FA6F099}"/>
                </a:ext>
              </a:extLst>
            </p:cNvPr>
            <p:cNvCxnSpPr/>
            <p:nvPr/>
          </p:nvCxnSpPr>
          <p:spPr>
            <a:xfrm>
              <a:off x="10453076" y="3842634"/>
              <a:ext cx="63304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2A7D60-593E-FD45-9576-DEFB8374B9AE}"/>
                </a:ext>
              </a:extLst>
            </p:cNvPr>
            <p:cNvCxnSpPr/>
            <p:nvPr/>
          </p:nvCxnSpPr>
          <p:spPr>
            <a:xfrm>
              <a:off x="10453076" y="4188062"/>
              <a:ext cx="63304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151848-8C2B-0343-A811-DE7DCB0E441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4901" y="3834641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AE5A6F-4CEE-3541-A1D8-0408D7E1BA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541" y="3834640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7552D1-3E44-5F47-9B87-AEE808380135}"/>
                </a:ext>
              </a:extLst>
            </p:cNvPr>
            <p:cNvCxnSpPr>
              <a:cxnSpLocks/>
            </p:cNvCxnSpPr>
            <p:nvPr/>
          </p:nvCxnSpPr>
          <p:spPr>
            <a:xfrm>
              <a:off x="10660526" y="3842634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98D4373-E6D6-C94D-9A6E-A5FD909B9B40}"/>
              </a:ext>
            </a:extLst>
          </p:cNvPr>
          <p:cNvSpPr/>
          <p:nvPr/>
        </p:nvSpPr>
        <p:spPr>
          <a:xfrm>
            <a:off x="1409846" y="2834664"/>
            <a:ext cx="1832470" cy="961511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B4D8E4-E550-7A40-8CC1-A8250632E2FE}"/>
              </a:ext>
            </a:extLst>
          </p:cNvPr>
          <p:cNvCxnSpPr>
            <a:cxnSpLocks/>
          </p:cNvCxnSpPr>
          <p:nvPr/>
        </p:nvCxnSpPr>
        <p:spPr>
          <a:xfrm flipV="1">
            <a:off x="584334" y="3294868"/>
            <a:ext cx="813795" cy="280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2DE8C-A8B7-D342-9BEF-D382464460EC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275189" y="3299123"/>
            <a:ext cx="406790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41EF52-D173-0E40-9CF5-10D771FA654B}"/>
              </a:ext>
            </a:extLst>
          </p:cNvPr>
          <p:cNvCxnSpPr>
            <a:cxnSpLocks/>
          </p:cNvCxnSpPr>
          <p:nvPr/>
        </p:nvCxnSpPr>
        <p:spPr>
          <a:xfrm flipV="1">
            <a:off x="4858928" y="3298865"/>
            <a:ext cx="294204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984A69-CCF7-4243-9D7D-CD2ADC4D25B1}"/>
              </a:ext>
            </a:extLst>
          </p:cNvPr>
          <p:cNvCxnSpPr>
            <a:cxnSpLocks/>
          </p:cNvCxnSpPr>
          <p:nvPr/>
        </p:nvCxnSpPr>
        <p:spPr>
          <a:xfrm>
            <a:off x="5790842" y="3297674"/>
            <a:ext cx="903004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37F50A-8EB7-394B-926A-6914B82DBE66}"/>
              </a:ext>
            </a:extLst>
          </p:cNvPr>
          <p:cNvSpPr txBox="1"/>
          <p:nvPr/>
        </p:nvSpPr>
        <p:spPr>
          <a:xfrm>
            <a:off x="1369987" y="2975957"/>
            <a:ext cx="190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rate estimator +</a:t>
            </a:r>
          </a:p>
          <a:p>
            <a:r>
              <a:rPr lang="en-US" b="1" dirty="0"/>
              <a:t>packet labeling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E78353-2BE7-D849-B6E2-6E161A2D5346}"/>
              </a:ext>
            </a:extLst>
          </p:cNvPr>
          <p:cNvSpPr txBox="1"/>
          <p:nvPr/>
        </p:nvSpPr>
        <p:spPr>
          <a:xfrm>
            <a:off x="3644288" y="2999838"/>
            <a:ext cx="12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packet dropping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2541FA-688F-E849-915E-F7A459D50B56}"/>
              </a:ext>
            </a:extLst>
          </p:cNvPr>
          <p:cNvSpPr txBox="1"/>
          <p:nvPr/>
        </p:nvSpPr>
        <p:spPr>
          <a:xfrm>
            <a:off x="3650773" y="4157996"/>
            <a:ext cx="123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fair share</a:t>
            </a:r>
          </a:p>
          <a:p>
            <a:r>
              <a:rPr lang="en-US" b="1" dirty="0"/>
              <a:t>estimator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BF148F-C8C9-8846-B34B-0C8CA63F655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4214684" y="3670965"/>
            <a:ext cx="0" cy="483088"/>
          </a:xfrm>
          <a:prstGeom prst="line">
            <a:avLst/>
          </a:prstGeom>
          <a:ln w="25400" cmpd="sng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7D56C-31EA-E740-83A5-22F75C368CC6}"/>
              </a:ext>
            </a:extLst>
          </p:cNvPr>
          <p:cNvGrpSpPr/>
          <p:nvPr/>
        </p:nvGrpSpPr>
        <p:grpSpPr>
          <a:xfrm>
            <a:off x="4867182" y="3587255"/>
            <a:ext cx="367021" cy="878092"/>
            <a:chOff x="4867182" y="3587255"/>
            <a:chExt cx="367021" cy="8780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2B1F8F8-D23C-7646-B242-07DF16260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182" y="4451279"/>
              <a:ext cx="334719" cy="0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010F49-7761-AB49-A1E5-9A971C98B8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5416" y="3594152"/>
              <a:ext cx="334719" cy="0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B5308D-49DF-DE4C-AB49-1C6963BF7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4203" y="3587255"/>
              <a:ext cx="0" cy="878092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475F9D-C86F-4D4D-8B12-5D7326CC59EC}"/>
                  </a:ext>
                </a:extLst>
              </p:cNvPr>
              <p:cNvSpPr txBox="1"/>
              <p:nvPr/>
            </p:nvSpPr>
            <p:spPr>
              <a:xfrm>
                <a:off x="3827777" y="3659169"/>
                <a:ext cx="379078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475F9D-C86F-4D4D-8B12-5D7326CC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77" y="3659169"/>
                <a:ext cx="37907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F5845426-E746-8840-A07F-6BC34A7383D9}"/>
              </a:ext>
            </a:extLst>
          </p:cNvPr>
          <p:cNvSpPr txBox="1"/>
          <p:nvPr/>
        </p:nvSpPr>
        <p:spPr>
          <a:xfrm>
            <a:off x="584334" y="286071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pkt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D3373A-BF33-964F-B869-CD16644B6624}"/>
              </a:ext>
            </a:extLst>
          </p:cNvPr>
          <p:cNvSpPr/>
          <p:nvPr/>
        </p:nvSpPr>
        <p:spPr>
          <a:xfrm>
            <a:off x="8240734" y="2452710"/>
            <a:ext cx="2743200" cy="2686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3204C4-10D1-1041-864B-F655DF56C5A6}"/>
              </a:ext>
            </a:extLst>
          </p:cNvPr>
          <p:cNvSpPr/>
          <p:nvPr/>
        </p:nvSpPr>
        <p:spPr>
          <a:xfrm>
            <a:off x="8479885" y="2664430"/>
            <a:ext cx="2391509" cy="2225031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E694E99-DD06-0B49-AC7E-E059DA52FBB1}"/>
              </a:ext>
            </a:extLst>
          </p:cNvPr>
          <p:cNvSpPr/>
          <p:nvPr/>
        </p:nvSpPr>
        <p:spPr>
          <a:xfrm>
            <a:off x="8632210" y="4146059"/>
            <a:ext cx="1198173" cy="638036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E7009DC-091F-9245-8964-2E0AA42FEDDC}"/>
              </a:ext>
            </a:extLst>
          </p:cNvPr>
          <p:cNvSpPr/>
          <p:nvPr/>
        </p:nvSpPr>
        <p:spPr>
          <a:xfrm>
            <a:off x="8629891" y="3016844"/>
            <a:ext cx="1198173" cy="638036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4E31D2-5A9C-2F4D-93D1-68779643B331}"/>
              </a:ext>
            </a:extLst>
          </p:cNvPr>
          <p:cNvGrpSpPr/>
          <p:nvPr/>
        </p:nvGrpSpPr>
        <p:grpSpPr>
          <a:xfrm>
            <a:off x="10096500" y="3098075"/>
            <a:ext cx="633047" cy="361415"/>
            <a:chOff x="10453076" y="3834640"/>
            <a:chExt cx="633047" cy="36141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846EF3-2154-7A4F-8888-E009D5CDDD58}"/>
                </a:ext>
              </a:extLst>
            </p:cNvPr>
            <p:cNvCxnSpPr/>
            <p:nvPr/>
          </p:nvCxnSpPr>
          <p:spPr>
            <a:xfrm>
              <a:off x="10453076" y="3842634"/>
              <a:ext cx="63304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569C20-9CF9-E242-AE50-5BE960A738DB}"/>
                </a:ext>
              </a:extLst>
            </p:cNvPr>
            <p:cNvCxnSpPr/>
            <p:nvPr/>
          </p:nvCxnSpPr>
          <p:spPr>
            <a:xfrm>
              <a:off x="10453076" y="4188062"/>
              <a:ext cx="63304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DA5994-D675-BA4B-9D97-CBE3622AD261}"/>
                </a:ext>
              </a:extLst>
            </p:cNvPr>
            <p:cNvCxnSpPr>
              <a:cxnSpLocks/>
            </p:cNvCxnSpPr>
            <p:nvPr/>
          </p:nvCxnSpPr>
          <p:spPr>
            <a:xfrm>
              <a:off x="11084901" y="3834641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75E262D-1ADF-CF4A-92E9-4C57A20BF545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541" y="3834640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032A56-286A-5F48-BA6E-6B6B7EA2EA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60526" y="3842634"/>
              <a:ext cx="0" cy="353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632622-168F-B348-84A1-DF154B81D98E}"/>
              </a:ext>
            </a:extLst>
          </p:cNvPr>
          <p:cNvCxnSpPr>
            <a:cxnSpLocks/>
          </p:cNvCxnSpPr>
          <p:nvPr/>
        </p:nvCxnSpPr>
        <p:spPr>
          <a:xfrm>
            <a:off x="7272745" y="3281589"/>
            <a:ext cx="1361880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5599C7-E7FD-0A49-A470-6795ACD4C42E}"/>
              </a:ext>
            </a:extLst>
          </p:cNvPr>
          <p:cNvCxnSpPr>
            <a:cxnSpLocks/>
          </p:cNvCxnSpPr>
          <p:nvPr/>
        </p:nvCxnSpPr>
        <p:spPr>
          <a:xfrm flipV="1">
            <a:off x="9822129" y="3282780"/>
            <a:ext cx="294204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2D7C778-6F37-994E-B4A0-2D303D80C86E}"/>
              </a:ext>
            </a:extLst>
          </p:cNvPr>
          <p:cNvCxnSpPr>
            <a:cxnSpLocks/>
          </p:cNvCxnSpPr>
          <p:nvPr/>
        </p:nvCxnSpPr>
        <p:spPr>
          <a:xfrm flipV="1">
            <a:off x="10754043" y="3274785"/>
            <a:ext cx="644244" cy="680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EF44920-EF98-BE4E-9FC7-BC7BDF28FF7F}"/>
              </a:ext>
            </a:extLst>
          </p:cNvPr>
          <p:cNvSpPr txBox="1"/>
          <p:nvPr/>
        </p:nvSpPr>
        <p:spPr>
          <a:xfrm>
            <a:off x="8607489" y="2983753"/>
            <a:ext cx="12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packet dropping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614ACD-1958-D24C-A5E3-602F4AD85332}"/>
              </a:ext>
            </a:extLst>
          </p:cNvPr>
          <p:cNvSpPr txBox="1"/>
          <p:nvPr/>
        </p:nvSpPr>
        <p:spPr>
          <a:xfrm>
            <a:off x="8613974" y="4141911"/>
            <a:ext cx="123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fair share</a:t>
            </a:r>
          </a:p>
          <a:p>
            <a:r>
              <a:rPr lang="en-US" b="1" dirty="0"/>
              <a:t>estimator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C64FA47-10A6-F04C-B23D-7D931B51F722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9177885" y="3654880"/>
            <a:ext cx="0" cy="483088"/>
          </a:xfrm>
          <a:prstGeom prst="line">
            <a:avLst/>
          </a:prstGeom>
          <a:ln w="25400" cmpd="sng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BFC3B40-CAD3-3C4B-9941-D81E09DB665A}"/>
              </a:ext>
            </a:extLst>
          </p:cNvPr>
          <p:cNvGrpSpPr/>
          <p:nvPr/>
        </p:nvGrpSpPr>
        <p:grpSpPr>
          <a:xfrm>
            <a:off x="9830383" y="3571170"/>
            <a:ext cx="367021" cy="878092"/>
            <a:chOff x="9830383" y="3571170"/>
            <a:chExt cx="367021" cy="87809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62042C4-CE8C-CF4F-873A-C55C3AD4F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0383" y="4435194"/>
              <a:ext cx="334719" cy="0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B86DA08-B240-1948-8D54-BB20EA0F1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8617" y="3578067"/>
              <a:ext cx="334719" cy="0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81B59EB-506C-0D45-9926-9BA3F9E5E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7404" y="3571170"/>
              <a:ext cx="0" cy="878092"/>
            </a:xfrm>
            <a:prstGeom prst="line">
              <a:avLst/>
            </a:prstGeom>
            <a:ln w="25400" cmpd="sng">
              <a:solidFill>
                <a:schemeClr val="accent4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83BFAF1-5B66-6747-BDD5-35037F732601}"/>
                  </a:ext>
                </a:extLst>
              </p:cNvPr>
              <p:cNvSpPr txBox="1"/>
              <p:nvPr/>
            </p:nvSpPr>
            <p:spPr>
              <a:xfrm>
                <a:off x="8790978" y="3643084"/>
                <a:ext cx="379078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83BFAF1-5B66-6747-BDD5-35037F732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978" y="3643084"/>
                <a:ext cx="37907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8CF6051-932C-9843-BC1E-4B9E5D93F63F}"/>
              </a:ext>
            </a:extLst>
          </p:cNvPr>
          <p:cNvSpPr txBox="1"/>
          <p:nvPr/>
        </p:nvSpPr>
        <p:spPr>
          <a:xfrm>
            <a:off x="7124875" y="2613209"/>
            <a:ext cx="118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pkt with label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FDE6E0-AB81-1248-8936-AA46D83D5992}"/>
              </a:ext>
            </a:extLst>
          </p:cNvPr>
          <p:cNvSpPr txBox="1"/>
          <p:nvPr/>
        </p:nvSpPr>
        <p:spPr>
          <a:xfrm>
            <a:off x="2255667" y="5367831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edge switch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939F1D-8662-924E-8B02-01D23DA7268F}"/>
              </a:ext>
            </a:extLst>
          </p:cNvPr>
          <p:cNvSpPr/>
          <p:nvPr/>
        </p:nvSpPr>
        <p:spPr>
          <a:xfrm>
            <a:off x="2215414" y="1981345"/>
            <a:ext cx="689463" cy="3699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rate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D0217-102C-ED46-88BA-5E589DB07E58}"/>
              </a:ext>
            </a:extLst>
          </p:cNvPr>
          <p:cNvSpPr/>
          <p:nvPr/>
        </p:nvSpPr>
        <p:spPr>
          <a:xfrm>
            <a:off x="212102" y="1987603"/>
            <a:ext cx="689463" cy="3699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pkt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C57B49-2622-F542-84CF-A3D00BC1FDC4}"/>
              </a:ext>
            </a:extLst>
          </p:cNvPr>
          <p:cNvSpPr/>
          <p:nvPr/>
        </p:nvSpPr>
        <p:spPr>
          <a:xfrm rot="10800000">
            <a:off x="2052104" y="3848956"/>
            <a:ext cx="604434" cy="440199"/>
          </a:xfrm>
          <a:prstGeom prst="downArrow">
            <a:avLst>
              <a:gd name="adj1" fmla="val 65384"/>
              <a:gd name="adj2" fmla="val 434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2029E9-BAE5-594C-ACCA-3E47688F1346}"/>
              </a:ext>
            </a:extLst>
          </p:cNvPr>
          <p:cNvSpPr txBox="1"/>
          <p:nvPr/>
        </p:nvSpPr>
        <p:spPr>
          <a:xfrm>
            <a:off x="8465322" y="5367831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core switch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2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069 -0.00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5" grpId="0"/>
      <p:bldP spid="60" grpId="1" animBg="1"/>
      <p:bldP spid="6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0DA2F1-A29C-9D4E-81C0-8AC1A72D4985}"/>
              </a:ext>
            </a:extLst>
          </p:cNvPr>
          <p:cNvGrpSpPr/>
          <p:nvPr/>
        </p:nvGrpSpPr>
        <p:grpSpPr>
          <a:xfrm>
            <a:off x="2594271" y="1913354"/>
            <a:ext cx="2646878" cy="1376873"/>
            <a:chOff x="3002580" y="1705063"/>
            <a:chExt cx="2646878" cy="13768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0D9D36-CA95-194F-8C66-9FF453D4B403}"/>
                </a:ext>
              </a:extLst>
            </p:cNvPr>
            <p:cNvSpPr txBox="1"/>
            <p:nvPr/>
          </p:nvSpPr>
          <p:spPr>
            <a:xfrm>
              <a:off x="3002580" y="1705063"/>
              <a:ext cx="2646878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Flow rate (f</a:t>
              </a:r>
              <a:r>
                <a:rPr lang="en-US" sz="2400" baseline="-25000" dirty="0"/>
                <a:t>i</a:t>
              </a:r>
              <a:r>
                <a:rPr lang="en-US" sz="24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Fair share rate (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F38F9A3-D653-FD4B-A478-9EFE061DA7E3}"/>
                    </a:ext>
                  </a:extLst>
                </p:cNvPr>
                <p:cNvSpPr txBox="1"/>
                <p:nvPr/>
              </p:nvSpPr>
              <p:spPr>
                <a:xfrm>
                  <a:off x="5159191" y="2374050"/>
                  <a:ext cx="379078" cy="707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800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F38F9A3-D653-FD4B-A478-9EFE061DA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191" y="2374050"/>
                  <a:ext cx="379078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4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Core-Stateless Fair Queueing (CSFQ)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A3A19E-5A78-0644-AA34-6595AFF5E07C}"/>
              </a:ext>
            </a:extLst>
          </p:cNvPr>
          <p:cNvSpPr txBox="1"/>
          <p:nvPr/>
        </p:nvSpPr>
        <p:spPr>
          <a:xfrm>
            <a:off x="6747953" y="2270955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Packet drop ratio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D9081F2-0792-1D4B-A9A8-00D956CA1A4F}"/>
              </a:ext>
            </a:extLst>
          </p:cNvPr>
          <p:cNvSpPr/>
          <p:nvPr/>
        </p:nvSpPr>
        <p:spPr>
          <a:xfrm>
            <a:off x="5845316" y="2270955"/>
            <a:ext cx="440810" cy="482630"/>
          </a:xfrm>
          <a:prstGeom prst="rightArrow">
            <a:avLst>
              <a:gd name="adj1" fmla="val 65349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E68627-2B23-CC4E-9C0C-3DA62BBC1510}"/>
              </a:ext>
            </a:extLst>
          </p:cNvPr>
          <p:cNvGrpSpPr/>
          <p:nvPr/>
        </p:nvGrpSpPr>
        <p:grpSpPr>
          <a:xfrm>
            <a:off x="4441042" y="4659637"/>
            <a:ext cx="3604591" cy="1642422"/>
            <a:chOff x="7004364" y="4869499"/>
            <a:chExt cx="3604591" cy="1642422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23E79D-ABEE-CF46-8F8E-5F7D8150100E}"/>
                </a:ext>
              </a:extLst>
            </p:cNvPr>
            <p:cNvCxnSpPr>
              <a:cxnSpLocks/>
            </p:cNvCxnSpPr>
            <p:nvPr/>
          </p:nvCxnSpPr>
          <p:spPr>
            <a:xfrm>
              <a:off x="9293746" y="5135887"/>
              <a:ext cx="914400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6063CC2-25DA-0641-B713-72379B9A87D2}"/>
                </a:ext>
              </a:extLst>
            </p:cNvPr>
            <p:cNvCxnSpPr>
              <a:cxnSpLocks/>
            </p:cNvCxnSpPr>
            <p:nvPr/>
          </p:nvCxnSpPr>
          <p:spPr>
            <a:xfrm>
              <a:off x="9306593" y="6234490"/>
              <a:ext cx="914400" cy="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AA8E342-15D5-B04F-9B02-1A0172B3E666}"/>
                </a:ext>
              </a:extLst>
            </p:cNvPr>
            <p:cNvCxnSpPr>
              <a:cxnSpLocks/>
            </p:cNvCxnSpPr>
            <p:nvPr/>
          </p:nvCxnSpPr>
          <p:spPr>
            <a:xfrm>
              <a:off x="9290363" y="5637325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E521D9-4826-8740-81BB-A2A2077F76A0}"/>
                </a:ext>
              </a:extLst>
            </p:cNvPr>
            <p:cNvSpPr txBox="1"/>
            <p:nvPr/>
          </p:nvSpPr>
          <p:spPr>
            <a:xfrm>
              <a:off x="10252767" y="486949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1D98B3-6A1A-FC40-9591-5A8166CD110F}"/>
                </a:ext>
              </a:extLst>
            </p:cNvPr>
            <p:cNvSpPr txBox="1"/>
            <p:nvPr/>
          </p:nvSpPr>
          <p:spPr>
            <a:xfrm>
              <a:off x="10252767" y="59749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AF1AA4-8D61-FD4A-8A6A-5EE6F400B798}"/>
                </a:ext>
              </a:extLst>
            </p:cNvPr>
            <p:cNvSpPr txBox="1"/>
            <p:nvPr/>
          </p:nvSpPr>
          <p:spPr>
            <a:xfrm>
              <a:off x="10250177" y="542114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9C05C5-606C-2C4C-89A6-BE960328EF40}"/>
                </a:ext>
              </a:extLst>
            </p:cNvPr>
            <p:cNvSpPr/>
            <p:nvPr/>
          </p:nvSpPr>
          <p:spPr>
            <a:xfrm>
              <a:off x="7004365" y="4869569"/>
              <a:ext cx="2286000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Drop ratio=50%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1C09AB5-8654-8743-AECB-712E53E7C5CE}"/>
                </a:ext>
              </a:extLst>
            </p:cNvPr>
            <p:cNvSpPr/>
            <p:nvPr/>
          </p:nvSpPr>
          <p:spPr>
            <a:xfrm>
              <a:off x="7004365" y="5418012"/>
              <a:ext cx="2286000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Drop ratio=0%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63B633E-9B1C-B545-869A-F1BB62F9534A}"/>
                </a:ext>
              </a:extLst>
            </p:cNvPr>
            <p:cNvSpPr/>
            <p:nvPr/>
          </p:nvSpPr>
          <p:spPr>
            <a:xfrm>
              <a:off x="7004364" y="5963281"/>
              <a:ext cx="2286000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Drop ratio=20%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D4CD382-52A1-DD46-8A5F-2F9C3647C88C}"/>
              </a:ext>
            </a:extLst>
          </p:cNvPr>
          <p:cNvGrpSpPr/>
          <p:nvPr/>
        </p:nvGrpSpPr>
        <p:grpSpPr>
          <a:xfrm>
            <a:off x="6498829" y="4112026"/>
            <a:ext cx="770562" cy="697948"/>
            <a:chOff x="5681610" y="3943169"/>
            <a:chExt cx="770562" cy="697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E43B389-F528-6441-ACFB-0B89F96113D9}"/>
                    </a:ext>
                  </a:extLst>
                </p:cNvPr>
                <p:cNvSpPr txBox="1"/>
                <p:nvPr/>
              </p:nvSpPr>
              <p:spPr>
                <a:xfrm>
                  <a:off x="5786118" y="3943169"/>
                  <a:ext cx="557845" cy="6979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sz="2400" b="1" dirty="0"/>
                    <a:t>=4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E43B389-F528-6441-ACFB-0B89F9611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118" y="3943169"/>
                  <a:ext cx="557845" cy="697948"/>
                </a:xfrm>
                <a:prstGeom prst="rect">
                  <a:avLst/>
                </a:prstGeom>
                <a:blipFill>
                  <a:blip r:embed="rId7"/>
                  <a:stretch>
                    <a:fillRect l="-13333" t="-7273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F1B2F98-BF47-3341-9B8F-ED4AD866EAE6}"/>
                </a:ext>
              </a:extLst>
            </p:cNvPr>
            <p:cNvSpPr/>
            <p:nvPr/>
          </p:nvSpPr>
          <p:spPr>
            <a:xfrm>
              <a:off x="5681610" y="3957561"/>
              <a:ext cx="770562" cy="442735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34DA12-565B-5944-9A87-B19139C09616}"/>
              </a:ext>
            </a:extLst>
          </p:cNvPr>
          <p:cNvGrpSpPr/>
          <p:nvPr/>
        </p:nvGrpSpPr>
        <p:grpSpPr>
          <a:xfrm>
            <a:off x="2324854" y="1258049"/>
            <a:ext cx="3411342" cy="674128"/>
            <a:chOff x="1590339" y="1258049"/>
            <a:chExt cx="3411342" cy="67412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BB771E-CC74-394D-B6FA-4D890BF9C1FC}"/>
                </a:ext>
              </a:extLst>
            </p:cNvPr>
            <p:cNvSpPr txBox="1"/>
            <p:nvPr/>
          </p:nvSpPr>
          <p:spPr>
            <a:xfrm>
              <a:off x="1671848" y="1369316"/>
              <a:ext cx="2953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</a:rPr>
                <a:t>Carried in the label</a:t>
              </a:r>
            </a:p>
          </p:txBody>
        </p:sp>
        <p:sp>
          <p:nvSpPr>
            <p:cNvPr id="39" name="Rectangular Callout 38">
              <a:extLst>
                <a:ext uri="{FF2B5EF4-FFF2-40B4-BE49-F238E27FC236}">
                  <a16:creationId xmlns:a16="http://schemas.microsoft.com/office/drawing/2014/main" id="{9679093F-5154-7947-9CE2-7E117F1851B7}"/>
                </a:ext>
              </a:extLst>
            </p:cNvPr>
            <p:cNvSpPr/>
            <p:nvPr/>
          </p:nvSpPr>
          <p:spPr>
            <a:xfrm>
              <a:off x="1590339" y="1258049"/>
              <a:ext cx="3411342" cy="674128"/>
            </a:xfrm>
            <a:prstGeom prst="wedgeRectCallout">
              <a:avLst>
                <a:gd name="adj1" fmla="val -22590"/>
                <a:gd name="adj2" fmla="val 73522"/>
              </a:avLst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6DF51B-C9D9-0B4B-985A-B5977A276EC2}"/>
              </a:ext>
            </a:extLst>
          </p:cNvPr>
          <p:cNvGrpSpPr/>
          <p:nvPr/>
        </p:nvGrpSpPr>
        <p:grpSpPr>
          <a:xfrm>
            <a:off x="2328946" y="3261799"/>
            <a:ext cx="4167712" cy="783732"/>
            <a:chOff x="1684371" y="3261799"/>
            <a:chExt cx="4167712" cy="7837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0AE84E-6A59-D34E-8015-A49975563CFD}"/>
                </a:ext>
              </a:extLst>
            </p:cNvPr>
            <p:cNvSpPr txBox="1"/>
            <p:nvPr/>
          </p:nvSpPr>
          <p:spPr>
            <a:xfrm>
              <a:off x="1684371" y="3396490"/>
              <a:ext cx="4081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</a:rPr>
                <a:t>Maintained in every switch</a:t>
              </a:r>
            </a:p>
          </p:txBody>
        </p:sp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606E3676-61A3-EC4B-854F-769036D9F2E9}"/>
                </a:ext>
              </a:extLst>
            </p:cNvPr>
            <p:cNvSpPr/>
            <p:nvPr/>
          </p:nvSpPr>
          <p:spPr>
            <a:xfrm rot="10800000">
              <a:off x="1695902" y="3261799"/>
              <a:ext cx="4156181" cy="783732"/>
            </a:xfrm>
            <a:prstGeom prst="wedgeRectCallout">
              <a:avLst>
                <a:gd name="adj1" fmla="val 21969"/>
                <a:gd name="adj2" fmla="val 85530"/>
              </a:avLst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5D4B87-4D3B-E24B-A065-C4931F801498}"/>
              </a:ext>
            </a:extLst>
          </p:cNvPr>
          <p:cNvGrpSpPr/>
          <p:nvPr/>
        </p:nvGrpSpPr>
        <p:grpSpPr>
          <a:xfrm>
            <a:off x="2597979" y="3933102"/>
            <a:ext cx="4842364" cy="2659757"/>
            <a:chOff x="5161301" y="4142964"/>
            <a:chExt cx="4842364" cy="265975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2DF089C-57F5-6849-951F-39D8039E5885}"/>
                </a:ext>
              </a:extLst>
            </p:cNvPr>
            <p:cNvCxnSpPr>
              <a:cxnSpLocks/>
            </p:cNvCxnSpPr>
            <p:nvPr/>
          </p:nvCxnSpPr>
          <p:spPr>
            <a:xfrm>
              <a:off x="6086303" y="5127090"/>
              <a:ext cx="914400" cy="0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055852F-3AAB-8F42-ADE6-8F4D66B4E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303" y="6197987"/>
              <a:ext cx="914400" cy="159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CC4D990-C906-304B-95C6-625DE38181FF}"/>
                </a:ext>
              </a:extLst>
            </p:cNvPr>
            <p:cNvCxnSpPr>
              <a:cxnSpLocks/>
            </p:cNvCxnSpPr>
            <p:nvPr/>
          </p:nvCxnSpPr>
          <p:spPr>
            <a:xfrm>
              <a:off x="6086303" y="5623003"/>
              <a:ext cx="9144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D82704E-FC10-4745-8EEC-82015CA535EA}"/>
                </a:ext>
              </a:extLst>
            </p:cNvPr>
            <p:cNvSpPr txBox="1"/>
            <p:nvPr/>
          </p:nvSpPr>
          <p:spPr>
            <a:xfrm>
              <a:off x="5697672" y="487675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C56249-9D34-1743-BF47-B041D1594AB2}"/>
                </a:ext>
              </a:extLst>
            </p:cNvPr>
            <p:cNvSpPr txBox="1"/>
            <p:nvPr/>
          </p:nvSpPr>
          <p:spPr>
            <a:xfrm>
              <a:off x="5695390" y="5974911"/>
              <a:ext cx="312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5</a:t>
              </a:r>
              <a:endParaRPr lang="en-US" sz="2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088374-2B3C-604B-9051-04AFEDD9498F}"/>
                </a:ext>
              </a:extLst>
            </p:cNvPr>
            <p:cNvSpPr txBox="1"/>
            <p:nvPr/>
          </p:nvSpPr>
          <p:spPr>
            <a:xfrm>
              <a:off x="5693588" y="542114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C58B2B9-FB93-B340-9E54-1A55EAF60A19}"/>
                </a:ext>
              </a:extLst>
            </p:cNvPr>
            <p:cNvSpPr txBox="1"/>
            <p:nvPr/>
          </p:nvSpPr>
          <p:spPr>
            <a:xfrm>
              <a:off x="6705282" y="4328638"/>
              <a:ext cx="2278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Bandwidth=10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F41BA26-4B56-3C49-A8D3-066C0CC6D5CE}"/>
                </a:ext>
              </a:extLst>
            </p:cNvPr>
            <p:cNvSpPr/>
            <p:nvPr/>
          </p:nvSpPr>
          <p:spPr>
            <a:xfrm>
              <a:off x="6547485" y="4142964"/>
              <a:ext cx="3456180" cy="2659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5D2585-1314-6E46-A249-6420860B792A}"/>
                </a:ext>
              </a:extLst>
            </p:cNvPr>
            <p:cNvSpPr txBox="1"/>
            <p:nvPr/>
          </p:nvSpPr>
          <p:spPr>
            <a:xfrm>
              <a:off x="5161301" y="4370196"/>
              <a:ext cx="13468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Flow rate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F1B3D9B-39F1-8B47-A5EF-E874E797B2CB}"/>
              </a:ext>
            </a:extLst>
          </p:cNvPr>
          <p:cNvSpPr txBox="1"/>
          <p:nvPr/>
        </p:nvSpPr>
        <p:spPr>
          <a:xfrm>
            <a:off x="7479683" y="4165835"/>
            <a:ext cx="1927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Accepted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5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Core-Stateless Fair Queueing (CSFQ)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B750DAFE-11E1-ED4E-8EB0-9F1E503D7458}"/>
              </a:ext>
            </a:extLst>
          </p:cNvPr>
          <p:cNvSpPr txBox="1">
            <a:spLocks/>
          </p:cNvSpPr>
          <p:nvPr/>
        </p:nvSpPr>
        <p:spPr>
          <a:xfrm>
            <a:off x="258181" y="1101273"/>
            <a:ext cx="11424303" cy="10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CSFQ was proposed twenty years ago, but didn’t take off</a:t>
            </a:r>
            <a:endParaRPr lang="en-US" sz="2400" dirty="0"/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49B65BC7-306D-A648-843A-5AAD30D6307B}"/>
              </a:ext>
            </a:extLst>
          </p:cNvPr>
          <p:cNvSpPr txBox="1">
            <a:spLocks/>
          </p:cNvSpPr>
          <p:nvPr/>
        </p:nvSpPr>
        <p:spPr>
          <a:xfrm>
            <a:off x="258181" y="1828800"/>
            <a:ext cx="8380852" cy="381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Requires </a:t>
            </a:r>
            <a:r>
              <a:rPr lang="en-US" sz="2400" dirty="0">
                <a:solidFill>
                  <a:schemeClr val="accent4"/>
                </a:solidFill>
              </a:rPr>
              <a:t>changes to the packet header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4"/>
                </a:solidFill>
              </a:rPr>
              <a:t>coordination between switches in the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</a:t>
            </a:r>
            <a:r>
              <a:rPr lang="en-US" sz="2400" dirty="0">
                <a:solidFill>
                  <a:schemeClr val="accent4"/>
                </a:solidFill>
              </a:rPr>
              <a:t>hardware support </a:t>
            </a:r>
            <a:r>
              <a:rPr lang="en-US" sz="2400" dirty="0"/>
              <a:t>to perform operations at </a:t>
            </a:r>
            <a:r>
              <a:rPr lang="en-US" sz="2400" dirty="0">
                <a:solidFill>
                  <a:schemeClr val="accent4"/>
                </a:solidFill>
              </a:rPr>
              <a:t>line rate</a:t>
            </a:r>
            <a:r>
              <a:rPr lang="en-US" sz="2400" dirty="0"/>
              <a:t> (fair share estimation, probabilistic drop,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C4F8D-C1FF-7D44-8B52-29A65DDBD868}"/>
              </a:ext>
            </a:extLst>
          </p:cNvPr>
          <p:cNvSpPr txBox="1"/>
          <p:nvPr/>
        </p:nvSpPr>
        <p:spPr>
          <a:xfrm>
            <a:off x="9070447" y="2389554"/>
            <a:ext cx="311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Data center under a single administrative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D3DDA-F7EF-E04A-979B-B59D25C56C1B}"/>
              </a:ext>
            </a:extLst>
          </p:cNvPr>
          <p:cNvSpPr txBox="1"/>
          <p:nvPr/>
        </p:nvSpPr>
        <p:spPr>
          <a:xfrm>
            <a:off x="9084096" y="4266786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Programmable switches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DBE1C21-14FF-A846-A1A2-2FC5BCAB80E0}"/>
              </a:ext>
            </a:extLst>
          </p:cNvPr>
          <p:cNvSpPr/>
          <p:nvPr/>
        </p:nvSpPr>
        <p:spPr>
          <a:xfrm rot="10800000">
            <a:off x="8574960" y="2720135"/>
            <a:ext cx="42308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769400F-962F-B84B-913E-BD0BE41672EB}"/>
              </a:ext>
            </a:extLst>
          </p:cNvPr>
          <p:cNvSpPr/>
          <p:nvPr/>
        </p:nvSpPr>
        <p:spPr>
          <a:xfrm rot="10800000">
            <a:off x="8561312" y="4455141"/>
            <a:ext cx="42308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8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1">
            <a:extLst>
              <a:ext uri="{FF2B5EF4-FFF2-40B4-BE49-F238E27FC236}">
                <a16:creationId xmlns:a16="http://schemas.microsoft.com/office/drawing/2014/main" id="{93DF7402-D4BD-BF44-8079-06DE3862370F}"/>
              </a:ext>
            </a:extLst>
          </p:cNvPr>
          <p:cNvSpPr txBox="1">
            <a:spLocks/>
          </p:cNvSpPr>
          <p:nvPr/>
        </p:nvSpPr>
        <p:spPr>
          <a:xfrm>
            <a:off x="258181" y="1828800"/>
            <a:ext cx="8380852" cy="381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Requires </a:t>
            </a:r>
            <a:r>
              <a:rPr lang="en-US" sz="2400" dirty="0">
                <a:solidFill>
                  <a:schemeClr val="accent4"/>
                </a:solidFill>
              </a:rPr>
              <a:t>changes to the packet header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4"/>
                </a:solidFill>
              </a:rPr>
              <a:t>coordination between switches in the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</a:t>
            </a:r>
            <a:r>
              <a:rPr lang="en-US" sz="2400" dirty="0">
                <a:solidFill>
                  <a:schemeClr val="accent4"/>
                </a:solidFill>
              </a:rPr>
              <a:t>hardware support </a:t>
            </a:r>
            <a:r>
              <a:rPr lang="en-US" sz="2400" dirty="0"/>
              <a:t>to perform operations at </a:t>
            </a:r>
            <a:r>
              <a:rPr lang="en-US" sz="2400" dirty="0">
                <a:solidFill>
                  <a:schemeClr val="accent4"/>
                </a:solidFill>
              </a:rPr>
              <a:t>line rate</a:t>
            </a:r>
            <a:r>
              <a:rPr lang="en-US" sz="2400" dirty="0"/>
              <a:t> (fair share estimation, probabilistic drop,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717AB84-D67B-9F42-8F3B-02FC47B6462C}"/>
              </a:ext>
            </a:extLst>
          </p:cNvPr>
          <p:cNvSpPr/>
          <p:nvPr/>
        </p:nvSpPr>
        <p:spPr>
          <a:xfrm>
            <a:off x="258181" y="3575712"/>
            <a:ext cx="11675638" cy="30434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Traffic in DCN today is naturally structured in a </a:t>
            </a:r>
            <a:r>
              <a:rPr lang="en-US" sz="2400" b="1" dirty="0">
                <a:solidFill>
                  <a:srgbClr val="FF0000"/>
                </a:solidFill>
              </a:rPr>
              <a:t>multi-level hierarchy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56D5D-EC37-D648-9CD4-86F6F181A7DF}"/>
              </a:ext>
            </a:extLst>
          </p:cNvPr>
          <p:cNvSpPr/>
          <p:nvPr/>
        </p:nvSpPr>
        <p:spPr>
          <a:xfrm>
            <a:off x="1181100" y="4189545"/>
            <a:ext cx="5092700" cy="231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6</a:t>
            </a:fld>
            <a:endParaRPr lang="en-US"/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B750DAFE-11E1-ED4E-8EB0-9F1E503D7458}"/>
              </a:ext>
            </a:extLst>
          </p:cNvPr>
          <p:cNvSpPr txBox="1">
            <a:spLocks/>
          </p:cNvSpPr>
          <p:nvPr/>
        </p:nvSpPr>
        <p:spPr>
          <a:xfrm>
            <a:off x="258181" y="1101273"/>
            <a:ext cx="11424303" cy="10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CSFQ was proposed twenty years ago, but didn’t take off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70472-E8AE-A94D-B3D5-AA73FA8BAFE6}"/>
              </a:ext>
            </a:extLst>
          </p:cNvPr>
          <p:cNvSpPr txBox="1"/>
          <p:nvPr/>
        </p:nvSpPr>
        <p:spPr>
          <a:xfrm>
            <a:off x="6507457" y="5402757"/>
            <a:ext cx="509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 hierarchical fair queueing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0057F-7ABE-8242-A83B-B1CB4F2423A9}"/>
              </a:ext>
            </a:extLst>
          </p:cNvPr>
          <p:cNvSpPr txBox="1"/>
          <p:nvPr/>
        </p:nvSpPr>
        <p:spPr>
          <a:xfrm>
            <a:off x="6507269" y="4596385"/>
            <a:ext cx="5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Fair queueing is not enough…</a:t>
            </a:r>
          </a:p>
        </p:txBody>
      </p:sp>
      <p:sp>
        <p:nvSpPr>
          <p:cNvPr id="7" name="Summing Junction 6">
            <a:extLst>
              <a:ext uri="{FF2B5EF4-FFF2-40B4-BE49-F238E27FC236}">
                <a16:creationId xmlns:a16="http://schemas.microsoft.com/office/drawing/2014/main" id="{71D3D241-81D1-254A-AFDC-4103B40B4F9D}"/>
              </a:ext>
            </a:extLst>
          </p:cNvPr>
          <p:cNvSpPr/>
          <p:nvPr/>
        </p:nvSpPr>
        <p:spPr>
          <a:xfrm>
            <a:off x="3493258" y="4310167"/>
            <a:ext cx="431800" cy="428071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mming Junction 16">
            <a:extLst>
              <a:ext uri="{FF2B5EF4-FFF2-40B4-BE49-F238E27FC236}">
                <a16:creationId xmlns:a16="http://schemas.microsoft.com/office/drawing/2014/main" id="{1B504AA5-9ACD-D149-A865-92AEFE3FDEBA}"/>
              </a:ext>
            </a:extLst>
          </p:cNvPr>
          <p:cNvSpPr/>
          <p:nvPr/>
        </p:nvSpPr>
        <p:spPr>
          <a:xfrm>
            <a:off x="1931158" y="4969742"/>
            <a:ext cx="431800" cy="428071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mming Junction 17">
            <a:extLst>
              <a:ext uri="{FF2B5EF4-FFF2-40B4-BE49-F238E27FC236}">
                <a16:creationId xmlns:a16="http://schemas.microsoft.com/office/drawing/2014/main" id="{AA6C0788-2E8B-2348-8C1A-53EE169F479D}"/>
              </a:ext>
            </a:extLst>
          </p:cNvPr>
          <p:cNvSpPr/>
          <p:nvPr/>
        </p:nvSpPr>
        <p:spPr>
          <a:xfrm>
            <a:off x="5030142" y="4969742"/>
            <a:ext cx="431800" cy="428071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3DFC2-51CA-4C42-AF43-0E0513340FAE}"/>
              </a:ext>
            </a:extLst>
          </p:cNvPr>
          <p:cNvSpPr/>
          <p:nvPr/>
        </p:nvSpPr>
        <p:spPr>
          <a:xfrm>
            <a:off x="1409310" y="5731326"/>
            <a:ext cx="368690" cy="629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42950C-5970-0C42-AD24-6A1EE7CE48A3}"/>
              </a:ext>
            </a:extLst>
          </p:cNvPr>
          <p:cNvSpPr/>
          <p:nvPr/>
        </p:nvSpPr>
        <p:spPr>
          <a:xfrm>
            <a:off x="1969626" y="5731326"/>
            <a:ext cx="368690" cy="6299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54396F-E07E-464D-BAC3-88E38C5FA065}"/>
              </a:ext>
            </a:extLst>
          </p:cNvPr>
          <p:cNvSpPr/>
          <p:nvPr/>
        </p:nvSpPr>
        <p:spPr>
          <a:xfrm>
            <a:off x="2556100" y="5731326"/>
            <a:ext cx="368690" cy="6299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5A0BDA-1934-794C-8FBE-BB1CC9910E85}"/>
              </a:ext>
            </a:extLst>
          </p:cNvPr>
          <p:cNvSpPr/>
          <p:nvPr/>
        </p:nvSpPr>
        <p:spPr>
          <a:xfrm>
            <a:off x="4516055" y="5711490"/>
            <a:ext cx="368690" cy="629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64D979-3564-5541-A158-3F82C84C415D}"/>
              </a:ext>
            </a:extLst>
          </p:cNvPr>
          <p:cNvSpPr/>
          <p:nvPr/>
        </p:nvSpPr>
        <p:spPr>
          <a:xfrm>
            <a:off x="5076371" y="5711490"/>
            <a:ext cx="368690" cy="6299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5D4082-E0B4-D64E-B51C-53EE13EA1567}"/>
              </a:ext>
            </a:extLst>
          </p:cNvPr>
          <p:cNvSpPr/>
          <p:nvPr/>
        </p:nvSpPr>
        <p:spPr>
          <a:xfrm>
            <a:off x="5662845" y="5711490"/>
            <a:ext cx="368690" cy="6299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B683C5-2217-8949-83C0-2E2384068DB4}"/>
              </a:ext>
            </a:extLst>
          </p:cNvPr>
          <p:cNvCxnSpPr>
            <a:stCxn id="17" idx="7"/>
            <a:endCxn id="7" idx="3"/>
          </p:cNvCxnSpPr>
          <p:nvPr/>
        </p:nvCxnSpPr>
        <p:spPr>
          <a:xfrm flipV="1">
            <a:off x="2299722" y="4675548"/>
            <a:ext cx="1256772" cy="3568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397E2A-AEF1-2B42-9EFE-0889936B8ACF}"/>
              </a:ext>
            </a:extLst>
          </p:cNvPr>
          <p:cNvCxnSpPr>
            <a:cxnSpLocks/>
            <a:stCxn id="7" idx="5"/>
            <a:endCxn id="18" idx="1"/>
          </p:cNvCxnSpPr>
          <p:nvPr/>
        </p:nvCxnSpPr>
        <p:spPr>
          <a:xfrm>
            <a:off x="3861822" y="4675548"/>
            <a:ext cx="1231556" cy="3568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52AF07-9F4A-1C40-960C-FD55DE200A53}"/>
              </a:ext>
            </a:extLst>
          </p:cNvPr>
          <p:cNvCxnSpPr>
            <a:cxnSpLocks/>
            <a:stCxn id="9" idx="0"/>
            <a:endCxn id="17" idx="3"/>
          </p:cNvCxnSpPr>
          <p:nvPr/>
        </p:nvCxnSpPr>
        <p:spPr>
          <a:xfrm flipV="1">
            <a:off x="1593655" y="5335123"/>
            <a:ext cx="400739" cy="396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EDD960-D987-C745-906D-81B0E3C8A8A5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147058" y="5397813"/>
            <a:ext cx="6913" cy="33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31C07C-E52A-2247-BED3-486EC14480AF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2299722" y="5335123"/>
            <a:ext cx="436154" cy="3962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71FB5F-A1D2-A845-825A-3466A2F2228E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4679238" y="5335123"/>
            <a:ext cx="414140" cy="3847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C0323-803E-F843-898B-53FBBB816B92}"/>
              </a:ext>
            </a:extLst>
          </p:cNvPr>
          <p:cNvCxnSpPr>
            <a:cxnSpLocks/>
          </p:cNvCxnSpPr>
          <p:nvPr/>
        </p:nvCxnSpPr>
        <p:spPr>
          <a:xfrm flipH="1" flipV="1">
            <a:off x="5246042" y="5397813"/>
            <a:ext cx="5226" cy="3335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B22BF4-C77C-C145-AE10-79925154A22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5398706" y="5335123"/>
            <a:ext cx="448484" cy="3763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86C9EE9F-6B16-6A47-9919-5BD18DD99D64}"/>
              </a:ext>
            </a:extLst>
          </p:cNvPr>
          <p:cNvSpPr/>
          <p:nvPr/>
        </p:nvSpPr>
        <p:spPr>
          <a:xfrm>
            <a:off x="1536700" y="4570666"/>
            <a:ext cx="3643888" cy="1080834"/>
          </a:xfrm>
          <a:custGeom>
            <a:avLst/>
            <a:gdLst>
              <a:gd name="connsiteX0" fmla="*/ 0 w 3643888"/>
              <a:gd name="connsiteY0" fmla="*/ 1042734 h 1080834"/>
              <a:gd name="connsiteX1" fmla="*/ 546100 w 3643888"/>
              <a:gd name="connsiteY1" fmla="*/ 522034 h 1080834"/>
              <a:gd name="connsiteX2" fmla="*/ 1968500 w 3643888"/>
              <a:gd name="connsiteY2" fmla="*/ 1334 h 1080834"/>
              <a:gd name="connsiteX3" fmla="*/ 3606800 w 3643888"/>
              <a:gd name="connsiteY3" fmla="*/ 395034 h 1080834"/>
              <a:gd name="connsiteX4" fmla="*/ 3111500 w 3643888"/>
              <a:gd name="connsiteY4" fmla="*/ 1080834 h 108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888" h="1080834">
                <a:moveTo>
                  <a:pt x="0" y="1042734"/>
                </a:moveTo>
                <a:cubicBezTo>
                  <a:pt x="109008" y="869167"/>
                  <a:pt x="218017" y="695601"/>
                  <a:pt x="546100" y="522034"/>
                </a:cubicBezTo>
                <a:cubicBezTo>
                  <a:pt x="874183" y="348467"/>
                  <a:pt x="1458384" y="22501"/>
                  <a:pt x="1968500" y="1334"/>
                </a:cubicBezTo>
                <a:cubicBezTo>
                  <a:pt x="2478616" y="-19833"/>
                  <a:pt x="3416300" y="215117"/>
                  <a:pt x="3606800" y="395034"/>
                </a:cubicBezTo>
                <a:cubicBezTo>
                  <a:pt x="3797300" y="574951"/>
                  <a:pt x="3196167" y="964417"/>
                  <a:pt x="3111500" y="1080834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1A934658-B17C-1545-B74E-AFE91C15E0BD}"/>
              </a:ext>
            </a:extLst>
          </p:cNvPr>
          <p:cNvSpPr/>
          <p:nvPr/>
        </p:nvSpPr>
        <p:spPr>
          <a:xfrm>
            <a:off x="2046725" y="4660371"/>
            <a:ext cx="3267008" cy="1016529"/>
          </a:xfrm>
          <a:custGeom>
            <a:avLst/>
            <a:gdLst>
              <a:gd name="connsiteX0" fmla="*/ 150375 w 3267008"/>
              <a:gd name="connsiteY0" fmla="*/ 1003829 h 1016529"/>
              <a:gd name="connsiteX1" fmla="*/ 137675 w 3267008"/>
              <a:gd name="connsiteY1" fmla="*/ 648229 h 1016529"/>
              <a:gd name="connsiteX2" fmla="*/ 1610875 w 3267008"/>
              <a:gd name="connsiteY2" fmla="*/ 529 h 1016529"/>
              <a:gd name="connsiteX3" fmla="*/ 3084075 w 3267008"/>
              <a:gd name="connsiteY3" fmla="*/ 546629 h 1016529"/>
              <a:gd name="connsiteX4" fmla="*/ 3261875 w 3267008"/>
              <a:gd name="connsiteY4" fmla="*/ 1016529 h 101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008" h="1016529">
                <a:moveTo>
                  <a:pt x="150375" y="1003829"/>
                </a:moveTo>
                <a:cubicBezTo>
                  <a:pt x="22316" y="909637"/>
                  <a:pt x="-105742" y="815446"/>
                  <a:pt x="137675" y="648229"/>
                </a:cubicBezTo>
                <a:cubicBezTo>
                  <a:pt x="381092" y="481012"/>
                  <a:pt x="1119808" y="17462"/>
                  <a:pt x="1610875" y="529"/>
                </a:cubicBezTo>
                <a:cubicBezTo>
                  <a:pt x="2101942" y="-16404"/>
                  <a:pt x="2808908" y="377296"/>
                  <a:pt x="3084075" y="546629"/>
                </a:cubicBezTo>
                <a:cubicBezTo>
                  <a:pt x="3359242" y="715962"/>
                  <a:pt x="3234358" y="940329"/>
                  <a:pt x="3261875" y="1016529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9F040C28-FC0B-E849-940E-BB8F9D02D58B}"/>
              </a:ext>
            </a:extLst>
          </p:cNvPr>
          <p:cNvSpPr/>
          <p:nvPr/>
        </p:nvSpPr>
        <p:spPr>
          <a:xfrm>
            <a:off x="2223164" y="4648192"/>
            <a:ext cx="3682336" cy="1041408"/>
          </a:xfrm>
          <a:custGeom>
            <a:avLst/>
            <a:gdLst>
              <a:gd name="connsiteX0" fmla="*/ 545436 w 3682336"/>
              <a:gd name="connsiteY0" fmla="*/ 1028708 h 1041408"/>
              <a:gd name="connsiteX1" fmla="*/ 37436 w 3682336"/>
              <a:gd name="connsiteY1" fmla="*/ 571508 h 1041408"/>
              <a:gd name="connsiteX2" fmla="*/ 1447136 w 3682336"/>
              <a:gd name="connsiteY2" fmla="*/ 8 h 1041408"/>
              <a:gd name="connsiteX3" fmla="*/ 3098136 w 3682336"/>
              <a:gd name="connsiteY3" fmla="*/ 584208 h 1041408"/>
              <a:gd name="connsiteX4" fmla="*/ 3682336 w 3682336"/>
              <a:gd name="connsiteY4" fmla="*/ 1041408 h 10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336" h="1041408">
                <a:moveTo>
                  <a:pt x="545436" y="1028708"/>
                </a:moveTo>
                <a:cubicBezTo>
                  <a:pt x="216294" y="885833"/>
                  <a:pt x="-112847" y="742958"/>
                  <a:pt x="37436" y="571508"/>
                </a:cubicBezTo>
                <a:cubicBezTo>
                  <a:pt x="187719" y="400058"/>
                  <a:pt x="937019" y="-2109"/>
                  <a:pt x="1447136" y="8"/>
                </a:cubicBezTo>
                <a:cubicBezTo>
                  <a:pt x="1957253" y="2125"/>
                  <a:pt x="2725603" y="410641"/>
                  <a:pt x="3098136" y="584208"/>
                </a:cubicBezTo>
                <a:cubicBezTo>
                  <a:pt x="3470669" y="757775"/>
                  <a:pt x="3595553" y="969441"/>
                  <a:pt x="3682336" y="1041408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5A8A52-D425-9346-8804-19017E896EE8}"/>
              </a:ext>
            </a:extLst>
          </p:cNvPr>
          <p:cNvSpPr txBox="1"/>
          <p:nvPr/>
        </p:nvSpPr>
        <p:spPr>
          <a:xfrm>
            <a:off x="1353846" y="5864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9927AE-87FB-FD4B-A859-4218DA49F951}"/>
              </a:ext>
            </a:extLst>
          </p:cNvPr>
          <p:cNvSpPr txBox="1"/>
          <p:nvPr/>
        </p:nvSpPr>
        <p:spPr>
          <a:xfrm>
            <a:off x="4460591" y="5864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40E0E7-AA59-A14C-B6C5-18DF72F2C803}"/>
              </a:ext>
            </a:extLst>
          </p:cNvPr>
          <p:cNvSpPr txBox="1"/>
          <p:nvPr/>
        </p:nvSpPr>
        <p:spPr>
          <a:xfrm>
            <a:off x="1923122" y="5864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D91E94-8C3A-F743-8EB7-99A4CB5C2EA0}"/>
              </a:ext>
            </a:extLst>
          </p:cNvPr>
          <p:cNvSpPr txBox="1"/>
          <p:nvPr/>
        </p:nvSpPr>
        <p:spPr>
          <a:xfrm>
            <a:off x="2496067" y="5864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48D760-E1CF-9A42-A4C2-D8C97AF164D0}"/>
              </a:ext>
            </a:extLst>
          </p:cNvPr>
          <p:cNvSpPr txBox="1"/>
          <p:nvPr/>
        </p:nvSpPr>
        <p:spPr>
          <a:xfrm>
            <a:off x="5035372" y="5864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C2ACA2-CAFC-614D-8B7D-3A3ABADA7FB4}"/>
              </a:ext>
            </a:extLst>
          </p:cNvPr>
          <p:cNvSpPr txBox="1"/>
          <p:nvPr/>
        </p:nvSpPr>
        <p:spPr>
          <a:xfrm>
            <a:off x="5620549" y="58583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687D8A-E88E-B143-8226-689823C59316}"/>
              </a:ext>
            </a:extLst>
          </p:cNvPr>
          <p:cNvSpPr txBox="1"/>
          <p:nvPr/>
        </p:nvSpPr>
        <p:spPr>
          <a:xfrm>
            <a:off x="9070447" y="2389554"/>
            <a:ext cx="311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Data center under a single administrative domain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F1D81565-4FA0-AC4A-837E-7B352F74DA25}"/>
              </a:ext>
            </a:extLst>
          </p:cNvPr>
          <p:cNvSpPr/>
          <p:nvPr/>
        </p:nvSpPr>
        <p:spPr>
          <a:xfrm rot="10800000">
            <a:off x="8574960" y="2720135"/>
            <a:ext cx="42308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1">
            <a:extLst>
              <a:ext uri="{FF2B5EF4-FFF2-40B4-BE49-F238E27FC236}">
                <a16:creationId xmlns:a16="http://schemas.microsoft.com/office/drawing/2014/main" id="{787ACF9B-D1FD-D549-AC79-8683A038319F}"/>
              </a:ext>
            </a:extLst>
          </p:cNvPr>
          <p:cNvSpPr txBox="1">
            <a:spLocks/>
          </p:cNvSpPr>
          <p:nvPr/>
        </p:nvSpPr>
        <p:spPr>
          <a:xfrm>
            <a:off x="219456" y="0"/>
            <a:ext cx="11227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</a:rPr>
              <a:t>Core-Stateless Fair Queueing (CSFQ)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3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7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Hierarchical Fair Queueing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B750DAFE-11E1-ED4E-8EB0-9F1E503D7458}"/>
              </a:ext>
            </a:extLst>
          </p:cNvPr>
          <p:cNvSpPr txBox="1">
            <a:spLocks/>
          </p:cNvSpPr>
          <p:nvPr/>
        </p:nvSpPr>
        <p:spPr>
          <a:xfrm>
            <a:off x="370200" y="3332516"/>
            <a:ext cx="11424303" cy="10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Existing solutions require </a:t>
            </a:r>
            <a:r>
              <a:rPr lang="en-US" altLang="zh-CN" sz="2400" dirty="0">
                <a:solidFill>
                  <a:srgbClr val="FF0000"/>
                </a:solidFill>
              </a:rPr>
              <a:t>per-flow state</a:t>
            </a:r>
            <a:r>
              <a:rPr lang="en-US" altLang="zh-CN" sz="2400" dirty="0"/>
              <a:t>, complex </a:t>
            </a:r>
            <a:r>
              <a:rPr lang="en-US" altLang="zh-CN" sz="2400" dirty="0">
                <a:solidFill>
                  <a:srgbClr val="FF0000"/>
                </a:solidFill>
              </a:rPr>
              <a:t>queue management </a:t>
            </a:r>
            <a:r>
              <a:rPr lang="en-US" altLang="zh-CN" sz="2400" dirty="0"/>
              <a:t>and a </a:t>
            </a:r>
            <a:r>
              <a:rPr lang="en-US" altLang="zh-CN" sz="2400" dirty="0">
                <a:solidFill>
                  <a:srgbClr val="FF0000"/>
                </a:solidFill>
              </a:rPr>
              <a:t>hierarchy of queues</a:t>
            </a:r>
            <a:r>
              <a:rPr lang="en-US" altLang="zh-CN" sz="2400" dirty="0"/>
              <a:t>.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A4B57-082F-4740-B6D4-7FF39261C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42" y="4249505"/>
            <a:ext cx="7235313" cy="2586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19873-22CB-2043-9383-7683F20A9F2C}"/>
              </a:ext>
            </a:extLst>
          </p:cNvPr>
          <p:cNvSpPr txBox="1"/>
          <p:nvPr/>
        </p:nvSpPr>
        <p:spPr>
          <a:xfrm>
            <a:off x="2789550" y="2872858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Fair Queueing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F7E238-2857-8D46-99B5-78AA8CD894B1}"/>
              </a:ext>
            </a:extLst>
          </p:cNvPr>
          <p:cNvSpPr txBox="1"/>
          <p:nvPr/>
        </p:nvSpPr>
        <p:spPr>
          <a:xfrm>
            <a:off x="8013983" y="2901192"/>
            <a:ext cx="3445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Hierarchical Fair Queueing</a:t>
            </a:r>
          </a:p>
        </p:txBody>
      </p:sp>
      <p:sp>
        <p:nvSpPr>
          <p:cNvPr id="40" name="Direct Access Storage 39">
            <a:extLst>
              <a:ext uri="{FF2B5EF4-FFF2-40B4-BE49-F238E27FC236}">
                <a16:creationId xmlns:a16="http://schemas.microsoft.com/office/drawing/2014/main" id="{AF55CE2F-786E-0D4F-B5E1-55DFCF541935}"/>
              </a:ext>
            </a:extLst>
          </p:cNvPr>
          <p:cNvSpPr/>
          <p:nvPr/>
        </p:nvSpPr>
        <p:spPr>
          <a:xfrm rot="10800000">
            <a:off x="2804071" y="1759574"/>
            <a:ext cx="1955851" cy="914400"/>
          </a:xfrm>
          <a:prstGeom prst="flowChartMagneticDrum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EF6F70-2869-A14E-AD6D-5B7BC638CB19}"/>
              </a:ext>
            </a:extLst>
          </p:cNvPr>
          <p:cNvCxnSpPr>
            <a:cxnSpLocks/>
          </p:cNvCxnSpPr>
          <p:nvPr/>
        </p:nvCxnSpPr>
        <p:spPr>
          <a:xfrm>
            <a:off x="2035620" y="1860600"/>
            <a:ext cx="811507" cy="89335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586420-89C9-9948-A065-03887C2F9607}"/>
              </a:ext>
            </a:extLst>
          </p:cNvPr>
          <p:cNvCxnSpPr>
            <a:cxnSpLocks/>
          </p:cNvCxnSpPr>
          <p:nvPr/>
        </p:nvCxnSpPr>
        <p:spPr>
          <a:xfrm flipV="1">
            <a:off x="2056049" y="2510395"/>
            <a:ext cx="791078" cy="92606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A65CCA-302D-E143-A1B6-4D6078111A55}"/>
              </a:ext>
            </a:extLst>
          </p:cNvPr>
          <p:cNvCxnSpPr>
            <a:cxnSpLocks/>
          </p:cNvCxnSpPr>
          <p:nvPr/>
        </p:nvCxnSpPr>
        <p:spPr>
          <a:xfrm>
            <a:off x="2035620" y="2241759"/>
            <a:ext cx="768451" cy="2892"/>
          </a:xfrm>
          <a:prstGeom prst="straightConnector1">
            <a:avLst/>
          </a:prstGeom>
          <a:ln w="38100">
            <a:solidFill>
              <a:srgbClr val="C001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AC31AF4-1100-854A-A3C3-90A5FCF8CAA9}"/>
              </a:ext>
            </a:extLst>
          </p:cNvPr>
          <p:cNvCxnSpPr>
            <a:cxnSpLocks/>
          </p:cNvCxnSpPr>
          <p:nvPr/>
        </p:nvCxnSpPr>
        <p:spPr>
          <a:xfrm>
            <a:off x="4696477" y="1929916"/>
            <a:ext cx="794965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C4F982-1EA8-2E47-B1A6-9BA9EF24DC68}"/>
              </a:ext>
            </a:extLst>
          </p:cNvPr>
          <p:cNvCxnSpPr>
            <a:cxnSpLocks/>
          </p:cNvCxnSpPr>
          <p:nvPr/>
        </p:nvCxnSpPr>
        <p:spPr>
          <a:xfrm>
            <a:off x="4650745" y="2571936"/>
            <a:ext cx="86868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B8DCD8-17FE-8342-8F7E-2C106B0DC613}"/>
              </a:ext>
            </a:extLst>
          </p:cNvPr>
          <p:cNvCxnSpPr>
            <a:cxnSpLocks/>
          </p:cNvCxnSpPr>
          <p:nvPr/>
        </p:nvCxnSpPr>
        <p:spPr>
          <a:xfrm>
            <a:off x="4759922" y="2241759"/>
            <a:ext cx="731520" cy="2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FB13D66-D9E2-7440-8746-39B4AC4E9334}"/>
              </a:ext>
            </a:extLst>
          </p:cNvPr>
          <p:cNvSpPr txBox="1"/>
          <p:nvPr/>
        </p:nvSpPr>
        <p:spPr>
          <a:xfrm>
            <a:off x="1652136" y="14882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47C837-1309-034F-9196-FDAC50DF53AB}"/>
              </a:ext>
            </a:extLst>
          </p:cNvPr>
          <p:cNvSpPr txBox="1"/>
          <p:nvPr/>
        </p:nvSpPr>
        <p:spPr>
          <a:xfrm>
            <a:off x="1642245" y="2462055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F8FCE3-291B-4442-AA42-C4C06656A4B7}"/>
              </a:ext>
            </a:extLst>
          </p:cNvPr>
          <p:cNvSpPr txBox="1"/>
          <p:nvPr/>
        </p:nvSpPr>
        <p:spPr>
          <a:xfrm>
            <a:off x="1648052" y="1957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A89727-F4FE-F94E-82FF-D39A4A7456CF}"/>
              </a:ext>
            </a:extLst>
          </p:cNvPr>
          <p:cNvSpPr txBox="1"/>
          <p:nvPr/>
        </p:nvSpPr>
        <p:spPr>
          <a:xfrm>
            <a:off x="3627166" y="12688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A717B9-F342-674C-BE77-457F33332A6D}"/>
              </a:ext>
            </a:extLst>
          </p:cNvPr>
          <p:cNvSpPr txBox="1"/>
          <p:nvPr/>
        </p:nvSpPr>
        <p:spPr>
          <a:xfrm>
            <a:off x="5568327" y="15784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F1AF64-7982-974A-A400-99EF3BFCAEA6}"/>
              </a:ext>
            </a:extLst>
          </p:cNvPr>
          <p:cNvSpPr txBox="1"/>
          <p:nvPr/>
        </p:nvSpPr>
        <p:spPr>
          <a:xfrm>
            <a:off x="5568327" y="24442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5201D8-6CBB-9B4C-96E8-E114F41C7965}"/>
              </a:ext>
            </a:extLst>
          </p:cNvPr>
          <p:cNvSpPr txBox="1"/>
          <p:nvPr/>
        </p:nvSpPr>
        <p:spPr>
          <a:xfrm>
            <a:off x="5568327" y="2010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4" name="Direct Access Storage 53">
            <a:extLst>
              <a:ext uri="{FF2B5EF4-FFF2-40B4-BE49-F238E27FC236}">
                <a16:creationId xmlns:a16="http://schemas.microsoft.com/office/drawing/2014/main" id="{C52E1906-D411-3340-A68B-D38DBDE3D2F0}"/>
              </a:ext>
            </a:extLst>
          </p:cNvPr>
          <p:cNvSpPr/>
          <p:nvPr/>
        </p:nvSpPr>
        <p:spPr>
          <a:xfrm rot="10800000">
            <a:off x="8731231" y="1759574"/>
            <a:ext cx="1955851" cy="914400"/>
          </a:xfrm>
          <a:prstGeom prst="flowChartMagneticDrum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CEC7B9-5427-F649-ADF1-0F79794D66FA}"/>
              </a:ext>
            </a:extLst>
          </p:cNvPr>
          <p:cNvCxnSpPr>
            <a:cxnSpLocks/>
          </p:cNvCxnSpPr>
          <p:nvPr/>
        </p:nvCxnSpPr>
        <p:spPr>
          <a:xfrm>
            <a:off x="7962780" y="1860600"/>
            <a:ext cx="811507" cy="89335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AC600F-2D52-CF42-8C58-D0257D3C5CB4}"/>
              </a:ext>
            </a:extLst>
          </p:cNvPr>
          <p:cNvCxnSpPr>
            <a:cxnSpLocks/>
          </p:cNvCxnSpPr>
          <p:nvPr/>
        </p:nvCxnSpPr>
        <p:spPr>
          <a:xfrm flipV="1">
            <a:off x="7983209" y="2510395"/>
            <a:ext cx="791078" cy="92606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A677E36-C386-F145-8E3C-910B96EA26D8}"/>
              </a:ext>
            </a:extLst>
          </p:cNvPr>
          <p:cNvCxnSpPr>
            <a:cxnSpLocks/>
          </p:cNvCxnSpPr>
          <p:nvPr/>
        </p:nvCxnSpPr>
        <p:spPr>
          <a:xfrm>
            <a:off x="7962780" y="2241759"/>
            <a:ext cx="768451" cy="2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6460C2-141C-B64E-B654-F41BD7E58A9D}"/>
              </a:ext>
            </a:extLst>
          </p:cNvPr>
          <p:cNvCxnSpPr>
            <a:cxnSpLocks/>
          </p:cNvCxnSpPr>
          <p:nvPr/>
        </p:nvCxnSpPr>
        <p:spPr>
          <a:xfrm>
            <a:off x="10623637" y="1929916"/>
            <a:ext cx="79496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D4FC9F-48BD-E942-9026-49E945AA59BE}"/>
              </a:ext>
            </a:extLst>
          </p:cNvPr>
          <p:cNvCxnSpPr>
            <a:cxnSpLocks/>
          </p:cNvCxnSpPr>
          <p:nvPr/>
        </p:nvCxnSpPr>
        <p:spPr>
          <a:xfrm>
            <a:off x="10577905" y="2571936"/>
            <a:ext cx="86868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C677CB4-4563-6D4E-B397-9C870B77D51C}"/>
              </a:ext>
            </a:extLst>
          </p:cNvPr>
          <p:cNvCxnSpPr>
            <a:cxnSpLocks/>
          </p:cNvCxnSpPr>
          <p:nvPr/>
        </p:nvCxnSpPr>
        <p:spPr>
          <a:xfrm>
            <a:off x="10687082" y="2241759"/>
            <a:ext cx="731520" cy="2892"/>
          </a:xfrm>
          <a:prstGeom prst="straightConnector1">
            <a:avLst/>
          </a:prstGeom>
          <a:ln w="38100">
            <a:solidFill>
              <a:srgbClr val="C001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3004046-100C-E74C-BD5E-81A65D79C320}"/>
              </a:ext>
            </a:extLst>
          </p:cNvPr>
          <p:cNvSpPr txBox="1"/>
          <p:nvPr/>
        </p:nvSpPr>
        <p:spPr>
          <a:xfrm>
            <a:off x="7579296" y="14882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DDC3F6-0F3B-1C4C-9844-569517E6D0F9}"/>
              </a:ext>
            </a:extLst>
          </p:cNvPr>
          <p:cNvSpPr txBox="1"/>
          <p:nvPr/>
        </p:nvSpPr>
        <p:spPr>
          <a:xfrm>
            <a:off x="7569405" y="2462055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B5EB4E-D906-A746-8454-4D5EEDCDF024}"/>
              </a:ext>
            </a:extLst>
          </p:cNvPr>
          <p:cNvSpPr txBox="1"/>
          <p:nvPr/>
        </p:nvSpPr>
        <p:spPr>
          <a:xfrm>
            <a:off x="7575212" y="1957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4B3B0A-9F1E-3848-AE28-24582256A2E7}"/>
              </a:ext>
            </a:extLst>
          </p:cNvPr>
          <p:cNvSpPr txBox="1"/>
          <p:nvPr/>
        </p:nvSpPr>
        <p:spPr>
          <a:xfrm>
            <a:off x="9554326" y="12688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2D5E2C-D270-644B-9FD7-E0EE7E13B7CD}"/>
              </a:ext>
            </a:extLst>
          </p:cNvPr>
          <p:cNvSpPr txBox="1"/>
          <p:nvPr/>
        </p:nvSpPr>
        <p:spPr>
          <a:xfrm>
            <a:off x="11495487" y="15784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3</a:t>
            </a:r>
            <a:endParaRPr lang="en-US" sz="24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96FCFF-4CA4-8E4D-AE58-446E22F04361}"/>
              </a:ext>
            </a:extLst>
          </p:cNvPr>
          <p:cNvSpPr txBox="1"/>
          <p:nvPr/>
        </p:nvSpPr>
        <p:spPr>
          <a:xfrm>
            <a:off x="11495487" y="24442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5</a:t>
            </a:r>
            <a:endParaRPr lang="en-US" sz="24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4E3765-C839-E345-A066-AC15B4A5382C}"/>
              </a:ext>
            </a:extLst>
          </p:cNvPr>
          <p:cNvSpPr txBox="1"/>
          <p:nvPr/>
        </p:nvSpPr>
        <p:spPr>
          <a:xfrm>
            <a:off x="11495487" y="2010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761D0-8A3C-4443-8A3F-35AB7328F9D2}"/>
              </a:ext>
            </a:extLst>
          </p:cNvPr>
          <p:cNvSpPr/>
          <p:nvPr/>
        </p:nvSpPr>
        <p:spPr>
          <a:xfrm>
            <a:off x="6324554" y="1362630"/>
            <a:ext cx="1878967" cy="1024876"/>
          </a:xfrm>
          <a:prstGeom prst="rect">
            <a:avLst/>
          </a:prstGeom>
          <a:noFill/>
          <a:ln w="25400">
            <a:solidFill>
              <a:srgbClr val="C0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8FBDD1-2A8C-2F41-8561-865ACAB40029}"/>
              </a:ext>
            </a:extLst>
          </p:cNvPr>
          <p:cNvSpPr/>
          <p:nvPr/>
        </p:nvSpPr>
        <p:spPr>
          <a:xfrm>
            <a:off x="6324555" y="2458478"/>
            <a:ext cx="1878967" cy="437162"/>
          </a:xfrm>
          <a:prstGeom prst="rect">
            <a:avLst/>
          </a:prstGeom>
          <a:noFill/>
          <a:ln w="25400">
            <a:solidFill>
              <a:srgbClr val="29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B240CC-7F30-0C45-8072-68479974F9BD}"/>
              </a:ext>
            </a:extLst>
          </p:cNvPr>
          <p:cNvSpPr txBox="1"/>
          <p:nvPr/>
        </p:nvSpPr>
        <p:spPr>
          <a:xfrm>
            <a:off x="6296369" y="1382429"/>
            <a:ext cx="122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</a:t>
            </a:r>
            <a:endParaRPr lang="en-US" sz="2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8FA1F3-8828-8944-A920-60D3E66EE400}"/>
              </a:ext>
            </a:extLst>
          </p:cNvPr>
          <p:cNvSpPr txBox="1"/>
          <p:nvPr/>
        </p:nvSpPr>
        <p:spPr>
          <a:xfrm>
            <a:off x="6324555" y="2419376"/>
            <a:ext cx="123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</a:t>
            </a:r>
            <a:endParaRPr lang="en-US" sz="20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73C2AD-AAAA-C448-8997-337AF1BBB4DB}"/>
              </a:ext>
            </a:extLst>
          </p:cNvPr>
          <p:cNvSpPr/>
          <p:nvPr/>
        </p:nvSpPr>
        <p:spPr>
          <a:xfrm>
            <a:off x="357062" y="2459784"/>
            <a:ext cx="1878967" cy="437162"/>
          </a:xfrm>
          <a:prstGeom prst="rect">
            <a:avLst/>
          </a:prstGeom>
          <a:noFill/>
          <a:ln w="25400">
            <a:solidFill>
              <a:srgbClr val="29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5A4604-ED1F-EC48-B718-50BE782F40BF}"/>
              </a:ext>
            </a:extLst>
          </p:cNvPr>
          <p:cNvSpPr txBox="1"/>
          <p:nvPr/>
        </p:nvSpPr>
        <p:spPr>
          <a:xfrm>
            <a:off x="357062" y="2420682"/>
            <a:ext cx="123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</a:t>
            </a:r>
            <a:endParaRPr lang="en-US" sz="20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E5F79C-0499-8844-9E69-3D0237250F07}"/>
              </a:ext>
            </a:extLst>
          </p:cNvPr>
          <p:cNvSpPr/>
          <p:nvPr/>
        </p:nvSpPr>
        <p:spPr>
          <a:xfrm>
            <a:off x="357062" y="1356685"/>
            <a:ext cx="1878967" cy="1024876"/>
          </a:xfrm>
          <a:prstGeom prst="rect">
            <a:avLst/>
          </a:prstGeom>
          <a:noFill/>
          <a:ln w="25400">
            <a:solidFill>
              <a:srgbClr val="C0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F3F818-D5A1-DE44-AC81-6B4AFBD861CD}"/>
              </a:ext>
            </a:extLst>
          </p:cNvPr>
          <p:cNvSpPr txBox="1"/>
          <p:nvPr/>
        </p:nvSpPr>
        <p:spPr>
          <a:xfrm>
            <a:off x="328877" y="1376484"/>
            <a:ext cx="122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Tenant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8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Hierarchical CSFQ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B750DAFE-11E1-ED4E-8EB0-9F1E503D7458}"/>
              </a:ext>
            </a:extLst>
          </p:cNvPr>
          <p:cNvSpPr txBox="1">
            <a:spLocks/>
          </p:cNvSpPr>
          <p:nvPr/>
        </p:nvSpPr>
        <p:spPr>
          <a:xfrm>
            <a:off x="383848" y="1389805"/>
            <a:ext cx="11424303" cy="10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HCSFQ enables hierarchical fair queueing on commodity hardware at line rate.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FBBDE53C-CB2F-4E49-8AD4-9A709C42FF8C}"/>
              </a:ext>
            </a:extLst>
          </p:cNvPr>
          <p:cNvSpPr txBox="1">
            <a:spLocks/>
          </p:cNvSpPr>
          <p:nvPr/>
        </p:nvSpPr>
        <p:spPr>
          <a:xfrm>
            <a:off x="383848" y="2563175"/>
            <a:ext cx="11424303" cy="101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/>
              <a:t>Challenges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9" name="Title 41">
            <a:extLst>
              <a:ext uri="{FF2B5EF4-FFF2-40B4-BE49-F238E27FC236}">
                <a16:creationId xmlns:a16="http://schemas.microsoft.com/office/drawing/2014/main" id="{9E81AFCF-55A8-7745-ABAC-B53529367A8B}"/>
              </a:ext>
            </a:extLst>
          </p:cNvPr>
          <p:cNvSpPr txBox="1">
            <a:spLocks/>
          </p:cNvSpPr>
          <p:nvPr/>
        </p:nvSpPr>
        <p:spPr>
          <a:xfrm>
            <a:off x="675948" y="3070240"/>
            <a:ext cx="11236652" cy="2453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Naively extending CSFQ to HCSFQ requires </a:t>
            </a:r>
            <a:r>
              <a:rPr lang="en-US" sz="2400" dirty="0">
                <a:solidFill>
                  <a:srgbClr val="FF0000"/>
                </a:solidFill>
              </a:rPr>
              <a:t>a hierarchy of queues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operations in CSFQ are </a:t>
            </a:r>
            <a:r>
              <a:rPr lang="en-US" sz="2400" dirty="0">
                <a:solidFill>
                  <a:srgbClr val="FF0000"/>
                </a:solidFill>
              </a:rPr>
              <a:t>not directly supported </a:t>
            </a:r>
            <a:r>
              <a:rPr lang="en-US" sz="2400" dirty="0"/>
              <a:t>by primitives in programmable switches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1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38160</TotalTime>
  <Words>906</Words>
  <Application>Microsoft Macintosh PowerPoint</Application>
  <PresentationFormat>Widescreen</PresentationFormat>
  <Paragraphs>297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Helvetica Neue</vt:lpstr>
      <vt:lpstr>Helvetica Neue Light</vt:lpstr>
      <vt:lpstr>Wingdings</vt:lpstr>
      <vt:lpstr>1_Office Theme</vt:lpstr>
      <vt:lpstr>Twenty Years After:  Hierarchical Core-Stateless Fair Queueing</vt:lpstr>
      <vt:lpstr>Fair Queueing</vt:lpstr>
      <vt:lpstr>Core-Stateless Fair Queueing (CSFQ) </vt:lpstr>
      <vt:lpstr>Core-Stateless Fair Queueing (CSFQ) </vt:lpstr>
      <vt:lpstr>Core-Stateless Fair Queueing (CSFQ) </vt:lpstr>
      <vt:lpstr>Core-Stateless Fair Queueing (CSFQ) </vt:lpstr>
      <vt:lpstr>PowerPoint Presentation</vt:lpstr>
      <vt:lpstr>Hierarchical Fair Queueing</vt:lpstr>
      <vt:lpstr>Hierarchical CSFQ</vt:lpstr>
      <vt:lpstr>Hierarchical Computation</vt:lpstr>
      <vt:lpstr>PowerPoint Presentation</vt:lpstr>
      <vt:lpstr>Hierarchical Computation</vt:lpstr>
      <vt:lpstr>Data Plane Design</vt:lpstr>
      <vt:lpstr>Data Plane Design</vt:lpstr>
      <vt:lpstr>Data Plane Design</vt:lpstr>
      <vt:lpstr>Data Plane Design</vt:lpstr>
      <vt:lpstr>Evaluation</vt:lpstr>
      <vt:lpstr>PowerPoint Presentation</vt:lpstr>
      <vt:lpstr>Testbed Experiments</vt:lpstr>
      <vt:lpstr>Large-scale DCN simulations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Low-Latency Online Prediction Serving System</dc:title>
  <dc:creator>Joseph Gonzalez</dc:creator>
  <cp:lastModifiedBy>Zhuolong Yu</cp:lastModifiedBy>
  <cp:revision>1773</cp:revision>
  <cp:lastPrinted>2021-03-22T21:13:49Z</cp:lastPrinted>
  <dcterms:created xsi:type="dcterms:W3CDTF">2016-06-11T00:34:45Z</dcterms:created>
  <dcterms:modified xsi:type="dcterms:W3CDTF">2021-03-23T17:24:51Z</dcterms:modified>
</cp:coreProperties>
</file>