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8"/>
  </p:notesMasterIdLst>
  <p:sldIdLst>
    <p:sldId id="256" r:id="rId2"/>
    <p:sldId id="325" r:id="rId3"/>
    <p:sldId id="317" r:id="rId4"/>
    <p:sldId id="318" r:id="rId5"/>
    <p:sldId id="319" r:id="rId6"/>
    <p:sldId id="320" r:id="rId7"/>
    <p:sldId id="321" r:id="rId8"/>
    <p:sldId id="324" r:id="rId9"/>
    <p:sldId id="323" r:id="rId10"/>
    <p:sldId id="258" r:id="rId11"/>
    <p:sldId id="394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316" r:id="rId26"/>
    <p:sldId id="464" r:id="rId27"/>
    <p:sldId id="273" r:id="rId28"/>
    <p:sldId id="490" r:id="rId29"/>
    <p:sldId id="307" r:id="rId30"/>
    <p:sldId id="309" r:id="rId31"/>
    <p:sldId id="310" r:id="rId32"/>
    <p:sldId id="311" r:id="rId33"/>
    <p:sldId id="296" r:id="rId34"/>
    <p:sldId id="312" r:id="rId35"/>
    <p:sldId id="313" r:id="rId36"/>
    <p:sldId id="314" r:id="rId37"/>
    <p:sldId id="315" r:id="rId38"/>
    <p:sldId id="465" r:id="rId39"/>
    <p:sldId id="303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481" r:id="rId52"/>
    <p:sldId id="482" r:id="rId53"/>
    <p:sldId id="483" r:id="rId54"/>
    <p:sldId id="489" r:id="rId55"/>
    <p:sldId id="484" r:id="rId56"/>
    <p:sldId id="485" r:id="rId57"/>
    <p:sldId id="488" r:id="rId58"/>
    <p:sldId id="293" r:id="rId59"/>
    <p:sldId id="294" r:id="rId60"/>
    <p:sldId id="295" r:id="rId61"/>
    <p:sldId id="491" r:id="rId62"/>
    <p:sldId id="486" r:id="rId63"/>
    <p:sldId id="487" r:id="rId64"/>
    <p:sldId id="467" r:id="rId65"/>
    <p:sldId id="499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85" r:id="rId88"/>
    <p:sldId id="387" r:id="rId89"/>
    <p:sldId id="386" r:id="rId90"/>
    <p:sldId id="469" r:id="rId91"/>
    <p:sldId id="397" r:id="rId92"/>
    <p:sldId id="276" r:id="rId93"/>
    <p:sldId id="389" r:id="rId94"/>
    <p:sldId id="279" r:id="rId95"/>
    <p:sldId id="390" r:id="rId96"/>
    <p:sldId id="391" r:id="rId97"/>
    <p:sldId id="392" r:id="rId98"/>
    <p:sldId id="492" r:id="rId99"/>
    <p:sldId id="493" r:id="rId100"/>
    <p:sldId id="494" r:id="rId101"/>
    <p:sldId id="498" r:id="rId102"/>
    <p:sldId id="495" r:id="rId103"/>
    <p:sldId id="496" r:id="rId104"/>
    <p:sldId id="497" r:id="rId105"/>
    <p:sldId id="393" r:id="rId106"/>
    <p:sldId id="470" r:id="rId107"/>
    <p:sldId id="401" r:id="rId108"/>
    <p:sldId id="403" r:id="rId109"/>
    <p:sldId id="440" r:id="rId110"/>
    <p:sldId id="443" r:id="rId111"/>
    <p:sldId id="442" r:id="rId112"/>
    <p:sldId id="441" r:id="rId113"/>
    <p:sldId id="416" r:id="rId114"/>
    <p:sldId id="433" r:id="rId115"/>
    <p:sldId id="434" r:id="rId116"/>
    <p:sldId id="435" r:id="rId117"/>
    <p:sldId id="436" r:id="rId118"/>
    <p:sldId id="437" r:id="rId119"/>
    <p:sldId id="438" r:id="rId120"/>
    <p:sldId id="439" r:id="rId121"/>
    <p:sldId id="432" r:id="rId122"/>
    <p:sldId id="431" r:id="rId123"/>
    <p:sldId id="423" r:id="rId124"/>
    <p:sldId id="424" r:id="rId125"/>
    <p:sldId id="425" r:id="rId126"/>
    <p:sldId id="426" r:id="rId127"/>
    <p:sldId id="427" r:id="rId128"/>
    <p:sldId id="428" r:id="rId129"/>
    <p:sldId id="429" r:id="rId130"/>
    <p:sldId id="430" r:id="rId131"/>
    <p:sldId id="419" r:id="rId132"/>
    <p:sldId id="418" r:id="rId133"/>
    <p:sldId id="406" r:id="rId134"/>
    <p:sldId id="422" r:id="rId135"/>
    <p:sldId id="417" r:id="rId136"/>
    <p:sldId id="407" r:id="rId137"/>
    <p:sldId id="408" r:id="rId138"/>
    <p:sldId id="409" r:id="rId139"/>
    <p:sldId id="410" r:id="rId140"/>
    <p:sldId id="411" r:id="rId141"/>
    <p:sldId id="412" r:id="rId142"/>
    <p:sldId id="413" r:id="rId143"/>
    <p:sldId id="415" r:id="rId144"/>
    <p:sldId id="414" r:id="rId145"/>
    <p:sldId id="445" r:id="rId146"/>
    <p:sldId id="446" r:id="rId147"/>
    <p:sldId id="447" r:id="rId148"/>
    <p:sldId id="448" r:id="rId149"/>
    <p:sldId id="449" r:id="rId150"/>
    <p:sldId id="450" r:id="rId151"/>
    <p:sldId id="451" r:id="rId152"/>
    <p:sldId id="452" r:id="rId153"/>
    <p:sldId id="453" r:id="rId154"/>
    <p:sldId id="454" r:id="rId155"/>
    <p:sldId id="455" r:id="rId156"/>
    <p:sldId id="456" r:id="rId157"/>
    <p:sldId id="471" r:id="rId158"/>
    <p:sldId id="476" r:id="rId159"/>
    <p:sldId id="501" r:id="rId160"/>
    <p:sldId id="500" r:id="rId161"/>
    <p:sldId id="477" r:id="rId162"/>
    <p:sldId id="472" r:id="rId163"/>
    <p:sldId id="462" r:id="rId164"/>
    <p:sldId id="478" r:id="rId165"/>
    <p:sldId id="463" r:id="rId166"/>
    <p:sldId id="480" r:id="rId1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notesMaster" Target="notesMasters/notesMaster1.xml"/><Relationship Id="rId16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presProps" Target="presProps.xml"/><Relationship Id="rId171" Type="http://schemas.openxmlformats.org/officeDocument/2006/relationships/viewProps" Target="viewProps.xml"/><Relationship Id="rId172" Type="http://schemas.openxmlformats.org/officeDocument/2006/relationships/theme" Target="theme/theme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9C18B-D398-2F41-9357-BA2BEDA7F8DD}" type="datetimeFigureOut">
              <a:rPr lang="en-US" smtClean="0"/>
              <a:t>6/14/15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B7A45-0467-D04B-B540-1D773A176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3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2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7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8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0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9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9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5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8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5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D9B2-A2BF-4E4F-B444-9FC53B7708BC}" type="datetimeFigureOut">
              <a:rPr lang="en-US" smtClean="0"/>
              <a:t>6/14/15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28E77-F8FC-234B-BA6D-A65C4D263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Coq for Separation Logic and the need for a better 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Kenneth Roe</a:t>
            </a:r>
          </a:p>
          <a:p>
            <a:r>
              <a:rPr lang="en-US" dirty="0"/>
              <a:t>6</a:t>
            </a:r>
            <a:r>
              <a:rPr lang="en-US" dirty="0" smtClean="0"/>
              <a:t>/01/2015</a:t>
            </a:r>
          </a:p>
          <a:p>
            <a:r>
              <a:rPr lang="en-US" dirty="0" smtClean="0"/>
              <a:t>The Johns Hopkins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A better understanding of the issues involved with large scale proof development</a:t>
            </a:r>
            <a:endParaRPr lang="en-US" dirty="0"/>
          </a:p>
          <a:p>
            <a:pPr>
              <a:buFontTx/>
              <a:buChar char="•"/>
            </a:pPr>
            <a:r>
              <a:rPr lang="en-US" dirty="0" smtClean="0"/>
              <a:t>Creation of a new IDE for COQ to address some of these issues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613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7641" y="4999315"/>
            <a:ext cx="2113618" cy="8102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 invariant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64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two watch variables are </a:t>
            </a:r>
            <a:r>
              <a:rPr lang="en-US" dirty="0" smtClean="0"/>
              <a:t>unassigned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in the clause.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of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watch variables is the unassigned variable.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other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most recently assigned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variable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clause.  </a:t>
            </a:r>
            <a:r>
              <a:rPr lang="en-US" dirty="0">
                <a:solidFill>
                  <a:srgbClr val="A6A6A6"/>
                </a:solidFill>
              </a:rPr>
              <a:t>If </a:t>
            </a:r>
            <a:r>
              <a:rPr lang="en-US" dirty="0" smtClean="0">
                <a:solidFill>
                  <a:srgbClr val="A6A6A6"/>
                </a:solidFill>
              </a:rPr>
              <a:t>one or </a:t>
            </a:r>
            <a:r>
              <a:rPr lang="en-US" dirty="0">
                <a:solidFill>
                  <a:srgbClr val="A6A6A6"/>
                </a:solidFill>
              </a:rPr>
              <a:t>both watch variables are assigned, then </a:t>
            </a:r>
            <a:r>
              <a:rPr lang="en-US" dirty="0" smtClean="0">
                <a:solidFill>
                  <a:srgbClr val="A6A6A6"/>
                </a:solidFill>
              </a:rPr>
              <a:t>those assignments </a:t>
            </a:r>
            <a:r>
              <a:rPr lang="en-US" dirty="0">
                <a:solidFill>
                  <a:srgbClr val="A6A6A6"/>
                </a:solidFill>
              </a:rPr>
              <a:t>were either a satisfying assignment or </a:t>
            </a:r>
            <a:r>
              <a:rPr lang="en-US" dirty="0" smtClean="0">
                <a:solidFill>
                  <a:srgbClr val="A6A6A6"/>
                </a:solidFill>
              </a:rPr>
              <a:t>done after </a:t>
            </a:r>
            <a:r>
              <a:rPr lang="en-US" dirty="0">
                <a:solidFill>
                  <a:srgbClr val="A6A6A6"/>
                </a:solidFill>
              </a:rPr>
              <a:t>the first satisfying assignment.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42" y="4999315"/>
            <a:ext cx="306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 + B’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/>
              <a:t> + </a:t>
            </a:r>
            <a:r>
              <a:rPr lang="en-US" sz="4000" dirty="0" smtClean="0">
                <a:solidFill>
                  <a:srgbClr val="FF0000"/>
                </a:solidFill>
              </a:rPr>
              <a:t>D’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11698" y="5638985"/>
            <a:ext cx="710857" cy="425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1697" y="5638985"/>
            <a:ext cx="0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5658" y="606405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1876" y="4492233"/>
            <a:ext cx="9969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A=0</a:t>
            </a:r>
          </a:p>
          <a:p>
            <a:r>
              <a:rPr lang="en-US" sz="4000" dirty="0" smtClean="0"/>
              <a:t>B=1</a:t>
            </a:r>
          </a:p>
          <a:p>
            <a:r>
              <a:rPr lang="en-US" sz="4000" dirty="0" smtClean="0"/>
              <a:t>C=0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173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7642" y="4999315"/>
            <a:ext cx="483384" cy="8102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 invariant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64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two watch variables are </a:t>
            </a:r>
            <a:r>
              <a:rPr lang="en-US" dirty="0" smtClean="0"/>
              <a:t>unassigned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in the clause.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of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watch variables is the unassigned variable.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other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most recently assigned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variable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clause.  </a:t>
            </a:r>
            <a:r>
              <a:rPr lang="en-US" dirty="0">
                <a:solidFill>
                  <a:srgbClr val="A6A6A6"/>
                </a:solidFill>
              </a:rPr>
              <a:t>If </a:t>
            </a:r>
            <a:r>
              <a:rPr lang="en-US" dirty="0" smtClean="0">
                <a:solidFill>
                  <a:srgbClr val="A6A6A6"/>
                </a:solidFill>
              </a:rPr>
              <a:t>one or </a:t>
            </a:r>
            <a:r>
              <a:rPr lang="en-US" dirty="0">
                <a:solidFill>
                  <a:srgbClr val="A6A6A6"/>
                </a:solidFill>
              </a:rPr>
              <a:t>both watch variables are assigned, then </a:t>
            </a:r>
            <a:r>
              <a:rPr lang="en-US" dirty="0" smtClean="0">
                <a:solidFill>
                  <a:srgbClr val="A6A6A6"/>
                </a:solidFill>
              </a:rPr>
              <a:t>those assignments </a:t>
            </a:r>
            <a:r>
              <a:rPr lang="en-US" dirty="0">
                <a:solidFill>
                  <a:srgbClr val="A6A6A6"/>
                </a:solidFill>
              </a:rPr>
              <a:t>were either a satisfying assignment or </a:t>
            </a:r>
            <a:r>
              <a:rPr lang="en-US" dirty="0" smtClean="0">
                <a:solidFill>
                  <a:srgbClr val="A6A6A6"/>
                </a:solidFill>
              </a:rPr>
              <a:t>done after </a:t>
            </a:r>
            <a:r>
              <a:rPr lang="en-US" dirty="0">
                <a:solidFill>
                  <a:srgbClr val="A6A6A6"/>
                </a:solidFill>
              </a:rPr>
              <a:t>the first satisfying assignment.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42" y="4999315"/>
            <a:ext cx="306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 + </a:t>
            </a:r>
            <a:r>
              <a:rPr lang="en-US" sz="4000" dirty="0" smtClean="0">
                <a:solidFill>
                  <a:srgbClr val="FF0000"/>
                </a:solidFill>
              </a:rPr>
              <a:t>B’ </a:t>
            </a:r>
            <a:r>
              <a:rPr lang="en-US" sz="4000" dirty="0" smtClean="0"/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/>
              <a:t> + D’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54410" y="5638985"/>
            <a:ext cx="957287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1697" y="5638985"/>
            <a:ext cx="0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5658" y="606405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1876" y="4492233"/>
            <a:ext cx="99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A=0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954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7641" y="4999315"/>
            <a:ext cx="1355369" cy="8102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 invariant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64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two watch variables are </a:t>
            </a:r>
            <a:r>
              <a:rPr lang="en-US" dirty="0" smtClean="0"/>
              <a:t>unassigned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in the clause.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of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watch variables is the unassigned variable.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other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most recently assigned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variable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clause.  </a:t>
            </a:r>
            <a:r>
              <a:rPr lang="en-US" dirty="0">
                <a:solidFill>
                  <a:srgbClr val="A6A6A6"/>
                </a:solidFill>
              </a:rPr>
              <a:t>If </a:t>
            </a:r>
            <a:r>
              <a:rPr lang="en-US" dirty="0" smtClean="0">
                <a:solidFill>
                  <a:srgbClr val="A6A6A6"/>
                </a:solidFill>
              </a:rPr>
              <a:t>one or </a:t>
            </a:r>
            <a:r>
              <a:rPr lang="en-US" dirty="0">
                <a:solidFill>
                  <a:srgbClr val="A6A6A6"/>
                </a:solidFill>
              </a:rPr>
              <a:t>both watch variables are assigned, then </a:t>
            </a:r>
            <a:r>
              <a:rPr lang="en-US" dirty="0" smtClean="0">
                <a:solidFill>
                  <a:srgbClr val="A6A6A6"/>
                </a:solidFill>
              </a:rPr>
              <a:t>those assignments </a:t>
            </a:r>
            <a:r>
              <a:rPr lang="en-US" dirty="0">
                <a:solidFill>
                  <a:srgbClr val="A6A6A6"/>
                </a:solidFill>
              </a:rPr>
              <a:t>were either a satisfying assignment or </a:t>
            </a:r>
            <a:r>
              <a:rPr lang="en-US" dirty="0" smtClean="0">
                <a:solidFill>
                  <a:srgbClr val="A6A6A6"/>
                </a:solidFill>
              </a:rPr>
              <a:t>done after </a:t>
            </a:r>
            <a:r>
              <a:rPr lang="en-US" dirty="0">
                <a:solidFill>
                  <a:srgbClr val="A6A6A6"/>
                </a:solidFill>
              </a:rPr>
              <a:t>the first satisfying assignment.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42" y="4999315"/>
            <a:ext cx="306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 + </a:t>
            </a:r>
            <a:r>
              <a:rPr lang="en-US" sz="4000" dirty="0" smtClean="0">
                <a:solidFill>
                  <a:srgbClr val="FF0000"/>
                </a:solidFill>
              </a:rPr>
              <a:t>B’ </a:t>
            </a:r>
            <a:r>
              <a:rPr lang="en-US" sz="4000" dirty="0" smtClean="0"/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/>
              <a:t> + D’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54410" y="5638985"/>
            <a:ext cx="957287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1697" y="5638985"/>
            <a:ext cx="0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5658" y="606405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1876" y="4492233"/>
            <a:ext cx="9969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A=0</a:t>
            </a:r>
          </a:p>
          <a:p>
            <a:r>
              <a:rPr lang="en-US" sz="4000" dirty="0" smtClean="0"/>
              <a:t>B=0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9752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55192" y="4999315"/>
            <a:ext cx="527532" cy="8102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7641" y="4999315"/>
            <a:ext cx="1355369" cy="8102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 invariant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64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two watch variables are </a:t>
            </a:r>
            <a:r>
              <a:rPr lang="en-US" dirty="0" smtClean="0"/>
              <a:t>unassigned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in the clause.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of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watch variables is the unassigned variable.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other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most recently assigned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variable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clause.  </a:t>
            </a:r>
            <a:r>
              <a:rPr lang="en-US" dirty="0">
                <a:solidFill>
                  <a:srgbClr val="A6A6A6"/>
                </a:solidFill>
              </a:rPr>
              <a:t>If </a:t>
            </a:r>
            <a:r>
              <a:rPr lang="en-US" dirty="0" smtClean="0">
                <a:solidFill>
                  <a:srgbClr val="A6A6A6"/>
                </a:solidFill>
              </a:rPr>
              <a:t>one or </a:t>
            </a:r>
            <a:r>
              <a:rPr lang="en-US" dirty="0">
                <a:solidFill>
                  <a:srgbClr val="A6A6A6"/>
                </a:solidFill>
              </a:rPr>
              <a:t>both watch variables are assigned, then </a:t>
            </a:r>
            <a:r>
              <a:rPr lang="en-US" dirty="0" smtClean="0">
                <a:solidFill>
                  <a:srgbClr val="A6A6A6"/>
                </a:solidFill>
              </a:rPr>
              <a:t>those assignments </a:t>
            </a:r>
            <a:r>
              <a:rPr lang="en-US" dirty="0">
                <a:solidFill>
                  <a:srgbClr val="A6A6A6"/>
                </a:solidFill>
              </a:rPr>
              <a:t>were either a satisfying assignment or </a:t>
            </a:r>
            <a:r>
              <a:rPr lang="en-US" dirty="0" smtClean="0">
                <a:solidFill>
                  <a:srgbClr val="A6A6A6"/>
                </a:solidFill>
              </a:rPr>
              <a:t>done after </a:t>
            </a:r>
            <a:r>
              <a:rPr lang="en-US" dirty="0">
                <a:solidFill>
                  <a:srgbClr val="A6A6A6"/>
                </a:solidFill>
              </a:rPr>
              <a:t>the first satisfying assignment.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42" y="4999315"/>
            <a:ext cx="306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 + </a:t>
            </a:r>
            <a:r>
              <a:rPr lang="en-US" sz="4000" dirty="0" smtClean="0">
                <a:solidFill>
                  <a:srgbClr val="FF0000"/>
                </a:solidFill>
              </a:rPr>
              <a:t>B’ </a:t>
            </a:r>
            <a:r>
              <a:rPr lang="en-US" sz="4000" dirty="0" smtClean="0"/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/>
              <a:t> + D’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54410" y="5638985"/>
            <a:ext cx="957287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1697" y="5638985"/>
            <a:ext cx="0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5658" y="606405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1876" y="4492233"/>
            <a:ext cx="10157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A=0</a:t>
            </a:r>
          </a:p>
          <a:p>
            <a:r>
              <a:rPr lang="en-US" sz="4000" dirty="0" smtClean="0"/>
              <a:t>B=1</a:t>
            </a:r>
          </a:p>
          <a:p>
            <a:r>
              <a:rPr lang="en-US" sz="4000" dirty="0" smtClean="0"/>
              <a:t>D=0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544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7641" y="4999315"/>
            <a:ext cx="1355369" cy="8102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 invariant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64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two watch variables are </a:t>
            </a:r>
            <a:r>
              <a:rPr lang="en-US" dirty="0" smtClean="0"/>
              <a:t>unassigned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in the clause.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of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watch variables is the unassigned variable.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other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most recently assigned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variable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clause.  </a:t>
            </a:r>
            <a:r>
              <a:rPr lang="en-US" dirty="0">
                <a:solidFill>
                  <a:srgbClr val="A6A6A6"/>
                </a:solidFill>
              </a:rPr>
              <a:t>If </a:t>
            </a:r>
            <a:r>
              <a:rPr lang="en-US" dirty="0" smtClean="0">
                <a:solidFill>
                  <a:srgbClr val="A6A6A6"/>
                </a:solidFill>
              </a:rPr>
              <a:t>one or </a:t>
            </a:r>
            <a:r>
              <a:rPr lang="en-US" dirty="0">
                <a:solidFill>
                  <a:srgbClr val="A6A6A6"/>
                </a:solidFill>
              </a:rPr>
              <a:t>both watch variables are assigned, then </a:t>
            </a:r>
            <a:r>
              <a:rPr lang="en-US" dirty="0" smtClean="0">
                <a:solidFill>
                  <a:srgbClr val="A6A6A6"/>
                </a:solidFill>
              </a:rPr>
              <a:t>those assignments </a:t>
            </a:r>
            <a:r>
              <a:rPr lang="en-US" dirty="0">
                <a:solidFill>
                  <a:srgbClr val="A6A6A6"/>
                </a:solidFill>
              </a:rPr>
              <a:t>were either a satisfying assignment or </a:t>
            </a:r>
            <a:r>
              <a:rPr lang="en-US" dirty="0" smtClean="0">
                <a:solidFill>
                  <a:srgbClr val="A6A6A6"/>
                </a:solidFill>
              </a:rPr>
              <a:t>done after </a:t>
            </a:r>
            <a:r>
              <a:rPr lang="en-US" dirty="0">
                <a:solidFill>
                  <a:srgbClr val="A6A6A6"/>
                </a:solidFill>
              </a:rPr>
              <a:t>the first satisfying assignment.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42" y="4999315"/>
            <a:ext cx="306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 + </a:t>
            </a:r>
            <a:r>
              <a:rPr lang="en-US" sz="4000" dirty="0" smtClean="0">
                <a:solidFill>
                  <a:srgbClr val="FF0000"/>
                </a:solidFill>
              </a:rPr>
              <a:t>B’ </a:t>
            </a:r>
            <a:r>
              <a:rPr lang="en-US" sz="4000" dirty="0" smtClean="0"/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/>
              <a:t> + D’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54410" y="5638985"/>
            <a:ext cx="957287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1697" y="5638985"/>
            <a:ext cx="0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5658" y="606405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1876" y="4492233"/>
            <a:ext cx="9969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A=0</a:t>
            </a:r>
          </a:p>
          <a:p>
            <a:r>
              <a:rPr lang="en-US" sz="4000" dirty="0" smtClean="0"/>
              <a:t>B=1</a:t>
            </a:r>
          </a:p>
        </p:txBody>
      </p:sp>
    </p:spTree>
    <p:extLst>
      <p:ext uri="{BB962C8B-B14F-4D97-AF65-F5344CB8AC3E}">
        <p14:creationId xmlns:p14="http://schemas.microsoft.com/office/powerpoint/2010/main" val="278328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Six cases</a:t>
            </a:r>
          </a:p>
          <a:p>
            <a:pPr marL="514350" indent="-514350">
              <a:buAutoNum type="arabicParenR"/>
            </a:pPr>
            <a:r>
              <a:rPr lang="en-US" dirty="0" smtClean="0"/>
              <a:t>Two </a:t>
            </a:r>
            <a:r>
              <a:rPr lang="en-US" dirty="0"/>
              <a:t>watch variables are assigned </a:t>
            </a:r>
            <a:r>
              <a:rPr lang="en-US" dirty="0" smtClean="0"/>
              <a:t>before.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but the </a:t>
            </a:r>
            <a:r>
              <a:rPr lang="en-US" dirty="0" smtClean="0"/>
              <a:t>assignment removed </a:t>
            </a:r>
            <a:r>
              <a:rPr lang="en-US" dirty="0"/>
              <a:t>does not appear in the </a:t>
            </a:r>
            <a:r>
              <a:rPr lang="en-US" dirty="0" smtClean="0"/>
              <a:t>clause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and the </a:t>
            </a:r>
            <a:r>
              <a:rPr lang="en-US" dirty="0" smtClean="0"/>
              <a:t>assignment removed </a:t>
            </a:r>
            <a:r>
              <a:rPr lang="en-US" dirty="0"/>
              <a:t>does appear in the </a:t>
            </a:r>
            <a:r>
              <a:rPr lang="en-US" dirty="0" smtClean="0"/>
              <a:t>clause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</a:t>
            </a:r>
            <a:r>
              <a:rPr lang="en-US" dirty="0" smtClean="0"/>
              <a:t>clause.  The </a:t>
            </a:r>
            <a:r>
              <a:rPr lang="en-US" dirty="0"/>
              <a:t>one and only satisfying assignment is the </a:t>
            </a:r>
            <a:r>
              <a:rPr lang="en-US" dirty="0" smtClean="0"/>
              <a:t>variable being removed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</a:t>
            </a:r>
            <a:r>
              <a:rPr lang="en-US" dirty="0" smtClean="0"/>
              <a:t>clause. The </a:t>
            </a:r>
            <a:r>
              <a:rPr lang="en-US" dirty="0"/>
              <a:t>one assignment removed is not a </a:t>
            </a:r>
            <a:r>
              <a:rPr lang="en-US" dirty="0" smtClean="0"/>
              <a:t>satisfying assignment.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two of the assignments satisfies the </a:t>
            </a:r>
            <a:r>
              <a:rPr lang="en-US" dirty="0" smtClean="0"/>
              <a:t>clause. The </a:t>
            </a:r>
            <a:r>
              <a:rPr lang="en-US" dirty="0"/>
              <a:t>one assignment removed is a </a:t>
            </a:r>
            <a:r>
              <a:rPr lang="en-US" dirty="0" smtClean="0"/>
              <a:t>satisfying assignment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proof that the invariant holds </a:t>
            </a:r>
            <a:r>
              <a:rPr lang="en-US" dirty="0" smtClean="0"/>
              <a:t>took over </a:t>
            </a:r>
            <a:r>
              <a:rPr lang="en-US" dirty="0"/>
              <a:t>2000 lines of Coq proof script code.</a:t>
            </a:r>
          </a:p>
        </p:txBody>
      </p:sp>
    </p:spTree>
    <p:extLst>
      <p:ext uri="{BB962C8B-B14F-4D97-AF65-F5344CB8AC3E}">
        <p14:creationId xmlns:p14="http://schemas.microsoft.com/office/powerpoint/2010/main" val="312811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Tree Example</a:t>
            </a:r>
          </a:p>
          <a:p>
            <a:r>
              <a:rPr lang="en-US" dirty="0" smtClean="0"/>
              <a:t>Invariants</a:t>
            </a:r>
          </a:p>
          <a:p>
            <a:r>
              <a:rPr lang="en-US" dirty="0" smtClean="0"/>
              <a:t>Tactics</a:t>
            </a:r>
          </a:p>
          <a:p>
            <a:r>
              <a:rPr lang="en-US" dirty="0" smtClean="0"/>
              <a:t>DPLL algorithm</a:t>
            </a:r>
          </a:p>
          <a:p>
            <a:r>
              <a:rPr lang="en-US" dirty="0" smtClean="0"/>
              <a:t>DPLL verification</a:t>
            </a:r>
          </a:p>
          <a:p>
            <a:r>
              <a:rPr lang="en-US" b="1" dirty="0" smtClean="0"/>
              <a:t>Challenges of large verifications</a:t>
            </a:r>
          </a:p>
          <a:p>
            <a:r>
              <a:rPr lang="en-US" dirty="0" err="1" smtClean="0"/>
              <a:t>CoqPIE</a:t>
            </a:r>
            <a:r>
              <a:rPr lang="en-US" dirty="0" smtClean="0"/>
              <a:t> GUI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0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Coq slows down substantially with a complex proof</a:t>
            </a:r>
          </a:p>
          <a:p>
            <a:pPr lvl="2"/>
            <a:r>
              <a:rPr lang="en-US" dirty="0" smtClean="0"/>
              <a:t>Applying a single tactic can take 30 seconds</a:t>
            </a:r>
          </a:p>
          <a:p>
            <a:pPr lvl="2"/>
            <a:r>
              <a:rPr lang="en-US" dirty="0" smtClean="0"/>
              <a:t>Coq crashes if a proof becomes too large</a:t>
            </a:r>
          </a:p>
          <a:p>
            <a:pPr lvl="1"/>
            <a:r>
              <a:rPr lang="en-US" dirty="0" smtClean="0"/>
              <a:t>Inversion of a large hypothesis crashes Coq</a:t>
            </a:r>
          </a:p>
          <a:p>
            <a:pPr lvl="1"/>
            <a:r>
              <a:rPr lang="en-US" dirty="0" smtClean="0"/>
              <a:t>Generating more than 100 </a:t>
            </a:r>
            <a:r>
              <a:rPr lang="en-US" dirty="0" err="1" smtClean="0"/>
              <a:t>subgoals</a:t>
            </a:r>
            <a:r>
              <a:rPr lang="en-US" dirty="0" smtClean="0"/>
              <a:t> crashes Coq</a:t>
            </a:r>
          </a:p>
          <a:p>
            <a:r>
              <a:rPr lang="en-US" dirty="0" smtClean="0"/>
              <a:t>Solutions</a:t>
            </a:r>
          </a:p>
          <a:p>
            <a:pPr lvl="1"/>
            <a:r>
              <a:rPr lang="en-US" dirty="0" smtClean="0"/>
              <a:t>Break proofs into smaller pieces</a:t>
            </a:r>
          </a:p>
          <a:p>
            <a:pPr lvl="2"/>
            <a:r>
              <a:rPr lang="en-US" dirty="0" smtClean="0"/>
              <a:t>Use lemmas to avoid case splits</a:t>
            </a:r>
          </a:p>
          <a:p>
            <a:pPr lvl="1"/>
            <a:r>
              <a:rPr lang="en-US" dirty="0" smtClean="0"/>
              <a:t>Eliminate unnecessary hypotheses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xtract pieces of a hypothesis</a:t>
            </a:r>
          </a:p>
        </p:txBody>
      </p:sp>
    </p:spTree>
    <p:extLst>
      <p:ext uri="{BB962C8B-B14F-4D97-AF65-F5344CB8AC3E}">
        <p14:creationId xmlns:p14="http://schemas.microsoft.com/office/powerpoint/2010/main" val="278614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Errors in invariant</a:t>
            </a:r>
          </a:p>
          <a:p>
            <a:pPr lvl="1"/>
            <a:r>
              <a:rPr lang="en-US" dirty="0" smtClean="0"/>
              <a:t>discovered while working on proof</a:t>
            </a:r>
          </a:p>
          <a:p>
            <a:pPr lvl="1"/>
            <a:r>
              <a:rPr lang="en-US" dirty="0" smtClean="0"/>
              <a:t>All previous proofs have to be updated</a:t>
            </a:r>
          </a:p>
          <a:p>
            <a:pPr lvl="1"/>
            <a:r>
              <a:rPr lang="en-US" dirty="0" smtClean="0"/>
              <a:t>For a complex proof, several invariant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8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Basic Tree Example</a:t>
            </a:r>
          </a:p>
          <a:p>
            <a:r>
              <a:rPr lang="en-US" dirty="0" smtClean="0"/>
              <a:t>Invariants</a:t>
            </a:r>
          </a:p>
          <a:p>
            <a:r>
              <a:rPr lang="en-US" dirty="0" smtClean="0"/>
              <a:t>Tactics</a:t>
            </a:r>
          </a:p>
          <a:p>
            <a:r>
              <a:rPr lang="en-US" dirty="0" smtClean="0"/>
              <a:t>DPLL algorithm</a:t>
            </a:r>
          </a:p>
          <a:p>
            <a:r>
              <a:rPr lang="en-US" dirty="0" smtClean="0"/>
              <a:t>DPLL verification</a:t>
            </a:r>
          </a:p>
          <a:p>
            <a:r>
              <a:rPr lang="en-US" dirty="0" smtClean="0"/>
              <a:t>Challenges of large verifications</a:t>
            </a:r>
          </a:p>
          <a:p>
            <a:r>
              <a:rPr lang="en-US" dirty="0" err="1" smtClean="0"/>
              <a:t>CoqPIE</a:t>
            </a:r>
            <a:r>
              <a:rPr lang="en-US" dirty="0" smtClean="0"/>
              <a:t> GUI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1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746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39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12652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4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17807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9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32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68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32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mergeTheorem1aux4b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22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32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mergeTheorem1aux4b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91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32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mergeTheorem1aux4b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27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32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mergeTheorem1aux4b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0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32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mergeTheorem1aux4b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29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32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mergeTheorem1aux4b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7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tree traversal example in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Struct</a:t>
            </a:r>
            <a:r>
              <a:rPr lang="en-US" dirty="0" smtClean="0"/>
              <a:t> list { 							                t = NULL;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list *</a:t>
            </a:r>
            <a:r>
              <a:rPr lang="en-US" dirty="0" err="1" smtClean="0"/>
              <a:t>fld_n</a:t>
            </a:r>
            <a:r>
              <a:rPr lang="en-US" dirty="0" smtClean="0"/>
              <a:t>;						            } else {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tree *</a:t>
            </a:r>
            <a:r>
              <a:rPr lang="en-US" dirty="0" err="1" smtClean="0"/>
              <a:t>fld_t</a:t>
            </a:r>
            <a:r>
              <a:rPr lang="en-US" dirty="0" smtClean="0"/>
              <a:t>;					     	                list *</a:t>
            </a:r>
            <a:r>
              <a:rPr lang="en-US" dirty="0" err="1" smtClean="0"/>
              <a:t>tmp</a:t>
            </a:r>
            <a:r>
              <a:rPr lang="en-US" dirty="0" smtClean="0"/>
              <a:t> = </a:t>
            </a:r>
            <a:r>
              <a:rPr lang="en-US" dirty="0" err="1" smtClean="0"/>
              <a:t>i</a:t>
            </a:r>
            <a:r>
              <a:rPr lang="en-US" dirty="0" smtClean="0"/>
              <a:t>-&gt;n;</a:t>
            </a:r>
          </a:p>
          <a:p>
            <a:pPr marL="0" indent="0">
              <a:buNone/>
            </a:pPr>
            <a:r>
              <a:rPr lang="en-US" dirty="0" smtClean="0"/>
              <a:t>};	 							                t = </a:t>
            </a:r>
            <a:r>
              <a:rPr lang="en-US" dirty="0" err="1" smtClean="0"/>
              <a:t>i</a:t>
            </a:r>
            <a:r>
              <a:rPr lang="en-US" dirty="0" smtClean="0"/>
              <a:t>-&gt;</a:t>
            </a:r>
            <a:r>
              <a:rPr lang="en-US" dirty="0" err="1" smtClean="0"/>
              <a:t>fld_t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								                free(l);</a:t>
            </a:r>
          </a:p>
          <a:p>
            <a:pPr marL="0" indent="0">
              <a:buNone/>
            </a:pPr>
            <a:r>
              <a:rPr lang="en-US" dirty="0" err="1" smtClean="0"/>
              <a:t>Struct</a:t>
            </a:r>
            <a:r>
              <a:rPr lang="en-US" dirty="0" smtClean="0"/>
              <a:t> tree {							                </a:t>
            </a:r>
            <a:r>
              <a:rPr lang="en-US" dirty="0" err="1" smtClean="0"/>
              <a:t>i</a:t>
            </a:r>
            <a:r>
              <a:rPr lang="en-US" dirty="0" smtClean="0"/>
              <a:t> = </a:t>
            </a:r>
            <a:r>
              <a:rPr lang="en-US" dirty="0" err="1" smtClean="0"/>
              <a:t>tmp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tree *</a:t>
            </a:r>
            <a:r>
              <a:rPr lang="en-US" dirty="0" err="1" smtClean="0"/>
              <a:t>fld_l</a:t>
            </a:r>
            <a:r>
              <a:rPr lang="en-US" dirty="0" smtClean="0"/>
              <a:t>, *</a:t>
            </a:r>
            <a:r>
              <a:rPr lang="en-US" dirty="0" err="1" smtClean="0"/>
              <a:t>fld_r</a:t>
            </a:r>
            <a:r>
              <a:rPr lang="en-US" dirty="0" smtClean="0"/>
              <a:t>; 					            }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int</a:t>
            </a:r>
            <a:r>
              <a:rPr lang="en-US" dirty="0" smtClean="0"/>
              <a:t> value;							        } else if (t-&gt;r==NULL) {</a:t>
            </a:r>
          </a:p>
          <a:p>
            <a:pPr marL="0" indent="0">
              <a:buNone/>
            </a:pPr>
            <a:r>
              <a:rPr lang="en-US" dirty="0" smtClean="0"/>
              <a:t>};								            t = t-&gt;</a:t>
            </a:r>
            <a:r>
              <a:rPr lang="en-US" dirty="0" err="1" smtClean="0"/>
              <a:t>fld_l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								        } else if (t-&gt;l==NULL) {</a:t>
            </a:r>
          </a:p>
          <a:p>
            <a:pPr marL="0" indent="0">
              <a:buNone/>
            </a:pPr>
            <a:r>
              <a:rPr lang="en-US" dirty="0" err="1" smtClean="0"/>
              <a:t>struct</a:t>
            </a:r>
            <a:r>
              <a:rPr lang="en-US" dirty="0" smtClean="0"/>
              <a:t> list *p;							            t = t-&gt;</a:t>
            </a:r>
            <a:r>
              <a:rPr lang="en-US" dirty="0" err="1" smtClean="0"/>
              <a:t>fld_r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void </a:t>
            </a:r>
            <a:r>
              <a:rPr lang="en-US" dirty="0" err="1" smtClean="0"/>
              <a:t>build_pre_order</a:t>
            </a:r>
            <a:r>
              <a:rPr lang="en-US" dirty="0" smtClean="0"/>
              <a:t>(</a:t>
            </a:r>
            <a:r>
              <a:rPr lang="en-US" dirty="0" err="1" smtClean="0"/>
              <a:t>struct</a:t>
            </a:r>
            <a:r>
              <a:rPr lang="en-US" dirty="0" smtClean="0"/>
              <a:t> tree *r)  {			        } else {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list *</a:t>
            </a:r>
            <a:r>
              <a:rPr lang="en-US" dirty="0" err="1" smtClean="0"/>
              <a:t>i</a:t>
            </a:r>
            <a:r>
              <a:rPr lang="en-US" dirty="0" smtClean="0"/>
              <a:t> = NULL, *n, *x;				            n = </a:t>
            </a:r>
            <a:r>
              <a:rPr lang="en-US" dirty="0" err="1" smtClean="0"/>
              <a:t>i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tree *t = r;						            </a:t>
            </a:r>
            <a:r>
              <a:rPr lang="en-US" dirty="0" err="1" smtClean="0"/>
              <a:t>i</a:t>
            </a:r>
            <a:r>
              <a:rPr lang="en-US" dirty="0" smtClean="0"/>
              <a:t> = </a:t>
            </a:r>
            <a:r>
              <a:rPr lang="en-US" dirty="0" err="1" smtClean="0"/>
              <a:t>malloc</a:t>
            </a:r>
            <a:r>
              <a:rPr lang="en-US" dirty="0" smtClean="0"/>
              <a:t>(</a:t>
            </a:r>
          </a:p>
          <a:p>
            <a:pPr marL="0" indent="0">
              <a:buNone/>
            </a:pPr>
            <a:r>
              <a:rPr lang="en-US" dirty="0" smtClean="0"/>
              <a:t>    p = NULL;							                      </a:t>
            </a:r>
            <a:r>
              <a:rPr lang="en-US" dirty="0" err="1" smtClean="0"/>
              <a:t>sizeof</a:t>
            </a:r>
            <a:r>
              <a:rPr lang="en-US" dirty="0" smtClean="0"/>
              <a:t>(</a:t>
            </a:r>
            <a:r>
              <a:rPr lang="en-US" dirty="0" err="1" smtClean="0"/>
              <a:t>struct</a:t>
            </a:r>
            <a:r>
              <a:rPr lang="en-US" dirty="0" smtClean="0"/>
              <a:t> list));</a:t>
            </a:r>
          </a:p>
          <a:p>
            <a:pPr marL="0" indent="0">
              <a:buNone/>
            </a:pPr>
            <a:r>
              <a:rPr lang="en-US" dirty="0" smtClean="0"/>
              <a:t>    while (t) {							            </a:t>
            </a:r>
            <a:r>
              <a:rPr lang="en-US" dirty="0" err="1" smtClean="0"/>
              <a:t>i</a:t>
            </a:r>
            <a:r>
              <a:rPr lang="en-US" dirty="0" smtClean="0"/>
              <a:t>-&gt;</a:t>
            </a:r>
            <a:r>
              <a:rPr lang="en-US" dirty="0" err="1" smtClean="0"/>
              <a:t>fld_n</a:t>
            </a:r>
            <a:r>
              <a:rPr lang="en-US" dirty="0" smtClean="0"/>
              <a:t> = n;</a:t>
            </a:r>
          </a:p>
          <a:p>
            <a:pPr marL="0" indent="0">
              <a:buNone/>
            </a:pPr>
            <a:r>
              <a:rPr lang="en-US" dirty="0" smtClean="0"/>
              <a:t>        n = p;							            x = t-&gt;</a:t>
            </a:r>
            <a:r>
              <a:rPr lang="en-US" dirty="0" err="1" smtClean="0"/>
              <a:t>fld_r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    p = </a:t>
            </a:r>
            <a:r>
              <a:rPr lang="en-US" dirty="0" err="1" smtClean="0"/>
              <a:t>malloc</a:t>
            </a:r>
            <a:r>
              <a:rPr lang="en-US" dirty="0" smtClean="0"/>
              <a:t>(</a:t>
            </a:r>
            <a:r>
              <a:rPr lang="en-US" dirty="0" err="1" smtClean="0"/>
              <a:t>sizeof</a:t>
            </a:r>
            <a:r>
              <a:rPr lang="en-US" dirty="0" smtClean="0"/>
              <a:t>(</a:t>
            </a:r>
            <a:r>
              <a:rPr lang="en-US" dirty="0" err="1" smtClean="0"/>
              <a:t>struct</a:t>
            </a:r>
            <a:r>
              <a:rPr lang="en-US" dirty="0" smtClean="0"/>
              <a:t> list));				            </a:t>
            </a:r>
            <a:r>
              <a:rPr lang="en-US" dirty="0" err="1" smtClean="0"/>
              <a:t>i</a:t>
            </a:r>
            <a:r>
              <a:rPr lang="en-US" dirty="0" smtClean="0"/>
              <a:t>-&gt;</a:t>
            </a:r>
            <a:r>
              <a:rPr lang="en-US" dirty="0" err="1" smtClean="0"/>
              <a:t>fld_t</a:t>
            </a:r>
            <a:r>
              <a:rPr lang="en-US" dirty="0" smtClean="0"/>
              <a:t> = x;</a:t>
            </a:r>
          </a:p>
          <a:p>
            <a:pPr marL="0" indent="0">
              <a:buNone/>
            </a:pPr>
            <a:r>
              <a:rPr lang="en-US" dirty="0" smtClean="0"/>
              <a:t>        p-&gt;</a:t>
            </a:r>
            <a:r>
              <a:rPr lang="en-US" dirty="0" err="1" smtClean="0"/>
              <a:t>fld_t</a:t>
            </a:r>
            <a:r>
              <a:rPr lang="en-US" dirty="0" smtClean="0"/>
              <a:t> = t;							t = t-&gt;</a:t>
            </a:r>
            <a:r>
              <a:rPr lang="en-US" dirty="0" err="1" smtClean="0"/>
              <a:t>fld_l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    p-&gt;</a:t>
            </a:r>
            <a:r>
              <a:rPr lang="en-US" dirty="0" err="1" smtClean="0"/>
              <a:t>fld_n</a:t>
            </a:r>
            <a:r>
              <a:rPr lang="en-US" dirty="0" smtClean="0"/>
              <a:t> = n;					</a:t>
            </a:r>
            <a:r>
              <a:rPr lang="en-US" dirty="0"/>
              <a:t> </a:t>
            </a:r>
            <a:r>
              <a:rPr lang="en-US" dirty="0" smtClean="0"/>
              <a:t>                    }</a:t>
            </a:r>
          </a:p>
          <a:p>
            <a:pPr marL="0" indent="0">
              <a:buNone/>
            </a:pPr>
            <a:r>
              <a:rPr lang="en-US" dirty="0" smtClean="0"/>
              <a:t>        if (t-&gt;</a:t>
            </a:r>
            <a:r>
              <a:rPr lang="en-US" dirty="0" err="1" smtClean="0"/>
              <a:t>fld_l</a:t>
            </a:r>
            <a:r>
              <a:rPr lang="en-US" dirty="0" smtClean="0"/>
              <a:t>==NULL &amp;&amp; t-&gt;</a:t>
            </a:r>
            <a:r>
              <a:rPr lang="en-US" dirty="0" err="1" smtClean="0"/>
              <a:t>fld_r</a:t>
            </a:r>
            <a:r>
              <a:rPr lang="en-US" dirty="0" smtClean="0"/>
              <a:t>==NULL) {		   </a:t>
            </a:r>
            <a:r>
              <a:rPr lang="en-US" dirty="0"/>
              <a:t> </a:t>
            </a:r>
            <a:r>
              <a:rPr lang="en-US" dirty="0" smtClean="0"/>
              <a:t>}</a:t>
            </a:r>
          </a:p>
          <a:p>
            <a:pPr marL="0" indent="0">
              <a:buNone/>
            </a:pPr>
            <a:r>
              <a:rPr lang="en-US" dirty="0" smtClean="0"/>
              <a:t>            if (</a:t>
            </a:r>
            <a:r>
              <a:rPr lang="en-US" dirty="0" err="1" smtClean="0"/>
              <a:t>i</a:t>
            </a:r>
            <a:r>
              <a:rPr lang="en-US" dirty="0" smtClean="0"/>
              <a:t>==NULL) {						}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9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3294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mergeTheorem1aux4b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82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28601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41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98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mergeTheorem1aux6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2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mergeTheorem1aux6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4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mergeTheorem1aux6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mergeTheorem1aux6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97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mergeTheorem1aux6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75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mergeTheorem1aux6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76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mergeTheorem1aux6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4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2672783" y="1981165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2944140" y="2057036"/>
            <a:ext cx="429886" cy="2550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232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mergeTheorem1aux6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4108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82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39320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40" name="Straight Arrow Connector 39"/>
          <p:cNvCxnSpPr>
            <a:endCxn id="30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39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mergeTheorem1aux8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23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06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mergeTheorem1aux1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4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mergeTheorem1aux1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7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6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2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6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0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solidFill>
                  <a:srgbClr val="FF0000"/>
                </a:solidFill>
              </a:rPr>
              <a:t>10</a:t>
            </a:r>
            <a:endParaRPr lang="en-US" sz="1900" kern="1200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2672783" y="1981165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2944140" y="2057036"/>
            <a:ext cx="429886" cy="2550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5" name="Straight Arrow Connector 4"/>
          <p:cNvCxnSpPr>
            <a:stCxn id="33" idx="1"/>
          </p:cNvCxnSpPr>
          <p:nvPr/>
        </p:nvCxnSpPr>
        <p:spPr>
          <a:xfrm flipH="1">
            <a:off x="4312439" y="2209379"/>
            <a:ext cx="1491679" cy="92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6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3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5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91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mergeTheorem1aux9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0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mergeTheorem1aux9b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7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9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5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1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67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996304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10</a:t>
            </a:r>
            <a:endParaRPr lang="en-US" sz="1900" kern="1200" dirty="0"/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solidFill>
                  <a:srgbClr val="FF0000"/>
                </a:solidFill>
              </a:rPr>
              <a:t>18</a:t>
            </a:r>
            <a:endParaRPr lang="en-US" sz="1900" kern="1200" dirty="0">
              <a:solidFill>
                <a:srgbClr val="FF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82632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Freeform 49"/>
          <p:cNvSpPr/>
          <p:nvPr/>
        </p:nvSpPr>
        <p:spPr>
          <a:xfrm>
            <a:off x="6762497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2073796" y="2646639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2345153" y="2722510"/>
            <a:ext cx="429886" cy="2550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18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971324" y="2227874"/>
            <a:ext cx="1791173" cy="7265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10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0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4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6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4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04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Proof Tree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113" y="1801248"/>
            <a:ext cx="175495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3113" y="303510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3113" y="3556836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3113" y="409732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3113" y="4637528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3113" y="5177734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113" y="5708462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3113" y="2543049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3113" y="6229713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9382" y="409279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mergeTheorem1aux4b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9382" y="3061311"/>
            <a:ext cx="22037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mergeTheorem1aux9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9826" y="3061311"/>
            <a:ext cx="23250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mergeTheorem1aux9b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>
            <a:off x="3236886" y="2727715"/>
            <a:ext cx="602496" cy="51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3236886" y="3245977"/>
            <a:ext cx="602496" cy="421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6043155" y="3245977"/>
            <a:ext cx="5266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3236886" y="4277457"/>
            <a:ext cx="602496" cy="5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1"/>
          </p:cNvCxnSpPr>
          <p:nvPr/>
        </p:nvCxnSpPr>
        <p:spPr>
          <a:xfrm flipH="1" flipV="1">
            <a:off x="663467" y="1980752"/>
            <a:ext cx="369646" cy="5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3467" y="1980752"/>
            <a:ext cx="0" cy="4425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1"/>
          </p:cNvCxnSpPr>
          <p:nvPr/>
        </p:nvCxnSpPr>
        <p:spPr>
          <a:xfrm>
            <a:off x="663467" y="272771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4446" y="3245977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4446" y="3761503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4446" y="4310205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4446" y="484093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4446" y="539159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4446" y="5912846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63467" y="6406644"/>
            <a:ext cx="3696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8674" y="1431916"/>
            <a:ext cx="102154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Invariant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0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Tree Example</a:t>
            </a:r>
          </a:p>
          <a:p>
            <a:r>
              <a:rPr lang="en-US" dirty="0" smtClean="0"/>
              <a:t>Invariants</a:t>
            </a:r>
          </a:p>
          <a:p>
            <a:r>
              <a:rPr lang="en-US" dirty="0" smtClean="0"/>
              <a:t>Tactics</a:t>
            </a:r>
          </a:p>
          <a:p>
            <a:r>
              <a:rPr lang="en-US" dirty="0" smtClean="0"/>
              <a:t>DPLL algorithm</a:t>
            </a:r>
          </a:p>
          <a:p>
            <a:r>
              <a:rPr lang="en-US" dirty="0" smtClean="0"/>
              <a:t>DPLL verification</a:t>
            </a:r>
          </a:p>
          <a:p>
            <a:r>
              <a:rPr lang="en-US" dirty="0" smtClean="0"/>
              <a:t>Challenges of large verifications</a:t>
            </a:r>
          </a:p>
          <a:p>
            <a:r>
              <a:rPr lang="en-US" b="1" dirty="0" err="1" smtClean="0"/>
              <a:t>CoqPIE</a:t>
            </a:r>
            <a:r>
              <a:rPr lang="en-US" b="1" dirty="0" smtClean="0"/>
              <a:t> GUI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0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Python based</a:t>
            </a:r>
          </a:p>
          <a:p>
            <a:pPr lvl="1"/>
            <a:r>
              <a:rPr lang="en-US" dirty="0" smtClean="0"/>
              <a:t>About 9000 lines of code</a:t>
            </a:r>
          </a:p>
          <a:p>
            <a:pPr lvl="1"/>
            <a:r>
              <a:rPr lang="en-US" dirty="0" smtClean="0"/>
              <a:t>Good scripting language for tactics</a:t>
            </a:r>
          </a:p>
          <a:p>
            <a:r>
              <a:rPr lang="en-US" dirty="0" err="1" smtClean="0"/>
              <a:t>Tkinter</a:t>
            </a:r>
            <a:r>
              <a:rPr lang="en-US" dirty="0" smtClean="0"/>
              <a:t> (</a:t>
            </a:r>
            <a:r>
              <a:rPr lang="en-US" dirty="0" err="1" smtClean="0"/>
              <a:t>Tk</a:t>
            </a:r>
            <a:r>
              <a:rPr lang="en-US" dirty="0" smtClean="0"/>
              <a:t>/</a:t>
            </a:r>
            <a:r>
              <a:rPr lang="en-US" dirty="0" err="1" smtClean="0"/>
              <a:t>Tcl</a:t>
            </a:r>
            <a:r>
              <a:rPr lang="en-US" dirty="0" smtClean="0"/>
              <a:t>) for UI</a:t>
            </a:r>
          </a:p>
        </p:txBody>
      </p:sp>
    </p:spTree>
    <p:extLst>
      <p:ext uri="{BB962C8B-B14F-4D97-AF65-F5344CB8AC3E}">
        <p14:creationId xmlns:p14="http://schemas.microsoft.com/office/powerpoint/2010/main" val="273176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Full project management</a:t>
            </a:r>
          </a:p>
          <a:p>
            <a:r>
              <a:rPr lang="en-US" dirty="0" smtClean="0"/>
              <a:t>Hierarchical browser</a:t>
            </a:r>
          </a:p>
          <a:p>
            <a:pPr lvl="1"/>
            <a:r>
              <a:rPr lang="en-US" dirty="0" smtClean="0"/>
              <a:t>Just click to view definition and proof step</a:t>
            </a:r>
          </a:p>
          <a:p>
            <a:r>
              <a:rPr lang="en-US" dirty="0" smtClean="0"/>
              <a:t>Dependency management</a:t>
            </a:r>
          </a:p>
          <a:p>
            <a:pPr lvl="1"/>
            <a:r>
              <a:rPr lang="en-US" dirty="0" smtClean="0"/>
              <a:t>Colors to highlight proofs that need to be updated</a:t>
            </a:r>
          </a:p>
          <a:p>
            <a:r>
              <a:rPr lang="en-US" dirty="0" smtClean="0"/>
              <a:t>All intermediate goal states cached</a:t>
            </a:r>
          </a:p>
          <a:p>
            <a:pPr lvl="1"/>
            <a:r>
              <a:rPr lang="en-US" dirty="0" smtClean="0"/>
              <a:t>Allows quick review of proof</a:t>
            </a:r>
          </a:p>
          <a:p>
            <a:r>
              <a:rPr lang="en-US" dirty="0" smtClean="0"/>
              <a:t>Difference highlighting</a:t>
            </a:r>
          </a:p>
          <a:p>
            <a:r>
              <a:rPr lang="en-US" dirty="0" smtClean="0"/>
              <a:t>Replay</a:t>
            </a:r>
          </a:p>
          <a:p>
            <a:r>
              <a:rPr lang="en-US" dirty="0" smtClean="0"/>
              <a:t>Tools for splitting proofs/eliminating hypotheses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6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996304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>
                <a:solidFill>
                  <a:srgbClr val="FF0000"/>
                </a:solidFill>
              </a:rPr>
              <a:t>1</a:t>
            </a:r>
            <a:r>
              <a:rPr lang="en-US" sz="1900" dirty="0" smtClean="0">
                <a:solidFill>
                  <a:srgbClr val="FF0000"/>
                </a:solidFill>
              </a:rPr>
              <a:t>2</a:t>
            </a:r>
            <a:endParaRPr lang="en-US" sz="1900" kern="1200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18</a:t>
            </a:r>
            <a:endParaRPr lang="en-US" sz="1900" kern="1200" dirty="0"/>
          </a:p>
        </p:txBody>
      </p:sp>
      <p:sp>
        <p:nvSpPr>
          <p:cNvPr id="49" name="Rounded Rectangle 48"/>
          <p:cNvSpPr/>
          <p:nvPr/>
        </p:nvSpPr>
        <p:spPr>
          <a:xfrm>
            <a:off x="6682632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Freeform 49"/>
          <p:cNvSpPr/>
          <p:nvPr/>
        </p:nvSpPr>
        <p:spPr>
          <a:xfrm>
            <a:off x="6762497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2073796" y="2646639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2345153" y="2722510"/>
            <a:ext cx="429886" cy="2550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13790" y="198347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854904" y="2636228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15647" y="3313814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3286896" y="3301702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192141" y="263792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4192141" y="3301702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4" name="Straight Arrow Connector 3"/>
          <p:cNvCxnSpPr>
            <a:stCxn id="33" idx="1"/>
          </p:cNvCxnSpPr>
          <p:nvPr/>
        </p:nvCxnSpPr>
        <p:spPr>
          <a:xfrm flipH="1">
            <a:off x="3653552" y="2209379"/>
            <a:ext cx="2150566" cy="734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14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qPI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6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6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classes for UI window</a:t>
            </a:r>
          </a:p>
          <a:p>
            <a:r>
              <a:rPr lang="en-US" dirty="0" smtClean="0"/>
              <a:t>Tools to manage projects</a:t>
            </a:r>
          </a:p>
          <a:p>
            <a:pPr lvl="1"/>
            <a:r>
              <a:rPr lang="en-US" dirty="0" smtClean="0"/>
              <a:t>Maintain the set of source files and dependencies</a:t>
            </a:r>
          </a:p>
          <a:p>
            <a:r>
              <a:rPr lang="en-US" dirty="0" err="1" smtClean="0"/>
              <a:t>Coqtop</a:t>
            </a:r>
            <a:r>
              <a:rPr lang="en-US" dirty="0" smtClean="0"/>
              <a:t> process manager</a:t>
            </a:r>
          </a:p>
          <a:p>
            <a:r>
              <a:rPr lang="en-US" dirty="0" smtClean="0"/>
              <a:t>Coq syntax parser (over 50% of the code)</a:t>
            </a:r>
          </a:p>
          <a:p>
            <a:pPr lvl="1"/>
            <a:r>
              <a:rPr lang="en-US" dirty="0" smtClean="0"/>
              <a:t>UI has no semantics</a:t>
            </a:r>
          </a:p>
          <a:p>
            <a:r>
              <a:rPr lang="en-US" dirty="0" smtClean="0"/>
              <a:t>Pattern matching library to facilitate scripts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Tree Example</a:t>
            </a:r>
          </a:p>
          <a:p>
            <a:r>
              <a:rPr lang="en-US" dirty="0" smtClean="0"/>
              <a:t>Invariants</a:t>
            </a:r>
          </a:p>
          <a:p>
            <a:r>
              <a:rPr lang="en-US" dirty="0" smtClean="0"/>
              <a:t>Tactics</a:t>
            </a:r>
          </a:p>
          <a:p>
            <a:r>
              <a:rPr lang="en-US" dirty="0" smtClean="0"/>
              <a:t>DPLL algorithm</a:t>
            </a:r>
          </a:p>
          <a:p>
            <a:r>
              <a:rPr lang="en-US" dirty="0" smtClean="0"/>
              <a:t>DPLL verification</a:t>
            </a:r>
          </a:p>
          <a:p>
            <a:r>
              <a:rPr lang="en-US" dirty="0" smtClean="0"/>
              <a:t>Challenges of large verifications</a:t>
            </a:r>
          </a:p>
          <a:p>
            <a:r>
              <a:rPr lang="en-US" dirty="0" err="1" smtClean="0"/>
              <a:t>CoqPIE</a:t>
            </a:r>
            <a:r>
              <a:rPr lang="en-US" dirty="0" smtClean="0"/>
              <a:t> GUI</a:t>
            </a:r>
          </a:p>
          <a:p>
            <a:r>
              <a:rPr lang="en-US" b="1" dirty="0" smtClean="0"/>
              <a:t>Conclusion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430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(so far)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Tree traversal</a:t>
            </a:r>
          </a:p>
          <a:p>
            <a:pPr lvl="1"/>
            <a:r>
              <a:rPr lang="en-US" dirty="0" smtClean="0"/>
              <a:t>Code size:             ~30 lines</a:t>
            </a:r>
          </a:p>
          <a:p>
            <a:pPr lvl="1"/>
            <a:r>
              <a:rPr lang="en-US" dirty="0" smtClean="0"/>
              <a:t>Invariant size:      ~10 lines</a:t>
            </a:r>
          </a:p>
          <a:p>
            <a:pPr lvl="1"/>
            <a:r>
              <a:rPr lang="en-US" dirty="0" smtClean="0"/>
              <a:t>Proof check time: ~5 minutes</a:t>
            </a:r>
          </a:p>
          <a:p>
            <a:pPr lvl="1"/>
            <a:r>
              <a:rPr lang="en-US" dirty="0" smtClean="0"/>
              <a:t>Main proof size:    ~220 lines</a:t>
            </a:r>
          </a:p>
          <a:p>
            <a:pPr lvl="1"/>
            <a:r>
              <a:rPr lang="en-US" dirty="0" smtClean="0"/>
              <a:t>Status: top level complete, lemmas need to be proven</a:t>
            </a:r>
          </a:p>
          <a:p>
            <a:r>
              <a:rPr lang="en-US" dirty="0" smtClean="0"/>
              <a:t>DPLL (A decision procedure for sentential </a:t>
            </a:r>
            <a:r>
              <a:rPr lang="en-US" dirty="0" err="1" smtClean="0"/>
              <a:t>satisfiability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Code size:      ~200 lines</a:t>
            </a:r>
          </a:p>
          <a:p>
            <a:pPr lvl="1"/>
            <a:r>
              <a:rPr lang="en-US" dirty="0" smtClean="0"/>
              <a:t>Invariant size: ~100 lines</a:t>
            </a:r>
          </a:p>
          <a:p>
            <a:pPr lvl="1"/>
            <a:r>
              <a:rPr lang="en-US" dirty="0" smtClean="0"/>
              <a:t>Verification size: 3000 lines (so far)</a:t>
            </a:r>
          </a:p>
          <a:p>
            <a:pPr lvl="1"/>
            <a:r>
              <a:rPr lang="en-US" dirty="0" smtClean="0"/>
              <a:t>Status: Proof incomplete</a:t>
            </a:r>
          </a:p>
          <a:p>
            <a:r>
              <a:rPr lang="en-US" dirty="0" err="1" smtClean="0"/>
              <a:t>CoqPIE</a:t>
            </a:r>
            <a:endParaRPr lang="en-US" dirty="0" smtClean="0"/>
          </a:p>
          <a:p>
            <a:pPr lvl="1"/>
            <a:r>
              <a:rPr lang="en-US" dirty="0" smtClean="0"/>
              <a:t>Basic viewing/editing done</a:t>
            </a:r>
          </a:p>
          <a:p>
            <a:pPr lvl="1"/>
            <a:r>
              <a:rPr lang="en-US" dirty="0" smtClean="0"/>
              <a:t>Replay and theorem splitting tactics to be implemented 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research</a:t>
            </a:r>
            <a:endParaRPr lang="en-US" dirty="0"/>
          </a:p>
        </p:txBody>
      </p:sp>
      <p:pic>
        <p:nvPicPr>
          <p:cNvPr id="6" name="Picture 5" descr="related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62" y="1307864"/>
            <a:ext cx="6940949" cy="55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8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of issues in scaling up Coq based separation logic to larger verification problems</a:t>
            </a:r>
          </a:p>
          <a:p>
            <a:pPr lvl="1"/>
            <a:r>
              <a:rPr lang="en-US" dirty="0" smtClean="0"/>
              <a:t>Development of a UI to address these issues</a:t>
            </a:r>
          </a:p>
          <a:p>
            <a:pPr lvl="1"/>
            <a:r>
              <a:rPr lang="en-US" dirty="0" smtClean="0"/>
              <a:t>Development of tactics for reasoning about the more complicated invariants</a:t>
            </a:r>
          </a:p>
        </p:txBody>
      </p:sp>
    </p:spTree>
    <p:extLst>
      <p:ext uri="{BB962C8B-B14F-4D97-AF65-F5344CB8AC3E}">
        <p14:creationId xmlns:p14="http://schemas.microsoft.com/office/powerpoint/2010/main" val="254348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framework could have found </a:t>
            </a:r>
            <a:r>
              <a:rPr lang="en-US" dirty="0" err="1" smtClean="0"/>
              <a:t>Heartbleed</a:t>
            </a:r>
            <a:r>
              <a:rPr lang="en-US" dirty="0" smtClean="0"/>
              <a:t> if applied to </a:t>
            </a:r>
            <a:r>
              <a:rPr lang="en-US" dirty="0" err="1" smtClean="0"/>
              <a:t>OpenSSL</a:t>
            </a:r>
            <a:endParaRPr lang="en-US" dirty="0" smtClean="0"/>
          </a:p>
          <a:p>
            <a:pPr lvl="1"/>
            <a:r>
              <a:rPr lang="en-US" dirty="0" smtClean="0"/>
              <a:t>Consider the economics if the cost of verification is 10x the cost of development</a:t>
            </a:r>
          </a:p>
          <a:p>
            <a:endParaRPr lang="en-US" dirty="0"/>
          </a:p>
          <a:p>
            <a:r>
              <a:rPr lang="en-US" dirty="0" smtClean="0"/>
              <a:t>A practical system could be deployed and many major software systems verified </a:t>
            </a:r>
            <a:r>
              <a:rPr lang="en-US" smtClean="0"/>
              <a:t>by  2020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031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6996304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6996304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solidFill>
                  <a:srgbClr val="FF0000"/>
                </a:solidFill>
              </a:rPr>
              <a:t>16</a:t>
            </a:r>
            <a:endParaRPr lang="en-US" sz="1900" kern="1200" dirty="0">
              <a:solidFill>
                <a:srgbClr val="FF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82632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Freeform 49"/>
          <p:cNvSpPr/>
          <p:nvPr/>
        </p:nvSpPr>
        <p:spPr>
          <a:xfrm>
            <a:off x="6762497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18</a:t>
            </a:r>
            <a:endParaRPr lang="en-US" sz="1900" kern="1200" dirty="0"/>
          </a:p>
        </p:txBody>
      </p:sp>
      <p:sp>
        <p:nvSpPr>
          <p:cNvPr id="51" name="Rounded Rectangle 50"/>
          <p:cNvSpPr/>
          <p:nvPr/>
        </p:nvSpPr>
        <p:spPr>
          <a:xfrm>
            <a:off x="6682632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Freeform 51"/>
          <p:cNvSpPr/>
          <p:nvPr/>
        </p:nvSpPr>
        <p:spPr>
          <a:xfrm>
            <a:off x="6762497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1623679" y="3312114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1895036" y="3387985"/>
            <a:ext cx="429886" cy="2550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13790" y="1973068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2854904" y="2625817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2415647" y="330340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3286896" y="3291291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16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2141" y="2627518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4192141" y="3291291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092810" y="2280845"/>
            <a:ext cx="2669687" cy="1318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75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6996304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6996304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17790" y="3768541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solidFill>
                  <a:srgbClr val="FF0000"/>
                </a:solidFill>
              </a:rPr>
              <a:t>14</a:t>
            </a:r>
            <a:endParaRPr lang="en-US" sz="1900" kern="1200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39" name="Rounded Rectangle 38"/>
          <p:cNvSpPr/>
          <p:nvPr/>
        </p:nvSpPr>
        <p:spPr>
          <a:xfrm>
            <a:off x="5804118" y="3977587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/>
          <p:cNvSpPr/>
          <p:nvPr/>
        </p:nvSpPr>
        <p:spPr>
          <a:xfrm>
            <a:off x="5883983" y="4053459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16</a:t>
            </a:r>
            <a:endParaRPr lang="en-US" sz="1900" kern="1200" dirty="0"/>
          </a:p>
        </p:txBody>
      </p:sp>
      <p:sp>
        <p:nvSpPr>
          <p:cNvPr id="49" name="Rounded Rectangle 48"/>
          <p:cNvSpPr/>
          <p:nvPr/>
        </p:nvSpPr>
        <p:spPr>
          <a:xfrm>
            <a:off x="6682632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Freeform 49"/>
          <p:cNvSpPr/>
          <p:nvPr/>
        </p:nvSpPr>
        <p:spPr>
          <a:xfrm>
            <a:off x="6762497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18</a:t>
            </a:r>
            <a:endParaRPr lang="en-US" sz="1900" kern="1200" dirty="0"/>
          </a:p>
        </p:txBody>
      </p:sp>
      <p:sp>
        <p:nvSpPr>
          <p:cNvPr id="51" name="Rounded Rectangle 50"/>
          <p:cNvSpPr/>
          <p:nvPr/>
        </p:nvSpPr>
        <p:spPr>
          <a:xfrm>
            <a:off x="6682632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Freeform 51"/>
          <p:cNvSpPr/>
          <p:nvPr/>
        </p:nvSpPr>
        <p:spPr>
          <a:xfrm>
            <a:off x="6762497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1623679" y="3312114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1895036" y="3387985"/>
            <a:ext cx="429886" cy="2550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14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221561" y="2301667"/>
            <a:ext cx="2662422" cy="1318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57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996304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17790" y="3768541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14</a:t>
            </a:r>
            <a:endParaRPr lang="en-US" sz="1900" kern="1200" dirty="0"/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39" name="Rounded Rectangle 38"/>
          <p:cNvSpPr/>
          <p:nvPr/>
        </p:nvSpPr>
        <p:spPr>
          <a:xfrm>
            <a:off x="5804118" y="3977587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/>
          <p:cNvSpPr/>
          <p:nvPr/>
        </p:nvSpPr>
        <p:spPr>
          <a:xfrm>
            <a:off x="5883983" y="4053459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18</a:t>
            </a:r>
            <a:endParaRPr lang="en-US" sz="1900" kern="1200" dirty="0"/>
          </a:p>
        </p:txBody>
      </p:sp>
      <p:sp>
        <p:nvSpPr>
          <p:cNvPr id="49" name="Rounded Rectangle 48"/>
          <p:cNvSpPr/>
          <p:nvPr/>
        </p:nvSpPr>
        <p:spPr>
          <a:xfrm>
            <a:off x="6682632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Freeform 49"/>
          <p:cNvSpPr/>
          <p:nvPr/>
        </p:nvSpPr>
        <p:spPr>
          <a:xfrm>
            <a:off x="6762497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3602216" y="4290044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64" name="Up Arrow 63"/>
          <p:cNvSpPr/>
          <p:nvPr/>
        </p:nvSpPr>
        <p:spPr>
          <a:xfrm>
            <a:off x="3593655" y="3970586"/>
            <a:ext cx="278055" cy="319458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769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bugs can be traced to data structure invariant violations</a:t>
            </a:r>
          </a:p>
          <a:p>
            <a:pPr lvl="1"/>
            <a:r>
              <a:rPr lang="en-US" dirty="0" err="1" smtClean="0"/>
              <a:t>Heartbleed</a:t>
            </a:r>
            <a:r>
              <a:rPr lang="en-US" dirty="0" smtClean="0"/>
              <a:t> can be traced to an inconsistency between two length fields</a:t>
            </a:r>
          </a:p>
          <a:p>
            <a:r>
              <a:rPr lang="en-US" dirty="0" smtClean="0"/>
              <a:t>No need for a complete program specification</a:t>
            </a:r>
          </a:p>
          <a:p>
            <a:pPr lvl="1"/>
            <a:r>
              <a:rPr lang="en-US" dirty="0" smtClean="0"/>
              <a:t>Engineers can simply discover invariants when proving safety properties</a:t>
            </a:r>
          </a:p>
        </p:txBody>
      </p:sp>
    </p:spTree>
    <p:extLst>
      <p:ext uri="{BB962C8B-B14F-4D97-AF65-F5344CB8AC3E}">
        <p14:creationId xmlns:p14="http://schemas.microsoft.com/office/powerpoint/2010/main" val="221825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6996304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6117790" y="4434015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17790" y="3768541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solidFill>
                  <a:srgbClr val="FF0000"/>
                </a:solidFill>
              </a:rPr>
              <a:t>16</a:t>
            </a:r>
            <a:endParaRPr lang="en-US" sz="1900" kern="1200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14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39" name="Rounded Rectangle 38"/>
          <p:cNvSpPr/>
          <p:nvPr/>
        </p:nvSpPr>
        <p:spPr>
          <a:xfrm>
            <a:off x="5804118" y="3977587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/>
          <p:cNvSpPr/>
          <p:nvPr/>
        </p:nvSpPr>
        <p:spPr>
          <a:xfrm>
            <a:off x="5883983" y="4053459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5804118" y="4643061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Freeform 41"/>
          <p:cNvSpPr/>
          <p:nvPr/>
        </p:nvSpPr>
        <p:spPr>
          <a:xfrm>
            <a:off x="5883983" y="4718933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18</a:t>
            </a:r>
            <a:endParaRPr lang="en-US" sz="1900" kern="1200" dirty="0"/>
          </a:p>
        </p:txBody>
      </p:sp>
      <p:sp>
        <p:nvSpPr>
          <p:cNvPr id="49" name="Rounded Rectangle 48"/>
          <p:cNvSpPr/>
          <p:nvPr/>
        </p:nvSpPr>
        <p:spPr>
          <a:xfrm>
            <a:off x="6682632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Freeform 49"/>
          <p:cNvSpPr/>
          <p:nvPr/>
        </p:nvSpPr>
        <p:spPr>
          <a:xfrm>
            <a:off x="6762497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3602216" y="4290044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64" name="Up Arrow 63"/>
          <p:cNvSpPr/>
          <p:nvPr/>
        </p:nvSpPr>
        <p:spPr>
          <a:xfrm>
            <a:off x="3593655" y="3970586"/>
            <a:ext cx="278055" cy="319458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16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092810" y="2301667"/>
            <a:ext cx="1791173" cy="1330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89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6117790" y="4434015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17790" y="3768541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16</a:t>
            </a:r>
            <a:endParaRPr lang="en-US" sz="1900" kern="1200" dirty="0"/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14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39" name="Rounded Rectangle 38"/>
          <p:cNvSpPr/>
          <p:nvPr/>
        </p:nvSpPr>
        <p:spPr>
          <a:xfrm>
            <a:off x="5804118" y="3977587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/>
          <p:cNvSpPr/>
          <p:nvPr/>
        </p:nvSpPr>
        <p:spPr>
          <a:xfrm>
            <a:off x="5883983" y="4053459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5804118" y="4643061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Freeform 41"/>
          <p:cNvSpPr/>
          <p:nvPr/>
        </p:nvSpPr>
        <p:spPr>
          <a:xfrm>
            <a:off x="5883983" y="4718933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4593245" y="1843869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64" name="Down Arrow 63"/>
          <p:cNvSpPr/>
          <p:nvPr/>
        </p:nvSpPr>
        <p:spPr>
          <a:xfrm>
            <a:off x="4559030" y="222477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359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6117790" y="5099489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6117790" y="4434015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17790" y="3768541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solidFill>
                  <a:srgbClr val="FF0000"/>
                </a:solidFill>
              </a:rPr>
              <a:t>18</a:t>
            </a:r>
            <a:endParaRPr lang="en-US" sz="1900" kern="1200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16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14</a:t>
            </a:r>
            <a:endParaRPr lang="en-US" sz="1900" kern="1200" dirty="0"/>
          </a:p>
        </p:txBody>
      </p:sp>
      <p:sp>
        <p:nvSpPr>
          <p:cNvPr id="39" name="Rounded Rectangle 38"/>
          <p:cNvSpPr/>
          <p:nvPr/>
        </p:nvSpPr>
        <p:spPr>
          <a:xfrm>
            <a:off x="5804118" y="3977587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/>
          <p:cNvSpPr/>
          <p:nvPr/>
        </p:nvSpPr>
        <p:spPr>
          <a:xfrm>
            <a:off x="5883983" y="4053459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5804118" y="4643061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Freeform 41"/>
          <p:cNvSpPr/>
          <p:nvPr/>
        </p:nvSpPr>
        <p:spPr>
          <a:xfrm>
            <a:off x="5883983" y="4718933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43" name="Rounded Rectangle 42"/>
          <p:cNvSpPr/>
          <p:nvPr/>
        </p:nvSpPr>
        <p:spPr>
          <a:xfrm>
            <a:off x="5804118" y="5308536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Freeform 43"/>
          <p:cNvSpPr/>
          <p:nvPr/>
        </p:nvSpPr>
        <p:spPr>
          <a:xfrm>
            <a:off x="5883983" y="5384407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4593245" y="1843869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64" name="Down Arrow 63"/>
          <p:cNvSpPr/>
          <p:nvPr/>
        </p:nvSpPr>
        <p:spPr>
          <a:xfrm>
            <a:off x="4559030" y="222477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18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971324" y="2301667"/>
            <a:ext cx="912659" cy="654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06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6117790" y="5099489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6117790" y="4434015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17790" y="3768541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18</a:t>
            </a:r>
            <a:endParaRPr lang="en-US" sz="1900" kern="1200" dirty="0"/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16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14</a:t>
            </a:r>
            <a:endParaRPr lang="en-US" sz="1900" kern="1200" dirty="0"/>
          </a:p>
        </p:txBody>
      </p:sp>
      <p:sp>
        <p:nvSpPr>
          <p:cNvPr id="39" name="Rounded Rectangle 38"/>
          <p:cNvSpPr/>
          <p:nvPr/>
        </p:nvSpPr>
        <p:spPr>
          <a:xfrm>
            <a:off x="5804118" y="3977587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/>
          <p:cNvSpPr/>
          <p:nvPr/>
        </p:nvSpPr>
        <p:spPr>
          <a:xfrm>
            <a:off x="5883983" y="4053459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5804118" y="4643061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Freeform 41"/>
          <p:cNvSpPr/>
          <p:nvPr/>
        </p:nvSpPr>
        <p:spPr>
          <a:xfrm>
            <a:off x="5883983" y="4718933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43" name="Rounded Rectangle 42"/>
          <p:cNvSpPr/>
          <p:nvPr/>
        </p:nvSpPr>
        <p:spPr>
          <a:xfrm>
            <a:off x="5804118" y="5308536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Freeform 43"/>
          <p:cNvSpPr/>
          <p:nvPr/>
        </p:nvSpPr>
        <p:spPr>
          <a:xfrm>
            <a:off x="5883983" y="5384407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4433407" y="4173493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65" name="Up Arrow 64"/>
          <p:cNvSpPr/>
          <p:nvPr/>
        </p:nvSpPr>
        <p:spPr>
          <a:xfrm>
            <a:off x="4415883" y="3899626"/>
            <a:ext cx="323808" cy="273867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425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117790" y="5764964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6117790" y="5099489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6117790" y="4434015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17790" y="3768541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solidFill>
                  <a:srgbClr val="FF0000"/>
                </a:solidFill>
              </a:rPr>
              <a:t>20</a:t>
            </a:r>
            <a:endParaRPr lang="en-US" sz="1900" kern="1200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18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16</a:t>
            </a:r>
            <a:endParaRPr lang="en-US" sz="1900" kern="1200" dirty="0"/>
          </a:p>
        </p:txBody>
      </p:sp>
      <p:sp>
        <p:nvSpPr>
          <p:cNvPr id="39" name="Rounded Rectangle 38"/>
          <p:cNvSpPr/>
          <p:nvPr/>
        </p:nvSpPr>
        <p:spPr>
          <a:xfrm>
            <a:off x="5804118" y="3977587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/>
          <p:cNvSpPr/>
          <p:nvPr/>
        </p:nvSpPr>
        <p:spPr>
          <a:xfrm>
            <a:off x="5883983" y="4053459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14</a:t>
            </a:r>
            <a:endParaRPr lang="en-US" sz="1900" kern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5804118" y="4643061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Freeform 41"/>
          <p:cNvSpPr/>
          <p:nvPr/>
        </p:nvSpPr>
        <p:spPr>
          <a:xfrm>
            <a:off x="5883983" y="4718933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43" name="Rounded Rectangle 42"/>
          <p:cNvSpPr/>
          <p:nvPr/>
        </p:nvSpPr>
        <p:spPr>
          <a:xfrm>
            <a:off x="5804118" y="5308536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Freeform 43"/>
          <p:cNvSpPr/>
          <p:nvPr/>
        </p:nvSpPr>
        <p:spPr>
          <a:xfrm>
            <a:off x="5883983" y="5384407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45" name="Rounded Rectangle 44"/>
          <p:cNvSpPr/>
          <p:nvPr/>
        </p:nvSpPr>
        <p:spPr>
          <a:xfrm>
            <a:off x="5804118" y="5974010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Freeform 45"/>
          <p:cNvSpPr/>
          <p:nvPr/>
        </p:nvSpPr>
        <p:spPr>
          <a:xfrm>
            <a:off x="5883983" y="6049882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4433407" y="4173493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65" name="Up Arrow 64"/>
          <p:cNvSpPr/>
          <p:nvPr/>
        </p:nvSpPr>
        <p:spPr>
          <a:xfrm>
            <a:off x="4415883" y="3899626"/>
            <a:ext cx="323808" cy="273867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0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971324" y="2301667"/>
            <a:ext cx="912659" cy="1318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8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program does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117790" y="5764964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6117790" y="5099489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6117790" y="4434015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17790" y="3768541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6117790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6117790" y="2437592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486347" y="3103067"/>
            <a:ext cx="91440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3873182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658885" y="142459"/>
                </a:lnTo>
                <a:lnTo>
                  <a:pt x="658885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3214296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42459"/>
                </a:lnTo>
                <a:lnTo>
                  <a:pt x="439256" y="142459"/>
                </a:lnTo>
                <a:lnTo>
                  <a:pt x="439256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775039" y="3103067"/>
            <a:ext cx="439256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39256" y="0"/>
                </a:moveTo>
                <a:lnTo>
                  <a:pt x="439256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214296" y="2437592"/>
            <a:ext cx="658885" cy="20904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885" y="0"/>
                </a:moveTo>
                <a:lnTo>
                  <a:pt x="658885" y="142459"/>
                </a:lnTo>
                <a:lnTo>
                  <a:pt x="0" y="142459"/>
                </a:lnTo>
                <a:lnTo>
                  <a:pt x="0" y="209046"/>
                </a:lnTo>
              </a:path>
            </a:pathLst>
          </a:custGeom>
          <a:noFill/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ounded Rectangle 20"/>
          <p:cNvSpPr/>
          <p:nvPr/>
        </p:nvSpPr>
        <p:spPr>
          <a:xfrm>
            <a:off x="3513790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3593655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1</a:t>
            </a:r>
            <a:endParaRPr lang="en-US" sz="1900" kern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2854904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3"/>
          <p:cNvSpPr/>
          <p:nvPr/>
        </p:nvSpPr>
        <p:spPr>
          <a:xfrm>
            <a:off x="2934769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2</a:t>
            </a:r>
            <a:endParaRPr lang="en-US" sz="1900" kern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2415647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2495512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3</a:t>
            </a:r>
            <a:endParaRPr lang="en-US" sz="1900" kern="1200" dirty="0"/>
          </a:p>
        </p:txBody>
      </p:sp>
      <p:sp>
        <p:nvSpPr>
          <p:cNvPr id="27" name="Rounded Rectangle 26"/>
          <p:cNvSpPr/>
          <p:nvPr/>
        </p:nvSpPr>
        <p:spPr>
          <a:xfrm>
            <a:off x="3294161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 27"/>
          <p:cNvSpPr/>
          <p:nvPr/>
        </p:nvSpPr>
        <p:spPr>
          <a:xfrm>
            <a:off x="3374026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4</a:t>
            </a:r>
            <a:endParaRPr lang="en-US" sz="1900" kern="1200" dirty="0"/>
          </a:p>
        </p:txBody>
      </p:sp>
      <p:sp>
        <p:nvSpPr>
          <p:cNvPr id="29" name="Rounded Rectangle 28"/>
          <p:cNvSpPr/>
          <p:nvPr/>
        </p:nvSpPr>
        <p:spPr>
          <a:xfrm>
            <a:off x="4172675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4252540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5</a:t>
            </a:r>
            <a:endParaRPr lang="en-US" sz="1900" kern="1200" dirty="0"/>
          </a:p>
        </p:txBody>
      </p:sp>
      <p:sp>
        <p:nvSpPr>
          <p:cNvPr id="31" name="Rounded Rectangle 30"/>
          <p:cNvSpPr/>
          <p:nvPr/>
        </p:nvSpPr>
        <p:spPr>
          <a:xfrm>
            <a:off x="4172675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Freeform 31"/>
          <p:cNvSpPr/>
          <p:nvPr/>
        </p:nvSpPr>
        <p:spPr>
          <a:xfrm>
            <a:off x="4252540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6</a:t>
            </a:r>
            <a:endParaRPr lang="en-US" sz="1900" kern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5804118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reeform 33"/>
          <p:cNvSpPr/>
          <p:nvPr/>
        </p:nvSpPr>
        <p:spPr>
          <a:xfrm>
            <a:off x="5883983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solidFill>
                  <a:srgbClr val="000000"/>
                </a:solidFill>
              </a:rPr>
              <a:t>20</a:t>
            </a:r>
            <a:endParaRPr lang="en-US" sz="1900" kern="1200" dirty="0">
              <a:solidFill>
                <a:srgbClr val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804118" y="2646639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Freeform 35"/>
          <p:cNvSpPr/>
          <p:nvPr/>
        </p:nvSpPr>
        <p:spPr>
          <a:xfrm>
            <a:off x="5883983" y="2722510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18</a:t>
            </a:r>
            <a:endParaRPr lang="en-US" sz="1900" kern="1200" dirty="0"/>
          </a:p>
        </p:txBody>
      </p:sp>
      <p:sp>
        <p:nvSpPr>
          <p:cNvPr id="37" name="Rounded Rectangle 36"/>
          <p:cNvSpPr/>
          <p:nvPr/>
        </p:nvSpPr>
        <p:spPr>
          <a:xfrm>
            <a:off x="5804118" y="3312113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Freeform 37"/>
          <p:cNvSpPr/>
          <p:nvPr/>
        </p:nvSpPr>
        <p:spPr>
          <a:xfrm>
            <a:off x="5883983" y="3387985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16</a:t>
            </a:r>
            <a:endParaRPr lang="en-US" sz="1900" kern="1200" dirty="0"/>
          </a:p>
        </p:txBody>
      </p:sp>
      <p:sp>
        <p:nvSpPr>
          <p:cNvPr id="39" name="Rounded Rectangle 38"/>
          <p:cNvSpPr/>
          <p:nvPr/>
        </p:nvSpPr>
        <p:spPr>
          <a:xfrm>
            <a:off x="5804118" y="3977587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Freeform 39"/>
          <p:cNvSpPr/>
          <p:nvPr/>
        </p:nvSpPr>
        <p:spPr>
          <a:xfrm>
            <a:off x="5883983" y="4053459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14</a:t>
            </a:r>
            <a:endParaRPr lang="en-US" sz="1900" kern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5804118" y="4643061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Freeform 41"/>
          <p:cNvSpPr/>
          <p:nvPr/>
        </p:nvSpPr>
        <p:spPr>
          <a:xfrm>
            <a:off x="5883983" y="4718933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12</a:t>
            </a:r>
            <a:endParaRPr lang="en-US" sz="1900" kern="1200" dirty="0"/>
          </a:p>
        </p:txBody>
      </p:sp>
      <p:sp>
        <p:nvSpPr>
          <p:cNvPr id="43" name="Rounded Rectangle 42"/>
          <p:cNvSpPr/>
          <p:nvPr/>
        </p:nvSpPr>
        <p:spPr>
          <a:xfrm>
            <a:off x="5804118" y="5308536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Freeform 43"/>
          <p:cNvSpPr/>
          <p:nvPr/>
        </p:nvSpPr>
        <p:spPr>
          <a:xfrm>
            <a:off x="5883983" y="5384407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/>
              <a:t>10</a:t>
            </a:r>
            <a:endParaRPr lang="en-US" sz="1900" kern="1200" dirty="0"/>
          </a:p>
        </p:txBody>
      </p:sp>
      <p:sp>
        <p:nvSpPr>
          <p:cNvPr id="45" name="Rounded Rectangle 44"/>
          <p:cNvSpPr/>
          <p:nvPr/>
        </p:nvSpPr>
        <p:spPr>
          <a:xfrm>
            <a:off x="5804118" y="5974010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Freeform 45"/>
          <p:cNvSpPr/>
          <p:nvPr/>
        </p:nvSpPr>
        <p:spPr>
          <a:xfrm>
            <a:off x="5883983" y="6049882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6682632" y="1981165"/>
            <a:ext cx="718784" cy="456427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reeform 47"/>
          <p:cNvSpPr/>
          <p:nvPr/>
        </p:nvSpPr>
        <p:spPr>
          <a:xfrm>
            <a:off x="6762497" y="2057036"/>
            <a:ext cx="718784" cy="456427"/>
          </a:xfrm>
          <a:custGeom>
            <a:avLst/>
            <a:gdLst>
              <a:gd name="connsiteX0" fmla="*/ 0 w 718784"/>
              <a:gd name="connsiteY0" fmla="*/ 45643 h 456427"/>
              <a:gd name="connsiteX1" fmla="*/ 45643 w 718784"/>
              <a:gd name="connsiteY1" fmla="*/ 0 h 456427"/>
              <a:gd name="connsiteX2" fmla="*/ 673141 w 718784"/>
              <a:gd name="connsiteY2" fmla="*/ 0 h 456427"/>
              <a:gd name="connsiteX3" fmla="*/ 718784 w 718784"/>
              <a:gd name="connsiteY3" fmla="*/ 45643 h 456427"/>
              <a:gd name="connsiteX4" fmla="*/ 718784 w 718784"/>
              <a:gd name="connsiteY4" fmla="*/ 410784 h 456427"/>
              <a:gd name="connsiteX5" fmla="*/ 673141 w 718784"/>
              <a:gd name="connsiteY5" fmla="*/ 456427 h 456427"/>
              <a:gd name="connsiteX6" fmla="*/ 45643 w 718784"/>
              <a:gd name="connsiteY6" fmla="*/ 456427 h 456427"/>
              <a:gd name="connsiteX7" fmla="*/ 0 w 718784"/>
              <a:gd name="connsiteY7" fmla="*/ 410784 h 456427"/>
              <a:gd name="connsiteX8" fmla="*/ 0 w 718784"/>
              <a:gd name="connsiteY8" fmla="*/ 45643 h 4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784" h="456427">
                <a:moveTo>
                  <a:pt x="0" y="45643"/>
                </a:moveTo>
                <a:cubicBezTo>
                  <a:pt x="0" y="20435"/>
                  <a:pt x="20435" y="0"/>
                  <a:pt x="45643" y="0"/>
                </a:cubicBezTo>
                <a:lnTo>
                  <a:pt x="673141" y="0"/>
                </a:lnTo>
                <a:cubicBezTo>
                  <a:pt x="698349" y="0"/>
                  <a:pt x="718784" y="20435"/>
                  <a:pt x="718784" y="45643"/>
                </a:cubicBezTo>
                <a:lnTo>
                  <a:pt x="718784" y="410784"/>
                </a:lnTo>
                <a:cubicBezTo>
                  <a:pt x="718784" y="435992"/>
                  <a:pt x="698349" y="456427"/>
                  <a:pt x="673141" y="456427"/>
                </a:cubicBezTo>
                <a:lnTo>
                  <a:pt x="45643" y="456427"/>
                </a:lnTo>
                <a:cubicBezTo>
                  <a:pt x="20435" y="456427"/>
                  <a:pt x="0" y="435992"/>
                  <a:pt x="0" y="410784"/>
                </a:cubicBezTo>
                <a:lnTo>
                  <a:pt x="0" y="45643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58" tIns="85758" rIns="85758" bIns="8575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Nil</a:t>
            </a:r>
            <a:endParaRPr lang="en-US" sz="1900" kern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4433407" y="4173493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3796609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17790" y="1232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59" name="Down Arrow 58"/>
          <p:cNvSpPr/>
          <p:nvPr/>
        </p:nvSpPr>
        <p:spPr>
          <a:xfrm>
            <a:off x="6086731" y="1602304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955173" y="1256053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61" name="Down Arrow 60"/>
          <p:cNvSpPr/>
          <p:nvPr/>
        </p:nvSpPr>
        <p:spPr>
          <a:xfrm>
            <a:off x="6924114" y="1625385"/>
            <a:ext cx="296201" cy="2918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827668" y="120070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65" name="Up Arrow 64"/>
          <p:cNvSpPr/>
          <p:nvPr/>
        </p:nvSpPr>
        <p:spPr>
          <a:xfrm>
            <a:off x="4415883" y="3899626"/>
            <a:ext cx="323808" cy="273867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513790" y="199389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2854904" y="2646639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2415647" y="3324225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3286896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4192141" y="2648340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4192141" y="3312113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729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Tree Example</a:t>
            </a:r>
          </a:p>
          <a:p>
            <a:r>
              <a:rPr lang="en-US" b="1" dirty="0" smtClean="0"/>
              <a:t>Invariants</a:t>
            </a:r>
          </a:p>
          <a:p>
            <a:r>
              <a:rPr lang="en-US" dirty="0" smtClean="0"/>
              <a:t>Tactics</a:t>
            </a:r>
          </a:p>
          <a:p>
            <a:r>
              <a:rPr lang="en-US" dirty="0" smtClean="0"/>
              <a:t>DPLL algorithm</a:t>
            </a:r>
          </a:p>
          <a:p>
            <a:r>
              <a:rPr lang="en-US" dirty="0" smtClean="0"/>
              <a:t>DPLL verification</a:t>
            </a:r>
          </a:p>
          <a:p>
            <a:r>
              <a:rPr lang="en-US" dirty="0" smtClean="0"/>
              <a:t>Challenges of large verifications</a:t>
            </a:r>
          </a:p>
          <a:p>
            <a:r>
              <a:rPr lang="en-US" dirty="0" err="1" smtClean="0"/>
              <a:t>CoqPIE</a:t>
            </a:r>
            <a:r>
              <a:rPr lang="en-US" dirty="0" smtClean="0"/>
              <a:t> GUI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2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Invariants to be formally proven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program maintains two well formed linked lists, the heads of which are pointed to by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p.</a:t>
            </a:r>
          </a:p>
          <a:p>
            <a:pPr lvl="1"/>
            <a:r>
              <a:rPr lang="en-US" dirty="0" smtClean="0"/>
              <a:t>By </a:t>
            </a:r>
            <a:r>
              <a:rPr lang="en-US" dirty="0"/>
              <a:t>well formed we mean that memory on the heap is properly allocated for the lists and there are no loops in the data structures. </a:t>
            </a:r>
          </a:p>
          <a:p>
            <a:r>
              <a:rPr lang="en-US" dirty="0" smtClean="0"/>
              <a:t>The </a:t>
            </a:r>
            <a:r>
              <a:rPr lang="en-US" dirty="0"/>
              <a:t>program maintains a well formed tree pointed to by r. </a:t>
            </a:r>
            <a:endParaRPr lang="en-US" dirty="0" smtClean="0">
              <a:effectLst/>
            </a:endParaRPr>
          </a:p>
          <a:p>
            <a:r>
              <a:rPr lang="en-US" dirty="0" smtClean="0"/>
              <a:t>t </a:t>
            </a:r>
            <a:r>
              <a:rPr lang="en-US" dirty="0"/>
              <a:t>always points to an element in the tree rooted at </a:t>
            </a:r>
            <a:r>
              <a:rPr lang="en-US" dirty="0" smtClean="0"/>
              <a:t>r (or is equal to nil). </a:t>
            </a:r>
            <a:endParaRPr lang="en-US" dirty="0" smtClean="0">
              <a:effectLst/>
            </a:endParaRPr>
          </a:p>
          <a:p>
            <a:r>
              <a:rPr lang="en-US" dirty="0" smtClean="0"/>
              <a:t>The </a:t>
            </a:r>
            <a:r>
              <a:rPr lang="en-US" dirty="0"/>
              <a:t>two lists and the tree do not share any nodes. </a:t>
            </a:r>
            <a:endParaRPr lang="en-US" dirty="0" smtClean="0">
              <a:effectLst/>
            </a:endParaRPr>
          </a:p>
          <a:p>
            <a:r>
              <a:rPr lang="en-US" dirty="0" smtClean="0"/>
              <a:t>Other </a:t>
            </a:r>
            <a:r>
              <a:rPr lang="en-US" dirty="0"/>
              <a:t>than the memory used for the two lists and the tree, no other heap </a:t>
            </a:r>
            <a:r>
              <a:rPr lang="en-US" dirty="0" smtClean="0"/>
              <a:t>memory </a:t>
            </a:r>
            <a:r>
              <a:rPr lang="en-US" dirty="0"/>
              <a:t>is allocated. </a:t>
            </a:r>
            <a:endParaRPr lang="en-US" dirty="0" smtClean="0">
              <a:effectLst/>
            </a:endParaRPr>
          </a:p>
          <a:p>
            <a:r>
              <a:rPr lang="en-US" dirty="0" smtClean="0"/>
              <a:t>The </a:t>
            </a:r>
            <a:r>
              <a:rPr lang="en-US" dirty="0" err="1" smtClean="0"/>
              <a:t>fld_t</a:t>
            </a:r>
            <a:r>
              <a:rPr lang="en-US" dirty="0" smtClean="0"/>
              <a:t> </a:t>
            </a:r>
            <a:r>
              <a:rPr lang="en-US" dirty="0"/>
              <a:t>field of every element in both list structures points to an element in </a:t>
            </a:r>
            <a:r>
              <a:rPr lang="en-US" dirty="0" smtClean="0"/>
              <a:t>the </a:t>
            </a:r>
            <a:r>
              <a:rPr lang="en-US" dirty="0"/>
              <a:t>tree.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3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Coq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Proofs organized into trees</a:t>
            </a:r>
          </a:p>
          <a:p>
            <a:r>
              <a:rPr lang="en-US" dirty="0" smtClean="0"/>
              <a:t>Goals (or judgments)</a:t>
            </a:r>
          </a:p>
          <a:p>
            <a:pPr lvl="1"/>
            <a:r>
              <a:rPr lang="en-US" dirty="0" smtClean="0"/>
              <a:t>What needs to be proven</a:t>
            </a:r>
          </a:p>
          <a:p>
            <a:r>
              <a:rPr lang="en-US" dirty="0" smtClean="0"/>
              <a:t>Tactics</a:t>
            </a:r>
          </a:p>
          <a:p>
            <a:pPr lvl="1"/>
            <a:r>
              <a:rPr lang="en-US" dirty="0" smtClean="0"/>
              <a:t>A simple program or rule for performing a proof step</a:t>
            </a:r>
          </a:p>
          <a:p>
            <a:pPr lvl="1"/>
            <a:r>
              <a:rPr lang="en-US" dirty="0" smtClean="0"/>
              <a:t>May generate </a:t>
            </a:r>
            <a:r>
              <a:rPr lang="en-US" dirty="0" err="1" smtClean="0"/>
              <a:t>subgoals</a:t>
            </a:r>
            <a:endParaRPr lang="en-US" dirty="0" smtClean="0"/>
          </a:p>
          <a:p>
            <a:pPr lvl="1"/>
            <a:r>
              <a:rPr lang="en-US" dirty="0" smtClean="0"/>
              <a:t>Primitives also referred to as tactics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7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Coq Goal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{ ? }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WHILE not (T == 0)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DO N := P;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NEW P, 2;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...</a:t>
            </a:r>
          </a:p>
          <a:p>
            <a:pPr marL="0" indent="0">
              <a:buNone/>
            </a:pP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{ ? }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7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Heartbleed</a:t>
            </a:r>
            <a:r>
              <a:rPr lang="en-US" dirty="0" smtClean="0"/>
              <a:t> bug</a:t>
            </a:r>
            <a:endParaRPr lang="en-US" dirty="0"/>
          </a:p>
        </p:txBody>
      </p:sp>
      <p:pic>
        <p:nvPicPr>
          <p:cNvPr id="21" name="Content Placeholder 20" descr="HeartbleedFinalm6.a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5999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7" y="439963"/>
            <a:ext cx="1353029" cy="16387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5574" y="2037521"/>
            <a:ext cx="1574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Logo from </a:t>
            </a:r>
            <a:r>
              <a:rPr lang="en-US" sz="1000" dirty="0" err="1">
                <a:solidFill>
                  <a:srgbClr val="3366FF"/>
                </a:solidFill>
              </a:rPr>
              <a:t>h</a:t>
            </a:r>
            <a:r>
              <a:rPr lang="en-US" sz="1000" dirty="0" err="1" smtClean="0">
                <a:solidFill>
                  <a:srgbClr val="3366FF"/>
                </a:solidFill>
              </a:rPr>
              <a:t>eartbleed.com</a:t>
            </a:r>
            <a:endParaRPr 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2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9376" b="29376"/>
          <a:stretch>
            <a:fillRect/>
          </a:stretch>
        </p:blipFill>
        <p:spPr>
          <a:xfrm>
            <a:off x="5603422" y="5009191"/>
            <a:ext cx="2552462" cy="1403756"/>
          </a:xfrm>
        </p:spPr>
      </p:pic>
      <p:sp>
        <p:nvSpPr>
          <p:cNvPr id="5" name="TextBox 4"/>
          <p:cNvSpPr txBox="1"/>
          <p:nvPr/>
        </p:nvSpPr>
        <p:spPr>
          <a:xfrm>
            <a:off x="895271" y="1790628"/>
            <a:ext cx="2340304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Environment</a:t>
            </a:r>
          </a:p>
          <a:p>
            <a:endParaRPr lang="en-US" dirty="0"/>
          </a:p>
          <a:p>
            <a:r>
              <a:rPr lang="en-US" dirty="0" smtClean="0"/>
              <a:t>R=10</a:t>
            </a:r>
          </a:p>
          <a:p>
            <a:r>
              <a:rPr lang="en-US" dirty="0" smtClean="0"/>
              <a:t>I=30</a:t>
            </a:r>
          </a:p>
          <a:p>
            <a:r>
              <a:rPr lang="en-US" dirty="0" smtClean="0"/>
              <a:t>P=40</a:t>
            </a:r>
          </a:p>
          <a:p>
            <a:r>
              <a:rPr lang="en-US" dirty="0" smtClean="0"/>
              <a:t>T=10</a:t>
            </a:r>
            <a:endParaRPr lang="en-US" dirty="0"/>
          </a:p>
        </p:txBody>
      </p:sp>
      <p:pic>
        <p:nvPicPr>
          <p:cNvPr id="6" name="Picture 5" descr="Tre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94" y="2326530"/>
            <a:ext cx="2369569" cy="2271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6707" y="1790628"/>
            <a:ext cx="1056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Heap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41327" y="4133019"/>
            <a:ext cx="1454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e</a:t>
            </a:r>
            <a:r>
              <a:rPr lang="en-US" dirty="0" smtClean="0">
                <a:solidFill>
                  <a:srgbClr val="3366FF"/>
                </a:solidFill>
              </a:rPr>
              <a:t> = { R </a:t>
            </a:r>
            <a:r>
              <a:rPr lang="en-US" dirty="0">
                <a:solidFill>
                  <a:srgbClr val="3366FF"/>
                </a:solidFill>
              </a:rPr>
              <a:t>→</a:t>
            </a:r>
            <a:r>
              <a:rPr lang="en-US" dirty="0" smtClean="0">
                <a:solidFill>
                  <a:srgbClr val="3366FF"/>
                </a:solidFill>
              </a:rPr>
              <a:t> 10,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 I </a:t>
            </a:r>
            <a:r>
              <a:rPr lang="en-US" dirty="0">
                <a:solidFill>
                  <a:srgbClr val="3366FF"/>
                </a:solidFill>
              </a:rPr>
              <a:t>→</a:t>
            </a:r>
            <a:r>
              <a:rPr lang="en-US" dirty="0" smtClean="0">
                <a:solidFill>
                  <a:srgbClr val="3366FF"/>
                </a:solidFill>
              </a:rPr>
              <a:t> 20,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 P </a:t>
            </a:r>
            <a:r>
              <a:rPr lang="en-US" dirty="0">
                <a:solidFill>
                  <a:srgbClr val="3366FF"/>
                </a:solidFill>
              </a:rPr>
              <a:t>→</a:t>
            </a:r>
            <a:r>
              <a:rPr lang="en-US" dirty="0" smtClean="0">
                <a:solidFill>
                  <a:srgbClr val="3366FF"/>
                </a:solidFill>
              </a:rPr>
              <a:t> 30,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 T </a:t>
            </a:r>
            <a:r>
              <a:rPr lang="en-US" dirty="0">
                <a:solidFill>
                  <a:srgbClr val="3366FF"/>
                </a:solidFill>
              </a:rPr>
              <a:t>→</a:t>
            </a:r>
            <a:r>
              <a:rPr lang="en-US" dirty="0" smtClean="0">
                <a:solidFill>
                  <a:srgbClr val="3366FF"/>
                </a:solidFill>
              </a:rPr>
              <a:t> 10 }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9807" y="1038873"/>
            <a:ext cx="1453894" cy="39703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h</a:t>
            </a:r>
            <a:r>
              <a:rPr lang="en-US" dirty="0" smtClean="0">
                <a:solidFill>
                  <a:srgbClr val="3366FF"/>
                </a:solidFill>
              </a:rPr>
              <a:t> = {</a:t>
            </a:r>
            <a:r>
              <a:rPr lang="en-US" dirty="0">
                <a:solidFill>
                  <a:srgbClr val="3366FF"/>
                </a:solidFill>
              </a:rPr>
              <a:t>10 </a:t>
            </a:r>
            <a:r>
              <a:rPr lang="en-US" dirty="0" smtClean="0">
                <a:solidFill>
                  <a:srgbClr val="3366FF"/>
                </a:solidFill>
              </a:rPr>
              <a:t>→ </a:t>
            </a:r>
            <a:r>
              <a:rPr lang="en-US" dirty="0">
                <a:solidFill>
                  <a:srgbClr val="3366FF"/>
                </a:solidFill>
              </a:rPr>
              <a:t>12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11 → </a:t>
            </a:r>
            <a:r>
              <a:rPr lang="en-US" dirty="0">
                <a:solidFill>
                  <a:srgbClr val="3366FF"/>
                </a:solidFill>
              </a:rPr>
              <a:t>18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12 →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14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</a:t>
            </a:r>
          </a:p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13 →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16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14 → </a:t>
            </a:r>
            <a:r>
              <a:rPr lang="en-US" dirty="0">
                <a:solidFill>
                  <a:srgbClr val="3366FF"/>
                </a:solidFill>
              </a:rPr>
              <a:t>0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15 → </a:t>
            </a:r>
            <a:r>
              <a:rPr lang="en-US" dirty="0">
                <a:solidFill>
                  <a:srgbClr val="3366FF"/>
                </a:solidFill>
              </a:rPr>
              <a:t>0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</a:t>
            </a:r>
            <a:r>
              <a:rPr lang="en-US" dirty="0" smtClean="0">
                <a:solidFill>
                  <a:srgbClr val="8EB4E3"/>
                </a:solidFill>
              </a:rPr>
              <a:t>16 → </a:t>
            </a:r>
            <a:r>
              <a:rPr lang="en-US" dirty="0">
                <a:solidFill>
                  <a:srgbClr val="8EB4E3"/>
                </a:solidFill>
              </a:rPr>
              <a:t>0</a:t>
            </a:r>
            <a:r>
              <a:rPr lang="en-US" dirty="0" smtClean="0">
                <a:solidFill>
                  <a:srgbClr val="8EB4E3"/>
                </a:solidFill>
              </a:rPr>
              <a:t>,</a:t>
            </a:r>
          </a:p>
          <a:p>
            <a:r>
              <a:rPr lang="en-US" dirty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</a:rPr>
              <a:t>       17 → </a:t>
            </a:r>
            <a:r>
              <a:rPr lang="en-US" dirty="0">
                <a:solidFill>
                  <a:srgbClr val="8EB4E3"/>
                </a:solidFill>
              </a:rPr>
              <a:t>0</a:t>
            </a:r>
            <a:r>
              <a:rPr lang="en-US" dirty="0" smtClean="0">
                <a:solidFill>
                  <a:srgbClr val="8EB4E3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18 → </a:t>
            </a:r>
            <a:r>
              <a:rPr lang="en-US" dirty="0">
                <a:solidFill>
                  <a:srgbClr val="3366FF"/>
                </a:solidFill>
              </a:rPr>
              <a:t>20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</a:t>
            </a:r>
            <a:r>
              <a:rPr lang="en-US" dirty="0">
                <a:solidFill>
                  <a:srgbClr val="3366FF"/>
                </a:solidFill>
              </a:rPr>
              <a:t>19 </a:t>
            </a:r>
            <a:r>
              <a:rPr lang="en-US" dirty="0" smtClean="0">
                <a:solidFill>
                  <a:srgbClr val="3366FF"/>
                </a:solidFill>
              </a:rPr>
              <a:t>→ </a:t>
            </a:r>
            <a:r>
              <a:rPr lang="en-US" dirty="0">
                <a:solidFill>
                  <a:srgbClr val="3366FF"/>
                </a:solidFill>
              </a:rPr>
              <a:t>0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</a:t>
            </a:r>
            <a:r>
              <a:rPr lang="en-US" dirty="0">
                <a:solidFill>
                  <a:srgbClr val="8EB4E3"/>
                </a:solidFill>
              </a:rPr>
              <a:t>20 </a:t>
            </a:r>
            <a:r>
              <a:rPr lang="en-US" dirty="0" smtClean="0">
                <a:solidFill>
                  <a:srgbClr val="8EB4E3"/>
                </a:solidFill>
              </a:rPr>
              <a:t>→ </a:t>
            </a:r>
            <a:r>
              <a:rPr lang="en-US" dirty="0">
                <a:solidFill>
                  <a:srgbClr val="8EB4E3"/>
                </a:solidFill>
              </a:rPr>
              <a:t>0</a:t>
            </a:r>
            <a:r>
              <a:rPr lang="en-US" dirty="0" smtClean="0">
                <a:solidFill>
                  <a:srgbClr val="8EB4E3"/>
                </a:solidFill>
              </a:rPr>
              <a:t>,</a:t>
            </a:r>
          </a:p>
          <a:p>
            <a:r>
              <a:rPr lang="en-US" dirty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</a:rPr>
              <a:t>       </a:t>
            </a:r>
            <a:r>
              <a:rPr lang="en-US" dirty="0">
                <a:solidFill>
                  <a:srgbClr val="8EB4E3"/>
                </a:solidFill>
              </a:rPr>
              <a:t>21 </a:t>
            </a:r>
            <a:r>
              <a:rPr lang="en-US" dirty="0" smtClean="0">
                <a:solidFill>
                  <a:srgbClr val="8EB4E3"/>
                </a:solidFill>
              </a:rPr>
              <a:t>→ 0,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…}</a:t>
            </a:r>
            <a:endParaRPr lang="en-US" dirty="0">
              <a:solidFill>
                <a:srgbClr val="3366FF"/>
              </a:solidFill>
            </a:endParaRPr>
          </a:p>
          <a:p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058070" y="1417638"/>
            <a:ext cx="1009783" cy="120584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620844" y="1894734"/>
            <a:ext cx="1447009" cy="1436666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204439" y="2375404"/>
            <a:ext cx="1863414" cy="1757615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058070" y="2987851"/>
            <a:ext cx="1097814" cy="107229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453655" y="3529202"/>
            <a:ext cx="614198" cy="5205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839963" y="4133019"/>
            <a:ext cx="227890" cy="21862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70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9376" b="29376"/>
          <a:stretch>
            <a:fillRect/>
          </a:stretch>
        </p:blipFill>
        <p:spPr>
          <a:xfrm>
            <a:off x="5603422" y="5009191"/>
            <a:ext cx="2552462" cy="1403756"/>
          </a:xfrm>
        </p:spPr>
      </p:pic>
      <p:sp>
        <p:nvSpPr>
          <p:cNvPr id="5" name="TextBox 4"/>
          <p:cNvSpPr txBox="1"/>
          <p:nvPr/>
        </p:nvSpPr>
        <p:spPr>
          <a:xfrm>
            <a:off x="895271" y="1790628"/>
            <a:ext cx="2340304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Environment</a:t>
            </a:r>
          </a:p>
          <a:p>
            <a:endParaRPr lang="en-US" dirty="0"/>
          </a:p>
          <a:p>
            <a:r>
              <a:rPr lang="en-US" dirty="0" smtClean="0"/>
              <a:t>R=10</a:t>
            </a:r>
          </a:p>
          <a:p>
            <a:r>
              <a:rPr lang="en-US" dirty="0" smtClean="0"/>
              <a:t>I=30</a:t>
            </a:r>
          </a:p>
          <a:p>
            <a:r>
              <a:rPr lang="en-US" dirty="0" smtClean="0"/>
              <a:t>P=40</a:t>
            </a:r>
          </a:p>
          <a:p>
            <a:r>
              <a:rPr lang="en-US" dirty="0" smtClean="0"/>
              <a:t>T=10</a:t>
            </a:r>
            <a:endParaRPr lang="en-US" dirty="0"/>
          </a:p>
        </p:txBody>
      </p:sp>
      <p:pic>
        <p:nvPicPr>
          <p:cNvPr id="6" name="Picture 5" descr="Tre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94" y="2326530"/>
            <a:ext cx="2369569" cy="2271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6707" y="1790628"/>
            <a:ext cx="1056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Heap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41327" y="4133019"/>
            <a:ext cx="1454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e</a:t>
            </a:r>
            <a:r>
              <a:rPr lang="en-US" dirty="0" smtClean="0">
                <a:solidFill>
                  <a:srgbClr val="3366FF"/>
                </a:solidFill>
              </a:rPr>
              <a:t> = { R </a:t>
            </a:r>
            <a:r>
              <a:rPr lang="en-US" dirty="0">
                <a:solidFill>
                  <a:srgbClr val="3366FF"/>
                </a:solidFill>
              </a:rPr>
              <a:t>→</a:t>
            </a:r>
            <a:r>
              <a:rPr lang="en-US" dirty="0" smtClean="0">
                <a:solidFill>
                  <a:srgbClr val="3366FF"/>
                </a:solidFill>
              </a:rPr>
              <a:t> 10,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 I </a:t>
            </a:r>
            <a:r>
              <a:rPr lang="en-US" dirty="0">
                <a:solidFill>
                  <a:srgbClr val="3366FF"/>
                </a:solidFill>
              </a:rPr>
              <a:t>→</a:t>
            </a:r>
            <a:r>
              <a:rPr lang="en-US" dirty="0" smtClean="0">
                <a:solidFill>
                  <a:srgbClr val="3366FF"/>
                </a:solidFill>
              </a:rPr>
              <a:t> 20,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 P </a:t>
            </a:r>
            <a:r>
              <a:rPr lang="en-US" dirty="0">
                <a:solidFill>
                  <a:srgbClr val="3366FF"/>
                </a:solidFill>
              </a:rPr>
              <a:t>→</a:t>
            </a:r>
            <a:r>
              <a:rPr lang="en-US" dirty="0" smtClean="0">
                <a:solidFill>
                  <a:srgbClr val="3366FF"/>
                </a:solidFill>
              </a:rPr>
              <a:t> 30,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 T </a:t>
            </a:r>
            <a:r>
              <a:rPr lang="en-US" dirty="0">
                <a:solidFill>
                  <a:srgbClr val="3366FF"/>
                </a:solidFill>
              </a:rPr>
              <a:t>→</a:t>
            </a:r>
            <a:r>
              <a:rPr lang="en-US" dirty="0" smtClean="0">
                <a:solidFill>
                  <a:srgbClr val="3366FF"/>
                </a:solidFill>
              </a:rPr>
              <a:t> 10 }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9807" y="1038873"/>
            <a:ext cx="145389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66FF"/>
                </a:solidFill>
              </a:rPr>
              <a:t>h</a:t>
            </a:r>
            <a:r>
              <a:rPr lang="en-US" dirty="0" smtClean="0">
                <a:solidFill>
                  <a:srgbClr val="3366FF"/>
                </a:solidFill>
              </a:rPr>
              <a:t> = {</a:t>
            </a:r>
            <a:r>
              <a:rPr lang="en-US" dirty="0">
                <a:solidFill>
                  <a:srgbClr val="3366FF"/>
                </a:solidFill>
              </a:rPr>
              <a:t>10 </a:t>
            </a:r>
            <a:r>
              <a:rPr lang="en-US" dirty="0" smtClean="0">
                <a:solidFill>
                  <a:srgbClr val="3366FF"/>
                </a:solidFill>
              </a:rPr>
              <a:t>→ </a:t>
            </a:r>
            <a:r>
              <a:rPr lang="en-US" dirty="0">
                <a:solidFill>
                  <a:srgbClr val="3366FF"/>
                </a:solidFill>
              </a:rPr>
              <a:t>12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11 → </a:t>
            </a:r>
            <a:r>
              <a:rPr lang="en-US" dirty="0">
                <a:solidFill>
                  <a:srgbClr val="3366FF"/>
                </a:solidFill>
              </a:rPr>
              <a:t>18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</a:t>
            </a:r>
            <a:r>
              <a:rPr lang="en-US" dirty="0" smtClean="0">
                <a:solidFill>
                  <a:srgbClr val="8EB4E3"/>
                </a:solidFill>
              </a:rPr>
              <a:t>12 → </a:t>
            </a:r>
            <a:r>
              <a:rPr lang="en-US" dirty="0">
                <a:solidFill>
                  <a:srgbClr val="8EB4E3"/>
                </a:solidFill>
              </a:rPr>
              <a:t>14</a:t>
            </a:r>
            <a:r>
              <a:rPr lang="en-US" dirty="0" smtClean="0">
                <a:solidFill>
                  <a:srgbClr val="8EB4E3"/>
                </a:solidFill>
              </a:rPr>
              <a:t>,</a:t>
            </a:r>
          </a:p>
          <a:p>
            <a:r>
              <a:rPr lang="en-US" dirty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</a:rPr>
              <a:t>       13 → </a:t>
            </a:r>
            <a:r>
              <a:rPr lang="en-US" dirty="0">
                <a:solidFill>
                  <a:srgbClr val="8EB4E3"/>
                </a:solidFill>
              </a:rPr>
              <a:t>16</a:t>
            </a:r>
            <a:r>
              <a:rPr lang="en-US" dirty="0" smtClean="0">
                <a:solidFill>
                  <a:srgbClr val="8EB4E3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14 → </a:t>
            </a:r>
            <a:r>
              <a:rPr lang="en-US" dirty="0">
                <a:solidFill>
                  <a:srgbClr val="3366FF"/>
                </a:solidFill>
              </a:rPr>
              <a:t>0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15 → </a:t>
            </a:r>
            <a:r>
              <a:rPr lang="en-US" dirty="0">
                <a:solidFill>
                  <a:srgbClr val="3366FF"/>
                </a:solidFill>
              </a:rPr>
              <a:t>0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</a:t>
            </a:r>
            <a:r>
              <a:rPr lang="en-US" dirty="0" smtClean="0">
                <a:solidFill>
                  <a:srgbClr val="8EB4E3"/>
                </a:solidFill>
              </a:rPr>
              <a:t>16 → </a:t>
            </a:r>
            <a:r>
              <a:rPr lang="en-US" dirty="0">
                <a:solidFill>
                  <a:srgbClr val="8EB4E3"/>
                </a:solidFill>
              </a:rPr>
              <a:t>0</a:t>
            </a:r>
            <a:r>
              <a:rPr lang="en-US" dirty="0" smtClean="0">
                <a:solidFill>
                  <a:srgbClr val="8EB4E3"/>
                </a:solidFill>
              </a:rPr>
              <a:t>,</a:t>
            </a:r>
          </a:p>
          <a:p>
            <a:r>
              <a:rPr lang="en-US" dirty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</a:rPr>
              <a:t>       17 → </a:t>
            </a:r>
            <a:r>
              <a:rPr lang="en-US" dirty="0">
                <a:solidFill>
                  <a:srgbClr val="8EB4E3"/>
                </a:solidFill>
              </a:rPr>
              <a:t>0</a:t>
            </a:r>
            <a:r>
              <a:rPr lang="en-US" dirty="0" smtClean="0">
                <a:solidFill>
                  <a:srgbClr val="8EB4E3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18 → </a:t>
            </a:r>
            <a:r>
              <a:rPr lang="en-US" dirty="0">
                <a:solidFill>
                  <a:srgbClr val="3366FF"/>
                </a:solidFill>
              </a:rPr>
              <a:t>20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</a:t>
            </a:r>
            <a:r>
              <a:rPr lang="en-US" dirty="0">
                <a:solidFill>
                  <a:srgbClr val="3366FF"/>
                </a:solidFill>
              </a:rPr>
              <a:t>19 </a:t>
            </a:r>
            <a:r>
              <a:rPr lang="en-US" dirty="0" smtClean="0">
                <a:solidFill>
                  <a:srgbClr val="3366FF"/>
                </a:solidFill>
              </a:rPr>
              <a:t>→ </a:t>
            </a:r>
            <a:r>
              <a:rPr lang="en-US" dirty="0">
                <a:solidFill>
                  <a:srgbClr val="3366FF"/>
                </a:solidFill>
              </a:rPr>
              <a:t>0</a:t>
            </a:r>
            <a:r>
              <a:rPr lang="en-US" dirty="0" smtClean="0">
                <a:solidFill>
                  <a:srgbClr val="3366FF"/>
                </a:solidFill>
              </a:rPr>
              <a:t>,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    </a:t>
            </a:r>
            <a:r>
              <a:rPr lang="en-US" dirty="0">
                <a:solidFill>
                  <a:srgbClr val="8EB4E3"/>
                </a:solidFill>
              </a:rPr>
              <a:t>20 </a:t>
            </a:r>
            <a:r>
              <a:rPr lang="en-US" dirty="0" smtClean="0">
                <a:solidFill>
                  <a:srgbClr val="8EB4E3"/>
                </a:solidFill>
              </a:rPr>
              <a:t>→ </a:t>
            </a:r>
            <a:r>
              <a:rPr lang="en-US" dirty="0">
                <a:solidFill>
                  <a:srgbClr val="8EB4E3"/>
                </a:solidFill>
              </a:rPr>
              <a:t>0</a:t>
            </a:r>
            <a:r>
              <a:rPr lang="en-US" dirty="0" smtClean="0">
                <a:solidFill>
                  <a:srgbClr val="8EB4E3"/>
                </a:solidFill>
              </a:rPr>
              <a:t>,</a:t>
            </a:r>
          </a:p>
          <a:p>
            <a:r>
              <a:rPr lang="en-US" dirty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</a:rPr>
              <a:t>       </a:t>
            </a:r>
            <a:r>
              <a:rPr lang="en-US" dirty="0">
                <a:solidFill>
                  <a:srgbClr val="8EB4E3"/>
                </a:solidFill>
              </a:rPr>
              <a:t>21 </a:t>
            </a:r>
            <a:r>
              <a:rPr lang="en-US" dirty="0" smtClean="0">
                <a:solidFill>
                  <a:srgbClr val="8EB4E3"/>
                </a:solidFill>
              </a:rPr>
              <a:t>→ 0</a:t>
            </a:r>
            <a:r>
              <a:rPr lang="en-US" dirty="0" smtClean="0">
                <a:solidFill>
                  <a:srgbClr val="3366FF"/>
                </a:solidFill>
              </a:rPr>
              <a:t>}</a:t>
            </a:r>
            <a:endParaRPr lang="en-US" dirty="0">
              <a:solidFill>
                <a:srgbClr val="3366FF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3944" y="5705023"/>
            <a:ext cx="457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(</a:t>
            </a:r>
            <a:r>
              <a:rPr lang="en-US" sz="2800" i="1" dirty="0" err="1" smtClean="0">
                <a:solidFill>
                  <a:srgbClr val="FF0000"/>
                </a:solidFill>
              </a:rPr>
              <a:t>e,h</a:t>
            </a:r>
            <a:r>
              <a:rPr lang="en-US" sz="2800" i="1" dirty="0" smtClean="0">
                <a:solidFill>
                  <a:srgbClr val="FF0000"/>
                </a:solidFill>
              </a:rPr>
              <a:t>) </a:t>
            </a:r>
            <a:r>
              <a:rPr lang="en-US" sz="2800" b="1" dirty="0" smtClean="0">
                <a:solidFill>
                  <a:srgbClr val="FF0000"/>
                </a:solidFill>
              </a:rPr>
              <a:t>⊨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∃v</a:t>
            </a:r>
            <a:r>
              <a:rPr lang="en-US" sz="2800" baseline="-25000" dirty="0">
                <a:solidFill>
                  <a:srgbClr val="FF0000"/>
                </a:solidFill>
              </a:rPr>
              <a:t>0 . </a:t>
            </a:r>
            <a:r>
              <a:rPr lang="en-US" sz="2800" dirty="0" smtClean="0">
                <a:solidFill>
                  <a:srgbClr val="FF0000"/>
                </a:solidFill>
              </a:rPr>
              <a:t>TREE(R,v</a:t>
            </a:r>
            <a:r>
              <a:rPr lang="en-US" sz="2800" baseline="-25000" dirty="0" smtClean="0">
                <a:solidFill>
                  <a:srgbClr val="FF0000"/>
                </a:solidFill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,2,[0,1])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4461" y="3544955"/>
            <a:ext cx="177550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solidFill>
                  <a:srgbClr val="FF0000"/>
                </a:solidFill>
              </a:rPr>
              <a:t>X</a:t>
            </a:r>
            <a:endParaRPr lang="en-US" sz="239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7551" y="2159960"/>
            <a:ext cx="21558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v</a:t>
            </a:r>
            <a:r>
              <a:rPr lang="en-US" baseline="-25000" dirty="0">
                <a:solidFill>
                  <a:srgbClr val="008000"/>
                </a:solidFill>
              </a:rPr>
              <a:t>0</a:t>
            </a:r>
            <a:r>
              <a:rPr lang="en-US" dirty="0">
                <a:solidFill>
                  <a:srgbClr val="008000"/>
                </a:solidFill>
              </a:rPr>
              <a:t>=[10,</a:t>
            </a:r>
          </a:p>
          <a:p>
            <a:r>
              <a:rPr lang="en-US" dirty="0">
                <a:solidFill>
                  <a:srgbClr val="008000"/>
                </a:solidFill>
              </a:rPr>
              <a:t>           [12</a:t>
            </a:r>
          </a:p>
          <a:p>
            <a:r>
              <a:rPr lang="en-US" dirty="0">
                <a:solidFill>
                  <a:srgbClr val="008000"/>
                </a:solidFill>
              </a:rPr>
              <a:t>               ,[14,[0],[0]],</a:t>
            </a:r>
          </a:p>
          <a:p>
            <a:r>
              <a:rPr lang="en-US" dirty="0">
                <a:solidFill>
                  <a:srgbClr val="008000"/>
                </a:solidFill>
              </a:rPr>
              <a:t>                [16,[0],[0]]],</a:t>
            </a:r>
          </a:p>
          <a:p>
            <a:r>
              <a:rPr lang="en-US" dirty="0">
                <a:solidFill>
                  <a:srgbClr val="008000"/>
                </a:solidFill>
              </a:rPr>
              <a:t>           [18,</a:t>
            </a:r>
          </a:p>
          <a:p>
            <a:r>
              <a:rPr lang="en-US" dirty="0">
                <a:solidFill>
                  <a:srgbClr val="008000"/>
                </a:solidFill>
              </a:rPr>
              <a:t>               [20,[0],[0]],</a:t>
            </a:r>
          </a:p>
          <a:p>
            <a:r>
              <a:rPr lang="en-US" dirty="0">
                <a:solidFill>
                  <a:srgbClr val="008000"/>
                </a:solidFill>
              </a:rPr>
              <a:t>               [0]]] </a:t>
            </a:r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058070" y="1417638"/>
            <a:ext cx="1009783" cy="120584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620844" y="1894734"/>
            <a:ext cx="1447009" cy="1436666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204439" y="2375404"/>
            <a:ext cx="1863414" cy="1757615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058070" y="2987851"/>
            <a:ext cx="1097814" cy="107229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53655" y="3529202"/>
            <a:ext cx="614198" cy="5205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839963" y="4133019"/>
            <a:ext cx="227890" cy="21862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ular Callout 20"/>
          <p:cNvSpPr/>
          <p:nvPr/>
        </p:nvSpPr>
        <p:spPr>
          <a:xfrm>
            <a:off x="3260205" y="4504694"/>
            <a:ext cx="1986501" cy="1200329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60206" y="4511997"/>
            <a:ext cx="2099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truct</a:t>
            </a:r>
            <a:r>
              <a:rPr lang="en-US" dirty="0" smtClean="0"/>
              <a:t> tree {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struct</a:t>
            </a:r>
            <a:r>
              <a:rPr lang="en-US" dirty="0" smtClean="0"/>
              <a:t> tree *left;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struct</a:t>
            </a:r>
            <a:r>
              <a:rPr lang="en-US" dirty="0" smtClean="0"/>
              <a:t> tree * right;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1377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logic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448" b="1448"/>
          <a:stretch>
            <a:fillRect/>
          </a:stretch>
        </p:blipFill>
        <p:spPr>
          <a:xfrm>
            <a:off x="1654367" y="1339936"/>
            <a:ext cx="5778468" cy="3177935"/>
          </a:xfrm>
        </p:spPr>
      </p:pic>
      <p:sp>
        <p:nvSpPr>
          <p:cNvPr id="7" name="Rectangle 6"/>
          <p:cNvSpPr/>
          <p:nvPr/>
        </p:nvSpPr>
        <p:spPr>
          <a:xfrm>
            <a:off x="269443" y="5668666"/>
            <a:ext cx="74176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3366FF"/>
                </a:solidFill>
              </a:rPr>
              <a:t>(</a:t>
            </a:r>
            <a:r>
              <a:rPr lang="en-US" sz="2800" i="1" dirty="0" err="1">
                <a:solidFill>
                  <a:srgbClr val="3366FF"/>
                </a:solidFill>
              </a:rPr>
              <a:t>e,h</a:t>
            </a:r>
            <a:r>
              <a:rPr lang="en-US" sz="2800" i="1" dirty="0">
                <a:solidFill>
                  <a:srgbClr val="3366FF"/>
                </a:solidFill>
              </a:rPr>
              <a:t>) </a:t>
            </a:r>
            <a:r>
              <a:rPr lang="en-US" sz="2800" b="1" dirty="0">
                <a:solidFill>
                  <a:srgbClr val="3366FF"/>
                </a:solidFill>
              </a:rPr>
              <a:t>⊨</a:t>
            </a:r>
            <a:r>
              <a:rPr lang="en-US" sz="2800" dirty="0">
                <a:solidFill>
                  <a:srgbClr val="3366FF"/>
                </a:solidFill>
              </a:rPr>
              <a:t> ∃</a:t>
            </a:r>
            <a:r>
              <a:rPr lang="en-US" sz="2800" dirty="0" smtClean="0">
                <a:solidFill>
                  <a:srgbClr val="3366FF"/>
                </a:solidFill>
              </a:rPr>
              <a:t>v</a:t>
            </a:r>
            <a:r>
              <a:rPr lang="en-US" sz="2800" baseline="-25000" dirty="0" smtClean="0">
                <a:solidFill>
                  <a:srgbClr val="3366FF"/>
                </a:solidFill>
              </a:rPr>
              <a:t>0 </a:t>
            </a:r>
            <a:r>
              <a:rPr lang="en-US" sz="2800" dirty="0" smtClean="0">
                <a:solidFill>
                  <a:srgbClr val="3366FF"/>
                </a:solidFill>
              </a:rPr>
              <a:t>v</a:t>
            </a:r>
            <a:r>
              <a:rPr lang="en-US" sz="2800" baseline="-25000" dirty="0" smtClean="0">
                <a:solidFill>
                  <a:srgbClr val="3366FF"/>
                </a:solidFill>
              </a:rPr>
              <a:t>1 </a:t>
            </a:r>
            <a:r>
              <a:rPr lang="en-US" sz="2800" dirty="0" smtClean="0">
                <a:solidFill>
                  <a:srgbClr val="3366FF"/>
                </a:solidFill>
              </a:rPr>
              <a:t>v</a:t>
            </a:r>
            <a:r>
              <a:rPr lang="en-US" sz="28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 TREE</a:t>
            </a:r>
            <a:r>
              <a:rPr lang="en-US" sz="2800" dirty="0">
                <a:solidFill>
                  <a:srgbClr val="3366FF"/>
                </a:solidFill>
              </a:rPr>
              <a:t>(R,v</a:t>
            </a:r>
            <a:r>
              <a:rPr lang="en-US" sz="2800" baseline="-25000" dirty="0">
                <a:solidFill>
                  <a:srgbClr val="3366FF"/>
                </a:solidFill>
              </a:rPr>
              <a:t>0</a:t>
            </a:r>
            <a:r>
              <a:rPr lang="en-US" sz="2800" dirty="0">
                <a:solidFill>
                  <a:srgbClr val="3366FF"/>
                </a:solidFill>
              </a:rPr>
              <a:t>,2,[0,1]</a:t>
            </a:r>
            <a:r>
              <a:rPr lang="en-US" sz="2800" dirty="0" smtClean="0">
                <a:solidFill>
                  <a:srgbClr val="3366FF"/>
                </a:solidFill>
              </a:rPr>
              <a:t>) 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                         </a:t>
            </a:r>
            <a:r>
              <a:rPr lang="en-US" sz="2800" dirty="0" smtClean="0">
                <a:solidFill>
                  <a:srgbClr val="3366FF"/>
                </a:solidFill>
              </a:rPr>
              <a:t> TREE(I,v</a:t>
            </a:r>
            <a:r>
              <a:rPr lang="en-US" sz="2800" baseline="-25000" dirty="0" smtClean="0">
                <a:solidFill>
                  <a:srgbClr val="3366FF"/>
                </a:solidFill>
              </a:rPr>
              <a:t>1</a:t>
            </a:r>
            <a:r>
              <a:rPr lang="en-US" sz="2800" dirty="0" smtClean="0">
                <a:solidFill>
                  <a:srgbClr val="3366FF"/>
                </a:solidFill>
              </a:rPr>
              <a:t>,2,[0]) 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smtClean="0">
                <a:solidFill>
                  <a:srgbClr val="3366FF"/>
                </a:solidFill>
              </a:rPr>
              <a:t> TREE(P,v</a:t>
            </a:r>
            <a:r>
              <a:rPr lang="en-US" sz="28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,2,[0])</a:t>
            </a:r>
            <a:endParaRPr lang="en-US" sz="2800" baseline="-25000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3222" y="4669659"/>
            <a:ext cx="7575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h</a:t>
            </a:r>
            <a:r>
              <a:rPr lang="en-US" dirty="0" smtClean="0">
                <a:solidFill>
                  <a:srgbClr val="008000"/>
                </a:solidFill>
              </a:rPr>
              <a:t>=</a:t>
            </a:r>
            <a:r>
              <a:rPr lang="en-US" dirty="0">
                <a:solidFill>
                  <a:srgbClr val="008000"/>
                </a:solidFill>
              </a:rPr>
              <a:t>{10 → 12,11 → 18,12 → 14,13 → 16,14 → </a:t>
            </a:r>
            <a:r>
              <a:rPr lang="en-US" dirty="0" smtClean="0">
                <a:solidFill>
                  <a:srgbClr val="008000"/>
                </a:solidFill>
              </a:rPr>
              <a:t>0,15 </a:t>
            </a:r>
            <a:r>
              <a:rPr lang="en-US" dirty="0">
                <a:solidFill>
                  <a:srgbClr val="008000"/>
                </a:solidFill>
              </a:rPr>
              <a:t>→ 0,16 → 0,17 → 0,18 → 20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     </a:t>
            </a:r>
            <a:r>
              <a:rPr lang="en-US" dirty="0">
                <a:solidFill>
                  <a:srgbClr val="008000"/>
                </a:solidFill>
              </a:rPr>
              <a:t>19→ 0,20 → 0,21 → </a:t>
            </a:r>
            <a:r>
              <a:rPr lang="en-US" dirty="0" smtClean="0">
                <a:solidFill>
                  <a:srgbClr val="008000"/>
                </a:solidFill>
              </a:rPr>
              <a:t>0,30 </a:t>
            </a:r>
            <a:r>
              <a:rPr lang="en-US" dirty="0">
                <a:solidFill>
                  <a:srgbClr val="008000"/>
                </a:solidFill>
              </a:rPr>
              <a:t>→ 32,31 → 10,32 → 0,33 → 12,40 → 42,41 → 14,</a:t>
            </a:r>
          </a:p>
          <a:p>
            <a:r>
              <a:rPr lang="en-US" dirty="0">
                <a:solidFill>
                  <a:srgbClr val="008000"/>
                </a:solidFill>
              </a:rPr>
              <a:t>      </a:t>
            </a:r>
            <a:r>
              <a:rPr lang="en-US" dirty="0" smtClean="0">
                <a:solidFill>
                  <a:srgbClr val="008000"/>
                </a:solidFill>
              </a:rPr>
              <a:t>42 </a:t>
            </a:r>
            <a:r>
              <a:rPr lang="en-US" dirty="0">
                <a:solidFill>
                  <a:srgbClr val="008000"/>
                </a:solidFill>
              </a:rPr>
              <a:t>→ 44,43 → 12,44 → 0,45 → 10}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37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e, h) </a:t>
            </a:r>
            <a:r>
              <a:rPr lang="en-US" b="1" dirty="0" smtClean="0">
                <a:solidFill>
                  <a:srgbClr val="3366FF"/>
                </a:solidFill>
              </a:rPr>
              <a:t>⊨ </a:t>
            </a:r>
            <a:r>
              <a:rPr lang="en-US" dirty="0" smtClean="0">
                <a:solidFill>
                  <a:srgbClr val="3366FF"/>
                </a:solidFill>
              </a:rPr>
              <a:t>s1 </a:t>
            </a:r>
            <a:r>
              <a:rPr lang="en-US" dirty="0">
                <a:solidFill>
                  <a:srgbClr val="FF0000"/>
                </a:solidFill>
              </a:rPr>
              <a:t>∗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s2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dirty="0"/>
              <a:t>and only </a:t>
            </a:r>
            <a:r>
              <a:rPr lang="en-US" dirty="0" smtClean="0"/>
              <a:t>if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rgbClr val="3366FF"/>
                </a:solidFill>
              </a:rPr>
              <a:t>∃</a:t>
            </a:r>
            <a:r>
              <a:rPr lang="en-US" dirty="0" smtClean="0">
                <a:solidFill>
                  <a:srgbClr val="3366FF"/>
                </a:solidFill>
              </a:rPr>
              <a:t>h</a:t>
            </a:r>
            <a:r>
              <a:rPr lang="en-US" dirty="0">
                <a:solidFill>
                  <a:srgbClr val="3366FF"/>
                </a:solidFill>
              </a:rPr>
              <a:t>′ , h′′ </a:t>
            </a:r>
            <a:r>
              <a:rPr lang="en-US" dirty="0" smtClean="0">
                <a:solidFill>
                  <a:srgbClr val="3366FF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	(</a:t>
            </a:r>
            <a:r>
              <a:rPr lang="en-US" dirty="0" err="1">
                <a:solidFill>
                  <a:srgbClr val="3366FF"/>
                </a:solidFill>
              </a:rPr>
              <a:t>e,h</a:t>
            </a:r>
            <a:r>
              <a:rPr lang="en-US" dirty="0">
                <a:solidFill>
                  <a:srgbClr val="3366FF"/>
                </a:solidFill>
              </a:rPr>
              <a:t>′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smtClean="0">
                <a:solidFill>
                  <a:srgbClr val="3366FF"/>
                </a:solidFill>
              </a:rPr>
              <a:t>⊨ </a:t>
            </a:r>
            <a:r>
              <a:rPr lang="en-US" dirty="0" smtClean="0">
                <a:solidFill>
                  <a:srgbClr val="3366FF"/>
                </a:solidFill>
              </a:rPr>
              <a:t>s1 </a:t>
            </a:r>
            <a:r>
              <a:rPr lang="en-US" b="1" dirty="0" smtClean="0">
                <a:solidFill>
                  <a:srgbClr val="3366FF"/>
                </a:solidFill>
              </a:rPr>
              <a:t>⋀</a:t>
            </a:r>
            <a:r>
              <a:rPr lang="en-US" dirty="0" smtClean="0">
                <a:solidFill>
                  <a:srgbClr val="3366FF"/>
                </a:solidFill>
              </a:rPr>
              <a:t> (</a:t>
            </a:r>
            <a:r>
              <a:rPr lang="en-US" dirty="0" err="1" smtClean="0">
                <a:solidFill>
                  <a:srgbClr val="3366FF"/>
                </a:solidFill>
              </a:rPr>
              <a:t>e</a:t>
            </a:r>
            <a:r>
              <a:rPr lang="en-US" dirty="0" err="1">
                <a:solidFill>
                  <a:srgbClr val="3366FF"/>
                </a:solidFill>
              </a:rPr>
              <a:t>,h</a:t>
            </a:r>
            <a:r>
              <a:rPr lang="en-US" dirty="0">
                <a:solidFill>
                  <a:srgbClr val="3366FF"/>
                </a:solidFill>
              </a:rPr>
              <a:t>′′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smtClean="0">
                <a:solidFill>
                  <a:srgbClr val="3366FF"/>
                </a:solidFill>
              </a:rPr>
              <a:t>⊨ </a:t>
            </a:r>
            <a:r>
              <a:rPr lang="en-US" dirty="0" smtClean="0">
                <a:solidFill>
                  <a:srgbClr val="3366FF"/>
                </a:solidFill>
              </a:rPr>
              <a:t>s2 </a:t>
            </a:r>
            <a:r>
              <a:rPr lang="en-US" b="1" dirty="0" smtClean="0">
                <a:solidFill>
                  <a:srgbClr val="3366FF"/>
                </a:solidFill>
              </a:rPr>
              <a:t>⋀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	</a:t>
            </a:r>
            <a:r>
              <a:rPr lang="en-US" dirty="0" err="1" smtClean="0">
                <a:solidFill>
                  <a:srgbClr val="3366FF"/>
                </a:solidFill>
              </a:rPr>
              <a:t>dom</a:t>
            </a:r>
            <a:r>
              <a:rPr lang="en-US" dirty="0">
                <a:solidFill>
                  <a:srgbClr val="3366FF"/>
                </a:solidFill>
              </a:rPr>
              <a:t>(h1)∩</a:t>
            </a:r>
            <a:r>
              <a:rPr lang="en-US" dirty="0" err="1">
                <a:solidFill>
                  <a:srgbClr val="3366FF"/>
                </a:solidFill>
              </a:rPr>
              <a:t>dom</a:t>
            </a:r>
            <a:r>
              <a:rPr lang="en-US" dirty="0">
                <a:solidFill>
                  <a:srgbClr val="3366FF"/>
                </a:solidFill>
              </a:rPr>
              <a:t>(h2)=∅ </a:t>
            </a:r>
            <a:r>
              <a:rPr lang="en-US" b="1" dirty="0">
                <a:solidFill>
                  <a:srgbClr val="3366FF"/>
                </a:solidFill>
              </a:rPr>
              <a:t>⋀</a:t>
            </a:r>
            <a:endParaRPr lang="en-US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	h</a:t>
            </a:r>
            <a:r>
              <a:rPr lang="en-US" dirty="0">
                <a:solidFill>
                  <a:srgbClr val="3366FF"/>
                </a:solidFill>
              </a:rPr>
              <a:t>=h′ </a:t>
            </a:r>
            <a:r>
              <a:rPr lang="en-US" dirty="0" smtClean="0">
                <a:solidFill>
                  <a:srgbClr val="3366FF"/>
                </a:solidFill>
              </a:rPr>
              <a:t>∪ h</a:t>
            </a:r>
            <a:r>
              <a:rPr lang="en-US" dirty="0">
                <a:solidFill>
                  <a:srgbClr val="3366FF"/>
                </a:solidFill>
              </a:rPr>
              <a:t>′′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4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 relationships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448" b="1448"/>
          <a:stretch>
            <a:fillRect/>
          </a:stretch>
        </p:blipFill>
        <p:spPr>
          <a:xfrm>
            <a:off x="1654367" y="1600201"/>
            <a:ext cx="5778468" cy="3177935"/>
          </a:xfrm>
        </p:spPr>
      </p:pic>
      <p:sp>
        <p:nvSpPr>
          <p:cNvPr id="7" name="Rectangle 6"/>
          <p:cNvSpPr/>
          <p:nvPr/>
        </p:nvSpPr>
        <p:spPr>
          <a:xfrm>
            <a:off x="363382" y="4900968"/>
            <a:ext cx="74176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3366FF"/>
                </a:solidFill>
              </a:rPr>
              <a:t>(</a:t>
            </a:r>
            <a:r>
              <a:rPr lang="en-US" sz="2800" i="1" dirty="0" err="1">
                <a:solidFill>
                  <a:srgbClr val="3366FF"/>
                </a:solidFill>
              </a:rPr>
              <a:t>e,h</a:t>
            </a:r>
            <a:r>
              <a:rPr lang="en-US" sz="2800" i="1" dirty="0">
                <a:solidFill>
                  <a:srgbClr val="3366FF"/>
                </a:solidFill>
              </a:rPr>
              <a:t>) </a:t>
            </a:r>
            <a:r>
              <a:rPr lang="en-US" sz="2800" b="1" dirty="0">
                <a:solidFill>
                  <a:srgbClr val="3366FF"/>
                </a:solidFill>
              </a:rPr>
              <a:t>⊨</a:t>
            </a:r>
            <a:r>
              <a:rPr lang="en-US" sz="2800" dirty="0">
                <a:solidFill>
                  <a:srgbClr val="3366FF"/>
                </a:solidFill>
              </a:rPr>
              <a:t> ∃v</a:t>
            </a:r>
            <a:r>
              <a:rPr lang="en-US" sz="2800" baseline="-25000" dirty="0">
                <a:solidFill>
                  <a:srgbClr val="3366FF"/>
                </a:solidFill>
              </a:rPr>
              <a:t>0 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1 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2</a:t>
            </a:r>
            <a:r>
              <a:rPr lang="en-US" sz="2800" dirty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3366FF"/>
                </a:solidFill>
              </a:rPr>
              <a:t>TREE</a:t>
            </a:r>
            <a:r>
              <a:rPr lang="en-US" sz="2800" dirty="0">
                <a:solidFill>
                  <a:srgbClr val="3366FF"/>
                </a:solidFill>
              </a:rPr>
              <a:t>(R,v</a:t>
            </a:r>
            <a:r>
              <a:rPr lang="en-US" sz="2800" baseline="-25000" dirty="0">
                <a:solidFill>
                  <a:srgbClr val="3366FF"/>
                </a:solidFill>
              </a:rPr>
              <a:t>0</a:t>
            </a:r>
            <a:r>
              <a:rPr lang="en-US" sz="2800" dirty="0">
                <a:solidFill>
                  <a:srgbClr val="3366FF"/>
                </a:solidFill>
              </a:rPr>
              <a:t>,2,[0,1]</a:t>
            </a:r>
            <a:r>
              <a:rPr lang="en-US" sz="2800" dirty="0" smtClean="0">
                <a:solidFill>
                  <a:srgbClr val="3366FF"/>
                </a:solidFill>
              </a:rPr>
              <a:t>) *</a:t>
            </a:r>
          </a:p>
          <a:p>
            <a:r>
              <a:rPr lang="en-US" sz="2800" dirty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3366FF"/>
                </a:solidFill>
              </a:rPr>
              <a:t>                             TREE(I,v</a:t>
            </a:r>
            <a:r>
              <a:rPr lang="en-US" sz="2800" baseline="-25000" dirty="0" smtClean="0">
                <a:solidFill>
                  <a:srgbClr val="3366FF"/>
                </a:solidFill>
              </a:rPr>
              <a:t>1</a:t>
            </a:r>
            <a:r>
              <a:rPr lang="en-US" sz="2800" dirty="0" smtClean="0">
                <a:solidFill>
                  <a:srgbClr val="3366FF"/>
                </a:solidFill>
              </a:rPr>
              <a:t>,2,[0]) * TREE(P,v</a:t>
            </a:r>
            <a:r>
              <a:rPr lang="en-US" sz="28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,2,[0])</a:t>
            </a:r>
            <a:endParaRPr lang="en-US" sz="2800" baseline="-25000" dirty="0">
              <a:solidFill>
                <a:srgbClr val="3366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851749" y="2155000"/>
            <a:ext cx="1301267" cy="343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227141" y="3362632"/>
            <a:ext cx="1925875" cy="62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590241" y="2373623"/>
            <a:ext cx="239433" cy="239444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89046" y="3352221"/>
            <a:ext cx="239433" cy="239444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39759" y="1963850"/>
            <a:ext cx="385176" cy="336898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00989" y="3025734"/>
            <a:ext cx="385176" cy="336898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2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 relationships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448" b="1448"/>
          <a:stretch>
            <a:fillRect/>
          </a:stretch>
        </p:blipFill>
        <p:spPr>
          <a:xfrm>
            <a:off x="1654367" y="1600201"/>
            <a:ext cx="5778468" cy="3177935"/>
          </a:xfrm>
        </p:spPr>
      </p:pic>
      <p:sp>
        <p:nvSpPr>
          <p:cNvPr id="7" name="Rectangle 6"/>
          <p:cNvSpPr/>
          <p:nvPr/>
        </p:nvSpPr>
        <p:spPr>
          <a:xfrm>
            <a:off x="363382" y="4900968"/>
            <a:ext cx="7588035" cy="2103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3366FF"/>
                </a:solidFill>
              </a:rPr>
              <a:t>(</a:t>
            </a:r>
            <a:r>
              <a:rPr lang="en-US" sz="2800" i="1" dirty="0" err="1">
                <a:solidFill>
                  <a:srgbClr val="3366FF"/>
                </a:solidFill>
              </a:rPr>
              <a:t>e,h</a:t>
            </a:r>
            <a:r>
              <a:rPr lang="en-US" sz="2800" i="1" dirty="0">
                <a:solidFill>
                  <a:srgbClr val="3366FF"/>
                </a:solidFill>
              </a:rPr>
              <a:t>) </a:t>
            </a:r>
            <a:r>
              <a:rPr lang="en-US" sz="2800" b="1" dirty="0">
                <a:solidFill>
                  <a:srgbClr val="3366FF"/>
                </a:solidFill>
              </a:rPr>
              <a:t>⊨</a:t>
            </a:r>
            <a:r>
              <a:rPr lang="en-US" sz="2800" dirty="0">
                <a:solidFill>
                  <a:srgbClr val="3366FF"/>
                </a:solidFill>
              </a:rPr>
              <a:t> ∃v</a:t>
            </a:r>
            <a:r>
              <a:rPr lang="en-US" sz="2800" baseline="-25000" dirty="0">
                <a:solidFill>
                  <a:srgbClr val="3366FF"/>
                </a:solidFill>
              </a:rPr>
              <a:t>0 </a:t>
            </a:r>
            <a:r>
              <a:rPr lang="en-US" sz="2800">
                <a:solidFill>
                  <a:srgbClr val="3366FF"/>
                </a:solidFill>
              </a:rPr>
              <a:t>v</a:t>
            </a:r>
            <a:r>
              <a:rPr lang="en-US" sz="2800" baseline="-25000">
                <a:solidFill>
                  <a:srgbClr val="3366FF"/>
                </a:solidFill>
              </a:rPr>
              <a:t>1 </a:t>
            </a:r>
            <a:r>
              <a:rPr lang="en-US" sz="2800" smtClean="0">
                <a:solidFill>
                  <a:srgbClr val="3366FF"/>
                </a:solidFill>
              </a:rPr>
              <a:t>v</a:t>
            </a:r>
            <a:r>
              <a:rPr lang="en-US" sz="2800" baseline="-25000" smtClean="0">
                <a:solidFill>
                  <a:srgbClr val="3366FF"/>
                </a:solidFill>
              </a:rPr>
              <a:t>2</a:t>
            </a:r>
            <a:r>
              <a:rPr lang="en-US" sz="2800" smtClean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3366FF"/>
                </a:solidFill>
              </a:rPr>
              <a:t>TREE</a:t>
            </a:r>
            <a:r>
              <a:rPr lang="en-US" sz="2800" dirty="0">
                <a:solidFill>
                  <a:srgbClr val="3366FF"/>
                </a:solidFill>
              </a:rPr>
              <a:t>(R,v</a:t>
            </a:r>
            <a:r>
              <a:rPr lang="en-US" sz="2800" baseline="-25000" dirty="0">
                <a:solidFill>
                  <a:srgbClr val="3366FF"/>
                </a:solidFill>
              </a:rPr>
              <a:t>0</a:t>
            </a:r>
            <a:r>
              <a:rPr lang="en-US" sz="2800" dirty="0">
                <a:solidFill>
                  <a:srgbClr val="3366FF"/>
                </a:solidFill>
              </a:rPr>
              <a:t>,2,[0,1]</a:t>
            </a:r>
            <a:r>
              <a:rPr lang="en-US" sz="2800" dirty="0" smtClean="0">
                <a:solidFill>
                  <a:srgbClr val="3366FF"/>
                </a:solidFill>
              </a:rPr>
              <a:t>) *</a:t>
            </a:r>
          </a:p>
          <a:p>
            <a:r>
              <a:rPr lang="en-US" sz="2800" dirty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3366FF"/>
                </a:solidFill>
              </a:rPr>
              <a:t>                             TREE(I,v</a:t>
            </a:r>
            <a:r>
              <a:rPr lang="en-US" sz="2800" baseline="-25000" dirty="0" smtClean="0">
                <a:solidFill>
                  <a:srgbClr val="3366FF"/>
                </a:solidFill>
              </a:rPr>
              <a:t>1</a:t>
            </a:r>
            <a:r>
              <a:rPr lang="en-US" sz="2800" dirty="0" smtClean="0">
                <a:solidFill>
                  <a:srgbClr val="3366FF"/>
                </a:solidFill>
              </a:rPr>
              <a:t>,2[0]) * TREE(P,v</a:t>
            </a:r>
            <a:r>
              <a:rPr lang="en-US" sz="28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,2,[0]) *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                           ∀ </a:t>
            </a:r>
            <a:r>
              <a:rPr lang="en-US" sz="2800" dirty="0">
                <a:solidFill>
                  <a:srgbClr val="FF0000"/>
                </a:solidFill>
              </a:rPr>
              <a:t>v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 ∈ </a:t>
            </a:r>
            <a:r>
              <a:rPr lang="en-US" sz="2800" dirty="0" err="1">
                <a:solidFill>
                  <a:srgbClr val="FF0000"/>
                </a:solidFill>
              </a:rPr>
              <a:t>TreeRecords</a:t>
            </a:r>
            <a:r>
              <a:rPr lang="en-US" sz="2800" dirty="0">
                <a:solidFill>
                  <a:srgbClr val="FF0000"/>
                </a:solidFill>
              </a:rPr>
              <a:t>(v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                               [</a:t>
            </a:r>
            <a:r>
              <a:rPr lang="en-US" sz="2800" dirty="0">
                <a:solidFill>
                  <a:srgbClr val="FF0000"/>
                </a:solidFill>
              </a:rPr>
              <a:t>nth(find(v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r>
              <a:rPr lang="en-US" sz="2800" dirty="0">
                <a:solidFill>
                  <a:srgbClr val="FF0000"/>
                </a:solidFill>
              </a:rPr>
              <a:t>,v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),2) </a:t>
            </a:r>
            <a:r>
              <a:rPr lang="en-US" sz="2800" dirty="0" err="1">
                <a:solidFill>
                  <a:srgbClr val="FF0000"/>
                </a:solidFill>
              </a:rPr>
              <a:t>inTree</a:t>
            </a:r>
            <a:r>
              <a:rPr lang="en-US" sz="2800" dirty="0">
                <a:solidFill>
                  <a:srgbClr val="FF0000"/>
                </a:solidFill>
              </a:rPr>
              <a:t> v</a:t>
            </a:r>
            <a:r>
              <a:rPr lang="en-US" sz="2800" baseline="-25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]</a:t>
            </a:r>
          </a:p>
          <a:p>
            <a:endParaRPr lang="en-US" sz="2800" baseline="-25000" dirty="0">
              <a:solidFill>
                <a:srgbClr val="3366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851749" y="2155000"/>
            <a:ext cx="1301267" cy="343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227141" y="3362632"/>
            <a:ext cx="1925875" cy="62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90241" y="2373623"/>
            <a:ext cx="239433" cy="239444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89046" y="3352221"/>
            <a:ext cx="239433" cy="239444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39759" y="1963850"/>
            <a:ext cx="385176" cy="336898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00989" y="3025734"/>
            <a:ext cx="385176" cy="336898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3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 relationships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448" b="1448"/>
          <a:stretch>
            <a:fillRect/>
          </a:stretch>
        </p:blipFill>
        <p:spPr>
          <a:xfrm>
            <a:off x="1654367" y="1600201"/>
            <a:ext cx="5778468" cy="3177935"/>
          </a:xfrm>
        </p:spPr>
      </p:pic>
      <p:sp>
        <p:nvSpPr>
          <p:cNvPr id="7" name="Rectangle 6"/>
          <p:cNvSpPr/>
          <p:nvPr/>
        </p:nvSpPr>
        <p:spPr>
          <a:xfrm>
            <a:off x="363382" y="4900968"/>
            <a:ext cx="8939515" cy="2103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3366FF"/>
                </a:solidFill>
              </a:rPr>
              <a:t>(</a:t>
            </a:r>
            <a:r>
              <a:rPr lang="en-US" sz="2800" i="1" dirty="0" err="1">
                <a:solidFill>
                  <a:srgbClr val="3366FF"/>
                </a:solidFill>
              </a:rPr>
              <a:t>e,h</a:t>
            </a:r>
            <a:r>
              <a:rPr lang="en-US" sz="2800" i="1" dirty="0">
                <a:solidFill>
                  <a:srgbClr val="3366FF"/>
                </a:solidFill>
              </a:rPr>
              <a:t>) </a:t>
            </a:r>
            <a:r>
              <a:rPr lang="en-US" sz="2800" b="1" dirty="0">
                <a:solidFill>
                  <a:srgbClr val="3366FF"/>
                </a:solidFill>
              </a:rPr>
              <a:t>⊨</a:t>
            </a:r>
            <a:r>
              <a:rPr lang="en-US" sz="2800" dirty="0">
                <a:solidFill>
                  <a:srgbClr val="3366FF"/>
                </a:solidFill>
              </a:rPr>
              <a:t> ∃v</a:t>
            </a:r>
            <a:r>
              <a:rPr lang="en-US" sz="2800" baseline="-25000" dirty="0">
                <a:solidFill>
                  <a:srgbClr val="3366FF"/>
                </a:solidFill>
              </a:rPr>
              <a:t>0 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1 </a:t>
            </a:r>
            <a:r>
              <a:rPr lang="en-US" sz="2800" dirty="0" smtClean="0">
                <a:solidFill>
                  <a:srgbClr val="3366FF"/>
                </a:solidFill>
              </a:rPr>
              <a:t>v</a:t>
            </a:r>
            <a:r>
              <a:rPr lang="en-US" sz="28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 TREE</a:t>
            </a:r>
            <a:r>
              <a:rPr lang="en-US" sz="2800" dirty="0">
                <a:solidFill>
                  <a:srgbClr val="3366FF"/>
                </a:solidFill>
              </a:rPr>
              <a:t>(R,v</a:t>
            </a:r>
            <a:r>
              <a:rPr lang="en-US" sz="2800" baseline="-25000" dirty="0">
                <a:solidFill>
                  <a:srgbClr val="3366FF"/>
                </a:solidFill>
              </a:rPr>
              <a:t>0</a:t>
            </a:r>
            <a:r>
              <a:rPr lang="en-US" sz="2800" dirty="0">
                <a:solidFill>
                  <a:srgbClr val="3366FF"/>
                </a:solidFill>
              </a:rPr>
              <a:t>,2,[0,1]</a:t>
            </a:r>
            <a:r>
              <a:rPr lang="en-US" sz="2800" dirty="0" smtClean="0">
                <a:solidFill>
                  <a:srgbClr val="3366FF"/>
                </a:solidFill>
              </a:rPr>
              <a:t>) *</a:t>
            </a:r>
          </a:p>
          <a:p>
            <a:r>
              <a:rPr lang="en-US" sz="2800" dirty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3366FF"/>
                </a:solidFill>
              </a:rPr>
              <a:t>                             TREE(I,v</a:t>
            </a:r>
            <a:r>
              <a:rPr lang="en-US" sz="2800" baseline="-25000" dirty="0" smtClean="0">
                <a:solidFill>
                  <a:srgbClr val="3366FF"/>
                </a:solidFill>
              </a:rPr>
              <a:t>1</a:t>
            </a:r>
            <a:r>
              <a:rPr lang="en-US" sz="2800" dirty="0" smtClean="0">
                <a:solidFill>
                  <a:srgbClr val="3366FF"/>
                </a:solidFill>
              </a:rPr>
              <a:t>,2[0]) * TREE(P,v</a:t>
            </a:r>
            <a:r>
              <a:rPr lang="en-US" sz="28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,2,[0]) *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      </a:t>
            </a:r>
            <a:r>
              <a:rPr lang="en-US" sz="2800" dirty="0" smtClean="0">
                <a:solidFill>
                  <a:srgbClr val="3366FF"/>
                </a:solidFill>
              </a:rPr>
              <a:t>∀ 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3</a:t>
            </a:r>
            <a:r>
              <a:rPr lang="en-US" sz="2800" dirty="0">
                <a:solidFill>
                  <a:srgbClr val="3366FF"/>
                </a:solidFill>
              </a:rPr>
              <a:t> ∈ </a:t>
            </a:r>
            <a:r>
              <a:rPr lang="en-US" sz="2800" dirty="0" err="1">
                <a:solidFill>
                  <a:srgbClr val="3366FF"/>
                </a:solidFill>
              </a:rPr>
              <a:t>TreeRecords</a:t>
            </a:r>
            <a:r>
              <a:rPr lang="en-US" sz="2800" dirty="0">
                <a:solidFill>
                  <a:srgbClr val="3366FF"/>
                </a:solidFill>
              </a:rPr>
              <a:t>(v</a:t>
            </a:r>
            <a:r>
              <a:rPr lang="en-US" sz="2400" baseline="-25000" dirty="0">
                <a:solidFill>
                  <a:srgbClr val="3366FF"/>
                </a:solidFill>
              </a:rPr>
              <a:t>1</a:t>
            </a:r>
            <a:r>
              <a:rPr lang="en-US" sz="2800" dirty="0">
                <a:solidFill>
                  <a:srgbClr val="3366FF"/>
                </a:solidFill>
              </a:rPr>
              <a:t>)</a:t>
            </a:r>
            <a:r>
              <a:rPr lang="en-US" sz="2800" dirty="0" smtClean="0">
                <a:solidFill>
                  <a:srgbClr val="3366FF"/>
                </a:solidFill>
              </a:rPr>
              <a:t>. [</a:t>
            </a:r>
            <a:r>
              <a:rPr lang="en-US" sz="2800" dirty="0">
                <a:solidFill>
                  <a:srgbClr val="3366FF"/>
                </a:solidFill>
              </a:rPr>
              <a:t>nth(find(v</a:t>
            </a:r>
            <a:r>
              <a:rPr lang="en-US" sz="2400" baseline="-25000" dirty="0">
                <a:solidFill>
                  <a:srgbClr val="3366FF"/>
                </a:solidFill>
              </a:rPr>
              <a:t>1</a:t>
            </a:r>
            <a:r>
              <a:rPr lang="en-US" sz="2800" dirty="0">
                <a:solidFill>
                  <a:srgbClr val="3366FF"/>
                </a:solidFill>
              </a:rPr>
              <a:t>,v</a:t>
            </a:r>
            <a:r>
              <a:rPr lang="en-US" sz="2800" baseline="-25000" dirty="0">
                <a:solidFill>
                  <a:srgbClr val="3366FF"/>
                </a:solidFill>
              </a:rPr>
              <a:t>3</a:t>
            </a:r>
            <a:r>
              <a:rPr lang="en-US" sz="2800" dirty="0">
                <a:solidFill>
                  <a:srgbClr val="3366FF"/>
                </a:solidFill>
              </a:rPr>
              <a:t>),2) </a:t>
            </a:r>
            <a:r>
              <a:rPr lang="en-US" sz="2800" dirty="0" err="1">
                <a:solidFill>
                  <a:srgbClr val="3366FF"/>
                </a:solidFill>
              </a:rPr>
              <a:t>inTree</a:t>
            </a:r>
            <a:r>
              <a:rPr lang="en-US" sz="2800" dirty="0">
                <a:solidFill>
                  <a:srgbClr val="3366FF"/>
                </a:solidFill>
              </a:rPr>
              <a:t> v</a:t>
            </a:r>
            <a:r>
              <a:rPr lang="en-US" sz="2800" baseline="-25000" dirty="0">
                <a:solidFill>
                  <a:srgbClr val="3366FF"/>
                </a:solidFill>
              </a:rPr>
              <a:t>0</a:t>
            </a:r>
            <a:r>
              <a:rPr lang="en-US" sz="2800" dirty="0" smtClean="0">
                <a:solidFill>
                  <a:srgbClr val="3366FF"/>
                </a:solidFill>
              </a:rPr>
              <a:t>] *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      ∀ </a:t>
            </a:r>
            <a:r>
              <a:rPr lang="en-US" sz="2800" dirty="0">
                <a:solidFill>
                  <a:srgbClr val="FF0000"/>
                </a:solidFill>
              </a:rPr>
              <a:t>v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 ∈ </a:t>
            </a:r>
            <a:r>
              <a:rPr lang="en-US" sz="2800" dirty="0" err="1">
                <a:solidFill>
                  <a:srgbClr val="FF0000"/>
                </a:solidFill>
              </a:rPr>
              <a:t>TreeRecords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dirty="0">
                <a:solidFill>
                  <a:srgbClr val="FF0000"/>
                </a:solidFill>
              </a:rPr>
              <a:t>. [nth(find(</a:t>
            </a:r>
            <a:r>
              <a:rPr lang="en-US" sz="28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,</a:t>
            </a:r>
            <a:r>
              <a:rPr lang="en-US" sz="2800" dirty="0">
                <a:solidFill>
                  <a:srgbClr val="FF0000"/>
                </a:solidFill>
              </a:rPr>
              <a:t>v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),2) </a:t>
            </a:r>
            <a:r>
              <a:rPr lang="en-US" sz="2800" dirty="0" err="1">
                <a:solidFill>
                  <a:srgbClr val="FF0000"/>
                </a:solidFill>
              </a:rPr>
              <a:t>inTree</a:t>
            </a:r>
            <a:r>
              <a:rPr lang="en-US" sz="2800" dirty="0">
                <a:solidFill>
                  <a:srgbClr val="FF0000"/>
                </a:solidFill>
              </a:rPr>
              <a:t> v</a:t>
            </a:r>
            <a:r>
              <a:rPr lang="en-US" sz="2800" baseline="-25000" dirty="0">
                <a:solidFill>
                  <a:srgbClr val="FF0000"/>
                </a:solidFill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]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baseline="-25000" dirty="0">
              <a:solidFill>
                <a:srgbClr val="3366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71303" y="2352802"/>
            <a:ext cx="3872569" cy="2082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227141" y="3352222"/>
            <a:ext cx="3216731" cy="10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851749" y="2352802"/>
            <a:ext cx="2592123" cy="19780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881097" y="2425676"/>
            <a:ext cx="239433" cy="229035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81097" y="3362632"/>
            <a:ext cx="239433" cy="229035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94064" y="4330820"/>
            <a:ext cx="239433" cy="229035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60578" y="1967608"/>
            <a:ext cx="353945" cy="281088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425561" y="3029492"/>
            <a:ext cx="322714" cy="322730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97201" y="4112197"/>
            <a:ext cx="322714" cy="218624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1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 relationships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448" b="1448"/>
          <a:stretch>
            <a:fillRect/>
          </a:stretch>
        </p:blipFill>
        <p:spPr>
          <a:xfrm>
            <a:off x="1654367" y="1184117"/>
            <a:ext cx="5778468" cy="3177935"/>
          </a:xfrm>
        </p:spPr>
      </p:pic>
      <p:sp>
        <p:nvSpPr>
          <p:cNvPr id="7" name="Rectangle 6"/>
          <p:cNvSpPr/>
          <p:nvPr/>
        </p:nvSpPr>
        <p:spPr>
          <a:xfrm>
            <a:off x="363382" y="4526185"/>
            <a:ext cx="8939515" cy="2964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3366FF"/>
                </a:solidFill>
              </a:rPr>
              <a:t>(</a:t>
            </a:r>
            <a:r>
              <a:rPr lang="en-US" sz="2800" i="1" dirty="0" err="1">
                <a:solidFill>
                  <a:srgbClr val="3366FF"/>
                </a:solidFill>
              </a:rPr>
              <a:t>e,h</a:t>
            </a:r>
            <a:r>
              <a:rPr lang="en-US" sz="2800" i="1" dirty="0">
                <a:solidFill>
                  <a:srgbClr val="3366FF"/>
                </a:solidFill>
              </a:rPr>
              <a:t>) </a:t>
            </a:r>
            <a:r>
              <a:rPr lang="en-US" sz="2800" b="1" dirty="0">
                <a:solidFill>
                  <a:srgbClr val="3366FF"/>
                </a:solidFill>
              </a:rPr>
              <a:t>⊨</a:t>
            </a:r>
            <a:r>
              <a:rPr lang="en-US" sz="2800" dirty="0">
                <a:solidFill>
                  <a:srgbClr val="3366FF"/>
                </a:solidFill>
              </a:rPr>
              <a:t> ∃v</a:t>
            </a:r>
            <a:r>
              <a:rPr lang="en-US" sz="2800" baseline="-25000" dirty="0">
                <a:solidFill>
                  <a:srgbClr val="3366FF"/>
                </a:solidFill>
              </a:rPr>
              <a:t>0 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1 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2</a:t>
            </a:r>
            <a:r>
              <a:rPr lang="en-US" sz="2800" dirty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3366FF"/>
                </a:solidFill>
              </a:rPr>
              <a:t>TREE</a:t>
            </a:r>
            <a:r>
              <a:rPr lang="en-US" sz="2800" dirty="0">
                <a:solidFill>
                  <a:srgbClr val="3366FF"/>
                </a:solidFill>
              </a:rPr>
              <a:t>(R,v</a:t>
            </a:r>
            <a:r>
              <a:rPr lang="en-US" sz="2800" baseline="-25000" dirty="0">
                <a:solidFill>
                  <a:srgbClr val="3366FF"/>
                </a:solidFill>
              </a:rPr>
              <a:t>0</a:t>
            </a:r>
            <a:r>
              <a:rPr lang="en-US" sz="2800" dirty="0">
                <a:solidFill>
                  <a:srgbClr val="3366FF"/>
                </a:solidFill>
              </a:rPr>
              <a:t>,2,[0,1]</a:t>
            </a:r>
            <a:r>
              <a:rPr lang="en-US" sz="2800" dirty="0" smtClean="0">
                <a:solidFill>
                  <a:srgbClr val="3366FF"/>
                </a:solidFill>
              </a:rPr>
              <a:t>) *</a:t>
            </a:r>
          </a:p>
          <a:p>
            <a:r>
              <a:rPr lang="en-US" sz="2800" dirty="0">
                <a:solidFill>
                  <a:srgbClr val="3366FF"/>
                </a:solidFill>
              </a:rPr>
              <a:t> </a:t>
            </a:r>
            <a:r>
              <a:rPr lang="en-US" sz="2800" dirty="0" smtClean="0">
                <a:solidFill>
                  <a:srgbClr val="3366FF"/>
                </a:solidFill>
              </a:rPr>
              <a:t>                             TREE(I,v</a:t>
            </a:r>
            <a:r>
              <a:rPr lang="en-US" sz="2800" baseline="-25000" dirty="0" smtClean="0">
                <a:solidFill>
                  <a:srgbClr val="3366FF"/>
                </a:solidFill>
              </a:rPr>
              <a:t>1</a:t>
            </a:r>
            <a:r>
              <a:rPr lang="en-US" sz="2800" dirty="0" smtClean="0">
                <a:solidFill>
                  <a:srgbClr val="3366FF"/>
                </a:solidFill>
              </a:rPr>
              <a:t>,2[0]) * TREE(P,v</a:t>
            </a:r>
            <a:r>
              <a:rPr lang="en-US" sz="28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,2,[0]) *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      </a:t>
            </a:r>
            <a:r>
              <a:rPr lang="en-US" sz="2800" dirty="0" smtClean="0">
                <a:solidFill>
                  <a:srgbClr val="3366FF"/>
                </a:solidFill>
              </a:rPr>
              <a:t>∀ 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3</a:t>
            </a:r>
            <a:r>
              <a:rPr lang="en-US" sz="2800" dirty="0">
                <a:solidFill>
                  <a:srgbClr val="3366FF"/>
                </a:solidFill>
              </a:rPr>
              <a:t> ∈ </a:t>
            </a:r>
            <a:r>
              <a:rPr lang="en-US" sz="2800" dirty="0" err="1">
                <a:solidFill>
                  <a:srgbClr val="3366FF"/>
                </a:solidFill>
              </a:rPr>
              <a:t>TreeRecords</a:t>
            </a:r>
            <a:r>
              <a:rPr lang="en-US" sz="2800" dirty="0">
                <a:solidFill>
                  <a:srgbClr val="3366FF"/>
                </a:solidFill>
              </a:rPr>
              <a:t>(v</a:t>
            </a:r>
            <a:r>
              <a:rPr lang="en-US" sz="2400" baseline="-25000" dirty="0">
                <a:solidFill>
                  <a:srgbClr val="3366FF"/>
                </a:solidFill>
              </a:rPr>
              <a:t>1</a:t>
            </a:r>
            <a:r>
              <a:rPr lang="en-US" sz="2800" dirty="0">
                <a:solidFill>
                  <a:srgbClr val="3366FF"/>
                </a:solidFill>
              </a:rPr>
              <a:t>)</a:t>
            </a:r>
            <a:r>
              <a:rPr lang="en-US" sz="2800" dirty="0" smtClean="0">
                <a:solidFill>
                  <a:srgbClr val="3366FF"/>
                </a:solidFill>
              </a:rPr>
              <a:t>. [</a:t>
            </a:r>
            <a:r>
              <a:rPr lang="en-US" sz="2800" dirty="0">
                <a:solidFill>
                  <a:srgbClr val="3366FF"/>
                </a:solidFill>
              </a:rPr>
              <a:t>nth(find(v</a:t>
            </a:r>
            <a:r>
              <a:rPr lang="en-US" sz="2400" baseline="-25000" dirty="0">
                <a:solidFill>
                  <a:srgbClr val="3366FF"/>
                </a:solidFill>
              </a:rPr>
              <a:t>1</a:t>
            </a:r>
            <a:r>
              <a:rPr lang="en-US" sz="2800" dirty="0">
                <a:solidFill>
                  <a:srgbClr val="3366FF"/>
                </a:solidFill>
              </a:rPr>
              <a:t>,v</a:t>
            </a:r>
            <a:r>
              <a:rPr lang="en-US" sz="2800" baseline="-25000" dirty="0">
                <a:solidFill>
                  <a:srgbClr val="3366FF"/>
                </a:solidFill>
              </a:rPr>
              <a:t>3</a:t>
            </a:r>
            <a:r>
              <a:rPr lang="en-US" sz="2800" dirty="0">
                <a:solidFill>
                  <a:srgbClr val="3366FF"/>
                </a:solidFill>
              </a:rPr>
              <a:t>),2) </a:t>
            </a:r>
            <a:r>
              <a:rPr lang="en-US" sz="2800" dirty="0" err="1">
                <a:solidFill>
                  <a:srgbClr val="3366FF"/>
                </a:solidFill>
              </a:rPr>
              <a:t>inTree</a:t>
            </a:r>
            <a:r>
              <a:rPr lang="en-US" sz="2800" dirty="0">
                <a:solidFill>
                  <a:srgbClr val="3366FF"/>
                </a:solidFill>
              </a:rPr>
              <a:t> v</a:t>
            </a:r>
            <a:r>
              <a:rPr lang="en-US" sz="2800" baseline="-25000" dirty="0">
                <a:solidFill>
                  <a:srgbClr val="3366FF"/>
                </a:solidFill>
              </a:rPr>
              <a:t>0</a:t>
            </a:r>
            <a:r>
              <a:rPr lang="en-US" sz="2800" dirty="0" smtClean="0">
                <a:solidFill>
                  <a:srgbClr val="3366FF"/>
                </a:solidFill>
              </a:rPr>
              <a:t>] *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      </a:t>
            </a:r>
            <a:r>
              <a:rPr lang="en-US" sz="2800" dirty="0" smtClean="0">
                <a:solidFill>
                  <a:srgbClr val="3366FF"/>
                </a:solidFill>
              </a:rPr>
              <a:t>∀ 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3</a:t>
            </a:r>
            <a:r>
              <a:rPr lang="en-US" sz="2800" dirty="0">
                <a:solidFill>
                  <a:srgbClr val="3366FF"/>
                </a:solidFill>
              </a:rPr>
              <a:t> ∈ </a:t>
            </a:r>
            <a:r>
              <a:rPr lang="en-US" sz="2800" dirty="0" err="1">
                <a:solidFill>
                  <a:srgbClr val="3366FF"/>
                </a:solidFill>
              </a:rPr>
              <a:t>TreeRecords</a:t>
            </a:r>
            <a:r>
              <a:rPr lang="en-US" sz="2800" dirty="0">
                <a:solidFill>
                  <a:srgbClr val="3366FF"/>
                </a:solidFill>
              </a:rPr>
              <a:t>(</a:t>
            </a:r>
            <a:r>
              <a:rPr lang="en-US" sz="2800" dirty="0" smtClean="0">
                <a:solidFill>
                  <a:srgbClr val="3366FF"/>
                </a:solidFill>
              </a:rPr>
              <a:t>v</a:t>
            </a:r>
            <a:r>
              <a:rPr lang="en-US" sz="24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)</a:t>
            </a:r>
            <a:r>
              <a:rPr lang="en-US" sz="2800" dirty="0">
                <a:solidFill>
                  <a:srgbClr val="3366FF"/>
                </a:solidFill>
              </a:rPr>
              <a:t>. [nth(find(</a:t>
            </a:r>
            <a:r>
              <a:rPr lang="en-US" sz="2800" dirty="0" smtClean="0">
                <a:solidFill>
                  <a:srgbClr val="3366FF"/>
                </a:solidFill>
              </a:rPr>
              <a:t>v</a:t>
            </a:r>
            <a:r>
              <a:rPr lang="en-US" sz="2400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dirty="0" smtClean="0">
                <a:solidFill>
                  <a:srgbClr val="3366FF"/>
                </a:solidFill>
              </a:rPr>
              <a:t>,</a:t>
            </a:r>
            <a:r>
              <a:rPr lang="en-US" sz="2800" dirty="0">
                <a:solidFill>
                  <a:srgbClr val="3366FF"/>
                </a:solidFill>
              </a:rPr>
              <a:t>v</a:t>
            </a:r>
            <a:r>
              <a:rPr lang="en-US" sz="2800" baseline="-25000" dirty="0">
                <a:solidFill>
                  <a:srgbClr val="3366FF"/>
                </a:solidFill>
              </a:rPr>
              <a:t>3</a:t>
            </a:r>
            <a:r>
              <a:rPr lang="en-US" sz="2800" dirty="0">
                <a:solidFill>
                  <a:srgbClr val="3366FF"/>
                </a:solidFill>
              </a:rPr>
              <a:t>),2) </a:t>
            </a:r>
            <a:r>
              <a:rPr lang="en-US" sz="2800" dirty="0" err="1">
                <a:solidFill>
                  <a:srgbClr val="3366FF"/>
                </a:solidFill>
              </a:rPr>
              <a:t>inTree</a:t>
            </a:r>
            <a:r>
              <a:rPr lang="en-US" sz="2800" dirty="0">
                <a:solidFill>
                  <a:srgbClr val="3366FF"/>
                </a:solidFill>
              </a:rPr>
              <a:t> v</a:t>
            </a:r>
            <a:r>
              <a:rPr lang="en-US" sz="2800" baseline="-25000" dirty="0">
                <a:solidFill>
                  <a:srgbClr val="3366FF"/>
                </a:solidFill>
              </a:rPr>
              <a:t>0</a:t>
            </a:r>
            <a:r>
              <a:rPr lang="en-US" sz="2800" dirty="0" smtClean="0">
                <a:solidFill>
                  <a:srgbClr val="3366FF"/>
                </a:solidFill>
              </a:rPr>
              <a:t>] *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         </a:t>
            </a:r>
            <a:r>
              <a:rPr lang="en-US" sz="2800" dirty="0" smtClean="0">
                <a:solidFill>
                  <a:srgbClr val="FF0000"/>
                </a:solidFill>
              </a:rPr>
              <a:t>[</a:t>
            </a:r>
            <a:r>
              <a:rPr lang="en-US" sz="2800" dirty="0">
                <a:solidFill>
                  <a:srgbClr val="FF0000"/>
                </a:solidFill>
              </a:rPr>
              <a:t>T = 0∨T </a:t>
            </a:r>
            <a:r>
              <a:rPr lang="en-US" sz="2800" dirty="0" err="1">
                <a:solidFill>
                  <a:srgbClr val="FF0000"/>
                </a:solidFill>
              </a:rPr>
              <a:t>inTree</a:t>
            </a:r>
            <a:r>
              <a:rPr lang="en-US" sz="2800" dirty="0">
                <a:solidFill>
                  <a:srgbClr val="FF0000"/>
                </a:solidFill>
              </a:rPr>
              <a:t> v</a:t>
            </a:r>
            <a:r>
              <a:rPr lang="en-US" sz="2800" baseline="-25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]</a:t>
            </a:r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3366FF"/>
              </a:solidFill>
            </a:endParaRPr>
          </a:p>
          <a:p>
            <a:endParaRPr lang="en-US" sz="2800" baseline="-25000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2027" y="1564320"/>
            <a:ext cx="8489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 →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5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Tree Example</a:t>
            </a:r>
          </a:p>
          <a:p>
            <a:r>
              <a:rPr lang="en-US" dirty="0" smtClean="0"/>
              <a:t>Invariants</a:t>
            </a:r>
          </a:p>
          <a:p>
            <a:r>
              <a:rPr lang="en-US" b="1" dirty="0" smtClean="0"/>
              <a:t>Tactics</a:t>
            </a:r>
          </a:p>
          <a:p>
            <a:r>
              <a:rPr lang="en-US" dirty="0" smtClean="0"/>
              <a:t>DPLL algorithm</a:t>
            </a:r>
          </a:p>
          <a:p>
            <a:r>
              <a:rPr lang="en-US" dirty="0" smtClean="0"/>
              <a:t>DPLL verification</a:t>
            </a:r>
          </a:p>
          <a:p>
            <a:r>
              <a:rPr lang="en-US" dirty="0" smtClean="0"/>
              <a:t>Challenges of large verifications</a:t>
            </a:r>
          </a:p>
          <a:p>
            <a:r>
              <a:rPr lang="en-US" dirty="0" err="1" smtClean="0"/>
              <a:t>CoqPIE</a:t>
            </a:r>
            <a:r>
              <a:rPr lang="en-US" dirty="0" smtClean="0"/>
              <a:t> GUI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2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tactics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Forward propagation</a:t>
            </a:r>
          </a:p>
          <a:p>
            <a:r>
              <a:rPr lang="en-US" dirty="0" smtClean="0"/>
              <a:t>Fold/unfold</a:t>
            </a:r>
          </a:p>
          <a:p>
            <a:r>
              <a:rPr lang="en-US" dirty="0" smtClean="0"/>
              <a:t>Merge</a:t>
            </a:r>
          </a:p>
          <a:p>
            <a:pPr lvl="1"/>
            <a:r>
              <a:rPr lang="en-US" dirty="0" smtClean="0"/>
              <a:t>Works by pairing off identical pieces</a:t>
            </a:r>
          </a:p>
          <a:p>
            <a:r>
              <a:rPr lang="en-US" dirty="0" smtClean="0"/>
              <a:t>Simplify</a:t>
            </a:r>
          </a:p>
          <a:p>
            <a:r>
              <a:rPr lang="en-US" dirty="0" smtClean="0"/>
              <a:t>Entailment</a:t>
            </a:r>
          </a:p>
          <a:p>
            <a:pPr lvl="1"/>
            <a:r>
              <a:rPr lang="en-US" dirty="0" smtClean="0"/>
              <a:t>Also works by pairing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2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Heartbleed</a:t>
            </a:r>
            <a:r>
              <a:rPr lang="en-US" dirty="0" smtClean="0"/>
              <a:t> bug</a:t>
            </a:r>
            <a:endParaRPr lang="en-US" dirty="0"/>
          </a:p>
        </p:txBody>
      </p:sp>
      <p:pic>
        <p:nvPicPr>
          <p:cNvPr id="4" name="Content Placeholder 3" descr="HeartbleedFinalm5.a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5999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7" y="439963"/>
            <a:ext cx="1353029" cy="1638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5574" y="2037521"/>
            <a:ext cx="1574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Logo from </a:t>
            </a:r>
            <a:r>
              <a:rPr lang="en-US" sz="1000" dirty="0" err="1">
                <a:solidFill>
                  <a:srgbClr val="3366FF"/>
                </a:solidFill>
              </a:rPr>
              <a:t>h</a:t>
            </a:r>
            <a:r>
              <a:rPr lang="en-US" sz="1000" dirty="0" err="1" smtClean="0">
                <a:solidFill>
                  <a:srgbClr val="3366FF"/>
                </a:solidFill>
              </a:rPr>
              <a:t>eartbleed.com</a:t>
            </a:r>
            <a:endParaRPr 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6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{∃v0 .TREE(R, v0 , 2, [0,1])</a:t>
            </a:r>
            <a:r>
              <a:rPr lang="en-US" dirty="0" smtClean="0"/>
              <a:t>}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7933C"/>
                </a:solidFill>
              </a:rPr>
              <a:t>T := R;</a:t>
            </a:r>
            <a:r>
              <a:rPr lang="en-US" dirty="0">
                <a:solidFill>
                  <a:srgbClr val="77933C"/>
                </a:solidFill>
              </a:rPr>
              <a:t/>
            </a:r>
            <a:br>
              <a:rPr lang="en-US" dirty="0">
                <a:solidFill>
                  <a:srgbClr val="77933C"/>
                </a:solidFill>
              </a:rPr>
            </a:br>
            <a:r>
              <a:rPr lang="en-US" dirty="0" smtClean="0">
                <a:solidFill>
                  <a:srgbClr val="77933C"/>
                </a:solidFill>
              </a:rPr>
              <a:t>I := 0;</a:t>
            </a:r>
            <a:r>
              <a:rPr lang="en-US" dirty="0">
                <a:solidFill>
                  <a:srgbClr val="77933C"/>
                </a:solidFill>
              </a:rPr>
              <a:t/>
            </a:r>
            <a:br>
              <a:rPr lang="en-US" dirty="0">
                <a:solidFill>
                  <a:srgbClr val="77933C"/>
                </a:solidFill>
              </a:rPr>
            </a:br>
            <a:r>
              <a:rPr lang="en-US" dirty="0">
                <a:solidFill>
                  <a:srgbClr val="77933C"/>
                </a:solidFill>
              </a:rPr>
              <a:t>P := 0; </a:t>
            </a:r>
          </a:p>
          <a:p>
            <a:pPr marL="0" indent="0">
              <a:buNone/>
            </a:pPr>
            <a:r>
              <a:rPr lang="en-US" dirty="0"/>
              <a:t>{</a:t>
            </a:r>
            <a:r>
              <a:rPr lang="en-US" dirty="0">
                <a:solidFill>
                  <a:srgbClr val="0000FF"/>
                </a:solidFill>
              </a:rPr>
              <a:t>∃v0 .∃v1 .∃v2 .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TREE</a:t>
            </a:r>
            <a:r>
              <a:rPr lang="en-US" dirty="0">
                <a:solidFill>
                  <a:srgbClr val="0000FF"/>
                </a:solidFill>
              </a:rPr>
              <a:t>(R, v0 , 2, [0,1])∗ TREE(I, v1 , 2, [0])</a:t>
            </a:r>
            <a:r>
              <a:rPr lang="en-US" dirty="0" smtClean="0">
                <a:solidFill>
                  <a:srgbClr val="0000FF"/>
                </a:solidFill>
              </a:rPr>
              <a:t>∗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TREE</a:t>
            </a:r>
            <a:r>
              <a:rPr lang="en-US" dirty="0">
                <a:solidFill>
                  <a:srgbClr val="0000FF"/>
                </a:solidFill>
              </a:rPr>
              <a:t>(P, v2 , 2, </a:t>
            </a:r>
            <a:r>
              <a:rPr lang="en-US" dirty="0" smtClean="0">
                <a:solidFill>
                  <a:srgbClr val="0000FF"/>
                </a:solidFill>
              </a:rPr>
              <a:t>[</a:t>
            </a:r>
            <a:r>
              <a:rPr lang="en-US" dirty="0">
                <a:solidFill>
                  <a:srgbClr val="0000FF"/>
                </a:solidFill>
              </a:rPr>
              <a:t>0])∗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 ∀ </a:t>
            </a:r>
            <a:r>
              <a:rPr lang="en-US" dirty="0">
                <a:solidFill>
                  <a:srgbClr val="0000FF"/>
                </a:solidFill>
              </a:rPr>
              <a:t>v3 ∈ </a:t>
            </a:r>
            <a:r>
              <a:rPr lang="en-US" dirty="0" err="1">
                <a:solidFill>
                  <a:srgbClr val="0000FF"/>
                </a:solidFill>
              </a:rPr>
              <a:t>TreeRecords</a:t>
            </a:r>
            <a:r>
              <a:rPr lang="en-US" dirty="0">
                <a:solidFill>
                  <a:srgbClr val="0000FF"/>
                </a:solidFill>
              </a:rPr>
              <a:t>(v1)</a:t>
            </a:r>
            <a:r>
              <a:rPr lang="en-US" dirty="0" smtClean="0">
                <a:solidFill>
                  <a:srgbClr val="0000FF"/>
                </a:solidFill>
              </a:rPr>
              <a:t>.[</a:t>
            </a:r>
            <a:r>
              <a:rPr lang="en-US" dirty="0">
                <a:solidFill>
                  <a:srgbClr val="0000FF"/>
                </a:solidFill>
              </a:rPr>
              <a:t>nth(find(v1,v3),2) </a:t>
            </a:r>
            <a:r>
              <a:rPr lang="en-US" dirty="0" err="1">
                <a:solidFill>
                  <a:srgbClr val="0000FF"/>
                </a:solidFill>
              </a:rPr>
              <a:t>inTree</a:t>
            </a:r>
            <a:r>
              <a:rPr lang="en-US" dirty="0">
                <a:solidFill>
                  <a:srgbClr val="0000FF"/>
                </a:solidFill>
              </a:rPr>
              <a:t> v0]</a:t>
            </a:r>
            <a:r>
              <a:rPr lang="en-US" dirty="0" smtClean="0">
                <a:solidFill>
                  <a:srgbClr val="0000FF"/>
                </a:solidFill>
              </a:rPr>
              <a:t>∗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∀ </a:t>
            </a:r>
            <a:r>
              <a:rPr lang="en-US" dirty="0">
                <a:solidFill>
                  <a:srgbClr val="0000FF"/>
                </a:solidFill>
              </a:rPr>
              <a:t>v3 ∈ </a:t>
            </a:r>
            <a:r>
              <a:rPr lang="en-US" dirty="0" err="1">
                <a:solidFill>
                  <a:srgbClr val="0000FF"/>
                </a:solidFill>
              </a:rPr>
              <a:t>TreeRecords</a:t>
            </a:r>
            <a:r>
              <a:rPr lang="en-US" dirty="0">
                <a:solidFill>
                  <a:srgbClr val="0000FF"/>
                </a:solidFill>
              </a:rPr>
              <a:t>(v2)</a:t>
            </a:r>
            <a:r>
              <a:rPr lang="en-US" dirty="0" smtClean="0">
                <a:solidFill>
                  <a:srgbClr val="0000FF"/>
                </a:solidFill>
              </a:rPr>
              <a:t>.[</a:t>
            </a:r>
            <a:r>
              <a:rPr lang="en-US" dirty="0">
                <a:solidFill>
                  <a:srgbClr val="0000FF"/>
                </a:solidFill>
              </a:rPr>
              <a:t>nth(find(v2,v3),2) </a:t>
            </a:r>
            <a:r>
              <a:rPr lang="en-US" dirty="0" err="1">
                <a:solidFill>
                  <a:srgbClr val="0000FF"/>
                </a:solidFill>
              </a:rPr>
              <a:t>inTree</a:t>
            </a:r>
            <a:r>
              <a:rPr lang="en-US" dirty="0">
                <a:solidFill>
                  <a:srgbClr val="0000FF"/>
                </a:solidFill>
              </a:rPr>
              <a:t> v0]</a:t>
            </a:r>
            <a:r>
              <a:rPr lang="en-US" dirty="0" smtClean="0">
                <a:solidFill>
                  <a:srgbClr val="0000FF"/>
                </a:solidFill>
              </a:rPr>
              <a:t>∗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[</a:t>
            </a:r>
            <a:r>
              <a:rPr lang="en-US" dirty="0">
                <a:solidFill>
                  <a:srgbClr val="0000FF"/>
                </a:solidFill>
              </a:rPr>
              <a:t>T = 0∨T </a:t>
            </a:r>
            <a:r>
              <a:rPr lang="en-US" dirty="0" err="1">
                <a:solidFill>
                  <a:srgbClr val="0000FF"/>
                </a:solidFill>
              </a:rPr>
              <a:t>inTree</a:t>
            </a:r>
            <a:r>
              <a:rPr lang="en-US" dirty="0">
                <a:solidFill>
                  <a:srgbClr val="0000FF"/>
                </a:solidFill>
              </a:rPr>
              <a:t> v0]</a:t>
            </a:r>
            <a:r>
              <a:rPr lang="en-US" dirty="0"/>
              <a:t>}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8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{∃v0 .TREE(R, v0 , 2, [0,1])</a:t>
            </a:r>
            <a:r>
              <a:rPr lang="en-US" dirty="0" smtClean="0">
                <a:solidFill>
                  <a:srgbClr val="0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7933C"/>
                </a:solidFill>
              </a:rPr>
              <a:t>T := R;</a:t>
            </a:r>
            <a:r>
              <a:rPr lang="en-US" dirty="0">
                <a:solidFill>
                  <a:srgbClr val="77933C"/>
                </a:solidFill>
              </a:rPr>
              <a:t/>
            </a:r>
            <a:br>
              <a:rPr lang="en-US" dirty="0">
                <a:solidFill>
                  <a:srgbClr val="77933C"/>
                </a:solidFill>
              </a:rPr>
            </a:br>
            <a:r>
              <a:rPr lang="en-US" dirty="0" smtClean="0">
                <a:solidFill>
                  <a:srgbClr val="77933C"/>
                </a:solidFill>
              </a:rPr>
              <a:t>I := 0;</a:t>
            </a:r>
            <a:r>
              <a:rPr lang="en-US" dirty="0">
                <a:solidFill>
                  <a:srgbClr val="77933C"/>
                </a:solidFill>
              </a:rPr>
              <a:t/>
            </a:r>
            <a:br>
              <a:rPr lang="en-US" dirty="0">
                <a:solidFill>
                  <a:srgbClr val="77933C"/>
                </a:solidFill>
              </a:rPr>
            </a:br>
            <a:r>
              <a:rPr lang="en-US" dirty="0">
                <a:solidFill>
                  <a:srgbClr val="77933C"/>
                </a:solidFill>
              </a:rPr>
              <a:t>P := 0; </a:t>
            </a:r>
          </a:p>
          <a:p>
            <a:pPr marL="0" indent="0">
              <a:buNone/>
            </a:pPr>
            <a:r>
              <a:rPr lang="en-US" dirty="0" smtClean="0"/>
              <a:t>{</a:t>
            </a:r>
            <a:r>
              <a:rPr lang="en-US" dirty="0" smtClean="0">
                <a:solidFill>
                  <a:srgbClr val="3366FF"/>
                </a:solidFill>
              </a:rPr>
              <a:t>?1234</a:t>
            </a:r>
            <a:r>
              <a:rPr lang="en-US" dirty="0" smtClean="0"/>
              <a:t>}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12657" y="5051393"/>
            <a:ext cx="5705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Existential variable—a hole in the proof tree that is filled in</a:t>
            </a:r>
          </a:p>
          <a:p>
            <a:r>
              <a:rPr lang="en-US" dirty="0" smtClean="0"/>
              <a:t>as tactics are applied to prove the theorem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1270067" y="4293211"/>
            <a:ext cx="1042590" cy="1081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73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{∃v0 .TREE(R, v0 , 2, [0,1])</a:t>
            </a:r>
            <a:r>
              <a:rPr lang="en-US" dirty="0" smtClean="0"/>
              <a:t>}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T := R;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77933C"/>
                </a:solidFill>
              </a:rPr>
              <a:t>I := 0;</a:t>
            </a:r>
            <a:r>
              <a:rPr lang="en-US" dirty="0">
                <a:solidFill>
                  <a:srgbClr val="77933C"/>
                </a:solidFill>
              </a:rPr>
              <a:t/>
            </a:r>
            <a:br>
              <a:rPr lang="en-US" dirty="0">
                <a:solidFill>
                  <a:srgbClr val="77933C"/>
                </a:solidFill>
              </a:rPr>
            </a:br>
            <a:r>
              <a:rPr lang="en-US" dirty="0">
                <a:solidFill>
                  <a:srgbClr val="77933C"/>
                </a:solidFill>
              </a:rPr>
              <a:t>P := 0; </a:t>
            </a:r>
          </a:p>
          <a:p>
            <a:pPr marL="0" indent="0">
              <a:buNone/>
            </a:pPr>
            <a:r>
              <a:rPr lang="en-US" dirty="0" smtClean="0"/>
              <a:t>{?1234}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6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{∃v0 .TREE(R, v0 , 2, [0,1]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* </a:t>
            </a:r>
            <a:r>
              <a:rPr lang="en-US" b="1" dirty="0" smtClean="0">
                <a:solidFill>
                  <a:srgbClr val="0000FF"/>
                </a:solidFill>
              </a:rPr>
              <a:t>[</a:t>
            </a:r>
            <a:r>
              <a:rPr lang="en-US" dirty="0" smtClean="0">
                <a:solidFill>
                  <a:srgbClr val="0000FF"/>
                </a:solidFill>
              </a:rPr>
              <a:t>T=R</a:t>
            </a:r>
            <a:r>
              <a:rPr lang="en-US" b="1" dirty="0" smtClean="0">
                <a:solidFill>
                  <a:srgbClr val="0000FF"/>
                </a:solidFill>
              </a:rPr>
              <a:t>]</a:t>
            </a:r>
            <a:r>
              <a:rPr lang="en-US" dirty="0" smtClean="0">
                <a:solidFill>
                  <a:srgbClr val="0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dirty="0" smtClean="0"/>
              <a:t>I := 0;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 := 0; </a:t>
            </a:r>
          </a:p>
          <a:p>
            <a:pPr marL="0" indent="0">
              <a:buNone/>
            </a:pPr>
            <a:r>
              <a:rPr lang="en-US" dirty="0" smtClean="0"/>
              <a:t>{?1234}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7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{∃v0 .TREE(R, v0 , 2, [0,1]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* [T=R]}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I := 0;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77933C"/>
                </a:solidFill>
              </a:rPr>
              <a:t>P := 0; </a:t>
            </a:r>
          </a:p>
          <a:p>
            <a:pPr marL="0" indent="0">
              <a:buNone/>
            </a:pPr>
            <a:r>
              <a:rPr lang="en-US" dirty="0" smtClean="0"/>
              <a:t>{?1234}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4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{∃v0 .TREE(R, v0 , 2, [0,1]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* [T=R] </a:t>
            </a:r>
            <a:r>
              <a:rPr lang="en-US" dirty="0" smtClean="0">
                <a:solidFill>
                  <a:srgbClr val="0000FF"/>
                </a:solidFill>
              </a:rPr>
              <a:t>*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[I = 0]</a:t>
            </a:r>
            <a:r>
              <a:rPr lang="en-US" dirty="0" smtClean="0"/>
              <a:t>}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77933C"/>
                </a:solidFill>
              </a:rPr>
              <a:t>P := 0; </a:t>
            </a:r>
          </a:p>
          <a:p>
            <a:pPr marL="0" indent="0">
              <a:buNone/>
            </a:pPr>
            <a:r>
              <a:rPr lang="en-US" dirty="0" smtClean="0"/>
              <a:t>{?1234}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0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{∃v0 .TREE(R, v0 , 2, [0,1]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* [T=R] * [I = 0]</a:t>
            </a:r>
            <a:r>
              <a:rPr lang="en-US" dirty="0" smtClean="0"/>
              <a:t>}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FF"/>
                </a:solidFill>
              </a:rPr>
              <a:t>P := 0; </a:t>
            </a:r>
          </a:p>
          <a:p>
            <a:pPr marL="0" indent="0">
              <a:buNone/>
            </a:pPr>
            <a:r>
              <a:rPr lang="en-US" dirty="0" smtClean="0"/>
              <a:t>{?1234}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60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∃</a:t>
            </a:r>
            <a:r>
              <a:rPr lang="en-US" dirty="0">
                <a:solidFill>
                  <a:srgbClr val="000000"/>
                </a:solidFill>
              </a:rPr>
              <a:t>v0 .TREE(R, v0 , 2, [0,1]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* [T=R] * [I = 0]</a:t>
            </a:r>
            <a:r>
              <a:rPr lang="en-US" dirty="0"/>
              <a:t> </a:t>
            </a:r>
            <a:r>
              <a:rPr lang="en-US" dirty="0" smtClean="0"/>
              <a:t>*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[P = 0] -&gt; 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/>
              <a:t>?1234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∃</a:t>
            </a:r>
            <a:r>
              <a:rPr lang="en-US" dirty="0">
                <a:solidFill>
                  <a:srgbClr val="000000"/>
                </a:solidFill>
              </a:rPr>
              <a:t>v0 .TREE(R, v0 , 2, [0,1]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* [T=R] * [I = 0]</a:t>
            </a:r>
            <a:r>
              <a:rPr lang="en-US" dirty="0"/>
              <a:t> </a:t>
            </a:r>
            <a:r>
              <a:rPr lang="en-US" dirty="0" smtClean="0"/>
              <a:t>*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</a:t>
            </a:r>
            <a:r>
              <a:rPr lang="en-US" dirty="0" smtClean="0"/>
              <a:t>[P = 0] -&gt;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?1234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?1234 =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∃v0 .TREE(R, v0 , 2, [0,1]) * [T=R] * [I </a:t>
            </a:r>
            <a:r>
              <a:rPr lang="en-US" dirty="0" smtClean="0">
                <a:solidFill>
                  <a:srgbClr val="000000"/>
                </a:solidFill>
              </a:rPr>
              <a:t>= </a:t>
            </a:r>
            <a:r>
              <a:rPr lang="en-US" dirty="0">
                <a:solidFill>
                  <a:srgbClr val="000000"/>
                </a:solidFill>
              </a:rPr>
              <a:t>0]</a:t>
            </a:r>
            <a:r>
              <a:rPr lang="en-US" dirty="0"/>
              <a:t> 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</a:t>
            </a:r>
            <a:r>
              <a:rPr lang="en-US" dirty="0"/>
              <a:t>[P </a:t>
            </a:r>
            <a:r>
              <a:rPr lang="en-US" dirty="0" smtClean="0"/>
              <a:t>= </a:t>
            </a:r>
            <a:r>
              <a:rPr lang="en-US" dirty="0"/>
              <a:t>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9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?1234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/>
              <a:t>TREE(R, v0 , 2, [0,1])∗ TREE(I, v1 , 2, [0])</a:t>
            </a:r>
            <a:r>
              <a:rPr lang="en-US" dirty="0" smtClean="0"/>
              <a:t>∗ </a:t>
            </a:r>
            <a:r>
              <a:rPr lang="en-US" dirty="0"/>
              <a:t>TREE(P, v2 , 2, [0])∗</a:t>
            </a:r>
            <a:br>
              <a:rPr lang="en-US" dirty="0"/>
            </a:br>
            <a:r>
              <a:rPr lang="en-US" dirty="0"/>
              <a:t>∀ v3 ∈ </a:t>
            </a:r>
            <a:r>
              <a:rPr lang="en-US" dirty="0" err="1"/>
              <a:t>TreeRecords</a:t>
            </a:r>
            <a:r>
              <a:rPr lang="en-US" dirty="0"/>
              <a:t>(v1).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[</a:t>
            </a:r>
            <a:r>
              <a:rPr lang="en-US" dirty="0"/>
              <a:t>nth(find(v1,v3),2)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∀ </a:t>
            </a:r>
            <a:r>
              <a:rPr lang="en-US" dirty="0"/>
              <a:t>v3 ∈ </a:t>
            </a:r>
            <a:r>
              <a:rPr lang="en-US" dirty="0" err="1"/>
              <a:t>TreeRecords</a:t>
            </a:r>
            <a:r>
              <a:rPr lang="en-US" dirty="0"/>
              <a:t>(v2). 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/>
              <a:t>nth(find(v2,v3),2)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T = 0 ∨ T </a:t>
            </a:r>
            <a:r>
              <a:rPr lang="en-US" dirty="0" err="1"/>
              <a:t>inTree</a:t>
            </a:r>
            <a:r>
              <a:rPr lang="en-US" dirty="0"/>
              <a:t> v0]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9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Heartbleed</a:t>
            </a:r>
            <a:r>
              <a:rPr lang="en-US" dirty="0" smtClean="0"/>
              <a:t> bug</a:t>
            </a:r>
            <a:endParaRPr lang="en-US" dirty="0"/>
          </a:p>
        </p:txBody>
      </p:sp>
      <p:pic>
        <p:nvPicPr>
          <p:cNvPr id="6" name="Content Placeholder 5" descr="HeartbleedFinalm4.a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5999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7" y="439963"/>
            <a:ext cx="1353029" cy="1638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5574" y="2037521"/>
            <a:ext cx="1574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Logo from </a:t>
            </a:r>
            <a:r>
              <a:rPr lang="en-US" sz="1000" dirty="0" err="1">
                <a:solidFill>
                  <a:srgbClr val="3366FF"/>
                </a:solidFill>
              </a:rPr>
              <a:t>h</a:t>
            </a:r>
            <a:r>
              <a:rPr lang="en-US" sz="1000" dirty="0" err="1" smtClean="0">
                <a:solidFill>
                  <a:srgbClr val="3366FF"/>
                </a:solidFill>
              </a:rPr>
              <a:t>eartbleed.com</a:t>
            </a:r>
            <a:endParaRPr 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7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∃v0 .TREE(R, v0 , 2, [0,1]) * [T=R] * [I </a:t>
            </a:r>
            <a:r>
              <a:rPr lang="en-US" dirty="0" smtClean="0">
                <a:solidFill>
                  <a:srgbClr val="0000FF"/>
                </a:solidFill>
              </a:rPr>
              <a:t>= </a:t>
            </a:r>
            <a:r>
              <a:rPr lang="en-US" dirty="0">
                <a:solidFill>
                  <a:srgbClr val="0000FF"/>
                </a:solidFill>
              </a:rPr>
              <a:t>0] 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[P </a:t>
            </a:r>
            <a:r>
              <a:rPr lang="en-US" dirty="0" smtClean="0">
                <a:solidFill>
                  <a:srgbClr val="0000FF"/>
                </a:solidFill>
              </a:rPr>
              <a:t>= </a:t>
            </a:r>
            <a:r>
              <a:rPr lang="en-US" dirty="0">
                <a:solidFill>
                  <a:srgbClr val="0000FF"/>
                </a:solidFill>
              </a:rPr>
              <a:t>0]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/>
              <a:t>TREE(R, v0 , 2, [0,1])∗ TREE(I, v1 , 2, [0])</a:t>
            </a:r>
            <a:r>
              <a:rPr lang="en-US" dirty="0" smtClean="0"/>
              <a:t>∗ </a:t>
            </a:r>
            <a:r>
              <a:rPr lang="en-US" dirty="0"/>
              <a:t>TREE(P, v2 , 2, [0])∗</a:t>
            </a:r>
            <a:br>
              <a:rPr lang="en-US" dirty="0"/>
            </a:br>
            <a:r>
              <a:rPr lang="en-US" dirty="0"/>
              <a:t>∀ v3 ∈ </a:t>
            </a:r>
            <a:r>
              <a:rPr lang="en-US" dirty="0" err="1"/>
              <a:t>TreeRecords</a:t>
            </a:r>
            <a:r>
              <a:rPr lang="en-US" dirty="0"/>
              <a:t>(v1).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[</a:t>
            </a:r>
            <a:r>
              <a:rPr lang="en-US" dirty="0"/>
              <a:t>nth(find(v1,v3),2)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∀ </a:t>
            </a:r>
            <a:r>
              <a:rPr lang="en-US" dirty="0"/>
              <a:t>v3 ∈ </a:t>
            </a:r>
            <a:r>
              <a:rPr lang="en-US" dirty="0" err="1"/>
              <a:t>TreeRecords</a:t>
            </a:r>
            <a:r>
              <a:rPr lang="en-US" dirty="0"/>
              <a:t>(v2). 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/>
              <a:t>nth(find(v2,v3),2)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T = 0 ∨ T </a:t>
            </a:r>
            <a:r>
              <a:rPr lang="en-US" dirty="0" err="1"/>
              <a:t>inTree</a:t>
            </a:r>
            <a:r>
              <a:rPr lang="en-US" dirty="0"/>
              <a:t> v0]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88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∃v0 .</a:t>
            </a:r>
            <a:r>
              <a:rPr lang="en-US" dirty="0">
                <a:solidFill>
                  <a:srgbClr val="FF0000"/>
                </a:solidFill>
              </a:rPr>
              <a:t>TREE(R, v0 , 2, [0,1]) </a:t>
            </a:r>
            <a:r>
              <a:rPr lang="en-US" dirty="0">
                <a:solidFill>
                  <a:srgbClr val="0000FF"/>
                </a:solidFill>
              </a:rPr>
              <a:t>* [T=R] * [I </a:t>
            </a:r>
            <a:r>
              <a:rPr lang="en-US" dirty="0" smtClean="0">
                <a:solidFill>
                  <a:srgbClr val="0000FF"/>
                </a:solidFill>
              </a:rPr>
              <a:t>= </a:t>
            </a:r>
            <a:r>
              <a:rPr lang="en-US" dirty="0">
                <a:solidFill>
                  <a:srgbClr val="0000FF"/>
                </a:solidFill>
              </a:rPr>
              <a:t>0] 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[P </a:t>
            </a:r>
            <a:r>
              <a:rPr lang="en-US" dirty="0" smtClean="0">
                <a:solidFill>
                  <a:srgbClr val="0000FF"/>
                </a:solidFill>
              </a:rPr>
              <a:t>= </a:t>
            </a:r>
            <a:r>
              <a:rPr lang="en-US" dirty="0">
                <a:solidFill>
                  <a:srgbClr val="0000FF"/>
                </a:solidFill>
              </a:rPr>
              <a:t>0]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TREE(R, v0 , 2, [0,1])</a:t>
            </a:r>
            <a:r>
              <a:rPr lang="en-US" dirty="0"/>
              <a:t>∗ TREE(I, v1 , 2, [0])</a:t>
            </a:r>
            <a:r>
              <a:rPr lang="en-US" dirty="0" smtClean="0"/>
              <a:t>∗ </a:t>
            </a:r>
            <a:r>
              <a:rPr lang="en-US" dirty="0"/>
              <a:t>TREE(P, v2 , 2, [0])∗</a:t>
            </a:r>
            <a:br>
              <a:rPr lang="en-US" dirty="0"/>
            </a:br>
            <a:r>
              <a:rPr lang="en-US" dirty="0"/>
              <a:t>∀ v3 ∈ </a:t>
            </a:r>
            <a:r>
              <a:rPr lang="en-US" dirty="0" err="1"/>
              <a:t>TreeRecords</a:t>
            </a:r>
            <a:r>
              <a:rPr lang="en-US" dirty="0"/>
              <a:t>(v1).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[</a:t>
            </a:r>
            <a:r>
              <a:rPr lang="en-US" dirty="0"/>
              <a:t>nth(find(v1,v3),2)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∀ </a:t>
            </a:r>
            <a:r>
              <a:rPr lang="en-US" dirty="0"/>
              <a:t>v3 ∈ </a:t>
            </a:r>
            <a:r>
              <a:rPr lang="en-US" dirty="0" err="1"/>
              <a:t>TreeRecords</a:t>
            </a:r>
            <a:r>
              <a:rPr lang="en-US" dirty="0"/>
              <a:t>(v2). 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/>
              <a:t>nth(find(v2,v3),2)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T = 0 ∨ T </a:t>
            </a:r>
            <a:r>
              <a:rPr lang="en-US" dirty="0" err="1"/>
              <a:t>inTree</a:t>
            </a:r>
            <a:r>
              <a:rPr lang="en-US" dirty="0"/>
              <a:t> v0]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1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∃v0 .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TREE(R, v0 , 2, [0,1]) </a:t>
            </a:r>
            <a:r>
              <a:rPr lang="en-US" dirty="0">
                <a:solidFill>
                  <a:srgbClr val="0000FF"/>
                </a:solidFill>
              </a:rPr>
              <a:t>* [T=R] * </a:t>
            </a:r>
            <a:r>
              <a:rPr lang="en-US" dirty="0">
                <a:solidFill>
                  <a:srgbClr val="FF0000"/>
                </a:solidFill>
              </a:rPr>
              <a:t>[I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0] </a:t>
            </a:r>
            <a:r>
              <a:rPr lang="en-US" dirty="0">
                <a:solidFill>
                  <a:srgbClr val="0000FF"/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[P </a:t>
            </a:r>
            <a:r>
              <a:rPr lang="en-US" dirty="0" smtClean="0">
                <a:solidFill>
                  <a:srgbClr val="0000FF"/>
                </a:solidFill>
              </a:rPr>
              <a:t>= </a:t>
            </a:r>
            <a:r>
              <a:rPr lang="en-US" dirty="0">
                <a:solidFill>
                  <a:srgbClr val="0000FF"/>
                </a:solidFill>
              </a:rPr>
              <a:t>0]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TREE(R, v0 , 2, [0,1])</a:t>
            </a:r>
            <a:r>
              <a:rPr lang="en-US" dirty="0"/>
              <a:t>∗ </a:t>
            </a:r>
            <a:r>
              <a:rPr lang="en-US" dirty="0">
                <a:solidFill>
                  <a:srgbClr val="FF0000"/>
                </a:solidFill>
              </a:rPr>
              <a:t>TREE(I, v1 , 2, [0])</a:t>
            </a:r>
            <a:r>
              <a:rPr lang="en-US" dirty="0" smtClean="0"/>
              <a:t>∗ </a:t>
            </a:r>
            <a:r>
              <a:rPr lang="en-US" dirty="0"/>
              <a:t>TREE(P, v2 , 2, [0])∗</a:t>
            </a:r>
            <a:br>
              <a:rPr lang="en-US" dirty="0"/>
            </a:br>
            <a:r>
              <a:rPr lang="en-US" dirty="0"/>
              <a:t>∀ v3 ∈ </a:t>
            </a:r>
            <a:r>
              <a:rPr lang="en-US" dirty="0" err="1"/>
              <a:t>TreeRecords</a:t>
            </a:r>
            <a:r>
              <a:rPr lang="en-US" dirty="0"/>
              <a:t>(v1).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[</a:t>
            </a:r>
            <a:r>
              <a:rPr lang="en-US" dirty="0"/>
              <a:t>nth(find(v1,v3),2)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∀ </a:t>
            </a:r>
            <a:r>
              <a:rPr lang="en-US" dirty="0"/>
              <a:t>v3 ∈ </a:t>
            </a:r>
            <a:r>
              <a:rPr lang="en-US" dirty="0" err="1"/>
              <a:t>TreeRecords</a:t>
            </a:r>
            <a:r>
              <a:rPr lang="en-US" dirty="0"/>
              <a:t>(v2). 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/>
              <a:t>nth(find(v2,v3),2)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T = 0 ∨ T </a:t>
            </a:r>
            <a:r>
              <a:rPr lang="en-US" dirty="0" err="1"/>
              <a:t>inTree</a:t>
            </a:r>
            <a:r>
              <a:rPr lang="en-US" dirty="0"/>
              <a:t> v0]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7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∃v0 .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TREE(R, v0 , 2, [0,1]) </a:t>
            </a:r>
            <a:r>
              <a:rPr lang="en-US" dirty="0">
                <a:solidFill>
                  <a:srgbClr val="0000FF"/>
                </a:solidFill>
              </a:rPr>
              <a:t>* [T=R] * </a:t>
            </a:r>
            <a:r>
              <a:rPr lang="en-US" dirty="0">
                <a:solidFill>
                  <a:srgbClr val="A6A6A6"/>
                </a:solidFill>
              </a:rPr>
              <a:t>[I </a:t>
            </a:r>
            <a:r>
              <a:rPr lang="en-US" dirty="0" smtClean="0">
                <a:solidFill>
                  <a:srgbClr val="A6A6A6"/>
                </a:solidFill>
              </a:rPr>
              <a:t>= </a:t>
            </a:r>
            <a:r>
              <a:rPr lang="en-US" dirty="0">
                <a:solidFill>
                  <a:srgbClr val="A6A6A6"/>
                </a:solidFill>
              </a:rPr>
              <a:t>0] </a:t>
            </a:r>
            <a:r>
              <a:rPr lang="en-US" dirty="0">
                <a:solidFill>
                  <a:srgbClr val="0000FF"/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</a:t>
            </a:r>
            <a:r>
              <a:rPr lang="en-US" dirty="0">
                <a:solidFill>
                  <a:srgbClr val="FF0000"/>
                </a:solidFill>
              </a:rPr>
              <a:t> [P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0]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TREE(R, v0 , 2, [0,1])</a:t>
            </a:r>
            <a:r>
              <a:rPr lang="en-US" dirty="0"/>
              <a:t>∗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TREE(I, v1 , 2, [0])</a:t>
            </a:r>
            <a:r>
              <a:rPr lang="en-US" dirty="0" smtClean="0"/>
              <a:t>∗ </a:t>
            </a:r>
            <a:r>
              <a:rPr lang="en-US" dirty="0">
                <a:solidFill>
                  <a:srgbClr val="FF0000"/>
                </a:solidFill>
              </a:rPr>
              <a:t>TREE(P, v2 , 2, [0])</a:t>
            </a:r>
            <a:r>
              <a:rPr lang="en-US" dirty="0"/>
              <a:t>∗</a:t>
            </a:r>
            <a:br>
              <a:rPr lang="en-US" dirty="0"/>
            </a:br>
            <a:r>
              <a:rPr lang="en-US" dirty="0"/>
              <a:t>∀ v3 ∈ </a:t>
            </a:r>
            <a:r>
              <a:rPr lang="en-US" dirty="0" err="1"/>
              <a:t>TreeRecords</a:t>
            </a:r>
            <a:r>
              <a:rPr lang="en-US" dirty="0"/>
              <a:t>(v1).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[</a:t>
            </a:r>
            <a:r>
              <a:rPr lang="en-US" dirty="0"/>
              <a:t>nth(find(v1,v3),2)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∀ </a:t>
            </a:r>
            <a:r>
              <a:rPr lang="en-US" dirty="0"/>
              <a:t>v3 ∈ </a:t>
            </a:r>
            <a:r>
              <a:rPr lang="en-US" dirty="0" err="1"/>
              <a:t>TreeRecords</a:t>
            </a:r>
            <a:r>
              <a:rPr lang="en-US" dirty="0"/>
              <a:t>(v2). 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/>
              <a:t>nth(find(v2,v3),2)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T = 0 ∨ T </a:t>
            </a:r>
            <a:r>
              <a:rPr lang="en-US" dirty="0" err="1"/>
              <a:t>inTree</a:t>
            </a:r>
            <a:r>
              <a:rPr lang="en-US" dirty="0"/>
              <a:t> v0]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8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∃v0 .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TREE(R, v0 , 2, [0,1]) </a:t>
            </a:r>
            <a:r>
              <a:rPr lang="en-US" dirty="0">
                <a:solidFill>
                  <a:srgbClr val="0000FF"/>
                </a:solidFill>
              </a:rPr>
              <a:t>* [T=R] * </a:t>
            </a:r>
            <a:r>
              <a:rPr lang="en-US" dirty="0">
                <a:solidFill>
                  <a:srgbClr val="A6A6A6"/>
                </a:solidFill>
              </a:rPr>
              <a:t>[I </a:t>
            </a:r>
            <a:r>
              <a:rPr lang="en-US" dirty="0" smtClean="0">
                <a:solidFill>
                  <a:srgbClr val="A6A6A6"/>
                </a:solidFill>
              </a:rPr>
              <a:t>= </a:t>
            </a:r>
            <a:r>
              <a:rPr lang="en-US" dirty="0">
                <a:solidFill>
                  <a:srgbClr val="A6A6A6"/>
                </a:solidFill>
              </a:rPr>
              <a:t>0] </a:t>
            </a:r>
            <a:r>
              <a:rPr lang="en-US" dirty="0">
                <a:solidFill>
                  <a:srgbClr val="0000FF"/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[P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=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0]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TREE(R, v0 , 2, [0,1])</a:t>
            </a:r>
            <a:r>
              <a:rPr lang="en-US" dirty="0"/>
              <a:t>∗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TREE(I, v1 , 2, [0])</a:t>
            </a:r>
            <a:r>
              <a:rPr lang="en-US" dirty="0" smtClean="0"/>
              <a:t>∗ </a:t>
            </a:r>
            <a:r>
              <a:rPr lang="en-US" dirty="0">
                <a:solidFill>
                  <a:srgbClr val="A6A6A6"/>
                </a:solidFill>
              </a:rPr>
              <a:t>TREE(P, v2 , 2, [0])</a:t>
            </a:r>
            <a:r>
              <a:rPr lang="en-US" dirty="0"/>
              <a:t>∗</a:t>
            </a:r>
            <a:br>
              <a:rPr lang="en-US" dirty="0"/>
            </a:br>
            <a:r>
              <a:rPr lang="en-US" dirty="0"/>
              <a:t>∀ v3 ∈ </a:t>
            </a:r>
            <a:r>
              <a:rPr lang="en-US" dirty="0" err="1"/>
              <a:t>TreeRecords</a:t>
            </a:r>
            <a:r>
              <a:rPr lang="en-US" dirty="0"/>
              <a:t>(v1).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[</a:t>
            </a:r>
            <a:r>
              <a:rPr lang="en-US" dirty="0"/>
              <a:t>nth(find(v1,v3),2)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∀ </a:t>
            </a:r>
            <a:r>
              <a:rPr lang="en-US" dirty="0"/>
              <a:t>v3 ∈ </a:t>
            </a:r>
            <a:r>
              <a:rPr lang="en-US" dirty="0" err="1"/>
              <a:t>TreeRecords</a:t>
            </a:r>
            <a:r>
              <a:rPr lang="en-US" dirty="0"/>
              <a:t>(v2). 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/>
              <a:t>nth(find(v2,v3),2)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T = 0 ∨ T </a:t>
            </a:r>
            <a:r>
              <a:rPr lang="en-US" dirty="0" err="1"/>
              <a:t>inTree</a:t>
            </a:r>
            <a:r>
              <a:rPr lang="en-US" dirty="0"/>
              <a:t> v0]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4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∃v0 .</a:t>
            </a:r>
            <a:r>
              <a:rPr lang="en-US" dirty="0">
                <a:solidFill>
                  <a:srgbClr val="A6A6A6"/>
                </a:solidFill>
              </a:rPr>
              <a:t>TREE(R, v0 , 2, [0,1]) </a:t>
            </a:r>
            <a:r>
              <a:rPr lang="en-US" dirty="0">
                <a:solidFill>
                  <a:srgbClr val="0000FF"/>
                </a:solidFill>
              </a:rPr>
              <a:t>* [T=R] * </a:t>
            </a:r>
            <a:r>
              <a:rPr lang="en-US" dirty="0">
                <a:solidFill>
                  <a:srgbClr val="FF0000"/>
                </a:solidFill>
              </a:rPr>
              <a:t>[I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0] </a:t>
            </a:r>
            <a:r>
              <a:rPr lang="en-US" dirty="0">
                <a:solidFill>
                  <a:srgbClr val="0000FF"/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</a:t>
            </a:r>
            <a:r>
              <a:rPr lang="en-US" dirty="0">
                <a:solidFill>
                  <a:srgbClr val="FF0000"/>
                </a:solidFill>
              </a:rPr>
              <a:t>[P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0]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TREE(R, v0 , 2, [0,1])</a:t>
            </a:r>
            <a:r>
              <a:rPr lang="en-US" dirty="0"/>
              <a:t>∗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TREE(I, v1 , 2, [0])</a:t>
            </a:r>
            <a:r>
              <a:rPr lang="en-US" dirty="0" smtClean="0"/>
              <a:t>∗ </a:t>
            </a:r>
            <a:r>
              <a:rPr lang="en-US" dirty="0">
                <a:solidFill>
                  <a:srgbClr val="77933C"/>
                </a:solidFill>
              </a:rPr>
              <a:t>TREE(P, v2 , 2, [0])</a:t>
            </a:r>
            <a:r>
              <a:rPr lang="en-US" dirty="0"/>
              <a:t>∗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∀ v3 ∈ </a:t>
            </a:r>
            <a:r>
              <a:rPr lang="en-US" dirty="0" err="1">
                <a:solidFill>
                  <a:srgbClr val="FF0000"/>
                </a:solidFill>
              </a:rPr>
              <a:t>TreeRecords</a:t>
            </a:r>
            <a:r>
              <a:rPr lang="en-US" dirty="0">
                <a:solidFill>
                  <a:srgbClr val="FF0000"/>
                </a:solidFill>
              </a:rPr>
              <a:t>(v1).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[</a:t>
            </a:r>
            <a:r>
              <a:rPr lang="en-US" dirty="0">
                <a:solidFill>
                  <a:srgbClr val="FF0000"/>
                </a:solidFill>
              </a:rPr>
              <a:t>nth(find(v1,v3),2) </a:t>
            </a:r>
            <a:r>
              <a:rPr lang="en-US" dirty="0" err="1">
                <a:solidFill>
                  <a:srgbClr val="FF0000"/>
                </a:solidFill>
              </a:rPr>
              <a:t>inTree</a:t>
            </a:r>
            <a:r>
              <a:rPr lang="en-US" dirty="0">
                <a:solidFill>
                  <a:srgbClr val="FF0000"/>
                </a:solidFill>
              </a:rPr>
              <a:t> v0]</a:t>
            </a:r>
            <a:r>
              <a:rPr lang="en-US" dirty="0" smtClean="0">
                <a:solidFill>
                  <a:srgbClr val="000000"/>
                </a:solidFill>
              </a:rPr>
              <a:t>∗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∀ </a:t>
            </a:r>
            <a:r>
              <a:rPr lang="en-US" dirty="0">
                <a:solidFill>
                  <a:srgbClr val="FF0000"/>
                </a:solidFill>
              </a:rPr>
              <a:t>v3 ∈ </a:t>
            </a:r>
            <a:r>
              <a:rPr lang="en-US" dirty="0" err="1">
                <a:solidFill>
                  <a:srgbClr val="FF0000"/>
                </a:solidFill>
              </a:rPr>
              <a:t>TreeRecords</a:t>
            </a:r>
            <a:r>
              <a:rPr lang="en-US" dirty="0">
                <a:solidFill>
                  <a:srgbClr val="FF0000"/>
                </a:solidFill>
              </a:rPr>
              <a:t>(v2).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[</a:t>
            </a:r>
            <a:r>
              <a:rPr lang="en-US" dirty="0">
                <a:solidFill>
                  <a:srgbClr val="FF0000"/>
                </a:solidFill>
              </a:rPr>
              <a:t>nth(find(v2,v3),2) </a:t>
            </a:r>
            <a:r>
              <a:rPr lang="en-US" dirty="0" err="1">
                <a:solidFill>
                  <a:srgbClr val="FF0000"/>
                </a:solidFill>
              </a:rPr>
              <a:t>inTree</a:t>
            </a:r>
            <a:r>
              <a:rPr lang="en-US" dirty="0">
                <a:solidFill>
                  <a:srgbClr val="FF0000"/>
                </a:solidFill>
              </a:rPr>
              <a:t> v0]</a:t>
            </a:r>
            <a:r>
              <a:rPr lang="en-US" dirty="0" smtClean="0">
                <a:solidFill>
                  <a:srgbClr val="000000"/>
                </a:solidFill>
              </a:rPr>
              <a:t>∗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T = 0 ∨ T </a:t>
            </a:r>
            <a:r>
              <a:rPr lang="en-US" dirty="0" err="1"/>
              <a:t>inTree</a:t>
            </a:r>
            <a:r>
              <a:rPr lang="en-US" dirty="0"/>
              <a:t> v0]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2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∃v0 .</a:t>
            </a:r>
            <a:r>
              <a:rPr lang="en-US" dirty="0">
                <a:solidFill>
                  <a:srgbClr val="A6A6A6"/>
                </a:solidFill>
              </a:rPr>
              <a:t>TREE(R, v0 , 2, [0,1]) </a:t>
            </a:r>
            <a:r>
              <a:rPr lang="en-US" dirty="0">
                <a:solidFill>
                  <a:srgbClr val="0000FF"/>
                </a:solidFill>
              </a:rPr>
              <a:t>* </a:t>
            </a:r>
            <a:r>
              <a:rPr lang="en-US" dirty="0">
                <a:solidFill>
                  <a:srgbClr val="FF0000"/>
                </a:solidFill>
              </a:rPr>
              <a:t>[T=R] </a:t>
            </a:r>
            <a:r>
              <a:rPr lang="en-US" dirty="0">
                <a:solidFill>
                  <a:srgbClr val="0000FF"/>
                </a:solidFill>
              </a:rPr>
              <a:t>* </a:t>
            </a:r>
            <a:r>
              <a:rPr lang="en-US" dirty="0">
                <a:solidFill>
                  <a:srgbClr val="A6A6A6"/>
                </a:solidFill>
              </a:rPr>
              <a:t>[I </a:t>
            </a:r>
            <a:r>
              <a:rPr lang="en-US" dirty="0" smtClean="0">
                <a:solidFill>
                  <a:srgbClr val="A6A6A6"/>
                </a:solidFill>
              </a:rPr>
              <a:t>= </a:t>
            </a:r>
            <a:r>
              <a:rPr lang="en-US" dirty="0">
                <a:solidFill>
                  <a:srgbClr val="A6A6A6"/>
                </a:solidFill>
              </a:rPr>
              <a:t>0] </a:t>
            </a:r>
            <a:r>
              <a:rPr lang="en-US" dirty="0">
                <a:solidFill>
                  <a:srgbClr val="0000FF"/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</a:t>
            </a:r>
            <a:r>
              <a:rPr lang="en-US" dirty="0">
                <a:solidFill>
                  <a:srgbClr val="A6A6A6"/>
                </a:solidFill>
              </a:rPr>
              <a:t>[P </a:t>
            </a:r>
            <a:r>
              <a:rPr lang="en-US" dirty="0" smtClean="0">
                <a:solidFill>
                  <a:srgbClr val="A6A6A6"/>
                </a:solidFill>
              </a:rPr>
              <a:t>= </a:t>
            </a:r>
            <a:r>
              <a:rPr lang="en-US" dirty="0">
                <a:solidFill>
                  <a:srgbClr val="A6A6A6"/>
                </a:solidFill>
              </a:rPr>
              <a:t>0]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>
                <a:solidFill>
                  <a:srgbClr val="77933C"/>
                </a:solidFill>
              </a:rPr>
              <a:t>TREE(R, v0 , 2, [0,1])</a:t>
            </a:r>
            <a:r>
              <a:rPr lang="en-US" dirty="0"/>
              <a:t>∗ </a:t>
            </a:r>
            <a:r>
              <a:rPr lang="en-US" dirty="0">
                <a:solidFill>
                  <a:srgbClr val="A6A6A6"/>
                </a:solidFill>
              </a:rPr>
              <a:t>TREE(I, v1 , 2, [0])</a:t>
            </a:r>
            <a:r>
              <a:rPr lang="en-US" dirty="0" smtClean="0"/>
              <a:t>∗ </a:t>
            </a:r>
            <a:r>
              <a:rPr lang="en-US" dirty="0">
                <a:solidFill>
                  <a:srgbClr val="A6A6A6"/>
                </a:solidFill>
              </a:rPr>
              <a:t>TREE(P, v2 , 2, [0])</a:t>
            </a:r>
            <a:r>
              <a:rPr lang="en-US" dirty="0"/>
              <a:t>∗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∀ v3 ∈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TreeRecords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(v1). 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 [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nth(find(v1,v3),2)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inTree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v0]</a:t>
            </a:r>
            <a:r>
              <a:rPr lang="en-US" dirty="0" smtClean="0">
                <a:solidFill>
                  <a:srgbClr val="000000"/>
                </a:solidFill>
              </a:rPr>
              <a:t>∗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∀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v3 ∈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TreeRecords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(v2).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  [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nth(find(v2,v3),2)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inTree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v0]</a:t>
            </a:r>
            <a:r>
              <a:rPr lang="en-US" dirty="0" smtClean="0">
                <a:solidFill>
                  <a:srgbClr val="000000"/>
                </a:solidFill>
              </a:rPr>
              <a:t>∗</a:t>
            </a:r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T = 0 ∨ </a:t>
            </a:r>
            <a:r>
              <a:rPr lang="en-US" dirty="0">
                <a:solidFill>
                  <a:srgbClr val="FF0000"/>
                </a:solidFill>
              </a:rPr>
              <a:t>T </a:t>
            </a:r>
            <a:r>
              <a:rPr lang="en-US" dirty="0" err="1">
                <a:solidFill>
                  <a:srgbClr val="FF0000"/>
                </a:solidFill>
              </a:rPr>
              <a:t>inTree</a:t>
            </a:r>
            <a:r>
              <a:rPr lang="en-US" dirty="0">
                <a:solidFill>
                  <a:srgbClr val="FF0000"/>
                </a:solidFill>
              </a:rPr>
              <a:t> v0</a:t>
            </a:r>
            <a:r>
              <a:rPr lang="en-US" dirty="0"/>
              <a:t>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7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of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∃v0 .</a:t>
            </a:r>
            <a:r>
              <a:rPr lang="en-US" dirty="0">
                <a:solidFill>
                  <a:srgbClr val="A6A6A6"/>
                </a:solidFill>
              </a:rPr>
              <a:t>TREE(R, v0 , 2, [0,1]) </a:t>
            </a:r>
            <a:r>
              <a:rPr lang="en-US" dirty="0">
                <a:solidFill>
                  <a:srgbClr val="0000FF"/>
                </a:solidFill>
              </a:rPr>
              <a:t>* </a:t>
            </a:r>
            <a:r>
              <a:rPr lang="en-US" dirty="0">
                <a:solidFill>
                  <a:srgbClr val="A6A6A6"/>
                </a:solidFill>
              </a:rPr>
              <a:t>[T=R] </a:t>
            </a:r>
            <a:r>
              <a:rPr lang="en-US" dirty="0">
                <a:solidFill>
                  <a:srgbClr val="0000FF"/>
                </a:solidFill>
              </a:rPr>
              <a:t>* </a:t>
            </a:r>
            <a:r>
              <a:rPr lang="en-US" dirty="0">
                <a:solidFill>
                  <a:srgbClr val="A6A6A6"/>
                </a:solidFill>
              </a:rPr>
              <a:t>[I </a:t>
            </a:r>
            <a:r>
              <a:rPr lang="en-US" dirty="0" smtClean="0">
                <a:solidFill>
                  <a:srgbClr val="A6A6A6"/>
                </a:solidFill>
              </a:rPr>
              <a:t>= </a:t>
            </a:r>
            <a:r>
              <a:rPr lang="en-US" dirty="0">
                <a:solidFill>
                  <a:srgbClr val="A6A6A6"/>
                </a:solidFill>
              </a:rPr>
              <a:t>0] </a:t>
            </a:r>
            <a:r>
              <a:rPr lang="en-US" dirty="0">
                <a:solidFill>
                  <a:srgbClr val="0000FF"/>
                </a:solidFill>
              </a:rPr>
              <a:t>*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</a:t>
            </a:r>
            <a:r>
              <a:rPr lang="en-US" dirty="0">
                <a:solidFill>
                  <a:srgbClr val="A6A6A6"/>
                </a:solidFill>
              </a:rPr>
              <a:t>[P </a:t>
            </a:r>
            <a:r>
              <a:rPr lang="en-US" dirty="0" smtClean="0">
                <a:solidFill>
                  <a:srgbClr val="A6A6A6"/>
                </a:solidFill>
              </a:rPr>
              <a:t>= </a:t>
            </a:r>
            <a:r>
              <a:rPr lang="en-US" dirty="0">
                <a:solidFill>
                  <a:srgbClr val="A6A6A6"/>
                </a:solidFill>
              </a:rPr>
              <a:t>0] </a:t>
            </a:r>
            <a:r>
              <a:rPr lang="en-US" dirty="0" smtClean="0"/>
              <a:t>→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∃v0 .∃v1 .∃v2 . 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TREE(R, v0 , 2, [0,1])</a:t>
            </a:r>
            <a:r>
              <a:rPr lang="en-US" dirty="0"/>
              <a:t>∗ </a:t>
            </a:r>
            <a:r>
              <a:rPr lang="en-US" dirty="0">
                <a:solidFill>
                  <a:srgbClr val="A6A6A6"/>
                </a:solidFill>
              </a:rPr>
              <a:t>TREE(I, v1 , 2, [0])</a:t>
            </a:r>
            <a:r>
              <a:rPr lang="en-US" dirty="0" smtClean="0"/>
              <a:t>∗ </a:t>
            </a:r>
            <a:r>
              <a:rPr lang="en-US" dirty="0">
                <a:solidFill>
                  <a:srgbClr val="A6A6A6"/>
                </a:solidFill>
              </a:rPr>
              <a:t>TREE(P, v2 , 2, [0])</a:t>
            </a:r>
            <a:r>
              <a:rPr lang="en-US" dirty="0"/>
              <a:t>∗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∀ v3 ∈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TreeRecords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(v1). 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 [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nth(find(v1,v3),2)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inTree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∀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v3 ∈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TreeRecords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(v2).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  [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nth(find(v2,v3),2)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inTree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v0]</a:t>
            </a:r>
            <a:r>
              <a:rPr lang="en-US" dirty="0" smtClean="0">
                <a:solidFill>
                  <a:srgbClr val="000000"/>
                </a:solidFill>
              </a:rPr>
              <a:t>∗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 = 0 ∨ T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inTree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v0]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2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Unfold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{∃</a:t>
            </a:r>
            <a:r>
              <a:rPr lang="en-US" dirty="0"/>
              <a:t>v0∃v1∃v2[</a:t>
            </a:r>
            <a:r>
              <a:rPr lang="en-US" dirty="0" err="1"/>
              <a:t>Tmp</a:t>
            </a:r>
            <a:r>
              <a:rPr lang="en-US" dirty="0"/>
              <a:t> l = 0]∗[</a:t>
            </a:r>
            <a:r>
              <a:rPr lang="en-US" dirty="0" smtClean="0"/>
              <a:t>l  </a:t>
            </a:r>
            <a:r>
              <a:rPr lang="en-US" dirty="0"/>
              <a:t>/</a:t>
            </a:r>
            <a:r>
              <a:rPr lang="en-US" dirty="0" smtClean="0"/>
              <a:t>= </a:t>
            </a:r>
            <a:r>
              <a:rPr lang="en-US" dirty="0"/>
              <a:t>0]∗[</a:t>
            </a:r>
            <a:r>
              <a:rPr lang="en-US" dirty="0" err="1"/>
              <a:t>tmp</a:t>
            </a:r>
            <a:r>
              <a:rPr lang="en-US" dirty="0"/>
              <a:t> r = 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[</a:t>
            </a:r>
            <a:r>
              <a:rPr lang="en-US" dirty="0" err="1"/>
              <a:t>Tmp</a:t>
            </a:r>
            <a:r>
              <a:rPr lang="en-US" dirty="0"/>
              <a:t> r = 0 ∨ </a:t>
            </a:r>
            <a:r>
              <a:rPr lang="en-US" dirty="0" err="1"/>
              <a:t>Tmp</a:t>
            </a:r>
            <a:r>
              <a:rPr lang="en-US" dirty="0"/>
              <a:t> r ∈ </a:t>
            </a:r>
            <a:r>
              <a:rPr lang="en-US" dirty="0" err="1"/>
              <a:t>TreeRecords</a:t>
            </a:r>
            <a:r>
              <a:rPr lang="en-US" dirty="0"/>
              <a:t>(v0)]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[</a:t>
            </a:r>
            <a:r>
              <a:rPr lang="en-US" dirty="0"/>
              <a:t>nth(nth(find(v0,T)),2),0) = (</a:t>
            </a:r>
            <a:r>
              <a:rPr lang="en-US" dirty="0" err="1"/>
              <a:t>Tmp</a:t>
            </a:r>
            <a:r>
              <a:rPr lang="en-US" dirty="0"/>
              <a:t> r)]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[nth(nth(find(v0 , T )), 1), 0) = 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[</a:t>
            </a:r>
            <a:r>
              <a:rPr lang="en-US" dirty="0"/>
              <a:t>T ∈ </a:t>
            </a:r>
            <a:r>
              <a:rPr lang="en-US" dirty="0" err="1"/>
              <a:t>TreeRecords</a:t>
            </a:r>
            <a:r>
              <a:rPr lang="en-US" dirty="0"/>
              <a:t>(v0)]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P </a:t>
            </a:r>
            <a:r>
              <a:rPr lang="en-US" dirty="0"/>
              <a:t>+ 0 </a:t>
            </a:r>
            <a:r>
              <a:rPr lang="en-US" dirty="0" smtClean="0"/>
              <a:t>→ </a:t>
            </a:r>
            <a:r>
              <a:rPr lang="en-US" dirty="0"/>
              <a:t>N ∗ P + 1 </a:t>
            </a:r>
            <a:r>
              <a:rPr lang="en-US" dirty="0" smtClean="0"/>
              <a:t>→ </a:t>
            </a:r>
            <a:r>
              <a:rPr lang="en-US" dirty="0"/>
              <a:t>T ∗ [T </a:t>
            </a:r>
            <a:r>
              <a:rPr lang="en-US" dirty="0" smtClean="0"/>
              <a:t>/= </a:t>
            </a:r>
            <a:r>
              <a:rPr lang="en-US" dirty="0"/>
              <a:t>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TREE</a:t>
            </a:r>
            <a:r>
              <a:rPr lang="en-US" dirty="0"/>
              <a:t>(R, v0 , 2, [0,1]) </a:t>
            </a:r>
            <a:r>
              <a:rPr lang="en-US" dirty="0" smtClean="0"/>
              <a:t>∗ </a:t>
            </a:r>
            <a:r>
              <a:rPr lang="en-US" dirty="0">
                <a:solidFill>
                  <a:srgbClr val="0000FF"/>
                </a:solidFill>
              </a:rPr>
              <a:t>TREE(I, v1 , 2, [0])</a:t>
            </a:r>
            <a:r>
              <a:rPr lang="en-US" dirty="0"/>
              <a:t> </a:t>
            </a:r>
            <a:r>
              <a:rPr lang="en-US" dirty="0" smtClean="0"/>
              <a:t>* </a:t>
            </a:r>
            <a:r>
              <a:rPr lang="en-US" dirty="0"/>
              <a:t>TREE(N, v2 , 2, [0])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∀ </a:t>
            </a:r>
            <a:r>
              <a:rPr lang="en-US" dirty="0"/>
              <a:t>v3 ∈ </a:t>
            </a:r>
            <a:r>
              <a:rPr lang="en-US" dirty="0" err="1"/>
              <a:t>TreeRecords</a:t>
            </a:r>
            <a:r>
              <a:rPr lang="en-US" dirty="0"/>
              <a:t>(v1). [nth(find(v1,v3),2) </a:t>
            </a:r>
            <a:r>
              <a:rPr lang="en-US" dirty="0" err="1"/>
              <a:t>inTree</a:t>
            </a:r>
            <a:r>
              <a:rPr lang="en-US" dirty="0"/>
              <a:t> v0]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∀ </a:t>
            </a:r>
            <a:r>
              <a:rPr lang="en-US" dirty="0"/>
              <a:t>v3 ∈ </a:t>
            </a:r>
            <a:r>
              <a:rPr lang="en-US" dirty="0" err="1"/>
              <a:t>TreeRecords</a:t>
            </a:r>
            <a:r>
              <a:rPr lang="en-US" dirty="0"/>
              <a:t>(v2). [nth(find(v2,v3),2) </a:t>
            </a:r>
            <a:r>
              <a:rPr lang="en-US" dirty="0" err="1"/>
              <a:t>inTree</a:t>
            </a:r>
            <a:r>
              <a:rPr lang="en-US" dirty="0"/>
              <a:t> v0]} 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 </a:t>
            </a:r>
            <a:r>
              <a:rPr lang="en-US" b="1" dirty="0">
                <a:solidFill>
                  <a:srgbClr val="FF0000"/>
                </a:solidFill>
              </a:rPr>
              <a:t>:= ∗(I+1)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lang="en-US" dirty="0" smtClean="0"/>
              <a:t> …</a:t>
            </a:r>
          </a:p>
          <a:p>
            <a:pPr marL="0" indent="0">
              <a:buNone/>
            </a:pPr>
            <a:r>
              <a:rPr lang="en-US" dirty="0" smtClean="0"/>
              <a:t>{</a:t>
            </a:r>
            <a:r>
              <a:rPr lang="en-US" dirty="0"/>
              <a:t>?1234}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06358" y="5203029"/>
            <a:ext cx="442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everything we know about the current</a:t>
            </a:r>
          </a:p>
          <a:p>
            <a:r>
              <a:rPr lang="en-US" dirty="0"/>
              <a:t>s</a:t>
            </a:r>
            <a:r>
              <a:rPr lang="en-US" dirty="0" smtClean="0"/>
              <a:t>tate at a particular line of code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715416" y="4653347"/>
            <a:ext cx="796160" cy="653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51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Unfold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∃v0 ∃v1 ∃v2 ∃v3 ∃v4 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rgbClr val="0000FF"/>
                </a:solidFill>
              </a:rPr>
              <a:t>I </a:t>
            </a:r>
            <a:r>
              <a:rPr lang="en-US" dirty="0">
                <a:solidFill>
                  <a:srgbClr val="0000FF"/>
                </a:solidFill>
              </a:rPr>
              <a:t>+ 1 </a:t>
            </a:r>
            <a:r>
              <a:rPr lang="en-US" dirty="0" smtClean="0">
                <a:solidFill>
                  <a:srgbClr val="0000FF"/>
                </a:solidFill>
              </a:rPr>
              <a:t>→ </a:t>
            </a:r>
            <a:r>
              <a:rPr lang="en-US" dirty="0">
                <a:solidFill>
                  <a:srgbClr val="0000FF"/>
                </a:solidFill>
              </a:rPr>
              <a:t>v1 ∗ I </a:t>
            </a:r>
            <a:r>
              <a:rPr lang="en-US" dirty="0" smtClean="0">
                <a:solidFill>
                  <a:srgbClr val="0000FF"/>
                </a:solidFill>
              </a:rPr>
              <a:t>→ </a:t>
            </a:r>
            <a:r>
              <a:rPr lang="en-US" dirty="0">
                <a:solidFill>
                  <a:srgbClr val="0000FF"/>
                </a:solidFill>
              </a:rPr>
              <a:t>nth(v0, 0</a:t>
            </a:r>
            <a:r>
              <a:rPr lang="en-US" dirty="0" smtClean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0000FF"/>
                </a:solidFill>
              </a:rPr>
              <a:t>∗ TREE(nth(v0, 0), nth([I, v0, v1], 1), 2, [0]) 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 err="1"/>
              <a:t>Tmp</a:t>
            </a:r>
            <a:r>
              <a:rPr lang="en-US" dirty="0"/>
              <a:t> r = 0 ∨ </a:t>
            </a:r>
            <a:r>
              <a:rPr lang="en-US" dirty="0" err="1"/>
              <a:t>Tmp</a:t>
            </a:r>
            <a:r>
              <a:rPr lang="en-US" dirty="0"/>
              <a:t> r ∈ </a:t>
            </a:r>
            <a:r>
              <a:rPr lang="en-US" dirty="0" err="1"/>
              <a:t>TreeRecords</a:t>
            </a:r>
            <a:r>
              <a:rPr lang="en-US" dirty="0"/>
              <a:t>(v0)]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[nth(nth(find(v2,T)),2),0) = (</a:t>
            </a:r>
            <a:r>
              <a:rPr lang="en-US" dirty="0" err="1"/>
              <a:t>Tmp</a:t>
            </a:r>
            <a:r>
              <a:rPr lang="en-US" dirty="0"/>
              <a:t> r)]∗ [nth(nth(find(v2 , T )), 1), 0) = 0]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[</a:t>
            </a:r>
            <a:r>
              <a:rPr lang="en-US" dirty="0"/>
              <a:t>T ∈ </a:t>
            </a:r>
            <a:r>
              <a:rPr lang="en-US" dirty="0" err="1"/>
              <a:t>TreeRecords</a:t>
            </a:r>
            <a:r>
              <a:rPr lang="en-US" dirty="0"/>
              <a:t>(v2)]∗ P+</a:t>
            </a:r>
            <a:r>
              <a:rPr lang="en-US" dirty="0" smtClean="0"/>
              <a:t>0→</a:t>
            </a:r>
            <a:r>
              <a:rPr lang="en-US" dirty="0"/>
              <a:t>N∗P+1</a:t>
            </a:r>
            <a:r>
              <a:rPr lang="en-US" dirty="0" smtClean="0"/>
              <a:t>→ </a:t>
            </a:r>
            <a:r>
              <a:rPr lang="en-US" dirty="0"/>
              <a:t>T∗</a:t>
            </a:r>
            <a:r>
              <a:rPr lang="en-US" dirty="0" smtClean="0"/>
              <a:t>[T /= 0</a:t>
            </a:r>
            <a:r>
              <a:rPr lang="en-US" dirty="0"/>
              <a:t>]∗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TREE</a:t>
            </a:r>
            <a:r>
              <a:rPr lang="en-US" dirty="0"/>
              <a:t>(I, v1 , 2, [0]) </a:t>
            </a:r>
            <a:r>
              <a:rPr lang="en-US" dirty="0" smtClean="0"/>
              <a:t>*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[</a:t>
            </a:r>
            <a:r>
              <a:rPr lang="en-US" dirty="0"/>
              <a:t>I + 1 </a:t>
            </a:r>
            <a:r>
              <a:rPr lang="en-US" dirty="0" smtClean="0"/>
              <a:t>→ </a:t>
            </a:r>
            <a:r>
              <a:rPr lang="en-US" dirty="0"/>
              <a:t>v1 ∗ I </a:t>
            </a:r>
            <a:r>
              <a:rPr lang="en-US" dirty="0" smtClean="0"/>
              <a:t>→ </a:t>
            </a:r>
            <a:r>
              <a:rPr lang="en-US" dirty="0"/>
              <a:t>nth(v0, 0)] ∗ TREE(nth(v0, 0), nth([I, v0, v1], 1), 2, [0]) </a:t>
            </a:r>
            <a:r>
              <a:rPr lang="en-US" dirty="0" smtClean="0"/>
              <a:t>∗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TREE</a:t>
            </a:r>
            <a:r>
              <a:rPr lang="en-US" dirty="0"/>
              <a:t>(R, v2 , 2, [0,1]) ∗ </a:t>
            </a:r>
            <a:r>
              <a:rPr lang="en-US" dirty="0" smtClean="0"/>
              <a:t>Empty * TREE(N,v4,2,[0]) *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∀ </a:t>
            </a:r>
            <a:r>
              <a:rPr lang="en-US" dirty="0"/>
              <a:t>v5 ∈ </a:t>
            </a:r>
            <a:r>
              <a:rPr lang="en-US" dirty="0" err="1"/>
              <a:t>TreeRecords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[I,v0,v1]</a:t>
            </a:r>
            <a:r>
              <a:rPr lang="en-US" dirty="0" smtClean="0"/>
              <a:t>). [</a:t>
            </a:r>
            <a:r>
              <a:rPr lang="en-US" dirty="0"/>
              <a:t>nth(find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[I,v0,v1)]</a:t>
            </a:r>
            <a:r>
              <a:rPr lang="en-US" dirty="0" smtClean="0"/>
              <a:t>),</a:t>
            </a:r>
            <a:r>
              <a:rPr lang="en-US" dirty="0"/>
              <a:t>v5),2) </a:t>
            </a:r>
            <a:r>
              <a:rPr lang="en-US" dirty="0" err="1"/>
              <a:t>inTree</a:t>
            </a:r>
            <a:r>
              <a:rPr lang="en-US" dirty="0"/>
              <a:t> v2]∗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∀ </a:t>
            </a:r>
            <a:r>
              <a:rPr lang="en-US" dirty="0"/>
              <a:t>v5 ∈ </a:t>
            </a:r>
            <a:r>
              <a:rPr lang="en-US" dirty="0" err="1"/>
              <a:t>TreeRecords</a:t>
            </a:r>
            <a:r>
              <a:rPr lang="en-US" dirty="0"/>
              <a:t>(v4). [nth(find(v4,v5),2) </a:t>
            </a:r>
            <a:r>
              <a:rPr lang="en-US" dirty="0" err="1"/>
              <a:t>inTree</a:t>
            </a:r>
            <a:r>
              <a:rPr lang="en-US" dirty="0"/>
              <a:t> v2]}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T := ∗(I+1);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.</a:t>
            </a:r>
            <a:r>
              <a:rPr lang="en-US" dirty="0"/>
              <a:t>..</a:t>
            </a:r>
            <a:br>
              <a:rPr lang="en-US" dirty="0"/>
            </a:br>
            <a:r>
              <a:rPr lang="en-US" dirty="0"/>
              <a:t>{?1234}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5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Heartbleed</a:t>
            </a:r>
            <a:r>
              <a:rPr lang="en-US" dirty="0" smtClean="0"/>
              <a:t> bug</a:t>
            </a:r>
            <a:endParaRPr lang="en-US" dirty="0"/>
          </a:p>
        </p:txBody>
      </p:sp>
      <p:pic>
        <p:nvPicPr>
          <p:cNvPr id="5" name="Content Placeholder 4" descr="HeartbleedFinalm3.a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5999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7" y="439963"/>
            <a:ext cx="1353029" cy="1638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5574" y="2037521"/>
            <a:ext cx="1574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Logo from </a:t>
            </a:r>
            <a:r>
              <a:rPr lang="en-US" sz="1000" dirty="0" err="1">
                <a:solidFill>
                  <a:srgbClr val="3366FF"/>
                </a:solidFill>
              </a:rPr>
              <a:t>h</a:t>
            </a:r>
            <a:r>
              <a:rPr lang="en-US" sz="1000" dirty="0" err="1" smtClean="0">
                <a:solidFill>
                  <a:srgbClr val="3366FF"/>
                </a:solidFill>
              </a:rPr>
              <a:t>eartbleed.com</a:t>
            </a:r>
            <a:endParaRPr 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5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Unfold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∃v0 ∃v1 ∃v2 ∃v3 ∃v4 ∃v5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rgbClr val="3366FF"/>
                </a:solidFill>
              </a:rPr>
              <a:t> [</a:t>
            </a:r>
            <a:r>
              <a:rPr lang="en-US" dirty="0">
                <a:solidFill>
                  <a:srgbClr val="3366FF"/>
                </a:solidFill>
              </a:rPr>
              <a:t>T = </a:t>
            </a:r>
            <a:r>
              <a:rPr lang="en-US" dirty="0" smtClean="0">
                <a:solidFill>
                  <a:srgbClr val="3366FF"/>
                </a:solidFill>
              </a:rPr>
              <a:t>v1] </a:t>
            </a:r>
            <a:r>
              <a:rPr lang="en-US" dirty="0" smtClean="0"/>
              <a:t>∗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I </a:t>
            </a:r>
            <a:r>
              <a:rPr lang="en-US" dirty="0"/>
              <a:t>+ 1 </a:t>
            </a:r>
            <a:r>
              <a:rPr lang="en-US" dirty="0" smtClean="0"/>
              <a:t>→ v2 </a:t>
            </a:r>
            <a:r>
              <a:rPr lang="en-US" dirty="0"/>
              <a:t>∗ </a:t>
            </a:r>
            <a:r>
              <a:rPr lang="en-US" dirty="0" smtClean="0"/>
              <a:t>I → </a:t>
            </a:r>
            <a:r>
              <a:rPr lang="en-US" dirty="0"/>
              <a:t>nth(v1, 0</a:t>
            </a:r>
            <a:r>
              <a:rPr lang="en-US" dirty="0" smtClean="0"/>
              <a:t>) 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TREE(nth(v1, 0), nth([I, v1, v2], 1), 2, [0])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[</a:t>
            </a:r>
            <a:r>
              <a:rPr lang="en-US" dirty="0" err="1"/>
              <a:t>Tmp</a:t>
            </a:r>
            <a:r>
              <a:rPr lang="en-US" dirty="0"/>
              <a:t> r = 0 ∨ </a:t>
            </a:r>
            <a:r>
              <a:rPr lang="en-US" dirty="0" err="1"/>
              <a:t>Tmp</a:t>
            </a:r>
            <a:r>
              <a:rPr lang="en-US" dirty="0"/>
              <a:t> r ∈ </a:t>
            </a:r>
            <a:r>
              <a:rPr lang="en-US" dirty="0" err="1"/>
              <a:t>TreeRecords</a:t>
            </a:r>
            <a:r>
              <a:rPr lang="en-US" dirty="0"/>
              <a:t>(v1)]</a:t>
            </a:r>
            <a:r>
              <a:rPr lang="en-US" dirty="0" smtClean="0"/>
              <a:t>∗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[</a:t>
            </a:r>
            <a:r>
              <a:rPr lang="en-US" dirty="0"/>
              <a:t>nth(nth(find(v3,T)),2),0) = (</a:t>
            </a:r>
            <a:r>
              <a:rPr lang="en-US" dirty="0" err="1"/>
              <a:t>Tmp</a:t>
            </a:r>
            <a:r>
              <a:rPr lang="en-US" dirty="0"/>
              <a:t> r)]∗</a:t>
            </a:r>
            <a:br>
              <a:rPr lang="en-US" dirty="0"/>
            </a:br>
            <a:r>
              <a:rPr lang="en-US" dirty="0" smtClean="0"/>
              <a:t>    [</a:t>
            </a:r>
            <a:r>
              <a:rPr lang="en-US" dirty="0"/>
              <a:t>nth(nth(find(v3 </a:t>
            </a:r>
            <a:r>
              <a:rPr lang="en-US" dirty="0" smtClean="0"/>
              <a:t>,T </a:t>
            </a:r>
            <a:r>
              <a:rPr lang="en-US" dirty="0"/>
              <a:t>))</a:t>
            </a:r>
            <a:r>
              <a:rPr lang="en-US" dirty="0" smtClean="0"/>
              <a:t>,1</a:t>
            </a:r>
            <a:r>
              <a:rPr lang="en-US" dirty="0"/>
              <a:t>), 0) = 0]∗ </a:t>
            </a:r>
          </a:p>
          <a:p>
            <a:pPr marL="0" indent="0">
              <a:buNone/>
            </a:pPr>
            <a:r>
              <a:rPr lang="en-US" dirty="0" smtClean="0"/>
              <a:t>    [</a:t>
            </a:r>
            <a:r>
              <a:rPr lang="en-US" dirty="0"/>
              <a:t>T ∈ </a:t>
            </a:r>
            <a:r>
              <a:rPr lang="en-US" dirty="0" err="1"/>
              <a:t>TreeRecords</a:t>
            </a:r>
            <a:r>
              <a:rPr lang="en-US" dirty="0"/>
              <a:t>(v3)]</a:t>
            </a:r>
            <a:r>
              <a:rPr lang="en-US" dirty="0" smtClean="0"/>
              <a:t>∗P </a:t>
            </a:r>
            <a:r>
              <a:rPr lang="en-US" dirty="0"/>
              <a:t>+ 0 </a:t>
            </a:r>
            <a:r>
              <a:rPr lang="en-US" dirty="0" smtClean="0"/>
              <a:t>→ </a:t>
            </a:r>
            <a:r>
              <a:rPr lang="en-US" dirty="0"/>
              <a:t>N ∗ P + 1 </a:t>
            </a:r>
            <a:r>
              <a:rPr lang="en-US" dirty="0" smtClean="0"/>
              <a:t>→ </a:t>
            </a:r>
            <a:r>
              <a:rPr lang="en-US" dirty="0"/>
              <a:t>T ∗ [T ̸= 0]</a:t>
            </a:r>
            <a:r>
              <a:rPr lang="en-US" dirty="0" smtClean="0"/>
              <a:t>∗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TREE</a:t>
            </a:r>
            <a:r>
              <a:rPr lang="en-US" dirty="0"/>
              <a:t>(R, v3 , 2, [0,1]) ∗ Empty ∗ TREE(N, v5 , 2, [0])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∀ v6 ∈ </a:t>
            </a:r>
            <a:r>
              <a:rPr lang="en-US" dirty="0" err="1"/>
              <a:t>TreeRecords</a:t>
            </a:r>
            <a:r>
              <a:rPr lang="en-US" dirty="0"/>
              <a:t>([I,v1,v2])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[</a:t>
            </a:r>
            <a:r>
              <a:rPr lang="en-US" dirty="0"/>
              <a:t>nth(find([I,v1,v2],v6),2) </a:t>
            </a:r>
            <a:r>
              <a:rPr lang="en-US" dirty="0" err="1"/>
              <a:t>inTree</a:t>
            </a:r>
            <a:r>
              <a:rPr lang="en-US" dirty="0"/>
              <a:t> v3]</a:t>
            </a:r>
            <a:r>
              <a:rPr lang="en-US" dirty="0" smtClean="0"/>
              <a:t>∗</a:t>
            </a:r>
          </a:p>
          <a:p>
            <a:pPr marL="0" indent="0">
              <a:buNone/>
            </a:pPr>
            <a:r>
              <a:rPr lang="en-US" dirty="0" smtClean="0"/>
              <a:t>    ∀ </a:t>
            </a:r>
            <a:r>
              <a:rPr lang="en-US" dirty="0"/>
              <a:t>v6 ∈ </a:t>
            </a:r>
            <a:r>
              <a:rPr lang="en-US" dirty="0" err="1"/>
              <a:t>TreeRecords</a:t>
            </a:r>
            <a:r>
              <a:rPr lang="en-US" dirty="0"/>
              <a:t>(v5). </a:t>
            </a:r>
            <a:r>
              <a:rPr lang="en-US" dirty="0" smtClean="0"/>
              <a:t>[</a:t>
            </a:r>
            <a:r>
              <a:rPr lang="en-US" dirty="0"/>
              <a:t>nth(find(v5,v6),2) </a:t>
            </a:r>
            <a:r>
              <a:rPr lang="en-US" dirty="0" err="1"/>
              <a:t>inTree</a:t>
            </a:r>
            <a:r>
              <a:rPr lang="en-US" dirty="0"/>
              <a:t> v3]} {?1234}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4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Database of programs to simplify state assertions</a:t>
            </a:r>
          </a:p>
          <a:p>
            <a:pPr lvl="1"/>
            <a:r>
              <a:rPr lang="en-US" dirty="0" smtClean="0"/>
              <a:t>Simplification algorithm repeatedly tries to apply each program until no further simplifications can be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1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Contextual, consider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Tree(R,v0,1,[0,1]) * [R=0] * </a:t>
            </a:r>
            <a:r>
              <a:rPr lang="en-US" dirty="0" smtClean="0">
                <a:solidFill>
                  <a:srgbClr val="3366FF"/>
                </a:solidFill>
              </a:rPr>
              <a:t>[not(T </a:t>
            </a:r>
            <a:r>
              <a:rPr lang="en-US" dirty="0" err="1" smtClean="0">
                <a:solidFill>
                  <a:srgbClr val="3366FF"/>
                </a:solidFill>
              </a:rPr>
              <a:t>inTree</a:t>
            </a:r>
            <a:r>
              <a:rPr lang="en-US" dirty="0" smtClean="0">
                <a:solidFill>
                  <a:srgbClr val="3366FF"/>
                </a:solidFill>
              </a:rPr>
              <a:t> v0)]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implifies to: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Tree(R,v0,1,[0,1]) * [R=0] </a:t>
            </a:r>
            <a:r>
              <a:rPr lang="en-US" dirty="0" smtClean="0">
                <a:solidFill>
                  <a:srgbClr val="3366FF"/>
                </a:solidFill>
              </a:rPr>
              <a:t>*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3366FF"/>
                </a:solidFill>
              </a:rPr>
              <a:t>AbsEmpty</a:t>
            </a:r>
            <a:endParaRPr lang="en-US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6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Contextual, consider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Tree(R,v0,1,[0,1]) * [R==0] * </a:t>
            </a:r>
            <a:r>
              <a:rPr lang="en-US" dirty="0" smtClean="0">
                <a:solidFill>
                  <a:srgbClr val="3366FF"/>
                </a:solidFill>
              </a:rPr>
              <a:t>[not(T </a:t>
            </a:r>
            <a:r>
              <a:rPr lang="en-US" dirty="0" err="1" smtClean="0">
                <a:solidFill>
                  <a:srgbClr val="3366FF"/>
                </a:solidFill>
              </a:rPr>
              <a:t>inTree</a:t>
            </a:r>
            <a:r>
              <a:rPr lang="en-US" dirty="0" smtClean="0">
                <a:solidFill>
                  <a:srgbClr val="3366FF"/>
                </a:solidFill>
              </a:rPr>
              <a:t> v0)]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implifies to: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Tree(R,v0,1,[0,1]) * [R==0]</a:t>
            </a:r>
            <a:endParaRPr lang="en-US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0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Tree Example</a:t>
            </a:r>
          </a:p>
          <a:p>
            <a:r>
              <a:rPr lang="en-US" dirty="0" smtClean="0"/>
              <a:t>Invariants</a:t>
            </a:r>
          </a:p>
          <a:p>
            <a:r>
              <a:rPr lang="en-US" dirty="0" smtClean="0"/>
              <a:t>Tactics</a:t>
            </a:r>
          </a:p>
          <a:p>
            <a:r>
              <a:rPr lang="en-US" b="1" dirty="0" smtClean="0"/>
              <a:t>DPLL algorithm</a:t>
            </a:r>
          </a:p>
          <a:p>
            <a:r>
              <a:rPr lang="en-US" dirty="0" smtClean="0"/>
              <a:t>DPLL verification</a:t>
            </a:r>
          </a:p>
          <a:p>
            <a:r>
              <a:rPr lang="en-US" dirty="0" smtClean="0"/>
              <a:t>Challenges of large verifications</a:t>
            </a:r>
          </a:p>
          <a:p>
            <a:r>
              <a:rPr lang="en-US" dirty="0" err="1" smtClean="0"/>
              <a:t>CoqPIE</a:t>
            </a:r>
            <a:r>
              <a:rPr lang="en-US" dirty="0" smtClean="0"/>
              <a:t> GUI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2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Verify DPLL?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DPLL (Davis</a:t>
            </a:r>
            <a:r>
              <a:rPr lang="en-US" dirty="0"/>
              <a:t>–Putnam–</a:t>
            </a:r>
            <a:r>
              <a:rPr lang="en-US" dirty="0" err="1"/>
              <a:t>Logemann</a:t>
            </a:r>
            <a:r>
              <a:rPr lang="en-US" dirty="0"/>
              <a:t>–</a:t>
            </a:r>
            <a:r>
              <a:rPr lang="en-US" dirty="0" smtClean="0"/>
              <a:t>Loveland) well suited for studying invariant verification techniques</a:t>
            </a:r>
          </a:p>
          <a:p>
            <a:pPr lvl="1"/>
            <a:r>
              <a:rPr lang="en-US" dirty="0" smtClean="0"/>
              <a:t>Invariant quite complex</a:t>
            </a:r>
          </a:p>
          <a:p>
            <a:pPr lvl="1"/>
            <a:r>
              <a:rPr lang="en-US" dirty="0" smtClean="0"/>
              <a:t>Program relatively small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3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18F7C83-BC3B-BC42-9E89-BFB3E19B0B14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66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</a:t>
            </a: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+</a:t>
            </a: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b + c)</a:t>
            </a:r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1515" name="Text Box 9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1516" name="Text Box 10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1517" name="Rectangle 11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</p:spTree>
    <p:extLst>
      <p:ext uri="{BB962C8B-B14F-4D97-AF65-F5344CB8AC3E}">
        <p14:creationId xmlns:p14="http://schemas.microsoft.com/office/powerpoint/2010/main" val="66948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803AC38-5A1B-614A-86D5-91DC8663C4A9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67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2536" name="Text Box 6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2537" name="Text Box 7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22538" name="Text Box 8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2540" name="Text Box 10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2541" name="Oval 11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sp>
        <p:nvSpPr>
          <p:cNvPr id="22542" name="Rectangle 12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</p:spTree>
    <p:extLst>
      <p:ext uri="{BB962C8B-B14F-4D97-AF65-F5344CB8AC3E}">
        <p14:creationId xmlns:p14="http://schemas.microsoft.com/office/powerpoint/2010/main" val="401447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8B2E384-7A72-5145-977A-6D2807789845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68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5029200" y="1463675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23558" name="AutoShape 4"/>
          <p:cNvCxnSpPr>
            <a:cxnSpLocks noChangeShapeType="1"/>
            <a:stCxn id="23557" idx="4"/>
          </p:cNvCxnSpPr>
          <p:nvPr/>
        </p:nvCxnSpPr>
        <p:spPr bwMode="auto">
          <a:xfrm flipH="1">
            <a:off x="4419600" y="1920875"/>
            <a:ext cx="838200" cy="3810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4495800" y="1768475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990600" y="2011363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990600" y="2301875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3562" name="Text Box 8"/>
          <p:cNvSpPr txBox="1">
            <a:spLocks noChangeArrowheads="1"/>
          </p:cNvSpPr>
          <p:nvPr/>
        </p:nvSpPr>
        <p:spPr bwMode="auto">
          <a:xfrm>
            <a:off x="990600" y="2620963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990600" y="2925763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3564" name="Text Box 10"/>
          <p:cNvSpPr txBox="1">
            <a:spLocks noChangeArrowheads="1"/>
          </p:cNvSpPr>
          <p:nvPr/>
        </p:nvSpPr>
        <p:spPr bwMode="auto">
          <a:xfrm>
            <a:off x="990600" y="1692275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23565" name="Text Box 11"/>
          <p:cNvSpPr txBox="1">
            <a:spLocks noChangeArrowheads="1"/>
          </p:cNvSpPr>
          <p:nvPr/>
        </p:nvSpPr>
        <p:spPr bwMode="auto">
          <a:xfrm>
            <a:off x="990600" y="3230563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3566" name="Text Box 12"/>
          <p:cNvSpPr txBox="1">
            <a:spLocks noChangeArrowheads="1"/>
          </p:cNvSpPr>
          <p:nvPr/>
        </p:nvSpPr>
        <p:spPr bwMode="auto">
          <a:xfrm>
            <a:off x="990600" y="3535363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3567" name="Text Box 13"/>
          <p:cNvSpPr txBox="1">
            <a:spLocks noChangeArrowheads="1"/>
          </p:cNvSpPr>
          <p:nvPr/>
        </p:nvSpPr>
        <p:spPr bwMode="auto">
          <a:xfrm>
            <a:off x="990600" y="3825875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3568" name="Text Box 14"/>
          <p:cNvSpPr txBox="1">
            <a:spLocks noChangeArrowheads="1"/>
          </p:cNvSpPr>
          <p:nvPr/>
        </p:nvSpPr>
        <p:spPr bwMode="auto">
          <a:xfrm>
            <a:off x="5029200" y="1997075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Decision</a:t>
            </a:r>
          </a:p>
        </p:txBody>
      </p:sp>
      <p:sp>
        <p:nvSpPr>
          <p:cNvPr id="23569" name="Rectangle 15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1143000" y="2011363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1143000" y="2316163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1143000" y="2620963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1143000" y="2925763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288925" y="1143000"/>
            <a:ext cx="3351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66FF33"/>
                </a:solidFill>
              </a:rPr>
              <a:t>Green means </a:t>
            </a:r>
            <a:r>
              <a:rPr lang="ja-JP" altLang="en-US" dirty="0">
                <a:solidFill>
                  <a:srgbClr val="66FF33"/>
                </a:solidFill>
              </a:rPr>
              <a:t>“</a:t>
            </a:r>
            <a:r>
              <a:rPr lang="en-US" dirty="0">
                <a:solidFill>
                  <a:srgbClr val="66FF33"/>
                </a:solidFill>
              </a:rPr>
              <a:t>crossed out</a:t>
            </a:r>
            <a:r>
              <a:rPr lang="ja-JP" altLang="en-US" dirty="0">
                <a:solidFill>
                  <a:srgbClr val="66FF33"/>
                </a:solidFill>
              </a:rPr>
              <a:t>”</a:t>
            </a:r>
            <a:endParaRPr lang="en-US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8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6E774F-9242-8B44-99F3-2684CC57362D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69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4581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24582" name="AutoShape 4"/>
          <p:cNvCxnSpPr>
            <a:cxnSpLocks noChangeShapeType="1"/>
            <a:stCxn id="24581" idx="4"/>
            <a:endCxn id="24592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3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4584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4585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4586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4587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4588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24589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4590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4591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4592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24593" name="AutoShape 15"/>
          <p:cNvCxnSpPr>
            <a:cxnSpLocks noChangeShapeType="1"/>
            <a:stCxn id="24592" idx="4"/>
          </p:cNvCxnSpPr>
          <p:nvPr/>
        </p:nvCxnSpPr>
        <p:spPr bwMode="auto">
          <a:xfrm flipH="1">
            <a:off x="4038600" y="2743200"/>
            <a:ext cx="381000" cy="457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4" name="Text Box 16"/>
          <p:cNvSpPr txBox="1">
            <a:spLocks noChangeArrowheads="1"/>
          </p:cNvSpPr>
          <p:nvPr/>
        </p:nvSpPr>
        <p:spPr bwMode="auto">
          <a:xfrm>
            <a:off x="40386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4595" name="Text Box 17"/>
          <p:cNvSpPr txBox="1">
            <a:spLocks noChangeArrowheads="1"/>
          </p:cNvSpPr>
          <p:nvPr/>
        </p:nvSpPr>
        <p:spPr bwMode="auto">
          <a:xfrm>
            <a:off x="4419600" y="27432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Decision</a:t>
            </a:r>
          </a:p>
        </p:txBody>
      </p:sp>
      <p:sp>
        <p:nvSpPr>
          <p:cNvPr id="24596" name="Rectangle 18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24597" name="Text Box 19"/>
          <p:cNvSpPr txBox="1">
            <a:spLocks noChangeArrowheads="1"/>
          </p:cNvSpPr>
          <p:nvPr/>
        </p:nvSpPr>
        <p:spPr bwMode="auto">
          <a:xfrm>
            <a:off x="1143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4598" name="Text Box 20"/>
          <p:cNvSpPr txBox="1">
            <a:spLocks noChangeArrowheads="1"/>
          </p:cNvSpPr>
          <p:nvPr/>
        </p:nvSpPr>
        <p:spPr bwMode="auto">
          <a:xfrm>
            <a:off x="1143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4599" name="Text Box 21"/>
          <p:cNvSpPr txBox="1">
            <a:spLocks noChangeArrowheads="1"/>
          </p:cNvSpPr>
          <p:nvPr/>
        </p:nvSpPr>
        <p:spPr bwMode="auto">
          <a:xfrm>
            <a:off x="1143000" y="26050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4600" name="Text Box 22"/>
          <p:cNvSpPr txBox="1">
            <a:spLocks noChangeArrowheads="1"/>
          </p:cNvSpPr>
          <p:nvPr/>
        </p:nvSpPr>
        <p:spPr bwMode="auto">
          <a:xfrm>
            <a:off x="1143000" y="29098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</p:spTree>
    <p:extLst>
      <p:ext uri="{BB962C8B-B14F-4D97-AF65-F5344CB8AC3E}">
        <p14:creationId xmlns:p14="http://schemas.microsoft.com/office/powerpoint/2010/main" val="165901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Heartbleed</a:t>
            </a:r>
            <a:r>
              <a:rPr lang="en-US" dirty="0" smtClean="0"/>
              <a:t> bug</a:t>
            </a:r>
            <a:endParaRPr lang="en-US" dirty="0"/>
          </a:p>
        </p:txBody>
      </p:sp>
      <p:pic>
        <p:nvPicPr>
          <p:cNvPr id="4" name="Content Placeholder 3" descr="HeartbleedFinalm2.a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5999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7" y="439963"/>
            <a:ext cx="1353029" cy="1638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5574" y="2037521"/>
            <a:ext cx="1574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Logo from </a:t>
            </a:r>
            <a:r>
              <a:rPr lang="en-US" sz="1000" dirty="0" err="1">
                <a:solidFill>
                  <a:srgbClr val="3366FF"/>
                </a:solidFill>
              </a:rPr>
              <a:t>h</a:t>
            </a:r>
            <a:r>
              <a:rPr lang="en-US" sz="1000" dirty="0" err="1" smtClean="0">
                <a:solidFill>
                  <a:srgbClr val="3366FF"/>
                </a:solidFill>
              </a:rPr>
              <a:t>eartbleed.com</a:t>
            </a:r>
            <a:endParaRPr 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E8EDCDB-20C1-E649-A44D-4D4FC1B94A60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70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5605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25606" name="AutoShape 4"/>
          <p:cNvCxnSpPr>
            <a:cxnSpLocks noChangeShapeType="1"/>
            <a:stCxn id="25605" idx="4"/>
            <a:endCxn id="25616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7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5608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5609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5610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5611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5612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25613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5614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5615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5616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25617" name="AutoShape 15"/>
          <p:cNvCxnSpPr>
            <a:cxnSpLocks noChangeShapeType="1"/>
            <a:stCxn id="25616" idx="4"/>
            <a:endCxn id="25619" idx="0"/>
          </p:cNvCxnSpPr>
          <p:nvPr/>
        </p:nvCxnSpPr>
        <p:spPr bwMode="auto">
          <a:xfrm flipH="1">
            <a:off x="4038600" y="2743200"/>
            <a:ext cx="381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8" name="Text Box 16"/>
          <p:cNvSpPr txBox="1">
            <a:spLocks noChangeArrowheads="1"/>
          </p:cNvSpPr>
          <p:nvPr/>
        </p:nvSpPr>
        <p:spPr bwMode="auto">
          <a:xfrm>
            <a:off x="40386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5619" name="Oval 17"/>
          <p:cNvSpPr>
            <a:spLocks noChangeArrowheads="1"/>
          </p:cNvSpPr>
          <p:nvPr/>
        </p:nvSpPr>
        <p:spPr bwMode="auto">
          <a:xfrm>
            <a:off x="38100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25620" name="AutoShape 18"/>
          <p:cNvCxnSpPr>
            <a:cxnSpLocks noChangeShapeType="1"/>
            <a:stCxn id="25619" idx="4"/>
          </p:cNvCxnSpPr>
          <p:nvPr/>
        </p:nvCxnSpPr>
        <p:spPr bwMode="auto">
          <a:xfrm flipH="1">
            <a:off x="3657600" y="3657600"/>
            <a:ext cx="381000" cy="457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1" name="Text Box 19"/>
          <p:cNvSpPr txBox="1">
            <a:spLocks noChangeArrowheads="1"/>
          </p:cNvSpPr>
          <p:nvPr/>
        </p:nvSpPr>
        <p:spPr bwMode="auto">
          <a:xfrm>
            <a:off x="36576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5622" name="Text Box 20"/>
          <p:cNvSpPr txBox="1">
            <a:spLocks noChangeArrowheads="1"/>
          </p:cNvSpPr>
          <p:nvPr/>
        </p:nvSpPr>
        <p:spPr bwMode="auto">
          <a:xfrm>
            <a:off x="4038600" y="36576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Decision</a:t>
            </a:r>
          </a:p>
        </p:txBody>
      </p:sp>
      <p:sp>
        <p:nvSpPr>
          <p:cNvPr id="25623" name="Rectangle 21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25624" name="Text Box 22"/>
          <p:cNvSpPr txBox="1">
            <a:spLocks noChangeArrowheads="1"/>
          </p:cNvSpPr>
          <p:nvPr/>
        </p:nvSpPr>
        <p:spPr bwMode="auto">
          <a:xfrm>
            <a:off x="1143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5625" name="Text Box 23"/>
          <p:cNvSpPr txBox="1">
            <a:spLocks noChangeArrowheads="1"/>
          </p:cNvSpPr>
          <p:nvPr/>
        </p:nvSpPr>
        <p:spPr bwMode="auto">
          <a:xfrm>
            <a:off x="1143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5626" name="Text Box 24"/>
          <p:cNvSpPr txBox="1">
            <a:spLocks noChangeArrowheads="1"/>
          </p:cNvSpPr>
          <p:nvPr/>
        </p:nvSpPr>
        <p:spPr bwMode="auto">
          <a:xfrm>
            <a:off x="1143000" y="26050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5627" name="Text Box 25"/>
          <p:cNvSpPr txBox="1">
            <a:spLocks noChangeArrowheads="1"/>
          </p:cNvSpPr>
          <p:nvPr/>
        </p:nvSpPr>
        <p:spPr bwMode="auto">
          <a:xfrm>
            <a:off x="1143000" y="29098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5628" name="Text Box 26"/>
          <p:cNvSpPr txBox="1">
            <a:spLocks noChangeArrowheads="1"/>
          </p:cNvSpPr>
          <p:nvPr/>
        </p:nvSpPr>
        <p:spPr bwMode="auto">
          <a:xfrm>
            <a:off x="1524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 +</a:t>
            </a:r>
          </a:p>
        </p:txBody>
      </p:sp>
      <p:sp>
        <p:nvSpPr>
          <p:cNvPr id="25629" name="Text Box 27"/>
          <p:cNvSpPr txBox="1">
            <a:spLocks noChangeArrowheads="1"/>
          </p:cNvSpPr>
          <p:nvPr/>
        </p:nvSpPr>
        <p:spPr bwMode="auto">
          <a:xfrm>
            <a:off x="1524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 +</a:t>
            </a:r>
          </a:p>
        </p:txBody>
      </p:sp>
    </p:spTree>
    <p:extLst>
      <p:ext uri="{BB962C8B-B14F-4D97-AF65-F5344CB8AC3E}">
        <p14:creationId xmlns:p14="http://schemas.microsoft.com/office/powerpoint/2010/main" val="312505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ADDD25-84EA-5748-B9C2-8D7F607C78A8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71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6629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26630" name="AutoShape 4"/>
          <p:cNvCxnSpPr>
            <a:cxnSpLocks noChangeShapeType="1"/>
            <a:stCxn id="26629" idx="4"/>
            <a:endCxn id="26640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6632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6633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6634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6635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6636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26637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6638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6639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6640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26641" name="AutoShape 15"/>
          <p:cNvCxnSpPr>
            <a:cxnSpLocks noChangeShapeType="1"/>
            <a:stCxn id="26640" idx="4"/>
            <a:endCxn id="26643" idx="0"/>
          </p:cNvCxnSpPr>
          <p:nvPr/>
        </p:nvCxnSpPr>
        <p:spPr bwMode="auto">
          <a:xfrm flipH="1">
            <a:off x="4038600" y="2743200"/>
            <a:ext cx="381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2" name="Text Box 16"/>
          <p:cNvSpPr txBox="1">
            <a:spLocks noChangeArrowheads="1"/>
          </p:cNvSpPr>
          <p:nvPr/>
        </p:nvSpPr>
        <p:spPr bwMode="auto">
          <a:xfrm>
            <a:off x="40386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6643" name="Oval 17"/>
          <p:cNvSpPr>
            <a:spLocks noChangeArrowheads="1"/>
          </p:cNvSpPr>
          <p:nvPr/>
        </p:nvSpPr>
        <p:spPr bwMode="auto">
          <a:xfrm>
            <a:off x="38100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26644" name="AutoShape 18"/>
          <p:cNvCxnSpPr>
            <a:cxnSpLocks noChangeShapeType="1"/>
            <a:stCxn id="26643" idx="4"/>
          </p:cNvCxnSpPr>
          <p:nvPr/>
        </p:nvCxnSpPr>
        <p:spPr bwMode="auto">
          <a:xfrm flipH="1">
            <a:off x="3657600" y="3657600"/>
            <a:ext cx="381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5" name="Text Box 19"/>
          <p:cNvSpPr txBox="1">
            <a:spLocks noChangeArrowheads="1"/>
          </p:cNvSpPr>
          <p:nvPr/>
        </p:nvSpPr>
        <p:spPr bwMode="auto">
          <a:xfrm>
            <a:off x="36576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6646" name="Rectangle 32"/>
          <p:cNvSpPr>
            <a:spLocks noChangeArrowheads="1"/>
          </p:cNvSpPr>
          <p:nvPr/>
        </p:nvSpPr>
        <p:spPr bwMode="auto">
          <a:xfrm>
            <a:off x="3429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295400" y="4800600"/>
            <a:ext cx="7391400" cy="1295400"/>
            <a:chOff x="816" y="3024"/>
            <a:chExt cx="4656" cy="816"/>
          </a:xfrm>
        </p:grpSpPr>
        <p:sp>
          <p:nvSpPr>
            <p:cNvPr id="26654" name="Oval 20"/>
            <p:cNvSpPr>
              <a:spLocks noChangeArrowheads="1"/>
            </p:cNvSpPr>
            <p:nvPr/>
          </p:nvSpPr>
          <p:spPr bwMode="auto">
            <a:xfrm>
              <a:off x="3936" y="3072"/>
              <a:ext cx="528" cy="288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d=1</a:t>
              </a:r>
            </a:p>
          </p:txBody>
        </p:sp>
        <p:sp>
          <p:nvSpPr>
            <p:cNvPr id="26655" name="Oval 21"/>
            <p:cNvSpPr>
              <a:spLocks noChangeArrowheads="1"/>
            </p:cNvSpPr>
            <p:nvPr/>
          </p:nvSpPr>
          <p:spPr bwMode="auto">
            <a:xfrm>
              <a:off x="2784" y="3504"/>
              <a:ext cx="528" cy="288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c=0</a:t>
              </a:r>
            </a:p>
          </p:txBody>
        </p:sp>
        <p:sp>
          <p:nvSpPr>
            <p:cNvPr id="26656" name="Line 22"/>
            <p:cNvSpPr>
              <a:spLocks noChangeShapeType="1"/>
            </p:cNvSpPr>
            <p:nvPr/>
          </p:nvSpPr>
          <p:spPr bwMode="auto">
            <a:xfrm>
              <a:off x="3312" y="321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Line 23"/>
            <p:cNvSpPr>
              <a:spLocks noChangeShapeType="1"/>
            </p:cNvSpPr>
            <p:nvPr/>
          </p:nvSpPr>
          <p:spPr bwMode="auto">
            <a:xfrm flipV="1">
              <a:off x="3312" y="3216"/>
              <a:ext cx="62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Text Box 24"/>
            <p:cNvSpPr txBox="1">
              <a:spLocks noChangeArrowheads="1"/>
            </p:cNvSpPr>
            <p:nvPr/>
          </p:nvSpPr>
          <p:spPr bwMode="auto">
            <a:xfrm>
              <a:off x="3312" y="3024"/>
              <a:ext cx="8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5050"/>
                  </a:solidFill>
                  <a:latin typeface="Comic Sans MS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4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(a + c + d)</a:t>
              </a:r>
            </a:p>
          </p:txBody>
        </p:sp>
        <p:sp>
          <p:nvSpPr>
            <p:cNvPr id="26659" name="Oval 25"/>
            <p:cNvSpPr>
              <a:spLocks noChangeArrowheads="1"/>
            </p:cNvSpPr>
            <p:nvPr/>
          </p:nvSpPr>
          <p:spPr bwMode="auto">
            <a:xfrm>
              <a:off x="2784" y="3072"/>
              <a:ext cx="528" cy="288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a=0</a:t>
              </a:r>
            </a:p>
          </p:txBody>
        </p:sp>
        <p:sp>
          <p:nvSpPr>
            <p:cNvPr id="26660" name="Oval 26"/>
            <p:cNvSpPr>
              <a:spLocks noChangeArrowheads="1"/>
            </p:cNvSpPr>
            <p:nvPr/>
          </p:nvSpPr>
          <p:spPr bwMode="auto">
            <a:xfrm>
              <a:off x="3936" y="3504"/>
              <a:ext cx="528" cy="288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d=0</a:t>
              </a:r>
            </a:p>
          </p:txBody>
        </p:sp>
        <p:sp>
          <p:nvSpPr>
            <p:cNvPr id="26661" name="Line 27"/>
            <p:cNvSpPr>
              <a:spLocks noChangeShapeType="1"/>
            </p:cNvSpPr>
            <p:nvPr/>
          </p:nvSpPr>
          <p:spPr bwMode="auto">
            <a:xfrm>
              <a:off x="3312" y="364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Line 28"/>
            <p:cNvSpPr>
              <a:spLocks noChangeShapeType="1"/>
            </p:cNvSpPr>
            <p:nvPr/>
          </p:nvSpPr>
          <p:spPr bwMode="auto">
            <a:xfrm>
              <a:off x="3312" y="3216"/>
              <a:ext cx="62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Text Box 29"/>
            <p:cNvSpPr txBox="1">
              <a:spLocks noChangeArrowheads="1"/>
            </p:cNvSpPr>
            <p:nvPr/>
          </p:nvSpPr>
          <p:spPr bwMode="auto">
            <a:xfrm>
              <a:off x="3312" y="3648"/>
              <a:ext cx="8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5050"/>
                  </a:solidFill>
                  <a:latin typeface="Comic Sans MS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400" b="1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(a + c + d’)</a:t>
              </a:r>
            </a:p>
          </p:txBody>
        </p:sp>
        <p:sp>
          <p:nvSpPr>
            <p:cNvPr id="26664" name="AutoShape 30"/>
            <p:cNvSpPr>
              <a:spLocks noChangeArrowheads="1"/>
            </p:cNvSpPr>
            <p:nvPr/>
          </p:nvSpPr>
          <p:spPr bwMode="auto">
            <a:xfrm>
              <a:off x="4176" y="3360"/>
              <a:ext cx="96" cy="144"/>
            </a:xfrm>
            <a:prstGeom prst="upDown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6665" name="Text Box 31"/>
            <p:cNvSpPr txBox="1">
              <a:spLocks noChangeArrowheads="1"/>
            </p:cNvSpPr>
            <p:nvPr/>
          </p:nvSpPr>
          <p:spPr bwMode="auto">
            <a:xfrm>
              <a:off x="4560" y="3312"/>
              <a:ext cx="9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5050"/>
                  </a:solidFill>
                  <a:latin typeface="Comic Sans MS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Conflict!</a:t>
              </a:r>
            </a:p>
          </p:txBody>
        </p:sp>
        <p:sp>
          <p:nvSpPr>
            <p:cNvPr id="26666" name="Text Box 33"/>
            <p:cNvSpPr txBox="1">
              <a:spLocks noChangeArrowheads="1"/>
            </p:cNvSpPr>
            <p:nvPr/>
          </p:nvSpPr>
          <p:spPr bwMode="auto">
            <a:xfrm>
              <a:off x="816" y="3024"/>
              <a:ext cx="1776" cy="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FF5050"/>
                  </a:solidFill>
                  <a:latin typeface="Comic Sans MS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5050"/>
                  </a:solidFill>
                  <a:latin typeface="Comic Sans M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Implication Graph</a:t>
              </a:r>
              <a:br>
                <a:rPr lang="en-US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</a:br>
              <a:r>
                <a:rPr lang="en-US" sz="18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(shows that the problem </a:t>
              </a:r>
              <a:br>
                <a:rPr lang="en-US" sz="18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</a:br>
              <a:r>
                <a:rPr lang="en-US" sz="18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was caused by a=0 ^ c=0;</a:t>
              </a:r>
              <a:br>
                <a:rPr lang="en-US" sz="18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</a:br>
              <a:r>
                <a:rPr lang="en-US" sz="18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nothing to do with b)</a:t>
              </a:r>
            </a:p>
          </p:txBody>
        </p:sp>
      </p:grpSp>
      <p:sp>
        <p:nvSpPr>
          <p:cNvPr id="26648" name="Rectangle 34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26649" name="Text Box 35"/>
          <p:cNvSpPr txBox="1">
            <a:spLocks noChangeArrowheads="1"/>
          </p:cNvSpPr>
          <p:nvPr/>
        </p:nvSpPr>
        <p:spPr bwMode="auto">
          <a:xfrm>
            <a:off x="1143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6650" name="Text Box 36"/>
          <p:cNvSpPr txBox="1">
            <a:spLocks noChangeArrowheads="1"/>
          </p:cNvSpPr>
          <p:nvPr/>
        </p:nvSpPr>
        <p:spPr bwMode="auto">
          <a:xfrm>
            <a:off x="1143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6651" name="Text Box 37"/>
          <p:cNvSpPr txBox="1">
            <a:spLocks noChangeArrowheads="1"/>
          </p:cNvSpPr>
          <p:nvPr/>
        </p:nvSpPr>
        <p:spPr bwMode="auto">
          <a:xfrm>
            <a:off x="1524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 +</a:t>
            </a:r>
          </a:p>
        </p:txBody>
      </p:sp>
      <p:sp>
        <p:nvSpPr>
          <p:cNvPr id="26652" name="Text Box 38"/>
          <p:cNvSpPr txBox="1">
            <a:spLocks noChangeArrowheads="1"/>
          </p:cNvSpPr>
          <p:nvPr/>
        </p:nvSpPr>
        <p:spPr bwMode="auto">
          <a:xfrm>
            <a:off x="1524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 +</a:t>
            </a:r>
          </a:p>
        </p:txBody>
      </p:sp>
      <p:sp>
        <p:nvSpPr>
          <p:cNvPr id="26653" name="Text Box 39"/>
          <p:cNvSpPr txBox="1">
            <a:spLocks noChangeArrowheads="1"/>
          </p:cNvSpPr>
          <p:nvPr/>
        </p:nvSpPr>
        <p:spPr bwMode="auto">
          <a:xfrm>
            <a:off x="2422525" y="2025650"/>
            <a:ext cx="16160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Unit clauses force both d=1 and d=0: contradiction</a:t>
            </a:r>
          </a:p>
        </p:txBody>
      </p:sp>
    </p:spTree>
    <p:extLst>
      <p:ext uri="{BB962C8B-B14F-4D97-AF65-F5344CB8AC3E}">
        <p14:creationId xmlns:p14="http://schemas.microsoft.com/office/powerpoint/2010/main" val="372552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432170-30FA-3E41-A3A9-FC1D54730106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72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7653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27654" name="AutoShape 4"/>
          <p:cNvCxnSpPr>
            <a:cxnSpLocks noChangeShapeType="1"/>
            <a:stCxn id="27653" idx="4"/>
            <a:endCxn id="27664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7656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7658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7659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7660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27661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7662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7663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7664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27665" name="AutoShape 15"/>
          <p:cNvCxnSpPr>
            <a:cxnSpLocks noChangeShapeType="1"/>
            <a:stCxn id="27664" idx="4"/>
            <a:endCxn id="27667" idx="0"/>
          </p:cNvCxnSpPr>
          <p:nvPr/>
        </p:nvCxnSpPr>
        <p:spPr bwMode="auto">
          <a:xfrm flipH="1">
            <a:off x="4038600" y="2743200"/>
            <a:ext cx="381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6" name="Text Box 16"/>
          <p:cNvSpPr txBox="1">
            <a:spLocks noChangeArrowheads="1"/>
          </p:cNvSpPr>
          <p:nvPr/>
        </p:nvSpPr>
        <p:spPr bwMode="auto">
          <a:xfrm>
            <a:off x="40386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7667" name="Oval 17"/>
          <p:cNvSpPr>
            <a:spLocks noChangeArrowheads="1"/>
          </p:cNvSpPr>
          <p:nvPr/>
        </p:nvSpPr>
        <p:spPr bwMode="auto">
          <a:xfrm>
            <a:off x="38100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27668" name="AutoShape 18"/>
          <p:cNvCxnSpPr>
            <a:cxnSpLocks noChangeShapeType="1"/>
            <a:stCxn id="27667" idx="4"/>
          </p:cNvCxnSpPr>
          <p:nvPr/>
        </p:nvCxnSpPr>
        <p:spPr bwMode="auto">
          <a:xfrm flipH="1">
            <a:off x="3657600" y="3657600"/>
            <a:ext cx="381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9" name="Text Box 19"/>
          <p:cNvSpPr txBox="1">
            <a:spLocks noChangeArrowheads="1"/>
          </p:cNvSpPr>
          <p:nvPr/>
        </p:nvSpPr>
        <p:spPr bwMode="auto">
          <a:xfrm>
            <a:off x="36576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7670" name="Rectangle 20"/>
          <p:cNvSpPr>
            <a:spLocks noChangeArrowheads="1"/>
          </p:cNvSpPr>
          <p:nvPr/>
        </p:nvSpPr>
        <p:spPr bwMode="auto">
          <a:xfrm>
            <a:off x="3429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Text Box 21"/>
          <p:cNvSpPr txBox="1">
            <a:spLocks noChangeArrowheads="1"/>
          </p:cNvSpPr>
          <p:nvPr/>
        </p:nvSpPr>
        <p:spPr bwMode="auto">
          <a:xfrm>
            <a:off x="4267200" y="3214688"/>
            <a:ext cx="2667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Backtrack</a:t>
            </a:r>
          </a:p>
        </p:txBody>
      </p:sp>
      <p:sp>
        <p:nvSpPr>
          <p:cNvPr id="27672" name="Rectangle 22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27673" name="Text Box 23"/>
          <p:cNvSpPr txBox="1">
            <a:spLocks noChangeArrowheads="1"/>
          </p:cNvSpPr>
          <p:nvPr/>
        </p:nvSpPr>
        <p:spPr bwMode="auto">
          <a:xfrm>
            <a:off x="1143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7674" name="Text Box 24"/>
          <p:cNvSpPr txBox="1">
            <a:spLocks noChangeArrowheads="1"/>
          </p:cNvSpPr>
          <p:nvPr/>
        </p:nvSpPr>
        <p:spPr bwMode="auto">
          <a:xfrm>
            <a:off x="1143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7675" name="Text Box 25"/>
          <p:cNvSpPr txBox="1">
            <a:spLocks noChangeArrowheads="1"/>
          </p:cNvSpPr>
          <p:nvPr/>
        </p:nvSpPr>
        <p:spPr bwMode="auto">
          <a:xfrm>
            <a:off x="1143000" y="26050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7676" name="Text Box 26"/>
          <p:cNvSpPr txBox="1">
            <a:spLocks noChangeArrowheads="1"/>
          </p:cNvSpPr>
          <p:nvPr/>
        </p:nvSpPr>
        <p:spPr bwMode="auto">
          <a:xfrm>
            <a:off x="1143000" y="29098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</p:spTree>
    <p:extLst>
      <p:ext uri="{BB962C8B-B14F-4D97-AF65-F5344CB8AC3E}">
        <p14:creationId xmlns:p14="http://schemas.microsoft.com/office/powerpoint/2010/main" val="173222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B505020-398A-B84B-A732-F127A2797140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73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8677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28678" name="AutoShape 4"/>
          <p:cNvCxnSpPr>
            <a:cxnSpLocks noChangeShapeType="1"/>
            <a:stCxn id="28677" idx="4"/>
            <a:endCxn id="28688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8682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8683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8684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28685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8686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8687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8688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28689" name="AutoShape 15"/>
          <p:cNvCxnSpPr>
            <a:cxnSpLocks noChangeShapeType="1"/>
            <a:stCxn id="28688" idx="4"/>
            <a:endCxn id="28691" idx="0"/>
          </p:cNvCxnSpPr>
          <p:nvPr/>
        </p:nvCxnSpPr>
        <p:spPr bwMode="auto">
          <a:xfrm flipH="1">
            <a:off x="4038600" y="2743200"/>
            <a:ext cx="381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90" name="Text Box 16"/>
          <p:cNvSpPr txBox="1">
            <a:spLocks noChangeArrowheads="1"/>
          </p:cNvSpPr>
          <p:nvPr/>
        </p:nvSpPr>
        <p:spPr bwMode="auto">
          <a:xfrm>
            <a:off x="40386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8691" name="Oval 17"/>
          <p:cNvSpPr>
            <a:spLocks noChangeArrowheads="1"/>
          </p:cNvSpPr>
          <p:nvPr/>
        </p:nvSpPr>
        <p:spPr bwMode="auto">
          <a:xfrm>
            <a:off x="38100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28692" name="AutoShape 18"/>
          <p:cNvCxnSpPr>
            <a:cxnSpLocks noChangeShapeType="1"/>
            <a:stCxn id="28691" idx="4"/>
          </p:cNvCxnSpPr>
          <p:nvPr/>
        </p:nvCxnSpPr>
        <p:spPr bwMode="auto">
          <a:xfrm flipH="1">
            <a:off x="3657600" y="3657600"/>
            <a:ext cx="3810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93" name="Text Box 19"/>
          <p:cNvSpPr txBox="1">
            <a:spLocks noChangeArrowheads="1"/>
          </p:cNvSpPr>
          <p:nvPr/>
        </p:nvSpPr>
        <p:spPr bwMode="auto">
          <a:xfrm>
            <a:off x="36576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8694" name="Oval 20"/>
          <p:cNvSpPr>
            <a:spLocks noChangeArrowheads="1"/>
          </p:cNvSpPr>
          <p:nvPr/>
        </p:nvSpPr>
        <p:spPr bwMode="auto">
          <a:xfrm>
            <a:off x="62484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d=1</a:t>
            </a:r>
          </a:p>
        </p:txBody>
      </p:sp>
      <p:sp>
        <p:nvSpPr>
          <p:cNvPr id="28695" name="Oval 21"/>
          <p:cNvSpPr>
            <a:spLocks noChangeArrowheads="1"/>
          </p:cNvSpPr>
          <p:nvPr/>
        </p:nvSpPr>
        <p:spPr bwMode="auto">
          <a:xfrm>
            <a:off x="44196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c=1</a:t>
            </a:r>
          </a:p>
        </p:txBody>
      </p:sp>
      <p:sp>
        <p:nvSpPr>
          <p:cNvPr id="28696" name="Line 22"/>
          <p:cNvSpPr>
            <a:spLocks noChangeShapeType="1"/>
          </p:cNvSpPr>
          <p:nvPr/>
        </p:nvSpPr>
        <p:spPr bwMode="auto">
          <a:xfrm>
            <a:off x="52578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7" name="Line 23"/>
          <p:cNvSpPr>
            <a:spLocks noChangeShapeType="1"/>
          </p:cNvSpPr>
          <p:nvPr/>
        </p:nvSpPr>
        <p:spPr bwMode="auto">
          <a:xfrm flipV="1">
            <a:off x="52578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8" name="Text Box 24"/>
          <p:cNvSpPr txBox="1">
            <a:spLocks noChangeArrowheads="1"/>
          </p:cNvSpPr>
          <p:nvPr/>
        </p:nvSpPr>
        <p:spPr bwMode="auto">
          <a:xfrm>
            <a:off x="52578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8699" name="Oval 25"/>
          <p:cNvSpPr>
            <a:spLocks noChangeArrowheads="1"/>
          </p:cNvSpPr>
          <p:nvPr/>
        </p:nvSpPr>
        <p:spPr bwMode="auto">
          <a:xfrm>
            <a:off x="44196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a=0</a:t>
            </a:r>
          </a:p>
        </p:txBody>
      </p:sp>
      <p:sp>
        <p:nvSpPr>
          <p:cNvPr id="28700" name="Oval 26"/>
          <p:cNvSpPr>
            <a:spLocks noChangeArrowheads="1"/>
          </p:cNvSpPr>
          <p:nvPr/>
        </p:nvSpPr>
        <p:spPr bwMode="auto">
          <a:xfrm>
            <a:off x="62484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d=0</a:t>
            </a:r>
          </a:p>
        </p:txBody>
      </p:sp>
      <p:sp>
        <p:nvSpPr>
          <p:cNvPr id="28701" name="Line 27"/>
          <p:cNvSpPr>
            <a:spLocks noChangeShapeType="1"/>
          </p:cNvSpPr>
          <p:nvPr/>
        </p:nvSpPr>
        <p:spPr bwMode="auto">
          <a:xfrm>
            <a:off x="5257800" y="5791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2" name="Line 28"/>
          <p:cNvSpPr>
            <a:spLocks noChangeShapeType="1"/>
          </p:cNvSpPr>
          <p:nvPr/>
        </p:nvSpPr>
        <p:spPr bwMode="auto">
          <a:xfrm>
            <a:off x="52578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3" name="Text Box 29"/>
          <p:cNvSpPr txBox="1">
            <a:spLocks noChangeArrowheads="1"/>
          </p:cNvSpPr>
          <p:nvPr/>
        </p:nvSpPr>
        <p:spPr bwMode="auto">
          <a:xfrm>
            <a:off x="5257800" y="57912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8704" name="AutoShape 30"/>
          <p:cNvSpPr>
            <a:spLocks noChangeArrowheads="1"/>
          </p:cNvSpPr>
          <p:nvPr/>
        </p:nvSpPr>
        <p:spPr bwMode="auto">
          <a:xfrm>
            <a:off x="6629400" y="5334000"/>
            <a:ext cx="152400" cy="228600"/>
          </a:xfrm>
          <a:prstGeom prst="up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8705" name="Text Box 31"/>
          <p:cNvSpPr txBox="1">
            <a:spLocks noChangeArrowheads="1"/>
          </p:cNvSpPr>
          <p:nvPr/>
        </p:nvSpPr>
        <p:spPr bwMode="auto">
          <a:xfrm>
            <a:off x="7239000" y="52578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Conflict!</a:t>
            </a:r>
          </a:p>
        </p:txBody>
      </p:sp>
      <p:sp>
        <p:nvSpPr>
          <p:cNvPr id="28706" name="Rectangle 32"/>
          <p:cNvSpPr>
            <a:spLocks noChangeArrowheads="1"/>
          </p:cNvSpPr>
          <p:nvPr/>
        </p:nvSpPr>
        <p:spPr bwMode="auto">
          <a:xfrm>
            <a:off x="3429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Rectangle 33"/>
          <p:cNvSpPr>
            <a:spLocks noChangeArrowheads="1"/>
          </p:cNvSpPr>
          <p:nvPr/>
        </p:nvSpPr>
        <p:spPr bwMode="auto">
          <a:xfrm>
            <a:off x="4191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Line 34"/>
          <p:cNvSpPr>
            <a:spLocks noChangeShapeType="1"/>
          </p:cNvSpPr>
          <p:nvPr/>
        </p:nvSpPr>
        <p:spPr bwMode="auto">
          <a:xfrm>
            <a:off x="4038600" y="36576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9" name="Text Box 35"/>
          <p:cNvSpPr txBox="1">
            <a:spLocks noChangeArrowheads="1"/>
          </p:cNvSpPr>
          <p:nvPr/>
        </p:nvSpPr>
        <p:spPr bwMode="auto">
          <a:xfrm>
            <a:off x="41275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28710" name="Text Box 36"/>
          <p:cNvSpPr txBox="1">
            <a:spLocks noChangeArrowheads="1"/>
          </p:cNvSpPr>
          <p:nvPr/>
        </p:nvSpPr>
        <p:spPr bwMode="auto">
          <a:xfrm>
            <a:off x="4343400" y="35814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Other Decision</a:t>
            </a:r>
          </a:p>
        </p:txBody>
      </p:sp>
      <p:sp>
        <p:nvSpPr>
          <p:cNvPr id="28711" name="Rectangle 37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28712" name="Text Box 38"/>
          <p:cNvSpPr txBox="1">
            <a:spLocks noChangeArrowheads="1"/>
          </p:cNvSpPr>
          <p:nvPr/>
        </p:nvSpPr>
        <p:spPr bwMode="auto">
          <a:xfrm>
            <a:off x="1143000" y="26050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8713" name="Text Box 39"/>
          <p:cNvSpPr txBox="1">
            <a:spLocks noChangeArrowheads="1"/>
          </p:cNvSpPr>
          <p:nvPr/>
        </p:nvSpPr>
        <p:spPr bwMode="auto">
          <a:xfrm>
            <a:off x="1143000" y="29098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8714" name="Text Box 40"/>
          <p:cNvSpPr txBox="1">
            <a:spLocks noChangeArrowheads="1"/>
          </p:cNvSpPr>
          <p:nvPr/>
        </p:nvSpPr>
        <p:spPr bwMode="auto">
          <a:xfrm>
            <a:off x="1524000" y="2605088"/>
            <a:ext cx="4572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c’ +</a:t>
            </a:r>
          </a:p>
        </p:txBody>
      </p:sp>
      <p:sp>
        <p:nvSpPr>
          <p:cNvPr id="28715" name="Text Box 41"/>
          <p:cNvSpPr txBox="1">
            <a:spLocks noChangeArrowheads="1"/>
          </p:cNvSpPr>
          <p:nvPr/>
        </p:nvSpPr>
        <p:spPr bwMode="auto">
          <a:xfrm>
            <a:off x="1524000" y="2909888"/>
            <a:ext cx="4572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c’ +</a:t>
            </a:r>
          </a:p>
        </p:txBody>
      </p:sp>
    </p:spTree>
    <p:extLst>
      <p:ext uri="{BB962C8B-B14F-4D97-AF65-F5344CB8AC3E}">
        <p14:creationId xmlns:p14="http://schemas.microsoft.com/office/powerpoint/2010/main" val="194190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74D99BF-A726-A944-AA98-7A780B97764F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74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29701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29702" name="AutoShape 4"/>
          <p:cNvCxnSpPr>
            <a:cxnSpLocks noChangeShapeType="1"/>
            <a:stCxn id="29701" idx="4"/>
            <a:endCxn id="29712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3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9704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29706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29707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29708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29709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29710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29711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29712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29713" name="AutoShape 15"/>
          <p:cNvCxnSpPr>
            <a:cxnSpLocks noChangeShapeType="1"/>
            <a:stCxn id="29712" idx="4"/>
            <a:endCxn id="29715" idx="0"/>
          </p:cNvCxnSpPr>
          <p:nvPr/>
        </p:nvCxnSpPr>
        <p:spPr bwMode="auto">
          <a:xfrm flipH="1">
            <a:off x="4038600" y="2743200"/>
            <a:ext cx="381000" cy="457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4" name="Text Box 16"/>
          <p:cNvSpPr txBox="1">
            <a:spLocks noChangeArrowheads="1"/>
          </p:cNvSpPr>
          <p:nvPr/>
        </p:nvSpPr>
        <p:spPr bwMode="auto">
          <a:xfrm>
            <a:off x="40386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9715" name="Oval 17"/>
          <p:cNvSpPr>
            <a:spLocks noChangeArrowheads="1"/>
          </p:cNvSpPr>
          <p:nvPr/>
        </p:nvSpPr>
        <p:spPr bwMode="auto">
          <a:xfrm>
            <a:off x="38100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29716" name="AutoShape 18"/>
          <p:cNvCxnSpPr>
            <a:cxnSpLocks noChangeShapeType="1"/>
            <a:stCxn id="29715" idx="4"/>
          </p:cNvCxnSpPr>
          <p:nvPr/>
        </p:nvCxnSpPr>
        <p:spPr bwMode="auto">
          <a:xfrm flipH="1">
            <a:off x="3657600" y="3657600"/>
            <a:ext cx="381000" cy="457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7" name="Text Box 19"/>
          <p:cNvSpPr txBox="1">
            <a:spLocks noChangeArrowheads="1"/>
          </p:cNvSpPr>
          <p:nvPr/>
        </p:nvSpPr>
        <p:spPr bwMode="auto">
          <a:xfrm>
            <a:off x="36576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29718" name="Rectangle 20"/>
          <p:cNvSpPr>
            <a:spLocks noChangeArrowheads="1"/>
          </p:cNvSpPr>
          <p:nvPr/>
        </p:nvSpPr>
        <p:spPr bwMode="auto">
          <a:xfrm>
            <a:off x="3429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Rectangle 21"/>
          <p:cNvSpPr>
            <a:spLocks noChangeArrowheads="1"/>
          </p:cNvSpPr>
          <p:nvPr/>
        </p:nvSpPr>
        <p:spPr bwMode="auto">
          <a:xfrm>
            <a:off x="4191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0" name="Line 22"/>
          <p:cNvSpPr>
            <a:spLocks noChangeShapeType="1"/>
          </p:cNvSpPr>
          <p:nvPr/>
        </p:nvSpPr>
        <p:spPr bwMode="auto">
          <a:xfrm>
            <a:off x="4038600" y="3657600"/>
            <a:ext cx="3810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1" name="Text Box 23"/>
          <p:cNvSpPr txBox="1">
            <a:spLocks noChangeArrowheads="1"/>
          </p:cNvSpPr>
          <p:nvPr/>
        </p:nvSpPr>
        <p:spPr bwMode="auto">
          <a:xfrm>
            <a:off x="41275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29722" name="Text Box 24"/>
          <p:cNvSpPr txBox="1">
            <a:spLocks noChangeArrowheads="1"/>
          </p:cNvSpPr>
          <p:nvPr/>
        </p:nvSpPr>
        <p:spPr bwMode="auto">
          <a:xfrm>
            <a:off x="4724400" y="22860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Backtrack (2 levels)</a:t>
            </a:r>
          </a:p>
        </p:txBody>
      </p:sp>
      <p:sp>
        <p:nvSpPr>
          <p:cNvPr id="29723" name="Rectangle 25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29724" name="Text Box 26"/>
          <p:cNvSpPr txBox="1">
            <a:spLocks noChangeArrowheads="1"/>
          </p:cNvSpPr>
          <p:nvPr/>
        </p:nvSpPr>
        <p:spPr bwMode="auto">
          <a:xfrm>
            <a:off x="1143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9725" name="Text Box 27"/>
          <p:cNvSpPr txBox="1">
            <a:spLocks noChangeArrowheads="1"/>
          </p:cNvSpPr>
          <p:nvPr/>
        </p:nvSpPr>
        <p:spPr bwMode="auto">
          <a:xfrm>
            <a:off x="1143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9726" name="Text Box 28"/>
          <p:cNvSpPr txBox="1">
            <a:spLocks noChangeArrowheads="1"/>
          </p:cNvSpPr>
          <p:nvPr/>
        </p:nvSpPr>
        <p:spPr bwMode="auto">
          <a:xfrm>
            <a:off x="1143000" y="26050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29727" name="Text Box 29"/>
          <p:cNvSpPr txBox="1">
            <a:spLocks noChangeArrowheads="1"/>
          </p:cNvSpPr>
          <p:nvPr/>
        </p:nvSpPr>
        <p:spPr bwMode="auto">
          <a:xfrm>
            <a:off x="1143000" y="29098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</p:spTree>
    <p:extLst>
      <p:ext uri="{BB962C8B-B14F-4D97-AF65-F5344CB8AC3E}">
        <p14:creationId xmlns:p14="http://schemas.microsoft.com/office/powerpoint/2010/main" val="32348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8A74748-2814-7140-A814-E79F79D08BE5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75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30725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0726" name="AutoShape 4"/>
          <p:cNvCxnSpPr>
            <a:cxnSpLocks noChangeShapeType="1"/>
            <a:stCxn id="30725" idx="4"/>
            <a:endCxn id="30736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0729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0730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0731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0732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0733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0734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0735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0736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0737" name="AutoShape 15"/>
          <p:cNvCxnSpPr>
            <a:cxnSpLocks noChangeShapeType="1"/>
            <a:stCxn id="30736" idx="4"/>
            <a:endCxn id="30739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8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0739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0740" name="AutoShape 18"/>
          <p:cNvCxnSpPr>
            <a:cxnSpLocks noChangeShapeType="1"/>
            <a:endCxn id="30742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1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0742" name="Rectangle 20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Rectangle 21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4" name="Line 22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5" name="Text Box 23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cxnSp>
        <p:nvCxnSpPr>
          <p:cNvPr id="30746" name="AutoShape 24"/>
          <p:cNvCxnSpPr>
            <a:cxnSpLocks noChangeShapeType="1"/>
            <a:stCxn id="30736" idx="4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7" name="Text Box 25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0748" name="Text Box 26"/>
          <p:cNvSpPr txBox="1">
            <a:spLocks noChangeArrowheads="1"/>
          </p:cNvSpPr>
          <p:nvPr/>
        </p:nvSpPr>
        <p:spPr bwMode="auto">
          <a:xfrm>
            <a:off x="4876800" y="26670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Other Decision</a:t>
            </a:r>
          </a:p>
        </p:txBody>
      </p:sp>
      <p:sp>
        <p:nvSpPr>
          <p:cNvPr id="30749" name="Rectangle 27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0750" name="Text Box 28"/>
          <p:cNvSpPr txBox="1">
            <a:spLocks noChangeArrowheads="1"/>
          </p:cNvSpPr>
          <p:nvPr/>
        </p:nvSpPr>
        <p:spPr bwMode="auto">
          <a:xfrm>
            <a:off x="1143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0751" name="Text Box 29"/>
          <p:cNvSpPr txBox="1">
            <a:spLocks noChangeArrowheads="1"/>
          </p:cNvSpPr>
          <p:nvPr/>
        </p:nvSpPr>
        <p:spPr bwMode="auto">
          <a:xfrm>
            <a:off x="1143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0752" name="Text Box 30"/>
          <p:cNvSpPr txBox="1">
            <a:spLocks noChangeArrowheads="1"/>
          </p:cNvSpPr>
          <p:nvPr/>
        </p:nvSpPr>
        <p:spPr bwMode="auto">
          <a:xfrm>
            <a:off x="1143000" y="26050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0753" name="Text Box 31"/>
          <p:cNvSpPr txBox="1">
            <a:spLocks noChangeArrowheads="1"/>
          </p:cNvSpPr>
          <p:nvPr/>
        </p:nvSpPr>
        <p:spPr bwMode="auto">
          <a:xfrm>
            <a:off x="1143000" y="29098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0754" name="Text Box 32"/>
          <p:cNvSpPr txBox="1">
            <a:spLocks noChangeArrowheads="1"/>
          </p:cNvSpPr>
          <p:nvPr/>
        </p:nvSpPr>
        <p:spPr bwMode="auto">
          <a:xfrm>
            <a:off x="1143000" y="3214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b’ +</a:t>
            </a:r>
          </a:p>
        </p:txBody>
      </p:sp>
    </p:spTree>
    <p:extLst>
      <p:ext uri="{BB962C8B-B14F-4D97-AF65-F5344CB8AC3E}">
        <p14:creationId xmlns:p14="http://schemas.microsoft.com/office/powerpoint/2010/main" val="342275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EDB51D5-A012-F24A-A8BF-931B44C495D2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76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31749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1750" name="AutoShape 4"/>
          <p:cNvCxnSpPr>
            <a:cxnSpLocks noChangeShapeType="1"/>
            <a:stCxn id="31749" idx="4"/>
            <a:endCxn id="31760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1753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1755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1756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1757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1758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1759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1760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1761" name="AutoShape 15"/>
          <p:cNvCxnSpPr>
            <a:cxnSpLocks noChangeShapeType="1"/>
            <a:stCxn id="31760" idx="4"/>
            <a:endCxn id="31763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2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1763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1764" name="AutoShape 18"/>
          <p:cNvCxnSpPr>
            <a:cxnSpLocks noChangeShapeType="1"/>
            <a:endCxn id="31778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5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1766" name="Oval 20"/>
          <p:cNvSpPr>
            <a:spLocks noChangeArrowheads="1"/>
          </p:cNvSpPr>
          <p:nvPr/>
        </p:nvSpPr>
        <p:spPr bwMode="auto">
          <a:xfrm>
            <a:off x="62484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d=1</a:t>
            </a:r>
          </a:p>
        </p:txBody>
      </p:sp>
      <p:sp>
        <p:nvSpPr>
          <p:cNvPr id="31767" name="Oval 21"/>
          <p:cNvSpPr>
            <a:spLocks noChangeArrowheads="1"/>
          </p:cNvSpPr>
          <p:nvPr/>
        </p:nvSpPr>
        <p:spPr bwMode="auto">
          <a:xfrm>
            <a:off x="44196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c=0</a:t>
            </a:r>
          </a:p>
        </p:txBody>
      </p:sp>
      <p:sp>
        <p:nvSpPr>
          <p:cNvPr id="31768" name="Line 22"/>
          <p:cNvSpPr>
            <a:spLocks noChangeShapeType="1"/>
          </p:cNvSpPr>
          <p:nvPr/>
        </p:nvSpPr>
        <p:spPr bwMode="auto">
          <a:xfrm>
            <a:off x="52578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Line 23"/>
          <p:cNvSpPr>
            <a:spLocks noChangeShapeType="1"/>
          </p:cNvSpPr>
          <p:nvPr/>
        </p:nvSpPr>
        <p:spPr bwMode="auto">
          <a:xfrm flipV="1">
            <a:off x="52578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Text Box 24"/>
          <p:cNvSpPr txBox="1">
            <a:spLocks noChangeArrowheads="1"/>
          </p:cNvSpPr>
          <p:nvPr/>
        </p:nvSpPr>
        <p:spPr bwMode="auto">
          <a:xfrm>
            <a:off x="52578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1771" name="Oval 25"/>
          <p:cNvSpPr>
            <a:spLocks noChangeArrowheads="1"/>
          </p:cNvSpPr>
          <p:nvPr/>
        </p:nvSpPr>
        <p:spPr bwMode="auto">
          <a:xfrm>
            <a:off x="44196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a=0</a:t>
            </a:r>
          </a:p>
        </p:txBody>
      </p:sp>
      <p:sp>
        <p:nvSpPr>
          <p:cNvPr id="31772" name="Oval 26"/>
          <p:cNvSpPr>
            <a:spLocks noChangeArrowheads="1"/>
          </p:cNvSpPr>
          <p:nvPr/>
        </p:nvSpPr>
        <p:spPr bwMode="auto">
          <a:xfrm>
            <a:off x="62484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d=0</a:t>
            </a:r>
          </a:p>
        </p:txBody>
      </p:sp>
      <p:sp>
        <p:nvSpPr>
          <p:cNvPr id="31773" name="Line 27"/>
          <p:cNvSpPr>
            <a:spLocks noChangeShapeType="1"/>
          </p:cNvSpPr>
          <p:nvPr/>
        </p:nvSpPr>
        <p:spPr bwMode="auto">
          <a:xfrm>
            <a:off x="5257800" y="5791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4" name="Line 28"/>
          <p:cNvSpPr>
            <a:spLocks noChangeShapeType="1"/>
          </p:cNvSpPr>
          <p:nvPr/>
        </p:nvSpPr>
        <p:spPr bwMode="auto">
          <a:xfrm>
            <a:off x="52578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5" name="Text Box 29"/>
          <p:cNvSpPr txBox="1">
            <a:spLocks noChangeArrowheads="1"/>
          </p:cNvSpPr>
          <p:nvPr/>
        </p:nvSpPr>
        <p:spPr bwMode="auto">
          <a:xfrm>
            <a:off x="5257800" y="57912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1776" name="AutoShape 30"/>
          <p:cNvSpPr>
            <a:spLocks noChangeArrowheads="1"/>
          </p:cNvSpPr>
          <p:nvPr/>
        </p:nvSpPr>
        <p:spPr bwMode="auto">
          <a:xfrm>
            <a:off x="6629400" y="5334000"/>
            <a:ext cx="152400" cy="228600"/>
          </a:xfrm>
          <a:prstGeom prst="up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1777" name="Text Box 31"/>
          <p:cNvSpPr txBox="1">
            <a:spLocks noChangeArrowheads="1"/>
          </p:cNvSpPr>
          <p:nvPr/>
        </p:nvSpPr>
        <p:spPr bwMode="auto">
          <a:xfrm>
            <a:off x="7239000" y="52578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Conflict!</a:t>
            </a:r>
          </a:p>
        </p:txBody>
      </p:sp>
      <p:sp>
        <p:nvSpPr>
          <p:cNvPr id="31778" name="Rectangle 32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79" name="Rectangle 33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0" name="Line 34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81" name="Text Box 35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1782" name="Oval 36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1783" name="AutoShape 37"/>
          <p:cNvCxnSpPr>
            <a:cxnSpLocks noChangeShapeType="1"/>
            <a:stCxn id="31760" idx="4"/>
            <a:endCxn id="31782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4" name="AutoShape 38"/>
          <p:cNvCxnSpPr>
            <a:cxnSpLocks noChangeShapeType="1"/>
            <a:endCxn id="31786" idx="0"/>
          </p:cNvCxnSpPr>
          <p:nvPr/>
        </p:nvCxnSpPr>
        <p:spPr bwMode="auto">
          <a:xfrm flipH="1">
            <a:off x="48006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85" name="Text Box 39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1786" name="Rectangle 40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87" name="Text Box 41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1788" name="Text Box 42"/>
          <p:cNvSpPr txBox="1">
            <a:spLocks noChangeArrowheads="1"/>
          </p:cNvSpPr>
          <p:nvPr/>
        </p:nvSpPr>
        <p:spPr bwMode="auto">
          <a:xfrm>
            <a:off x="5105400" y="37338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Decision</a:t>
            </a:r>
          </a:p>
        </p:txBody>
      </p:sp>
      <p:sp>
        <p:nvSpPr>
          <p:cNvPr id="31789" name="Rectangle 43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1790" name="Text Box 44"/>
          <p:cNvSpPr txBox="1">
            <a:spLocks noChangeArrowheads="1"/>
          </p:cNvSpPr>
          <p:nvPr/>
        </p:nvSpPr>
        <p:spPr bwMode="auto">
          <a:xfrm>
            <a:off x="1143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1791" name="Text Box 45"/>
          <p:cNvSpPr txBox="1">
            <a:spLocks noChangeArrowheads="1"/>
          </p:cNvSpPr>
          <p:nvPr/>
        </p:nvSpPr>
        <p:spPr bwMode="auto">
          <a:xfrm>
            <a:off x="1143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1792" name="Text Box 46"/>
          <p:cNvSpPr txBox="1">
            <a:spLocks noChangeArrowheads="1"/>
          </p:cNvSpPr>
          <p:nvPr/>
        </p:nvSpPr>
        <p:spPr bwMode="auto">
          <a:xfrm>
            <a:off x="1524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 +</a:t>
            </a:r>
          </a:p>
        </p:txBody>
      </p:sp>
      <p:sp>
        <p:nvSpPr>
          <p:cNvPr id="31793" name="Text Box 47"/>
          <p:cNvSpPr txBox="1">
            <a:spLocks noChangeArrowheads="1"/>
          </p:cNvSpPr>
          <p:nvPr/>
        </p:nvSpPr>
        <p:spPr bwMode="auto">
          <a:xfrm>
            <a:off x="1524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 +</a:t>
            </a:r>
          </a:p>
        </p:txBody>
      </p:sp>
    </p:spTree>
    <p:extLst>
      <p:ext uri="{BB962C8B-B14F-4D97-AF65-F5344CB8AC3E}">
        <p14:creationId xmlns:p14="http://schemas.microsoft.com/office/powerpoint/2010/main" val="356142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842D4C-F8C5-7D42-8A91-64BA4FCAEB14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77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32773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2774" name="AutoShape 4"/>
          <p:cNvCxnSpPr>
            <a:cxnSpLocks noChangeShapeType="1"/>
            <a:stCxn id="32773" idx="4"/>
            <a:endCxn id="32776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2776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2777" name="AutoShape 15"/>
          <p:cNvCxnSpPr>
            <a:cxnSpLocks noChangeShapeType="1"/>
            <a:stCxn id="32776" idx="4"/>
            <a:endCxn id="32779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8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2779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2780" name="AutoShape 18"/>
          <p:cNvCxnSpPr>
            <a:cxnSpLocks noChangeShapeType="1"/>
            <a:endCxn id="32782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1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2782" name="Rectangle 20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Rectangle 21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Line 22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5" name="Text Box 23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2786" name="Oval 24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2787" name="AutoShape 25"/>
          <p:cNvCxnSpPr>
            <a:cxnSpLocks noChangeShapeType="1"/>
            <a:stCxn id="32776" idx="4"/>
            <a:endCxn id="32786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8" name="AutoShape 26"/>
          <p:cNvCxnSpPr>
            <a:cxnSpLocks noChangeShapeType="1"/>
            <a:endCxn id="32790" idx="0"/>
          </p:cNvCxnSpPr>
          <p:nvPr/>
        </p:nvCxnSpPr>
        <p:spPr bwMode="auto">
          <a:xfrm flipH="1">
            <a:off x="4800600" y="3657600"/>
            <a:ext cx="304800" cy="457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9" name="Text Box 27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2790" name="Rectangle 28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Text Box 29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2792" name="Text Box 30"/>
          <p:cNvSpPr txBox="1">
            <a:spLocks noChangeArrowheads="1"/>
          </p:cNvSpPr>
          <p:nvPr/>
        </p:nvSpPr>
        <p:spPr bwMode="auto">
          <a:xfrm>
            <a:off x="5257800" y="32004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Backtrack</a:t>
            </a:r>
          </a:p>
        </p:txBody>
      </p:sp>
      <p:sp>
        <p:nvSpPr>
          <p:cNvPr id="32793" name="Rectangle 31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2794" name="Text Box 32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2795" name="Text Box 33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2796" name="Text Box 34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2797" name="Text Box 35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2798" name="Text Box 36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2799" name="Text Box 37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2800" name="Text Box 38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2801" name="Text Box 39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2802" name="Text Box 40"/>
          <p:cNvSpPr txBox="1">
            <a:spLocks noChangeArrowheads="1"/>
          </p:cNvSpPr>
          <p:nvPr/>
        </p:nvSpPr>
        <p:spPr bwMode="auto">
          <a:xfrm>
            <a:off x="1143000" y="19954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2803" name="Text Box 41"/>
          <p:cNvSpPr txBox="1">
            <a:spLocks noChangeArrowheads="1"/>
          </p:cNvSpPr>
          <p:nvPr/>
        </p:nvSpPr>
        <p:spPr bwMode="auto">
          <a:xfrm>
            <a:off x="1143000" y="23002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2804" name="Text Box 42"/>
          <p:cNvSpPr txBox="1">
            <a:spLocks noChangeArrowheads="1"/>
          </p:cNvSpPr>
          <p:nvPr/>
        </p:nvSpPr>
        <p:spPr bwMode="auto">
          <a:xfrm>
            <a:off x="1143000" y="26050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2805" name="Text Box 43"/>
          <p:cNvSpPr txBox="1">
            <a:spLocks noChangeArrowheads="1"/>
          </p:cNvSpPr>
          <p:nvPr/>
        </p:nvSpPr>
        <p:spPr bwMode="auto">
          <a:xfrm>
            <a:off x="1143000" y="29098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2806" name="Text Box 44"/>
          <p:cNvSpPr txBox="1">
            <a:spLocks noChangeArrowheads="1"/>
          </p:cNvSpPr>
          <p:nvPr/>
        </p:nvSpPr>
        <p:spPr bwMode="auto">
          <a:xfrm>
            <a:off x="1143000" y="3214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b’ +</a:t>
            </a:r>
          </a:p>
        </p:txBody>
      </p:sp>
    </p:spTree>
    <p:extLst>
      <p:ext uri="{BB962C8B-B14F-4D97-AF65-F5344CB8AC3E}">
        <p14:creationId xmlns:p14="http://schemas.microsoft.com/office/powerpoint/2010/main" val="21944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2DE77A-391B-324F-AD0D-F836C3D1092A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78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3796" name="Text Box 56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33798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3799" name="AutoShape 4"/>
          <p:cNvCxnSpPr>
            <a:cxnSpLocks noChangeShapeType="1"/>
            <a:stCxn id="33798" idx="4"/>
            <a:endCxn id="33808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3802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3804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3805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3806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3807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3808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3809" name="AutoShape 15"/>
          <p:cNvCxnSpPr>
            <a:cxnSpLocks noChangeShapeType="1"/>
            <a:stCxn id="33808" idx="4"/>
            <a:endCxn id="33811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0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3811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3812" name="AutoShape 18"/>
          <p:cNvCxnSpPr>
            <a:cxnSpLocks noChangeShapeType="1"/>
            <a:endCxn id="33826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3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3814" name="Oval 20"/>
          <p:cNvSpPr>
            <a:spLocks noChangeArrowheads="1"/>
          </p:cNvSpPr>
          <p:nvPr/>
        </p:nvSpPr>
        <p:spPr bwMode="auto">
          <a:xfrm>
            <a:off x="62484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d=1</a:t>
            </a:r>
          </a:p>
        </p:txBody>
      </p:sp>
      <p:sp>
        <p:nvSpPr>
          <p:cNvPr id="33815" name="Oval 21"/>
          <p:cNvSpPr>
            <a:spLocks noChangeArrowheads="1"/>
          </p:cNvSpPr>
          <p:nvPr/>
        </p:nvSpPr>
        <p:spPr bwMode="auto">
          <a:xfrm>
            <a:off x="44196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c=1</a:t>
            </a:r>
          </a:p>
        </p:txBody>
      </p:sp>
      <p:sp>
        <p:nvSpPr>
          <p:cNvPr id="33816" name="Line 22"/>
          <p:cNvSpPr>
            <a:spLocks noChangeShapeType="1"/>
          </p:cNvSpPr>
          <p:nvPr/>
        </p:nvSpPr>
        <p:spPr bwMode="auto">
          <a:xfrm>
            <a:off x="52578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Line 23"/>
          <p:cNvSpPr>
            <a:spLocks noChangeShapeType="1"/>
          </p:cNvSpPr>
          <p:nvPr/>
        </p:nvSpPr>
        <p:spPr bwMode="auto">
          <a:xfrm flipV="1">
            <a:off x="52578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Text Box 24"/>
          <p:cNvSpPr txBox="1">
            <a:spLocks noChangeArrowheads="1"/>
          </p:cNvSpPr>
          <p:nvPr/>
        </p:nvSpPr>
        <p:spPr bwMode="auto">
          <a:xfrm>
            <a:off x="52578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3819" name="Oval 25"/>
          <p:cNvSpPr>
            <a:spLocks noChangeArrowheads="1"/>
          </p:cNvSpPr>
          <p:nvPr/>
        </p:nvSpPr>
        <p:spPr bwMode="auto">
          <a:xfrm>
            <a:off x="44196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a=0</a:t>
            </a:r>
          </a:p>
        </p:txBody>
      </p:sp>
      <p:sp>
        <p:nvSpPr>
          <p:cNvPr id="33820" name="Oval 26"/>
          <p:cNvSpPr>
            <a:spLocks noChangeArrowheads="1"/>
          </p:cNvSpPr>
          <p:nvPr/>
        </p:nvSpPr>
        <p:spPr bwMode="auto">
          <a:xfrm>
            <a:off x="62484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d=0</a:t>
            </a:r>
          </a:p>
        </p:txBody>
      </p:sp>
      <p:sp>
        <p:nvSpPr>
          <p:cNvPr id="33821" name="Line 27"/>
          <p:cNvSpPr>
            <a:spLocks noChangeShapeType="1"/>
          </p:cNvSpPr>
          <p:nvPr/>
        </p:nvSpPr>
        <p:spPr bwMode="auto">
          <a:xfrm>
            <a:off x="5257800" y="5791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2" name="Line 28"/>
          <p:cNvSpPr>
            <a:spLocks noChangeShapeType="1"/>
          </p:cNvSpPr>
          <p:nvPr/>
        </p:nvSpPr>
        <p:spPr bwMode="auto">
          <a:xfrm>
            <a:off x="52578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Text Box 29"/>
          <p:cNvSpPr txBox="1">
            <a:spLocks noChangeArrowheads="1"/>
          </p:cNvSpPr>
          <p:nvPr/>
        </p:nvSpPr>
        <p:spPr bwMode="auto">
          <a:xfrm>
            <a:off x="5257800" y="57912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3824" name="AutoShape 30"/>
          <p:cNvSpPr>
            <a:spLocks noChangeArrowheads="1"/>
          </p:cNvSpPr>
          <p:nvPr/>
        </p:nvSpPr>
        <p:spPr bwMode="auto">
          <a:xfrm>
            <a:off x="6629400" y="5334000"/>
            <a:ext cx="152400" cy="228600"/>
          </a:xfrm>
          <a:prstGeom prst="up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3825" name="Text Box 31"/>
          <p:cNvSpPr txBox="1">
            <a:spLocks noChangeArrowheads="1"/>
          </p:cNvSpPr>
          <p:nvPr/>
        </p:nvSpPr>
        <p:spPr bwMode="auto">
          <a:xfrm>
            <a:off x="7239000" y="52578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Conflict!</a:t>
            </a:r>
          </a:p>
        </p:txBody>
      </p:sp>
      <p:sp>
        <p:nvSpPr>
          <p:cNvPr id="33826" name="Rectangle 32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7" name="Rectangle 33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8" name="Line 34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Text Box 35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3830" name="Oval 36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3831" name="AutoShape 37"/>
          <p:cNvCxnSpPr>
            <a:cxnSpLocks noChangeShapeType="1"/>
            <a:stCxn id="33808" idx="4"/>
            <a:endCxn id="33830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32" name="AutoShape 38"/>
          <p:cNvCxnSpPr>
            <a:cxnSpLocks noChangeShapeType="1"/>
            <a:stCxn id="33830" idx="4"/>
            <a:endCxn id="33834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33" name="Text Box 39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3834" name="Rectangle 40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35" name="Rectangle 41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Line 42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7" name="Text Box 43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3838" name="Text Box 44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3839" name="Text Box 45"/>
          <p:cNvSpPr txBox="1">
            <a:spLocks noChangeArrowheads="1"/>
          </p:cNvSpPr>
          <p:nvPr/>
        </p:nvSpPr>
        <p:spPr bwMode="auto">
          <a:xfrm>
            <a:off x="5410200" y="36576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Other Decision</a:t>
            </a:r>
          </a:p>
        </p:txBody>
      </p:sp>
      <p:sp>
        <p:nvSpPr>
          <p:cNvPr id="33840" name="Rectangle 46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3841" name="Text Box 48"/>
          <p:cNvSpPr txBox="1">
            <a:spLocks noChangeArrowheads="1"/>
          </p:cNvSpPr>
          <p:nvPr/>
        </p:nvSpPr>
        <p:spPr bwMode="auto">
          <a:xfrm>
            <a:off x="1143000" y="3214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b’ +</a:t>
            </a:r>
          </a:p>
        </p:txBody>
      </p:sp>
      <p:sp>
        <p:nvSpPr>
          <p:cNvPr id="33842" name="Text Box 49"/>
          <p:cNvSpPr txBox="1">
            <a:spLocks noChangeArrowheads="1"/>
          </p:cNvSpPr>
          <p:nvPr/>
        </p:nvSpPr>
        <p:spPr bwMode="auto">
          <a:xfrm>
            <a:off x="1538288" y="3214688"/>
            <a:ext cx="48895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c’ +</a:t>
            </a:r>
          </a:p>
        </p:txBody>
      </p:sp>
      <p:sp>
        <p:nvSpPr>
          <p:cNvPr id="33843" name="Text Box 50"/>
          <p:cNvSpPr txBox="1">
            <a:spLocks noChangeArrowheads="1"/>
          </p:cNvSpPr>
          <p:nvPr/>
        </p:nvSpPr>
        <p:spPr bwMode="auto">
          <a:xfrm>
            <a:off x="1143000" y="26050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3844" name="Text Box 51"/>
          <p:cNvSpPr txBox="1">
            <a:spLocks noChangeArrowheads="1"/>
          </p:cNvSpPr>
          <p:nvPr/>
        </p:nvSpPr>
        <p:spPr bwMode="auto">
          <a:xfrm>
            <a:off x="1143000" y="2909888"/>
            <a:ext cx="3810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 +</a:t>
            </a:r>
          </a:p>
        </p:txBody>
      </p:sp>
      <p:sp>
        <p:nvSpPr>
          <p:cNvPr id="33845" name="Text Box 54"/>
          <p:cNvSpPr txBox="1">
            <a:spLocks noChangeArrowheads="1"/>
          </p:cNvSpPr>
          <p:nvPr/>
        </p:nvSpPr>
        <p:spPr bwMode="auto">
          <a:xfrm>
            <a:off x="1447800" y="2590800"/>
            <a:ext cx="48895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c’ +</a:t>
            </a:r>
          </a:p>
        </p:txBody>
      </p:sp>
      <p:sp>
        <p:nvSpPr>
          <p:cNvPr id="33846" name="Text Box 55"/>
          <p:cNvSpPr txBox="1">
            <a:spLocks noChangeArrowheads="1"/>
          </p:cNvSpPr>
          <p:nvPr/>
        </p:nvSpPr>
        <p:spPr bwMode="auto">
          <a:xfrm>
            <a:off x="1447800" y="2909888"/>
            <a:ext cx="48895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c’ +</a:t>
            </a:r>
          </a:p>
        </p:txBody>
      </p:sp>
    </p:spTree>
    <p:extLst>
      <p:ext uri="{BB962C8B-B14F-4D97-AF65-F5344CB8AC3E}">
        <p14:creationId xmlns:p14="http://schemas.microsoft.com/office/powerpoint/2010/main" val="228881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1B7942F-B6DB-ED42-BCE1-38D5B5779BD7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79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</a:t>
            </a:r>
          </a:p>
        </p:txBody>
      </p:sp>
      <p:sp>
        <p:nvSpPr>
          <p:cNvPr id="34821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4822" name="AutoShape 4"/>
          <p:cNvCxnSpPr>
            <a:cxnSpLocks noChangeShapeType="1"/>
            <a:stCxn id="34821" idx="4"/>
            <a:endCxn id="34832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4824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4825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4826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4827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4828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4829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4830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4831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4832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4833" name="AutoShape 15"/>
          <p:cNvCxnSpPr>
            <a:cxnSpLocks noChangeShapeType="1"/>
            <a:stCxn id="34832" idx="4"/>
            <a:endCxn id="34835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4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4835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4836" name="AutoShape 18"/>
          <p:cNvCxnSpPr>
            <a:cxnSpLocks noChangeShapeType="1"/>
            <a:endCxn id="34838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7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4838" name="Rectangle 20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Rectangle 21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Line 22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1" name="Text Box 23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4842" name="Oval 24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4843" name="AutoShape 25"/>
          <p:cNvCxnSpPr>
            <a:cxnSpLocks noChangeShapeType="1"/>
            <a:stCxn id="34832" idx="4"/>
            <a:endCxn id="34842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4" name="AutoShape 26"/>
          <p:cNvCxnSpPr>
            <a:cxnSpLocks noChangeShapeType="1"/>
            <a:stCxn id="34842" idx="4"/>
            <a:endCxn id="34846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45" name="Text Box 27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4846" name="Rectangle 28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Rectangle 29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Line 30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49" name="Text Box 31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4850" name="Text Box 32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4851" name="Text Box 33"/>
          <p:cNvSpPr txBox="1">
            <a:spLocks noChangeArrowheads="1"/>
          </p:cNvSpPr>
          <p:nvPr/>
        </p:nvSpPr>
        <p:spPr bwMode="auto">
          <a:xfrm>
            <a:off x="5486400" y="14478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Backtrack</a:t>
            </a:r>
          </a:p>
        </p:txBody>
      </p:sp>
      <p:sp>
        <p:nvSpPr>
          <p:cNvPr id="34852" name="Rectangle 34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</p:spTree>
    <p:extLst>
      <p:ext uri="{BB962C8B-B14F-4D97-AF65-F5344CB8AC3E}">
        <p14:creationId xmlns:p14="http://schemas.microsoft.com/office/powerpoint/2010/main" val="68509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Heartbleed</a:t>
            </a:r>
            <a:r>
              <a:rPr lang="en-US" dirty="0" smtClean="0"/>
              <a:t> bug</a:t>
            </a:r>
            <a:endParaRPr lang="en-US" dirty="0"/>
          </a:p>
        </p:txBody>
      </p:sp>
      <p:pic>
        <p:nvPicPr>
          <p:cNvPr id="13" name="Content Placeholder 12" descr="HeartbleedFinalm1.a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5999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7" y="439963"/>
            <a:ext cx="1353029" cy="1638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5574" y="2037521"/>
            <a:ext cx="1574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Logo from </a:t>
            </a:r>
            <a:r>
              <a:rPr lang="en-US" sz="1000" dirty="0" err="1">
                <a:solidFill>
                  <a:srgbClr val="3366FF"/>
                </a:solidFill>
              </a:rPr>
              <a:t>h</a:t>
            </a:r>
            <a:r>
              <a:rPr lang="en-US" sz="1000" dirty="0" err="1" smtClean="0">
                <a:solidFill>
                  <a:srgbClr val="3366FF"/>
                </a:solidFill>
              </a:rPr>
              <a:t>eartbleed.com</a:t>
            </a:r>
            <a:endParaRPr 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8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AB9400-B86C-8740-B825-40F14F66850A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80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 </a:t>
            </a:r>
          </a:p>
        </p:txBody>
      </p:sp>
      <p:sp>
        <p:nvSpPr>
          <p:cNvPr id="35845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5846" name="AutoShape 4"/>
          <p:cNvCxnSpPr>
            <a:cxnSpLocks noChangeShapeType="1"/>
            <a:stCxn id="35845" idx="4"/>
            <a:endCxn id="35856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7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5848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5850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5851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5852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5853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5854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5855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5856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5857" name="AutoShape 15"/>
          <p:cNvCxnSpPr>
            <a:cxnSpLocks noChangeShapeType="1"/>
            <a:stCxn id="35856" idx="4"/>
            <a:endCxn id="35859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8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5859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5860" name="AutoShape 18"/>
          <p:cNvCxnSpPr>
            <a:cxnSpLocks noChangeShapeType="1"/>
            <a:endCxn id="35862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61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5862" name="Rectangle 20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Rectangle 21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Line 22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5" name="Text Box 23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5866" name="Oval 24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5867" name="AutoShape 25"/>
          <p:cNvCxnSpPr>
            <a:cxnSpLocks noChangeShapeType="1"/>
            <a:stCxn id="35856" idx="4"/>
            <a:endCxn id="35866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8" name="AutoShape 26"/>
          <p:cNvCxnSpPr>
            <a:cxnSpLocks noChangeShapeType="1"/>
            <a:stCxn id="35866" idx="4"/>
            <a:endCxn id="35870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69" name="Text Box 27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5870" name="Rectangle 28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Rectangle 29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Line 30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3" name="Text Box 31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5874" name="Text Box 32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cxnSp>
        <p:nvCxnSpPr>
          <p:cNvPr id="35875" name="AutoShape 33"/>
          <p:cNvCxnSpPr>
            <a:cxnSpLocks noChangeShapeType="1"/>
            <a:stCxn id="35845" idx="4"/>
          </p:cNvCxnSpPr>
          <p:nvPr/>
        </p:nvCxnSpPr>
        <p:spPr bwMode="auto">
          <a:xfrm>
            <a:off x="5257800" y="1905000"/>
            <a:ext cx="990600" cy="3810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76" name="Text Box 34"/>
          <p:cNvSpPr txBox="1">
            <a:spLocks noChangeArrowheads="1"/>
          </p:cNvSpPr>
          <p:nvPr/>
        </p:nvSpPr>
        <p:spPr bwMode="auto">
          <a:xfrm>
            <a:off x="5562600" y="1828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5877" name="Text Box 35"/>
          <p:cNvSpPr txBox="1">
            <a:spLocks noChangeArrowheads="1"/>
          </p:cNvSpPr>
          <p:nvPr/>
        </p:nvSpPr>
        <p:spPr bwMode="auto">
          <a:xfrm>
            <a:off x="6019800" y="18288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Other Decision</a:t>
            </a:r>
          </a:p>
        </p:txBody>
      </p:sp>
      <p:sp>
        <p:nvSpPr>
          <p:cNvPr id="35878" name="Rectangle 36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5879" name="Text Box 38"/>
          <p:cNvSpPr txBox="1">
            <a:spLocks noChangeArrowheads="1"/>
          </p:cNvSpPr>
          <p:nvPr/>
        </p:nvSpPr>
        <p:spPr bwMode="auto">
          <a:xfrm>
            <a:off x="1143000" y="35194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5880" name="Text Box 39"/>
          <p:cNvSpPr txBox="1">
            <a:spLocks noChangeArrowheads="1"/>
          </p:cNvSpPr>
          <p:nvPr/>
        </p:nvSpPr>
        <p:spPr bwMode="auto">
          <a:xfrm>
            <a:off x="1143000" y="3810000"/>
            <a:ext cx="414338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5881" name="Text Box 40"/>
          <p:cNvSpPr txBox="1">
            <a:spLocks noChangeArrowheads="1"/>
          </p:cNvSpPr>
          <p:nvPr/>
        </p:nvSpPr>
        <p:spPr bwMode="auto">
          <a:xfrm>
            <a:off x="1143000" y="1690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</p:spTree>
    <p:extLst>
      <p:ext uri="{BB962C8B-B14F-4D97-AF65-F5344CB8AC3E}">
        <p14:creationId xmlns:p14="http://schemas.microsoft.com/office/powerpoint/2010/main" val="122531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C3A02F-3000-944F-B4D8-518FCE0E183F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81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 </a:t>
            </a:r>
          </a:p>
        </p:txBody>
      </p:sp>
      <p:sp>
        <p:nvSpPr>
          <p:cNvPr id="36869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6870" name="AutoShape 4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6872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6873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6875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6876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6877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6878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6879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6880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6881" name="AutoShape 15"/>
          <p:cNvCxnSpPr>
            <a:cxnSpLocks noChangeShapeType="1"/>
            <a:stCxn id="36880" idx="4"/>
            <a:endCxn id="36883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82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6883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6884" name="AutoShape 18"/>
          <p:cNvCxnSpPr>
            <a:cxnSpLocks noChangeShapeType="1"/>
            <a:endCxn id="36886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85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6886" name="Rectangle 20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Rectangle 21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Line 22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Text Box 23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6890" name="Oval 24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6891" name="AutoShape 25"/>
          <p:cNvCxnSpPr>
            <a:cxnSpLocks noChangeShapeType="1"/>
            <a:stCxn id="36880" idx="4"/>
            <a:endCxn id="36890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92" name="AutoShape 26"/>
          <p:cNvCxnSpPr>
            <a:cxnSpLocks noChangeShapeType="1"/>
            <a:stCxn id="36890" idx="4"/>
            <a:endCxn id="36894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Text Box 27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6894" name="Rectangle 28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Rectangle 29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Line 30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7" name="Text Box 31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6898" name="Text Box 32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cxnSp>
        <p:nvCxnSpPr>
          <p:cNvPr id="36899" name="AutoShape 33"/>
          <p:cNvCxnSpPr>
            <a:cxnSpLocks noChangeShapeType="1"/>
            <a:stCxn id="36869" idx="4"/>
            <a:endCxn id="36901" idx="0"/>
          </p:cNvCxnSpPr>
          <p:nvPr/>
        </p:nvCxnSpPr>
        <p:spPr bwMode="auto">
          <a:xfrm>
            <a:off x="5257800" y="1905000"/>
            <a:ext cx="9906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00" name="Text Box 34"/>
          <p:cNvSpPr txBox="1">
            <a:spLocks noChangeArrowheads="1"/>
          </p:cNvSpPr>
          <p:nvPr/>
        </p:nvSpPr>
        <p:spPr bwMode="auto">
          <a:xfrm>
            <a:off x="5562600" y="1828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6901" name="Oval 35"/>
          <p:cNvSpPr>
            <a:spLocks noChangeArrowheads="1"/>
          </p:cNvSpPr>
          <p:nvPr/>
        </p:nvSpPr>
        <p:spPr bwMode="auto">
          <a:xfrm>
            <a:off x="60198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6902" name="AutoShape 36"/>
          <p:cNvCxnSpPr>
            <a:cxnSpLocks noChangeShapeType="1"/>
            <a:stCxn id="36901" idx="4"/>
          </p:cNvCxnSpPr>
          <p:nvPr/>
        </p:nvCxnSpPr>
        <p:spPr bwMode="auto">
          <a:xfrm flipH="1">
            <a:off x="5791200" y="2743200"/>
            <a:ext cx="457200" cy="457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03" name="Text Box 37"/>
          <p:cNvSpPr txBox="1">
            <a:spLocks noChangeArrowheads="1"/>
          </p:cNvSpPr>
          <p:nvPr/>
        </p:nvSpPr>
        <p:spPr bwMode="auto">
          <a:xfrm>
            <a:off x="5791200" y="27432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6904" name="Text Box 38"/>
          <p:cNvSpPr txBox="1">
            <a:spLocks noChangeArrowheads="1"/>
          </p:cNvSpPr>
          <p:nvPr/>
        </p:nvSpPr>
        <p:spPr bwMode="auto">
          <a:xfrm>
            <a:off x="6096000" y="27432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Decision</a:t>
            </a:r>
          </a:p>
        </p:txBody>
      </p:sp>
      <p:sp>
        <p:nvSpPr>
          <p:cNvPr id="36905" name="Rectangle 39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1143000" y="35194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6907" name="Text Box 43"/>
          <p:cNvSpPr txBox="1">
            <a:spLocks noChangeArrowheads="1"/>
          </p:cNvSpPr>
          <p:nvPr/>
        </p:nvSpPr>
        <p:spPr bwMode="auto">
          <a:xfrm>
            <a:off x="1143000" y="1690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6908" name="Text Box 44"/>
          <p:cNvSpPr txBox="1">
            <a:spLocks noChangeArrowheads="1"/>
          </p:cNvSpPr>
          <p:nvPr/>
        </p:nvSpPr>
        <p:spPr bwMode="auto">
          <a:xfrm>
            <a:off x="1541463" y="1690688"/>
            <a:ext cx="4572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b +</a:t>
            </a:r>
          </a:p>
        </p:txBody>
      </p:sp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1535113" y="3517900"/>
            <a:ext cx="4572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b +</a:t>
            </a:r>
          </a:p>
        </p:txBody>
      </p:sp>
      <p:sp>
        <p:nvSpPr>
          <p:cNvPr id="36910" name="Text Box 47"/>
          <p:cNvSpPr txBox="1">
            <a:spLocks noChangeArrowheads="1"/>
          </p:cNvSpPr>
          <p:nvPr/>
        </p:nvSpPr>
        <p:spPr bwMode="auto">
          <a:xfrm>
            <a:off x="6553200" y="213360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Symbol" charset="0"/>
              <a:buChar char="Ü"/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 Again choose b next</a:t>
            </a:r>
            <a:b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</a:b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     (not required)</a:t>
            </a:r>
          </a:p>
        </p:txBody>
      </p:sp>
    </p:spTree>
    <p:extLst>
      <p:ext uri="{BB962C8B-B14F-4D97-AF65-F5344CB8AC3E}">
        <p14:creationId xmlns:p14="http://schemas.microsoft.com/office/powerpoint/2010/main" val="82944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E08263-A347-954A-998A-85B28F6AF34E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82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 </a:t>
            </a:r>
          </a:p>
        </p:txBody>
      </p:sp>
      <p:sp>
        <p:nvSpPr>
          <p:cNvPr id="37893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7894" name="AutoShape 4"/>
          <p:cNvCxnSpPr>
            <a:cxnSpLocks noChangeShapeType="1"/>
            <a:stCxn id="37893" idx="4"/>
            <a:endCxn id="37904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5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7896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7897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7898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7900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7901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7902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7903" name="Text Box 13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7904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7905" name="AutoShape 15"/>
          <p:cNvCxnSpPr>
            <a:cxnSpLocks noChangeShapeType="1"/>
            <a:stCxn id="37904" idx="4"/>
            <a:endCxn id="37907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6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7907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7908" name="AutoShape 18"/>
          <p:cNvCxnSpPr>
            <a:cxnSpLocks noChangeShapeType="1"/>
            <a:endCxn id="37910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9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7910" name="Rectangle 20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Rectangle 21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Line 22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3" name="Text Box 23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7914" name="Oval 24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7915" name="AutoShape 25"/>
          <p:cNvCxnSpPr>
            <a:cxnSpLocks noChangeShapeType="1"/>
            <a:stCxn id="37904" idx="4"/>
            <a:endCxn id="37914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16" name="AutoShape 26"/>
          <p:cNvCxnSpPr>
            <a:cxnSpLocks noChangeShapeType="1"/>
            <a:stCxn id="37914" idx="4"/>
            <a:endCxn id="37918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17" name="Text Box 27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7918" name="Rectangle 28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Rectangle 29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Line 30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1" name="Text Box 31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7922" name="Text Box 32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cxnSp>
        <p:nvCxnSpPr>
          <p:cNvPr id="37923" name="AutoShape 33"/>
          <p:cNvCxnSpPr>
            <a:cxnSpLocks noChangeShapeType="1"/>
            <a:stCxn id="37893" idx="4"/>
            <a:endCxn id="37925" idx="0"/>
          </p:cNvCxnSpPr>
          <p:nvPr/>
        </p:nvCxnSpPr>
        <p:spPr bwMode="auto">
          <a:xfrm>
            <a:off x="5257800" y="1905000"/>
            <a:ext cx="9906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24" name="Text Box 34"/>
          <p:cNvSpPr txBox="1">
            <a:spLocks noChangeArrowheads="1"/>
          </p:cNvSpPr>
          <p:nvPr/>
        </p:nvSpPr>
        <p:spPr bwMode="auto">
          <a:xfrm>
            <a:off x="5562600" y="1828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7925" name="Oval 35"/>
          <p:cNvSpPr>
            <a:spLocks noChangeArrowheads="1"/>
          </p:cNvSpPr>
          <p:nvPr/>
        </p:nvSpPr>
        <p:spPr bwMode="auto">
          <a:xfrm>
            <a:off x="60198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7926" name="AutoShape 36"/>
          <p:cNvCxnSpPr>
            <a:cxnSpLocks noChangeShapeType="1"/>
            <a:stCxn id="37925" idx="4"/>
            <a:endCxn id="37928" idx="0"/>
          </p:cNvCxnSpPr>
          <p:nvPr/>
        </p:nvCxnSpPr>
        <p:spPr bwMode="auto">
          <a:xfrm flipH="1">
            <a:off x="5791200" y="2743200"/>
            <a:ext cx="457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27" name="Text Box 37"/>
          <p:cNvSpPr txBox="1">
            <a:spLocks noChangeArrowheads="1"/>
          </p:cNvSpPr>
          <p:nvPr/>
        </p:nvSpPr>
        <p:spPr bwMode="auto">
          <a:xfrm>
            <a:off x="5791200" y="27432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7928" name="Rectangle 38"/>
          <p:cNvSpPr>
            <a:spLocks noChangeArrowheads="1"/>
          </p:cNvSpPr>
          <p:nvPr/>
        </p:nvSpPr>
        <p:spPr bwMode="auto">
          <a:xfrm>
            <a:off x="5562600" y="32004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39"/>
          <p:cNvSpPr>
            <a:spLocks noChangeArrowheads="1"/>
          </p:cNvSpPr>
          <p:nvPr/>
        </p:nvSpPr>
        <p:spPr bwMode="auto">
          <a:xfrm>
            <a:off x="56388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c=1</a:t>
            </a:r>
          </a:p>
        </p:txBody>
      </p:sp>
      <p:sp>
        <p:nvSpPr>
          <p:cNvPr id="37930" name="Oval 40"/>
          <p:cNvSpPr>
            <a:spLocks noChangeArrowheads="1"/>
          </p:cNvSpPr>
          <p:nvPr/>
        </p:nvSpPr>
        <p:spPr bwMode="auto">
          <a:xfrm>
            <a:off x="38100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b=0</a:t>
            </a:r>
          </a:p>
        </p:txBody>
      </p:sp>
      <p:sp>
        <p:nvSpPr>
          <p:cNvPr id="37931" name="Line 41"/>
          <p:cNvSpPr>
            <a:spLocks noChangeShapeType="1"/>
          </p:cNvSpPr>
          <p:nvPr/>
        </p:nvSpPr>
        <p:spPr bwMode="auto">
          <a:xfrm>
            <a:off x="46482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32" name="Line 42"/>
          <p:cNvSpPr>
            <a:spLocks noChangeShapeType="1"/>
          </p:cNvSpPr>
          <p:nvPr/>
        </p:nvSpPr>
        <p:spPr bwMode="auto">
          <a:xfrm flipV="1">
            <a:off x="46482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33" name="Text Box 43"/>
          <p:cNvSpPr txBox="1">
            <a:spLocks noChangeArrowheads="1"/>
          </p:cNvSpPr>
          <p:nvPr/>
        </p:nvSpPr>
        <p:spPr bwMode="auto">
          <a:xfrm>
            <a:off x="46482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7934" name="Oval 44"/>
          <p:cNvSpPr>
            <a:spLocks noChangeArrowheads="1"/>
          </p:cNvSpPr>
          <p:nvPr/>
        </p:nvSpPr>
        <p:spPr bwMode="auto">
          <a:xfrm>
            <a:off x="38100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a=1</a:t>
            </a:r>
          </a:p>
        </p:txBody>
      </p:sp>
      <p:sp>
        <p:nvSpPr>
          <p:cNvPr id="37935" name="Oval 45"/>
          <p:cNvSpPr>
            <a:spLocks noChangeArrowheads="1"/>
          </p:cNvSpPr>
          <p:nvPr/>
        </p:nvSpPr>
        <p:spPr bwMode="auto">
          <a:xfrm>
            <a:off x="56388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c=0</a:t>
            </a:r>
          </a:p>
        </p:txBody>
      </p:sp>
      <p:sp>
        <p:nvSpPr>
          <p:cNvPr id="37936" name="Line 46"/>
          <p:cNvSpPr>
            <a:spLocks noChangeShapeType="1"/>
          </p:cNvSpPr>
          <p:nvPr/>
        </p:nvSpPr>
        <p:spPr bwMode="auto">
          <a:xfrm>
            <a:off x="4648200" y="5791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37" name="Line 47"/>
          <p:cNvSpPr>
            <a:spLocks noChangeShapeType="1"/>
          </p:cNvSpPr>
          <p:nvPr/>
        </p:nvSpPr>
        <p:spPr bwMode="auto">
          <a:xfrm>
            <a:off x="46482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38" name="Text Box 48"/>
          <p:cNvSpPr txBox="1">
            <a:spLocks noChangeArrowheads="1"/>
          </p:cNvSpPr>
          <p:nvPr/>
        </p:nvSpPr>
        <p:spPr bwMode="auto">
          <a:xfrm>
            <a:off x="4648200" y="57912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7939" name="AutoShape 49"/>
          <p:cNvSpPr>
            <a:spLocks noChangeArrowheads="1"/>
          </p:cNvSpPr>
          <p:nvPr/>
        </p:nvSpPr>
        <p:spPr bwMode="auto">
          <a:xfrm>
            <a:off x="6019800" y="5334000"/>
            <a:ext cx="152400" cy="228600"/>
          </a:xfrm>
          <a:prstGeom prst="upDown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7940" name="Text Box 50"/>
          <p:cNvSpPr txBox="1">
            <a:spLocks noChangeArrowheads="1"/>
          </p:cNvSpPr>
          <p:nvPr/>
        </p:nvSpPr>
        <p:spPr bwMode="auto">
          <a:xfrm>
            <a:off x="6629400" y="52578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Conflict!</a:t>
            </a:r>
          </a:p>
        </p:txBody>
      </p:sp>
      <p:sp>
        <p:nvSpPr>
          <p:cNvPr id="37941" name="Rectangle 51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7942" name="Text Box 52"/>
          <p:cNvSpPr txBox="1">
            <a:spLocks noChangeArrowheads="1"/>
          </p:cNvSpPr>
          <p:nvPr/>
        </p:nvSpPr>
        <p:spPr bwMode="auto">
          <a:xfrm>
            <a:off x="1143000" y="35194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7943" name="Text Box 53"/>
          <p:cNvSpPr txBox="1">
            <a:spLocks noChangeArrowheads="1"/>
          </p:cNvSpPr>
          <p:nvPr/>
        </p:nvSpPr>
        <p:spPr bwMode="auto">
          <a:xfrm>
            <a:off x="1143000" y="1690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7944" name="Text Box 54"/>
          <p:cNvSpPr txBox="1">
            <a:spLocks noChangeArrowheads="1"/>
          </p:cNvSpPr>
          <p:nvPr/>
        </p:nvSpPr>
        <p:spPr bwMode="auto">
          <a:xfrm>
            <a:off x="1541463" y="1690688"/>
            <a:ext cx="4572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b +</a:t>
            </a:r>
          </a:p>
        </p:txBody>
      </p:sp>
      <p:sp>
        <p:nvSpPr>
          <p:cNvPr id="37945" name="Text Box 55"/>
          <p:cNvSpPr txBox="1">
            <a:spLocks noChangeArrowheads="1"/>
          </p:cNvSpPr>
          <p:nvPr/>
        </p:nvSpPr>
        <p:spPr bwMode="auto">
          <a:xfrm>
            <a:off x="1535113" y="3517900"/>
            <a:ext cx="4572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b +</a:t>
            </a:r>
          </a:p>
        </p:txBody>
      </p:sp>
    </p:spTree>
    <p:extLst>
      <p:ext uri="{BB962C8B-B14F-4D97-AF65-F5344CB8AC3E}">
        <p14:creationId xmlns:p14="http://schemas.microsoft.com/office/powerpoint/2010/main" val="81517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370E630-237F-974F-8FA2-5DC65A97FC43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83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 </a:t>
            </a:r>
          </a:p>
        </p:txBody>
      </p:sp>
      <p:sp>
        <p:nvSpPr>
          <p:cNvPr id="38917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8918" name="AutoShape 4"/>
          <p:cNvCxnSpPr>
            <a:cxnSpLocks noChangeShapeType="1"/>
            <a:stCxn id="38917" idx="4"/>
            <a:endCxn id="38920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8920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8921" name="AutoShape 15"/>
          <p:cNvCxnSpPr>
            <a:cxnSpLocks noChangeShapeType="1"/>
            <a:stCxn id="38920" idx="4"/>
            <a:endCxn id="38923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2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8923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8924" name="AutoShape 18"/>
          <p:cNvCxnSpPr>
            <a:cxnSpLocks noChangeShapeType="1"/>
            <a:endCxn id="38926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5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8926" name="Rectangle 20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Rectangle 21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Line 22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Text Box 23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8930" name="Oval 24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8931" name="AutoShape 25"/>
          <p:cNvCxnSpPr>
            <a:cxnSpLocks noChangeShapeType="1"/>
            <a:stCxn id="38920" idx="4"/>
            <a:endCxn id="38930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32" name="AutoShape 26"/>
          <p:cNvCxnSpPr>
            <a:cxnSpLocks noChangeShapeType="1"/>
            <a:stCxn id="38930" idx="4"/>
            <a:endCxn id="38934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33" name="Text Box 27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8934" name="Rectangle 28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Rectangle 29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Line 30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7" name="Text Box 31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8938" name="Text Box 32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cxnSp>
        <p:nvCxnSpPr>
          <p:cNvPr id="38939" name="AutoShape 33"/>
          <p:cNvCxnSpPr>
            <a:cxnSpLocks noChangeShapeType="1"/>
            <a:stCxn id="38917" idx="4"/>
            <a:endCxn id="38941" idx="0"/>
          </p:cNvCxnSpPr>
          <p:nvPr/>
        </p:nvCxnSpPr>
        <p:spPr bwMode="auto">
          <a:xfrm>
            <a:off x="5257800" y="1905000"/>
            <a:ext cx="9906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40" name="Text Box 34"/>
          <p:cNvSpPr txBox="1">
            <a:spLocks noChangeArrowheads="1"/>
          </p:cNvSpPr>
          <p:nvPr/>
        </p:nvSpPr>
        <p:spPr bwMode="auto">
          <a:xfrm>
            <a:off x="5562600" y="1828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8941" name="Oval 35"/>
          <p:cNvSpPr>
            <a:spLocks noChangeArrowheads="1"/>
          </p:cNvSpPr>
          <p:nvPr/>
        </p:nvSpPr>
        <p:spPr bwMode="auto">
          <a:xfrm>
            <a:off x="60198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8942" name="AutoShape 36"/>
          <p:cNvCxnSpPr>
            <a:cxnSpLocks noChangeShapeType="1"/>
            <a:stCxn id="38941" idx="4"/>
            <a:endCxn id="38944" idx="0"/>
          </p:cNvCxnSpPr>
          <p:nvPr/>
        </p:nvCxnSpPr>
        <p:spPr bwMode="auto">
          <a:xfrm flipH="1">
            <a:off x="5791200" y="2743200"/>
            <a:ext cx="457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43" name="Text Box 37"/>
          <p:cNvSpPr txBox="1">
            <a:spLocks noChangeArrowheads="1"/>
          </p:cNvSpPr>
          <p:nvPr/>
        </p:nvSpPr>
        <p:spPr bwMode="auto">
          <a:xfrm>
            <a:off x="5791200" y="27432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8944" name="Rectangle 38"/>
          <p:cNvSpPr>
            <a:spLocks noChangeArrowheads="1"/>
          </p:cNvSpPr>
          <p:nvPr/>
        </p:nvSpPr>
        <p:spPr bwMode="auto">
          <a:xfrm>
            <a:off x="5562600" y="32004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Text Box 39"/>
          <p:cNvSpPr txBox="1">
            <a:spLocks noChangeArrowheads="1"/>
          </p:cNvSpPr>
          <p:nvPr/>
        </p:nvSpPr>
        <p:spPr bwMode="auto">
          <a:xfrm>
            <a:off x="6477000" y="23622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Backtrack</a:t>
            </a:r>
          </a:p>
        </p:txBody>
      </p:sp>
      <p:sp>
        <p:nvSpPr>
          <p:cNvPr id="38946" name="Rectangle 40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8947" name="Text Box 41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8948" name="Text Box 42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8949" name="Text Box 43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8950" name="Text Box 44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8951" name="Text Box 45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8952" name="Text Box 46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8953" name="Text Box 47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8954" name="Text Box 48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8955" name="Text Box 49"/>
          <p:cNvSpPr txBox="1">
            <a:spLocks noChangeArrowheads="1"/>
          </p:cNvSpPr>
          <p:nvPr/>
        </p:nvSpPr>
        <p:spPr bwMode="auto">
          <a:xfrm>
            <a:off x="1143000" y="35194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8956" name="Text Box 50"/>
          <p:cNvSpPr txBox="1">
            <a:spLocks noChangeArrowheads="1"/>
          </p:cNvSpPr>
          <p:nvPr/>
        </p:nvSpPr>
        <p:spPr bwMode="auto">
          <a:xfrm>
            <a:off x="1143000" y="3810000"/>
            <a:ext cx="414338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8957" name="Text Box 51"/>
          <p:cNvSpPr txBox="1">
            <a:spLocks noChangeArrowheads="1"/>
          </p:cNvSpPr>
          <p:nvPr/>
        </p:nvSpPr>
        <p:spPr bwMode="auto">
          <a:xfrm>
            <a:off x="1143000" y="1690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</p:spTree>
    <p:extLst>
      <p:ext uri="{BB962C8B-B14F-4D97-AF65-F5344CB8AC3E}">
        <p14:creationId xmlns:p14="http://schemas.microsoft.com/office/powerpoint/2010/main" val="289325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5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A5E1C75-95C0-674D-86A3-420D8559C3CD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84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39940" name="Text Box 56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 </a:t>
            </a:r>
          </a:p>
        </p:txBody>
      </p:sp>
      <p:sp>
        <p:nvSpPr>
          <p:cNvPr id="39942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39943" name="AutoShape 4"/>
          <p:cNvCxnSpPr>
            <a:cxnSpLocks noChangeShapeType="1"/>
            <a:stCxn id="39942" idx="4"/>
            <a:endCxn id="39952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4" name="Text Box 5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9945" name="Text Box 6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39946" name="Text Box 7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39947" name="Text Box 8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39948" name="Text Box 9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39949" name="Text Box 10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39950" name="Text Box 11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39951" name="Text Box 12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39952" name="Oval 14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9953" name="AutoShape 15"/>
          <p:cNvCxnSpPr>
            <a:cxnSpLocks noChangeShapeType="1"/>
            <a:stCxn id="39952" idx="4"/>
            <a:endCxn id="39955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4" name="Text Box 16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9955" name="Oval 17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9956" name="AutoShape 18"/>
          <p:cNvCxnSpPr>
            <a:cxnSpLocks noChangeShapeType="1"/>
            <a:endCxn id="39958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7" name="Text Box 19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9958" name="Rectangle 20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Rectangle 21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Line 22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1" name="Text Box 23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9962" name="Oval 24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39963" name="AutoShape 25"/>
          <p:cNvCxnSpPr>
            <a:cxnSpLocks noChangeShapeType="1"/>
            <a:stCxn id="39952" idx="4"/>
            <a:endCxn id="39962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4" name="AutoShape 26"/>
          <p:cNvCxnSpPr>
            <a:cxnSpLocks noChangeShapeType="1"/>
            <a:stCxn id="39962" idx="4"/>
            <a:endCxn id="39966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5" name="Text Box 27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9966" name="Rectangle 28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Rectangle 29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Line 30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9" name="Text Box 31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9970" name="Text Box 32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cxnSp>
        <p:nvCxnSpPr>
          <p:cNvPr id="39971" name="AutoShape 33"/>
          <p:cNvCxnSpPr>
            <a:cxnSpLocks noChangeShapeType="1"/>
            <a:stCxn id="39942" idx="4"/>
            <a:endCxn id="39973" idx="0"/>
          </p:cNvCxnSpPr>
          <p:nvPr/>
        </p:nvCxnSpPr>
        <p:spPr bwMode="auto">
          <a:xfrm>
            <a:off x="5257800" y="1905000"/>
            <a:ext cx="9906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72" name="Text Box 34"/>
          <p:cNvSpPr txBox="1">
            <a:spLocks noChangeArrowheads="1"/>
          </p:cNvSpPr>
          <p:nvPr/>
        </p:nvSpPr>
        <p:spPr bwMode="auto">
          <a:xfrm>
            <a:off x="5562600" y="1828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9973" name="Oval 35"/>
          <p:cNvSpPr>
            <a:spLocks noChangeArrowheads="1"/>
          </p:cNvSpPr>
          <p:nvPr/>
        </p:nvSpPr>
        <p:spPr bwMode="auto">
          <a:xfrm>
            <a:off x="60198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39974" name="AutoShape 36"/>
          <p:cNvCxnSpPr>
            <a:cxnSpLocks noChangeShapeType="1"/>
            <a:stCxn id="39973" idx="4"/>
            <a:endCxn id="39976" idx="0"/>
          </p:cNvCxnSpPr>
          <p:nvPr/>
        </p:nvCxnSpPr>
        <p:spPr bwMode="auto">
          <a:xfrm flipH="1">
            <a:off x="5791200" y="2743200"/>
            <a:ext cx="457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75" name="Text Box 37"/>
          <p:cNvSpPr txBox="1">
            <a:spLocks noChangeArrowheads="1"/>
          </p:cNvSpPr>
          <p:nvPr/>
        </p:nvSpPr>
        <p:spPr bwMode="auto">
          <a:xfrm>
            <a:off x="5791200" y="27432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39976" name="Rectangle 38"/>
          <p:cNvSpPr>
            <a:spLocks noChangeArrowheads="1"/>
          </p:cNvSpPr>
          <p:nvPr/>
        </p:nvSpPr>
        <p:spPr bwMode="auto">
          <a:xfrm>
            <a:off x="5562600" y="32004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77" name="AutoShape 39"/>
          <p:cNvCxnSpPr>
            <a:cxnSpLocks noChangeShapeType="1"/>
            <a:stCxn id="39973" idx="4"/>
          </p:cNvCxnSpPr>
          <p:nvPr/>
        </p:nvCxnSpPr>
        <p:spPr bwMode="auto">
          <a:xfrm>
            <a:off x="6248400" y="2743200"/>
            <a:ext cx="457200" cy="457200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78" name="Text Box 40"/>
          <p:cNvSpPr txBox="1">
            <a:spLocks noChangeArrowheads="1"/>
          </p:cNvSpPr>
          <p:nvPr/>
        </p:nvSpPr>
        <p:spPr bwMode="auto">
          <a:xfrm>
            <a:off x="6477000" y="27876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39979" name="Oval 41"/>
          <p:cNvSpPr>
            <a:spLocks noChangeArrowheads="1"/>
          </p:cNvSpPr>
          <p:nvPr/>
        </p:nvSpPr>
        <p:spPr bwMode="auto">
          <a:xfrm>
            <a:off x="25908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a=1</a:t>
            </a:r>
          </a:p>
        </p:txBody>
      </p:sp>
      <p:sp>
        <p:nvSpPr>
          <p:cNvPr id="39980" name="Oval 42"/>
          <p:cNvSpPr>
            <a:spLocks noChangeArrowheads="1"/>
          </p:cNvSpPr>
          <p:nvPr/>
        </p:nvSpPr>
        <p:spPr bwMode="auto">
          <a:xfrm>
            <a:off x="25908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b=1</a:t>
            </a:r>
          </a:p>
        </p:txBody>
      </p:sp>
      <p:sp>
        <p:nvSpPr>
          <p:cNvPr id="39981" name="Oval 43"/>
          <p:cNvSpPr>
            <a:spLocks noChangeArrowheads="1"/>
          </p:cNvSpPr>
          <p:nvPr/>
        </p:nvSpPr>
        <p:spPr bwMode="auto">
          <a:xfrm>
            <a:off x="44196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c=1</a:t>
            </a:r>
          </a:p>
        </p:txBody>
      </p:sp>
      <p:sp>
        <p:nvSpPr>
          <p:cNvPr id="39982" name="Line 44"/>
          <p:cNvSpPr>
            <a:spLocks noChangeShapeType="1"/>
          </p:cNvSpPr>
          <p:nvPr/>
        </p:nvSpPr>
        <p:spPr bwMode="auto">
          <a:xfrm>
            <a:off x="34290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3" name="Line 45"/>
          <p:cNvSpPr>
            <a:spLocks noChangeShapeType="1"/>
          </p:cNvSpPr>
          <p:nvPr/>
        </p:nvSpPr>
        <p:spPr bwMode="auto">
          <a:xfrm flipV="1">
            <a:off x="34290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84" name="Text Box 46"/>
          <p:cNvSpPr txBox="1">
            <a:spLocks noChangeArrowheads="1"/>
          </p:cNvSpPr>
          <p:nvPr/>
        </p:nvSpPr>
        <p:spPr bwMode="auto">
          <a:xfrm>
            <a:off x="34290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39985" name="Text Box 47"/>
          <p:cNvSpPr txBox="1">
            <a:spLocks noChangeArrowheads="1"/>
          </p:cNvSpPr>
          <p:nvPr/>
        </p:nvSpPr>
        <p:spPr bwMode="auto">
          <a:xfrm>
            <a:off x="6705600" y="27432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Other Decision</a:t>
            </a:r>
          </a:p>
        </p:txBody>
      </p:sp>
      <p:sp>
        <p:nvSpPr>
          <p:cNvPr id="39986" name="Rectangle 48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39987" name="Text Box 49"/>
          <p:cNvSpPr txBox="1">
            <a:spLocks noChangeArrowheads="1"/>
          </p:cNvSpPr>
          <p:nvPr/>
        </p:nvSpPr>
        <p:spPr bwMode="auto">
          <a:xfrm>
            <a:off x="1143000" y="3214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b’ +</a:t>
            </a:r>
          </a:p>
        </p:txBody>
      </p:sp>
      <p:sp>
        <p:nvSpPr>
          <p:cNvPr id="39988" name="Text Box 51"/>
          <p:cNvSpPr txBox="1">
            <a:spLocks noChangeArrowheads="1"/>
          </p:cNvSpPr>
          <p:nvPr/>
        </p:nvSpPr>
        <p:spPr bwMode="auto">
          <a:xfrm>
            <a:off x="1143000" y="3810000"/>
            <a:ext cx="414338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a’ +</a:t>
            </a:r>
          </a:p>
        </p:txBody>
      </p:sp>
      <p:sp>
        <p:nvSpPr>
          <p:cNvPr id="39989" name="Text Box 52"/>
          <p:cNvSpPr txBox="1">
            <a:spLocks noChangeArrowheads="1"/>
          </p:cNvSpPr>
          <p:nvPr/>
        </p:nvSpPr>
        <p:spPr bwMode="auto">
          <a:xfrm>
            <a:off x="1524000" y="3810000"/>
            <a:ext cx="490538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b’ +</a:t>
            </a:r>
          </a:p>
        </p:txBody>
      </p:sp>
      <p:sp>
        <p:nvSpPr>
          <p:cNvPr id="39990" name="Rectangle 53"/>
          <p:cNvSpPr>
            <a:spLocks noChangeArrowheads="1"/>
          </p:cNvSpPr>
          <p:nvPr/>
        </p:nvSpPr>
        <p:spPr bwMode="auto">
          <a:xfrm>
            <a:off x="76200" y="4495800"/>
            <a:ext cx="2590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800">
                <a:ea typeface="宋体" charset="0"/>
                <a:cs typeface="宋体" charset="0"/>
                <a:sym typeface="Symbol" charset="0"/>
              </a:rPr>
              <a:t>unit clause that propagates without contradiction (finally!)</a:t>
            </a:r>
          </a:p>
          <a:p>
            <a:r>
              <a:rPr lang="en-US" altLang="zh-CN" sz="1800">
                <a:ea typeface="宋体" charset="0"/>
                <a:cs typeface="宋体" charset="0"/>
                <a:sym typeface="Symbol" charset="0"/>
              </a:rPr>
              <a:t>Often you get these much sooner</a:t>
            </a:r>
            <a:endParaRPr lang="en-US" sz="1800">
              <a:sym typeface="Symbol" charset="0"/>
            </a:endParaRPr>
          </a:p>
        </p:txBody>
      </p:sp>
      <p:sp>
        <p:nvSpPr>
          <p:cNvPr id="39991" name="Line 54"/>
          <p:cNvSpPr>
            <a:spLocks noChangeShapeType="1"/>
          </p:cNvSpPr>
          <p:nvPr/>
        </p:nvSpPr>
        <p:spPr bwMode="auto">
          <a:xfrm flipV="1">
            <a:off x="1905000" y="4191000"/>
            <a:ext cx="228600" cy="381000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4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C31C72-0DCC-8D42-A77E-687139E75CB9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85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40964" name="Text Box 73"/>
          <p:cNvSpPr txBox="1">
            <a:spLocks noChangeArrowheads="1"/>
          </p:cNvSpPr>
          <p:nvPr/>
        </p:nvSpPr>
        <p:spPr bwMode="auto">
          <a:xfrm>
            <a:off x="990600" y="3200400"/>
            <a:ext cx="1371600" cy="3667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 </a:t>
            </a:r>
          </a:p>
        </p:txBody>
      </p:sp>
      <p:sp>
        <p:nvSpPr>
          <p:cNvPr id="40966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40967" name="AutoShape 4"/>
          <p:cNvCxnSpPr>
            <a:cxnSpLocks noChangeShapeType="1"/>
            <a:stCxn id="40966" idx="4"/>
            <a:endCxn id="40968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8" name="Oval 13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40969" name="AutoShape 14"/>
          <p:cNvCxnSpPr>
            <a:cxnSpLocks noChangeShapeType="1"/>
            <a:stCxn id="40968" idx="4"/>
            <a:endCxn id="40971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0" name="Text Box 15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0971" name="Oval 16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40972" name="AutoShape 17"/>
          <p:cNvCxnSpPr>
            <a:cxnSpLocks noChangeShapeType="1"/>
            <a:endCxn id="40974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3" name="Text Box 18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0974" name="Rectangle 19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Rectangle 20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21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7" name="Text Box 22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0978" name="Oval 23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40979" name="AutoShape 24"/>
          <p:cNvCxnSpPr>
            <a:cxnSpLocks noChangeShapeType="1"/>
            <a:stCxn id="40968" idx="4"/>
            <a:endCxn id="40978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80" name="AutoShape 25"/>
          <p:cNvCxnSpPr>
            <a:cxnSpLocks noChangeShapeType="1"/>
            <a:stCxn id="40978" idx="4"/>
            <a:endCxn id="40982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1" name="Text Box 26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0982" name="Rectangle 27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Rectangle 28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Line 29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5" name="Text Box 30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0986" name="Text Box 31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cxnSp>
        <p:nvCxnSpPr>
          <p:cNvPr id="40987" name="AutoShape 32"/>
          <p:cNvCxnSpPr>
            <a:cxnSpLocks noChangeShapeType="1"/>
            <a:stCxn id="40966" idx="4"/>
            <a:endCxn id="40989" idx="0"/>
          </p:cNvCxnSpPr>
          <p:nvPr/>
        </p:nvCxnSpPr>
        <p:spPr bwMode="auto">
          <a:xfrm>
            <a:off x="5257800" y="1905000"/>
            <a:ext cx="9906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8" name="Text Box 33"/>
          <p:cNvSpPr txBox="1">
            <a:spLocks noChangeArrowheads="1"/>
          </p:cNvSpPr>
          <p:nvPr/>
        </p:nvSpPr>
        <p:spPr bwMode="auto">
          <a:xfrm>
            <a:off x="5562600" y="1828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0989" name="Oval 34"/>
          <p:cNvSpPr>
            <a:spLocks noChangeArrowheads="1"/>
          </p:cNvSpPr>
          <p:nvPr/>
        </p:nvSpPr>
        <p:spPr bwMode="auto">
          <a:xfrm>
            <a:off x="60198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40990" name="AutoShape 35"/>
          <p:cNvCxnSpPr>
            <a:cxnSpLocks noChangeShapeType="1"/>
            <a:stCxn id="40989" idx="4"/>
            <a:endCxn id="40992" idx="0"/>
          </p:cNvCxnSpPr>
          <p:nvPr/>
        </p:nvCxnSpPr>
        <p:spPr bwMode="auto">
          <a:xfrm flipH="1">
            <a:off x="5791200" y="2743200"/>
            <a:ext cx="457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91" name="Text Box 36"/>
          <p:cNvSpPr txBox="1">
            <a:spLocks noChangeArrowheads="1"/>
          </p:cNvSpPr>
          <p:nvPr/>
        </p:nvSpPr>
        <p:spPr bwMode="auto">
          <a:xfrm>
            <a:off x="5791200" y="27432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0992" name="Rectangle 37"/>
          <p:cNvSpPr>
            <a:spLocks noChangeArrowheads="1"/>
          </p:cNvSpPr>
          <p:nvPr/>
        </p:nvSpPr>
        <p:spPr bwMode="auto">
          <a:xfrm>
            <a:off x="5562600" y="32004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0993" name="AutoShape 38"/>
          <p:cNvCxnSpPr>
            <a:cxnSpLocks noChangeShapeType="1"/>
            <a:stCxn id="40989" idx="4"/>
          </p:cNvCxnSpPr>
          <p:nvPr/>
        </p:nvCxnSpPr>
        <p:spPr bwMode="auto">
          <a:xfrm>
            <a:off x="6248400" y="2743200"/>
            <a:ext cx="457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94" name="Text Box 39"/>
          <p:cNvSpPr txBox="1">
            <a:spLocks noChangeArrowheads="1"/>
          </p:cNvSpPr>
          <p:nvPr/>
        </p:nvSpPr>
        <p:spPr bwMode="auto">
          <a:xfrm>
            <a:off x="6477000" y="27876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0995" name="Oval 40"/>
          <p:cNvSpPr>
            <a:spLocks noChangeArrowheads="1"/>
          </p:cNvSpPr>
          <p:nvPr/>
        </p:nvSpPr>
        <p:spPr bwMode="auto">
          <a:xfrm>
            <a:off x="25908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a=1</a:t>
            </a:r>
          </a:p>
        </p:txBody>
      </p:sp>
      <p:sp>
        <p:nvSpPr>
          <p:cNvPr id="40996" name="Oval 41"/>
          <p:cNvSpPr>
            <a:spLocks noChangeArrowheads="1"/>
          </p:cNvSpPr>
          <p:nvPr/>
        </p:nvSpPr>
        <p:spPr bwMode="auto">
          <a:xfrm>
            <a:off x="25908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b=1</a:t>
            </a:r>
          </a:p>
        </p:txBody>
      </p:sp>
      <p:sp>
        <p:nvSpPr>
          <p:cNvPr id="40997" name="Oval 42"/>
          <p:cNvSpPr>
            <a:spLocks noChangeArrowheads="1"/>
          </p:cNvSpPr>
          <p:nvPr/>
        </p:nvSpPr>
        <p:spPr bwMode="auto">
          <a:xfrm>
            <a:off x="44196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c=1</a:t>
            </a:r>
          </a:p>
        </p:txBody>
      </p:sp>
      <p:sp>
        <p:nvSpPr>
          <p:cNvPr id="40998" name="Line 43"/>
          <p:cNvSpPr>
            <a:spLocks noChangeShapeType="1"/>
          </p:cNvSpPr>
          <p:nvPr/>
        </p:nvSpPr>
        <p:spPr bwMode="auto">
          <a:xfrm>
            <a:off x="34290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9" name="Line 44"/>
          <p:cNvSpPr>
            <a:spLocks noChangeShapeType="1"/>
          </p:cNvSpPr>
          <p:nvPr/>
        </p:nvSpPr>
        <p:spPr bwMode="auto">
          <a:xfrm flipV="1">
            <a:off x="34290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0" name="Text Box 45"/>
          <p:cNvSpPr txBox="1">
            <a:spLocks noChangeArrowheads="1"/>
          </p:cNvSpPr>
          <p:nvPr/>
        </p:nvSpPr>
        <p:spPr bwMode="auto">
          <a:xfrm>
            <a:off x="34290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41001" name="Line 46"/>
          <p:cNvSpPr>
            <a:spLocks noChangeShapeType="1"/>
          </p:cNvSpPr>
          <p:nvPr/>
        </p:nvSpPr>
        <p:spPr bwMode="auto">
          <a:xfrm>
            <a:off x="52578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2" name="Text Box 47"/>
          <p:cNvSpPr txBox="1">
            <a:spLocks noChangeArrowheads="1"/>
          </p:cNvSpPr>
          <p:nvPr/>
        </p:nvSpPr>
        <p:spPr bwMode="auto">
          <a:xfrm>
            <a:off x="52578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41003" name="Oval 48"/>
          <p:cNvSpPr>
            <a:spLocks noChangeArrowheads="1"/>
          </p:cNvSpPr>
          <p:nvPr/>
        </p:nvSpPr>
        <p:spPr bwMode="auto">
          <a:xfrm>
            <a:off x="62484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d=1</a:t>
            </a:r>
          </a:p>
        </p:txBody>
      </p:sp>
      <p:cxnSp>
        <p:nvCxnSpPr>
          <p:cNvPr id="41004" name="AutoShape 49"/>
          <p:cNvCxnSpPr>
            <a:cxnSpLocks noChangeShapeType="1"/>
            <a:stCxn id="40996" idx="6"/>
            <a:endCxn id="41003" idx="2"/>
          </p:cNvCxnSpPr>
          <p:nvPr/>
        </p:nvCxnSpPr>
        <p:spPr bwMode="auto">
          <a:xfrm flipV="1">
            <a:off x="3429000" y="5105400"/>
            <a:ext cx="28194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05" name="Text Box 50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1006" name="Rectangle 51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41007" name="Text Box 53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41008" name="Text Box 54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41009" name="Text Box 55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41010" name="Text Box 56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41011" name="Text Box 57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41012" name="Text Box 59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41013" name="Text Box 60"/>
          <p:cNvSpPr txBox="1">
            <a:spLocks noChangeArrowheads="1"/>
          </p:cNvSpPr>
          <p:nvPr/>
        </p:nvSpPr>
        <p:spPr bwMode="auto">
          <a:xfrm>
            <a:off x="1143000" y="3214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b’ +</a:t>
            </a:r>
          </a:p>
        </p:txBody>
      </p:sp>
      <p:sp>
        <p:nvSpPr>
          <p:cNvPr id="41014" name="Text Box 64"/>
          <p:cNvSpPr txBox="1">
            <a:spLocks noChangeArrowheads="1"/>
          </p:cNvSpPr>
          <p:nvPr/>
        </p:nvSpPr>
        <p:spPr bwMode="auto">
          <a:xfrm>
            <a:off x="1538288" y="3214688"/>
            <a:ext cx="488950" cy="366712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c’ +</a:t>
            </a:r>
          </a:p>
        </p:txBody>
      </p:sp>
      <p:sp>
        <p:nvSpPr>
          <p:cNvPr id="41015" name="Oval 66"/>
          <p:cNvSpPr>
            <a:spLocks noChangeArrowheads="1"/>
          </p:cNvSpPr>
          <p:nvPr/>
        </p:nvSpPr>
        <p:spPr bwMode="auto">
          <a:xfrm>
            <a:off x="64770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sp>
        <p:nvSpPr>
          <p:cNvPr id="41016" name="Line 67"/>
          <p:cNvSpPr>
            <a:spLocks noChangeShapeType="1"/>
          </p:cNvSpPr>
          <p:nvPr/>
        </p:nvSpPr>
        <p:spPr bwMode="auto">
          <a:xfrm>
            <a:off x="67056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7" name="Text Box 68"/>
          <p:cNvSpPr txBox="1">
            <a:spLocks noChangeArrowheads="1"/>
          </p:cNvSpPr>
          <p:nvPr/>
        </p:nvSpPr>
        <p:spPr bwMode="auto">
          <a:xfrm>
            <a:off x="68580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1018" name="Text Box 69"/>
          <p:cNvSpPr txBox="1">
            <a:spLocks noChangeArrowheads="1"/>
          </p:cNvSpPr>
          <p:nvPr/>
        </p:nvSpPr>
        <p:spPr bwMode="auto">
          <a:xfrm>
            <a:off x="7086600" y="3656013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 typeface="Symbol" charset="0"/>
              <a:buChar char="Ü"/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 Forced by </a:t>
            </a:r>
            <a:b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</a:b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unit clause</a:t>
            </a:r>
          </a:p>
        </p:txBody>
      </p:sp>
      <p:sp>
        <p:nvSpPr>
          <p:cNvPr id="41019" name="Text Box 71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</p:spTree>
    <p:extLst>
      <p:ext uri="{BB962C8B-B14F-4D97-AF65-F5344CB8AC3E}">
        <p14:creationId xmlns:p14="http://schemas.microsoft.com/office/powerpoint/2010/main" val="308074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600.325/425 Declarative Methods - J. Eisner</a:t>
            </a:r>
          </a:p>
        </p:txBody>
      </p:sp>
      <p:sp>
        <p:nvSpPr>
          <p:cNvPr id="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D47F6EB-90D4-4142-9D00-144DB8BABA38}" type="slidenum">
              <a:rPr lang="en-US" sz="1200">
                <a:solidFill>
                  <a:schemeClr val="tx1"/>
                </a:solidFill>
                <a:latin typeface="Garamond" charset="0"/>
              </a:rPr>
              <a:pPr eaLnBrk="1" hangingPunct="1"/>
              <a:t>86</a:t>
            </a:fld>
            <a:endParaRPr lang="en-US" sz="120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Garamond" charset="0"/>
                <a:ea typeface="宋体" charset="0"/>
                <a:cs typeface="宋体" charset="0"/>
              </a:rPr>
              <a:t>Basic DLL Procedure </a:t>
            </a:r>
          </a:p>
        </p:txBody>
      </p:sp>
      <p:sp>
        <p:nvSpPr>
          <p:cNvPr id="41989" name="Oval 3"/>
          <p:cNvSpPr>
            <a:spLocks noChangeArrowheads="1"/>
          </p:cNvSpPr>
          <p:nvPr/>
        </p:nvSpPr>
        <p:spPr bwMode="auto">
          <a:xfrm>
            <a:off x="5029200" y="1447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</a:t>
            </a:r>
          </a:p>
        </p:txBody>
      </p:sp>
      <p:cxnSp>
        <p:nvCxnSpPr>
          <p:cNvPr id="41990" name="AutoShape 4"/>
          <p:cNvCxnSpPr>
            <a:cxnSpLocks noChangeShapeType="1"/>
            <a:stCxn id="41989" idx="4"/>
            <a:endCxn id="41991" idx="0"/>
          </p:cNvCxnSpPr>
          <p:nvPr/>
        </p:nvCxnSpPr>
        <p:spPr bwMode="auto">
          <a:xfrm flipH="1">
            <a:off x="4419600" y="1905000"/>
            <a:ext cx="838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1" name="Oval 5"/>
          <p:cNvSpPr>
            <a:spLocks noChangeArrowheads="1"/>
          </p:cNvSpPr>
          <p:nvPr/>
        </p:nvSpPr>
        <p:spPr bwMode="auto">
          <a:xfrm>
            <a:off x="41910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41992" name="AutoShape 6"/>
          <p:cNvCxnSpPr>
            <a:cxnSpLocks noChangeShapeType="1"/>
            <a:stCxn id="41991" idx="4"/>
            <a:endCxn id="41994" idx="0"/>
          </p:cNvCxnSpPr>
          <p:nvPr/>
        </p:nvCxnSpPr>
        <p:spPr bwMode="auto">
          <a:xfrm flipH="1">
            <a:off x="3886200" y="2743200"/>
            <a:ext cx="533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3" name="Text Box 7"/>
          <p:cNvSpPr txBox="1">
            <a:spLocks noChangeArrowheads="1"/>
          </p:cNvSpPr>
          <p:nvPr/>
        </p:nvSpPr>
        <p:spPr bwMode="auto">
          <a:xfrm>
            <a:off x="3886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1994" name="Oval 8"/>
          <p:cNvSpPr>
            <a:spLocks noChangeArrowheads="1"/>
          </p:cNvSpPr>
          <p:nvPr/>
        </p:nvSpPr>
        <p:spPr bwMode="auto">
          <a:xfrm>
            <a:off x="3657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41995" name="AutoShape 9"/>
          <p:cNvCxnSpPr>
            <a:cxnSpLocks noChangeShapeType="1"/>
            <a:endCxn id="41997" idx="0"/>
          </p:cNvCxnSpPr>
          <p:nvPr/>
        </p:nvCxnSpPr>
        <p:spPr bwMode="auto">
          <a:xfrm flipH="1">
            <a:off x="3581400" y="3657600"/>
            <a:ext cx="304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6" name="Text Box 10"/>
          <p:cNvSpPr txBox="1">
            <a:spLocks noChangeArrowheads="1"/>
          </p:cNvSpPr>
          <p:nvPr/>
        </p:nvSpPr>
        <p:spPr bwMode="auto">
          <a:xfrm>
            <a:off x="3505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1997" name="Rectangle 11"/>
          <p:cNvSpPr>
            <a:spLocks noChangeArrowheads="1"/>
          </p:cNvSpPr>
          <p:nvPr/>
        </p:nvSpPr>
        <p:spPr bwMode="auto">
          <a:xfrm>
            <a:off x="33528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Rectangle 12"/>
          <p:cNvSpPr>
            <a:spLocks noChangeArrowheads="1"/>
          </p:cNvSpPr>
          <p:nvPr/>
        </p:nvSpPr>
        <p:spPr bwMode="auto">
          <a:xfrm>
            <a:off x="39624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Line 13"/>
          <p:cNvSpPr>
            <a:spLocks noChangeShapeType="1"/>
          </p:cNvSpPr>
          <p:nvPr/>
        </p:nvSpPr>
        <p:spPr bwMode="auto">
          <a:xfrm>
            <a:off x="3886200" y="3657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Text Box 14"/>
          <p:cNvSpPr txBox="1">
            <a:spLocks noChangeArrowheads="1"/>
          </p:cNvSpPr>
          <p:nvPr/>
        </p:nvSpPr>
        <p:spPr bwMode="auto">
          <a:xfrm>
            <a:off x="3975100" y="3630613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2001" name="Oval 15"/>
          <p:cNvSpPr>
            <a:spLocks noChangeArrowheads="1"/>
          </p:cNvSpPr>
          <p:nvPr/>
        </p:nvSpPr>
        <p:spPr bwMode="auto">
          <a:xfrm>
            <a:off x="48006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cxnSp>
        <p:nvCxnSpPr>
          <p:cNvPr id="42002" name="AutoShape 16"/>
          <p:cNvCxnSpPr>
            <a:cxnSpLocks noChangeShapeType="1"/>
            <a:stCxn id="41991" idx="4"/>
            <a:endCxn id="42001" idx="0"/>
          </p:cNvCxnSpPr>
          <p:nvPr/>
        </p:nvCxnSpPr>
        <p:spPr bwMode="auto">
          <a:xfrm>
            <a:off x="4419600" y="2743200"/>
            <a:ext cx="609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03" name="AutoShape 17"/>
          <p:cNvCxnSpPr>
            <a:cxnSpLocks noChangeShapeType="1"/>
            <a:stCxn id="42001" idx="4"/>
            <a:endCxn id="42005" idx="0"/>
          </p:cNvCxnSpPr>
          <p:nvPr/>
        </p:nvCxnSpPr>
        <p:spPr bwMode="auto">
          <a:xfrm flipH="1">
            <a:off x="4800600" y="3657600"/>
            <a:ext cx="228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04" name="Text Box 18"/>
          <p:cNvSpPr txBox="1">
            <a:spLocks noChangeArrowheads="1"/>
          </p:cNvSpPr>
          <p:nvPr/>
        </p:nvSpPr>
        <p:spPr bwMode="auto">
          <a:xfrm>
            <a:off x="4648200" y="36258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2005" name="Rectangle 19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Rectangle 20"/>
          <p:cNvSpPr>
            <a:spLocks noChangeArrowheads="1"/>
          </p:cNvSpPr>
          <p:nvPr/>
        </p:nvSpPr>
        <p:spPr bwMode="auto">
          <a:xfrm>
            <a:off x="5168900" y="4141788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Line 21"/>
          <p:cNvSpPr>
            <a:spLocks noChangeShapeType="1"/>
          </p:cNvSpPr>
          <p:nvPr/>
        </p:nvSpPr>
        <p:spPr bwMode="auto">
          <a:xfrm>
            <a:off x="50292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Text Box 22"/>
          <p:cNvSpPr txBox="1">
            <a:spLocks noChangeArrowheads="1"/>
          </p:cNvSpPr>
          <p:nvPr/>
        </p:nvSpPr>
        <p:spPr bwMode="auto">
          <a:xfrm>
            <a:off x="51816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2009" name="Text Box 23"/>
          <p:cNvSpPr txBox="1">
            <a:spLocks noChangeArrowheads="1"/>
          </p:cNvSpPr>
          <p:nvPr/>
        </p:nvSpPr>
        <p:spPr bwMode="auto">
          <a:xfrm>
            <a:off x="4648200" y="27114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cxnSp>
        <p:nvCxnSpPr>
          <p:cNvPr id="42010" name="AutoShape 24"/>
          <p:cNvCxnSpPr>
            <a:cxnSpLocks noChangeShapeType="1"/>
            <a:stCxn id="41989" idx="4"/>
            <a:endCxn id="42012" idx="0"/>
          </p:cNvCxnSpPr>
          <p:nvPr/>
        </p:nvCxnSpPr>
        <p:spPr bwMode="auto">
          <a:xfrm>
            <a:off x="5257800" y="1905000"/>
            <a:ext cx="9906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11" name="Text Box 25"/>
          <p:cNvSpPr txBox="1">
            <a:spLocks noChangeArrowheads="1"/>
          </p:cNvSpPr>
          <p:nvPr/>
        </p:nvSpPr>
        <p:spPr bwMode="auto">
          <a:xfrm>
            <a:off x="5562600" y="1828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2012" name="Oval 26"/>
          <p:cNvSpPr>
            <a:spLocks noChangeArrowheads="1"/>
          </p:cNvSpPr>
          <p:nvPr/>
        </p:nvSpPr>
        <p:spPr bwMode="auto">
          <a:xfrm>
            <a:off x="6019800" y="22860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</a:t>
            </a:r>
          </a:p>
        </p:txBody>
      </p:sp>
      <p:cxnSp>
        <p:nvCxnSpPr>
          <p:cNvPr id="42013" name="AutoShape 27"/>
          <p:cNvCxnSpPr>
            <a:cxnSpLocks noChangeShapeType="1"/>
            <a:stCxn id="42012" idx="4"/>
            <a:endCxn id="42015" idx="0"/>
          </p:cNvCxnSpPr>
          <p:nvPr/>
        </p:nvCxnSpPr>
        <p:spPr bwMode="auto">
          <a:xfrm flipH="1">
            <a:off x="5791200" y="2743200"/>
            <a:ext cx="457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14" name="Text Box 28"/>
          <p:cNvSpPr txBox="1">
            <a:spLocks noChangeArrowheads="1"/>
          </p:cNvSpPr>
          <p:nvPr/>
        </p:nvSpPr>
        <p:spPr bwMode="auto">
          <a:xfrm>
            <a:off x="5791200" y="27432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2015" name="Rectangle 29"/>
          <p:cNvSpPr>
            <a:spLocks noChangeArrowheads="1"/>
          </p:cNvSpPr>
          <p:nvPr/>
        </p:nvSpPr>
        <p:spPr bwMode="auto">
          <a:xfrm>
            <a:off x="5562600" y="3200400"/>
            <a:ext cx="457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2016" name="AutoShape 30"/>
          <p:cNvCxnSpPr>
            <a:cxnSpLocks noChangeShapeType="1"/>
            <a:stCxn id="42012" idx="4"/>
          </p:cNvCxnSpPr>
          <p:nvPr/>
        </p:nvCxnSpPr>
        <p:spPr bwMode="auto">
          <a:xfrm>
            <a:off x="6248400" y="2743200"/>
            <a:ext cx="4572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17" name="Text Box 31"/>
          <p:cNvSpPr txBox="1">
            <a:spLocks noChangeArrowheads="1"/>
          </p:cNvSpPr>
          <p:nvPr/>
        </p:nvSpPr>
        <p:spPr bwMode="auto">
          <a:xfrm>
            <a:off x="6477000" y="27876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2018" name="Oval 32"/>
          <p:cNvSpPr>
            <a:spLocks noChangeArrowheads="1"/>
          </p:cNvSpPr>
          <p:nvPr/>
        </p:nvSpPr>
        <p:spPr bwMode="auto">
          <a:xfrm>
            <a:off x="25908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a=1</a:t>
            </a:r>
          </a:p>
        </p:txBody>
      </p:sp>
      <p:sp>
        <p:nvSpPr>
          <p:cNvPr id="42019" name="Oval 33"/>
          <p:cNvSpPr>
            <a:spLocks noChangeArrowheads="1"/>
          </p:cNvSpPr>
          <p:nvPr/>
        </p:nvSpPr>
        <p:spPr bwMode="auto">
          <a:xfrm>
            <a:off x="2590800" y="55626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b=1</a:t>
            </a:r>
          </a:p>
        </p:txBody>
      </p:sp>
      <p:sp>
        <p:nvSpPr>
          <p:cNvPr id="42020" name="Oval 34"/>
          <p:cNvSpPr>
            <a:spLocks noChangeArrowheads="1"/>
          </p:cNvSpPr>
          <p:nvPr/>
        </p:nvSpPr>
        <p:spPr bwMode="auto">
          <a:xfrm>
            <a:off x="44196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c=1</a:t>
            </a:r>
          </a:p>
        </p:txBody>
      </p:sp>
      <p:sp>
        <p:nvSpPr>
          <p:cNvPr id="42021" name="Line 35"/>
          <p:cNvSpPr>
            <a:spLocks noChangeShapeType="1"/>
          </p:cNvSpPr>
          <p:nvPr/>
        </p:nvSpPr>
        <p:spPr bwMode="auto">
          <a:xfrm>
            <a:off x="34290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2" name="Line 36"/>
          <p:cNvSpPr>
            <a:spLocks noChangeShapeType="1"/>
          </p:cNvSpPr>
          <p:nvPr/>
        </p:nvSpPr>
        <p:spPr bwMode="auto">
          <a:xfrm flipV="1">
            <a:off x="3429000" y="5105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3" name="Text Box 37"/>
          <p:cNvSpPr txBox="1">
            <a:spLocks noChangeArrowheads="1"/>
          </p:cNvSpPr>
          <p:nvPr/>
        </p:nvSpPr>
        <p:spPr bwMode="auto">
          <a:xfrm>
            <a:off x="34290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42024" name="Line 38"/>
          <p:cNvSpPr>
            <a:spLocks noChangeShapeType="1"/>
          </p:cNvSpPr>
          <p:nvPr/>
        </p:nvSpPr>
        <p:spPr bwMode="auto">
          <a:xfrm>
            <a:off x="5257800" y="5105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5" name="Text Box 39"/>
          <p:cNvSpPr txBox="1">
            <a:spLocks noChangeArrowheads="1"/>
          </p:cNvSpPr>
          <p:nvPr/>
        </p:nvSpPr>
        <p:spPr bwMode="auto">
          <a:xfrm>
            <a:off x="5257800" y="4800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  <p:sp>
        <p:nvSpPr>
          <p:cNvPr id="42026" name="Oval 40"/>
          <p:cNvSpPr>
            <a:spLocks noChangeArrowheads="1"/>
          </p:cNvSpPr>
          <p:nvPr/>
        </p:nvSpPr>
        <p:spPr bwMode="auto">
          <a:xfrm>
            <a:off x="6248400" y="4876800"/>
            <a:ext cx="838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d=1</a:t>
            </a:r>
          </a:p>
        </p:txBody>
      </p:sp>
      <p:cxnSp>
        <p:nvCxnSpPr>
          <p:cNvPr id="42027" name="AutoShape 41"/>
          <p:cNvCxnSpPr>
            <a:cxnSpLocks noChangeShapeType="1"/>
            <a:stCxn id="42019" idx="6"/>
            <a:endCxn id="42026" idx="2"/>
          </p:cNvCxnSpPr>
          <p:nvPr/>
        </p:nvCxnSpPr>
        <p:spPr bwMode="auto">
          <a:xfrm flipV="1">
            <a:off x="3429000" y="5105400"/>
            <a:ext cx="28194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28" name="Text Box 42"/>
          <p:cNvSpPr txBox="1">
            <a:spLocks noChangeArrowheads="1"/>
          </p:cNvSpPr>
          <p:nvPr/>
        </p:nvSpPr>
        <p:spPr bwMode="auto">
          <a:xfrm>
            <a:off x="4572000" y="17970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0</a:t>
            </a:r>
          </a:p>
        </p:txBody>
      </p:sp>
      <p:sp>
        <p:nvSpPr>
          <p:cNvPr id="42029" name="Rectangle 43"/>
          <p:cNvSpPr>
            <a:spLocks noChangeArrowheads="1"/>
          </p:cNvSpPr>
          <p:nvPr/>
        </p:nvSpPr>
        <p:spPr bwMode="auto">
          <a:xfrm>
            <a:off x="0" y="6705600"/>
            <a:ext cx="762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chemeClr val="bg2"/>
                </a:solidFill>
                <a:latin typeface="Times New Roman" charset="0"/>
              </a:rPr>
              <a:t>slide thanks to Sharad Malik (modified)</a:t>
            </a:r>
          </a:p>
        </p:txBody>
      </p:sp>
      <p:sp>
        <p:nvSpPr>
          <p:cNvPr id="42030" name="Text Box 44"/>
          <p:cNvSpPr txBox="1">
            <a:spLocks noChangeArrowheads="1"/>
          </p:cNvSpPr>
          <p:nvPr/>
        </p:nvSpPr>
        <p:spPr bwMode="auto">
          <a:xfrm>
            <a:off x="990600" y="1995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d)</a:t>
            </a:r>
          </a:p>
        </p:txBody>
      </p:sp>
      <p:sp>
        <p:nvSpPr>
          <p:cNvPr id="42031" name="Text Box 45"/>
          <p:cNvSpPr txBox="1">
            <a:spLocks noChangeArrowheads="1"/>
          </p:cNvSpPr>
          <p:nvPr/>
        </p:nvSpPr>
        <p:spPr bwMode="auto">
          <a:xfrm>
            <a:off x="990600" y="2286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 + d’)</a:t>
            </a:r>
          </a:p>
        </p:txBody>
      </p:sp>
      <p:sp>
        <p:nvSpPr>
          <p:cNvPr id="42032" name="Text Box 46"/>
          <p:cNvSpPr txBox="1">
            <a:spLocks noChangeArrowheads="1"/>
          </p:cNvSpPr>
          <p:nvPr/>
        </p:nvSpPr>
        <p:spPr bwMode="auto">
          <a:xfrm>
            <a:off x="990600" y="26050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d)</a:t>
            </a:r>
          </a:p>
        </p:txBody>
      </p:sp>
      <p:sp>
        <p:nvSpPr>
          <p:cNvPr id="42033" name="Text Box 47"/>
          <p:cNvSpPr txBox="1">
            <a:spLocks noChangeArrowheads="1"/>
          </p:cNvSpPr>
          <p:nvPr/>
        </p:nvSpPr>
        <p:spPr bwMode="auto">
          <a:xfrm>
            <a:off x="990600" y="29098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 + c’ + d’)</a:t>
            </a:r>
          </a:p>
        </p:txBody>
      </p:sp>
      <p:sp>
        <p:nvSpPr>
          <p:cNvPr id="42034" name="Text Box 48"/>
          <p:cNvSpPr txBox="1">
            <a:spLocks noChangeArrowheads="1"/>
          </p:cNvSpPr>
          <p:nvPr/>
        </p:nvSpPr>
        <p:spPr bwMode="auto">
          <a:xfrm>
            <a:off x="990600" y="16764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c)</a:t>
            </a:r>
          </a:p>
        </p:txBody>
      </p:sp>
      <p:sp>
        <p:nvSpPr>
          <p:cNvPr id="42035" name="Text Box 50"/>
          <p:cNvSpPr txBox="1">
            <a:spLocks noChangeArrowheads="1"/>
          </p:cNvSpPr>
          <p:nvPr/>
        </p:nvSpPr>
        <p:spPr bwMode="auto">
          <a:xfrm>
            <a:off x="990600" y="35194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 + c’)</a:t>
            </a:r>
          </a:p>
        </p:txBody>
      </p:sp>
      <p:sp>
        <p:nvSpPr>
          <p:cNvPr id="42036" name="Text Box 51"/>
          <p:cNvSpPr txBox="1">
            <a:spLocks noChangeArrowheads="1"/>
          </p:cNvSpPr>
          <p:nvPr/>
        </p:nvSpPr>
        <p:spPr bwMode="auto">
          <a:xfrm>
            <a:off x="1143000" y="3214688"/>
            <a:ext cx="414338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b’ +</a:t>
            </a:r>
          </a:p>
        </p:txBody>
      </p:sp>
      <p:sp>
        <p:nvSpPr>
          <p:cNvPr id="42037" name="Text Box 52"/>
          <p:cNvSpPr txBox="1">
            <a:spLocks noChangeArrowheads="1"/>
          </p:cNvSpPr>
          <p:nvPr/>
        </p:nvSpPr>
        <p:spPr bwMode="auto">
          <a:xfrm>
            <a:off x="1538288" y="3214688"/>
            <a:ext cx="488950" cy="366712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c’ +</a:t>
            </a:r>
          </a:p>
        </p:txBody>
      </p:sp>
      <p:sp>
        <p:nvSpPr>
          <p:cNvPr id="42038" name="Oval 54"/>
          <p:cNvSpPr>
            <a:spLocks noChangeArrowheads="1"/>
          </p:cNvSpPr>
          <p:nvPr/>
        </p:nvSpPr>
        <p:spPr bwMode="auto">
          <a:xfrm>
            <a:off x="6477000" y="32004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c</a:t>
            </a:r>
          </a:p>
        </p:txBody>
      </p:sp>
      <p:sp>
        <p:nvSpPr>
          <p:cNvPr id="42039" name="Line 55"/>
          <p:cNvSpPr>
            <a:spLocks noChangeShapeType="1"/>
          </p:cNvSpPr>
          <p:nvPr/>
        </p:nvSpPr>
        <p:spPr bwMode="auto">
          <a:xfrm>
            <a:off x="6705600" y="36576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0" name="Text Box 56"/>
          <p:cNvSpPr txBox="1">
            <a:spLocks noChangeArrowheads="1"/>
          </p:cNvSpPr>
          <p:nvPr/>
        </p:nvSpPr>
        <p:spPr bwMode="auto">
          <a:xfrm>
            <a:off x="6858000" y="3657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2041" name="Text Box 58"/>
          <p:cNvSpPr txBox="1">
            <a:spLocks noChangeArrowheads="1"/>
          </p:cNvSpPr>
          <p:nvPr/>
        </p:nvSpPr>
        <p:spPr bwMode="auto">
          <a:xfrm>
            <a:off x="990600" y="3810000"/>
            <a:ext cx="1371600" cy="3667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(a’ + b’ + c)</a:t>
            </a:r>
          </a:p>
        </p:txBody>
      </p:sp>
      <p:sp>
        <p:nvSpPr>
          <p:cNvPr id="42042" name="Oval 62"/>
          <p:cNvSpPr>
            <a:spLocks noChangeArrowheads="1"/>
          </p:cNvSpPr>
          <p:nvPr/>
        </p:nvSpPr>
        <p:spPr bwMode="auto">
          <a:xfrm>
            <a:off x="6934200" y="4114800"/>
            <a:ext cx="457200" cy="4572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d</a:t>
            </a:r>
          </a:p>
        </p:txBody>
      </p:sp>
      <p:sp>
        <p:nvSpPr>
          <p:cNvPr id="42043" name="Line 63"/>
          <p:cNvSpPr>
            <a:spLocks noChangeShapeType="1"/>
          </p:cNvSpPr>
          <p:nvPr/>
        </p:nvSpPr>
        <p:spPr bwMode="auto">
          <a:xfrm>
            <a:off x="7162800" y="4572000"/>
            <a:ext cx="368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4" name="Text Box 64"/>
          <p:cNvSpPr txBox="1">
            <a:spLocks noChangeArrowheads="1"/>
          </p:cNvSpPr>
          <p:nvPr/>
        </p:nvSpPr>
        <p:spPr bwMode="auto">
          <a:xfrm>
            <a:off x="7315200" y="45720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42045" name="Text Box 65"/>
          <p:cNvSpPr txBox="1">
            <a:spLocks noChangeArrowheads="1"/>
          </p:cNvSpPr>
          <p:nvPr/>
        </p:nvSpPr>
        <p:spPr bwMode="auto">
          <a:xfrm>
            <a:off x="7391400" y="43434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 typeface="Symbol" charset="0"/>
              <a:buChar char="Ü"/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 Forced by </a:t>
            </a:r>
            <a:b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</a:b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unit clause</a:t>
            </a:r>
          </a:p>
        </p:txBody>
      </p:sp>
      <p:sp>
        <p:nvSpPr>
          <p:cNvPr id="42046" name="Rectangle 66"/>
          <p:cNvSpPr>
            <a:spLocks noChangeArrowheads="1"/>
          </p:cNvSpPr>
          <p:nvPr/>
        </p:nvSpPr>
        <p:spPr bwMode="auto">
          <a:xfrm>
            <a:off x="7391400" y="5057775"/>
            <a:ext cx="4572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7" name="Text Box 67"/>
          <p:cNvSpPr txBox="1">
            <a:spLocks noChangeArrowheads="1"/>
          </p:cNvSpPr>
          <p:nvPr/>
        </p:nvSpPr>
        <p:spPr bwMode="auto">
          <a:xfrm>
            <a:off x="7772400" y="51054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  <a:sym typeface="Symbol" charset="0"/>
              </a:rPr>
              <a:t> SAT</a:t>
            </a:r>
          </a:p>
        </p:txBody>
      </p:sp>
      <p:sp>
        <p:nvSpPr>
          <p:cNvPr id="42048" name="Text Box 68"/>
          <p:cNvSpPr txBox="1">
            <a:spLocks noChangeArrowheads="1"/>
          </p:cNvSpPr>
          <p:nvPr/>
        </p:nvSpPr>
        <p:spPr bwMode="auto">
          <a:xfrm>
            <a:off x="990600" y="3214688"/>
            <a:ext cx="1371600" cy="36671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505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5050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(b’ + c’ + d)</a:t>
            </a:r>
          </a:p>
        </p:txBody>
      </p:sp>
    </p:spTree>
    <p:extLst>
      <p:ext uri="{BB962C8B-B14F-4D97-AF65-F5344CB8AC3E}">
        <p14:creationId xmlns:p14="http://schemas.microsoft.com/office/powerpoint/2010/main" val="400202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Used to improve the performance of unit propagation</a:t>
            </a:r>
          </a:p>
          <a:p>
            <a:pPr marL="0" indent="0">
              <a:buNone/>
            </a:pPr>
            <a:r>
              <a:rPr lang="en-US" dirty="0" smtClean="0"/>
              <a:t>	- Always mark two variables in a clause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A=1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A’ +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 + 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374325" y="4937665"/>
            <a:ext cx="521295" cy="8055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028314" y="4937665"/>
            <a:ext cx="113738" cy="8055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53449" y="5771188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possible, try and mark two unassigned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all but one variable assigned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Mark the unassigned variable as a watch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Mark the most recently assigned variable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The one unassigned variable is propagated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A=1, E=0, C = 0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A’ +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 + 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037792" y="5041916"/>
            <a:ext cx="265387" cy="7292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431193" y="5014347"/>
            <a:ext cx="530774" cy="805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53449" y="5771188"/>
            <a:ext cx="400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variables—only one is unassigned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28735" y="4829680"/>
            <a:ext cx="11468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98800" y="4645014"/>
            <a:ext cx="228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infer D=1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70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Final case—one assignment satisfies clause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Any two variables can be marked as watch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* except those assigned before satisfying</a:t>
            </a:r>
          </a:p>
          <a:p>
            <a:pPr marL="0" indent="0">
              <a:buNone/>
            </a:pPr>
            <a:r>
              <a:rPr lang="en-US" dirty="0" smtClean="0"/>
              <a:t>			assignment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A=1, C=1, D=0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A’ +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 + 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34493" y="4406937"/>
            <a:ext cx="1582843" cy="4738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93161" y="4696136"/>
            <a:ext cx="349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assignment satisfies the clause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6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Heartbleed</a:t>
            </a:r>
            <a:r>
              <a:rPr lang="en-US" dirty="0" smtClean="0"/>
              <a:t> bug</a:t>
            </a:r>
            <a:endParaRPr lang="en-US" dirty="0"/>
          </a:p>
        </p:txBody>
      </p:sp>
      <p:pic>
        <p:nvPicPr>
          <p:cNvPr id="4" name="Content Placeholder 3" descr="HeartbleedFinal.a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9" b="15999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7" y="439963"/>
            <a:ext cx="1353029" cy="1638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5574" y="2037521"/>
            <a:ext cx="1638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Taken from </a:t>
            </a:r>
            <a:r>
              <a:rPr lang="en-US" sz="1000" dirty="0" err="1">
                <a:solidFill>
                  <a:srgbClr val="3366FF"/>
                </a:solidFill>
              </a:rPr>
              <a:t>h</a:t>
            </a:r>
            <a:r>
              <a:rPr lang="en-US" sz="1000" dirty="0" err="1" smtClean="0">
                <a:solidFill>
                  <a:srgbClr val="3366FF"/>
                </a:solidFill>
              </a:rPr>
              <a:t>eartbleed.com</a:t>
            </a:r>
            <a:endParaRPr lang="en-US" sz="1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Tree Example</a:t>
            </a:r>
          </a:p>
          <a:p>
            <a:r>
              <a:rPr lang="en-US" dirty="0" smtClean="0"/>
              <a:t>Invariants</a:t>
            </a:r>
          </a:p>
          <a:p>
            <a:r>
              <a:rPr lang="en-US" dirty="0" smtClean="0"/>
              <a:t>Tactics</a:t>
            </a:r>
          </a:p>
          <a:p>
            <a:r>
              <a:rPr lang="en-US" dirty="0" smtClean="0"/>
              <a:t>DPLL algorithm</a:t>
            </a:r>
          </a:p>
          <a:p>
            <a:r>
              <a:rPr lang="en-US" b="1" dirty="0" smtClean="0"/>
              <a:t>DPLL verification</a:t>
            </a:r>
          </a:p>
          <a:p>
            <a:r>
              <a:rPr lang="en-US" dirty="0" smtClean="0"/>
              <a:t>Challenges of large verifications</a:t>
            </a:r>
          </a:p>
          <a:p>
            <a:r>
              <a:rPr lang="en-US" dirty="0" err="1" smtClean="0"/>
              <a:t>CoqPIE</a:t>
            </a:r>
            <a:r>
              <a:rPr lang="en-US" dirty="0" smtClean="0"/>
              <a:t> GUI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DPLL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Simplified DPLL algorithm</a:t>
            </a:r>
          </a:p>
          <a:p>
            <a:pPr lvl="1"/>
            <a:r>
              <a:rPr lang="en-US" dirty="0" smtClean="0"/>
              <a:t>No learning</a:t>
            </a:r>
          </a:p>
          <a:p>
            <a:pPr lvl="1"/>
            <a:r>
              <a:rPr lang="en-US" dirty="0" smtClean="0"/>
              <a:t>200 lines of C code</a:t>
            </a:r>
          </a:p>
          <a:p>
            <a:pPr lvl="1"/>
            <a:r>
              <a:rPr lang="en-US" dirty="0" smtClean="0"/>
              <a:t>Translated by hand to Coq based imperative language</a:t>
            </a:r>
          </a:p>
          <a:p>
            <a:r>
              <a:rPr lang="en-US" dirty="0" smtClean="0"/>
              <a:t>Invariant</a:t>
            </a:r>
          </a:p>
          <a:p>
            <a:pPr lvl="1"/>
            <a:r>
              <a:rPr lang="en-US" dirty="0" smtClean="0"/>
              <a:t>About 100 lines of Coq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0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#define VAR_COUNT 4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char assignments[VAR_COUNT];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struct</a:t>
            </a:r>
            <a:r>
              <a:rPr lang="en-US" dirty="0" smtClean="0"/>
              <a:t> clause {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clause *next;</a:t>
            </a:r>
          </a:p>
          <a:p>
            <a:pPr marL="0" indent="0">
              <a:buNone/>
            </a:pPr>
            <a:r>
              <a:rPr lang="en-US" dirty="0" smtClean="0"/>
              <a:t>    char </a:t>
            </a:r>
            <a:r>
              <a:rPr lang="en-US" dirty="0" err="1" smtClean="0"/>
              <a:t>positive_lit</a:t>
            </a:r>
            <a:r>
              <a:rPr lang="en-US" dirty="0" smtClean="0"/>
              <a:t>[VAR_COUNT];</a:t>
            </a:r>
          </a:p>
          <a:p>
            <a:pPr marL="0" indent="0">
              <a:buNone/>
            </a:pPr>
            <a:r>
              <a:rPr lang="en-US" dirty="0" smtClean="0"/>
              <a:t>    char </a:t>
            </a:r>
            <a:r>
              <a:rPr lang="en-US" dirty="0" err="1" smtClean="0"/>
              <a:t>negative_lit</a:t>
            </a:r>
            <a:r>
              <a:rPr lang="en-US" dirty="0" smtClean="0"/>
              <a:t>[VAR_COUNT];</a:t>
            </a:r>
          </a:p>
          <a:p>
            <a:pPr marL="0" indent="0">
              <a:buNone/>
            </a:pPr>
            <a:r>
              <a:rPr lang="en-US" dirty="0" smtClean="0"/>
              <a:t>    char </a:t>
            </a:r>
            <a:r>
              <a:rPr lang="en-US" dirty="0" err="1" smtClean="0"/>
              <a:t>watch_var</a:t>
            </a:r>
            <a:r>
              <a:rPr lang="en-US" dirty="0" smtClean="0"/>
              <a:t>[VAR_COUNT];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clause *</a:t>
            </a:r>
            <a:r>
              <a:rPr lang="en-US" dirty="0" err="1" smtClean="0"/>
              <a:t>watch_next</a:t>
            </a:r>
            <a:r>
              <a:rPr lang="en-US" dirty="0" smtClean="0"/>
              <a:t>[VAR_COUNT];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clause *</a:t>
            </a:r>
            <a:r>
              <a:rPr lang="en-US" dirty="0" err="1" smtClean="0"/>
              <a:t>watch_prev</a:t>
            </a:r>
            <a:r>
              <a:rPr lang="en-US" dirty="0" smtClean="0"/>
              <a:t>[VAR_COUNT];</a:t>
            </a:r>
          </a:p>
          <a:p>
            <a:pPr marL="0" indent="0">
              <a:buNone/>
            </a:pPr>
            <a:r>
              <a:rPr lang="en-US" dirty="0" smtClean="0"/>
              <a:t>} *clauses;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struct</a:t>
            </a:r>
            <a:r>
              <a:rPr lang="en-US" dirty="0" smtClean="0"/>
              <a:t> clause *watches[VAR_COUNT];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struct</a:t>
            </a:r>
            <a:r>
              <a:rPr lang="en-US" dirty="0" smtClean="0"/>
              <a:t> </a:t>
            </a:r>
            <a:r>
              <a:rPr lang="en-US" dirty="0" err="1" smtClean="0"/>
              <a:t>assignments_to_do</a:t>
            </a:r>
            <a:r>
              <a:rPr lang="en-US" dirty="0" smtClean="0"/>
              <a:t> {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</a:t>
            </a:r>
            <a:r>
              <a:rPr lang="en-US" dirty="0" err="1" smtClean="0"/>
              <a:t>assignments_to_do</a:t>
            </a:r>
            <a:r>
              <a:rPr lang="en-US" dirty="0" smtClean="0"/>
              <a:t> *next, *</a:t>
            </a:r>
            <a:r>
              <a:rPr lang="en-US" dirty="0" err="1" smtClean="0"/>
              <a:t>prev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char value;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unit_prop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} *</a:t>
            </a:r>
            <a:r>
              <a:rPr lang="en-US" dirty="0" err="1" smtClean="0"/>
              <a:t>assignments_to_do_head</a:t>
            </a:r>
            <a:r>
              <a:rPr lang="en-US" dirty="0" smtClean="0"/>
              <a:t>, *</a:t>
            </a:r>
            <a:r>
              <a:rPr lang="en-US" dirty="0" err="1" smtClean="0"/>
              <a:t>assignments_to_do_tail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struct</a:t>
            </a:r>
            <a:r>
              <a:rPr lang="en-US" dirty="0" smtClean="0"/>
              <a:t> </a:t>
            </a:r>
            <a:r>
              <a:rPr lang="en-US" dirty="0" err="1" smtClean="0"/>
              <a:t>assignment_stack</a:t>
            </a:r>
            <a:r>
              <a:rPr lang="en-US" dirty="0" smtClean="0"/>
              <a:t> {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struct</a:t>
            </a:r>
            <a:r>
              <a:rPr lang="en-US" dirty="0" smtClean="0"/>
              <a:t> </a:t>
            </a:r>
            <a:r>
              <a:rPr lang="en-US" dirty="0" err="1" smtClean="0"/>
              <a:t>assignment_stack</a:t>
            </a:r>
            <a:r>
              <a:rPr lang="en-US" dirty="0" smtClean="0"/>
              <a:t> *next;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    char value;</a:t>
            </a:r>
          </a:p>
          <a:p>
            <a:pPr marL="0" indent="0">
              <a:buNone/>
            </a:pPr>
            <a:r>
              <a:rPr lang="en-US" dirty="0" smtClean="0"/>
              <a:t>    char </a:t>
            </a:r>
            <a:r>
              <a:rPr lang="en-US" dirty="0" err="1" smtClean="0"/>
              <a:t>unit_prop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} *stack;</a:t>
            </a:r>
            <a:endParaRPr lang="en-US" dirty="0"/>
          </a:p>
        </p:txBody>
      </p:sp>
      <p:pic>
        <p:nvPicPr>
          <p:cNvPr id="5" name="Picture 4" descr="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01" y="1621009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6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DPLL invariant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73720"/>
            <a:ext cx="268953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" dirty="0" smtClean="0"/>
              <a:t>Definition </a:t>
            </a:r>
            <a:r>
              <a:rPr lang="en-US" sz="600" dirty="0"/>
              <a:t>invariant: </a:t>
            </a:r>
            <a:r>
              <a:rPr lang="en-US" sz="600" dirty="0" err="1"/>
              <a:t>absStateBasic</a:t>
            </a:r>
            <a:r>
              <a:rPr lang="en-US" sz="600" dirty="0"/>
              <a:t> :=</a:t>
            </a:r>
          </a:p>
          <a:p>
            <a:pPr marL="0" indent="0">
              <a:buNone/>
            </a:pPr>
            <a:r>
              <a:rPr lang="en-US" sz="600" dirty="0"/>
              <a:t>    (</a:t>
            </a:r>
            <a:r>
              <a:rPr lang="en-US" sz="600" dirty="0" err="1"/>
              <a:t>AbsExistsT</a:t>
            </a:r>
            <a:r>
              <a:rPr lang="en-US" sz="600" dirty="0"/>
              <a:t> (</a:t>
            </a:r>
            <a:r>
              <a:rPr lang="en-US" sz="600" dirty="0" err="1"/>
              <a:t>AbsExistsT</a:t>
            </a:r>
            <a:r>
              <a:rPr lang="en-US" sz="600" dirty="0"/>
              <a:t> (</a:t>
            </a:r>
            <a:r>
              <a:rPr lang="en-US" sz="600" dirty="0" err="1"/>
              <a:t>AbsExistsT</a:t>
            </a:r>
            <a:r>
              <a:rPr lang="en-US" sz="600" dirty="0"/>
              <a:t> (</a:t>
            </a:r>
            <a:r>
              <a:rPr lang="en-US" sz="600" dirty="0" err="1"/>
              <a:t>AbsExistsT</a:t>
            </a:r>
            <a:r>
              <a:rPr lang="en-US" sz="600" dirty="0"/>
              <a:t> (</a:t>
            </a:r>
            <a:r>
              <a:rPr lang="en-US" sz="600" dirty="0" err="1"/>
              <a:t>AbsExistsT</a:t>
            </a:r>
            <a:r>
              <a:rPr lang="en-US" sz="600" dirty="0"/>
              <a:t> (</a:t>
            </a:r>
          </a:p>
          <a:p>
            <a:pPr marL="0" indent="0">
              <a:buNone/>
            </a:pPr>
            <a:r>
              <a:rPr lang="en-US" sz="600" dirty="0"/>
              <a:t>        TREE(!!</a:t>
            </a:r>
            <a:r>
              <a:rPr lang="en-US" sz="600" dirty="0" err="1"/>
              <a:t>clauses,v</a:t>
            </a:r>
            <a:r>
              <a:rPr lang="en-US" sz="600" dirty="0"/>
              <a:t>(0),#</a:t>
            </a:r>
            <a:r>
              <a:rPr lang="en-US" sz="600" dirty="0" err="1"/>
              <a:t>sizeof_clause</a:t>
            </a:r>
            <a:r>
              <a:rPr lang="en-US" sz="600" dirty="0"/>
              <a:t>,(#</a:t>
            </a:r>
            <a:r>
              <a:rPr lang="en-US" sz="600" dirty="0" err="1"/>
              <a:t>next_offset</a:t>
            </a:r>
            <a:r>
              <a:rPr lang="en-US" sz="600" dirty="0"/>
              <a:t>::nil)) **</a:t>
            </a:r>
          </a:p>
          <a:p>
            <a:pPr marL="0" indent="0">
              <a:buNone/>
            </a:pPr>
            <a:r>
              <a:rPr lang="en-US" sz="600" dirty="0"/>
              <a:t>        TREE(!!</a:t>
            </a:r>
            <a:r>
              <a:rPr lang="en-US" sz="600" dirty="0" err="1"/>
              <a:t>assignments_to_do_head,v</a:t>
            </a:r>
            <a:r>
              <a:rPr lang="en-US" sz="600" dirty="0"/>
              <a:t>(1),#</a:t>
            </a:r>
            <a:r>
              <a:rPr lang="en-US" sz="600" dirty="0" err="1"/>
              <a:t>sizeof_assignment_stack</a:t>
            </a:r>
            <a:r>
              <a:rPr lang="en-US" sz="600" dirty="0"/>
              <a:t>,(#</a:t>
            </a:r>
            <a:r>
              <a:rPr lang="en-US" sz="600" dirty="0" err="1"/>
              <a:t>next_offset</a:t>
            </a:r>
            <a:r>
              <a:rPr lang="en-US" sz="600" dirty="0"/>
              <a:t>::nil)) **</a:t>
            </a:r>
          </a:p>
          <a:p>
            <a:pPr marL="0" indent="0">
              <a:buNone/>
            </a:pPr>
            <a:r>
              <a:rPr lang="en-US" sz="600" dirty="0"/>
              <a:t>        TREE(!!</a:t>
            </a:r>
            <a:r>
              <a:rPr lang="en-US" sz="600" dirty="0" err="1"/>
              <a:t>stack,v</a:t>
            </a:r>
            <a:r>
              <a:rPr lang="en-US" sz="600" dirty="0"/>
              <a:t>(2),#</a:t>
            </a:r>
            <a:r>
              <a:rPr lang="en-US" sz="600" dirty="0" err="1"/>
              <a:t>sizeof_assignment_stack</a:t>
            </a:r>
            <a:r>
              <a:rPr lang="en-US" sz="600" dirty="0"/>
              <a:t>,(#</a:t>
            </a:r>
            <a:r>
              <a:rPr lang="en-US" sz="600" dirty="0" err="1"/>
              <a:t>next_offset</a:t>
            </a:r>
            <a:r>
              <a:rPr lang="en-US" sz="600" dirty="0"/>
              <a:t>::nil)) **</a:t>
            </a:r>
          </a:p>
          <a:p>
            <a:pPr marL="0" indent="0">
              <a:buNone/>
            </a:pPr>
            <a:r>
              <a:rPr lang="en-US" sz="600" dirty="0"/>
              <a:t>        ARRAY(!!assignments,#</a:t>
            </a:r>
            <a:r>
              <a:rPr lang="en-US" sz="600" dirty="0" err="1"/>
              <a:t>var_count,v</a:t>
            </a:r>
            <a:r>
              <a:rPr lang="en-US" sz="600" dirty="0"/>
              <a:t>(3)) **</a:t>
            </a:r>
          </a:p>
          <a:p>
            <a:pPr marL="0" indent="0">
              <a:buNone/>
            </a:pPr>
            <a:r>
              <a:rPr lang="en-US" sz="600" dirty="0"/>
              <a:t>        ARRAY(!!watches,#</a:t>
            </a:r>
            <a:r>
              <a:rPr lang="en-US" sz="600" dirty="0" err="1"/>
              <a:t>var_count,v</a:t>
            </a:r>
            <a:r>
              <a:rPr lang="en-US" sz="600" dirty="0"/>
              <a:t>(4)) **</a:t>
            </a:r>
          </a:p>
          <a:p>
            <a:pPr marL="0" indent="0">
              <a:buNone/>
            </a:pPr>
            <a:r>
              <a:rPr lang="en-US" sz="600" dirty="0"/>
              <a:t>        (* Assertions that the stack and assignments array contain the same set</a:t>
            </a:r>
          </a:p>
          <a:p>
            <a:pPr marL="0" indent="0">
              <a:buNone/>
            </a:pPr>
            <a:r>
              <a:rPr lang="en-US" sz="600" dirty="0"/>
              <a:t>           of assignments *)</a:t>
            </a:r>
          </a:p>
          <a:p>
            <a:pPr marL="0" indent="0">
              <a:buNone/>
            </a:pPr>
            <a:r>
              <a:rPr lang="en-US" sz="600" dirty="0"/>
              <a:t>        (</a:t>
            </a:r>
            <a:r>
              <a:rPr lang="en-US" sz="600" dirty="0" err="1"/>
              <a:t>AbsAll</a:t>
            </a:r>
            <a:r>
              <a:rPr lang="en-US" sz="600" dirty="0"/>
              <a:t> </a:t>
            </a:r>
            <a:r>
              <a:rPr lang="en-US" sz="600" dirty="0" err="1"/>
              <a:t>TreeRecords</a:t>
            </a:r>
            <a:r>
              <a:rPr lang="en-US" sz="600" dirty="0"/>
              <a:t>(v(2))</a:t>
            </a:r>
          </a:p>
          <a:p>
            <a:pPr marL="0" indent="0">
              <a:buNone/>
            </a:pPr>
            <a:r>
              <a:rPr lang="en-US" sz="600" dirty="0"/>
              <a:t>            ([--(v(2),v(5))--&gt;</a:t>
            </a:r>
            <a:r>
              <a:rPr lang="en-US" sz="600" dirty="0" err="1"/>
              <a:t>stack_var_offset</a:t>
            </a:r>
            <a:r>
              <a:rPr lang="en-US" sz="600" dirty="0"/>
              <a:t> &lt;&lt;&lt;&lt; #</a:t>
            </a:r>
            <a:r>
              <a:rPr lang="en-US" sz="600" dirty="0" err="1"/>
              <a:t>var_count</a:t>
            </a:r>
            <a:r>
              <a:rPr lang="en-US" sz="600" dirty="0"/>
              <a:t>] **</a:t>
            </a:r>
          </a:p>
          <a:p>
            <a:pPr marL="0" indent="0">
              <a:buNone/>
            </a:pPr>
            <a:r>
              <a:rPr lang="en-US" sz="600" dirty="0"/>
              <a:t>             ([--(v(2),v(5))--&gt;</a:t>
            </a:r>
            <a:r>
              <a:rPr lang="en-US" sz="600" dirty="0" err="1"/>
              <a:t>stack_val_offset</a:t>
            </a:r>
            <a:r>
              <a:rPr lang="en-US" sz="600" dirty="0"/>
              <a:t> ==== #1] *\/* [--(v(2),v(5))--&gt;</a:t>
            </a:r>
            <a:r>
              <a:rPr lang="en-US" sz="600" dirty="0" err="1"/>
              <a:t>stack_val_offset</a:t>
            </a:r>
            <a:r>
              <a:rPr lang="en-US" sz="600" dirty="0"/>
              <a:t> ==== #2]) **</a:t>
            </a:r>
          </a:p>
          <a:p>
            <a:pPr marL="0" indent="0">
              <a:buNone/>
            </a:pPr>
            <a:r>
              <a:rPr lang="en-US" sz="600" dirty="0"/>
              <a:t>             ([nth(v(3),--(v(2),v(5))--&gt;</a:t>
            </a:r>
            <a:r>
              <a:rPr lang="en-US" sz="600" dirty="0" err="1"/>
              <a:t>stack_var_offset</a:t>
            </a:r>
            <a:r>
              <a:rPr lang="en-US" sz="600" dirty="0"/>
              <a:t>)====--(v(2),v(5))--&gt;</a:t>
            </a:r>
            <a:r>
              <a:rPr lang="en-US" sz="600" dirty="0" err="1"/>
              <a:t>stack_val_offset</a:t>
            </a:r>
            <a:r>
              <a:rPr lang="en-US" sz="600" dirty="0"/>
              <a:t>]) **</a:t>
            </a:r>
          </a:p>
          <a:p>
            <a:pPr marL="0" indent="0">
              <a:buNone/>
            </a:pPr>
            <a:r>
              <a:rPr lang="en-US" sz="600" dirty="0"/>
              <a:t>             (</a:t>
            </a:r>
            <a:r>
              <a:rPr lang="en-US" sz="600" dirty="0" err="1"/>
              <a:t>AbsAll</a:t>
            </a:r>
            <a:r>
              <a:rPr lang="en-US" sz="600" dirty="0"/>
              <a:t> </a:t>
            </a:r>
            <a:r>
              <a:rPr lang="en-US" sz="600" dirty="0" err="1"/>
              <a:t>TreeRecords</a:t>
            </a:r>
            <a:r>
              <a:rPr lang="en-US" sz="600" dirty="0"/>
              <a:t>(nth(find(v(2),v(5)),#2))</a:t>
            </a:r>
          </a:p>
          <a:p>
            <a:pPr marL="0" indent="0">
              <a:buNone/>
            </a:pPr>
            <a:r>
              <a:rPr lang="en-US" sz="600" dirty="0"/>
              <a:t>                 ([~~(--(v(2),v(5))--&gt;</a:t>
            </a:r>
            <a:r>
              <a:rPr lang="en-US" sz="600" dirty="0" err="1"/>
              <a:t>stack_var_offset</a:t>
            </a:r>
            <a:r>
              <a:rPr lang="en-US" sz="600" dirty="0"/>
              <a:t>====--(nth(find(v(2),v(5)),#2),v(6))--&gt;</a:t>
            </a:r>
            <a:r>
              <a:rPr lang="en-US" sz="600" dirty="0" err="1"/>
              <a:t>stack_var_offset</a:t>
            </a:r>
            <a:r>
              <a:rPr lang="en-US" sz="600" dirty="0"/>
              <a:t>)])))) **</a:t>
            </a:r>
          </a:p>
          <a:p>
            <a:pPr marL="0" indent="0">
              <a:buNone/>
            </a:pPr>
            <a:r>
              <a:rPr lang="en-US" sz="600" dirty="0"/>
              <a:t>        (</a:t>
            </a:r>
            <a:r>
              <a:rPr lang="en-US" sz="600" dirty="0" err="1"/>
              <a:t>AbsAll</a:t>
            </a:r>
            <a:r>
              <a:rPr lang="en-US" sz="600" dirty="0"/>
              <a:t> range(#0,#(</a:t>
            </a:r>
            <a:r>
              <a:rPr lang="en-US" sz="600" dirty="0" err="1"/>
              <a:t>var_count</a:t>
            </a:r>
            <a:r>
              <a:rPr lang="en-US" sz="600" dirty="0"/>
              <a:t>))</a:t>
            </a:r>
          </a:p>
          <a:p>
            <a:pPr marL="0" indent="0">
              <a:buNone/>
            </a:pPr>
            <a:r>
              <a:rPr lang="en-US" sz="600" dirty="0"/>
              <a:t>            ([nth(v(3),v(5))====#0] *\/*</a:t>
            </a:r>
          </a:p>
          <a:p>
            <a:pPr marL="0" indent="0">
              <a:buNone/>
            </a:pPr>
            <a:r>
              <a:rPr lang="en-US" sz="600" dirty="0"/>
              <a:t>             </a:t>
            </a:r>
            <a:r>
              <a:rPr lang="en-US" sz="600" dirty="0" err="1"/>
              <a:t>AbsExists</a:t>
            </a:r>
            <a:r>
              <a:rPr lang="en-US" sz="600" dirty="0"/>
              <a:t> (</a:t>
            </a:r>
            <a:r>
              <a:rPr lang="en-US" sz="600" dirty="0" err="1"/>
              <a:t>TreeRecords</a:t>
            </a:r>
            <a:r>
              <a:rPr lang="en-US" sz="600" dirty="0"/>
              <a:t>(v(2)))</a:t>
            </a:r>
          </a:p>
          <a:p>
            <a:pPr marL="0" indent="0">
              <a:buNone/>
            </a:pPr>
            <a:r>
              <a:rPr lang="en-US" sz="600" dirty="0"/>
              <a:t>                  ([(--(v(2),v(6))--&gt;</a:t>
            </a:r>
            <a:r>
              <a:rPr lang="en-US" sz="600" dirty="0" err="1"/>
              <a:t>stack_var_offset</a:t>
            </a:r>
            <a:r>
              <a:rPr lang="en-US" sz="600" dirty="0"/>
              <a:t>====v(5) //\\</a:t>
            </a:r>
          </a:p>
          <a:p>
            <a:pPr marL="0" indent="0">
              <a:buNone/>
            </a:pPr>
            <a:r>
              <a:rPr lang="en-US" sz="600" dirty="0"/>
              <a:t>                   --(v(2),v(6))--&gt;</a:t>
            </a:r>
            <a:r>
              <a:rPr lang="en-US" sz="600" dirty="0" err="1"/>
              <a:t>stack_val_offset</a:t>
            </a:r>
            <a:r>
              <a:rPr lang="en-US" sz="600" dirty="0"/>
              <a:t>====nth(v(3),v(5)))]) )) **</a:t>
            </a:r>
          </a:p>
          <a:p>
            <a:pPr marL="0" indent="0">
              <a:buNone/>
            </a:pPr>
            <a:r>
              <a:rPr lang="en-US" sz="600" dirty="0"/>
              <a:t>        (* Assertion defining the </a:t>
            </a:r>
            <a:r>
              <a:rPr lang="en-US" sz="600" dirty="0" err="1"/>
              <a:t>prev</a:t>
            </a:r>
            <a:r>
              <a:rPr lang="en-US" sz="600" dirty="0"/>
              <a:t> pointer in the </a:t>
            </a:r>
            <a:r>
              <a:rPr lang="en-US" sz="600" dirty="0" err="1"/>
              <a:t>assignments_to_do</a:t>
            </a:r>
            <a:endParaRPr lang="en-US" sz="600" dirty="0"/>
          </a:p>
          <a:p>
            <a:pPr marL="0" indent="0">
              <a:buNone/>
            </a:pPr>
            <a:r>
              <a:rPr lang="en-US" sz="600" dirty="0"/>
              <a:t>           doubly linked list *)</a:t>
            </a:r>
          </a:p>
          <a:p>
            <a:pPr marL="0" indent="0">
              <a:buNone/>
            </a:pPr>
            <a:r>
              <a:rPr lang="en-US" sz="600" dirty="0"/>
              <a:t>        (</a:t>
            </a:r>
            <a:r>
              <a:rPr lang="en-US" sz="600" dirty="0" err="1"/>
              <a:t>AbsAll</a:t>
            </a:r>
            <a:r>
              <a:rPr lang="en-US" sz="600" dirty="0"/>
              <a:t> </a:t>
            </a:r>
            <a:r>
              <a:rPr lang="en-US" sz="600" dirty="0" err="1"/>
              <a:t>TreeRecords</a:t>
            </a:r>
            <a:r>
              <a:rPr lang="en-US" sz="600" dirty="0"/>
              <a:t>(v(1))</a:t>
            </a:r>
          </a:p>
          <a:p>
            <a:pPr marL="0" indent="0">
              <a:buNone/>
            </a:pPr>
            <a:r>
              <a:rPr lang="en-US" sz="600" dirty="0"/>
              <a:t>            ([(--(v(1),v(5))--&gt;</a:t>
            </a:r>
            <a:r>
              <a:rPr lang="en-US" sz="600" dirty="0" err="1"/>
              <a:t>prev_offset</a:t>
            </a:r>
            <a:r>
              <a:rPr lang="en-US" sz="600" dirty="0"/>
              <a:t>====#0 //\\ (!!</a:t>
            </a:r>
            <a:r>
              <a:rPr lang="en-US" sz="600" dirty="0" err="1"/>
              <a:t>assignments_to_do_head</a:t>
            </a:r>
            <a:r>
              <a:rPr lang="en-US" sz="600" dirty="0"/>
              <a:t>)====v(5)) \\//</a:t>
            </a:r>
          </a:p>
          <a:p>
            <a:pPr marL="0" indent="0">
              <a:buNone/>
            </a:pPr>
            <a:r>
              <a:rPr lang="en-US" sz="600" dirty="0"/>
              <a:t>             (--(v(1),v(5))--&gt;</a:t>
            </a:r>
            <a:r>
              <a:rPr lang="en-US" sz="600" dirty="0" err="1"/>
              <a:t>prev_offset</a:t>
            </a:r>
            <a:r>
              <a:rPr lang="en-US" sz="600" dirty="0"/>
              <a:t> </a:t>
            </a:r>
            <a:r>
              <a:rPr lang="en-US" sz="600" dirty="0" err="1"/>
              <a:t>inTree</a:t>
            </a:r>
            <a:r>
              <a:rPr lang="en-US" sz="600" dirty="0"/>
              <a:t> v(1) //\\</a:t>
            </a:r>
          </a:p>
          <a:p>
            <a:pPr marL="0" indent="0">
              <a:buNone/>
            </a:pPr>
            <a:r>
              <a:rPr lang="en-US" sz="600" dirty="0"/>
              <a:t>              --(v(1),--(v(1),v(5))--&gt;</a:t>
            </a:r>
            <a:r>
              <a:rPr lang="en-US" sz="600" dirty="0" err="1"/>
              <a:t>prev_offset</a:t>
            </a:r>
            <a:r>
              <a:rPr lang="en-US" sz="600" dirty="0"/>
              <a:t>)--&gt;</a:t>
            </a:r>
            <a:r>
              <a:rPr lang="en-US" sz="600" dirty="0" err="1"/>
              <a:t>next_offset</a:t>
            </a:r>
            <a:r>
              <a:rPr lang="en-US" sz="600" dirty="0"/>
              <a:t>====v(5))])) **</a:t>
            </a:r>
          </a:p>
          <a:p>
            <a:pPr marL="0" indent="0">
              <a:buNone/>
            </a:pPr>
            <a:r>
              <a:rPr lang="en-US" sz="600" dirty="0"/>
              <a:t>        (</a:t>
            </a:r>
            <a:r>
              <a:rPr lang="en-US" sz="600" dirty="0" err="1"/>
              <a:t>AbsEach</a:t>
            </a:r>
            <a:r>
              <a:rPr lang="en-US" sz="600" dirty="0"/>
              <a:t> range(#0,#(</a:t>
            </a:r>
            <a:r>
              <a:rPr lang="en-US" sz="600" dirty="0" err="1"/>
              <a:t>var_count</a:t>
            </a:r>
            <a:r>
              <a:rPr lang="en-US" sz="600" dirty="0"/>
              <a:t>))</a:t>
            </a:r>
          </a:p>
          <a:p>
            <a:pPr marL="0" indent="0">
              <a:buNone/>
            </a:pPr>
            <a:r>
              <a:rPr lang="en-US" sz="600" dirty="0"/>
              <a:t>            (* Define the basic linked list connecting the watch variables</a:t>
            </a:r>
          </a:p>
          <a:p>
            <a:pPr marL="0" indent="0">
              <a:buNone/>
            </a:pPr>
            <a:r>
              <a:rPr lang="en-US" sz="600" dirty="0"/>
              <a:t>               inside the clauses linked list *)</a:t>
            </a:r>
          </a:p>
          <a:p>
            <a:pPr marL="0" indent="0">
              <a:buNone/>
            </a:pPr>
            <a:r>
              <a:rPr lang="en-US" sz="600" dirty="0"/>
              <a:t>            (</a:t>
            </a:r>
            <a:r>
              <a:rPr lang="en-US" sz="600" dirty="0" err="1"/>
              <a:t>AbsExistsT</a:t>
            </a:r>
            <a:endParaRPr lang="en-US" sz="600" dirty="0"/>
          </a:p>
          <a:p>
            <a:pPr marL="0" indent="0">
              <a:buNone/>
            </a:pPr>
            <a:r>
              <a:rPr lang="en-US" sz="600" dirty="0"/>
              <a:t>                ((Path((nth(v(4),v(5))), v(0), v(6), #</a:t>
            </a:r>
            <a:r>
              <a:rPr lang="en-US" sz="600" dirty="0" err="1"/>
              <a:t>sizeof_clause</a:t>
            </a:r>
            <a:r>
              <a:rPr lang="en-US" sz="600" dirty="0"/>
              <a:t>, ((#</a:t>
            </a:r>
            <a:r>
              <a:rPr lang="en-US" sz="600" dirty="0" err="1"/>
              <a:t>watch_next_offset</a:t>
            </a:r>
            <a:r>
              <a:rPr lang="en-US" sz="600" dirty="0"/>
              <a:t>++++v(5))::nil))) **</a:t>
            </a:r>
          </a:p>
          <a:p>
            <a:pPr marL="0" indent="0">
              <a:buNone/>
            </a:pPr>
            <a:r>
              <a:rPr lang="en-US" sz="600" dirty="0"/>
              <a:t>                 (* Define the </a:t>
            </a:r>
            <a:r>
              <a:rPr lang="en-US" sz="600" dirty="0" err="1"/>
              <a:t>prev</a:t>
            </a:r>
            <a:r>
              <a:rPr lang="en-US" sz="600" dirty="0"/>
              <a:t> variable and the fact that if null we are at</a:t>
            </a:r>
          </a:p>
          <a:p>
            <a:pPr marL="0" indent="0">
              <a:buNone/>
            </a:pPr>
            <a:r>
              <a:rPr lang="en-US" sz="600" dirty="0"/>
              <a:t>                    the head of the list *)</a:t>
            </a:r>
          </a:p>
          <a:p>
            <a:pPr marL="0" indent="0">
              <a:buNone/>
            </a:pPr>
            <a:r>
              <a:rPr lang="en-US" sz="600" dirty="0"/>
              <a:t>                 (</a:t>
            </a:r>
            <a:r>
              <a:rPr lang="en-US" sz="600" dirty="0" err="1"/>
              <a:t>AbsAll</a:t>
            </a:r>
            <a:r>
              <a:rPr lang="en-US" sz="600" dirty="0"/>
              <a:t> </a:t>
            </a:r>
            <a:r>
              <a:rPr lang="en-US" sz="600" dirty="0" err="1"/>
              <a:t>TreeRecords</a:t>
            </a:r>
            <a:r>
              <a:rPr lang="en-US" sz="600" dirty="0"/>
              <a:t>(v(6))</a:t>
            </a:r>
          </a:p>
          <a:p>
            <a:pPr marL="0" indent="0">
              <a:buNone/>
            </a:pPr>
            <a:r>
              <a:rPr lang="en-US" sz="600" dirty="0"/>
              <a:t>                     ([(--(v(6),v(7))---&gt;(#</a:t>
            </a:r>
            <a:r>
              <a:rPr lang="en-US" sz="600" dirty="0" err="1"/>
              <a:t>watch_prev_offset</a:t>
            </a:r>
            <a:r>
              <a:rPr lang="en-US" sz="600" dirty="0"/>
              <a:t>++++v(5))====#0 //\\ nth(v(4),v(5))====v(6)) \\//</a:t>
            </a:r>
          </a:p>
          <a:p>
            <a:pPr marL="0" indent="0">
              <a:buNone/>
            </a:pPr>
            <a:r>
              <a:rPr lang="en-US" sz="600" dirty="0"/>
              <a:t>                      (--(v(6),--(v(6),v(7))---&gt;(#</a:t>
            </a:r>
            <a:r>
              <a:rPr lang="en-US" sz="600" dirty="0" err="1"/>
              <a:t>watch_prev_offset</a:t>
            </a:r>
            <a:r>
              <a:rPr lang="en-US" sz="600" dirty="0"/>
              <a:t>++++v(5)))---&gt;(#</a:t>
            </a:r>
            <a:r>
              <a:rPr lang="en-US" sz="600" dirty="0" err="1"/>
              <a:t>watch_next_offset</a:t>
            </a:r>
            <a:r>
              <a:rPr lang="en-US" sz="600" dirty="0"/>
              <a:t>++++v(5)))====v(7)]))))) **</a:t>
            </a:r>
          </a:p>
          <a:p>
            <a:pPr marL="0" indent="0">
              <a:buNone/>
            </a:pPr>
            <a:r>
              <a:rPr lang="en-US" sz="600" dirty="0"/>
              <a:t>     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24598" y="1227795"/>
            <a:ext cx="268953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600" dirty="0" smtClean="0"/>
              <a:t>        (</a:t>
            </a:r>
            <a:r>
              <a:rPr lang="en-US" sz="600" dirty="0" err="1" smtClean="0"/>
              <a:t>AbsAll</a:t>
            </a:r>
            <a:r>
              <a:rPr lang="en-US" sz="600" dirty="0" smtClean="0"/>
              <a:t> </a:t>
            </a:r>
            <a:r>
              <a:rPr lang="en-US" sz="600" dirty="0" err="1" smtClean="0"/>
              <a:t>TreeRecords</a:t>
            </a:r>
            <a:r>
              <a:rPr lang="en-US" sz="600" dirty="0" smtClean="0"/>
              <a:t>(v(0))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(* The current assignment is consistent with the clause *)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((</a:t>
            </a:r>
            <a:r>
              <a:rPr lang="en-US" sz="600" dirty="0" err="1" smtClean="0"/>
              <a:t>AbsExists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([(--(v(0),v(5))---&gt;(#</a:t>
            </a:r>
            <a:r>
              <a:rPr lang="en-US" sz="600" dirty="0" err="1" smtClean="0"/>
              <a:t>positive_lit_offset</a:t>
            </a:r>
            <a:r>
              <a:rPr lang="en-US" sz="600" dirty="0" smtClean="0"/>
              <a:t>++++v(6))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(nth(v(3),v(6))====#2 \\// nth(v(3),v(6))====#0))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(--(v(0),v(5))---&gt;(#</a:t>
            </a:r>
            <a:r>
              <a:rPr lang="en-US" sz="600" dirty="0" err="1" smtClean="0"/>
              <a:t>negative_lit_offset</a:t>
            </a:r>
            <a:r>
              <a:rPr lang="en-US" sz="600" dirty="0" smtClean="0"/>
              <a:t>++++v(6))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(nth(v(3),v(6))====#1 \\// nth(v(3),v(6))====#0))]))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* make sure that if the </a:t>
            </a:r>
            <a:r>
              <a:rPr lang="en-US" sz="600" dirty="0" err="1" smtClean="0"/>
              <a:t>watch_var</a:t>
            </a:r>
            <a:r>
              <a:rPr lang="en-US" sz="600" dirty="0" smtClean="0"/>
              <a:t> field is non-zero (pointing to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* a variable) that </a:t>
            </a:r>
            <a:r>
              <a:rPr lang="en-US" sz="600" dirty="0" err="1" smtClean="0"/>
              <a:t>watch_next</a:t>
            </a:r>
            <a:r>
              <a:rPr lang="en-US" sz="600" dirty="0" smtClean="0"/>
              <a:t> and </a:t>
            </a:r>
            <a:r>
              <a:rPr lang="en-US" sz="600" dirty="0" err="1" smtClean="0"/>
              <a:t>watch_prev</a:t>
            </a:r>
            <a:r>
              <a:rPr lang="en-US" sz="600" dirty="0" smtClean="0"/>
              <a:t> put this clause into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* the linked list for the watch variable.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* Also, for all watch variables, either </a:t>
            </a:r>
            <a:r>
              <a:rPr lang="en-US" sz="600" dirty="0" err="1" smtClean="0"/>
              <a:t>positive_lit</a:t>
            </a:r>
            <a:r>
              <a:rPr lang="en-US" sz="600" dirty="0" smtClean="0"/>
              <a:t> or </a:t>
            </a:r>
            <a:r>
              <a:rPr lang="en-US" sz="600" dirty="0" err="1" smtClean="0"/>
              <a:t>negative_lit</a:t>
            </a:r>
            <a:endParaRPr lang="en-US" sz="600" dirty="0" smtClean="0"/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* is true.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*)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</a:t>
            </a:r>
            <a:r>
              <a:rPr lang="en-US" sz="600" dirty="0" err="1" smtClean="0"/>
              <a:t>AbsAll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([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(--(v(0),v(5))---&gt;(#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++++v(6))====#0)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(--(v(0),v(5))---&gt;(#</a:t>
            </a:r>
            <a:r>
              <a:rPr lang="en-US" sz="600" dirty="0" err="1" smtClean="0"/>
              <a:t>positive_lit_offset</a:t>
            </a:r>
            <a:r>
              <a:rPr lang="en-US" sz="600" dirty="0" smtClean="0"/>
              <a:t>++++v(6)))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(--(v(0),v(5))---&gt;(#</a:t>
            </a:r>
            <a:r>
              <a:rPr lang="en-US" sz="600" dirty="0" err="1" smtClean="0"/>
              <a:t>negative_lit_offset</a:t>
            </a:r>
            <a:r>
              <a:rPr lang="en-US" sz="600" dirty="0" smtClean="0"/>
              <a:t>++++v(6)))]))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</a:t>
            </a:r>
            <a:r>
              <a:rPr lang="en-US" sz="600" dirty="0" err="1" smtClean="0"/>
              <a:t>AbsAll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([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(~~(--(v(0),v(5))---&gt;(#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++++v(6))====#0)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(~~(--(v(0),v(5))---&gt;(#</a:t>
            </a:r>
            <a:r>
              <a:rPr lang="en-US" sz="600" dirty="0" err="1" smtClean="0"/>
              <a:t>watch_prev_offset</a:t>
            </a:r>
            <a:r>
              <a:rPr lang="en-US" sz="600" dirty="0" smtClean="0"/>
              <a:t>++++v(6))====#0)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nth(v(4),v(6))====v(5)))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(--(v(0),v(5))---&gt;(#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++++v(6))====#0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--(v(0),v(5))---&gt;(#</a:t>
            </a:r>
            <a:r>
              <a:rPr lang="en-US" sz="600" dirty="0" err="1" smtClean="0"/>
              <a:t>watch_prev_offset</a:t>
            </a:r>
            <a:r>
              <a:rPr lang="en-US" sz="600" dirty="0" smtClean="0"/>
              <a:t>++++v(6))====#0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~~(nth(v(4),v(6))====v(5)))]))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(* Make sure there are precisely two watch variables per clause or all variables are watches,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needs fixing? *)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(SUM(range(#0,#(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)),</a:t>
            </a:r>
            <a:r>
              <a:rPr lang="en-US" sz="600" dirty="0" err="1" smtClean="0"/>
              <a:t>ite</a:t>
            </a:r>
            <a:r>
              <a:rPr lang="en-US" sz="600" dirty="0" smtClean="0"/>
              <a:t>((--(v(0),v(5))---&gt;(#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++++v(6))),(#1),(#0)),#2))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(* Watch variable invariant--case 1:  All but one variable in the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clause are assigned, any watch variable pointing to an assigned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variable is pointing to a variable that was assigned after all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other assigned variables in the clause.  Also, one of the two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watch variables points to the one unassigned variable *)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((((SUM(range(#0,#(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)),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(((--(v(0),v(5))---&gt;(#</a:t>
            </a:r>
            <a:r>
              <a:rPr lang="en-US" sz="600" dirty="0" err="1" smtClean="0"/>
              <a:t>positive_lit_offset</a:t>
            </a:r>
            <a:r>
              <a:rPr lang="en-US" sz="600" dirty="0" smtClean="0"/>
              <a:t>++++v(6))) \\// (--(v(0),v(5))---&gt;(#</a:t>
            </a:r>
            <a:r>
              <a:rPr lang="en-US" sz="600" dirty="0" err="1" smtClean="0"/>
              <a:t>negative_lit_offset</a:t>
            </a:r>
            <a:r>
              <a:rPr lang="en-US" sz="600" dirty="0" smtClean="0"/>
              <a:t>++++v(6))))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</a:t>
            </a:r>
            <a:r>
              <a:rPr lang="en-US" sz="600" dirty="0" err="1" smtClean="0"/>
              <a:t>ite</a:t>
            </a:r>
            <a:r>
              <a:rPr lang="en-US" sz="600" dirty="0" smtClean="0"/>
              <a:t>(nth(v(3),v(6))====#0,#1,#0)),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#1)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</a:t>
            </a:r>
            <a:endParaRPr lang="en-US" sz="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66528" y="1211697"/>
            <a:ext cx="268953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600" dirty="0" smtClean="0"/>
              <a:t>            (* The one unassigned literal is a watch--needs fixing? *)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</a:t>
            </a:r>
            <a:r>
              <a:rPr lang="en-US" sz="600" dirty="0" err="1" smtClean="0"/>
              <a:t>AbsAll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([(#0&lt;&lt;&lt;&lt;--(v(0),v(5))---&gt;(#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++++v(6))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(nth(v(3),v(6))====#0))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(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((#0&lt;&lt;&lt;&lt;nth(v(3),v(6))) \\// ((--(v(0),v(5))---&gt;(#</a:t>
            </a:r>
            <a:r>
              <a:rPr lang="en-US" sz="600" dirty="0" err="1" smtClean="0"/>
              <a:t>positive_lit_offset</a:t>
            </a:r>
            <a:r>
              <a:rPr lang="en-US" sz="600" dirty="0" smtClean="0"/>
              <a:t>++++v(6))====#0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--(v(0),v(5))---&gt;(#</a:t>
            </a:r>
            <a:r>
              <a:rPr lang="en-US" sz="600" dirty="0" err="1" smtClean="0"/>
              <a:t>negative_lit_offset</a:t>
            </a:r>
            <a:r>
              <a:rPr lang="en-US" sz="600" dirty="0" smtClean="0"/>
              <a:t>++++v(6))====#0))))]))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</a:t>
            </a:r>
            <a:r>
              <a:rPr lang="en-US" sz="600" dirty="0" err="1" smtClean="0"/>
              <a:t>AbsAll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(</a:t>
            </a:r>
            <a:r>
              <a:rPr lang="en-US" sz="600" dirty="0" err="1" smtClean="0"/>
              <a:t>AbsAll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(([--(v(0),v(5))---&gt;(#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++++v(6))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((((--(v(0),v(5))---&gt;(#</a:t>
            </a:r>
            <a:r>
              <a:rPr lang="en-US" sz="600" dirty="0" err="1" smtClean="0"/>
              <a:t>positive_lit_offset</a:t>
            </a:r>
            <a:r>
              <a:rPr lang="en-US" sz="600" dirty="0" smtClean="0"/>
              <a:t>++++v(6)))====#0 //\\ (--(v(0),v(5))---&gt;(#</a:t>
            </a:r>
            <a:r>
              <a:rPr lang="en-US" sz="600" dirty="0" err="1" smtClean="0"/>
              <a:t>negative_lit_offset</a:t>
            </a:r>
            <a:r>
              <a:rPr lang="en-US" sz="600" dirty="0" smtClean="0"/>
              <a:t>++++v(6))====#0))))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~~(--(v(0),v(5))---&gt;(#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++++v(7)))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nth(v(3),v(6))====#0 \\// nth(v(3),v(7))====#0 \\// v(6)====v(7)]) *\/*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(</a:t>
            </a:r>
            <a:r>
              <a:rPr lang="en-US" sz="600" dirty="0" err="1" smtClean="0"/>
              <a:t>AbsExists</a:t>
            </a:r>
            <a:r>
              <a:rPr lang="en-US" sz="600" dirty="0" smtClean="0"/>
              <a:t> </a:t>
            </a:r>
            <a:r>
              <a:rPr lang="en-US" sz="600" dirty="0" err="1" smtClean="0"/>
              <a:t>TreeRecords</a:t>
            </a:r>
            <a:r>
              <a:rPr lang="en-US" sz="600" dirty="0" smtClean="0"/>
              <a:t>(v(2))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  (([--(v(2),v(8))--&gt;</a:t>
            </a:r>
            <a:r>
              <a:rPr lang="en-US" sz="600" dirty="0" err="1" smtClean="0"/>
              <a:t>stack_var_offset</a:t>
            </a:r>
            <a:r>
              <a:rPr lang="en-US" sz="600" dirty="0" smtClean="0"/>
              <a:t>====v(7)])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   (</a:t>
            </a:r>
            <a:r>
              <a:rPr lang="en-US" sz="600" dirty="0" err="1" smtClean="0"/>
              <a:t>AbsExists</a:t>
            </a:r>
            <a:r>
              <a:rPr lang="en-US" sz="600" dirty="0" smtClean="0"/>
              <a:t> </a:t>
            </a:r>
            <a:r>
              <a:rPr lang="en-US" sz="600" dirty="0" err="1" smtClean="0"/>
              <a:t>TreeRecords</a:t>
            </a:r>
            <a:r>
              <a:rPr lang="en-US" sz="600" dirty="0" smtClean="0"/>
              <a:t>(find(v(2),v(8)))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      ([--(v(2),v(9))--&gt;</a:t>
            </a:r>
            <a:r>
              <a:rPr lang="en-US" sz="600" dirty="0" err="1" smtClean="0"/>
              <a:t>stack_var_offset</a:t>
            </a:r>
            <a:r>
              <a:rPr lang="en-US" sz="600" dirty="0" smtClean="0"/>
              <a:t>====v(6)])))))))))) *\/*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(* Watch variable invariant case 2: One of the assignments already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satisfies the clause, if a watch variable is assigned a value,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then that value must be a satisfying assignment or </a:t>
            </a:r>
            <a:r>
              <a:rPr lang="en-US" sz="600" dirty="0" err="1" smtClean="0"/>
              <a:t>occured</a:t>
            </a:r>
            <a:endParaRPr lang="en-US" sz="600" dirty="0" smtClean="0"/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after a satisfying assignment *)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( (</a:t>
            </a:r>
            <a:r>
              <a:rPr lang="en-US" sz="600" dirty="0" err="1" smtClean="0"/>
              <a:t>AbsExists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([(--(v(0),v(5))---&gt;(#</a:t>
            </a:r>
            <a:r>
              <a:rPr lang="en-US" sz="600" dirty="0" err="1" smtClean="0"/>
              <a:t>positive_lit_offset</a:t>
            </a:r>
            <a:r>
              <a:rPr lang="en-US" sz="600" dirty="0" smtClean="0"/>
              <a:t>++++v(6)) //\\ nth(v(3),v(6))====#2)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(--(v(0),v(5))---&gt;(#</a:t>
            </a:r>
            <a:r>
              <a:rPr lang="en-US" sz="600" dirty="0" err="1" smtClean="0"/>
              <a:t>negative_lit_offset</a:t>
            </a:r>
            <a:r>
              <a:rPr lang="en-US" sz="600" dirty="0" smtClean="0"/>
              <a:t>++++v(6)) //\\ nth(v(3),v(6))====#1)]))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(</a:t>
            </a:r>
            <a:r>
              <a:rPr lang="en-US" sz="600" dirty="0" err="1" smtClean="0"/>
              <a:t>AbsAll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((([#0====nth(v(3),v(6))]) *\/*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([--(v(0),v(5))---&gt;(#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++++v(6))====#0])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([#0&lt;&lt;&lt;&lt;nth(v(3),v(6))])) *\/*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(</a:t>
            </a:r>
            <a:r>
              <a:rPr lang="en-US" sz="600" dirty="0" err="1" smtClean="0"/>
              <a:t>AbsExists</a:t>
            </a:r>
            <a:r>
              <a:rPr lang="en-US" sz="600" dirty="0" smtClean="0"/>
              <a:t> </a:t>
            </a:r>
            <a:r>
              <a:rPr lang="en-US" sz="600" dirty="0" err="1" smtClean="0"/>
              <a:t>TreeRecords</a:t>
            </a:r>
            <a:r>
              <a:rPr lang="en-US" sz="600" dirty="0" smtClean="0"/>
              <a:t>(v(2))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(([--(v(2),v(7))--&gt;</a:t>
            </a:r>
            <a:r>
              <a:rPr lang="en-US" sz="600" dirty="0" err="1" smtClean="0"/>
              <a:t>stack_var_offset</a:t>
            </a:r>
            <a:r>
              <a:rPr lang="en-US" sz="600" dirty="0" smtClean="0"/>
              <a:t>====v(6)]) **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(</a:t>
            </a:r>
            <a:r>
              <a:rPr lang="en-US" sz="600" dirty="0" err="1" smtClean="0"/>
              <a:t>AbsExists</a:t>
            </a:r>
            <a:r>
              <a:rPr lang="en-US" sz="600" dirty="0" smtClean="0"/>
              <a:t> </a:t>
            </a:r>
            <a:r>
              <a:rPr lang="en-US" sz="600" dirty="0" err="1" smtClean="0"/>
              <a:t>TreeRecords</a:t>
            </a:r>
            <a:r>
              <a:rPr lang="en-US" sz="600" dirty="0" smtClean="0"/>
              <a:t>(find(v(2),v(7)))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([((#0 &lt;&lt;&lt;&lt; (--(v(0),v(5))---&gt;(#</a:t>
            </a:r>
            <a:r>
              <a:rPr lang="en-US" sz="600" dirty="0" err="1" smtClean="0"/>
              <a:t>positive_lit_offset</a:t>
            </a:r>
            <a:r>
              <a:rPr lang="en-US" sz="600" dirty="0" smtClean="0"/>
              <a:t>++++ --(v(2),v(8))--&gt;</a:t>
            </a:r>
            <a:r>
              <a:rPr lang="en-US" sz="600" dirty="0" err="1" smtClean="0"/>
              <a:t>stack_var_offset</a:t>
            </a:r>
            <a:r>
              <a:rPr lang="en-US" sz="600" dirty="0" smtClean="0"/>
              <a:t>)))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  --(v(2),v(8))--&gt;</a:t>
            </a:r>
            <a:r>
              <a:rPr lang="en-US" sz="600" dirty="0" err="1" smtClean="0"/>
              <a:t>stack_val_offset</a:t>
            </a:r>
            <a:r>
              <a:rPr lang="en-US" sz="600" dirty="0" smtClean="0"/>
              <a:t>====#2) \\//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((#0 &lt;&lt;&lt;&lt; --(v(0),v(5))---&gt;(#</a:t>
            </a:r>
            <a:r>
              <a:rPr lang="en-US" sz="600" dirty="0" err="1" smtClean="0"/>
              <a:t>negative_lit_offset</a:t>
            </a:r>
            <a:r>
              <a:rPr lang="en-US" sz="600" dirty="0" smtClean="0"/>
              <a:t>++++ --(v(2),v(8))--&gt;</a:t>
            </a:r>
            <a:r>
              <a:rPr lang="en-US" sz="600" dirty="0" err="1" smtClean="0"/>
              <a:t>stack_var_offset</a:t>
            </a:r>
            <a:r>
              <a:rPr lang="en-US" sz="600" dirty="0" smtClean="0"/>
              <a:t>)) //\\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            --(v(2),v(8))--&gt;</a:t>
            </a:r>
            <a:r>
              <a:rPr lang="en-US" sz="600" dirty="0" err="1" smtClean="0"/>
              <a:t>stack_val_offset</a:t>
            </a:r>
            <a:r>
              <a:rPr lang="en-US" sz="600" dirty="0" smtClean="0"/>
              <a:t>====#1)]))))))) *\/*</a:t>
            </a:r>
          </a:p>
          <a:p>
            <a:pPr marL="0" indent="0">
              <a:buFont typeface="Arial"/>
              <a:buNone/>
            </a:pPr>
            <a:endParaRPr lang="en-US" sz="600" dirty="0" smtClean="0"/>
          </a:p>
          <a:p>
            <a:pPr marL="0" indent="0">
              <a:buFont typeface="Arial"/>
              <a:buNone/>
            </a:pPr>
            <a:r>
              <a:rPr lang="en-US" sz="600" dirty="0" smtClean="0"/>
              <a:t>         (* Watch variable invariant case 3: both watch variables point to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unassigned variables *)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(</a:t>
            </a:r>
            <a:r>
              <a:rPr lang="en-US" sz="600" dirty="0" err="1" smtClean="0"/>
              <a:t>AbsAll</a:t>
            </a:r>
            <a:r>
              <a:rPr lang="en-US" sz="600" dirty="0" smtClean="0"/>
              <a:t> range(#0,#(</a:t>
            </a:r>
            <a:r>
              <a:rPr lang="en-US" sz="600" dirty="0" err="1" smtClean="0"/>
              <a:t>var_count</a:t>
            </a:r>
            <a:r>
              <a:rPr lang="en-US" sz="600" dirty="0" smtClean="0"/>
              <a:t>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             ([--(v(0),v(5))---&gt;(#</a:t>
            </a:r>
            <a:r>
              <a:rPr lang="en-US" sz="600" dirty="0" err="1" smtClean="0"/>
              <a:t>watch_var_offset</a:t>
            </a:r>
            <a:r>
              <a:rPr lang="en-US" sz="600" dirty="0" smtClean="0"/>
              <a:t>++++v(6))====#0 \\// nth(v(3),v(6))====#0]))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))))))))).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9246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DPLL invariant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558ED5"/>
                </a:solidFill>
              </a:rPr>
              <a:t>The first part of the invariant are spatial constructs asserting the two arrays and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558ED5"/>
                </a:solidFill>
              </a:rPr>
              <a:t>three dynamic data structures in the heap.  ARRAY(root, count, </a:t>
            </a:r>
            <a:r>
              <a:rPr lang="en-US" dirty="0" err="1" smtClean="0">
                <a:solidFill>
                  <a:srgbClr val="558ED5"/>
                </a:solidFill>
              </a:rPr>
              <a:t>functional_representation</a:t>
            </a:r>
            <a:r>
              <a:rPr lang="en-US" dirty="0" smtClean="0">
                <a:solidFill>
                  <a:srgbClr val="558ED5"/>
                </a:solidFill>
              </a:rPr>
              <a:t>)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558ED5"/>
                </a:solidFill>
              </a:rPr>
              <a:t>is a spatial predicate for arrays.  The functional representation is a list of the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558ED5"/>
                </a:solidFill>
              </a:rPr>
              <a:t>elements.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AbsExistsT</a:t>
            </a:r>
            <a:r>
              <a:rPr lang="en-US" dirty="0" smtClean="0"/>
              <a:t> v0 . </a:t>
            </a:r>
            <a:r>
              <a:rPr lang="en-US" dirty="0" err="1" smtClean="0"/>
              <a:t>AbsExistsT</a:t>
            </a:r>
            <a:r>
              <a:rPr lang="en-US" dirty="0" smtClean="0"/>
              <a:t> v1 . </a:t>
            </a:r>
            <a:r>
              <a:rPr lang="en-US" dirty="0" err="1" smtClean="0"/>
              <a:t>AbsExists</a:t>
            </a:r>
            <a:r>
              <a:rPr lang="en-US" dirty="0" smtClean="0"/>
              <a:t> v2 . </a:t>
            </a:r>
            <a:r>
              <a:rPr lang="en-US" dirty="0" err="1" smtClean="0"/>
              <a:t>AbsExistsT</a:t>
            </a:r>
            <a:r>
              <a:rPr lang="en-US" dirty="0" smtClean="0"/>
              <a:t> v3. </a:t>
            </a:r>
            <a:r>
              <a:rPr lang="en-US" dirty="0" err="1" smtClean="0"/>
              <a:t>AbsExistsT</a:t>
            </a:r>
            <a:r>
              <a:rPr lang="en-US" dirty="0" smtClean="0"/>
              <a:t> v4.</a:t>
            </a:r>
          </a:p>
          <a:p>
            <a:pPr marL="0" indent="0">
              <a:buNone/>
            </a:pPr>
            <a:r>
              <a:rPr lang="en-US" dirty="0" smtClean="0"/>
              <a:t>        TREE(clauses,v0,sizeof_clause,[</a:t>
            </a:r>
            <a:r>
              <a:rPr lang="en-US" dirty="0" err="1" smtClean="0"/>
              <a:t>next_offset</a:t>
            </a:r>
            <a:r>
              <a:rPr lang="en-US" dirty="0" smtClean="0"/>
              <a:t>])) *</a:t>
            </a:r>
          </a:p>
          <a:p>
            <a:pPr marL="0" indent="0">
              <a:buNone/>
            </a:pPr>
            <a:r>
              <a:rPr lang="en-US" dirty="0" smtClean="0"/>
              <a:t>        TREE(assignments_to_do_head,v1,sizeof_assignment_stack,[</a:t>
            </a:r>
            <a:r>
              <a:rPr lang="en-US" dirty="0" err="1" smtClean="0"/>
              <a:t>next_offset</a:t>
            </a:r>
            <a:r>
              <a:rPr lang="en-US" dirty="0" smtClean="0"/>
              <a:t>]) *</a:t>
            </a:r>
          </a:p>
          <a:p>
            <a:pPr marL="0" indent="0">
              <a:buNone/>
            </a:pPr>
            <a:r>
              <a:rPr lang="en-US" dirty="0" smtClean="0"/>
              <a:t>        TREE(stack,v2,sizeof_assignment_stack,[</a:t>
            </a:r>
            <a:r>
              <a:rPr lang="en-US" dirty="0" err="1" smtClean="0"/>
              <a:t>next_offset</a:t>
            </a:r>
            <a:r>
              <a:rPr lang="en-US" dirty="0" smtClean="0"/>
              <a:t>]) *</a:t>
            </a:r>
          </a:p>
          <a:p>
            <a:pPr marL="0" indent="0">
              <a:buNone/>
            </a:pPr>
            <a:r>
              <a:rPr lang="en-US" dirty="0" smtClean="0"/>
              <a:t>        ARRAY(assignments,var_count,v3) * ARRAY(watches,var_count,v4) *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558ED5"/>
                </a:solidFill>
              </a:rPr>
              <a:t>Next, we add on two assertions that guarantee that both the </a:t>
            </a:r>
            <a:r>
              <a:rPr lang="en-US" dirty="0" err="1" smtClean="0">
                <a:solidFill>
                  <a:srgbClr val="558ED5"/>
                </a:solidFill>
              </a:rPr>
              <a:t>assignment_stack</a:t>
            </a:r>
            <a:r>
              <a:rPr lang="en-US" dirty="0" smtClean="0">
                <a:solidFill>
                  <a:srgbClr val="558ED5"/>
                </a:solidFill>
              </a:rPr>
              <a:t> v2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558ED5"/>
                </a:solidFill>
              </a:rPr>
              <a:t>and assignment array v3 are consistent.  We use (</a:t>
            </a:r>
            <a:r>
              <a:rPr lang="en-US" dirty="0" err="1" smtClean="0">
                <a:solidFill>
                  <a:srgbClr val="558ED5"/>
                </a:solidFill>
              </a:rPr>
              <a:t>a,b</a:t>
            </a:r>
            <a:r>
              <a:rPr lang="en-US" dirty="0" smtClean="0">
                <a:solidFill>
                  <a:srgbClr val="558ED5"/>
                </a:solidFill>
              </a:rPr>
              <a:t>)---&gt;c as an abbreviation for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558ED5"/>
                </a:solidFill>
              </a:rPr>
              <a:t>nth(find(</a:t>
            </a:r>
            <a:r>
              <a:rPr lang="en-US" dirty="0" err="1" smtClean="0">
                <a:solidFill>
                  <a:srgbClr val="558ED5"/>
                </a:solidFill>
              </a:rPr>
              <a:t>a,b</a:t>
            </a:r>
            <a:r>
              <a:rPr lang="en-US" dirty="0" smtClean="0">
                <a:solidFill>
                  <a:srgbClr val="558ED5"/>
                </a:solidFill>
              </a:rPr>
              <a:t>),c).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(</a:t>
            </a:r>
            <a:r>
              <a:rPr lang="en-US" dirty="0" err="1" smtClean="0"/>
              <a:t>AbsAll</a:t>
            </a:r>
            <a:r>
              <a:rPr lang="en-US" dirty="0" smtClean="0"/>
              <a:t> v5 in </a:t>
            </a:r>
            <a:r>
              <a:rPr lang="en-US" dirty="0" err="1" smtClean="0"/>
              <a:t>TreeRecords</a:t>
            </a:r>
            <a:r>
              <a:rPr lang="en-US" dirty="0" smtClean="0"/>
              <a:t>(v2) . ([nth(v3,(v2,v5)--&gt;</a:t>
            </a:r>
            <a:r>
              <a:rPr lang="en-US" dirty="0" err="1" smtClean="0"/>
              <a:t>stack_var_offset</a:t>
            </a:r>
            <a:r>
              <a:rPr lang="en-US" dirty="0" smtClean="0"/>
              <a:t>)==(v2,v5)--&gt;</a:t>
            </a:r>
            <a:r>
              <a:rPr lang="en-US" dirty="0" err="1" smtClean="0"/>
              <a:t>stack_val_offset</a:t>
            </a:r>
            <a:r>
              <a:rPr lang="en-US" dirty="0" smtClean="0"/>
              <a:t>])) *</a:t>
            </a:r>
          </a:p>
          <a:p>
            <a:pPr marL="0" indent="0">
              <a:buNone/>
            </a:pPr>
            <a:r>
              <a:rPr lang="en-US" dirty="0" smtClean="0"/>
              <a:t>        (</a:t>
            </a:r>
            <a:r>
              <a:rPr lang="en-US" dirty="0" err="1" smtClean="0"/>
              <a:t>AbsAll</a:t>
            </a:r>
            <a:r>
              <a:rPr lang="en-US" dirty="0" smtClean="0"/>
              <a:t> v5 in range(0,var_count-1) . ([nth(v3,v5)==0] *\/* </a:t>
            </a:r>
            <a:r>
              <a:rPr lang="en-US" dirty="0" err="1" smtClean="0"/>
              <a:t>AbsExists</a:t>
            </a:r>
            <a:r>
              <a:rPr lang="en-US" dirty="0" smtClean="0"/>
              <a:t> v6 in (</a:t>
            </a:r>
            <a:r>
              <a:rPr lang="en-US" dirty="0" err="1" smtClean="0"/>
              <a:t>TreeRecords</a:t>
            </a:r>
            <a:r>
              <a:rPr lang="en-US" dirty="0" smtClean="0"/>
              <a:t>(v2)) .</a:t>
            </a:r>
          </a:p>
          <a:p>
            <a:pPr marL="0" indent="0">
              <a:buNone/>
            </a:pPr>
            <a:r>
              <a:rPr lang="en-US" dirty="0" smtClean="0"/>
              <a:t>                  ([((v2,v6)--&gt;</a:t>
            </a:r>
            <a:r>
              <a:rPr lang="en-US" dirty="0" err="1" smtClean="0"/>
              <a:t>stack_var_offset</a:t>
            </a:r>
            <a:r>
              <a:rPr lang="en-US" dirty="0" smtClean="0"/>
              <a:t>==v5 /\ (v2,v6)--&gt;</a:t>
            </a:r>
            <a:r>
              <a:rPr lang="en-US" dirty="0" err="1" smtClean="0"/>
              <a:t>stack_val_offset</a:t>
            </a:r>
            <a:r>
              <a:rPr lang="en-US" dirty="0" smtClean="0"/>
              <a:t>==nth(v3,v5))]) )) *</a:t>
            </a:r>
          </a:p>
          <a:p>
            <a:pPr marL="0" indent="0">
              <a:buNone/>
            </a:pP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3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tactics work without revision</a:t>
            </a:r>
          </a:p>
          <a:p>
            <a:pPr lvl="1"/>
            <a:r>
              <a:rPr lang="en-US" dirty="0" smtClean="0"/>
              <a:t>Forward propagation</a:t>
            </a:r>
          </a:p>
          <a:p>
            <a:pPr lvl="1"/>
            <a:r>
              <a:rPr lang="en-US" dirty="0" smtClean="0"/>
              <a:t>Pairing off for merge</a:t>
            </a:r>
          </a:p>
          <a:p>
            <a:r>
              <a:rPr lang="en-US" dirty="0" smtClean="0"/>
              <a:t>Some tactics need variants</a:t>
            </a:r>
          </a:p>
          <a:p>
            <a:pPr lvl="1"/>
            <a:r>
              <a:rPr lang="en-US" dirty="0" smtClean="0"/>
              <a:t>Fold/unfold</a:t>
            </a:r>
          </a:p>
          <a:p>
            <a:r>
              <a:rPr lang="en-US" dirty="0" smtClean="0"/>
              <a:t>Many new simplification rules</a:t>
            </a:r>
          </a:p>
          <a:p>
            <a:r>
              <a:rPr lang="en-US" dirty="0" smtClean="0"/>
              <a:t>Unfortunately, some entailment proofs are quite difficult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5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Entailment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Code to remove the most recent assignment: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var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stack-&gt;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var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value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stack-&gt;value;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struct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stack *n = stack-&gt;next;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free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(stack);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stack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n;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assignments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var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] = 0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Does not change any watch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4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 invariant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64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two watch variables are </a:t>
            </a:r>
            <a:r>
              <a:rPr lang="en-US" dirty="0" smtClean="0"/>
              <a:t>unassigned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in the clause.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of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watch variables is the unassigned variable.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other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most recently assigned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variable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clause.  </a:t>
            </a:r>
            <a:r>
              <a:rPr lang="en-US" dirty="0">
                <a:solidFill>
                  <a:srgbClr val="A6A6A6"/>
                </a:solidFill>
              </a:rPr>
              <a:t>If </a:t>
            </a:r>
            <a:r>
              <a:rPr lang="en-US" dirty="0" smtClean="0">
                <a:solidFill>
                  <a:srgbClr val="A6A6A6"/>
                </a:solidFill>
              </a:rPr>
              <a:t>one or </a:t>
            </a:r>
            <a:r>
              <a:rPr lang="en-US" dirty="0">
                <a:solidFill>
                  <a:srgbClr val="A6A6A6"/>
                </a:solidFill>
              </a:rPr>
              <a:t>both watch variables are assigned, then </a:t>
            </a:r>
            <a:r>
              <a:rPr lang="en-US" dirty="0" smtClean="0">
                <a:solidFill>
                  <a:srgbClr val="A6A6A6"/>
                </a:solidFill>
              </a:rPr>
              <a:t>those assignments </a:t>
            </a:r>
            <a:r>
              <a:rPr lang="en-US" dirty="0">
                <a:solidFill>
                  <a:srgbClr val="A6A6A6"/>
                </a:solidFill>
              </a:rPr>
              <a:t>were either a satisfying assignment or </a:t>
            </a:r>
            <a:r>
              <a:rPr lang="en-US" dirty="0" smtClean="0">
                <a:solidFill>
                  <a:srgbClr val="A6A6A6"/>
                </a:solidFill>
              </a:rPr>
              <a:t>done after </a:t>
            </a:r>
            <a:r>
              <a:rPr lang="en-US" dirty="0">
                <a:solidFill>
                  <a:srgbClr val="A6A6A6"/>
                </a:solidFill>
              </a:rPr>
              <a:t>the first satisfying assignment.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42" y="4999315"/>
            <a:ext cx="306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 + </a:t>
            </a:r>
            <a:r>
              <a:rPr lang="en-US" sz="4000" dirty="0" smtClean="0">
                <a:solidFill>
                  <a:srgbClr val="FF0000"/>
                </a:solidFill>
              </a:rPr>
              <a:t>B’ </a:t>
            </a:r>
            <a:r>
              <a:rPr lang="en-US" sz="4000" dirty="0" smtClean="0"/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/>
              <a:t> + D’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54410" y="5638985"/>
            <a:ext cx="957287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1697" y="5638985"/>
            <a:ext cx="0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5658" y="606405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4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7642" y="4999315"/>
            <a:ext cx="483384" cy="8102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 invariant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64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two watch variables are </a:t>
            </a:r>
            <a:r>
              <a:rPr lang="en-US" dirty="0" smtClean="0"/>
              <a:t>unassigned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in the clause.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of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watch variables is the unassigned variable.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other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most recently assigned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variable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clause.  </a:t>
            </a:r>
            <a:r>
              <a:rPr lang="en-US" dirty="0">
                <a:solidFill>
                  <a:srgbClr val="A6A6A6"/>
                </a:solidFill>
              </a:rPr>
              <a:t>If </a:t>
            </a:r>
            <a:r>
              <a:rPr lang="en-US" dirty="0" smtClean="0">
                <a:solidFill>
                  <a:srgbClr val="A6A6A6"/>
                </a:solidFill>
              </a:rPr>
              <a:t>one or </a:t>
            </a:r>
            <a:r>
              <a:rPr lang="en-US" dirty="0">
                <a:solidFill>
                  <a:srgbClr val="A6A6A6"/>
                </a:solidFill>
              </a:rPr>
              <a:t>both watch variables are assigned, then </a:t>
            </a:r>
            <a:r>
              <a:rPr lang="en-US" dirty="0" smtClean="0">
                <a:solidFill>
                  <a:srgbClr val="A6A6A6"/>
                </a:solidFill>
              </a:rPr>
              <a:t>those assignments </a:t>
            </a:r>
            <a:r>
              <a:rPr lang="en-US" dirty="0">
                <a:solidFill>
                  <a:srgbClr val="A6A6A6"/>
                </a:solidFill>
              </a:rPr>
              <a:t>were either a satisfying assignment or </a:t>
            </a:r>
            <a:r>
              <a:rPr lang="en-US" dirty="0" smtClean="0">
                <a:solidFill>
                  <a:srgbClr val="A6A6A6"/>
                </a:solidFill>
              </a:rPr>
              <a:t>done after </a:t>
            </a:r>
            <a:r>
              <a:rPr lang="en-US" dirty="0">
                <a:solidFill>
                  <a:srgbClr val="A6A6A6"/>
                </a:solidFill>
              </a:rPr>
              <a:t>the first satisfying assignment.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42" y="4999315"/>
            <a:ext cx="306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 + </a:t>
            </a:r>
            <a:r>
              <a:rPr lang="en-US" sz="4000" dirty="0" smtClean="0">
                <a:solidFill>
                  <a:srgbClr val="FF0000"/>
                </a:solidFill>
              </a:rPr>
              <a:t>B’ </a:t>
            </a:r>
            <a:r>
              <a:rPr lang="en-US" sz="4000" dirty="0" smtClean="0"/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/>
              <a:t> + D’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54410" y="5638985"/>
            <a:ext cx="957287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1697" y="5638985"/>
            <a:ext cx="0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5658" y="606405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1876" y="4492233"/>
            <a:ext cx="99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A=0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34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7641" y="4999315"/>
            <a:ext cx="1317457" cy="8102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variable invariant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642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The </a:t>
            </a:r>
            <a:r>
              <a:rPr lang="en-US" dirty="0"/>
              <a:t>two watch variables are </a:t>
            </a:r>
            <a:r>
              <a:rPr lang="en-US" dirty="0" smtClean="0"/>
              <a:t>unassigned</a:t>
            </a:r>
          </a:p>
          <a:p>
            <a:pPr marL="514350" indent="-514350">
              <a:buAutoNum type="arabicParenR"/>
            </a:pPr>
            <a:r>
              <a:rPr lang="en-US" dirty="0" smtClean="0"/>
              <a:t>All </a:t>
            </a:r>
            <a:r>
              <a:rPr lang="en-US" dirty="0"/>
              <a:t>but one variable is assigned in the clause.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One of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watch variables is the unassigned variable.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other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is the most recently assigned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variable</a:t>
            </a:r>
          </a:p>
          <a:p>
            <a:pPr marL="514350" indent="-514350">
              <a:buAutoNum type="arabicParenR"/>
            </a:pPr>
            <a:r>
              <a:rPr lang="en-US" dirty="0" smtClean="0"/>
              <a:t>At </a:t>
            </a:r>
            <a:r>
              <a:rPr lang="en-US" dirty="0"/>
              <a:t>least one of the assignments satisfies the clause.  </a:t>
            </a:r>
            <a:r>
              <a:rPr lang="en-US" dirty="0">
                <a:solidFill>
                  <a:srgbClr val="A6A6A6"/>
                </a:solidFill>
              </a:rPr>
              <a:t>If </a:t>
            </a:r>
            <a:r>
              <a:rPr lang="en-US" dirty="0" smtClean="0">
                <a:solidFill>
                  <a:srgbClr val="A6A6A6"/>
                </a:solidFill>
              </a:rPr>
              <a:t>one or </a:t>
            </a:r>
            <a:r>
              <a:rPr lang="en-US" dirty="0">
                <a:solidFill>
                  <a:srgbClr val="A6A6A6"/>
                </a:solidFill>
              </a:rPr>
              <a:t>both watch variables are assigned, then </a:t>
            </a:r>
            <a:r>
              <a:rPr lang="en-US" dirty="0" smtClean="0">
                <a:solidFill>
                  <a:srgbClr val="A6A6A6"/>
                </a:solidFill>
              </a:rPr>
              <a:t>those assignments </a:t>
            </a:r>
            <a:r>
              <a:rPr lang="en-US" dirty="0">
                <a:solidFill>
                  <a:srgbClr val="A6A6A6"/>
                </a:solidFill>
              </a:rPr>
              <a:t>were either a satisfying assignment or </a:t>
            </a:r>
            <a:r>
              <a:rPr lang="en-US" dirty="0" smtClean="0">
                <a:solidFill>
                  <a:srgbClr val="A6A6A6"/>
                </a:solidFill>
              </a:rPr>
              <a:t>done after </a:t>
            </a:r>
            <a:r>
              <a:rPr lang="en-US" dirty="0">
                <a:solidFill>
                  <a:srgbClr val="A6A6A6"/>
                </a:solidFill>
              </a:rPr>
              <a:t>the first satisfying assignment.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642" y="4999315"/>
            <a:ext cx="3067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 + B’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/>
              <a:t> + </a:t>
            </a:r>
            <a:r>
              <a:rPr lang="en-US" sz="4000" dirty="0" smtClean="0">
                <a:solidFill>
                  <a:srgbClr val="FF0000"/>
                </a:solidFill>
              </a:rPr>
              <a:t>D’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11698" y="5638985"/>
            <a:ext cx="710857" cy="425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1697" y="5638985"/>
            <a:ext cx="0" cy="425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45658" y="6064058"/>
            <a:ext cx="16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variables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11876" y="4492233"/>
            <a:ext cx="9969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A=0</a:t>
            </a:r>
          </a:p>
          <a:p>
            <a:r>
              <a:rPr lang="en-US" sz="4000" dirty="0" smtClean="0"/>
              <a:t>B=1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3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24963</TotalTime>
  <Words>11027</Words>
  <Application>Microsoft Macintosh PowerPoint</Application>
  <PresentationFormat>On-screen Show (4:3)</PresentationFormat>
  <Paragraphs>2187</Paragraphs>
  <Slides>166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166</vt:i4>
      </vt:variant>
    </vt:vector>
  </HeadingPairs>
  <TitlesOfParts>
    <vt:vector size="167" baseType="lpstr">
      <vt:lpstr>Office Theme</vt:lpstr>
      <vt:lpstr>Using Coq for Separation Logic and the need for a better IDE</vt:lpstr>
      <vt:lpstr>Motivation</vt:lpstr>
      <vt:lpstr>Heartbleed bug</vt:lpstr>
      <vt:lpstr>Heartbleed bug</vt:lpstr>
      <vt:lpstr>Heartbleed bug</vt:lpstr>
      <vt:lpstr>Heartbleed bug</vt:lpstr>
      <vt:lpstr>Heartbleed bug</vt:lpstr>
      <vt:lpstr>Heartbleed bug</vt:lpstr>
      <vt:lpstr>Heartbleed bug</vt:lpstr>
      <vt:lpstr>Research contribution</vt:lpstr>
      <vt:lpstr>Organization</vt:lpstr>
      <vt:lpstr>A tree traversal example in C</vt:lpstr>
      <vt:lpstr>What this program does</vt:lpstr>
      <vt:lpstr>What this program does</vt:lpstr>
      <vt:lpstr>What this program does</vt:lpstr>
      <vt:lpstr>What this program does</vt:lpstr>
      <vt:lpstr>What this program does</vt:lpstr>
      <vt:lpstr>What this program does</vt:lpstr>
      <vt:lpstr>What this program does</vt:lpstr>
      <vt:lpstr>What this program does</vt:lpstr>
      <vt:lpstr>What this program does</vt:lpstr>
      <vt:lpstr>What this program does</vt:lpstr>
      <vt:lpstr>What this program does</vt:lpstr>
      <vt:lpstr>What this program does</vt:lpstr>
      <vt:lpstr>What this program does</vt:lpstr>
      <vt:lpstr>Organization</vt:lpstr>
      <vt:lpstr>Invariants to be formally proven</vt:lpstr>
      <vt:lpstr>Coq basics</vt:lpstr>
      <vt:lpstr>Coq Goal</vt:lpstr>
      <vt:lpstr>Program state</vt:lpstr>
      <vt:lpstr>Program state</vt:lpstr>
      <vt:lpstr>Separation logic</vt:lpstr>
      <vt:lpstr>Separation logic</vt:lpstr>
      <vt:lpstr>Data structure relationships</vt:lpstr>
      <vt:lpstr>Data structure relationships</vt:lpstr>
      <vt:lpstr>Data structure relationships</vt:lpstr>
      <vt:lpstr>Data structure relationships</vt:lpstr>
      <vt:lpstr>Organization</vt:lpstr>
      <vt:lpstr>Summary of tactics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Verification of initialization</vt:lpstr>
      <vt:lpstr>Unfold example</vt:lpstr>
      <vt:lpstr>Unfold example</vt:lpstr>
      <vt:lpstr>Unfold example</vt:lpstr>
      <vt:lpstr>Simplification</vt:lpstr>
      <vt:lpstr>Simplification</vt:lpstr>
      <vt:lpstr>Simplification</vt:lpstr>
      <vt:lpstr>Organization</vt:lpstr>
      <vt:lpstr>Why Verify DPLL?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</vt:lpstr>
      <vt:lpstr>Basic DLL Procedure </vt:lpstr>
      <vt:lpstr>Basic DLL Procedure </vt:lpstr>
      <vt:lpstr>Basic DLL Procedure </vt:lpstr>
      <vt:lpstr>Basic DLL Procedure </vt:lpstr>
      <vt:lpstr>Basic DLL Procedure </vt:lpstr>
      <vt:lpstr>Basic DLL Procedure </vt:lpstr>
      <vt:lpstr>Basic DLL Procedure </vt:lpstr>
      <vt:lpstr>Watch variables</vt:lpstr>
      <vt:lpstr>Watch variables</vt:lpstr>
      <vt:lpstr>Watch variables</vt:lpstr>
      <vt:lpstr>Organization</vt:lpstr>
      <vt:lpstr>DPLL verification</vt:lpstr>
      <vt:lpstr>Data structure</vt:lpstr>
      <vt:lpstr>DPLL invariant </vt:lpstr>
      <vt:lpstr>DPLL invariant</vt:lpstr>
      <vt:lpstr>Initial observations</vt:lpstr>
      <vt:lpstr>Entailment</vt:lpstr>
      <vt:lpstr>Watch variable invariant cases</vt:lpstr>
      <vt:lpstr>Watch variable invariant cases</vt:lpstr>
      <vt:lpstr>Watch variable invariant cases</vt:lpstr>
      <vt:lpstr>Watch variable invariant cases</vt:lpstr>
      <vt:lpstr>Watch variable invariant cases</vt:lpstr>
      <vt:lpstr>Watch variable invariant cases</vt:lpstr>
      <vt:lpstr>Watch variable invariant cases</vt:lpstr>
      <vt:lpstr>Watch variable invariant cases</vt:lpstr>
      <vt:lpstr>Proof info</vt:lpstr>
      <vt:lpstr>Organization</vt:lpstr>
      <vt:lpstr>Performance</vt:lpstr>
      <vt:lpstr>Replay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Sample Proof Tree</vt:lpstr>
      <vt:lpstr>Organization</vt:lpstr>
      <vt:lpstr>GUI basics</vt:lpstr>
      <vt:lpstr>GUI features</vt:lpstr>
      <vt:lpstr>PowerPoint Presentation</vt:lpstr>
      <vt:lpstr>GUI modules</vt:lpstr>
      <vt:lpstr>Organization</vt:lpstr>
      <vt:lpstr>Results (so far)</vt:lpstr>
      <vt:lpstr>Related research</vt:lpstr>
      <vt:lpstr>Research contributions</vt:lpstr>
      <vt:lpstr>Final thoughts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Refinements to techniques for verifying shape analysis invariants in Coq</dc:title>
  <dc:creator>Kenneth Roe</dc:creator>
  <cp:lastModifiedBy>Kenneth Roe</cp:lastModifiedBy>
  <cp:revision>121</cp:revision>
  <dcterms:created xsi:type="dcterms:W3CDTF">2013-06-17T09:20:52Z</dcterms:created>
  <dcterms:modified xsi:type="dcterms:W3CDTF">2015-06-15T02:51:07Z</dcterms:modified>
</cp:coreProperties>
</file>