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ppt/tags/tag4.xml" ContentType="application/vnd.openxmlformats-officedocument.presentationml.tags+xml"/>
  <Override PartName="/ppt/notesSlides/notesSlide23.xml" ContentType="application/vnd.openxmlformats-officedocument.presentationml.notesSlide+xml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837" r:id="rId2"/>
    <p:sldId id="1374" r:id="rId3"/>
    <p:sldId id="1375" r:id="rId4"/>
    <p:sldId id="1376" r:id="rId5"/>
    <p:sldId id="1392" r:id="rId6"/>
    <p:sldId id="1447" r:id="rId7"/>
    <p:sldId id="1381" r:id="rId8"/>
    <p:sldId id="1454" r:id="rId9"/>
    <p:sldId id="1380" r:id="rId10"/>
    <p:sldId id="1385" r:id="rId11"/>
    <p:sldId id="1451" r:id="rId12"/>
    <p:sldId id="1382" r:id="rId13"/>
    <p:sldId id="1452" r:id="rId14"/>
    <p:sldId id="1383" r:id="rId15"/>
    <p:sldId id="1384" r:id="rId16"/>
    <p:sldId id="1393" r:id="rId17"/>
    <p:sldId id="1387" r:id="rId18"/>
    <p:sldId id="1391" r:id="rId19"/>
    <p:sldId id="1388" r:id="rId20"/>
    <p:sldId id="1390" r:id="rId21"/>
    <p:sldId id="1394" r:id="rId22"/>
    <p:sldId id="1396" r:id="rId23"/>
    <p:sldId id="1397" r:id="rId24"/>
    <p:sldId id="1398" r:id="rId25"/>
    <p:sldId id="1416" r:id="rId26"/>
    <p:sldId id="1401" r:id="rId27"/>
    <p:sldId id="1402" r:id="rId28"/>
    <p:sldId id="1403" r:id="rId29"/>
    <p:sldId id="1404" r:id="rId30"/>
    <p:sldId id="1405" r:id="rId31"/>
    <p:sldId id="1407" r:id="rId32"/>
    <p:sldId id="1408" r:id="rId33"/>
    <p:sldId id="1471" r:id="rId34"/>
    <p:sldId id="1411" r:id="rId35"/>
    <p:sldId id="1413" r:id="rId36"/>
    <p:sldId id="1412" r:id="rId37"/>
    <p:sldId id="1414" r:id="rId38"/>
    <p:sldId id="1415" r:id="rId39"/>
    <p:sldId id="1419" r:id="rId40"/>
    <p:sldId id="1421" r:id="rId41"/>
    <p:sldId id="1446" r:id="rId42"/>
    <p:sldId id="1433" r:id="rId43"/>
    <p:sldId id="1434" r:id="rId44"/>
    <p:sldId id="1435" r:id="rId45"/>
    <p:sldId id="1458" r:id="rId46"/>
    <p:sldId id="1459" r:id="rId47"/>
    <p:sldId id="1439" r:id="rId48"/>
    <p:sldId id="1442" r:id="rId49"/>
    <p:sldId id="1443" r:id="rId50"/>
    <p:sldId id="1445" r:id="rId51"/>
    <p:sldId id="1449" r:id="rId52"/>
    <p:sldId id="1469" r:id="rId53"/>
    <p:sldId id="1418" r:id="rId54"/>
    <p:sldId id="1461" r:id="rId55"/>
    <p:sldId id="1462" r:id="rId56"/>
    <p:sldId id="1472" r:id="rId5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D8A"/>
    <a:srgbClr val="376092"/>
    <a:srgbClr val="4F81BD"/>
    <a:srgbClr val="95B3D7"/>
    <a:srgbClr val="C3D69B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084" autoAdjust="0"/>
  </p:normalViewPr>
  <p:slideViewPr>
    <p:cSldViewPr>
      <p:cViewPr varScale="1">
        <p:scale>
          <a:sx n="93" d="100"/>
          <a:sy n="93" d="100"/>
        </p:scale>
        <p:origin x="202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1572"/>
    </p:cViewPr>
  </p:sorterViewPr>
  <p:notesViewPr>
    <p:cSldViewPr>
      <p:cViewPr varScale="1">
        <p:scale>
          <a:sx n="94" d="100"/>
          <a:sy n="94" d="100"/>
        </p:scale>
        <p:origin x="-3504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DA024-D0F2-41DD-AFE2-72D34492F925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14416-E51B-4D35-8236-A11BA77C3C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38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25AA9A0-6881-455D-B4EE-032A2A9971AA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EC15058-0AF4-49E1-9672-C0E391790C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44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17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32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5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96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41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82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07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33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82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31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01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64931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19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64931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70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64931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60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64931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83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64931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24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64931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90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Note that in this case the potential is the total curvature: 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𝜅_1^2+𝜅_2^2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43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06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88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64931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2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7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8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50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1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18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16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5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556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jp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5" Type="http://schemas.openxmlformats.org/officeDocument/2006/relationships/image" Target="../media/image25.jpg"/><Relationship Id="rId10" Type="http://schemas.openxmlformats.org/officeDocument/2006/relationships/image" Target="../media/image20.jpg"/><Relationship Id="rId4" Type="http://schemas.openxmlformats.org/officeDocument/2006/relationships/image" Target="../media/image240.pn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8.jpeg"/><Relationship Id="rId11" Type="http://schemas.openxmlformats.org/officeDocument/2006/relationships/image" Target="../media/image34.png"/><Relationship Id="rId5" Type="http://schemas.openxmlformats.org/officeDocument/2006/relationships/image" Target="../media/image27.jpeg"/><Relationship Id="rId10" Type="http://schemas.openxmlformats.org/officeDocument/2006/relationships/image" Target="../media/image33.png"/><Relationship Id="rId4" Type="http://schemas.openxmlformats.org/officeDocument/2006/relationships/image" Target="../media/image26.jpeg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9.jpeg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8.jpeg"/><Relationship Id="rId11" Type="http://schemas.openxmlformats.org/officeDocument/2006/relationships/image" Target="../media/image44.jpeg"/><Relationship Id="rId5" Type="http://schemas.openxmlformats.org/officeDocument/2006/relationships/image" Target="../media/image37.jpeg"/><Relationship Id="rId10" Type="http://schemas.openxmlformats.org/officeDocument/2006/relationships/image" Target="../media/image43.jpeg"/><Relationship Id="rId4" Type="http://schemas.openxmlformats.org/officeDocument/2006/relationships/image" Target="../media/image84.pn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54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10" Type="http://schemas.openxmlformats.org/officeDocument/2006/relationships/image" Target="../media/image640.png"/><Relationship Id="rId4" Type="http://schemas.openxmlformats.org/officeDocument/2006/relationships/image" Target="../media/image54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3" Type="http://schemas.openxmlformats.org/officeDocument/2006/relationships/image" Target="../media/image55.jpg"/><Relationship Id="rId21" Type="http://schemas.openxmlformats.org/officeDocument/2006/relationships/image" Target="../media/image73.jpg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17" Type="http://schemas.openxmlformats.org/officeDocument/2006/relationships/image" Target="../media/image69.jpg"/><Relationship Id="rId2" Type="http://schemas.openxmlformats.org/officeDocument/2006/relationships/image" Target="../media/image54.jpg"/><Relationship Id="rId16" Type="http://schemas.openxmlformats.org/officeDocument/2006/relationships/image" Target="../media/image68.jpg"/><Relationship Id="rId20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23" Type="http://schemas.openxmlformats.org/officeDocument/2006/relationships/image" Target="../media/image86.png"/><Relationship Id="rId10" Type="http://schemas.openxmlformats.org/officeDocument/2006/relationships/image" Target="../media/image62.jpg"/><Relationship Id="rId19" Type="http://schemas.openxmlformats.org/officeDocument/2006/relationships/image" Target="../media/image71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Relationship Id="rId14" Type="http://schemas.openxmlformats.org/officeDocument/2006/relationships/image" Target="../media/image66.jpg"/><Relationship Id="rId22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75.jp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eg"/><Relationship Id="rId9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75.jpg"/><Relationship Id="rId7" Type="http://schemas.openxmlformats.org/officeDocument/2006/relationships/image" Target="../media/image109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eg"/><Relationship Id="rId9" Type="http://schemas.openxmlformats.org/officeDocument/2006/relationships/image" Target="../media/image1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102.png"/><Relationship Id="rId4" Type="http://schemas.openxmlformats.org/officeDocument/2006/relationships/image" Target="../media/image11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3.pn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3.pn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media" Target="../media/media4.mp4"/><Relationship Id="rId7" Type="http://schemas.openxmlformats.org/officeDocument/2006/relationships/image" Target="../media/image92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1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13" Type="http://schemas.openxmlformats.org/officeDocument/2006/relationships/image" Target="../media/image107.jpg"/><Relationship Id="rId18" Type="http://schemas.openxmlformats.org/officeDocument/2006/relationships/image" Target="../media/image112.jpg"/><Relationship Id="rId3" Type="http://schemas.openxmlformats.org/officeDocument/2006/relationships/image" Target="../media/image97.jpeg"/><Relationship Id="rId21" Type="http://schemas.openxmlformats.org/officeDocument/2006/relationships/image" Target="../media/image115.jpg"/><Relationship Id="rId7" Type="http://schemas.openxmlformats.org/officeDocument/2006/relationships/image" Target="../media/image101.jpg"/><Relationship Id="rId12" Type="http://schemas.openxmlformats.org/officeDocument/2006/relationships/image" Target="../media/image106.jpg"/><Relationship Id="rId17" Type="http://schemas.openxmlformats.org/officeDocument/2006/relationships/image" Target="../media/image111.jpg"/><Relationship Id="rId2" Type="http://schemas.openxmlformats.org/officeDocument/2006/relationships/image" Target="../media/image96.jpeg"/><Relationship Id="rId16" Type="http://schemas.openxmlformats.org/officeDocument/2006/relationships/image" Target="../media/image110.jpg"/><Relationship Id="rId20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g"/><Relationship Id="rId5" Type="http://schemas.openxmlformats.org/officeDocument/2006/relationships/image" Target="../media/image99.jpeg"/><Relationship Id="rId15" Type="http://schemas.openxmlformats.org/officeDocument/2006/relationships/image" Target="../media/image109.jpg"/><Relationship Id="rId10" Type="http://schemas.openxmlformats.org/officeDocument/2006/relationships/image" Target="../media/image104.jpg"/><Relationship Id="rId19" Type="http://schemas.openxmlformats.org/officeDocument/2006/relationships/image" Target="../media/image113.jpg"/><Relationship Id="rId4" Type="http://schemas.openxmlformats.org/officeDocument/2006/relationships/image" Target="../media/image98.jpeg"/><Relationship Id="rId9" Type="http://schemas.openxmlformats.org/officeDocument/2006/relationships/image" Target="../media/image103.jpg"/><Relationship Id="rId14" Type="http://schemas.openxmlformats.org/officeDocument/2006/relationships/image" Target="../media/image108.jpg"/><Relationship Id="rId22" Type="http://schemas.openxmlformats.org/officeDocument/2006/relationships/image" Target="../media/image116.jp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jp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24.jpg"/><Relationship Id="rId5" Type="http://schemas.openxmlformats.org/officeDocument/2006/relationships/image" Target="../media/image121.jpg"/><Relationship Id="rId10" Type="http://schemas.openxmlformats.org/officeDocument/2006/relationships/image" Target="../media/image123.jpg"/><Relationship Id="rId4" Type="http://schemas.openxmlformats.org/officeDocument/2006/relationships/image" Target="../media/image120.jpg"/><Relationship Id="rId9" Type="http://schemas.openxmlformats.org/officeDocument/2006/relationships/image" Target="../media/image12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3" Type="http://schemas.openxmlformats.org/officeDocument/2006/relationships/image" Target="../media/image52.png"/><Relationship Id="rId7" Type="http://schemas.openxmlformats.org/officeDocument/2006/relationships/image" Target="../media/image129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image" Target="../media/image12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5" Type="http://schemas.openxmlformats.org/officeDocument/2006/relationships/image" Target="../media/image11.jpg"/><Relationship Id="rId10" Type="http://schemas.openxmlformats.org/officeDocument/2006/relationships/image" Target="../media/image28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.jpg"/><Relationship Id="rId1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10.jp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04007"/>
            <a:ext cx="9144000" cy="1848555"/>
          </a:xfrm>
        </p:spPr>
        <p:txBody>
          <a:bodyPr>
            <a:normAutofit/>
          </a:bodyPr>
          <a:lstStyle/>
          <a:p>
            <a:r>
              <a:rPr lang="en-US" sz="4000" dirty="0"/>
              <a:t>Signal Processing</a:t>
            </a:r>
            <a:br>
              <a:rPr lang="en-US" sz="4000" dirty="0"/>
            </a:br>
            <a:r>
              <a:rPr lang="en-US" sz="4000" dirty="0"/>
              <a:t>From Images to Surfaces</a:t>
            </a:r>
            <a:endParaRPr lang="en-US" sz="4200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022555" y="4148406"/>
            <a:ext cx="7482348" cy="1871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Misha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Kazhdan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Johns Hopkins University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2617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40" y="3886200"/>
            <a:ext cx="2971800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Image-Processing Tools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692150">
                  <a:buNone/>
                </a:pPr>
                <a:r>
                  <a:rPr lang="en-US" u="sng" dirty="0" smtClean="0"/>
                  <a:t>2c.	Flow Fields/Lines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:r>
                  <a:rPr lang="en-US" dirty="0" smtClean="0"/>
                  <a:t>Given..., for small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we have:</a:t>
                </a:r>
                <a:br>
                  <a:rPr lang="en-US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Adv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〈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4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41433" y="6387370"/>
                <a:ext cx="861133" cy="46166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433" y="6387370"/>
                <a:ext cx="861133" cy="461665"/>
              </a:xfrm>
              <a:prstGeom prst="rect">
                <a:avLst/>
              </a:prstGeom>
              <a:blipFill rotWithShape="0">
                <a:blip r:embed="rId5"/>
                <a:stretch>
                  <a:fillRect t="-17949" r="-694" b="-1538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7235"/>
            <a:ext cx="2971800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6200"/>
            <a:ext cx="2971800" cy="297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40772" y="6396335"/>
                <a:ext cx="864339" cy="46166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772" y="6396335"/>
                <a:ext cx="864339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694" r="-1389" b="-1538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72903" y="6400800"/>
                <a:ext cx="1990097" cy="46166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Adv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903" y="6400800"/>
                <a:ext cx="1990097" cy="461665"/>
              </a:xfrm>
              <a:prstGeom prst="rect">
                <a:avLst/>
              </a:prstGeom>
              <a:blipFill rotWithShape="0">
                <a:blip r:embed="rId12"/>
                <a:stretch>
                  <a:fillRect r="-608" b="-1538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5502108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Geometry-Processing Tools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457200">
                  <a:buNone/>
                </a:pPr>
                <a:r>
                  <a:rPr lang="en-US" u="sng" dirty="0" smtClean="0"/>
                  <a:t>1.	Screened Poisson Equation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𝚫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𝐝𝐢𝐯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On a mesh: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297764" y="3810000"/>
            <a:ext cx="3770036" cy="2966884"/>
            <a:chOff x="4744064" y="2514600"/>
            <a:chExt cx="3770036" cy="2966884"/>
          </a:xfrm>
        </p:grpSpPr>
        <p:sp>
          <p:nvSpPr>
            <p:cNvPr id="12" name="Freeform 11"/>
            <p:cNvSpPr/>
            <p:nvPr/>
          </p:nvSpPr>
          <p:spPr>
            <a:xfrm>
              <a:off x="4827639" y="3829665"/>
              <a:ext cx="3411793" cy="1651819"/>
            </a:xfrm>
            <a:custGeom>
              <a:avLst/>
              <a:gdLst>
                <a:gd name="connsiteX0" fmla="*/ 796413 w 3411793"/>
                <a:gd name="connsiteY0" fmla="*/ 0 h 1651819"/>
                <a:gd name="connsiteX1" fmla="*/ 0 w 3411793"/>
                <a:gd name="connsiteY1" fmla="*/ 1111045 h 1651819"/>
                <a:gd name="connsiteX2" fmla="*/ 1936955 w 3411793"/>
                <a:gd name="connsiteY2" fmla="*/ 757083 h 1651819"/>
                <a:gd name="connsiteX3" fmla="*/ 3411793 w 3411793"/>
                <a:gd name="connsiteY3" fmla="*/ 1651819 h 1651819"/>
                <a:gd name="connsiteX4" fmla="*/ 3195484 w 3411793"/>
                <a:gd name="connsiteY4" fmla="*/ 344129 h 1651819"/>
                <a:gd name="connsiteX5" fmla="*/ 1956619 w 3411793"/>
                <a:gd name="connsiteY5" fmla="*/ 757083 h 1651819"/>
                <a:gd name="connsiteX6" fmla="*/ 796413 w 3411793"/>
                <a:gd name="connsiteY6" fmla="*/ 0 h 165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1793" h="1651819">
                  <a:moveTo>
                    <a:pt x="796413" y="0"/>
                  </a:moveTo>
                  <a:lnTo>
                    <a:pt x="0" y="1111045"/>
                  </a:lnTo>
                  <a:lnTo>
                    <a:pt x="1936955" y="757083"/>
                  </a:lnTo>
                  <a:lnTo>
                    <a:pt x="3411793" y="1651819"/>
                  </a:lnTo>
                  <a:lnTo>
                    <a:pt x="3195484" y="344129"/>
                  </a:lnTo>
                  <a:lnTo>
                    <a:pt x="1956619" y="757083"/>
                  </a:lnTo>
                  <a:lnTo>
                    <a:pt x="79641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407742" y="2603090"/>
              <a:ext cx="3028335" cy="1592826"/>
            </a:xfrm>
            <a:custGeom>
              <a:avLst/>
              <a:gdLst>
                <a:gd name="connsiteX0" fmla="*/ 0 w 3028335"/>
                <a:gd name="connsiteY0" fmla="*/ 255639 h 1592826"/>
                <a:gd name="connsiteX1" fmla="*/ 216310 w 3028335"/>
                <a:gd name="connsiteY1" fmla="*/ 1219200 h 1592826"/>
                <a:gd name="connsiteX2" fmla="*/ 1337187 w 3028335"/>
                <a:gd name="connsiteY2" fmla="*/ 973394 h 1592826"/>
                <a:gd name="connsiteX3" fmla="*/ 2605548 w 3028335"/>
                <a:gd name="connsiteY3" fmla="*/ 1592826 h 1592826"/>
                <a:gd name="connsiteX4" fmla="*/ 3028335 w 3028335"/>
                <a:gd name="connsiteY4" fmla="*/ 462116 h 1592826"/>
                <a:gd name="connsiteX5" fmla="*/ 1582993 w 3028335"/>
                <a:gd name="connsiteY5" fmla="*/ 0 h 1592826"/>
                <a:gd name="connsiteX6" fmla="*/ 0 w 3028335"/>
                <a:gd name="connsiteY6" fmla="*/ 255639 h 159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8335" h="1592826">
                  <a:moveTo>
                    <a:pt x="0" y="255639"/>
                  </a:moveTo>
                  <a:lnTo>
                    <a:pt x="216310" y="1219200"/>
                  </a:lnTo>
                  <a:lnTo>
                    <a:pt x="1337187" y="973394"/>
                  </a:lnTo>
                  <a:lnTo>
                    <a:pt x="2605548" y="1592826"/>
                  </a:lnTo>
                  <a:lnTo>
                    <a:pt x="3028335" y="462116"/>
                  </a:lnTo>
                  <a:lnTo>
                    <a:pt x="1582993" y="0"/>
                  </a:lnTo>
                  <a:lnTo>
                    <a:pt x="0" y="2556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628968" y="3561736"/>
              <a:ext cx="1130709" cy="1032387"/>
            </a:xfrm>
            <a:custGeom>
              <a:avLst/>
              <a:gdLst>
                <a:gd name="connsiteX0" fmla="*/ 0 w 1130709"/>
                <a:gd name="connsiteY0" fmla="*/ 255639 h 1032387"/>
                <a:gd name="connsiteX1" fmla="*/ 1101213 w 1130709"/>
                <a:gd name="connsiteY1" fmla="*/ 0 h 1032387"/>
                <a:gd name="connsiteX2" fmla="*/ 1130709 w 1130709"/>
                <a:gd name="connsiteY2" fmla="*/ 1032387 h 1032387"/>
                <a:gd name="connsiteX3" fmla="*/ 0 w 1130709"/>
                <a:gd name="connsiteY3" fmla="*/ 255639 h 10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0709" h="1032387">
                  <a:moveTo>
                    <a:pt x="0" y="255639"/>
                  </a:moveTo>
                  <a:lnTo>
                    <a:pt x="1101213" y="0"/>
                  </a:lnTo>
                  <a:lnTo>
                    <a:pt x="1130709" y="1032387"/>
                  </a:lnTo>
                  <a:lnTo>
                    <a:pt x="0" y="2556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609304" y="3124200"/>
              <a:ext cx="1140542" cy="698090"/>
            </a:xfrm>
            <a:custGeom>
              <a:avLst/>
              <a:gdLst>
                <a:gd name="connsiteX0" fmla="*/ 1140542 w 1140542"/>
                <a:gd name="connsiteY0" fmla="*/ 0 h 698090"/>
                <a:gd name="connsiteX1" fmla="*/ 1111045 w 1140542"/>
                <a:gd name="connsiteY1" fmla="*/ 452284 h 698090"/>
                <a:gd name="connsiteX2" fmla="*/ 0 w 1140542"/>
                <a:gd name="connsiteY2" fmla="*/ 698090 h 698090"/>
                <a:gd name="connsiteX3" fmla="*/ 1140542 w 1140542"/>
                <a:gd name="connsiteY3" fmla="*/ 0 h 69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0542" h="698090">
                  <a:moveTo>
                    <a:pt x="1140542" y="0"/>
                  </a:moveTo>
                  <a:lnTo>
                    <a:pt x="1111045" y="452284"/>
                  </a:lnTo>
                  <a:lnTo>
                    <a:pt x="0" y="698090"/>
                  </a:lnTo>
                  <a:lnTo>
                    <a:pt x="114054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732638" y="3566652"/>
              <a:ext cx="1278193" cy="1032387"/>
            </a:xfrm>
            <a:custGeom>
              <a:avLst/>
              <a:gdLst>
                <a:gd name="connsiteX0" fmla="*/ 29497 w 1278193"/>
                <a:gd name="connsiteY0" fmla="*/ 1032387 h 1032387"/>
                <a:gd name="connsiteX1" fmla="*/ 1278193 w 1278193"/>
                <a:gd name="connsiteY1" fmla="*/ 599768 h 1032387"/>
                <a:gd name="connsiteX2" fmla="*/ 0 w 1278193"/>
                <a:gd name="connsiteY2" fmla="*/ 0 h 1032387"/>
                <a:gd name="connsiteX3" fmla="*/ 29497 w 1278193"/>
                <a:gd name="connsiteY3" fmla="*/ 1032387 h 10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193" h="1032387">
                  <a:moveTo>
                    <a:pt x="29497" y="1032387"/>
                  </a:moveTo>
                  <a:lnTo>
                    <a:pt x="1278193" y="599768"/>
                  </a:lnTo>
                  <a:lnTo>
                    <a:pt x="0" y="0"/>
                  </a:lnTo>
                  <a:lnTo>
                    <a:pt x="29497" y="103238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735096" y="3124200"/>
              <a:ext cx="1268361" cy="1042220"/>
            </a:xfrm>
            <a:custGeom>
              <a:avLst/>
              <a:gdLst>
                <a:gd name="connsiteX0" fmla="*/ 9832 w 1268361"/>
                <a:gd name="connsiteY0" fmla="*/ 0 h 1042220"/>
                <a:gd name="connsiteX1" fmla="*/ 0 w 1268361"/>
                <a:gd name="connsiteY1" fmla="*/ 442452 h 1042220"/>
                <a:gd name="connsiteX2" fmla="*/ 1268361 w 1268361"/>
                <a:gd name="connsiteY2" fmla="*/ 1042220 h 1042220"/>
                <a:gd name="connsiteX3" fmla="*/ 9832 w 1268361"/>
                <a:gd name="connsiteY3" fmla="*/ 0 h 104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8361" h="1042220">
                  <a:moveTo>
                    <a:pt x="9832" y="0"/>
                  </a:moveTo>
                  <a:lnTo>
                    <a:pt x="0" y="442452"/>
                  </a:lnTo>
                  <a:lnTo>
                    <a:pt x="1268361" y="1042220"/>
                  </a:lnTo>
                  <a:lnTo>
                    <a:pt x="983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409565" y="2595715"/>
              <a:ext cx="3028335" cy="2005781"/>
            </a:xfrm>
            <a:custGeom>
              <a:avLst/>
              <a:gdLst>
                <a:gd name="connsiteX0" fmla="*/ 1347019 w 3028335"/>
                <a:gd name="connsiteY0" fmla="*/ 540774 h 2005781"/>
                <a:gd name="connsiteX1" fmla="*/ 206477 w 3028335"/>
                <a:gd name="connsiteY1" fmla="*/ 1229032 h 2005781"/>
                <a:gd name="connsiteX2" fmla="*/ 1347019 w 3028335"/>
                <a:gd name="connsiteY2" fmla="*/ 2005781 h 2005781"/>
                <a:gd name="connsiteX3" fmla="*/ 1327355 w 3028335"/>
                <a:gd name="connsiteY3" fmla="*/ 983226 h 2005781"/>
                <a:gd name="connsiteX4" fmla="*/ 2595716 w 3028335"/>
                <a:gd name="connsiteY4" fmla="*/ 1582994 h 2005781"/>
                <a:gd name="connsiteX5" fmla="*/ 3028335 w 3028335"/>
                <a:gd name="connsiteY5" fmla="*/ 471949 h 2005781"/>
                <a:gd name="connsiteX6" fmla="*/ 1543664 w 3028335"/>
                <a:gd name="connsiteY6" fmla="*/ 0 h 2005781"/>
                <a:gd name="connsiteX7" fmla="*/ 0 w 3028335"/>
                <a:gd name="connsiteY7" fmla="*/ 275303 h 2005781"/>
                <a:gd name="connsiteX8" fmla="*/ 1347019 w 3028335"/>
                <a:gd name="connsiteY8" fmla="*/ 540774 h 200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8335" h="2005781">
                  <a:moveTo>
                    <a:pt x="1347019" y="540774"/>
                  </a:moveTo>
                  <a:lnTo>
                    <a:pt x="206477" y="1229032"/>
                  </a:lnTo>
                  <a:lnTo>
                    <a:pt x="1347019" y="2005781"/>
                  </a:lnTo>
                  <a:lnTo>
                    <a:pt x="1327355" y="983226"/>
                  </a:lnTo>
                  <a:lnTo>
                    <a:pt x="2595716" y="1582994"/>
                  </a:lnTo>
                  <a:lnTo>
                    <a:pt x="3028335" y="471949"/>
                  </a:lnTo>
                  <a:lnTo>
                    <a:pt x="1543664" y="0"/>
                  </a:lnTo>
                  <a:lnTo>
                    <a:pt x="0" y="275303"/>
                  </a:lnTo>
                  <a:lnTo>
                    <a:pt x="1347019" y="54077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8" idx="1"/>
              <a:endCxn id="18" idx="3"/>
            </p:cNvCxnSpPr>
            <p:nvPr/>
          </p:nvCxnSpPr>
          <p:spPr>
            <a:xfrm flipV="1">
              <a:off x="5616042" y="3578941"/>
              <a:ext cx="1120879" cy="2458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8" idx="7"/>
              <a:endCxn id="18" idx="1"/>
            </p:cNvCxnSpPr>
            <p:nvPr/>
          </p:nvCxnSpPr>
          <p:spPr>
            <a:xfrm>
              <a:off x="5409565" y="2871018"/>
              <a:ext cx="206477" cy="95372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8" idx="0"/>
              <a:endCxn id="18" idx="6"/>
            </p:cNvCxnSpPr>
            <p:nvPr/>
          </p:nvCxnSpPr>
          <p:spPr>
            <a:xfrm flipV="1">
              <a:off x="6756585" y="2595715"/>
              <a:ext cx="196645" cy="5407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8" idx="0"/>
              <a:endCxn id="18" idx="4"/>
            </p:cNvCxnSpPr>
            <p:nvPr/>
          </p:nvCxnSpPr>
          <p:spPr>
            <a:xfrm>
              <a:off x="6756585" y="3136489"/>
              <a:ext cx="1248697" cy="10422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8" idx="0"/>
              <a:endCxn id="18" idx="5"/>
            </p:cNvCxnSpPr>
            <p:nvPr/>
          </p:nvCxnSpPr>
          <p:spPr>
            <a:xfrm flipV="1">
              <a:off x="6756585" y="3067664"/>
              <a:ext cx="1681315" cy="688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2"/>
              <a:endCxn id="18" idx="4"/>
            </p:cNvCxnSpPr>
            <p:nvPr/>
          </p:nvCxnSpPr>
          <p:spPr>
            <a:xfrm flipV="1">
              <a:off x="6756585" y="4178709"/>
              <a:ext cx="1248697" cy="4227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8" idx="0"/>
              <a:endCxn id="18" idx="3"/>
            </p:cNvCxnSpPr>
            <p:nvPr/>
          </p:nvCxnSpPr>
          <p:spPr>
            <a:xfrm flipH="1">
              <a:off x="6736921" y="3136489"/>
              <a:ext cx="19664" cy="4424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665636" y="351503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676104" y="4495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569340" y="374363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8361700" y="299146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6913900" y="2514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6695132" y="305783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5334000" y="278252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7933996" y="410496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4744064" y="4857136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Oval 42"/>
          <p:cNvSpPr>
            <a:spLocks noChangeAspect="1"/>
          </p:cNvSpPr>
          <p:nvPr/>
        </p:nvSpPr>
        <p:spPr>
          <a:xfrm>
            <a:off x="8704730" y="668767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31276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Geometry-Processing Tools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457200">
                  <a:buNone/>
                </a:pPr>
                <a:r>
                  <a:rPr lang="en-US" u="sng" dirty="0" smtClean="0"/>
                  <a:t>1.	Screened Poisson Equation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𝚫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𝐝𝐢𝐯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On a mesh: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maps </a:t>
                </a:r>
                <a:r>
                  <a:rPr lang="en-US" dirty="0"/>
                  <a:t>from vertices to real values</a:t>
                </a: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297764" y="3810000"/>
            <a:ext cx="3770036" cy="2966884"/>
            <a:chOff x="4744064" y="2514600"/>
            <a:chExt cx="3770036" cy="2966884"/>
          </a:xfrm>
        </p:grpSpPr>
        <p:sp>
          <p:nvSpPr>
            <p:cNvPr id="12" name="Freeform 11"/>
            <p:cNvSpPr/>
            <p:nvPr/>
          </p:nvSpPr>
          <p:spPr>
            <a:xfrm>
              <a:off x="4827639" y="3829665"/>
              <a:ext cx="3411793" cy="1651819"/>
            </a:xfrm>
            <a:custGeom>
              <a:avLst/>
              <a:gdLst>
                <a:gd name="connsiteX0" fmla="*/ 796413 w 3411793"/>
                <a:gd name="connsiteY0" fmla="*/ 0 h 1651819"/>
                <a:gd name="connsiteX1" fmla="*/ 0 w 3411793"/>
                <a:gd name="connsiteY1" fmla="*/ 1111045 h 1651819"/>
                <a:gd name="connsiteX2" fmla="*/ 1936955 w 3411793"/>
                <a:gd name="connsiteY2" fmla="*/ 757083 h 1651819"/>
                <a:gd name="connsiteX3" fmla="*/ 3411793 w 3411793"/>
                <a:gd name="connsiteY3" fmla="*/ 1651819 h 1651819"/>
                <a:gd name="connsiteX4" fmla="*/ 3195484 w 3411793"/>
                <a:gd name="connsiteY4" fmla="*/ 344129 h 1651819"/>
                <a:gd name="connsiteX5" fmla="*/ 1956619 w 3411793"/>
                <a:gd name="connsiteY5" fmla="*/ 757083 h 1651819"/>
                <a:gd name="connsiteX6" fmla="*/ 796413 w 3411793"/>
                <a:gd name="connsiteY6" fmla="*/ 0 h 165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1793" h="1651819">
                  <a:moveTo>
                    <a:pt x="796413" y="0"/>
                  </a:moveTo>
                  <a:lnTo>
                    <a:pt x="0" y="1111045"/>
                  </a:lnTo>
                  <a:lnTo>
                    <a:pt x="1936955" y="757083"/>
                  </a:lnTo>
                  <a:lnTo>
                    <a:pt x="3411793" y="1651819"/>
                  </a:lnTo>
                  <a:lnTo>
                    <a:pt x="3195484" y="344129"/>
                  </a:lnTo>
                  <a:lnTo>
                    <a:pt x="1956619" y="757083"/>
                  </a:lnTo>
                  <a:lnTo>
                    <a:pt x="79641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407742" y="2603090"/>
              <a:ext cx="3028335" cy="1592826"/>
            </a:xfrm>
            <a:custGeom>
              <a:avLst/>
              <a:gdLst>
                <a:gd name="connsiteX0" fmla="*/ 0 w 3028335"/>
                <a:gd name="connsiteY0" fmla="*/ 255639 h 1592826"/>
                <a:gd name="connsiteX1" fmla="*/ 216310 w 3028335"/>
                <a:gd name="connsiteY1" fmla="*/ 1219200 h 1592826"/>
                <a:gd name="connsiteX2" fmla="*/ 1337187 w 3028335"/>
                <a:gd name="connsiteY2" fmla="*/ 973394 h 1592826"/>
                <a:gd name="connsiteX3" fmla="*/ 2605548 w 3028335"/>
                <a:gd name="connsiteY3" fmla="*/ 1592826 h 1592826"/>
                <a:gd name="connsiteX4" fmla="*/ 3028335 w 3028335"/>
                <a:gd name="connsiteY4" fmla="*/ 462116 h 1592826"/>
                <a:gd name="connsiteX5" fmla="*/ 1582993 w 3028335"/>
                <a:gd name="connsiteY5" fmla="*/ 0 h 1592826"/>
                <a:gd name="connsiteX6" fmla="*/ 0 w 3028335"/>
                <a:gd name="connsiteY6" fmla="*/ 255639 h 159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8335" h="1592826">
                  <a:moveTo>
                    <a:pt x="0" y="255639"/>
                  </a:moveTo>
                  <a:lnTo>
                    <a:pt x="216310" y="1219200"/>
                  </a:lnTo>
                  <a:lnTo>
                    <a:pt x="1337187" y="973394"/>
                  </a:lnTo>
                  <a:lnTo>
                    <a:pt x="2605548" y="1592826"/>
                  </a:lnTo>
                  <a:lnTo>
                    <a:pt x="3028335" y="462116"/>
                  </a:lnTo>
                  <a:lnTo>
                    <a:pt x="1582993" y="0"/>
                  </a:lnTo>
                  <a:lnTo>
                    <a:pt x="0" y="2556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628968" y="3561736"/>
              <a:ext cx="1130709" cy="1032387"/>
            </a:xfrm>
            <a:custGeom>
              <a:avLst/>
              <a:gdLst>
                <a:gd name="connsiteX0" fmla="*/ 0 w 1130709"/>
                <a:gd name="connsiteY0" fmla="*/ 255639 h 1032387"/>
                <a:gd name="connsiteX1" fmla="*/ 1101213 w 1130709"/>
                <a:gd name="connsiteY1" fmla="*/ 0 h 1032387"/>
                <a:gd name="connsiteX2" fmla="*/ 1130709 w 1130709"/>
                <a:gd name="connsiteY2" fmla="*/ 1032387 h 1032387"/>
                <a:gd name="connsiteX3" fmla="*/ 0 w 1130709"/>
                <a:gd name="connsiteY3" fmla="*/ 255639 h 10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0709" h="1032387">
                  <a:moveTo>
                    <a:pt x="0" y="255639"/>
                  </a:moveTo>
                  <a:lnTo>
                    <a:pt x="1101213" y="0"/>
                  </a:lnTo>
                  <a:lnTo>
                    <a:pt x="1130709" y="1032387"/>
                  </a:lnTo>
                  <a:lnTo>
                    <a:pt x="0" y="2556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609304" y="3124200"/>
              <a:ext cx="1140542" cy="698090"/>
            </a:xfrm>
            <a:custGeom>
              <a:avLst/>
              <a:gdLst>
                <a:gd name="connsiteX0" fmla="*/ 1140542 w 1140542"/>
                <a:gd name="connsiteY0" fmla="*/ 0 h 698090"/>
                <a:gd name="connsiteX1" fmla="*/ 1111045 w 1140542"/>
                <a:gd name="connsiteY1" fmla="*/ 452284 h 698090"/>
                <a:gd name="connsiteX2" fmla="*/ 0 w 1140542"/>
                <a:gd name="connsiteY2" fmla="*/ 698090 h 698090"/>
                <a:gd name="connsiteX3" fmla="*/ 1140542 w 1140542"/>
                <a:gd name="connsiteY3" fmla="*/ 0 h 69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0542" h="698090">
                  <a:moveTo>
                    <a:pt x="1140542" y="0"/>
                  </a:moveTo>
                  <a:lnTo>
                    <a:pt x="1111045" y="452284"/>
                  </a:lnTo>
                  <a:lnTo>
                    <a:pt x="0" y="698090"/>
                  </a:lnTo>
                  <a:lnTo>
                    <a:pt x="114054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732638" y="3566652"/>
              <a:ext cx="1278193" cy="1032387"/>
            </a:xfrm>
            <a:custGeom>
              <a:avLst/>
              <a:gdLst>
                <a:gd name="connsiteX0" fmla="*/ 29497 w 1278193"/>
                <a:gd name="connsiteY0" fmla="*/ 1032387 h 1032387"/>
                <a:gd name="connsiteX1" fmla="*/ 1278193 w 1278193"/>
                <a:gd name="connsiteY1" fmla="*/ 599768 h 1032387"/>
                <a:gd name="connsiteX2" fmla="*/ 0 w 1278193"/>
                <a:gd name="connsiteY2" fmla="*/ 0 h 1032387"/>
                <a:gd name="connsiteX3" fmla="*/ 29497 w 1278193"/>
                <a:gd name="connsiteY3" fmla="*/ 1032387 h 10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193" h="1032387">
                  <a:moveTo>
                    <a:pt x="29497" y="1032387"/>
                  </a:moveTo>
                  <a:lnTo>
                    <a:pt x="1278193" y="599768"/>
                  </a:lnTo>
                  <a:lnTo>
                    <a:pt x="0" y="0"/>
                  </a:lnTo>
                  <a:lnTo>
                    <a:pt x="29497" y="103238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735096" y="3124200"/>
              <a:ext cx="1268361" cy="1042220"/>
            </a:xfrm>
            <a:custGeom>
              <a:avLst/>
              <a:gdLst>
                <a:gd name="connsiteX0" fmla="*/ 9832 w 1268361"/>
                <a:gd name="connsiteY0" fmla="*/ 0 h 1042220"/>
                <a:gd name="connsiteX1" fmla="*/ 0 w 1268361"/>
                <a:gd name="connsiteY1" fmla="*/ 442452 h 1042220"/>
                <a:gd name="connsiteX2" fmla="*/ 1268361 w 1268361"/>
                <a:gd name="connsiteY2" fmla="*/ 1042220 h 1042220"/>
                <a:gd name="connsiteX3" fmla="*/ 9832 w 1268361"/>
                <a:gd name="connsiteY3" fmla="*/ 0 h 104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8361" h="1042220">
                  <a:moveTo>
                    <a:pt x="9832" y="0"/>
                  </a:moveTo>
                  <a:lnTo>
                    <a:pt x="0" y="442452"/>
                  </a:lnTo>
                  <a:lnTo>
                    <a:pt x="1268361" y="1042220"/>
                  </a:lnTo>
                  <a:lnTo>
                    <a:pt x="983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409565" y="2595715"/>
              <a:ext cx="3028335" cy="2005781"/>
            </a:xfrm>
            <a:custGeom>
              <a:avLst/>
              <a:gdLst>
                <a:gd name="connsiteX0" fmla="*/ 1347019 w 3028335"/>
                <a:gd name="connsiteY0" fmla="*/ 540774 h 2005781"/>
                <a:gd name="connsiteX1" fmla="*/ 206477 w 3028335"/>
                <a:gd name="connsiteY1" fmla="*/ 1229032 h 2005781"/>
                <a:gd name="connsiteX2" fmla="*/ 1347019 w 3028335"/>
                <a:gd name="connsiteY2" fmla="*/ 2005781 h 2005781"/>
                <a:gd name="connsiteX3" fmla="*/ 1327355 w 3028335"/>
                <a:gd name="connsiteY3" fmla="*/ 983226 h 2005781"/>
                <a:gd name="connsiteX4" fmla="*/ 2595716 w 3028335"/>
                <a:gd name="connsiteY4" fmla="*/ 1582994 h 2005781"/>
                <a:gd name="connsiteX5" fmla="*/ 3028335 w 3028335"/>
                <a:gd name="connsiteY5" fmla="*/ 471949 h 2005781"/>
                <a:gd name="connsiteX6" fmla="*/ 1543664 w 3028335"/>
                <a:gd name="connsiteY6" fmla="*/ 0 h 2005781"/>
                <a:gd name="connsiteX7" fmla="*/ 0 w 3028335"/>
                <a:gd name="connsiteY7" fmla="*/ 275303 h 2005781"/>
                <a:gd name="connsiteX8" fmla="*/ 1347019 w 3028335"/>
                <a:gd name="connsiteY8" fmla="*/ 540774 h 200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8335" h="2005781">
                  <a:moveTo>
                    <a:pt x="1347019" y="540774"/>
                  </a:moveTo>
                  <a:lnTo>
                    <a:pt x="206477" y="1229032"/>
                  </a:lnTo>
                  <a:lnTo>
                    <a:pt x="1347019" y="2005781"/>
                  </a:lnTo>
                  <a:lnTo>
                    <a:pt x="1327355" y="983226"/>
                  </a:lnTo>
                  <a:lnTo>
                    <a:pt x="2595716" y="1582994"/>
                  </a:lnTo>
                  <a:lnTo>
                    <a:pt x="3028335" y="471949"/>
                  </a:lnTo>
                  <a:lnTo>
                    <a:pt x="1543664" y="0"/>
                  </a:lnTo>
                  <a:lnTo>
                    <a:pt x="0" y="275303"/>
                  </a:lnTo>
                  <a:lnTo>
                    <a:pt x="1347019" y="54077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8" idx="1"/>
              <a:endCxn id="18" idx="3"/>
            </p:cNvCxnSpPr>
            <p:nvPr/>
          </p:nvCxnSpPr>
          <p:spPr>
            <a:xfrm flipV="1">
              <a:off x="5616042" y="3578941"/>
              <a:ext cx="1120879" cy="2458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8" idx="7"/>
              <a:endCxn id="18" idx="1"/>
            </p:cNvCxnSpPr>
            <p:nvPr/>
          </p:nvCxnSpPr>
          <p:spPr>
            <a:xfrm>
              <a:off x="5409565" y="2871018"/>
              <a:ext cx="206477" cy="95372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8" idx="0"/>
              <a:endCxn id="18" idx="6"/>
            </p:cNvCxnSpPr>
            <p:nvPr/>
          </p:nvCxnSpPr>
          <p:spPr>
            <a:xfrm flipV="1">
              <a:off x="6756585" y="2595715"/>
              <a:ext cx="196645" cy="5407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8" idx="0"/>
              <a:endCxn id="18" idx="4"/>
            </p:cNvCxnSpPr>
            <p:nvPr/>
          </p:nvCxnSpPr>
          <p:spPr>
            <a:xfrm>
              <a:off x="6756585" y="3136489"/>
              <a:ext cx="1248697" cy="10422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8" idx="0"/>
              <a:endCxn id="18" idx="5"/>
            </p:cNvCxnSpPr>
            <p:nvPr/>
          </p:nvCxnSpPr>
          <p:spPr>
            <a:xfrm flipV="1">
              <a:off x="6756585" y="3067664"/>
              <a:ext cx="1681315" cy="688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2"/>
              <a:endCxn id="18" idx="4"/>
            </p:cNvCxnSpPr>
            <p:nvPr/>
          </p:nvCxnSpPr>
          <p:spPr>
            <a:xfrm flipV="1">
              <a:off x="6756585" y="4178709"/>
              <a:ext cx="1248697" cy="4227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8" idx="0"/>
              <a:endCxn id="18" idx="3"/>
            </p:cNvCxnSpPr>
            <p:nvPr/>
          </p:nvCxnSpPr>
          <p:spPr>
            <a:xfrm flipH="1">
              <a:off x="6736921" y="3136489"/>
              <a:ext cx="19664" cy="4424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665636" y="3515032"/>
              <a:ext cx="152400" cy="1524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676104" y="4495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569340" y="374363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8361700" y="299146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6913900" y="2514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6695132" y="305783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5334000" y="278252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7933996" y="410496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4744064" y="4857136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Oval 42"/>
          <p:cNvSpPr>
            <a:spLocks noChangeAspect="1"/>
          </p:cNvSpPr>
          <p:nvPr/>
        </p:nvSpPr>
        <p:spPr>
          <a:xfrm>
            <a:off x="8704730" y="668767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227280" y="4831932"/>
                <a:ext cx="4331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280" y="4831932"/>
                <a:ext cx="433131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3550578" y="1869896"/>
            <a:ext cx="381000" cy="5334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410200" y="1874178"/>
            <a:ext cx="381000" cy="5334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45325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Geometry-Processing Tools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457200">
                  <a:buNone/>
                </a:pPr>
                <a:r>
                  <a:rPr lang="en-US" u="sng" dirty="0"/>
                  <a:t>1.	Screened Poisson Equation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𝚫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𝐝𝐢𝐯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On a mesh: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maps </a:t>
                </a:r>
                <a:r>
                  <a:rPr lang="en-US" dirty="0"/>
                  <a:t>from vertices to real </a:t>
                </a:r>
                <a:r>
                  <a:rPr lang="en-US" dirty="0" smtClean="0"/>
                  <a:t>values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a map from triangles to tangent vectors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297764" y="3810000"/>
            <a:ext cx="3770036" cy="2966884"/>
            <a:chOff x="4744064" y="2514600"/>
            <a:chExt cx="3770036" cy="2966884"/>
          </a:xfrm>
        </p:grpSpPr>
        <p:sp>
          <p:nvSpPr>
            <p:cNvPr id="12" name="Freeform 11"/>
            <p:cNvSpPr/>
            <p:nvPr/>
          </p:nvSpPr>
          <p:spPr>
            <a:xfrm>
              <a:off x="4827639" y="3829665"/>
              <a:ext cx="3411793" cy="1651819"/>
            </a:xfrm>
            <a:custGeom>
              <a:avLst/>
              <a:gdLst>
                <a:gd name="connsiteX0" fmla="*/ 796413 w 3411793"/>
                <a:gd name="connsiteY0" fmla="*/ 0 h 1651819"/>
                <a:gd name="connsiteX1" fmla="*/ 0 w 3411793"/>
                <a:gd name="connsiteY1" fmla="*/ 1111045 h 1651819"/>
                <a:gd name="connsiteX2" fmla="*/ 1936955 w 3411793"/>
                <a:gd name="connsiteY2" fmla="*/ 757083 h 1651819"/>
                <a:gd name="connsiteX3" fmla="*/ 3411793 w 3411793"/>
                <a:gd name="connsiteY3" fmla="*/ 1651819 h 1651819"/>
                <a:gd name="connsiteX4" fmla="*/ 3195484 w 3411793"/>
                <a:gd name="connsiteY4" fmla="*/ 344129 h 1651819"/>
                <a:gd name="connsiteX5" fmla="*/ 1956619 w 3411793"/>
                <a:gd name="connsiteY5" fmla="*/ 757083 h 1651819"/>
                <a:gd name="connsiteX6" fmla="*/ 796413 w 3411793"/>
                <a:gd name="connsiteY6" fmla="*/ 0 h 165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1793" h="1651819">
                  <a:moveTo>
                    <a:pt x="796413" y="0"/>
                  </a:moveTo>
                  <a:lnTo>
                    <a:pt x="0" y="1111045"/>
                  </a:lnTo>
                  <a:lnTo>
                    <a:pt x="1936955" y="757083"/>
                  </a:lnTo>
                  <a:lnTo>
                    <a:pt x="3411793" y="1651819"/>
                  </a:lnTo>
                  <a:lnTo>
                    <a:pt x="3195484" y="344129"/>
                  </a:lnTo>
                  <a:lnTo>
                    <a:pt x="1956619" y="757083"/>
                  </a:lnTo>
                  <a:lnTo>
                    <a:pt x="79641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407742" y="2603090"/>
              <a:ext cx="3028335" cy="1592826"/>
            </a:xfrm>
            <a:custGeom>
              <a:avLst/>
              <a:gdLst>
                <a:gd name="connsiteX0" fmla="*/ 0 w 3028335"/>
                <a:gd name="connsiteY0" fmla="*/ 255639 h 1592826"/>
                <a:gd name="connsiteX1" fmla="*/ 216310 w 3028335"/>
                <a:gd name="connsiteY1" fmla="*/ 1219200 h 1592826"/>
                <a:gd name="connsiteX2" fmla="*/ 1337187 w 3028335"/>
                <a:gd name="connsiteY2" fmla="*/ 973394 h 1592826"/>
                <a:gd name="connsiteX3" fmla="*/ 2605548 w 3028335"/>
                <a:gd name="connsiteY3" fmla="*/ 1592826 h 1592826"/>
                <a:gd name="connsiteX4" fmla="*/ 3028335 w 3028335"/>
                <a:gd name="connsiteY4" fmla="*/ 462116 h 1592826"/>
                <a:gd name="connsiteX5" fmla="*/ 1582993 w 3028335"/>
                <a:gd name="connsiteY5" fmla="*/ 0 h 1592826"/>
                <a:gd name="connsiteX6" fmla="*/ 0 w 3028335"/>
                <a:gd name="connsiteY6" fmla="*/ 255639 h 159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8335" h="1592826">
                  <a:moveTo>
                    <a:pt x="0" y="255639"/>
                  </a:moveTo>
                  <a:lnTo>
                    <a:pt x="216310" y="1219200"/>
                  </a:lnTo>
                  <a:lnTo>
                    <a:pt x="1337187" y="973394"/>
                  </a:lnTo>
                  <a:lnTo>
                    <a:pt x="2605548" y="1592826"/>
                  </a:lnTo>
                  <a:lnTo>
                    <a:pt x="3028335" y="462116"/>
                  </a:lnTo>
                  <a:lnTo>
                    <a:pt x="1582993" y="0"/>
                  </a:lnTo>
                  <a:lnTo>
                    <a:pt x="0" y="2556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628968" y="3561736"/>
              <a:ext cx="1130709" cy="1032387"/>
            </a:xfrm>
            <a:custGeom>
              <a:avLst/>
              <a:gdLst>
                <a:gd name="connsiteX0" fmla="*/ 0 w 1130709"/>
                <a:gd name="connsiteY0" fmla="*/ 255639 h 1032387"/>
                <a:gd name="connsiteX1" fmla="*/ 1101213 w 1130709"/>
                <a:gd name="connsiteY1" fmla="*/ 0 h 1032387"/>
                <a:gd name="connsiteX2" fmla="*/ 1130709 w 1130709"/>
                <a:gd name="connsiteY2" fmla="*/ 1032387 h 1032387"/>
                <a:gd name="connsiteX3" fmla="*/ 0 w 1130709"/>
                <a:gd name="connsiteY3" fmla="*/ 255639 h 10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0709" h="1032387">
                  <a:moveTo>
                    <a:pt x="0" y="255639"/>
                  </a:moveTo>
                  <a:lnTo>
                    <a:pt x="1101213" y="0"/>
                  </a:lnTo>
                  <a:lnTo>
                    <a:pt x="1130709" y="1032387"/>
                  </a:lnTo>
                  <a:lnTo>
                    <a:pt x="0" y="2556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609304" y="3124200"/>
              <a:ext cx="1140542" cy="698090"/>
            </a:xfrm>
            <a:custGeom>
              <a:avLst/>
              <a:gdLst>
                <a:gd name="connsiteX0" fmla="*/ 1140542 w 1140542"/>
                <a:gd name="connsiteY0" fmla="*/ 0 h 698090"/>
                <a:gd name="connsiteX1" fmla="*/ 1111045 w 1140542"/>
                <a:gd name="connsiteY1" fmla="*/ 452284 h 698090"/>
                <a:gd name="connsiteX2" fmla="*/ 0 w 1140542"/>
                <a:gd name="connsiteY2" fmla="*/ 698090 h 698090"/>
                <a:gd name="connsiteX3" fmla="*/ 1140542 w 1140542"/>
                <a:gd name="connsiteY3" fmla="*/ 0 h 69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0542" h="698090">
                  <a:moveTo>
                    <a:pt x="1140542" y="0"/>
                  </a:moveTo>
                  <a:lnTo>
                    <a:pt x="1111045" y="452284"/>
                  </a:lnTo>
                  <a:lnTo>
                    <a:pt x="0" y="698090"/>
                  </a:lnTo>
                  <a:lnTo>
                    <a:pt x="114054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732638" y="3566652"/>
              <a:ext cx="1278193" cy="1032387"/>
            </a:xfrm>
            <a:custGeom>
              <a:avLst/>
              <a:gdLst>
                <a:gd name="connsiteX0" fmla="*/ 29497 w 1278193"/>
                <a:gd name="connsiteY0" fmla="*/ 1032387 h 1032387"/>
                <a:gd name="connsiteX1" fmla="*/ 1278193 w 1278193"/>
                <a:gd name="connsiteY1" fmla="*/ 599768 h 1032387"/>
                <a:gd name="connsiteX2" fmla="*/ 0 w 1278193"/>
                <a:gd name="connsiteY2" fmla="*/ 0 h 1032387"/>
                <a:gd name="connsiteX3" fmla="*/ 29497 w 1278193"/>
                <a:gd name="connsiteY3" fmla="*/ 1032387 h 10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193" h="1032387">
                  <a:moveTo>
                    <a:pt x="29497" y="1032387"/>
                  </a:moveTo>
                  <a:lnTo>
                    <a:pt x="1278193" y="599768"/>
                  </a:lnTo>
                  <a:lnTo>
                    <a:pt x="0" y="0"/>
                  </a:lnTo>
                  <a:lnTo>
                    <a:pt x="29497" y="103238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735096" y="3124200"/>
              <a:ext cx="1268361" cy="1042220"/>
            </a:xfrm>
            <a:custGeom>
              <a:avLst/>
              <a:gdLst>
                <a:gd name="connsiteX0" fmla="*/ 9832 w 1268361"/>
                <a:gd name="connsiteY0" fmla="*/ 0 h 1042220"/>
                <a:gd name="connsiteX1" fmla="*/ 0 w 1268361"/>
                <a:gd name="connsiteY1" fmla="*/ 442452 h 1042220"/>
                <a:gd name="connsiteX2" fmla="*/ 1268361 w 1268361"/>
                <a:gd name="connsiteY2" fmla="*/ 1042220 h 1042220"/>
                <a:gd name="connsiteX3" fmla="*/ 9832 w 1268361"/>
                <a:gd name="connsiteY3" fmla="*/ 0 h 104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8361" h="1042220">
                  <a:moveTo>
                    <a:pt x="9832" y="0"/>
                  </a:moveTo>
                  <a:lnTo>
                    <a:pt x="0" y="442452"/>
                  </a:lnTo>
                  <a:lnTo>
                    <a:pt x="1268361" y="1042220"/>
                  </a:lnTo>
                  <a:lnTo>
                    <a:pt x="983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409565" y="2595715"/>
              <a:ext cx="3028335" cy="2005781"/>
            </a:xfrm>
            <a:custGeom>
              <a:avLst/>
              <a:gdLst>
                <a:gd name="connsiteX0" fmla="*/ 1347019 w 3028335"/>
                <a:gd name="connsiteY0" fmla="*/ 540774 h 2005781"/>
                <a:gd name="connsiteX1" fmla="*/ 206477 w 3028335"/>
                <a:gd name="connsiteY1" fmla="*/ 1229032 h 2005781"/>
                <a:gd name="connsiteX2" fmla="*/ 1347019 w 3028335"/>
                <a:gd name="connsiteY2" fmla="*/ 2005781 h 2005781"/>
                <a:gd name="connsiteX3" fmla="*/ 1327355 w 3028335"/>
                <a:gd name="connsiteY3" fmla="*/ 983226 h 2005781"/>
                <a:gd name="connsiteX4" fmla="*/ 2595716 w 3028335"/>
                <a:gd name="connsiteY4" fmla="*/ 1582994 h 2005781"/>
                <a:gd name="connsiteX5" fmla="*/ 3028335 w 3028335"/>
                <a:gd name="connsiteY5" fmla="*/ 471949 h 2005781"/>
                <a:gd name="connsiteX6" fmla="*/ 1543664 w 3028335"/>
                <a:gd name="connsiteY6" fmla="*/ 0 h 2005781"/>
                <a:gd name="connsiteX7" fmla="*/ 0 w 3028335"/>
                <a:gd name="connsiteY7" fmla="*/ 275303 h 2005781"/>
                <a:gd name="connsiteX8" fmla="*/ 1347019 w 3028335"/>
                <a:gd name="connsiteY8" fmla="*/ 540774 h 200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8335" h="2005781">
                  <a:moveTo>
                    <a:pt x="1347019" y="540774"/>
                  </a:moveTo>
                  <a:lnTo>
                    <a:pt x="206477" y="1229032"/>
                  </a:lnTo>
                  <a:lnTo>
                    <a:pt x="1347019" y="2005781"/>
                  </a:lnTo>
                  <a:lnTo>
                    <a:pt x="1327355" y="983226"/>
                  </a:lnTo>
                  <a:lnTo>
                    <a:pt x="2595716" y="1582994"/>
                  </a:lnTo>
                  <a:lnTo>
                    <a:pt x="3028335" y="471949"/>
                  </a:lnTo>
                  <a:lnTo>
                    <a:pt x="1543664" y="0"/>
                  </a:lnTo>
                  <a:lnTo>
                    <a:pt x="0" y="275303"/>
                  </a:lnTo>
                  <a:lnTo>
                    <a:pt x="1347019" y="54077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8" idx="1"/>
              <a:endCxn id="18" idx="3"/>
            </p:cNvCxnSpPr>
            <p:nvPr/>
          </p:nvCxnSpPr>
          <p:spPr>
            <a:xfrm flipV="1">
              <a:off x="5616042" y="3578941"/>
              <a:ext cx="1120879" cy="2458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8" idx="7"/>
              <a:endCxn id="18" idx="1"/>
            </p:cNvCxnSpPr>
            <p:nvPr/>
          </p:nvCxnSpPr>
          <p:spPr>
            <a:xfrm>
              <a:off x="5409565" y="2871018"/>
              <a:ext cx="206477" cy="95372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8" idx="0"/>
              <a:endCxn id="18" idx="6"/>
            </p:cNvCxnSpPr>
            <p:nvPr/>
          </p:nvCxnSpPr>
          <p:spPr>
            <a:xfrm flipV="1">
              <a:off x="6756585" y="2595715"/>
              <a:ext cx="196645" cy="5407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8" idx="0"/>
              <a:endCxn id="18" idx="4"/>
            </p:cNvCxnSpPr>
            <p:nvPr/>
          </p:nvCxnSpPr>
          <p:spPr>
            <a:xfrm>
              <a:off x="6756585" y="3136489"/>
              <a:ext cx="1248697" cy="10422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8" idx="0"/>
              <a:endCxn id="18" idx="5"/>
            </p:cNvCxnSpPr>
            <p:nvPr/>
          </p:nvCxnSpPr>
          <p:spPr>
            <a:xfrm flipV="1">
              <a:off x="6756585" y="3067664"/>
              <a:ext cx="1681315" cy="688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2"/>
              <a:endCxn id="18" idx="4"/>
            </p:cNvCxnSpPr>
            <p:nvPr/>
          </p:nvCxnSpPr>
          <p:spPr>
            <a:xfrm flipV="1">
              <a:off x="6756585" y="4178709"/>
              <a:ext cx="1248697" cy="4227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8" idx="0"/>
              <a:endCxn id="18" idx="3"/>
            </p:cNvCxnSpPr>
            <p:nvPr/>
          </p:nvCxnSpPr>
          <p:spPr>
            <a:xfrm flipH="1">
              <a:off x="6736921" y="3136489"/>
              <a:ext cx="19664" cy="4424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665636" y="351503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676104" y="4495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569340" y="374363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8361700" y="299146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6913900" y="2514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6695132" y="305783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5334000" y="278252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4744064" y="4857136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7933996" y="410496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Oval 42"/>
          <p:cNvSpPr>
            <a:spLocks noChangeAspect="1"/>
          </p:cNvSpPr>
          <p:nvPr/>
        </p:nvSpPr>
        <p:spPr>
          <a:xfrm>
            <a:off x="8704730" y="668767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7481722" y="5201264"/>
            <a:ext cx="281713" cy="437536"/>
          </a:xfrm>
          <a:prstGeom prst="line">
            <a:avLst/>
          </a:prstGeom>
          <a:ln w="127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414487" y="5322070"/>
            <a:ext cx="586513" cy="228599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>
            <a:off x="7605713" y="5348288"/>
            <a:ext cx="142875" cy="71437"/>
          </a:xfrm>
          <a:custGeom>
            <a:avLst/>
            <a:gdLst>
              <a:gd name="connsiteX0" fmla="*/ 0 w 142875"/>
              <a:gd name="connsiteY0" fmla="*/ 38100 h 71437"/>
              <a:gd name="connsiteX1" fmla="*/ 100012 w 142875"/>
              <a:gd name="connsiteY1" fmla="*/ 0 h 71437"/>
              <a:gd name="connsiteX2" fmla="*/ 142875 w 142875"/>
              <a:gd name="connsiteY2" fmla="*/ 71437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875" h="71437">
                <a:moveTo>
                  <a:pt x="0" y="38100"/>
                </a:moveTo>
                <a:lnTo>
                  <a:pt x="100012" y="0"/>
                </a:lnTo>
                <a:lnTo>
                  <a:pt x="142875" y="7143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537752" y="5033521"/>
            <a:ext cx="113070" cy="422788"/>
          </a:xfrm>
          <a:prstGeom prst="straightConnector1">
            <a:avLst/>
          </a:prstGeom>
          <a:ln w="38100">
            <a:solidFill>
              <a:srgbClr val="0070C0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934200" y="1874178"/>
            <a:ext cx="381000" cy="5334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1038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Geometry-Processing Tools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457200">
                  <a:buNone/>
                </a:pPr>
                <a:r>
                  <a:rPr lang="en-US" u="sng" dirty="0"/>
                  <a:t>1.	Screened Poisson Equation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𝚫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𝐝𝐢𝐯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On a mesh: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maps </a:t>
                </a:r>
                <a:r>
                  <a:rPr lang="en-US" dirty="0"/>
                  <a:t>from vertices to real values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a map from triangles to tangent vectors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the cotangent Laplacian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297764" y="3810000"/>
            <a:ext cx="3770036" cy="2966884"/>
            <a:chOff x="4744064" y="2514600"/>
            <a:chExt cx="3770036" cy="2966884"/>
          </a:xfrm>
        </p:grpSpPr>
        <p:sp>
          <p:nvSpPr>
            <p:cNvPr id="12" name="Freeform 11"/>
            <p:cNvSpPr/>
            <p:nvPr/>
          </p:nvSpPr>
          <p:spPr>
            <a:xfrm>
              <a:off x="4827639" y="3829665"/>
              <a:ext cx="3411793" cy="1651819"/>
            </a:xfrm>
            <a:custGeom>
              <a:avLst/>
              <a:gdLst>
                <a:gd name="connsiteX0" fmla="*/ 796413 w 3411793"/>
                <a:gd name="connsiteY0" fmla="*/ 0 h 1651819"/>
                <a:gd name="connsiteX1" fmla="*/ 0 w 3411793"/>
                <a:gd name="connsiteY1" fmla="*/ 1111045 h 1651819"/>
                <a:gd name="connsiteX2" fmla="*/ 1936955 w 3411793"/>
                <a:gd name="connsiteY2" fmla="*/ 757083 h 1651819"/>
                <a:gd name="connsiteX3" fmla="*/ 3411793 w 3411793"/>
                <a:gd name="connsiteY3" fmla="*/ 1651819 h 1651819"/>
                <a:gd name="connsiteX4" fmla="*/ 3195484 w 3411793"/>
                <a:gd name="connsiteY4" fmla="*/ 344129 h 1651819"/>
                <a:gd name="connsiteX5" fmla="*/ 1956619 w 3411793"/>
                <a:gd name="connsiteY5" fmla="*/ 757083 h 1651819"/>
                <a:gd name="connsiteX6" fmla="*/ 796413 w 3411793"/>
                <a:gd name="connsiteY6" fmla="*/ 0 h 165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1793" h="1651819">
                  <a:moveTo>
                    <a:pt x="796413" y="0"/>
                  </a:moveTo>
                  <a:lnTo>
                    <a:pt x="0" y="1111045"/>
                  </a:lnTo>
                  <a:lnTo>
                    <a:pt x="1936955" y="757083"/>
                  </a:lnTo>
                  <a:lnTo>
                    <a:pt x="3411793" y="1651819"/>
                  </a:lnTo>
                  <a:lnTo>
                    <a:pt x="3195484" y="344129"/>
                  </a:lnTo>
                  <a:lnTo>
                    <a:pt x="1956619" y="757083"/>
                  </a:lnTo>
                  <a:lnTo>
                    <a:pt x="79641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407742" y="2603090"/>
              <a:ext cx="3028335" cy="1592826"/>
            </a:xfrm>
            <a:custGeom>
              <a:avLst/>
              <a:gdLst>
                <a:gd name="connsiteX0" fmla="*/ 0 w 3028335"/>
                <a:gd name="connsiteY0" fmla="*/ 255639 h 1592826"/>
                <a:gd name="connsiteX1" fmla="*/ 216310 w 3028335"/>
                <a:gd name="connsiteY1" fmla="*/ 1219200 h 1592826"/>
                <a:gd name="connsiteX2" fmla="*/ 1337187 w 3028335"/>
                <a:gd name="connsiteY2" fmla="*/ 973394 h 1592826"/>
                <a:gd name="connsiteX3" fmla="*/ 2605548 w 3028335"/>
                <a:gd name="connsiteY3" fmla="*/ 1592826 h 1592826"/>
                <a:gd name="connsiteX4" fmla="*/ 3028335 w 3028335"/>
                <a:gd name="connsiteY4" fmla="*/ 462116 h 1592826"/>
                <a:gd name="connsiteX5" fmla="*/ 1582993 w 3028335"/>
                <a:gd name="connsiteY5" fmla="*/ 0 h 1592826"/>
                <a:gd name="connsiteX6" fmla="*/ 0 w 3028335"/>
                <a:gd name="connsiteY6" fmla="*/ 255639 h 159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8335" h="1592826">
                  <a:moveTo>
                    <a:pt x="0" y="255639"/>
                  </a:moveTo>
                  <a:lnTo>
                    <a:pt x="216310" y="1219200"/>
                  </a:lnTo>
                  <a:lnTo>
                    <a:pt x="1337187" y="973394"/>
                  </a:lnTo>
                  <a:lnTo>
                    <a:pt x="2605548" y="1592826"/>
                  </a:lnTo>
                  <a:lnTo>
                    <a:pt x="3028335" y="462116"/>
                  </a:lnTo>
                  <a:lnTo>
                    <a:pt x="1582993" y="0"/>
                  </a:lnTo>
                  <a:lnTo>
                    <a:pt x="0" y="2556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628968" y="3561736"/>
              <a:ext cx="1130709" cy="1032387"/>
            </a:xfrm>
            <a:custGeom>
              <a:avLst/>
              <a:gdLst>
                <a:gd name="connsiteX0" fmla="*/ 0 w 1130709"/>
                <a:gd name="connsiteY0" fmla="*/ 255639 h 1032387"/>
                <a:gd name="connsiteX1" fmla="*/ 1101213 w 1130709"/>
                <a:gd name="connsiteY1" fmla="*/ 0 h 1032387"/>
                <a:gd name="connsiteX2" fmla="*/ 1130709 w 1130709"/>
                <a:gd name="connsiteY2" fmla="*/ 1032387 h 1032387"/>
                <a:gd name="connsiteX3" fmla="*/ 0 w 1130709"/>
                <a:gd name="connsiteY3" fmla="*/ 255639 h 10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0709" h="1032387">
                  <a:moveTo>
                    <a:pt x="0" y="255639"/>
                  </a:moveTo>
                  <a:lnTo>
                    <a:pt x="1101213" y="0"/>
                  </a:lnTo>
                  <a:lnTo>
                    <a:pt x="1130709" y="1032387"/>
                  </a:lnTo>
                  <a:lnTo>
                    <a:pt x="0" y="2556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609304" y="3124200"/>
              <a:ext cx="1140542" cy="698090"/>
            </a:xfrm>
            <a:custGeom>
              <a:avLst/>
              <a:gdLst>
                <a:gd name="connsiteX0" fmla="*/ 1140542 w 1140542"/>
                <a:gd name="connsiteY0" fmla="*/ 0 h 698090"/>
                <a:gd name="connsiteX1" fmla="*/ 1111045 w 1140542"/>
                <a:gd name="connsiteY1" fmla="*/ 452284 h 698090"/>
                <a:gd name="connsiteX2" fmla="*/ 0 w 1140542"/>
                <a:gd name="connsiteY2" fmla="*/ 698090 h 698090"/>
                <a:gd name="connsiteX3" fmla="*/ 1140542 w 1140542"/>
                <a:gd name="connsiteY3" fmla="*/ 0 h 69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0542" h="698090">
                  <a:moveTo>
                    <a:pt x="1140542" y="0"/>
                  </a:moveTo>
                  <a:lnTo>
                    <a:pt x="1111045" y="452284"/>
                  </a:lnTo>
                  <a:lnTo>
                    <a:pt x="0" y="698090"/>
                  </a:lnTo>
                  <a:lnTo>
                    <a:pt x="114054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732638" y="3566652"/>
              <a:ext cx="1278193" cy="1032387"/>
            </a:xfrm>
            <a:custGeom>
              <a:avLst/>
              <a:gdLst>
                <a:gd name="connsiteX0" fmla="*/ 29497 w 1278193"/>
                <a:gd name="connsiteY0" fmla="*/ 1032387 h 1032387"/>
                <a:gd name="connsiteX1" fmla="*/ 1278193 w 1278193"/>
                <a:gd name="connsiteY1" fmla="*/ 599768 h 1032387"/>
                <a:gd name="connsiteX2" fmla="*/ 0 w 1278193"/>
                <a:gd name="connsiteY2" fmla="*/ 0 h 1032387"/>
                <a:gd name="connsiteX3" fmla="*/ 29497 w 1278193"/>
                <a:gd name="connsiteY3" fmla="*/ 1032387 h 10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193" h="1032387">
                  <a:moveTo>
                    <a:pt x="29497" y="1032387"/>
                  </a:moveTo>
                  <a:lnTo>
                    <a:pt x="1278193" y="599768"/>
                  </a:lnTo>
                  <a:lnTo>
                    <a:pt x="0" y="0"/>
                  </a:lnTo>
                  <a:lnTo>
                    <a:pt x="29497" y="103238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735096" y="3124200"/>
              <a:ext cx="1268361" cy="1042220"/>
            </a:xfrm>
            <a:custGeom>
              <a:avLst/>
              <a:gdLst>
                <a:gd name="connsiteX0" fmla="*/ 9832 w 1268361"/>
                <a:gd name="connsiteY0" fmla="*/ 0 h 1042220"/>
                <a:gd name="connsiteX1" fmla="*/ 0 w 1268361"/>
                <a:gd name="connsiteY1" fmla="*/ 442452 h 1042220"/>
                <a:gd name="connsiteX2" fmla="*/ 1268361 w 1268361"/>
                <a:gd name="connsiteY2" fmla="*/ 1042220 h 1042220"/>
                <a:gd name="connsiteX3" fmla="*/ 9832 w 1268361"/>
                <a:gd name="connsiteY3" fmla="*/ 0 h 104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8361" h="1042220">
                  <a:moveTo>
                    <a:pt x="9832" y="0"/>
                  </a:moveTo>
                  <a:lnTo>
                    <a:pt x="0" y="442452"/>
                  </a:lnTo>
                  <a:lnTo>
                    <a:pt x="1268361" y="1042220"/>
                  </a:lnTo>
                  <a:lnTo>
                    <a:pt x="983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409565" y="2595715"/>
              <a:ext cx="3028335" cy="2005781"/>
            </a:xfrm>
            <a:custGeom>
              <a:avLst/>
              <a:gdLst>
                <a:gd name="connsiteX0" fmla="*/ 1347019 w 3028335"/>
                <a:gd name="connsiteY0" fmla="*/ 540774 h 2005781"/>
                <a:gd name="connsiteX1" fmla="*/ 206477 w 3028335"/>
                <a:gd name="connsiteY1" fmla="*/ 1229032 h 2005781"/>
                <a:gd name="connsiteX2" fmla="*/ 1347019 w 3028335"/>
                <a:gd name="connsiteY2" fmla="*/ 2005781 h 2005781"/>
                <a:gd name="connsiteX3" fmla="*/ 1327355 w 3028335"/>
                <a:gd name="connsiteY3" fmla="*/ 983226 h 2005781"/>
                <a:gd name="connsiteX4" fmla="*/ 2595716 w 3028335"/>
                <a:gd name="connsiteY4" fmla="*/ 1582994 h 2005781"/>
                <a:gd name="connsiteX5" fmla="*/ 3028335 w 3028335"/>
                <a:gd name="connsiteY5" fmla="*/ 471949 h 2005781"/>
                <a:gd name="connsiteX6" fmla="*/ 1543664 w 3028335"/>
                <a:gd name="connsiteY6" fmla="*/ 0 h 2005781"/>
                <a:gd name="connsiteX7" fmla="*/ 0 w 3028335"/>
                <a:gd name="connsiteY7" fmla="*/ 275303 h 2005781"/>
                <a:gd name="connsiteX8" fmla="*/ 1347019 w 3028335"/>
                <a:gd name="connsiteY8" fmla="*/ 540774 h 200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8335" h="2005781">
                  <a:moveTo>
                    <a:pt x="1347019" y="540774"/>
                  </a:moveTo>
                  <a:lnTo>
                    <a:pt x="206477" y="1229032"/>
                  </a:lnTo>
                  <a:lnTo>
                    <a:pt x="1347019" y="2005781"/>
                  </a:lnTo>
                  <a:lnTo>
                    <a:pt x="1327355" y="983226"/>
                  </a:lnTo>
                  <a:lnTo>
                    <a:pt x="2595716" y="1582994"/>
                  </a:lnTo>
                  <a:lnTo>
                    <a:pt x="3028335" y="471949"/>
                  </a:lnTo>
                  <a:lnTo>
                    <a:pt x="1543664" y="0"/>
                  </a:lnTo>
                  <a:lnTo>
                    <a:pt x="0" y="275303"/>
                  </a:lnTo>
                  <a:lnTo>
                    <a:pt x="1347019" y="54077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8" idx="1"/>
              <a:endCxn id="18" idx="3"/>
            </p:cNvCxnSpPr>
            <p:nvPr/>
          </p:nvCxnSpPr>
          <p:spPr>
            <a:xfrm flipV="1">
              <a:off x="5616042" y="3578941"/>
              <a:ext cx="1120879" cy="2458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8" idx="7"/>
              <a:endCxn id="18" idx="1"/>
            </p:cNvCxnSpPr>
            <p:nvPr/>
          </p:nvCxnSpPr>
          <p:spPr>
            <a:xfrm>
              <a:off x="5409565" y="2871018"/>
              <a:ext cx="206477" cy="95372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8" idx="0"/>
              <a:endCxn id="18" idx="6"/>
            </p:cNvCxnSpPr>
            <p:nvPr/>
          </p:nvCxnSpPr>
          <p:spPr>
            <a:xfrm flipV="1">
              <a:off x="6756585" y="2595715"/>
              <a:ext cx="196645" cy="5407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8" idx="0"/>
              <a:endCxn id="18" idx="4"/>
            </p:cNvCxnSpPr>
            <p:nvPr/>
          </p:nvCxnSpPr>
          <p:spPr>
            <a:xfrm>
              <a:off x="6756585" y="3136489"/>
              <a:ext cx="1248697" cy="10422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8" idx="0"/>
              <a:endCxn id="18" idx="5"/>
            </p:cNvCxnSpPr>
            <p:nvPr/>
          </p:nvCxnSpPr>
          <p:spPr>
            <a:xfrm flipV="1">
              <a:off x="6756585" y="3067664"/>
              <a:ext cx="1681315" cy="688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2"/>
              <a:endCxn id="18" idx="4"/>
            </p:cNvCxnSpPr>
            <p:nvPr/>
          </p:nvCxnSpPr>
          <p:spPr>
            <a:xfrm flipV="1">
              <a:off x="6756585" y="4178709"/>
              <a:ext cx="1248697" cy="4227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8" idx="0"/>
              <a:endCxn id="18" idx="3"/>
            </p:cNvCxnSpPr>
            <p:nvPr/>
          </p:nvCxnSpPr>
          <p:spPr>
            <a:xfrm flipH="1">
              <a:off x="6736921" y="3136489"/>
              <a:ext cx="19664" cy="4424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665636" y="3515032"/>
              <a:ext cx="152400" cy="1524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676104" y="4495800"/>
              <a:ext cx="152400" cy="1524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569340" y="374363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8361700" y="299146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6913900" y="2514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6695132" y="305783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5334000" y="278252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6615664" y="4525398"/>
                  <a:ext cx="450636" cy="3916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5664" y="4525398"/>
                  <a:ext cx="450636" cy="39164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7933996" y="410496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4744064" y="4857136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010110" y="5255199"/>
                <a:ext cx="4056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  <a:sym typeface="Symbol"/>
                        </a:rPr>
                        <m:t>𝛽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110" y="5255199"/>
                <a:ext cx="405624" cy="400110"/>
              </a:xfrm>
              <a:prstGeom prst="rect">
                <a:avLst/>
              </a:prstGeom>
              <a:blipFill rotWithShape="0">
                <a:blip r:embed="rId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277896" y="4955766"/>
                <a:ext cx="4040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896" y="4955766"/>
                <a:ext cx="404021" cy="40011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Arc 45"/>
          <p:cNvSpPr>
            <a:spLocks noChangeAspect="1"/>
          </p:cNvSpPr>
          <p:nvPr/>
        </p:nvSpPr>
        <p:spPr>
          <a:xfrm>
            <a:off x="5706035" y="4648200"/>
            <a:ext cx="914400" cy="914400"/>
          </a:xfrm>
          <a:prstGeom prst="arc">
            <a:avLst>
              <a:gd name="adj1" fmla="val 21067162"/>
              <a:gd name="adj2" fmla="val 2136271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46"/>
          <p:cNvSpPr>
            <a:spLocks noChangeAspect="1"/>
          </p:cNvSpPr>
          <p:nvPr/>
        </p:nvSpPr>
        <p:spPr>
          <a:xfrm>
            <a:off x="8068235" y="5047130"/>
            <a:ext cx="914400" cy="914400"/>
          </a:xfrm>
          <a:prstGeom prst="arc">
            <a:avLst>
              <a:gd name="adj1" fmla="val 9931971"/>
              <a:gd name="adj2" fmla="val 1248166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8704730" y="668767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227280" y="4831932"/>
                <a:ext cx="4331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280" y="4831932"/>
                <a:ext cx="43313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>
            <a:stCxn id="28" idx="0"/>
            <a:endCxn id="27" idx="4"/>
          </p:cNvCxnSpPr>
          <p:nvPr/>
        </p:nvCxnSpPr>
        <p:spPr>
          <a:xfrm flipH="1" flipV="1">
            <a:off x="7295536" y="4962832"/>
            <a:ext cx="10468" cy="82836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3124200" y="1874178"/>
            <a:ext cx="381000" cy="5334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56451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Geometry-Processing Tools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457200">
                  <a:buNone/>
                </a:pPr>
                <a:r>
                  <a:rPr lang="en-US" u="sng" dirty="0" smtClean="0"/>
                  <a:t>1.	Screened Poisson Equation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𝚫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𝐝𝐢𝐯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On a mesh: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maps </a:t>
                </a:r>
                <a:r>
                  <a:rPr lang="en-US" dirty="0"/>
                  <a:t>from vertices to real values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a map from triangles to tangent vectors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the cotangent Laplacian</a:t>
                </a:r>
                <a:endParaRPr lang="en-US" dirty="0" smtClean="0"/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the mass-matrix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1"/>
          <p:cNvSpPr/>
          <p:nvPr/>
        </p:nvSpPr>
        <p:spPr>
          <a:xfrm>
            <a:off x="5381339" y="5125065"/>
            <a:ext cx="3411793" cy="1651819"/>
          </a:xfrm>
          <a:custGeom>
            <a:avLst/>
            <a:gdLst>
              <a:gd name="connsiteX0" fmla="*/ 796413 w 3411793"/>
              <a:gd name="connsiteY0" fmla="*/ 0 h 1651819"/>
              <a:gd name="connsiteX1" fmla="*/ 0 w 3411793"/>
              <a:gd name="connsiteY1" fmla="*/ 1111045 h 1651819"/>
              <a:gd name="connsiteX2" fmla="*/ 1936955 w 3411793"/>
              <a:gd name="connsiteY2" fmla="*/ 757083 h 1651819"/>
              <a:gd name="connsiteX3" fmla="*/ 3411793 w 3411793"/>
              <a:gd name="connsiteY3" fmla="*/ 1651819 h 1651819"/>
              <a:gd name="connsiteX4" fmla="*/ 3195484 w 3411793"/>
              <a:gd name="connsiteY4" fmla="*/ 344129 h 1651819"/>
              <a:gd name="connsiteX5" fmla="*/ 1956619 w 3411793"/>
              <a:gd name="connsiteY5" fmla="*/ 757083 h 1651819"/>
              <a:gd name="connsiteX6" fmla="*/ 796413 w 3411793"/>
              <a:gd name="connsiteY6" fmla="*/ 0 h 165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1793" h="1651819">
                <a:moveTo>
                  <a:pt x="796413" y="0"/>
                </a:moveTo>
                <a:lnTo>
                  <a:pt x="0" y="1111045"/>
                </a:lnTo>
                <a:lnTo>
                  <a:pt x="1936955" y="757083"/>
                </a:lnTo>
                <a:lnTo>
                  <a:pt x="3411793" y="1651819"/>
                </a:lnTo>
                <a:lnTo>
                  <a:pt x="3195484" y="344129"/>
                </a:lnTo>
                <a:lnTo>
                  <a:pt x="1956619" y="757083"/>
                </a:lnTo>
                <a:lnTo>
                  <a:pt x="796413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961442" y="3898490"/>
            <a:ext cx="3028335" cy="1592826"/>
          </a:xfrm>
          <a:custGeom>
            <a:avLst/>
            <a:gdLst>
              <a:gd name="connsiteX0" fmla="*/ 0 w 3028335"/>
              <a:gd name="connsiteY0" fmla="*/ 255639 h 1592826"/>
              <a:gd name="connsiteX1" fmla="*/ 216310 w 3028335"/>
              <a:gd name="connsiteY1" fmla="*/ 1219200 h 1592826"/>
              <a:gd name="connsiteX2" fmla="*/ 1337187 w 3028335"/>
              <a:gd name="connsiteY2" fmla="*/ 973394 h 1592826"/>
              <a:gd name="connsiteX3" fmla="*/ 2605548 w 3028335"/>
              <a:gd name="connsiteY3" fmla="*/ 1592826 h 1592826"/>
              <a:gd name="connsiteX4" fmla="*/ 3028335 w 3028335"/>
              <a:gd name="connsiteY4" fmla="*/ 462116 h 1592826"/>
              <a:gd name="connsiteX5" fmla="*/ 1582993 w 3028335"/>
              <a:gd name="connsiteY5" fmla="*/ 0 h 1592826"/>
              <a:gd name="connsiteX6" fmla="*/ 0 w 3028335"/>
              <a:gd name="connsiteY6" fmla="*/ 255639 h 159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8335" h="1592826">
                <a:moveTo>
                  <a:pt x="0" y="255639"/>
                </a:moveTo>
                <a:lnTo>
                  <a:pt x="216310" y="1219200"/>
                </a:lnTo>
                <a:lnTo>
                  <a:pt x="1337187" y="973394"/>
                </a:lnTo>
                <a:lnTo>
                  <a:pt x="2605548" y="1592826"/>
                </a:lnTo>
                <a:lnTo>
                  <a:pt x="3028335" y="462116"/>
                </a:lnTo>
                <a:lnTo>
                  <a:pt x="1582993" y="0"/>
                </a:lnTo>
                <a:lnTo>
                  <a:pt x="0" y="25563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182668" y="4857136"/>
            <a:ext cx="1130709" cy="1032387"/>
          </a:xfrm>
          <a:custGeom>
            <a:avLst/>
            <a:gdLst>
              <a:gd name="connsiteX0" fmla="*/ 0 w 1130709"/>
              <a:gd name="connsiteY0" fmla="*/ 255639 h 1032387"/>
              <a:gd name="connsiteX1" fmla="*/ 1101213 w 1130709"/>
              <a:gd name="connsiteY1" fmla="*/ 0 h 1032387"/>
              <a:gd name="connsiteX2" fmla="*/ 1130709 w 1130709"/>
              <a:gd name="connsiteY2" fmla="*/ 1032387 h 1032387"/>
              <a:gd name="connsiteX3" fmla="*/ 0 w 1130709"/>
              <a:gd name="connsiteY3" fmla="*/ 255639 h 103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709" h="1032387">
                <a:moveTo>
                  <a:pt x="0" y="255639"/>
                </a:moveTo>
                <a:lnTo>
                  <a:pt x="1101213" y="0"/>
                </a:lnTo>
                <a:lnTo>
                  <a:pt x="1130709" y="1032387"/>
                </a:lnTo>
                <a:lnTo>
                  <a:pt x="0" y="25563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163004" y="4419600"/>
            <a:ext cx="1140542" cy="698090"/>
          </a:xfrm>
          <a:custGeom>
            <a:avLst/>
            <a:gdLst>
              <a:gd name="connsiteX0" fmla="*/ 1140542 w 1140542"/>
              <a:gd name="connsiteY0" fmla="*/ 0 h 698090"/>
              <a:gd name="connsiteX1" fmla="*/ 1111045 w 1140542"/>
              <a:gd name="connsiteY1" fmla="*/ 452284 h 698090"/>
              <a:gd name="connsiteX2" fmla="*/ 0 w 1140542"/>
              <a:gd name="connsiteY2" fmla="*/ 698090 h 698090"/>
              <a:gd name="connsiteX3" fmla="*/ 1140542 w 1140542"/>
              <a:gd name="connsiteY3" fmla="*/ 0 h 69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0542" h="698090">
                <a:moveTo>
                  <a:pt x="1140542" y="0"/>
                </a:moveTo>
                <a:lnTo>
                  <a:pt x="1111045" y="452284"/>
                </a:lnTo>
                <a:lnTo>
                  <a:pt x="0" y="698090"/>
                </a:lnTo>
                <a:lnTo>
                  <a:pt x="114054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286338" y="4862052"/>
            <a:ext cx="1278193" cy="1032387"/>
          </a:xfrm>
          <a:custGeom>
            <a:avLst/>
            <a:gdLst>
              <a:gd name="connsiteX0" fmla="*/ 29497 w 1278193"/>
              <a:gd name="connsiteY0" fmla="*/ 1032387 h 1032387"/>
              <a:gd name="connsiteX1" fmla="*/ 1278193 w 1278193"/>
              <a:gd name="connsiteY1" fmla="*/ 599768 h 1032387"/>
              <a:gd name="connsiteX2" fmla="*/ 0 w 1278193"/>
              <a:gd name="connsiteY2" fmla="*/ 0 h 1032387"/>
              <a:gd name="connsiteX3" fmla="*/ 29497 w 1278193"/>
              <a:gd name="connsiteY3" fmla="*/ 1032387 h 103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193" h="1032387">
                <a:moveTo>
                  <a:pt x="29497" y="1032387"/>
                </a:moveTo>
                <a:lnTo>
                  <a:pt x="1278193" y="599768"/>
                </a:lnTo>
                <a:lnTo>
                  <a:pt x="0" y="0"/>
                </a:lnTo>
                <a:lnTo>
                  <a:pt x="29497" y="103238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288796" y="4419600"/>
            <a:ext cx="1268361" cy="1042220"/>
          </a:xfrm>
          <a:custGeom>
            <a:avLst/>
            <a:gdLst>
              <a:gd name="connsiteX0" fmla="*/ 9832 w 1268361"/>
              <a:gd name="connsiteY0" fmla="*/ 0 h 1042220"/>
              <a:gd name="connsiteX1" fmla="*/ 0 w 1268361"/>
              <a:gd name="connsiteY1" fmla="*/ 442452 h 1042220"/>
              <a:gd name="connsiteX2" fmla="*/ 1268361 w 1268361"/>
              <a:gd name="connsiteY2" fmla="*/ 1042220 h 1042220"/>
              <a:gd name="connsiteX3" fmla="*/ 9832 w 1268361"/>
              <a:gd name="connsiteY3" fmla="*/ 0 h 104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8361" h="1042220">
                <a:moveTo>
                  <a:pt x="9832" y="0"/>
                </a:moveTo>
                <a:lnTo>
                  <a:pt x="0" y="442452"/>
                </a:lnTo>
                <a:lnTo>
                  <a:pt x="1268361" y="1042220"/>
                </a:lnTo>
                <a:lnTo>
                  <a:pt x="983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963265" y="3891115"/>
            <a:ext cx="3028335" cy="2005781"/>
          </a:xfrm>
          <a:custGeom>
            <a:avLst/>
            <a:gdLst>
              <a:gd name="connsiteX0" fmla="*/ 1347019 w 3028335"/>
              <a:gd name="connsiteY0" fmla="*/ 540774 h 2005781"/>
              <a:gd name="connsiteX1" fmla="*/ 206477 w 3028335"/>
              <a:gd name="connsiteY1" fmla="*/ 1229032 h 2005781"/>
              <a:gd name="connsiteX2" fmla="*/ 1347019 w 3028335"/>
              <a:gd name="connsiteY2" fmla="*/ 2005781 h 2005781"/>
              <a:gd name="connsiteX3" fmla="*/ 1327355 w 3028335"/>
              <a:gd name="connsiteY3" fmla="*/ 983226 h 2005781"/>
              <a:gd name="connsiteX4" fmla="*/ 2595716 w 3028335"/>
              <a:gd name="connsiteY4" fmla="*/ 1582994 h 2005781"/>
              <a:gd name="connsiteX5" fmla="*/ 3028335 w 3028335"/>
              <a:gd name="connsiteY5" fmla="*/ 471949 h 2005781"/>
              <a:gd name="connsiteX6" fmla="*/ 1543664 w 3028335"/>
              <a:gd name="connsiteY6" fmla="*/ 0 h 2005781"/>
              <a:gd name="connsiteX7" fmla="*/ 0 w 3028335"/>
              <a:gd name="connsiteY7" fmla="*/ 275303 h 2005781"/>
              <a:gd name="connsiteX8" fmla="*/ 1347019 w 3028335"/>
              <a:gd name="connsiteY8" fmla="*/ 540774 h 200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335" h="2005781">
                <a:moveTo>
                  <a:pt x="1347019" y="540774"/>
                </a:moveTo>
                <a:lnTo>
                  <a:pt x="206477" y="1229032"/>
                </a:lnTo>
                <a:lnTo>
                  <a:pt x="1347019" y="2005781"/>
                </a:lnTo>
                <a:lnTo>
                  <a:pt x="1327355" y="983226"/>
                </a:lnTo>
                <a:lnTo>
                  <a:pt x="2595716" y="1582994"/>
                </a:lnTo>
                <a:lnTo>
                  <a:pt x="3028335" y="471949"/>
                </a:lnTo>
                <a:lnTo>
                  <a:pt x="1543664" y="0"/>
                </a:lnTo>
                <a:lnTo>
                  <a:pt x="0" y="275303"/>
                </a:lnTo>
                <a:lnTo>
                  <a:pt x="1347019" y="54077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8" idx="1"/>
            <a:endCxn id="18" idx="3"/>
          </p:cNvCxnSpPr>
          <p:nvPr/>
        </p:nvCxnSpPr>
        <p:spPr>
          <a:xfrm flipV="1">
            <a:off x="6169742" y="4874341"/>
            <a:ext cx="1120879" cy="2458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8" idx="7"/>
            <a:endCxn id="18" idx="1"/>
          </p:cNvCxnSpPr>
          <p:nvPr/>
        </p:nvCxnSpPr>
        <p:spPr>
          <a:xfrm>
            <a:off x="5963265" y="4166418"/>
            <a:ext cx="206477" cy="9537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8" idx="0"/>
            <a:endCxn id="18" idx="6"/>
          </p:cNvCxnSpPr>
          <p:nvPr/>
        </p:nvCxnSpPr>
        <p:spPr>
          <a:xfrm flipV="1">
            <a:off x="7310285" y="3891115"/>
            <a:ext cx="196645" cy="5407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8" idx="0"/>
            <a:endCxn id="18" idx="4"/>
          </p:cNvCxnSpPr>
          <p:nvPr/>
        </p:nvCxnSpPr>
        <p:spPr>
          <a:xfrm>
            <a:off x="7310285" y="4431889"/>
            <a:ext cx="1248697" cy="10422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8" idx="0"/>
            <a:endCxn id="18" idx="5"/>
          </p:cNvCxnSpPr>
          <p:nvPr/>
        </p:nvCxnSpPr>
        <p:spPr>
          <a:xfrm flipV="1">
            <a:off x="7310285" y="4363064"/>
            <a:ext cx="1681315" cy="688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8" idx="2"/>
            <a:endCxn id="18" idx="4"/>
          </p:cNvCxnSpPr>
          <p:nvPr/>
        </p:nvCxnSpPr>
        <p:spPr>
          <a:xfrm flipV="1">
            <a:off x="7310285" y="5474109"/>
            <a:ext cx="1248697" cy="4227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0"/>
            <a:endCxn id="18" idx="3"/>
          </p:cNvCxnSpPr>
          <p:nvPr/>
        </p:nvCxnSpPr>
        <p:spPr>
          <a:xfrm flipH="1">
            <a:off x="7290621" y="4431889"/>
            <a:ext cx="19664" cy="4424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>
            <a:spLocks noChangeAspect="1"/>
          </p:cNvSpPr>
          <p:nvPr/>
        </p:nvSpPr>
        <p:spPr>
          <a:xfrm>
            <a:off x="7229804" y="57912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6123040" y="503903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8915400" y="4286864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74676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7248832" y="435323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5887700" y="407792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8487696" y="540036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5297764" y="6152536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8704730" y="668767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6777318" y="4670612"/>
            <a:ext cx="1066800" cy="726141"/>
          </a:xfrm>
          <a:custGeom>
            <a:avLst/>
            <a:gdLst>
              <a:gd name="connsiteX0" fmla="*/ 0 w 1066800"/>
              <a:gd name="connsiteY0" fmla="*/ 313764 h 726141"/>
              <a:gd name="connsiteX1" fmla="*/ 143435 w 1066800"/>
              <a:gd name="connsiteY1" fmla="*/ 134470 h 726141"/>
              <a:gd name="connsiteX2" fmla="*/ 510988 w 1066800"/>
              <a:gd name="connsiteY2" fmla="*/ 0 h 726141"/>
              <a:gd name="connsiteX3" fmla="*/ 887506 w 1066800"/>
              <a:gd name="connsiteY3" fmla="*/ 197223 h 726141"/>
              <a:gd name="connsiteX4" fmla="*/ 1066800 w 1066800"/>
              <a:gd name="connsiteY4" fmla="*/ 475129 h 726141"/>
              <a:gd name="connsiteX5" fmla="*/ 896470 w 1066800"/>
              <a:gd name="connsiteY5" fmla="*/ 726141 h 726141"/>
              <a:gd name="connsiteX6" fmla="*/ 188258 w 1066800"/>
              <a:gd name="connsiteY6" fmla="*/ 609600 h 726141"/>
              <a:gd name="connsiteX7" fmla="*/ 0 w 1066800"/>
              <a:gd name="connsiteY7" fmla="*/ 313764 h 726141"/>
              <a:gd name="connsiteX0" fmla="*/ 0 w 1066800"/>
              <a:gd name="connsiteY0" fmla="*/ 313764 h 726141"/>
              <a:gd name="connsiteX1" fmla="*/ 143435 w 1066800"/>
              <a:gd name="connsiteY1" fmla="*/ 134470 h 726141"/>
              <a:gd name="connsiteX2" fmla="*/ 510988 w 1066800"/>
              <a:gd name="connsiteY2" fmla="*/ 0 h 726141"/>
              <a:gd name="connsiteX3" fmla="*/ 887506 w 1066800"/>
              <a:gd name="connsiteY3" fmla="*/ 197223 h 726141"/>
              <a:gd name="connsiteX4" fmla="*/ 1066800 w 1066800"/>
              <a:gd name="connsiteY4" fmla="*/ 475129 h 726141"/>
              <a:gd name="connsiteX5" fmla="*/ 896470 w 1066800"/>
              <a:gd name="connsiteY5" fmla="*/ 726141 h 726141"/>
              <a:gd name="connsiteX6" fmla="*/ 528917 w 1066800"/>
              <a:gd name="connsiteY6" fmla="*/ 663388 h 726141"/>
              <a:gd name="connsiteX7" fmla="*/ 188258 w 1066800"/>
              <a:gd name="connsiteY7" fmla="*/ 609600 h 726141"/>
              <a:gd name="connsiteX8" fmla="*/ 0 w 1066800"/>
              <a:gd name="connsiteY8" fmla="*/ 313764 h 726141"/>
              <a:gd name="connsiteX0" fmla="*/ 0 w 1066800"/>
              <a:gd name="connsiteY0" fmla="*/ 313764 h 726141"/>
              <a:gd name="connsiteX1" fmla="*/ 143435 w 1066800"/>
              <a:gd name="connsiteY1" fmla="*/ 134470 h 726141"/>
              <a:gd name="connsiteX2" fmla="*/ 510988 w 1066800"/>
              <a:gd name="connsiteY2" fmla="*/ 0 h 726141"/>
              <a:gd name="connsiteX3" fmla="*/ 887506 w 1066800"/>
              <a:gd name="connsiteY3" fmla="*/ 197223 h 726141"/>
              <a:gd name="connsiteX4" fmla="*/ 1066800 w 1066800"/>
              <a:gd name="connsiteY4" fmla="*/ 475129 h 726141"/>
              <a:gd name="connsiteX5" fmla="*/ 896470 w 1066800"/>
              <a:gd name="connsiteY5" fmla="*/ 726141 h 726141"/>
              <a:gd name="connsiteX6" fmla="*/ 528917 w 1066800"/>
              <a:gd name="connsiteY6" fmla="*/ 717176 h 726141"/>
              <a:gd name="connsiteX7" fmla="*/ 188258 w 1066800"/>
              <a:gd name="connsiteY7" fmla="*/ 609600 h 726141"/>
              <a:gd name="connsiteX8" fmla="*/ 0 w 1066800"/>
              <a:gd name="connsiteY8" fmla="*/ 313764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726141">
                <a:moveTo>
                  <a:pt x="0" y="313764"/>
                </a:moveTo>
                <a:lnTo>
                  <a:pt x="143435" y="134470"/>
                </a:lnTo>
                <a:lnTo>
                  <a:pt x="510988" y="0"/>
                </a:lnTo>
                <a:lnTo>
                  <a:pt x="887506" y="197223"/>
                </a:lnTo>
                <a:lnTo>
                  <a:pt x="1066800" y="475129"/>
                </a:lnTo>
                <a:lnTo>
                  <a:pt x="896470" y="726141"/>
                </a:lnTo>
                <a:lnTo>
                  <a:pt x="528917" y="717176"/>
                </a:lnTo>
                <a:lnTo>
                  <a:pt x="188258" y="609600"/>
                </a:lnTo>
                <a:lnTo>
                  <a:pt x="0" y="31376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7227280" y="4831932"/>
                <a:ext cx="4331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280" y="4831932"/>
                <a:ext cx="433131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>
            <a:spLocks noChangeAspect="1"/>
          </p:cNvSpPr>
          <p:nvPr/>
        </p:nvSpPr>
        <p:spPr>
          <a:xfrm>
            <a:off x="7219336" y="481043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6188397" y="4866101"/>
            <a:ext cx="1130709" cy="1032387"/>
          </a:xfrm>
          <a:custGeom>
            <a:avLst/>
            <a:gdLst>
              <a:gd name="connsiteX0" fmla="*/ 0 w 1130709"/>
              <a:gd name="connsiteY0" fmla="*/ 255639 h 1032387"/>
              <a:gd name="connsiteX1" fmla="*/ 1101213 w 1130709"/>
              <a:gd name="connsiteY1" fmla="*/ 0 h 1032387"/>
              <a:gd name="connsiteX2" fmla="*/ 1130709 w 1130709"/>
              <a:gd name="connsiteY2" fmla="*/ 1032387 h 1032387"/>
              <a:gd name="connsiteX3" fmla="*/ 0 w 1130709"/>
              <a:gd name="connsiteY3" fmla="*/ 255639 h 103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709" h="1032387">
                <a:moveTo>
                  <a:pt x="0" y="255639"/>
                </a:moveTo>
                <a:lnTo>
                  <a:pt x="1101213" y="0"/>
                </a:lnTo>
                <a:lnTo>
                  <a:pt x="1130709" y="1032387"/>
                </a:lnTo>
                <a:lnTo>
                  <a:pt x="0" y="255639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6168733" y="4428565"/>
            <a:ext cx="1140542" cy="698090"/>
          </a:xfrm>
          <a:custGeom>
            <a:avLst/>
            <a:gdLst>
              <a:gd name="connsiteX0" fmla="*/ 1140542 w 1140542"/>
              <a:gd name="connsiteY0" fmla="*/ 0 h 698090"/>
              <a:gd name="connsiteX1" fmla="*/ 1111045 w 1140542"/>
              <a:gd name="connsiteY1" fmla="*/ 452284 h 698090"/>
              <a:gd name="connsiteX2" fmla="*/ 0 w 1140542"/>
              <a:gd name="connsiteY2" fmla="*/ 698090 h 698090"/>
              <a:gd name="connsiteX3" fmla="*/ 1140542 w 1140542"/>
              <a:gd name="connsiteY3" fmla="*/ 0 h 69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0542" h="698090">
                <a:moveTo>
                  <a:pt x="1140542" y="0"/>
                </a:moveTo>
                <a:lnTo>
                  <a:pt x="1111045" y="452284"/>
                </a:lnTo>
                <a:lnTo>
                  <a:pt x="0" y="698090"/>
                </a:lnTo>
                <a:lnTo>
                  <a:pt x="1140542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7292067" y="4871017"/>
            <a:ext cx="1278193" cy="1032387"/>
          </a:xfrm>
          <a:custGeom>
            <a:avLst/>
            <a:gdLst>
              <a:gd name="connsiteX0" fmla="*/ 29497 w 1278193"/>
              <a:gd name="connsiteY0" fmla="*/ 1032387 h 1032387"/>
              <a:gd name="connsiteX1" fmla="*/ 1278193 w 1278193"/>
              <a:gd name="connsiteY1" fmla="*/ 599768 h 1032387"/>
              <a:gd name="connsiteX2" fmla="*/ 0 w 1278193"/>
              <a:gd name="connsiteY2" fmla="*/ 0 h 1032387"/>
              <a:gd name="connsiteX3" fmla="*/ 29497 w 1278193"/>
              <a:gd name="connsiteY3" fmla="*/ 1032387 h 103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193" h="1032387">
                <a:moveTo>
                  <a:pt x="29497" y="1032387"/>
                </a:moveTo>
                <a:lnTo>
                  <a:pt x="1278193" y="599768"/>
                </a:lnTo>
                <a:lnTo>
                  <a:pt x="0" y="0"/>
                </a:lnTo>
                <a:lnTo>
                  <a:pt x="29497" y="1032387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7294525" y="4428565"/>
            <a:ext cx="1268361" cy="1042220"/>
          </a:xfrm>
          <a:custGeom>
            <a:avLst/>
            <a:gdLst>
              <a:gd name="connsiteX0" fmla="*/ 9832 w 1268361"/>
              <a:gd name="connsiteY0" fmla="*/ 0 h 1042220"/>
              <a:gd name="connsiteX1" fmla="*/ 0 w 1268361"/>
              <a:gd name="connsiteY1" fmla="*/ 442452 h 1042220"/>
              <a:gd name="connsiteX2" fmla="*/ 1268361 w 1268361"/>
              <a:gd name="connsiteY2" fmla="*/ 1042220 h 1042220"/>
              <a:gd name="connsiteX3" fmla="*/ 9832 w 1268361"/>
              <a:gd name="connsiteY3" fmla="*/ 0 h 104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8361" h="1042220">
                <a:moveTo>
                  <a:pt x="9832" y="0"/>
                </a:moveTo>
                <a:lnTo>
                  <a:pt x="0" y="442452"/>
                </a:lnTo>
                <a:lnTo>
                  <a:pt x="1268361" y="1042220"/>
                </a:lnTo>
                <a:lnTo>
                  <a:pt x="9832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2393022" y="1874178"/>
            <a:ext cx="381000" cy="5334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4866526" y="1874520"/>
            <a:ext cx="381000" cy="5334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19074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Geometry-Processing Tools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457200">
                  <a:buNone/>
                </a:pPr>
                <a:r>
                  <a:rPr lang="en-US" u="sng" dirty="0" smtClean="0"/>
                  <a:t>1.	Screened Poisson Equation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𝚫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𝐝𝐢𝐯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On a mesh: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maps </a:t>
                </a:r>
                <a:r>
                  <a:rPr lang="en-US" dirty="0"/>
                  <a:t>from vertices to real values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a map from triangles to tangent vectors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the cotangent Laplacian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the mass-matrix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𝐝𝐢𝐯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lvl="2">
                  <a:buFontTx/>
                  <a:buChar char="–"/>
                </a:pPr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dirty="0" smtClean="0"/>
                  <a:t>: diagonal with triangle areas</a:t>
                </a:r>
              </a:p>
              <a:p>
                <a:pPr lvl="2">
                  <a:buFontTx/>
                  <a:buChar char="–"/>
                </a:pPr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US" dirty="0" smtClean="0"/>
                  <a:t>: the gradient operator</a:t>
                </a:r>
                <a:br>
                  <a:rPr lang="en-US" dirty="0" smtClean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1"/>
          <p:cNvSpPr/>
          <p:nvPr/>
        </p:nvSpPr>
        <p:spPr>
          <a:xfrm>
            <a:off x="5381339" y="5125065"/>
            <a:ext cx="3411793" cy="1651819"/>
          </a:xfrm>
          <a:custGeom>
            <a:avLst/>
            <a:gdLst>
              <a:gd name="connsiteX0" fmla="*/ 796413 w 3411793"/>
              <a:gd name="connsiteY0" fmla="*/ 0 h 1651819"/>
              <a:gd name="connsiteX1" fmla="*/ 0 w 3411793"/>
              <a:gd name="connsiteY1" fmla="*/ 1111045 h 1651819"/>
              <a:gd name="connsiteX2" fmla="*/ 1936955 w 3411793"/>
              <a:gd name="connsiteY2" fmla="*/ 757083 h 1651819"/>
              <a:gd name="connsiteX3" fmla="*/ 3411793 w 3411793"/>
              <a:gd name="connsiteY3" fmla="*/ 1651819 h 1651819"/>
              <a:gd name="connsiteX4" fmla="*/ 3195484 w 3411793"/>
              <a:gd name="connsiteY4" fmla="*/ 344129 h 1651819"/>
              <a:gd name="connsiteX5" fmla="*/ 1956619 w 3411793"/>
              <a:gd name="connsiteY5" fmla="*/ 757083 h 1651819"/>
              <a:gd name="connsiteX6" fmla="*/ 796413 w 3411793"/>
              <a:gd name="connsiteY6" fmla="*/ 0 h 165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1793" h="1651819">
                <a:moveTo>
                  <a:pt x="796413" y="0"/>
                </a:moveTo>
                <a:lnTo>
                  <a:pt x="0" y="1111045"/>
                </a:lnTo>
                <a:lnTo>
                  <a:pt x="1936955" y="757083"/>
                </a:lnTo>
                <a:lnTo>
                  <a:pt x="3411793" y="1651819"/>
                </a:lnTo>
                <a:lnTo>
                  <a:pt x="3195484" y="344129"/>
                </a:lnTo>
                <a:lnTo>
                  <a:pt x="1956619" y="757083"/>
                </a:lnTo>
                <a:lnTo>
                  <a:pt x="796413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961442" y="3898490"/>
            <a:ext cx="3028335" cy="1592826"/>
          </a:xfrm>
          <a:custGeom>
            <a:avLst/>
            <a:gdLst>
              <a:gd name="connsiteX0" fmla="*/ 0 w 3028335"/>
              <a:gd name="connsiteY0" fmla="*/ 255639 h 1592826"/>
              <a:gd name="connsiteX1" fmla="*/ 216310 w 3028335"/>
              <a:gd name="connsiteY1" fmla="*/ 1219200 h 1592826"/>
              <a:gd name="connsiteX2" fmla="*/ 1337187 w 3028335"/>
              <a:gd name="connsiteY2" fmla="*/ 973394 h 1592826"/>
              <a:gd name="connsiteX3" fmla="*/ 2605548 w 3028335"/>
              <a:gd name="connsiteY3" fmla="*/ 1592826 h 1592826"/>
              <a:gd name="connsiteX4" fmla="*/ 3028335 w 3028335"/>
              <a:gd name="connsiteY4" fmla="*/ 462116 h 1592826"/>
              <a:gd name="connsiteX5" fmla="*/ 1582993 w 3028335"/>
              <a:gd name="connsiteY5" fmla="*/ 0 h 1592826"/>
              <a:gd name="connsiteX6" fmla="*/ 0 w 3028335"/>
              <a:gd name="connsiteY6" fmla="*/ 255639 h 159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8335" h="1592826">
                <a:moveTo>
                  <a:pt x="0" y="255639"/>
                </a:moveTo>
                <a:lnTo>
                  <a:pt x="216310" y="1219200"/>
                </a:lnTo>
                <a:lnTo>
                  <a:pt x="1337187" y="973394"/>
                </a:lnTo>
                <a:lnTo>
                  <a:pt x="2605548" y="1592826"/>
                </a:lnTo>
                <a:lnTo>
                  <a:pt x="3028335" y="462116"/>
                </a:lnTo>
                <a:lnTo>
                  <a:pt x="1582993" y="0"/>
                </a:lnTo>
                <a:lnTo>
                  <a:pt x="0" y="25563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182668" y="4857136"/>
            <a:ext cx="1130709" cy="1032387"/>
          </a:xfrm>
          <a:custGeom>
            <a:avLst/>
            <a:gdLst>
              <a:gd name="connsiteX0" fmla="*/ 0 w 1130709"/>
              <a:gd name="connsiteY0" fmla="*/ 255639 h 1032387"/>
              <a:gd name="connsiteX1" fmla="*/ 1101213 w 1130709"/>
              <a:gd name="connsiteY1" fmla="*/ 0 h 1032387"/>
              <a:gd name="connsiteX2" fmla="*/ 1130709 w 1130709"/>
              <a:gd name="connsiteY2" fmla="*/ 1032387 h 1032387"/>
              <a:gd name="connsiteX3" fmla="*/ 0 w 1130709"/>
              <a:gd name="connsiteY3" fmla="*/ 255639 h 103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709" h="1032387">
                <a:moveTo>
                  <a:pt x="0" y="255639"/>
                </a:moveTo>
                <a:lnTo>
                  <a:pt x="1101213" y="0"/>
                </a:lnTo>
                <a:lnTo>
                  <a:pt x="1130709" y="1032387"/>
                </a:lnTo>
                <a:lnTo>
                  <a:pt x="0" y="25563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163004" y="4419600"/>
            <a:ext cx="1140542" cy="698090"/>
          </a:xfrm>
          <a:custGeom>
            <a:avLst/>
            <a:gdLst>
              <a:gd name="connsiteX0" fmla="*/ 1140542 w 1140542"/>
              <a:gd name="connsiteY0" fmla="*/ 0 h 698090"/>
              <a:gd name="connsiteX1" fmla="*/ 1111045 w 1140542"/>
              <a:gd name="connsiteY1" fmla="*/ 452284 h 698090"/>
              <a:gd name="connsiteX2" fmla="*/ 0 w 1140542"/>
              <a:gd name="connsiteY2" fmla="*/ 698090 h 698090"/>
              <a:gd name="connsiteX3" fmla="*/ 1140542 w 1140542"/>
              <a:gd name="connsiteY3" fmla="*/ 0 h 69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0542" h="698090">
                <a:moveTo>
                  <a:pt x="1140542" y="0"/>
                </a:moveTo>
                <a:lnTo>
                  <a:pt x="1111045" y="452284"/>
                </a:lnTo>
                <a:lnTo>
                  <a:pt x="0" y="698090"/>
                </a:lnTo>
                <a:lnTo>
                  <a:pt x="114054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286338" y="4862052"/>
            <a:ext cx="1278193" cy="1032387"/>
          </a:xfrm>
          <a:custGeom>
            <a:avLst/>
            <a:gdLst>
              <a:gd name="connsiteX0" fmla="*/ 29497 w 1278193"/>
              <a:gd name="connsiteY0" fmla="*/ 1032387 h 1032387"/>
              <a:gd name="connsiteX1" fmla="*/ 1278193 w 1278193"/>
              <a:gd name="connsiteY1" fmla="*/ 599768 h 1032387"/>
              <a:gd name="connsiteX2" fmla="*/ 0 w 1278193"/>
              <a:gd name="connsiteY2" fmla="*/ 0 h 1032387"/>
              <a:gd name="connsiteX3" fmla="*/ 29497 w 1278193"/>
              <a:gd name="connsiteY3" fmla="*/ 1032387 h 103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193" h="1032387">
                <a:moveTo>
                  <a:pt x="29497" y="1032387"/>
                </a:moveTo>
                <a:lnTo>
                  <a:pt x="1278193" y="599768"/>
                </a:lnTo>
                <a:lnTo>
                  <a:pt x="0" y="0"/>
                </a:lnTo>
                <a:lnTo>
                  <a:pt x="29497" y="103238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288796" y="4419600"/>
            <a:ext cx="1268361" cy="1042220"/>
          </a:xfrm>
          <a:custGeom>
            <a:avLst/>
            <a:gdLst>
              <a:gd name="connsiteX0" fmla="*/ 9832 w 1268361"/>
              <a:gd name="connsiteY0" fmla="*/ 0 h 1042220"/>
              <a:gd name="connsiteX1" fmla="*/ 0 w 1268361"/>
              <a:gd name="connsiteY1" fmla="*/ 442452 h 1042220"/>
              <a:gd name="connsiteX2" fmla="*/ 1268361 w 1268361"/>
              <a:gd name="connsiteY2" fmla="*/ 1042220 h 1042220"/>
              <a:gd name="connsiteX3" fmla="*/ 9832 w 1268361"/>
              <a:gd name="connsiteY3" fmla="*/ 0 h 104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8361" h="1042220">
                <a:moveTo>
                  <a:pt x="9832" y="0"/>
                </a:moveTo>
                <a:lnTo>
                  <a:pt x="0" y="442452"/>
                </a:lnTo>
                <a:lnTo>
                  <a:pt x="1268361" y="1042220"/>
                </a:lnTo>
                <a:lnTo>
                  <a:pt x="983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963265" y="3891115"/>
            <a:ext cx="3028335" cy="2005781"/>
          </a:xfrm>
          <a:custGeom>
            <a:avLst/>
            <a:gdLst>
              <a:gd name="connsiteX0" fmla="*/ 1347019 w 3028335"/>
              <a:gd name="connsiteY0" fmla="*/ 540774 h 2005781"/>
              <a:gd name="connsiteX1" fmla="*/ 206477 w 3028335"/>
              <a:gd name="connsiteY1" fmla="*/ 1229032 h 2005781"/>
              <a:gd name="connsiteX2" fmla="*/ 1347019 w 3028335"/>
              <a:gd name="connsiteY2" fmla="*/ 2005781 h 2005781"/>
              <a:gd name="connsiteX3" fmla="*/ 1327355 w 3028335"/>
              <a:gd name="connsiteY3" fmla="*/ 983226 h 2005781"/>
              <a:gd name="connsiteX4" fmla="*/ 2595716 w 3028335"/>
              <a:gd name="connsiteY4" fmla="*/ 1582994 h 2005781"/>
              <a:gd name="connsiteX5" fmla="*/ 3028335 w 3028335"/>
              <a:gd name="connsiteY5" fmla="*/ 471949 h 2005781"/>
              <a:gd name="connsiteX6" fmla="*/ 1543664 w 3028335"/>
              <a:gd name="connsiteY6" fmla="*/ 0 h 2005781"/>
              <a:gd name="connsiteX7" fmla="*/ 0 w 3028335"/>
              <a:gd name="connsiteY7" fmla="*/ 275303 h 2005781"/>
              <a:gd name="connsiteX8" fmla="*/ 1347019 w 3028335"/>
              <a:gd name="connsiteY8" fmla="*/ 540774 h 200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335" h="2005781">
                <a:moveTo>
                  <a:pt x="1347019" y="540774"/>
                </a:moveTo>
                <a:lnTo>
                  <a:pt x="206477" y="1229032"/>
                </a:lnTo>
                <a:lnTo>
                  <a:pt x="1347019" y="2005781"/>
                </a:lnTo>
                <a:lnTo>
                  <a:pt x="1327355" y="983226"/>
                </a:lnTo>
                <a:lnTo>
                  <a:pt x="2595716" y="1582994"/>
                </a:lnTo>
                <a:lnTo>
                  <a:pt x="3028335" y="471949"/>
                </a:lnTo>
                <a:lnTo>
                  <a:pt x="1543664" y="0"/>
                </a:lnTo>
                <a:lnTo>
                  <a:pt x="0" y="275303"/>
                </a:lnTo>
                <a:lnTo>
                  <a:pt x="1347019" y="54077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8" idx="1"/>
            <a:endCxn id="18" idx="3"/>
          </p:cNvCxnSpPr>
          <p:nvPr/>
        </p:nvCxnSpPr>
        <p:spPr>
          <a:xfrm flipV="1">
            <a:off x="6169742" y="4874341"/>
            <a:ext cx="1120879" cy="2458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8" idx="7"/>
            <a:endCxn id="18" idx="1"/>
          </p:cNvCxnSpPr>
          <p:nvPr/>
        </p:nvCxnSpPr>
        <p:spPr>
          <a:xfrm>
            <a:off x="5963265" y="4166418"/>
            <a:ext cx="206477" cy="9537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8" idx="0"/>
            <a:endCxn id="18" idx="6"/>
          </p:cNvCxnSpPr>
          <p:nvPr/>
        </p:nvCxnSpPr>
        <p:spPr>
          <a:xfrm flipV="1">
            <a:off x="7310285" y="3891115"/>
            <a:ext cx="196645" cy="5407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8" idx="0"/>
            <a:endCxn id="18" idx="4"/>
          </p:cNvCxnSpPr>
          <p:nvPr/>
        </p:nvCxnSpPr>
        <p:spPr>
          <a:xfrm>
            <a:off x="7310285" y="4431889"/>
            <a:ext cx="1248697" cy="10422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8" idx="0"/>
            <a:endCxn id="18" idx="5"/>
          </p:cNvCxnSpPr>
          <p:nvPr/>
        </p:nvCxnSpPr>
        <p:spPr>
          <a:xfrm flipV="1">
            <a:off x="7310285" y="4363064"/>
            <a:ext cx="1681315" cy="688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8" idx="2"/>
            <a:endCxn id="18" idx="4"/>
          </p:cNvCxnSpPr>
          <p:nvPr/>
        </p:nvCxnSpPr>
        <p:spPr>
          <a:xfrm flipV="1">
            <a:off x="7310285" y="5474109"/>
            <a:ext cx="1248697" cy="4227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0"/>
            <a:endCxn id="18" idx="3"/>
          </p:cNvCxnSpPr>
          <p:nvPr/>
        </p:nvCxnSpPr>
        <p:spPr>
          <a:xfrm flipH="1">
            <a:off x="7290621" y="4431889"/>
            <a:ext cx="19664" cy="4424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>
            <a:spLocks noChangeAspect="1"/>
          </p:cNvSpPr>
          <p:nvPr/>
        </p:nvSpPr>
        <p:spPr>
          <a:xfrm>
            <a:off x="6123040" y="503903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8915400" y="4286864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74676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7248832" y="435323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5887700" y="407792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5297764" y="6152536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8704730" y="668767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7286859" y="4879258"/>
            <a:ext cx="1278193" cy="1032387"/>
          </a:xfrm>
          <a:custGeom>
            <a:avLst/>
            <a:gdLst>
              <a:gd name="connsiteX0" fmla="*/ 29497 w 1278193"/>
              <a:gd name="connsiteY0" fmla="*/ 1032387 h 1032387"/>
              <a:gd name="connsiteX1" fmla="*/ 1278193 w 1278193"/>
              <a:gd name="connsiteY1" fmla="*/ 599768 h 1032387"/>
              <a:gd name="connsiteX2" fmla="*/ 0 w 1278193"/>
              <a:gd name="connsiteY2" fmla="*/ 0 h 1032387"/>
              <a:gd name="connsiteX3" fmla="*/ 29497 w 1278193"/>
              <a:gd name="connsiteY3" fmla="*/ 1032387 h 103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193" h="1032387">
                <a:moveTo>
                  <a:pt x="29497" y="1032387"/>
                </a:moveTo>
                <a:lnTo>
                  <a:pt x="1278193" y="599768"/>
                </a:lnTo>
                <a:lnTo>
                  <a:pt x="0" y="0"/>
                </a:lnTo>
                <a:lnTo>
                  <a:pt x="29497" y="1032387"/>
                </a:lnTo>
                <a:close/>
              </a:path>
            </a:pathLst>
          </a:custGeom>
          <a:solidFill>
            <a:srgbClr val="4F81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7481722" y="5201264"/>
            <a:ext cx="281713" cy="437536"/>
          </a:xfrm>
          <a:prstGeom prst="line">
            <a:avLst/>
          </a:prstGeom>
          <a:ln w="127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414487" y="5322070"/>
            <a:ext cx="586513" cy="228599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7605713" y="5348288"/>
            <a:ext cx="142875" cy="71437"/>
          </a:xfrm>
          <a:custGeom>
            <a:avLst/>
            <a:gdLst>
              <a:gd name="connsiteX0" fmla="*/ 0 w 142875"/>
              <a:gd name="connsiteY0" fmla="*/ 38100 h 71437"/>
              <a:gd name="connsiteX1" fmla="*/ 100012 w 142875"/>
              <a:gd name="connsiteY1" fmla="*/ 0 h 71437"/>
              <a:gd name="connsiteX2" fmla="*/ 142875 w 142875"/>
              <a:gd name="connsiteY2" fmla="*/ 71437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875" h="71437">
                <a:moveTo>
                  <a:pt x="0" y="38100"/>
                </a:moveTo>
                <a:lnTo>
                  <a:pt x="100012" y="0"/>
                </a:lnTo>
                <a:lnTo>
                  <a:pt x="142875" y="7143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7229804" y="57912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8487696" y="540036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227280" y="4831932"/>
                <a:ext cx="4331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280" y="4831932"/>
                <a:ext cx="433131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>
            <a:spLocks noChangeAspect="1"/>
          </p:cNvSpPr>
          <p:nvPr/>
        </p:nvSpPr>
        <p:spPr>
          <a:xfrm>
            <a:off x="7219336" y="481043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7169364" y="5820798"/>
                <a:ext cx="450636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364" y="5820798"/>
                <a:ext cx="450636" cy="391646"/>
              </a:xfrm>
              <a:prstGeom prst="rect">
                <a:avLst/>
              </a:prstGeom>
              <a:blipFill rotWithShape="0"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8543365" y="5363694"/>
                <a:ext cx="475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365" y="5363694"/>
                <a:ext cx="475579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ounded Rectangle 35"/>
          <p:cNvSpPr/>
          <p:nvPr/>
        </p:nvSpPr>
        <p:spPr>
          <a:xfrm>
            <a:off x="6172200" y="1874520"/>
            <a:ext cx="685800" cy="5334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5402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Geometry-Processing Tools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457200">
                  <a:buNone/>
                </a:pPr>
                <a:r>
                  <a:rPr lang="en-US" u="sng" dirty="0" smtClean="0"/>
                  <a:t>2.	Flow Fields/Lines</a:t>
                </a:r>
                <a:r>
                  <a:rPr lang="en-US" dirty="0" smtClean="0"/>
                  <a:t>: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  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u="sng" dirty="0" smtClean="0"/>
              </a:p>
              <a:p>
                <a:pPr marL="0" indent="0">
                  <a:buNone/>
                </a:pPr>
                <a:r>
                  <a:rPr lang="en-US" u="sng" dirty="0" smtClean="0"/>
                  <a:t>Iteratively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dirty="0" smtClean="0">
                    <a:latin typeface="+mj-lt"/>
                  </a:rPr>
                  <a:t>Sample the flow field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 smtClean="0">
                    <a:latin typeface="+mj-lt"/>
                  </a:rPr>
                  <a:t>.</a:t>
                </a:r>
              </a:p>
              <a:p>
                <a:pPr lvl="1"/>
                <a:r>
                  <a:rPr lang="en-US" dirty="0" smtClean="0">
                    <a:latin typeface="+mj-lt"/>
                  </a:rPr>
                  <a:t>Take a small step in a</a:t>
                </a:r>
                <a:br>
                  <a:rPr lang="en-US" dirty="0" smtClean="0">
                    <a:latin typeface="+mj-lt"/>
                  </a:rPr>
                </a:br>
                <a:r>
                  <a:rPr lang="en-US" dirty="0" smtClean="0">
                    <a:latin typeface="+mj-lt"/>
                  </a:rPr>
                  <a:t>straight line along the</a:t>
                </a:r>
                <a:br>
                  <a:rPr lang="en-US" dirty="0" smtClean="0">
                    <a:latin typeface="+mj-lt"/>
                  </a:rPr>
                </a:br>
                <a:r>
                  <a:rPr lang="en-US" dirty="0" smtClean="0">
                    <a:latin typeface="+mj-lt"/>
                  </a:rPr>
                  <a:t>flow direction.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4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7467600" y="5181600"/>
            <a:ext cx="838200" cy="76200"/>
          </a:xfrm>
          <a:prstGeom prst="straightConnector1">
            <a:avLst/>
          </a:prstGeom>
          <a:ln w="381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>
            <a:spLocks noChangeAspect="1"/>
          </p:cNvSpPr>
          <p:nvPr/>
        </p:nvSpPr>
        <p:spPr>
          <a:xfrm>
            <a:off x="8257056" y="521566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318174" y="4953000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174" y="4953000"/>
                <a:ext cx="368626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590098" y="4821219"/>
                <a:ext cx="6927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098" y="4821219"/>
                <a:ext cx="692754" cy="369332"/>
              </a:xfrm>
              <a:prstGeom prst="rect">
                <a:avLst/>
              </a:prstGeom>
              <a:blipFill rotWithShape="0">
                <a:blip r:embed="rId17"/>
                <a:stretch>
                  <a:fillRect t="-2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6781800" y="4821219"/>
            <a:ext cx="661954" cy="351402"/>
            <a:chOff x="6781800" y="4821219"/>
            <a:chExt cx="661954" cy="351402"/>
          </a:xfrm>
        </p:grpSpPr>
        <p:cxnSp>
          <p:nvCxnSpPr>
            <p:cNvPr id="25" name="Straight Arrow Connector 24"/>
            <p:cNvCxnSpPr/>
            <p:nvPr/>
          </p:nvCxnSpPr>
          <p:spPr>
            <a:xfrm flipH="1" flipV="1">
              <a:off x="6781800" y="4821219"/>
              <a:ext cx="658905" cy="351402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cxnSpLocks noChangeAspect="1"/>
            </p:cNvCxnSpPr>
            <p:nvPr/>
          </p:nvCxnSpPr>
          <p:spPr>
            <a:xfrm flipH="1" flipV="1">
              <a:off x="7179199" y="5029200"/>
              <a:ext cx="264555" cy="141090"/>
            </a:xfrm>
            <a:prstGeom prst="straightConnector1">
              <a:avLst/>
            </a:prstGeom>
            <a:ln w="38100"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>
            <a:spLocks noChangeAspect="1"/>
          </p:cNvSpPr>
          <p:nvPr/>
        </p:nvSpPr>
        <p:spPr>
          <a:xfrm>
            <a:off x="7394090" y="512333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63397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Geometry-Processing Tools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457200">
                  <a:buNone/>
                </a:pPr>
                <a:r>
                  <a:rPr lang="en-US" u="sng" dirty="0" smtClean="0"/>
                  <a:t>2.	Flow Fields/Lines</a:t>
                </a:r>
                <a:r>
                  <a:rPr lang="en-US" dirty="0" smtClean="0"/>
                  <a:t>: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  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u="sng" dirty="0" smtClean="0"/>
              </a:p>
              <a:p>
                <a:pPr marL="0" indent="0">
                  <a:buNone/>
                </a:pPr>
                <a:r>
                  <a:rPr lang="en-US" u="sng" dirty="0" smtClean="0"/>
                  <a:t>Iteratively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dirty="0" smtClean="0">
                    <a:latin typeface="+mj-lt"/>
                  </a:rPr>
                  <a:t>Sample the flow field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 smtClean="0">
                    <a:latin typeface="+mj-lt"/>
                  </a:rPr>
                  <a:t>.</a:t>
                </a:r>
              </a:p>
              <a:p>
                <a:pPr lvl="1"/>
                <a:r>
                  <a:rPr lang="en-US" dirty="0" smtClean="0">
                    <a:latin typeface="+mj-lt"/>
                  </a:rPr>
                  <a:t>Take a small step in a</a:t>
                </a:r>
                <a:br>
                  <a:rPr lang="en-US" dirty="0" smtClean="0">
                    <a:latin typeface="+mj-lt"/>
                  </a:rPr>
                </a:br>
                <a:r>
                  <a:rPr lang="en-US" dirty="0" smtClean="0">
                    <a:latin typeface="+mj-lt"/>
                  </a:rPr>
                  <a:t>straight line along the</a:t>
                </a:r>
                <a:br>
                  <a:rPr lang="en-US" dirty="0" smtClean="0">
                    <a:latin typeface="+mj-lt"/>
                  </a:rPr>
                </a:br>
                <a:r>
                  <a:rPr lang="en-US" dirty="0" smtClean="0">
                    <a:latin typeface="+mj-lt"/>
                  </a:rPr>
                  <a:t>flow direction.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4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7467600" y="5181600"/>
            <a:ext cx="838200" cy="76200"/>
          </a:xfrm>
          <a:prstGeom prst="straightConnector1">
            <a:avLst/>
          </a:prstGeom>
          <a:ln w="381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>
            <a:spLocks noChangeAspect="1"/>
          </p:cNvSpPr>
          <p:nvPr/>
        </p:nvSpPr>
        <p:spPr>
          <a:xfrm>
            <a:off x="8257056" y="521566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318174" y="4953000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174" y="4953000"/>
                <a:ext cx="368626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590098" y="4821219"/>
                <a:ext cx="6927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098" y="4821219"/>
                <a:ext cx="692754" cy="369332"/>
              </a:xfrm>
              <a:prstGeom prst="rect">
                <a:avLst/>
              </a:prstGeom>
              <a:blipFill rotWithShape="0">
                <a:blip r:embed="rId17"/>
                <a:stretch>
                  <a:fillRect t="-2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6781800" y="4821219"/>
            <a:ext cx="661954" cy="351402"/>
            <a:chOff x="6781800" y="4821219"/>
            <a:chExt cx="661954" cy="351402"/>
          </a:xfrm>
        </p:grpSpPr>
        <p:cxnSp>
          <p:nvCxnSpPr>
            <p:cNvPr id="25" name="Straight Arrow Connector 24"/>
            <p:cNvCxnSpPr/>
            <p:nvPr/>
          </p:nvCxnSpPr>
          <p:spPr>
            <a:xfrm flipH="1" flipV="1">
              <a:off x="6781800" y="4821219"/>
              <a:ext cx="658905" cy="351402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cxnSpLocks noChangeAspect="1"/>
            </p:cNvCxnSpPr>
            <p:nvPr/>
          </p:nvCxnSpPr>
          <p:spPr>
            <a:xfrm flipH="1" flipV="1">
              <a:off x="7179199" y="5029200"/>
              <a:ext cx="264555" cy="141090"/>
            </a:xfrm>
            <a:prstGeom prst="straightConnector1">
              <a:avLst/>
            </a:prstGeom>
            <a:ln w="38100"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>
            <a:spLocks noChangeAspect="1"/>
          </p:cNvSpPr>
          <p:nvPr/>
        </p:nvSpPr>
        <p:spPr>
          <a:xfrm>
            <a:off x="7394090" y="512333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75323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Geometry-Processing Tools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457200">
                  <a:buNone/>
                </a:pPr>
                <a:r>
                  <a:rPr lang="en-US" u="sng" dirty="0" smtClean="0"/>
                  <a:t>2.	Flow Fields/Lines</a:t>
                </a:r>
                <a:r>
                  <a:rPr lang="en-US" dirty="0" smtClean="0"/>
                  <a:t>: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  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u="sng" dirty="0" smtClean="0"/>
              </a:p>
              <a:p>
                <a:pPr marL="0" indent="0">
                  <a:buNone/>
                </a:pPr>
                <a:r>
                  <a:rPr lang="en-US" u="sng" dirty="0" smtClean="0"/>
                  <a:t>Iteratively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dirty="0" smtClean="0">
                    <a:latin typeface="+mj-lt"/>
                  </a:rPr>
                  <a:t>Sample the flow field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 smtClean="0">
                    <a:latin typeface="+mj-lt"/>
                  </a:rPr>
                  <a:t>.</a:t>
                </a:r>
              </a:p>
              <a:p>
                <a:pPr lvl="1"/>
                <a:r>
                  <a:rPr lang="en-US" dirty="0" smtClean="0">
                    <a:latin typeface="+mj-lt"/>
                  </a:rPr>
                  <a:t>Take a small step in a</a:t>
                </a:r>
                <a:br>
                  <a:rPr lang="en-US" dirty="0" smtClean="0">
                    <a:latin typeface="+mj-lt"/>
                  </a:rPr>
                </a:br>
                <a:r>
                  <a:rPr lang="en-US" dirty="0" smtClean="0">
                    <a:latin typeface="+mj-lt"/>
                  </a:rPr>
                  <a:t>straight line along the</a:t>
                </a:r>
                <a:br>
                  <a:rPr lang="en-US" dirty="0" smtClean="0">
                    <a:latin typeface="+mj-lt"/>
                  </a:rPr>
                </a:br>
                <a:r>
                  <a:rPr lang="en-US" dirty="0" smtClean="0">
                    <a:latin typeface="+mj-lt"/>
                  </a:rPr>
                  <a:t>flow direction.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4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H="1" flipV="1">
            <a:off x="7467600" y="5181600"/>
            <a:ext cx="838200" cy="76200"/>
          </a:xfrm>
          <a:prstGeom prst="straightConnector1">
            <a:avLst/>
          </a:prstGeom>
          <a:ln w="381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>
            <a:spLocks noChangeAspect="1"/>
          </p:cNvSpPr>
          <p:nvPr/>
        </p:nvSpPr>
        <p:spPr>
          <a:xfrm>
            <a:off x="8261819" y="521566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318174" y="4953000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174" y="4953000"/>
                <a:ext cx="368626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590098" y="4821219"/>
                <a:ext cx="6927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098" y="4821219"/>
                <a:ext cx="692754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2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 flipH="1" flipV="1">
            <a:off x="6781800" y="4821219"/>
            <a:ext cx="658905" cy="351402"/>
          </a:xfrm>
          <a:prstGeom prst="straightConnector1">
            <a:avLst/>
          </a:prstGeom>
          <a:ln w="38100"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>
            <a:spLocks noChangeAspect="1"/>
          </p:cNvSpPr>
          <p:nvPr/>
        </p:nvSpPr>
        <p:spPr>
          <a:xfrm>
            <a:off x="7394090" y="512333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6699325" y="475577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69207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Extend image-processing techniques to surfaces: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Gradient Domain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2" descr="C:\Personal\Pix\Israel (October 2011)\temp.alp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1288"/>
            <a:ext cx="9144000" cy="167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Personal\Pix\Israel (October 2011)\tem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7688"/>
            <a:ext cx="9144000" cy="167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Personal\Pix\Israel (October 2011)\temp.tem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48"/>
            <a:ext cx="9144000" cy="167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680441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Geometry-Processing Tools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457200">
                  <a:buNone/>
                </a:pPr>
                <a:r>
                  <a:rPr lang="en-US" u="sng" dirty="0" smtClean="0"/>
                  <a:t>2.	Flow Fields/Lines</a:t>
                </a:r>
                <a:r>
                  <a:rPr lang="en-US" dirty="0" smtClean="0"/>
                  <a:t>: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  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u="sng" dirty="0" smtClean="0"/>
              </a:p>
              <a:p>
                <a:pPr marL="0" indent="0">
                  <a:buNone/>
                </a:pPr>
                <a:r>
                  <a:rPr lang="en-US" u="sng" dirty="0" smtClean="0"/>
                  <a:t>Iteratively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dirty="0" smtClean="0">
                    <a:latin typeface="+mj-lt"/>
                  </a:rPr>
                  <a:t>Sample the flow field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 smtClean="0">
                    <a:latin typeface="+mj-lt"/>
                  </a:rPr>
                  <a:t>.</a:t>
                </a:r>
              </a:p>
              <a:p>
                <a:pPr lvl="1"/>
                <a:r>
                  <a:rPr lang="en-US" dirty="0" smtClean="0">
                    <a:latin typeface="+mj-lt"/>
                  </a:rPr>
                  <a:t>Take a small step in a</a:t>
                </a:r>
                <a:br>
                  <a:rPr lang="en-US" dirty="0" smtClean="0">
                    <a:latin typeface="+mj-lt"/>
                  </a:rPr>
                </a:br>
                <a:r>
                  <a:rPr lang="en-US" dirty="0" smtClean="0">
                    <a:latin typeface="+mj-lt"/>
                  </a:rPr>
                  <a:t>straight line along the</a:t>
                </a:r>
                <a:br>
                  <a:rPr lang="en-US" dirty="0" smtClean="0">
                    <a:latin typeface="+mj-lt"/>
                  </a:rPr>
                </a:br>
                <a:r>
                  <a:rPr lang="en-US" dirty="0" smtClean="0">
                    <a:latin typeface="+mj-lt"/>
                  </a:rPr>
                  <a:t>flow direction.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4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7467600" y="5181600"/>
            <a:ext cx="838200" cy="76200"/>
          </a:xfrm>
          <a:prstGeom prst="straightConnector1">
            <a:avLst/>
          </a:prstGeom>
          <a:ln w="38100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>
            <a:spLocks noChangeAspect="1"/>
          </p:cNvSpPr>
          <p:nvPr/>
        </p:nvSpPr>
        <p:spPr>
          <a:xfrm>
            <a:off x="8257056" y="521566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318174" y="4953000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174" y="4953000"/>
                <a:ext cx="368626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590098" y="4821219"/>
                <a:ext cx="6927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098" y="4821219"/>
                <a:ext cx="692754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2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>
            <a:spLocks/>
          </p:cNvSpPr>
          <p:nvPr/>
        </p:nvSpPr>
        <p:spPr>
          <a:xfrm>
            <a:off x="7033264" y="4760538"/>
            <a:ext cx="54864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7072312" y="4843463"/>
            <a:ext cx="366713" cy="333375"/>
          </a:xfrm>
          <a:custGeom>
            <a:avLst/>
            <a:gdLst>
              <a:gd name="connsiteX0" fmla="*/ 366713 w 366713"/>
              <a:gd name="connsiteY0" fmla="*/ 333375 h 333375"/>
              <a:gd name="connsiteX1" fmla="*/ 114300 w 366713"/>
              <a:gd name="connsiteY1" fmla="*/ 190500 h 333375"/>
              <a:gd name="connsiteX2" fmla="*/ 0 w 366713"/>
              <a:gd name="connsiteY2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713" h="333375">
                <a:moveTo>
                  <a:pt x="366713" y="333375"/>
                </a:moveTo>
                <a:lnTo>
                  <a:pt x="114300" y="19050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accent1"/>
            </a:solidFill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7394090" y="512333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39638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Tools of the Trade</a:t>
            </a:r>
          </a:p>
          <a:p>
            <a:r>
              <a:rPr lang="en-US" b="1" dirty="0" smtClean="0"/>
              <a:t>Extensions to Signals on Surfaces</a:t>
            </a:r>
          </a:p>
          <a:p>
            <a:pPr lvl="1"/>
            <a:r>
              <a:rPr lang="en-US" b="1" dirty="0" smtClean="0"/>
              <a:t>Gradient Domain	[Poisson]</a:t>
            </a:r>
          </a:p>
          <a:p>
            <a:pPr lvl="1"/>
            <a:r>
              <a:rPr lang="en-US" dirty="0" smtClean="0"/>
              <a:t>Shock Filters		[Advection]</a:t>
            </a:r>
          </a:p>
          <a:p>
            <a:pPr lvl="1"/>
            <a:r>
              <a:rPr lang="en-US" dirty="0" smtClean="0"/>
              <a:t>Optical Flow		[Poisson + Advection]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7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Domain (Stitching)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2733675"/>
            <a:ext cx="25527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1733" y="2838161"/>
            <a:ext cx="25431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511" y="2953039"/>
            <a:ext cx="252412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04597" y="3057814"/>
            <a:ext cx="25050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9036" y="3143539"/>
            <a:ext cx="2514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3190875"/>
            <a:ext cx="248602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2400" y="3238211"/>
            <a:ext cx="249555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61636" y="2733386"/>
            <a:ext cx="94869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26"/>
          <p:cNvGrpSpPr/>
          <p:nvPr/>
        </p:nvGrpSpPr>
        <p:grpSpPr>
          <a:xfrm>
            <a:off x="1050878" y="1590675"/>
            <a:ext cx="7001565" cy="2206390"/>
            <a:chOff x="1050878" y="1967864"/>
            <a:chExt cx="7001565" cy="1686326"/>
          </a:xfrm>
        </p:grpSpPr>
        <p:sp>
          <p:nvSpPr>
            <p:cNvPr id="28" name="TextBox 27"/>
            <p:cNvSpPr txBox="1"/>
            <p:nvPr/>
          </p:nvSpPr>
          <p:spPr>
            <a:xfrm>
              <a:off x="1069056" y="1967864"/>
              <a:ext cx="6983387" cy="52322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Different exposures </a:t>
              </a:r>
              <a:r>
                <a:rPr lang="en-US" sz="2800" dirty="0" smtClean="0">
                  <a:sym typeface="Symbol"/>
                </a:rPr>
                <a:t> </a:t>
              </a:r>
              <a:r>
                <a:rPr lang="en-US" sz="2800" dirty="0" smtClean="0"/>
                <a:t>Seams in the panorama</a:t>
              </a:r>
              <a:endParaRPr lang="en-US" sz="2800" dirty="0"/>
            </a:p>
          </p:txBody>
        </p:sp>
        <p:cxnSp>
          <p:nvCxnSpPr>
            <p:cNvPr id="29" name="Straight Arrow Connector 28"/>
            <p:cNvCxnSpPr>
              <a:stCxn id="28" idx="2"/>
            </p:cNvCxnSpPr>
            <p:nvPr/>
          </p:nvCxnSpPr>
          <p:spPr>
            <a:xfrm rot="5400000">
              <a:off x="2224262" y="1317700"/>
              <a:ext cx="1163104" cy="35098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8" idx="2"/>
            </p:cNvCxnSpPr>
            <p:nvPr/>
          </p:nvCxnSpPr>
          <p:spPr>
            <a:xfrm rot="5400000">
              <a:off x="3507152" y="2586942"/>
              <a:ext cx="1149456" cy="9577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8" idx="2"/>
            </p:cNvCxnSpPr>
            <p:nvPr/>
          </p:nvCxnSpPr>
          <p:spPr>
            <a:xfrm rot="16200000" flipH="1">
              <a:off x="4175891" y="2875942"/>
              <a:ext cx="1163104" cy="3933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8" idx="2"/>
            </p:cNvCxnSpPr>
            <p:nvPr/>
          </p:nvCxnSpPr>
          <p:spPr>
            <a:xfrm rot="16200000" flipH="1">
              <a:off x="4517084" y="2534749"/>
              <a:ext cx="1163107" cy="10757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8" idx="2"/>
            </p:cNvCxnSpPr>
            <p:nvPr/>
          </p:nvCxnSpPr>
          <p:spPr>
            <a:xfrm rot="16200000" flipH="1">
              <a:off x="5335951" y="1715882"/>
              <a:ext cx="1149456" cy="26998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8" idx="2"/>
            </p:cNvCxnSpPr>
            <p:nvPr/>
          </p:nvCxnSpPr>
          <p:spPr>
            <a:xfrm rot="5400000">
              <a:off x="3009008" y="2088798"/>
              <a:ext cx="1149456" cy="19540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6199632" y="6611112"/>
            <a:ext cx="2947666" cy="246221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>
            <a:spAutoFit/>
          </a:bodyPr>
          <a:lstStyle/>
          <a:p>
            <a:pPr algn="r"/>
            <a:r>
              <a:rPr lang="en-US" sz="1600" dirty="0" smtClean="0"/>
              <a:t>Image(s) courtesy of </a:t>
            </a:r>
            <a:r>
              <a:rPr lang="en-US" sz="1600" dirty="0" err="1" smtClean="0"/>
              <a:t>Uyttendaele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8576950"/>
      </p:ext>
    </p:extLst>
  </p:cSld>
  <p:clrMapOvr>
    <a:masterClrMapping/>
  </p:clrMapOvr>
  <p:transition advTm="11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Domain </a:t>
            </a:r>
            <a:r>
              <a:rPr lang="en-US" dirty="0" smtClean="0"/>
              <a:t>(Stitching</a:t>
            </a:r>
            <a:r>
              <a:rPr lang="en-US" dirty="0"/>
              <a:t>)</a:t>
            </a: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61636" y="2733386"/>
            <a:ext cx="94869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73165"/>
                <a:ext cx="8229600" cy="4525963"/>
              </a:xfrm>
            </p:spPr>
            <p:txBody>
              <a:bodyPr/>
              <a:lstStyle/>
              <a:p>
                <a:r>
                  <a:rPr lang="en-US" dirty="0" smtClean="0"/>
                  <a:t>Copy interior gradients into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endParaRPr lang="en-US" dirty="0" smtClean="0"/>
              </a:p>
              <a:p>
                <a:r>
                  <a:rPr lang="en-US" dirty="0" smtClean="0"/>
                  <a:t>Set seam-crossing gradients to zero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∫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func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73165"/>
                <a:ext cx="8229600" cy="4525963"/>
              </a:xfrm>
              <a:blipFill rotWithShape="0">
                <a:blip r:embed="rId5"/>
                <a:stretch>
                  <a:fillRect l="-1704" t="-1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1636" y="2733675"/>
            <a:ext cx="94869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196334" y="6611779"/>
            <a:ext cx="2947666" cy="246221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 algn="r"/>
            <a:r>
              <a:rPr lang="en-US" sz="1600" dirty="0" smtClean="0"/>
              <a:t>Image(s) courtesy of </a:t>
            </a:r>
            <a:r>
              <a:rPr lang="en-US" sz="1600" dirty="0" err="1" smtClean="0"/>
              <a:t>Uyttendaele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292381"/>
      </p:ext>
    </p:extLst>
  </p:cSld>
  <p:clrMapOvr>
    <a:masterClrMapping/>
  </p:clrMapOvr>
  <p:transition advTm="11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Domain </a:t>
            </a:r>
            <a:r>
              <a:rPr lang="en-US" dirty="0" smtClean="0"/>
              <a:t>(Stitching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73165"/>
                <a:ext cx="8229600" cy="4525963"/>
              </a:xfrm>
            </p:spPr>
            <p:txBody>
              <a:bodyPr/>
              <a:lstStyle/>
              <a:p>
                <a:r>
                  <a:rPr lang="en-US" dirty="0" smtClean="0"/>
                  <a:t>Copy interior gradients into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endParaRPr lang="en-US" dirty="0" smtClean="0"/>
              </a:p>
              <a:p>
                <a:r>
                  <a:rPr lang="en-US" dirty="0"/>
                  <a:t>Set seam-crossing gradients to zero</a:t>
                </a:r>
                <a:br>
                  <a:rPr lang="en-US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𝑜𝑢𝑡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Ω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∫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𝑑𝑝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73165"/>
                <a:ext cx="8229600" cy="4525963"/>
              </a:xfrm>
              <a:blipFill rotWithShape="0">
                <a:blip r:embed="rId4"/>
                <a:stretch>
                  <a:fillRect l="-1704" t="-1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 descr="C:\Research\PoissonMesh\Data\Rooster\Results\misha.0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6288" y="3240186"/>
            <a:ext cx="3010912" cy="3010912"/>
          </a:xfrm>
          <a:prstGeom prst="rect">
            <a:avLst/>
          </a:prstGeom>
          <a:noFill/>
        </p:spPr>
      </p:pic>
      <p:sp>
        <p:nvSpPr>
          <p:cNvPr id="17" name="Right Arrow 16"/>
          <p:cNvSpPr/>
          <p:nvPr/>
        </p:nvSpPr>
        <p:spPr>
          <a:xfrm>
            <a:off x="4681917" y="4521425"/>
            <a:ext cx="832805" cy="256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C:\Research\PoissonMesh\Data\Rooster\scan.xf.05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24120" y="3176124"/>
            <a:ext cx="1921858" cy="1921858"/>
          </a:xfrm>
          <a:prstGeom prst="rect">
            <a:avLst/>
          </a:prstGeom>
          <a:noFill/>
        </p:spPr>
      </p:pic>
      <p:pic>
        <p:nvPicPr>
          <p:cNvPr id="26" name="Picture 7" descr="C:\Research\PoissonMesh\Data\Rooster\scan.xf.01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14758" y="3048000"/>
            <a:ext cx="1921858" cy="1921858"/>
          </a:xfrm>
          <a:prstGeom prst="rect">
            <a:avLst/>
          </a:prstGeom>
          <a:noFill/>
        </p:spPr>
      </p:pic>
      <p:pic>
        <p:nvPicPr>
          <p:cNvPr id="28" name="Picture 2" descr="C:\Research\PoissonMesh\Data\Rooster\rooster.bmp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0319" y="3304248"/>
            <a:ext cx="3013474" cy="3013474"/>
          </a:xfrm>
          <a:prstGeom prst="rect">
            <a:avLst/>
          </a:prstGeom>
          <a:noFill/>
        </p:spPr>
      </p:pic>
      <p:pic>
        <p:nvPicPr>
          <p:cNvPr id="29" name="Picture 12" descr="C:\Research\PoissonMesh\Data\Rooster\scan.xf.06.jpe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0368" y="4777673"/>
            <a:ext cx="1921858" cy="1921858"/>
          </a:xfrm>
          <a:prstGeom prst="rect">
            <a:avLst/>
          </a:prstGeom>
          <a:noFill/>
        </p:spPr>
      </p:pic>
      <p:pic>
        <p:nvPicPr>
          <p:cNvPr id="30" name="Picture 6" descr="C:\Research\PoissonMesh\Data\Rooster\scan.xf.00.jpe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4393301"/>
            <a:ext cx="1921858" cy="1921858"/>
          </a:xfrm>
          <a:prstGeom prst="rect">
            <a:avLst/>
          </a:prstGeom>
          <a:noFill/>
        </p:spPr>
      </p:pic>
      <p:pic>
        <p:nvPicPr>
          <p:cNvPr id="31" name="Picture 5" descr="C:\Research\PoissonMesh\Data\Rooster\scan.xf.07.jpe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9129" y="4905797"/>
            <a:ext cx="1921858" cy="1921858"/>
          </a:xfrm>
          <a:prstGeom prst="rect">
            <a:avLst/>
          </a:prstGeom>
          <a:noFill/>
        </p:spPr>
      </p:pic>
      <p:pic>
        <p:nvPicPr>
          <p:cNvPr id="32" name="Picture 2" descr="C:\Research\PoissonMesh\Data\Rooster\Results\misha.2.jpe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5776" y="3243072"/>
            <a:ext cx="3008376" cy="300837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511243"/>
      </p:ext>
    </p:extLst>
  </p:cSld>
  <p:clrMapOvr>
    <a:masterClrMapping/>
  </p:clrMapOvr>
  <p:transition advTm="11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Gradient Domain (Sharpening)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73165"/>
                <a:ext cx="8229600" cy="5684835"/>
              </a:xfrm>
            </p:spPr>
            <p:txBody>
              <a:bodyPr/>
              <a:lstStyle/>
              <a:p>
                <a:r>
                  <a:rPr lang="en-US" dirty="0" smtClean="0"/>
                  <a:t>Fit input colors: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Amplify input gradients: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571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𝑖𝑛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p>
                                        <m:sSup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𝑖𝑛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73165"/>
                <a:ext cx="8229600" cy="5684835"/>
              </a:xfrm>
              <a:blipFill rotWithShape="0">
                <a:blip r:embed="rId4"/>
                <a:stretch>
                  <a:fillRect l="-1704" t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3746044" cy="2461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35" y="4039048"/>
            <a:ext cx="3747865" cy="24615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ight Arrow 25"/>
          <p:cNvSpPr/>
          <p:nvPr/>
        </p:nvSpPr>
        <p:spPr>
          <a:xfrm>
            <a:off x="4236156" y="5105400"/>
            <a:ext cx="74793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072467" y="5329535"/>
                <a:ext cx="10205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467" y="5329535"/>
                <a:ext cx="1020536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19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Left Brace 28"/>
          <p:cNvSpPr/>
          <p:nvPr/>
        </p:nvSpPr>
        <p:spPr>
          <a:xfrm rot="16200000">
            <a:off x="4230451" y="2401651"/>
            <a:ext cx="149697" cy="1447800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646940" y="3197698"/>
            <a:ext cx="131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value-fitting</a:t>
            </a:r>
            <a:endParaRPr lang="en-US" dirty="0"/>
          </a:p>
        </p:txBody>
      </p:sp>
      <p:sp>
        <p:nvSpPr>
          <p:cNvPr id="31" name="Left Brace 30"/>
          <p:cNvSpPr/>
          <p:nvPr/>
        </p:nvSpPr>
        <p:spPr>
          <a:xfrm rot="16200000">
            <a:off x="6795655" y="1905000"/>
            <a:ext cx="146993" cy="2438401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080958" y="3200401"/>
            <a:ext cx="15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gradient-fitting</a:t>
            </a:r>
            <a:endParaRPr lang="en-US" dirty="0"/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1" y="651944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600" i="1" dirty="0" smtClean="0"/>
              <a:t>Fourier Analysis of the 2D Screened Poisson Equation for Gradient Domain Problems</a:t>
            </a:r>
            <a:r>
              <a:rPr lang="en-US" sz="1600" dirty="0" smtClean="0"/>
              <a:t>. [Bhat </a:t>
            </a:r>
            <a:r>
              <a:rPr lang="en-US" sz="1600" i="1" dirty="0"/>
              <a:t>et al</a:t>
            </a:r>
            <a:r>
              <a:rPr lang="en-US" sz="1600" dirty="0"/>
              <a:t>. 2008]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8203292"/>
      </p:ext>
    </p:extLst>
  </p:cSld>
  <p:clrMapOvr>
    <a:masterClrMapping/>
  </p:clrMapOvr>
  <p:transition advTm="11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29" grpId="0" animBg="1"/>
      <p:bldP spid="30" grpId="0"/>
      <p:bldP spid="31" grpId="0" animBg="1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Gradient Domain </a:t>
            </a:r>
            <a:r>
              <a:rPr lang="en-US" dirty="0" smtClean="0"/>
              <a:t>(Sharpening)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73165"/>
                <a:ext cx="8229600" cy="5684835"/>
              </a:xfrm>
            </p:spPr>
            <p:txBody>
              <a:bodyPr/>
              <a:lstStyle/>
              <a:p>
                <a:r>
                  <a:rPr lang="en-US" dirty="0"/>
                  <a:t>Fit input colors: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Amplify input gradients: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p>
                  </m:oMath>
                </a14:m>
                <a:endParaRPr lang="en-US" dirty="0"/>
              </a:p>
              <a:p>
                <a:pPr marL="571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𝑖𝑛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𝑖𝑛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73165"/>
                <a:ext cx="8229600" cy="5684835"/>
              </a:xfrm>
              <a:blipFill rotWithShape="0">
                <a:blip r:embed="rId4"/>
                <a:stretch>
                  <a:fillRect l="-1704" t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32004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657600"/>
            <a:ext cx="32004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657600"/>
            <a:ext cx="3200400" cy="320040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5683726" y="5018049"/>
            <a:ext cx="74793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562600" y="5303739"/>
                <a:ext cx="8831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5303739"/>
                <a:ext cx="883126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694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Arrow 19"/>
          <p:cNvSpPr/>
          <p:nvPr/>
        </p:nvSpPr>
        <p:spPr>
          <a:xfrm rot="10800000">
            <a:off x="2667001" y="5018049"/>
            <a:ext cx="74793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675238" y="5303739"/>
                <a:ext cx="8831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238" y="5303739"/>
                <a:ext cx="883126" cy="400110"/>
              </a:xfrm>
              <a:prstGeom prst="rect">
                <a:avLst/>
              </a:prstGeom>
              <a:blipFill rotWithShape="0">
                <a:blip r:embed="rId9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4"/>
          <p:cNvSpPr/>
          <p:nvPr/>
        </p:nvSpPr>
        <p:spPr>
          <a:xfrm rot="16200000">
            <a:off x="4230451" y="2401651"/>
            <a:ext cx="149697" cy="1447800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46940" y="3197698"/>
            <a:ext cx="131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value-fitting</a:t>
            </a:r>
            <a:endParaRPr lang="en-US" dirty="0"/>
          </a:p>
        </p:txBody>
      </p:sp>
      <p:sp>
        <p:nvSpPr>
          <p:cNvPr id="19" name="Left Brace 18"/>
          <p:cNvSpPr/>
          <p:nvPr/>
        </p:nvSpPr>
        <p:spPr>
          <a:xfrm rot="16200000">
            <a:off x="6795655" y="1905000"/>
            <a:ext cx="146993" cy="2438401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080958" y="3200401"/>
            <a:ext cx="15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gradient-fitting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7742608"/>
      </p:ext>
    </p:extLst>
  </p:cSld>
  <p:clrMapOvr>
    <a:masterClrMapping/>
  </p:clrMapOvr>
  <p:transition advTm="11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Gradient Domain </a:t>
            </a:r>
            <a:r>
              <a:rPr lang="en-US" dirty="0" smtClean="0"/>
              <a:t>(Sharpening)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73165"/>
                <a:ext cx="8229600" cy="5684835"/>
              </a:xfrm>
            </p:spPr>
            <p:txBody>
              <a:bodyPr/>
              <a:lstStyle/>
              <a:p>
                <a:r>
                  <a:rPr lang="en-US" dirty="0"/>
                  <a:t>Fit input colors: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Amplify input gradients: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p>
                  </m:oMath>
                </a14:m>
                <a:endParaRPr lang="en-US" dirty="0"/>
              </a:p>
              <a:p>
                <a:pPr marL="571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𝑖𝑛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𝑖𝑛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73165"/>
                <a:ext cx="8229600" cy="5684835"/>
              </a:xfrm>
              <a:blipFill rotWithShape="0">
                <a:blip r:embed="rId4"/>
                <a:stretch>
                  <a:fillRect l="-1704" t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664" y="3494570"/>
            <a:ext cx="2920336" cy="251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367931"/>
            <a:ext cx="2716530" cy="271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" y="3352800"/>
            <a:ext cx="2716530" cy="271653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5921298" y="4789449"/>
            <a:ext cx="74793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2745792" y="4789449"/>
            <a:ext cx="74793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54029" y="5075139"/>
                <a:ext cx="8831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029" y="5075139"/>
                <a:ext cx="883126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690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800172" y="5075139"/>
                <a:ext cx="8831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172" y="5075139"/>
                <a:ext cx="883126" cy="400110"/>
              </a:xfrm>
              <a:prstGeom prst="rect">
                <a:avLst/>
              </a:prstGeom>
              <a:blipFill rotWithShape="0">
                <a:blip r:embed="rId9"/>
                <a:stretch>
                  <a:fillRect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47800" y="6324600"/>
                <a:ext cx="6213624" cy="473591"/>
              </a:xfrm>
              <a:prstGeom prst="rect">
                <a:avLst/>
              </a:prstGeom>
              <a:solidFill>
                <a:srgbClr val="00B0F0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Setting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p>
                  </m:oMath>
                </a14:m>
                <a:r>
                  <a:rPr lang="en-US" sz="2400" dirty="0" smtClean="0"/>
                  <a:t> to the </a:t>
                </a:r>
                <a:r>
                  <a:rPr lang="en-US" sz="2400" u="sng" dirty="0" smtClean="0"/>
                  <a:t>positions</a:t>
                </a:r>
                <a:r>
                  <a:rPr lang="en-US" sz="2400" dirty="0" smtClean="0"/>
                  <a:t> of the vertices in 3D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324600"/>
                <a:ext cx="6213624" cy="473591"/>
              </a:xfrm>
              <a:prstGeom prst="rect">
                <a:avLst/>
              </a:prstGeom>
              <a:blipFill rotWithShape="0">
                <a:blip r:embed="rId10"/>
                <a:stretch>
                  <a:fillRect l="-1369" t="-4938" b="-24691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eft Brace 18"/>
          <p:cNvSpPr/>
          <p:nvPr/>
        </p:nvSpPr>
        <p:spPr>
          <a:xfrm rot="16200000">
            <a:off x="4230451" y="2401651"/>
            <a:ext cx="149697" cy="1447800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646940" y="3197698"/>
            <a:ext cx="131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value-fitting</a:t>
            </a:r>
            <a:endParaRPr lang="en-US" dirty="0"/>
          </a:p>
        </p:txBody>
      </p:sp>
      <p:sp>
        <p:nvSpPr>
          <p:cNvPr id="26" name="Left Brace 25"/>
          <p:cNvSpPr/>
          <p:nvPr/>
        </p:nvSpPr>
        <p:spPr>
          <a:xfrm rot="16200000">
            <a:off x="6795655" y="1905000"/>
            <a:ext cx="146993" cy="2438401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080958" y="3200401"/>
            <a:ext cx="15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gradient-fitting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902417"/>
      </p:ext>
    </p:extLst>
  </p:cSld>
  <p:clrMapOvr>
    <a:masterClrMapping/>
  </p:clrMapOvr>
  <p:transition advTm="11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Tools of the Trade</a:t>
            </a:r>
          </a:p>
          <a:p>
            <a:r>
              <a:rPr lang="en-US" b="1" dirty="0" smtClean="0"/>
              <a:t>Extensions to Signals on Surfaces</a:t>
            </a:r>
          </a:p>
          <a:p>
            <a:pPr lvl="1"/>
            <a:r>
              <a:rPr lang="en-US" dirty="0" smtClean="0"/>
              <a:t>Gradient Domain	[Poisson]</a:t>
            </a:r>
          </a:p>
          <a:p>
            <a:pPr lvl="1"/>
            <a:r>
              <a:rPr lang="en-US" b="1" dirty="0" smtClean="0"/>
              <a:t>Shock Filters		[Advection]</a:t>
            </a:r>
          </a:p>
          <a:p>
            <a:pPr lvl="1"/>
            <a:r>
              <a:rPr lang="en-US" dirty="0" smtClean="0"/>
              <a:t>Optical Flow		[Poisson + Advection]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5800"/>
            <a:ext cx="3657600" cy="1998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 Filters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 smtClean="0"/>
                  <a:t>[</a:t>
                </a:r>
                <a:r>
                  <a:rPr lang="en-US" u="sng" dirty="0" err="1" smtClean="0"/>
                  <a:t>Osher</a:t>
                </a:r>
                <a:r>
                  <a:rPr lang="en-US" u="sng" dirty="0" smtClean="0"/>
                  <a:t> and </a:t>
                </a:r>
                <a:r>
                  <a:rPr lang="en-US" u="sng" dirty="0" err="1" smtClean="0"/>
                  <a:t>Rudin</a:t>
                </a:r>
                <a:r>
                  <a:rPr lang="en-US" u="sng" dirty="0" smtClean="0"/>
                  <a:t>, 1990]</a:t>
                </a:r>
                <a:r>
                  <a:rPr lang="en-US" dirty="0" smtClean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 smtClean="0"/>
                  <a:t>Progressively sharpen a signal so that:</a:t>
                </a:r>
              </a:p>
              <a:p>
                <a:pPr marL="688975" lvl="1" indent="-288925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Extrema preserved</a:t>
                </a:r>
              </a:p>
              <a:p>
                <a:pPr marL="688975" lvl="1" indent="-288925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Edges pronounced</a:t>
                </a:r>
              </a:p>
              <a:p>
                <a:pPr marL="1027113" lvl="2" indent="-338138">
                  <a:buFontTx/>
                  <a:buChar char="–"/>
                </a:pPr>
                <a:r>
                  <a:rPr lang="en-US" dirty="0" smtClean="0"/>
                  <a:t>Lower-valued side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local minimum</a:t>
                </a:r>
              </a:p>
              <a:p>
                <a:pPr marL="1027113" lvl="2" indent="-338138">
                  <a:buFontTx/>
                  <a:buChar char="–"/>
                </a:pPr>
                <a:r>
                  <a:rPr lang="en-US" dirty="0" smtClean="0"/>
                  <a:t>Higher-valued side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local maximum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3"/>
                <a:stretch>
                  <a:fillRect l="-1852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95800"/>
            <a:ext cx="3657600" cy="1998406"/>
          </a:xfrm>
          <a:prstGeom prst="rect">
            <a:avLst/>
          </a:prstGeom>
        </p:spPr>
      </p:pic>
      <p:sp>
        <p:nvSpPr>
          <p:cNvPr id="67" name="Right Arrow 66"/>
          <p:cNvSpPr/>
          <p:nvPr/>
        </p:nvSpPr>
        <p:spPr>
          <a:xfrm>
            <a:off x="4343400" y="5282278"/>
            <a:ext cx="609600" cy="395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2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4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6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8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Extend image-processing techniques to surfaces: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Gradient Domain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Shock Filters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" y="3505200"/>
            <a:ext cx="2126650" cy="3200400"/>
          </a:xfrm>
          <a:prstGeom prst="rect">
            <a:avLst/>
          </a:prstGeom>
        </p:spPr>
      </p:pic>
      <p:sp>
        <p:nvSpPr>
          <p:cNvPr id="8" name="Rectangle 7"/>
          <p:cNvSpPr>
            <a:spLocks noChangeAspect="1"/>
          </p:cNvSpPr>
          <p:nvPr/>
        </p:nvSpPr>
        <p:spPr>
          <a:xfrm>
            <a:off x="1698434" y="5062251"/>
            <a:ext cx="228600" cy="2286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15" y="3733800"/>
            <a:ext cx="2743200" cy="2743200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733800"/>
            <a:ext cx="2743200" cy="2743200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21" name="Right Arrow 20"/>
          <p:cNvSpPr/>
          <p:nvPr/>
        </p:nvSpPr>
        <p:spPr>
          <a:xfrm>
            <a:off x="5432100" y="4920868"/>
            <a:ext cx="609600" cy="395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81456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[</a:t>
            </a:r>
            <a:r>
              <a:rPr lang="en-US" u="sng" dirty="0" err="1" smtClean="0"/>
              <a:t>Osher</a:t>
            </a:r>
            <a:r>
              <a:rPr lang="en-US" u="sng" dirty="0" smtClean="0"/>
              <a:t> and </a:t>
            </a:r>
            <a:r>
              <a:rPr lang="en-US" u="sng" dirty="0" err="1" smtClean="0"/>
              <a:t>Rudin</a:t>
            </a:r>
            <a:r>
              <a:rPr lang="en-US" u="sng" dirty="0" smtClean="0"/>
              <a:t>, 1990]</a:t>
            </a:r>
            <a:r>
              <a:rPr lang="en-US" dirty="0" smtClean="0"/>
              <a:t>:</a:t>
            </a:r>
          </a:p>
          <a:p>
            <a:pPr marL="400050" lvl="1" indent="0">
              <a:buNone/>
            </a:pPr>
            <a:r>
              <a:rPr lang="en-US" dirty="0"/>
              <a:t>Progressively sharpen a signal so that:</a:t>
            </a:r>
          </a:p>
          <a:p>
            <a:pPr marL="688975" lvl="1" indent="-288925">
              <a:buFont typeface="Arial" panose="020B0604020202020204" pitchFamily="34" charset="0"/>
              <a:buChar char="•"/>
            </a:pPr>
            <a:r>
              <a:rPr lang="en-US" dirty="0"/>
              <a:t>Extrema </a:t>
            </a:r>
            <a:r>
              <a:rPr lang="en-US" dirty="0" smtClean="0"/>
              <a:t>preserved</a:t>
            </a:r>
            <a:endParaRPr lang="en-US" dirty="0"/>
          </a:p>
          <a:p>
            <a:pPr marL="688975" lvl="1" indent="-288925">
              <a:buFont typeface="Arial" panose="020B0604020202020204" pitchFamily="34" charset="0"/>
              <a:buChar char="•"/>
            </a:pPr>
            <a:r>
              <a:rPr lang="en-US" dirty="0"/>
              <a:t>Edges </a:t>
            </a:r>
            <a:r>
              <a:rPr lang="en-US" dirty="0" smtClean="0"/>
              <a:t>pronounced</a:t>
            </a:r>
            <a:endParaRPr lang="en-US" dirty="0"/>
          </a:p>
          <a:p>
            <a:pPr marL="857250" lvl="2" indent="0">
              <a:buNone/>
            </a:pPr>
            <a:r>
              <a:rPr lang="en-US" sz="2800" b="0" dirty="0" smtClean="0"/>
              <a:t/>
            </a:r>
            <a:br>
              <a:rPr lang="en-US" sz="2800" b="0" dirty="0" smtClean="0"/>
            </a:br>
            <a:endParaRPr lang="en-US" sz="2800" dirty="0" smtClean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882268" y="5215595"/>
            <a:ext cx="73152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18239" y="4194256"/>
                <a:ext cx="2903231" cy="911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indent="-5715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ℱ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239" y="4194256"/>
                <a:ext cx="2903231" cy="9114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962400" y="2455050"/>
                <a:ext cx="40991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 smtClean="0"/>
                  <a:t> vanishes with the gradient</a:t>
                </a:r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455050"/>
                <a:ext cx="4099199" cy="461665"/>
              </a:xfrm>
              <a:prstGeom prst="rect">
                <a:avLst/>
              </a:prstGeom>
              <a:blipFill rotWithShape="0">
                <a:blip r:embed="rId3"/>
                <a:stretch>
                  <a:fillRect t="-10667" r="-1339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962400" y="2967335"/>
                <a:ext cx="42842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2400" dirty="0" smtClean="0"/>
                  <a:t> gives the sign w.r.t. the edge</a:t>
                </a:r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967335"/>
                <a:ext cx="4284250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10526" r="-1280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64770" y="5271578"/>
                <a:ext cx="21448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ℱ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770" y="5271578"/>
                <a:ext cx="2144818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73438" y="5743708"/>
                <a:ext cx="3350789" cy="89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438" y="5743708"/>
                <a:ext cx="3350789" cy="89819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682728" y="6031468"/>
            <a:ext cx="430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(Second derivative in the gradient direction)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615" y="3657600"/>
            <a:ext cx="9030037" cy="461665"/>
          </a:xfrm>
          <a:prstGeom prst="rect">
            <a:avLst/>
          </a:prstGeom>
          <a:solidFill>
            <a:srgbClr val="00B0F0"/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[</a:t>
            </a:r>
            <a:r>
              <a:rPr lang="en-US" sz="2400" dirty="0" err="1" smtClean="0"/>
              <a:t>Osher</a:t>
            </a:r>
            <a:r>
              <a:rPr lang="en-US" sz="2400" dirty="0" smtClean="0"/>
              <a:t> and </a:t>
            </a:r>
            <a:r>
              <a:rPr lang="en-US" sz="2400" dirty="0" err="1" smtClean="0"/>
              <a:t>Rudin</a:t>
            </a:r>
            <a:r>
              <a:rPr lang="en-US" sz="2400" dirty="0" smtClean="0"/>
              <a:t>, 1990] Solve the PDE by carefully adapting step-sizes.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790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/>
      <p:bldP spid="11" grpId="0"/>
      <p:bldP spid="4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 Filters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 smtClean="0"/>
                  <a:t>Method of Characteristics</a:t>
                </a:r>
                <a:r>
                  <a:rPr lang="en-US" dirty="0" smtClean="0"/>
                  <a:t>:</a:t>
                </a:r>
              </a:p>
              <a:p>
                <a:pPr marL="400050" lvl="1" indent="0">
                  <a:buNone/>
                </a:pPr>
                <a:r>
                  <a:rPr lang="en-US" b="0" dirty="0" smtClean="0"/>
                  <a:t>We can re-write the PDE:</a:t>
                </a:r>
                <a:br>
                  <a:rPr lang="en-US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ℱ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𝒢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 marL="400050" lvl="1" indent="0">
                  <a:buNone/>
                </a:pPr>
                <a:r>
                  <a:rPr lang="en-US" b="0" dirty="0" smtClean="0"/>
                  <a:t>This describes the advection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b="0" dirty="0" smtClean="0"/>
                  <a:t> along the flow:</a:t>
                </a:r>
                <a:br>
                  <a:rPr lang="en-US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r>
                  <a:rPr lang="en-US" sz="2400" b="0" dirty="0" smtClean="0"/>
                  <a:t/>
                </a:r>
                <a:br>
                  <a:rPr lang="en-US" sz="2400" b="0" dirty="0" smtClean="0"/>
                </a:br>
                <a:endParaRPr lang="en-US" sz="2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2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882268" y="5215595"/>
            <a:ext cx="73152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343400" y="4191000"/>
            <a:ext cx="2209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0" y="5743708"/>
                <a:ext cx="3352905" cy="850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nor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743708"/>
                <a:ext cx="3352905" cy="85093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64770" y="5271578"/>
                <a:ext cx="21448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ℱ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770" y="5271578"/>
                <a:ext cx="2144818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473438" y="5743708"/>
                <a:ext cx="3350789" cy="89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438" y="5743708"/>
                <a:ext cx="3350789" cy="89819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685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 Filters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Sharpen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by advecting along the flow: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                  </m:t>
                      </m:r>
                    </m:oMath>
                  </m:oMathPara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857250" lvl="2" indent="0">
                  <a:buNone/>
                </a:pPr>
                <a:r>
                  <a:rPr lang="en-US" altLang="en-US" u="sng" dirty="0" err="1" smtClean="0">
                    <a:latin typeface="Comic Sans MS" panose="030F0702030302020204" pitchFamily="66" charset="0"/>
                  </a:rPr>
                  <a:t>ShockAdvect</a:t>
                </a:r>
                <a:r>
                  <a:rPr lang="en-US" altLang="en-US" dirty="0" smtClean="0">
                    <a:latin typeface="Comic Sans MS" panose="030F0702030302020204" pitchFamily="66" charset="0"/>
                  </a:rPr>
                  <a:t>(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en-US" dirty="0" smtClean="0">
                    <a:latin typeface="Comic Sans MS" panose="030F0702030302020204" pitchFamily="66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en-US" dirty="0">
                    <a:latin typeface="Comic Sans MS" panose="030F0702030302020204" pitchFamily="66" charset="0"/>
                  </a:rPr>
                  <a:t> </a:t>
                </a:r>
                <a:r>
                  <a:rPr lang="en-US" altLang="en-US" dirty="0" smtClean="0">
                    <a:latin typeface="Comic Sans MS" panose="030F0702030302020204" pitchFamily="66" charset="0"/>
                  </a:rPr>
                  <a:t>)</a:t>
                </a:r>
                <a:endParaRPr lang="en-US" altLang="en-US" dirty="0">
                  <a:latin typeface="Comic Sans MS" panose="030F0702030302020204" pitchFamily="66" charset="0"/>
                </a:endParaRPr>
              </a:p>
              <a:p>
                <a:pPr marL="1314450" lvl="2" indent="-457200" defTabSz="993775">
                  <a:buFont typeface="+mj-lt"/>
                  <a:buAutoNum type="arabicPeriod"/>
                </a:pPr>
                <a:r>
                  <a:rPr lang="en-US" altLang="en-US" dirty="0" smtClean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en-US" i="1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altLang="en-US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dirty="0" smtClean="0">
                    <a:latin typeface="Comic Sans MS" panose="030F0702030302020204" pitchFamily="66" charset="0"/>
                  </a:rPr>
                  <a:t>		</a:t>
                </a:r>
                <a:r>
                  <a:rPr lang="en-US" altLang="en-US" sz="2000" dirty="0" smtClean="0">
                    <a:latin typeface="Comic Sans MS" panose="030F0702030302020204" pitchFamily="66" charset="0"/>
                  </a:rPr>
                  <a:t>// potential</a:t>
                </a:r>
                <a:endParaRPr lang="en-US" altLang="en-US" dirty="0">
                  <a:latin typeface="Comic Sans MS" panose="030F0702030302020204" pitchFamily="66" charset="0"/>
                </a:endParaRPr>
              </a:p>
              <a:p>
                <a:pPr marL="1314450" lvl="2" indent="-457200" defTabSz="993775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←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smtClean="0">
                    <a:latin typeface="Comic Sans MS" panose="030F0702030302020204" pitchFamily="66" charset="0"/>
                  </a:rPr>
                  <a:t>		</a:t>
                </a:r>
                <a:r>
                  <a:rPr lang="en-US" sz="2000" dirty="0" smtClean="0">
                    <a:latin typeface="Comic Sans MS" panose="030F0702030302020204" pitchFamily="66" charset="0"/>
                  </a:rPr>
                  <a:t>// flow field</a:t>
                </a:r>
                <a:endParaRPr lang="en-US" sz="2000" dirty="0">
                  <a:latin typeface="Comic Sans MS" panose="030F0702030302020204" pitchFamily="66" charset="0"/>
                </a:endParaRPr>
              </a:p>
              <a:p>
                <a:pPr marL="1314450" lvl="2" indent="-457200">
                  <a:buFont typeface="+mj-lt"/>
                  <a:buAutoNum type="arabicPeriod"/>
                </a:pPr>
                <a:r>
                  <a:rPr lang="en-US" dirty="0" smtClean="0">
                    <a:latin typeface="Comic Sans MS" panose="030F0702030302020204" pitchFamily="66" charset="0"/>
                  </a:rPr>
                  <a:t>return </a:t>
                </a:r>
                <a:r>
                  <a:rPr lang="en-US" dirty="0" err="1" smtClean="0">
                    <a:latin typeface="Comic Sans MS" panose="030F0702030302020204" pitchFamily="66" charset="0"/>
                  </a:rPr>
                  <a:t>Advect</a:t>
                </a:r>
                <a:r>
                  <a:rPr lang="en-US" dirty="0" smtClean="0">
                    <a:latin typeface="Comic Sans MS" panose="030F0702030302020204" pitchFamily="66" charset="0"/>
                  </a:rPr>
                  <a:t>(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 smtClean="0">
                    <a:latin typeface="Comic Sans MS" panose="030F0702030302020204" pitchFamily="66" charset="0"/>
                  </a:rPr>
                  <a:t> </a:t>
                </a:r>
                <a:r>
                  <a:rPr lang="en-US" dirty="0"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>
                    <a:latin typeface="Comic Sans MS" panose="030F0702030302020204" pitchFamily="66" charset="0"/>
                  </a:rPr>
                  <a:t> </a:t>
                </a:r>
                <a:r>
                  <a:rPr lang="en-US" dirty="0" smtClean="0"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>
                    <a:latin typeface="Comic Sans MS" panose="030F0702030302020204" pitchFamily="66" charset="0"/>
                  </a:rPr>
                  <a:t> )</a:t>
                </a:r>
              </a:p>
              <a:p>
                <a:pPr marL="857250" lvl="2" indent="0">
                  <a:buNone/>
                </a:pPr>
                <a:endParaRPr lang="en-US" dirty="0" smtClean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2"/>
                <a:stretch>
                  <a:fillRect l="-1852" t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51" y="44068"/>
            <a:ext cx="1600200" cy="1600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51" y="3429000"/>
            <a:ext cx="1600200" cy="1600200"/>
          </a:xfrm>
          <a:prstGeom prst="rect">
            <a:avLst/>
          </a:prstGeom>
          <a:ln w="50800">
            <a:solidFill>
              <a:schemeClr val="accent1">
                <a:shade val="50000"/>
              </a:schemeClr>
            </a:solidFill>
          </a:ln>
        </p:spPr>
      </p:pic>
      <p:sp>
        <p:nvSpPr>
          <p:cNvPr id="34" name="Rectangle 33"/>
          <p:cNvSpPr>
            <a:spLocks noChangeAspect="1"/>
          </p:cNvSpPr>
          <p:nvPr/>
        </p:nvSpPr>
        <p:spPr>
          <a:xfrm>
            <a:off x="8415051" y="3810000"/>
            <a:ext cx="381000" cy="381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24451" y="5181600"/>
            <a:ext cx="1600200" cy="1600200"/>
            <a:chOff x="7239000" y="4959158"/>
            <a:chExt cx="1828800" cy="1828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4959158"/>
              <a:ext cx="1828800" cy="1828800"/>
            </a:xfrm>
            <a:prstGeom prst="rect">
              <a:avLst/>
            </a:prstGeom>
            <a:ln w="5080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20" name="Freeform 19"/>
            <p:cNvSpPr/>
            <p:nvPr/>
          </p:nvSpPr>
          <p:spPr>
            <a:xfrm>
              <a:off x="7943161" y="5288097"/>
              <a:ext cx="275422" cy="528809"/>
            </a:xfrm>
            <a:custGeom>
              <a:avLst/>
              <a:gdLst>
                <a:gd name="connsiteX0" fmla="*/ 0 w 275422"/>
                <a:gd name="connsiteY0" fmla="*/ 528809 h 528809"/>
                <a:gd name="connsiteX1" fmla="*/ 198304 w 275422"/>
                <a:gd name="connsiteY1" fmla="*/ 165253 h 528809"/>
                <a:gd name="connsiteX2" fmla="*/ 275422 w 275422"/>
                <a:gd name="connsiteY2" fmla="*/ 0 h 52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422" h="528809">
                  <a:moveTo>
                    <a:pt x="0" y="528809"/>
                  </a:moveTo>
                  <a:cubicBezTo>
                    <a:pt x="76200" y="391098"/>
                    <a:pt x="152400" y="253388"/>
                    <a:pt x="198304" y="165253"/>
                  </a:cubicBezTo>
                  <a:cubicBezTo>
                    <a:pt x="244208" y="77118"/>
                    <a:pt x="259815" y="38559"/>
                    <a:pt x="275422" y="0"/>
                  </a:cubicBezTo>
                </a:path>
              </a:pathLst>
            </a:custGeom>
            <a:noFill/>
            <a:ln w="50800">
              <a:headEnd type="oval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755875" y="6323682"/>
              <a:ext cx="495759" cy="286439"/>
            </a:xfrm>
            <a:custGeom>
              <a:avLst/>
              <a:gdLst>
                <a:gd name="connsiteX0" fmla="*/ 495759 w 495759"/>
                <a:gd name="connsiteY0" fmla="*/ 0 h 286439"/>
                <a:gd name="connsiteX1" fmla="*/ 308472 w 495759"/>
                <a:gd name="connsiteY1" fmla="*/ 154236 h 286439"/>
                <a:gd name="connsiteX2" fmla="*/ 0 w 495759"/>
                <a:gd name="connsiteY2" fmla="*/ 286439 h 28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759" h="286439">
                  <a:moveTo>
                    <a:pt x="495759" y="0"/>
                  </a:moveTo>
                  <a:cubicBezTo>
                    <a:pt x="443428" y="53248"/>
                    <a:pt x="391098" y="106496"/>
                    <a:pt x="308472" y="154236"/>
                  </a:cubicBezTo>
                  <a:cubicBezTo>
                    <a:pt x="225846" y="201976"/>
                    <a:pt x="112923" y="244207"/>
                    <a:pt x="0" y="286439"/>
                  </a:cubicBezTo>
                </a:path>
              </a:pathLst>
            </a:custGeom>
            <a:noFill/>
            <a:ln w="50800">
              <a:headEnd type="oval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51" y="1720468"/>
            <a:ext cx="1600200" cy="1600200"/>
          </a:xfrm>
          <a:prstGeom prst="rect">
            <a:avLst/>
          </a:prstGeom>
        </p:spPr>
      </p:pic>
      <p:sp>
        <p:nvSpPr>
          <p:cNvPr id="8" name="Rectangle 7"/>
          <p:cNvSpPr>
            <a:spLocks noChangeAspect="1"/>
          </p:cNvSpPr>
          <p:nvPr/>
        </p:nvSpPr>
        <p:spPr>
          <a:xfrm>
            <a:off x="8567451" y="1872868"/>
            <a:ext cx="239712" cy="23971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424928" y="2938132"/>
                <a:ext cx="1600200" cy="381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928" y="2938132"/>
                <a:ext cx="1600200" cy="381000"/>
              </a:xfrm>
              <a:prstGeom prst="rect">
                <a:avLst/>
              </a:prstGeom>
              <a:blipFill rotWithShape="0">
                <a:blip r:embed="rId7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424928" y="1295400"/>
                <a:ext cx="1600200" cy="381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928" y="1295400"/>
                <a:ext cx="1600200" cy="381000"/>
              </a:xfrm>
              <a:prstGeom prst="rect">
                <a:avLst/>
              </a:prstGeom>
              <a:blipFill rotWithShape="0">
                <a:blip r:embed="rId8"/>
                <a:stretch>
                  <a:fillRect b="-1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423532" y="4658134"/>
                <a:ext cx="1600200" cy="381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532" y="4658134"/>
                <a:ext cx="1600200" cy="381000"/>
              </a:xfrm>
              <a:prstGeom prst="rect">
                <a:avLst/>
              </a:prstGeom>
              <a:blipFill rotWithShape="0">
                <a:blip r:embed="rId9"/>
                <a:stretch>
                  <a:fillRect t="-111111" r="-17557" b="-168254"/>
                </a:stretch>
              </a:blipFill>
              <a:ln w="508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533400" y="3657600"/>
            <a:ext cx="67056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5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8" grpId="0" animBg="1"/>
      <p:bldP spid="13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 Filters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6832849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 smtClean="0"/>
                  <a:t>Intuitively</a:t>
                </a:r>
                <a:r>
                  <a:rPr lang="en-US" dirty="0" smtClean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 smtClean="0"/>
                  <a:t>Values are transported along flow lines of the potential’s gradient, moving from the (local) minima to maxima:</a:t>
                </a:r>
              </a:p>
              <a:p>
                <a:pPr marL="857250" lvl="1" indent="-457200"/>
                <a:r>
                  <a:rPr lang="en-US" dirty="0" smtClean="0"/>
                  <a:t>[Minima] Critical points of the input</a:t>
                </a:r>
              </a:p>
              <a:p>
                <a:pPr marL="857250" lvl="1" indent="-457200"/>
                <a:r>
                  <a:rPr lang="en-US" dirty="0" smtClean="0"/>
                  <a:t>[Maxima] Edges of the output</a:t>
                </a:r>
              </a:p>
              <a:p>
                <a:pPr marL="804863" lvl="1" indent="-404813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 smtClean="0"/>
                  <a:t> “Piecewise constant” image with input extrema </a:t>
                </a:r>
                <a:r>
                  <a:rPr lang="en-US" dirty="0" err="1" smtClean="0"/>
                  <a:t>advected</a:t>
                </a:r>
                <a:r>
                  <a:rPr lang="en-US" dirty="0" smtClean="0"/>
                  <a:t> out to the edges.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6832849" cy="5532438"/>
              </a:xfrm>
              <a:blipFill rotWithShape="0">
                <a:blip r:embed="rId2"/>
                <a:stretch>
                  <a:fillRect l="-2230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51" y="44068"/>
            <a:ext cx="1600200" cy="1600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51" y="3429000"/>
            <a:ext cx="1600200" cy="1600200"/>
          </a:xfrm>
          <a:prstGeom prst="rect">
            <a:avLst/>
          </a:prstGeom>
          <a:ln w="50800">
            <a:solidFill>
              <a:schemeClr val="accent1">
                <a:shade val="50000"/>
              </a:schemeClr>
            </a:solidFill>
          </a:ln>
        </p:spPr>
      </p:pic>
      <p:sp>
        <p:nvSpPr>
          <p:cNvPr id="22" name="Rectangle 21"/>
          <p:cNvSpPr>
            <a:spLocks noChangeAspect="1"/>
          </p:cNvSpPr>
          <p:nvPr/>
        </p:nvSpPr>
        <p:spPr>
          <a:xfrm>
            <a:off x="8415051" y="3810000"/>
            <a:ext cx="381000" cy="381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424451" y="5181600"/>
            <a:ext cx="1600200" cy="1600200"/>
            <a:chOff x="7239000" y="4959158"/>
            <a:chExt cx="1828800" cy="18288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4959158"/>
              <a:ext cx="1828800" cy="1828800"/>
            </a:xfrm>
            <a:prstGeom prst="rect">
              <a:avLst/>
            </a:prstGeom>
            <a:ln w="5080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28" name="Freeform 27"/>
            <p:cNvSpPr/>
            <p:nvPr/>
          </p:nvSpPr>
          <p:spPr>
            <a:xfrm>
              <a:off x="7943161" y="5288097"/>
              <a:ext cx="275422" cy="528809"/>
            </a:xfrm>
            <a:custGeom>
              <a:avLst/>
              <a:gdLst>
                <a:gd name="connsiteX0" fmla="*/ 0 w 275422"/>
                <a:gd name="connsiteY0" fmla="*/ 528809 h 528809"/>
                <a:gd name="connsiteX1" fmla="*/ 198304 w 275422"/>
                <a:gd name="connsiteY1" fmla="*/ 165253 h 528809"/>
                <a:gd name="connsiteX2" fmla="*/ 275422 w 275422"/>
                <a:gd name="connsiteY2" fmla="*/ 0 h 52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422" h="528809">
                  <a:moveTo>
                    <a:pt x="0" y="528809"/>
                  </a:moveTo>
                  <a:cubicBezTo>
                    <a:pt x="76200" y="391098"/>
                    <a:pt x="152400" y="253388"/>
                    <a:pt x="198304" y="165253"/>
                  </a:cubicBezTo>
                  <a:cubicBezTo>
                    <a:pt x="244208" y="77118"/>
                    <a:pt x="259815" y="38559"/>
                    <a:pt x="275422" y="0"/>
                  </a:cubicBezTo>
                </a:path>
              </a:pathLst>
            </a:custGeom>
            <a:noFill/>
            <a:ln w="50800">
              <a:headEnd type="oval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7755875" y="6323682"/>
              <a:ext cx="495759" cy="286439"/>
            </a:xfrm>
            <a:custGeom>
              <a:avLst/>
              <a:gdLst>
                <a:gd name="connsiteX0" fmla="*/ 495759 w 495759"/>
                <a:gd name="connsiteY0" fmla="*/ 0 h 286439"/>
                <a:gd name="connsiteX1" fmla="*/ 308472 w 495759"/>
                <a:gd name="connsiteY1" fmla="*/ 154236 h 286439"/>
                <a:gd name="connsiteX2" fmla="*/ 0 w 495759"/>
                <a:gd name="connsiteY2" fmla="*/ 286439 h 28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759" h="286439">
                  <a:moveTo>
                    <a:pt x="495759" y="0"/>
                  </a:moveTo>
                  <a:cubicBezTo>
                    <a:pt x="443428" y="53248"/>
                    <a:pt x="391098" y="106496"/>
                    <a:pt x="308472" y="154236"/>
                  </a:cubicBezTo>
                  <a:cubicBezTo>
                    <a:pt x="225846" y="201976"/>
                    <a:pt x="112923" y="244207"/>
                    <a:pt x="0" y="286439"/>
                  </a:cubicBezTo>
                </a:path>
              </a:pathLst>
            </a:custGeom>
            <a:noFill/>
            <a:ln w="50800">
              <a:headEnd type="oval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51" y="1720468"/>
            <a:ext cx="1600200" cy="1600200"/>
          </a:xfrm>
          <a:prstGeom prst="rect">
            <a:avLst/>
          </a:prstGeom>
        </p:spPr>
      </p:pic>
      <p:sp>
        <p:nvSpPr>
          <p:cNvPr id="31" name="Rectangle 30"/>
          <p:cNvSpPr>
            <a:spLocks noChangeAspect="1"/>
          </p:cNvSpPr>
          <p:nvPr/>
        </p:nvSpPr>
        <p:spPr>
          <a:xfrm>
            <a:off x="8567451" y="1872868"/>
            <a:ext cx="239712" cy="23971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7424928" y="2938132"/>
                <a:ext cx="1600200" cy="381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928" y="2938132"/>
                <a:ext cx="1600200" cy="381000"/>
              </a:xfrm>
              <a:prstGeom prst="rect">
                <a:avLst/>
              </a:prstGeom>
              <a:blipFill rotWithShape="0">
                <a:blip r:embed="rId7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7424928" y="1295400"/>
                <a:ext cx="1600200" cy="381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928" y="1295400"/>
                <a:ext cx="1600200" cy="381000"/>
              </a:xfrm>
              <a:prstGeom prst="rect">
                <a:avLst/>
              </a:prstGeom>
              <a:blipFill rotWithShape="0">
                <a:blip r:embed="rId8"/>
                <a:stretch>
                  <a:fillRect b="-1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7423532" y="4658134"/>
                <a:ext cx="1600200" cy="381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532" y="4658134"/>
                <a:ext cx="1600200" cy="381000"/>
              </a:xfrm>
              <a:prstGeom prst="rect">
                <a:avLst/>
              </a:prstGeom>
              <a:blipFill rotWithShape="0">
                <a:blip r:embed="rId9"/>
                <a:stretch>
                  <a:fillRect t="-111111" r="-17557" b="-168254"/>
                </a:stretch>
              </a:blipFill>
              <a:ln w="508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809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 Filters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Sharpen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 smtClean="0"/>
                  <a:t> by advecting along the flow:</a:t>
                </a:r>
                <a:r>
                  <a:rPr lang="en-US" dirty="0"/>
                  <a:t/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                 </m:t>
                      </m:r>
                    </m:oMath>
                  </m:oMathPara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2"/>
                <a:stretch>
                  <a:fillRect l="-1852" t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819400"/>
            <a:ext cx="2971800" cy="3962400"/>
          </a:xfrm>
          <a:prstGeom prst="rect">
            <a:avLst/>
          </a:prstGeom>
        </p:spPr>
      </p:pic>
      <p:sp>
        <p:nvSpPr>
          <p:cNvPr id="50" name="Rectangle 49"/>
          <p:cNvSpPr>
            <a:spLocks noChangeAspect="1"/>
          </p:cNvSpPr>
          <p:nvPr/>
        </p:nvSpPr>
        <p:spPr>
          <a:xfrm>
            <a:off x="3383622" y="3261702"/>
            <a:ext cx="533400" cy="5334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52401" y="3124200"/>
            <a:ext cx="3471242" cy="3429000"/>
            <a:chOff x="152401" y="3200400"/>
            <a:chExt cx="3471242" cy="342900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643" y="3200400"/>
              <a:ext cx="3428999" cy="3429000"/>
            </a:xfrm>
            <a:prstGeom prst="rect">
              <a:avLst/>
            </a:prstGeom>
            <a:ln w="50800">
              <a:solidFill>
                <a:srgbClr val="385D8A"/>
              </a:solidFill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152401" y="6167735"/>
              <a:ext cx="34712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Input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562600" y="3124200"/>
            <a:ext cx="3471625" cy="3429000"/>
            <a:chOff x="5562600" y="3200400"/>
            <a:chExt cx="3471625" cy="34290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3200400"/>
              <a:ext cx="3429000" cy="3429000"/>
            </a:xfrm>
            <a:prstGeom prst="rect">
              <a:avLst/>
            </a:prstGeom>
            <a:ln w="50800">
              <a:solidFill>
                <a:srgbClr val="385D8A"/>
              </a:solidFill>
            </a:ln>
          </p:spPr>
        </p:pic>
        <p:sp>
          <p:nvSpPr>
            <p:cNvPr id="52" name="TextBox 51"/>
            <p:cNvSpPr txBox="1"/>
            <p:nvPr/>
          </p:nvSpPr>
          <p:spPr>
            <a:xfrm>
              <a:off x="5562600" y="6167735"/>
              <a:ext cx="3471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Output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50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 Filters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Sharpen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by advecting along the flow: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                  </m:t>
                      </m:r>
                    </m:oMath>
                  </m:oMathPara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2"/>
                <a:stretch>
                  <a:fillRect l="-1852" t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1066800" y="2513358"/>
            <a:ext cx="6900747" cy="4164709"/>
            <a:chOff x="1600200" y="3228975"/>
            <a:chExt cx="5715000" cy="344909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3228975"/>
              <a:ext cx="5715000" cy="3449092"/>
            </a:xfrm>
            <a:prstGeom prst="rect">
              <a:avLst/>
            </a:prstGeom>
          </p:spPr>
        </p:pic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5715000" y="4495800"/>
              <a:ext cx="1447800" cy="1447800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5448" y="3017520"/>
            <a:ext cx="3484485" cy="3429000"/>
            <a:chOff x="155448" y="3200400"/>
            <a:chExt cx="3484485" cy="342900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48" y="3200400"/>
              <a:ext cx="3484485" cy="3429000"/>
            </a:xfrm>
            <a:prstGeom prst="rect">
              <a:avLst/>
            </a:prstGeom>
            <a:ln w="5080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55448" y="6167735"/>
              <a:ext cx="34844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Input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59552" y="3017520"/>
            <a:ext cx="3484485" cy="3429000"/>
            <a:chOff x="5559552" y="3200400"/>
            <a:chExt cx="3484485" cy="34290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552" y="3200400"/>
              <a:ext cx="3484485" cy="3429000"/>
            </a:xfrm>
            <a:prstGeom prst="rect">
              <a:avLst/>
            </a:prstGeom>
            <a:ln w="5080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5559552" y="6167735"/>
              <a:ext cx="34844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Output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1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667000"/>
            <a:ext cx="3962400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 Filters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Sharpen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by advecting along the flow: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                  </m:t>
                      </m:r>
                    </m:oMath>
                  </m:oMathPara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4"/>
                <a:stretch>
                  <a:fillRect l="-1852" t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>
            <a:spLocks noChangeAspect="1"/>
          </p:cNvSpPr>
          <p:nvPr/>
        </p:nvSpPr>
        <p:spPr>
          <a:xfrm>
            <a:off x="4724400" y="3733800"/>
            <a:ext cx="1097701" cy="1021501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28800" y="6324600"/>
                <a:ext cx="5486400" cy="461665"/>
              </a:xfrm>
              <a:prstGeom prst="rect">
                <a:avLst/>
              </a:prstGeom>
              <a:solidFill>
                <a:srgbClr val="00B0F0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Setting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 smtClean="0"/>
                  <a:t> to the </a:t>
                </a:r>
                <a:r>
                  <a:rPr lang="en-US" sz="2400" u="sng" dirty="0" smtClean="0"/>
                  <a:t>normals</a:t>
                </a:r>
                <a:r>
                  <a:rPr lang="en-US" sz="2400" dirty="0" smtClean="0"/>
                  <a:t> of the vertices</a:t>
                </a:r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6324600"/>
                <a:ext cx="5486400" cy="461665"/>
              </a:xfrm>
              <a:prstGeom prst="rect">
                <a:avLst/>
              </a:prstGeom>
              <a:blipFill rotWithShape="0">
                <a:blip r:embed="rId5"/>
                <a:stretch>
                  <a:fillRect t="-7595" b="-25316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15969" y="2895600"/>
            <a:ext cx="3468479" cy="3433465"/>
            <a:chOff x="115969" y="3200400"/>
            <a:chExt cx="3468479" cy="34334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48" y="3200400"/>
              <a:ext cx="3429000" cy="3429000"/>
            </a:xfrm>
            <a:prstGeom prst="rect">
              <a:avLst/>
            </a:prstGeom>
            <a:ln w="50800">
              <a:solidFill>
                <a:srgbClr val="376092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15969" y="6172200"/>
              <a:ext cx="34684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Input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59552" y="2895600"/>
            <a:ext cx="3429000" cy="3429000"/>
            <a:chOff x="5559552" y="3200400"/>
            <a:chExt cx="3429000" cy="3429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552" y="3200400"/>
              <a:ext cx="3429000" cy="3429000"/>
            </a:xfrm>
            <a:prstGeom prst="rect">
              <a:avLst/>
            </a:prstGeom>
            <a:ln w="50800">
              <a:solidFill>
                <a:srgbClr val="376092"/>
              </a:solidFill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5559552" y="6167735"/>
              <a:ext cx="3429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Output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7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Tools of the Trade</a:t>
            </a:r>
          </a:p>
          <a:p>
            <a:r>
              <a:rPr lang="en-US" b="1" dirty="0" smtClean="0"/>
              <a:t>Extensions to Signals on Surfaces</a:t>
            </a:r>
          </a:p>
          <a:p>
            <a:pPr lvl="1"/>
            <a:r>
              <a:rPr lang="en-US" dirty="0" smtClean="0"/>
              <a:t>Gradient Domain	[Poisson]</a:t>
            </a:r>
          </a:p>
          <a:p>
            <a:pPr lvl="1"/>
            <a:r>
              <a:rPr lang="en-US" dirty="0" smtClean="0"/>
              <a:t>Shock Filters		[Advection]</a:t>
            </a:r>
          </a:p>
          <a:p>
            <a:pPr lvl="1"/>
            <a:r>
              <a:rPr lang="en-US" b="1" dirty="0" smtClean="0"/>
              <a:t>Optical Flow		[Poisson + Advection]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43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Video </a:t>
            </a:r>
            <a:r>
              <a:rPr lang="en-US" u="sng" dirty="0" smtClean="0"/>
              <a:t>Textures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Given a video, generate</a:t>
            </a:r>
            <a:br>
              <a:rPr lang="en-US" dirty="0" smtClean="0"/>
            </a:br>
            <a:r>
              <a:rPr lang="en-US" dirty="0" smtClean="0"/>
              <a:t>“a continuous, infinitely</a:t>
            </a:r>
            <a:br>
              <a:rPr lang="en-US" dirty="0" smtClean="0"/>
            </a:br>
            <a:r>
              <a:rPr lang="en-US" dirty="0" smtClean="0"/>
              <a:t>varying stream of video</a:t>
            </a:r>
            <a:br>
              <a:rPr lang="en-US" dirty="0" smtClean="0"/>
            </a:br>
            <a:r>
              <a:rPr lang="en-US" dirty="0" smtClean="0"/>
              <a:t>images”.</a:t>
            </a:r>
          </a:p>
        </p:txBody>
      </p:sp>
      <p:pic>
        <p:nvPicPr>
          <p:cNvPr id="8" name="vtflam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5242" y="2472267"/>
            <a:ext cx="3793958" cy="4004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83210" y="6519446"/>
            <a:ext cx="485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/>
              <a:t>Video Textures</a:t>
            </a:r>
            <a:r>
              <a:rPr lang="en-US" sz="1600" dirty="0" smtClean="0"/>
              <a:t>. [</a:t>
            </a:r>
            <a:r>
              <a:rPr lang="en-US" sz="1600" dirty="0" err="1" smtClean="0"/>
              <a:t>Schödl</a:t>
            </a:r>
            <a:r>
              <a:rPr lang="en-US" sz="1600" dirty="0" smtClean="0"/>
              <a:t>, </a:t>
            </a:r>
            <a:r>
              <a:rPr lang="en-US" sz="1600" dirty="0" err="1" smtClean="0"/>
              <a:t>Szeliski</a:t>
            </a:r>
            <a:r>
              <a:rPr lang="en-US" sz="1600" dirty="0" smtClean="0"/>
              <a:t>, </a:t>
            </a:r>
            <a:r>
              <a:rPr lang="en-US" sz="1600" dirty="0" err="1" smtClean="0"/>
              <a:t>Salesin</a:t>
            </a:r>
            <a:r>
              <a:rPr lang="en-US" sz="1600" dirty="0" smtClean="0"/>
              <a:t>, and Essa, </a:t>
            </a:r>
            <a:r>
              <a:rPr lang="en-US" sz="1600" dirty="0"/>
              <a:t>2000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833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5562"/>
            <a:ext cx="8382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Extend video textures [</a:t>
            </a:r>
            <a:r>
              <a:rPr lang="en-US" dirty="0" err="1" smtClean="0"/>
              <a:t>Schödl</a:t>
            </a:r>
            <a:r>
              <a:rPr lang="en-US" dirty="0" smtClean="0"/>
              <a:t> et al., 2000] to 3D:</a:t>
            </a:r>
            <a:endParaRPr lang="en-US" dirty="0"/>
          </a:p>
        </p:txBody>
      </p:sp>
      <p:pic>
        <p:nvPicPr>
          <p:cNvPr id="3" name="Soccer.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702" y="1905000"/>
            <a:ext cx="88053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8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Extend image-processing techniques to surfaces: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Gradient Domain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Shock Filters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Optical Flow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929315" y="6519446"/>
            <a:ext cx="8214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/>
              <a:t>Moving Gradients: A Path Based Method for Plausible Image Interpolation</a:t>
            </a:r>
            <a:r>
              <a:rPr lang="en-US" sz="1600" dirty="0" smtClean="0"/>
              <a:t>. [Mahajan et al., 2009]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740911"/>
            <a:ext cx="176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82932" y="5735135"/>
            <a:ext cx="176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85222" y="5735135"/>
            <a:ext cx="540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Optical Flow Interpolation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28800" y="3810000"/>
            <a:ext cx="5486400" cy="22944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1783080" cy="1783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17" y="3962400"/>
            <a:ext cx="1770783" cy="17830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22" y="3962400"/>
            <a:ext cx="5404577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54524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5562"/>
            <a:ext cx="8382000" cy="55324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Extend video textures [</a:t>
            </a:r>
            <a:r>
              <a:rPr lang="en-US" dirty="0" err="1"/>
              <a:t>Schödl</a:t>
            </a:r>
            <a:r>
              <a:rPr lang="en-US" dirty="0"/>
              <a:t> et al., 2000] to </a:t>
            </a:r>
            <a:r>
              <a:rPr lang="en-US" dirty="0" smtClean="0"/>
              <a:t>3D:</a:t>
            </a:r>
            <a:endParaRPr lang="en-US" dirty="0"/>
          </a:p>
          <a:p>
            <a:pPr lvl="1"/>
            <a:r>
              <a:rPr lang="en-US" dirty="0" smtClean="0"/>
              <a:t>Identify similar windows in the video</a:t>
            </a:r>
          </a:p>
          <a:p>
            <a:pPr lvl="1"/>
            <a:r>
              <a:rPr lang="en-US" dirty="0" smtClean="0"/>
              <a:t>Fit a template to the windows</a:t>
            </a:r>
          </a:p>
          <a:p>
            <a:pPr lvl="1"/>
            <a:r>
              <a:rPr lang="en-US" dirty="0" smtClean="0"/>
              <a:t>Interpolate geometries</a:t>
            </a:r>
          </a:p>
          <a:p>
            <a:pPr lvl="1"/>
            <a:r>
              <a:rPr lang="en-US" dirty="0" smtClean="0"/>
              <a:t>Interpolate textures</a:t>
            </a:r>
          </a:p>
        </p:txBody>
      </p:sp>
    </p:spTree>
    <p:extLst>
      <p:ext uri="{BB962C8B-B14F-4D97-AF65-F5344CB8AC3E}">
        <p14:creationId xmlns:p14="http://schemas.microsoft.com/office/powerpoint/2010/main" val="381231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Image Interpolation</a:t>
            </a:r>
            <a:r>
              <a:rPr lang="en-US" dirty="0" smtClean="0"/>
              <a:t>: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200400" y="3452336"/>
            <a:ext cx="2743200" cy="3112532"/>
            <a:chOff x="457200" y="2971800"/>
            <a:chExt cx="2743200" cy="311253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971800"/>
              <a:ext cx="2743200" cy="27432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57200" y="5715000"/>
              <a:ext cx="2743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Source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00400" y="3452336"/>
            <a:ext cx="2743200" cy="3112532"/>
            <a:chOff x="3429000" y="2971800"/>
            <a:chExt cx="2743200" cy="311253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2971800"/>
              <a:ext cx="2743200" cy="27432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429000" y="5715000"/>
              <a:ext cx="2743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Target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615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4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Image Interpolation (Linear)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Linear interpolation causes ghosting.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200400" y="3452336"/>
            <a:ext cx="2743200" cy="3112532"/>
            <a:chOff x="457200" y="2971800"/>
            <a:chExt cx="2743200" cy="311253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971800"/>
              <a:ext cx="2743200" cy="27432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57200" y="5715000"/>
              <a:ext cx="2743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Source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00400" y="3452336"/>
            <a:ext cx="2743200" cy="3112532"/>
            <a:chOff x="3429000" y="2971800"/>
            <a:chExt cx="2743200" cy="311253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2971800"/>
              <a:ext cx="2743200" cy="27432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429000" y="5715000"/>
              <a:ext cx="2743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Target</a:t>
              </a:r>
              <a:endParaRPr lang="en-US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324600" y="6172200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Linear Blend</a:t>
            </a:r>
            <a:endParaRPr lang="en-US" dirty="0"/>
          </a:p>
        </p:txBody>
      </p:sp>
      <p:pic>
        <p:nvPicPr>
          <p:cNvPr id="52" name="z.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3452336"/>
            <a:ext cx="2743200" cy="2743200"/>
          </a:xfrm>
          <a:prstGeom prst="rect">
            <a:avLst/>
          </a:prstGeom>
        </p:spPr>
      </p:pic>
      <p:sp>
        <p:nvSpPr>
          <p:cNvPr id="39" name="Right Arrow 38"/>
          <p:cNvSpPr/>
          <p:nvPr/>
        </p:nvSpPr>
        <p:spPr>
          <a:xfrm>
            <a:off x="5867400" y="472440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4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2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Image Interpolation (</a:t>
            </a:r>
            <a:r>
              <a:rPr lang="en-US" u="sng" dirty="0" err="1" smtClean="0"/>
              <a:t>Advected</a:t>
            </a:r>
            <a:r>
              <a:rPr lang="en-US" u="sng" dirty="0" smtClean="0"/>
              <a:t>)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Estimate </a:t>
            </a:r>
            <a:r>
              <a:rPr lang="en-US" dirty="0" smtClean="0"/>
              <a:t>optical flow field.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3200400" y="3452336"/>
            <a:ext cx="2743200" cy="3112532"/>
            <a:chOff x="457200" y="2971800"/>
            <a:chExt cx="2743200" cy="311253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971800"/>
              <a:ext cx="2743200" cy="27432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57200" y="5715000"/>
              <a:ext cx="2743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Source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00400" y="3452336"/>
            <a:ext cx="2743200" cy="3112532"/>
            <a:chOff x="3429000" y="2971800"/>
            <a:chExt cx="2743200" cy="311253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2971800"/>
              <a:ext cx="2743200" cy="27432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429000" y="5715000"/>
              <a:ext cx="2743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Target</a:t>
              </a:r>
              <a:endParaRPr lang="en-US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324600" y="6199632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Linear Blend</a:t>
            </a:r>
            <a:endParaRPr lang="en-US" dirty="0"/>
          </a:p>
        </p:txBody>
      </p:sp>
      <p:pic>
        <p:nvPicPr>
          <p:cNvPr id="52" name="z.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3452336"/>
            <a:ext cx="2743200" cy="2743200"/>
          </a:xfrm>
          <a:prstGeom prst="rect">
            <a:avLst/>
          </a:prstGeom>
        </p:spPr>
      </p:pic>
      <p:sp>
        <p:nvSpPr>
          <p:cNvPr id="39" name="Right Arrow 38"/>
          <p:cNvSpPr/>
          <p:nvPr/>
        </p:nvSpPr>
        <p:spPr>
          <a:xfrm>
            <a:off x="5867400" y="472440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2" y="3454195"/>
            <a:ext cx="2743200" cy="2743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501" y="6199632"/>
            <a:ext cx="27450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Optical Flow Field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10800000">
            <a:off x="2709747" y="472440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1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4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2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Image Interpolation (</a:t>
            </a:r>
            <a:r>
              <a:rPr lang="en-US" u="sng" dirty="0" err="1" smtClean="0"/>
              <a:t>Advected</a:t>
            </a:r>
            <a:r>
              <a:rPr lang="en-US" u="sng" dirty="0" smtClean="0"/>
              <a:t>)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Estimate </a:t>
            </a:r>
            <a:r>
              <a:rPr lang="en-US" dirty="0" smtClean="0"/>
              <a:t>optical flow field.</a:t>
            </a:r>
          </a:p>
          <a:p>
            <a:pPr lvl="1"/>
            <a:r>
              <a:rPr lang="en-US" dirty="0" err="1"/>
              <a:t>Advect</a:t>
            </a:r>
            <a:r>
              <a:rPr lang="en-US" dirty="0"/>
              <a:t> </a:t>
            </a:r>
            <a:r>
              <a:rPr lang="en-US" dirty="0" smtClean="0"/>
              <a:t>forward/backward and </a:t>
            </a:r>
            <a:r>
              <a:rPr lang="en-US" dirty="0"/>
              <a:t>blend.</a:t>
            </a:r>
          </a:p>
          <a:p>
            <a:pPr lvl="1"/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3200400" y="3452336"/>
            <a:ext cx="2743200" cy="3112532"/>
            <a:chOff x="457200" y="2971800"/>
            <a:chExt cx="2743200" cy="311253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971800"/>
              <a:ext cx="2743200" cy="27432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57200" y="5715000"/>
              <a:ext cx="2743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Source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00400" y="3452336"/>
            <a:ext cx="2743200" cy="3112532"/>
            <a:chOff x="3429000" y="2971800"/>
            <a:chExt cx="2743200" cy="311253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2971800"/>
              <a:ext cx="2743200" cy="27432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429000" y="5715000"/>
              <a:ext cx="2743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Target</a:t>
              </a:r>
              <a:endParaRPr lang="en-US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324600" y="6199632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Linear Blend</a:t>
            </a:r>
            <a:endParaRPr lang="en-US" dirty="0"/>
          </a:p>
        </p:txBody>
      </p:sp>
      <p:pic>
        <p:nvPicPr>
          <p:cNvPr id="52" name="z.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4600" y="3452336"/>
            <a:ext cx="2743200" cy="2743200"/>
          </a:xfrm>
          <a:prstGeom prst="rect">
            <a:avLst/>
          </a:prstGeom>
        </p:spPr>
      </p:pic>
      <p:sp>
        <p:nvSpPr>
          <p:cNvPr id="39" name="Right Arrow 38"/>
          <p:cNvSpPr/>
          <p:nvPr/>
        </p:nvSpPr>
        <p:spPr>
          <a:xfrm>
            <a:off x="5867400" y="472440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8501" y="6199632"/>
            <a:ext cx="27450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Optical Flow Blend</a:t>
            </a:r>
            <a:endParaRPr lang="en-US" dirty="0"/>
          </a:p>
        </p:txBody>
      </p:sp>
      <p:pic>
        <p:nvPicPr>
          <p:cNvPr id="3" name="z.1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3456432"/>
            <a:ext cx="2743200" cy="274320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10800000">
            <a:off x="2709747" y="472440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3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4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2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 smtClean="0"/>
                  <a:t>Brightness Constancy [Lucas and </a:t>
                </a:r>
                <a:r>
                  <a:rPr lang="en-US" u="sng" dirty="0" err="1" smtClean="0"/>
                  <a:t>Kanade</a:t>
                </a:r>
                <a:r>
                  <a:rPr lang="en-US" u="sng" dirty="0" smtClean="0"/>
                  <a:t>, 1981]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:r>
                  <a:rPr lang="en-US" dirty="0" smtClean="0"/>
                  <a:t>Solve 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 smtClean="0"/>
                  <a:t> that advects the source/target towards each other: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Adv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Adv</m:t>
                                  </m:r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+〈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〉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u="sng" dirty="0" smtClean="0"/>
              </a:p>
              <a:p>
                <a:pPr marL="0" indent="0">
                  <a:buNone/>
                </a:pPr>
                <a:r>
                  <a:rPr lang="en-US" b="0" u="sng" dirty="0" smtClean="0"/>
                  <a:t>Estimate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u="sng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u="sng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b="0" u="sng" dirty="0" smtClean="0"/>
                  <a:t> hierarchically (coarse-to-fine)</a:t>
                </a:r>
                <a:r>
                  <a:rPr lang="en-US" b="0" dirty="0" smtClean="0"/>
                  <a:t>:</a:t>
                </a:r>
              </a:p>
              <a:p>
                <a:pPr lvl="1"/>
                <a:r>
                  <a:rPr lang="en-US" dirty="0" smtClean="0"/>
                  <a:t>Advance the </a:t>
                </a:r>
                <a:r>
                  <a:rPr lang="en-US" b="0" dirty="0" smtClean="0"/>
                  <a:t>source/target along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endParaRPr lang="en-US" b="0" dirty="0" smtClean="0"/>
              </a:p>
              <a:p>
                <a:pPr lvl="1"/>
                <a:r>
                  <a:rPr lang="en-US" dirty="0" smtClean="0"/>
                  <a:t>Solve for the correcting flow</a:t>
                </a:r>
              </a:p>
              <a:p>
                <a:pPr lvl="1"/>
                <a:r>
                  <a:rPr lang="en-US" b="0" dirty="0" smtClean="0"/>
                  <a:t>Add the correcting flow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endParaRPr lang="en-US" b="0" dirty="0" smtClean="0"/>
              </a:p>
              <a:p>
                <a:pPr lvl="1"/>
                <a:r>
                  <a:rPr lang="en-US" dirty="0" smtClean="0"/>
                  <a:t>Advance to the next level of the hierarchy</a:t>
                </a:r>
                <a:endParaRPr lang="en-US" b="0" dirty="0" smtClean="0"/>
              </a:p>
              <a:p>
                <a:pPr lvl="1"/>
                <a:endParaRPr lang="en-US" b="0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2"/>
                <a:stretch>
                  <a:fillRect l="-1852" t="-1432" r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82030" y="2932093"/>
            <a:ext cx="8229600" cy="954107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Smooth signals/vector-fields are implicitly </a:t>
            </a:r>
            <a:r>
              <a:rPr lang="en-US" sz="2800" u="sng" dirty="0" smtClean="0"/>
              <a:t>mandated</a:t>
            </a:r>
            <a:r>
              <a:rPr lang="en-US" sz="2800" dirty="0" smtClean="0"/>
              <a:t> by working in a space that does not have high-frequencies.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673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 smtClean="0"/>
                  <a:t>Scale Space Formulation</a:t>
                </a:r>
                <a:r>
                  <a:rPr lang="en-US" dirty="0" smtClean="0"/>
                  <a:t>: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Smooth solutions are explicitly </a:t>
                </a:r>
                <a:r>
                  <a:rPr lang="en-US" u="sng" dirty="0" smtClean="0"/>
                  <a:t>encouraged</a:t>
                </a:r>
                <a:r>
                  <a:rPr lang="en-US" dirty="0" smtClean="0"/>
                  <a:t> by:</a:t>
                </a:r>
              </a:p>
              <a:p>
                <a:pPr lvl="1"/>
                <a:r>
                  <a:rPr lang="en-US" dirty="0" smtClean="0"/>
                  <a:t>Smoothing the source and target at each level: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den>
                        </m:f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endParaRPr lang="en-US" sz="1800" dirty="0" smtClean="0"/>
              </a:p>
              <a:p>
                <a:pPr lvl="1"/>
                <a:r>
                  <a:rPr lang="en-US" dirty="0" smtClean="0"/>
                  <a:t>Incorporating a smoothness term in the energy: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Adv</m:t>
                                  </m:r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Adv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dirty="0" smtClean="0"/>
              </a:p>
              <a:p>
                <a:pPr marL="0" indent="0">
                  <a:buNone/>
                </a:pP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Solve two Poisson equations per level.</a:t>
                </a:r>
                <a:r>
                  <a:rPr lang="en-US" baseline="30000" dirty="0" smtClean="0"/>
                  <a:t>*</a:t>
                </a:r>
                <a:endParaRPr lang="en-US" baseline="30000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2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/>
          <p:cNvSpPr/>
          <p:nvPr/>
        </p:nvSpPr>
        <p:spPr>
          <a:xfrm rot="16200000">
            <a:off x="4155601" y="3503867"/>
            <a:ext cx="146997" cy="3886201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94930" y="5520466"/>
            <a:ext cx="265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brightness constancy term</a:t>
            </a:r>
            <a:endParaRPr lang="en-US" dirty="0"/>
          </a:p>
        </p:txBody>
      </p:sp>
      <p:sp>
        <p:nvSpPr>
          <p:cNvPr id="7" name="Left Brace 6"/>
          <p:cNvSpPr/>
          <p:nvPr/>
        </p:nvSpPr>
        <p:spPr>
          <a:xfrm rot="16200000">
            <a:off x="7241704" y="4766573"/>
            <a:ext cx="146993" cy="1371602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00804" y="5525869"/>
            <a:ext cx="1825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level-weighted</a:t>
            </a:r>
            <a:br>
              <a:rPr lang="en-US" dirty="0" smtClean="0"/>
            </a:br>
            <a:r>
              <a:rPr lang="en-US" dirty="0" smtClean="0"/>
              <a:t>smoothness term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78476" y="6488668"/>
            <a:ext cx="6365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aseline="30000" dirty="0" smtClean="0"/>
              <a:t>*</a:t>
            </a:r>
            <a:r>
              <a:rPr lang="en-US" dirty="0" smtClean="0"/>
              <a:t>In the second, the Laplacian is the vector-field (Hodge) Laplacian.</a:t>
            </a:r>
            <a:endParaRPr lang="en-US" dirty="0"/>
          </a:p>
        </p:txBody>
      </p:sp>
      <p:sp>
        <p:nvSpPr>
          <p:cNvPr id="9" name="Left Brace 8"/>
          <p:cNvSpPr/>
          <p:nvPr/>
        </p:nvSpPr>
        <p:spPr>
          <a:xfrm rot="16200000">
            <a:off x="6284068" y="3046936"/>
            <a:ext cx="146992" cy="1610472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50443" y="3925669"/>
            <a:ext cx="1825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level-weighted</a:t>
            </a:r>
            <a:br>
              <a:rPr lang="en-US" dirty="0" smtClean="0"/>
            </a:br>
            <a:r>
              <a:rPr lang="en-US" dirty="0" smtClean="0"/>
              <a:t>smoothness term</a:t>
            </a:r>
            <a:endParaRPr lang="en-US" dirty="0"/>
          </a:p>
        </p:txBody>
      </p:sp>
      <p:sp>
        <p:nvSpPr>
          <p:cNvPr id="11" name="Left Brace 10"/>
          <p:cNvSpPr/>
          <p:nvPr/>
        </p:nvSpPr>
        <p:spPr>
          <a:xfrm rot="16200000">
            <a:off x="3918466" y="2821737"/>
            <a:ext cx="164068" cy="2057400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77950" y="3932471"/>
            <a:ext cx="124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fitting 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01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7" grpId="0" animBg="1"/>
      <p:bldP spid="7" grpId="1" animBg="1"/>
      <p:bldP spid="8" grpId="0"/>
      <p:bldP spid="8" grpId="1"/>
      <p:bldP spid="3" grpId="0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Texture Interpolation</a:t>
            </a:r>
            <a:r>
              <a:rPr lang="en-US" dirty="0" smtClean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2423160"/>
            <a:ext cx="2491384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2423160"/>
            <a:ext cx="2491384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28" y="2423160"/>
            <a:ext cx="2491384" cy="411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2423160"/>
            <a:ext cx="2491383" cy="411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28" y="2423160"/>
            <a:ext cx="2491383" cy="411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6764" y="6488668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81789" y="6488668"/>
            <a:ext cx="12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Synthesized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89651" y="6488668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Target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0752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38200"/>
            <a:ext cx="2743200" cy="27432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38200"/>
            <a:ext cx="2743200" cy="27432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38200"/>
            <a:ext cx="2743200" cy="27432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38200"/>
            <a:ext cx="2743200" cy="27432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38200"/>
            <a:ext cx="2743200" cy="27432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38200"/>
            <a:ext cx="2743200" cy="27432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38200"/>
            <a:ext cx="2743200" cy="27432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6406046" y="468868"/>
            <a:ext cx="184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Optical Flow Field</a:t>
            </a:r>
            <a:endParaRPr lang="en-US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37338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38200"/>
            <a:ext cx="2743200" cy="27432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38200"/>
            <a:ext cx="2743200" cy="27432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38200"/>
            <a:ext cx="2743200" cy="27432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38200"/>
            <a:ext cx="2743200" cy="27432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38200"/>
            <a:ext cx="2743200" cy="27432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38200"/>
            <a:ext cx="2743200" cy="27432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2864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Texture Interpolation</a:t>
            </a:r>
            <a:r>
              <a:rPr lang="en-US" dirty="0" smtClean="0"/>
              <a:t>:</a:t>
            </a:r>
          </a:p>
        </p:txBody>
      </p:sp>
      <p:pic>
        <p:nvPicPr>
          <p:cNvPr id="32" name="ble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15000"/>
          </a:blip>
          <a:srcRect b="17886"/>
          <a:stretch/>
        </p:blipFill>
        <p:spPr>
          <a:xfrm>
            <a:off x="725539" y="2419351"/>
            <a:ext cx="3465461" cy="3657600"/>
          </a:xfrm>
          <a:prstGeom prst="rect">
            <a:avLst/>
          </a:prstGeom>
        </p:spPr>
      </p:pic>
      <p:pic>
        <p:nvPicPr>
          <p:cNvPr id="33" name="flo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bright="15000"/>
          </a:blip>
          <a:srcRect b="18219"/>
          <a:stretch/>
        </p:blipFill>
        <p:spPr>
          <a:xfrm>
            <a:off x="5029200" y="2438400"/>
            <a:ext cx="3479583" cy="3657600"/>
          </a:xfrm>
          <a:prstGeom prst="rect">
            <a:avLst/>
          </a:prstGeom>
        </p:spPr>
      </p:pic>
      <p:sp>
        <p:nvSpPr>
          <p:cNvPr id="36" name="Oval 35"/>
          <p:cNvSpPr>
            <a:spLocks noChangeAspect="1"/>
          </p:cNvSpPr>
          <p:nvPr/>
        </p:nvSpPr>
        <p:spPr>
          <a:xfrm>
            <a:off x="1524000" y="2971800"/>
            <a:ext cx="914400" cy="914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029200" y="6107668"/>
            <a:ext cx="34795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Optical Flow Blend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25539" y="6107668"/>
            <a:ext cx="34654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Linear Blend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Tools of the Trade</a:t>
            </a:r>
          </a:p>
          <a:p>
            <a:r>
              <a:rPr lang="en-US" dirty="0" smtClean="0"/>
              <a:t>Extensions to Signals on Surfaces</a:t>
            </a:r>
            <a:endParaRPr lang="en-US" b="1" dirty="0" smtClean="0"/>
          </a:p>
          <a:p>
            <a:r>
              <a:rPr lang="en-US" b="1" dirty="0" smtClean="0"/>
              <a:t>Conclusion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83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b="1" dirty="0" smtClean="0"/>
              <a:t>Processing Tools</a:t>
            </a:r>
          </a:p>
          <a:p>
            <a:pPr lvl="1"/>
            <a:r>
              <a:rPr lang="en-US" b="1" dirty="0" smtClean="0"/>
              <a:t>Screened Poisson Equation</a:t>
            </a:r>
          </a:p>
          <a:p>
            <a:pPr lvl="1"/>
            <a:r>
              <a:rPr lang="en-US" b="1" dirty="0" smtClean="0"/>
              <a:t>Flow Fields/Lines</a:t>
            </a:r>
          </a:p>
          <a:p>
            <a:r>
              <a:rPr lang="en-US" dirty="0" smtClean="0"/>
              <a:t>Extensions to Signals on Surfaces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1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30362"/>
            <a:ext cx="7315200" cy="49990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Extend fundamental image-processing operators to the context of surfaces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[</a:t>
            </a:r>
            <a:r>
              <a:rPr lang="en-US" sz="2800" dirty="0" smtClean="0"/>
              <a:t>Differential Operators </a:t>
            </a:r>
            <a:r>
              <a:rPr lang="en-US" sz="2800" smtClean="0"/>
              <a:t>/ </a:t>
            </a:r>
            <a:r>
              <a:rPr lang="en-US" sz="2800" smtClean="0"/>
              <a:t>Flows]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b="0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Well-established image-processing techniques carry over</a:t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sz="2800" dirty="0" smtClean="0"/>
              <a:t>Gradient Domain / Shock Filters / Optical Flow]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66800" y="1600200"/>
            <a:ext cx="7010400" cy="16764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4267200" y="3657600"/>
            <a:ext cx="6096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7302" y="3276600"/>
            <a:ext cx="529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Much of the heavy lifting has already been done for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25562"/>
            <a:ext cx="8382000" cy="55324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Working with images makes simple things easier.</a:t>
            </a:r>
          </a:p>
          <a:p>
            <a:pPr marL="400050" lvl="1" indent="0">
              <a:buNone/>
            </a:pPr>
            <a:endParaRPr lang="en-US" dirty="0" smtClean="0"/>
          </a:p>
        </p:txBody>
      </p:sp>
      <p:grpSp>
        <p:nvGrpSpPr>
          <p:cNvPr id="121" name="Group 102"/>
          <p:cNvGrpSpPr>
            <a:grpSpLocks noChangeAspect="1"/>
          </p:cNvGrpSpPr>
          <p:nvPr/>
        </p:nvGrpSpPr>
        <p:grpSpPr>
          <a:xfrm>
            <a:off x="3366320" y="2819400"/>
            <a:ext cx="2393059" cy="2367385"/>
            <a:chOff x="5878434" y="3733800"/>
            <a:chExt cx="3036966" cy="3004383"/>
          </a:xfrm>
        </p:grpSpPr>
        <p:sp>
          <p:nvSpPr>
            <p:cNvPr id="122" name="Rectangle 121"/>
            <p:cNvSpPr>
              <a:spLocks noChangeAspect="1"/>
            </p:cNvSpPr>
            <p:nvPr/>
          </p:nvSpPr>
          <p:spPr>
            <a:xfrm>
              <a:off x="5878434" y="3733800"/>
              <a:ext cx="1023183" cy="10231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>
            <a:xfrm>
              <a:off x="6324043" y="4215297"/>
              <a:ext cx="120374" cy="12037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>
              <a:spLocks noChangeAspect="1"/>
            </p:cNvSpPr>
            <p:nvPr/>
          </p:nvSpPr>
          <p:spPr>
            <a:xfrm>
              <a:off x="6901617" y="3733800"/>
              <a:ext cx="1023183" cy="10231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7347226" y="4215297"/>
              <a:ext cx="120374" cy="1203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>
              <a:spLocks noChangeAspect="1"/>
            </p:cNvSpPr>
            <p:nvPr/>
          </p:nvSpPr>
          <p:spPr>
            <a:xfrm>
              <a:off x="7892217" y="3733800"/>
              <a:ext cx="1023183" cy="10231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8337826" y="4215297"/>
              <a:ext cx="120374" cy="12037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>
              <a:spLocks noChangeAspect="1"/>
            </p:cNvSpPr>
            <p:nvPr/>
          </p:nvSpPr>
          <p:spPr>
            <a:xfrm>
              <a:off x="5878434" y="4724400"/>
              <a:ext cx="1023183" cy="10231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6324043" y="5205897"/>
              <a:ext cx="120374" cy="1203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>
              <a:spLocks noChangeAspect="1"/>
            </p:cNvSpPr>
            <p:nvPr/>
          </p:nvSpPr>
          <p:spPr>
            <a:xfrm>
              <a:off x="6901617" y="4724400"/>
              <a:ext cx="1023183" cy="102318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7347226" y="5205897"/>
              <a:ext cx="120374" cy="120374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>
              <a:spLocks noChangeAspect="1"/>
            </p:cNvSpPr>
            <p:nvPr/>
          </p:nvSpPr>
          <p:spPr>
            <a:xfrm>
              <a:off x="7892217" y="4724400"/>
              <a:ext cx="1023183" cy="10231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8337826" y="5205897"/>
              <a:ext cx="120374" cy="1203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>
              <a:spLocks noChangeAspect="1"/>
            </p:cNvSpPr>
            <p:nvPr/>
          </p:nvSpPr>
          <p:spPr>
            <a:xfrm>
              <a:off x="5878434" y="5715000"/>
              <a:ext cx="1023183" cy="10231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6324043" y="6196497"/>
              <a:ext cx="120374" cy="12037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>
              <a:spLocks noChangeAspect="1"/>
            </p:cNvSpPr>
            <p:nvPr/>
          </p:nvSpPr>
          <p:spPr>
            <a:xfrm>
              <a:off x="6901617" y="5715000"/>
              <a:ext cx="1023183" cy="10231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7347226" y="6196497"/>
              <a:ext cx="120374" cy="1203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>
              <a:spLocks noChangeAspect="1"/>
            </p:cNvSpPr>
            <p:nvPr/>
          </p:nvSpPr>
          <p:spPr>
            <a:xfrm>
              <a:off x="7892217" y="5715000"/>
              <a:ext cx="1023183" cy="10231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>
              <a:spLocks noChangeAspect="1"/>
            </p:cNvSpPr>
            <p:nvPr/>
          </p:nvSpPr>
          <p:spPr>
            <a:xfrm>
              <a:off x="8337826" y="6196497"/>
              <a:ext cx="120374" cy="12037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4274992" y="3711546"/>
            <a:ext cx="604014" cy="31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][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186007" y="2934009"/>
            <a:ext cx="795836" cy="31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][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+1]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4981843" y="3711546"/>
            <a:ext cx="795836" cy="31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+1][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223182" y="4489083"/>
            <a:ext cx="758661" cy="31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][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-1]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3374960" y="3711546"/>
            <a:ext cx="758661" cy="31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-1][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5" name="Group 126"/>
          <p:cNvGrpSpPr>
            <a:grpSpLocks noChangeAspect="1"/>
          </p:cNvGrpSpPr>
          <p:nvPr/>
        </p:nvGrpSpPr>
        <p:grpSpPr>
          <a:xfrm>
            <a:off x="609600" y="2819400"/>
            <a:ext cx="2393059" cy="2367385"/>
            <a:chOff x="2438400" y="3733800"/>
            <a:chExt cx="3036966" cy="3004383"/>
          </a:xfrm>
        </p:grpSpPr>
        <p:sp>
          <p:nvSpPr>
            <p:cNvPr id="146" name="Rectangle 145"/>
            <p:cNvSpPr>
              <a:spLocks noChangeAspect="1"/>
            </p:cNvSpPr>
            <p:nvPr/>
          </p:nvSpPr>
          <p:spPr>
            <a:xfrm>
              <a:off x="2438400" y="3733800"/>
              <a:ext cx="1023183" cy="10231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>
              <a:spLocks noChangeAspect="1"/>
            </p:cNvSpPr>
            <p:nvPr/>
          </p:nvSpPr>
          <p:spPr>
            <a:xfrm>
              <a:off x="3461583" y="3733800"/>
              <a:ext cx="1023183" cy="10231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>
              <a:spLocks noChangeAspect="1"/>
            </p:cNvSpPr>
            <p:nvPr/>
          </p:nvSpPr>
          <p:spPr>
            <a:xfrm>
              <a:off x="4452183" y="3733800"/>
              <a:ext cx="1023183" cy="10231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>
              <a:spLocks noChangeAspect="1"/>
            </p:cNvSpPr>
            <p:nvPr/>
          </p:nvSpPr>
          <p:spPr>
            <a:xfrm>
              <a:off x="2438400" y="4724400"/>
              <a:ext cx="1023183" cy="10231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>
              <a:spLocks noChangeAspect="1"/>
            </p:cNvSpPr>
            <p:nvPr/>
          </p:nvSpPr>
          <p:spPr>
            <a:xfrm>
              <a:off x="3461583" y="4724400"/>
              <a:ext cx="1023183" cy="10231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>
              <a:spLocks noChangeAspect="1"/>
            </p:cNvSpPr>
            <p:nvPr/>
          </p:nvSpPr>
          <p:spPr>
            <a:xfrm>
              <a:off x="4452183" y="4724400"/>
              <a:ext cx="1023183" cy="10231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>
              <a:spLocks noChangeAspect="1"/>
            </p:cNvSpPr>
            <p:nvPr/>
          </p:nvSpPr>
          <p:spPr>
            <a:xfrm>
              <a:off x="2438400" y="5715000"/>
              <a:ext cx="1023183" cy="10231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>
              <a:spLocks noChangeAspect="1"/>
            </p:cNvSpPr>
            <p:nvPr/>
          </p:nvSpPr>
          <p:spPr>
            <a:xfrm>
              <a:off x="3461583" y="5715000"/>
              <a:ext cx="1023183" cy="10231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>
              <a:spLocks noChangeAspect="1"/>
            </p:cNvSpPr>
            <p:nvPr/>
          </p:nvSpPr>
          <p:spPr>
            <a:xfrm>
              <a:off x="4452183" y="5715000"/>
              <a:ext cx="1023183" cy="10231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892341" y="3031864"/>
            <a:ext cx="315540" cy="42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669877" y="3031864"/>
            <a:ext cx="315540" cy="42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447414" y="3031864"/>
            <a:ext cx="315540" cy="42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2447414" y="3805259"/>
            <a:ext cx="315540" cy="42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447414" y="4586937"/>
            <a:ext cx="315540" cy="42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1707763" y="4591079"/>
            <a:ext cx="315540" cy="42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1599192" y="3809401"/>
            <a:ext cx="403271" cy="42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-4</a:t>
            </a:r>
            <a:endParaRPr lang="en-US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930227" y="3805259"/>
            <a:ext cx="315540" cy="42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930227" y="4586937"/>
            <a:ext cx="315540" cy="42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3012895" y="3702397"/>
            <a:ext cx="336357" cy="542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5" name="Group 146"/>
          <p:cNvGrpSpPr>
            <a:grpSpLocks noChangeAspect="1"/>
          </p:cNvGrpSpPr>
          <p:nvPr/>
        </p:nvGrpSpPr>
        <p:grpSpPr>
          <a:xfrm>
            <a:off x="6141340" y="2819400"/>
            <a:ext cx="2393059" cy="2367385"/>
            <a:chOff x="5878434" y="3733800"/>
            <a:chExt cx="3036966" cy="3004383"/>
          </a:xfrm>
        </p:grpSpPr>
        <p:sp>
          <p:nvSpPr>
            <p:cNvPr id="166" name="Rectangle 165"/>
            <p:cNvSpPr>
              <a:spLocks noChangeAspect="1"/>
            </p:cNvSpPr>
            <p:nvPr/>
          </p:nvSpPr>
          <p:spPr>
            <a:xfrm>
              <a:off x="5878434" y="3733800"/>
              <a:ext cx="1023183" cy="10231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>
              <a:spLocks noChangeAspect="1"/>
            </p:cNvSpPr>
            <p:nvPr/>
          </p:nvSpPr>
          <p:spPr>
            <a:xfrm>
              <a:off x="6324043" y="4215297"/>
              <a:ext cx="120374" cy="12037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>
              <a:spLocks noChangeAspect="1"/>
            </p:cNvSpPr>
            <p:nvPr/>
          </p:nvSpPr>
          <p:spPr>
            <a:xfrm>
              <a:off x="6901617" y="3733800"/>
              <a:ext cx="1023183" cy="10231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>
              <a:spLocks noChangeAspect="1"/>
            </p:cNvSpPr>
            <p:nvPr/>
          </p:nvSpPr>
          <p:spPr>
            <a:xfrm>
              <a:off x="7347226" y="4215297"/>
              <a:ext cx="120374" cy="12037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>
              <a:spLocks noChangeAspect="1"/>
            </p:cNvSpPr>
            <p:nvPr/>
          </p:nvSpPr>
          <p:spPr>
            <a:xfrm>
              <a:off x="7892217" y="3733800"/>
              <a:ext cx="1023183" cy="10231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>
              <a:spLocks noChangeAspect="1"/>
            </p:cNvSpPr>
            <p:nvPr/>
          </p:nvSpPr>
          <p:spPr>
            <a:xfrm>
              <a:off x="8337826" y="4215297"/>
              <a:ext cx="120374" cy="12037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>
              <a:spLocks noChangeAspect="1"/>
            </p:cNvSpPr>
            <p:nvPr/>
          </p:nvSpPr>
          <p:spPr>
            <a:xfrm>
              <a:off x="5878434" y="4724400"/>
              <a:ext cx="1023183" cy="10231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>
              <a:spLocks noChangeAspect="1"/>
            </p:cNvSpPr>
            <p:nvPr/>
          </p:nvSpPr>
          <p:spPr>
            <a:xfrm>
              <a:off x="6324043" y="5205897"/>
              <a:ext cx="120374" cy="12037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>
              <a:spLocks noChangeAspect="1"/>
            </p:cNvSpPr>
            <p:nvPr/>
          </p:nvSpPr>
          <p:spPr>
            <a:xfrm>
              <a:off x="6901617" y="4724400"/>
              <a:ext cx="1023183" cy="102318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>
              <a:spLocks noChangeAspect="1"/>
            </p:cNvSpPr>
            <p:nvPr/>
          </p:nvSpPr>
          <p:spPr>
            <a:xfrm>
              <a:off x="7347226" y="5205897"/>
              <a:ext cx="120374" cy="12037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>
              <a:spLocks noChangeAspect="1"/>
            </p:cNvSpPr>
            <p:nvPr/>
          </p:nvSpPr>
          <p:spPr>
            <a:xfrm>
              <a:off x="7892217" y="4724400"/>
              <a:ext cx="1023183" cy="10231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>
              <a:spLocks noChangeAspect="1"/>
            </p:cNvSpPr>
            <p:nvPr/>
          </p:nvSpPr>
          <p:spPr>
            <a:xfrm>
              <a:off x="8337826" y="5205897"/>
              <a:ext cx="120374" cy="12037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>
              <a:spLocks noChangeAspect="1"/>
            </p:cNvSpPr>
            <p:nvPr/>
          </p:nvSpPr>
          <p:spPr>
            <a:xfrm>
              <a:off x="5878434" y="5715000"/>
              <a:ext cx="1023183" cy="10231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>
              <a:spLocks noChangeAspect="1"/>
            </p:cNvSpPr>
            <p:nvPr/>
          </p:nvSpPr>
          <p:spPr>
            <a:xfrm>
              <a:off x="6324043" y="6196497"/>
              <a:ext cx="120374" cy="12037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>
              <a:spLocks noChangeAspect="1"/>
            </p:cNvSpPr>
            <p:nvPr/>
          </p:nvSpPr>
          <p:spPr>
            <a:xfrm>
              <a:off x="6901617" y="5715000"/>
              <a:ext cx="1023183" cy="10231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7347226" y="6196497"/>
              <a:ext cx="120374" cy="12037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>
              <a:spLocks noChangeAspect="1"/>
            </p:cNvSpPr>
            <p:nvPr/>
          </p:nvSpPr>
          <p:spPr>
            <a:xfrm>
              <a:off x="7892217" y="5715000"/>
              <a:ext cx="1023183" cy="10231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8337826" y="6196497"/>
              <a:ext cx="120374" cy="12037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4" name="Straight Arrow Connector 183"/>
          <p:cNvCxnSpPr/>
          <p:nvPr/>
        </p:nvCxnSpPr>
        <p:spPr>
          <a:xfrm rot="5400000" flipH="1" flipV="1">
            <a:off x="7003281" y="4417090"/>
            <a:ext cx="685718" cy="1473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>
            <a:off x="6587321" y="4026805"/>
            <a:ext cx="711393" cy="1473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>
            <a:off x="7393566" y="4026805"/>
            <a:ext cx="685718" cy="1473"/>
          </a:xfrm>
          <a:prstGeom prst="straightConnector1">
            <a:avLst/>
          </a:prstGeom>
          <a:ln w="635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>
          <a:xfrm rot="5400000" flipH="1" flipV="1">
            <a:off x="7003281" y="3636520"/>
            <a:ext cx="685718" cy="1473"/>
          </a:xfrm>
          <a:prstGeom prst="straightConnector1">
            <a:avLst/>
          </a:prstGeom>
          <a:ln w="635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7351520" y="3866006"/>
            <a:ext cx="617398" cy="31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][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050011" y="3529716"/>
            <a:ext cx="617398" cy="31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][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6972903" y="4307252"/>
            <a:ext cx="760148" cy="31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][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-1]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6484530" y="3843767"/>
            <a:ext cx="772044" cy="31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-1][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5769468" y="3702397"/>
            <a:ext cx="361636" cy="542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1606351" y="5257800"/>
            <a:ext cx="5942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Fixed stencil Laplacian / Gradient / Divergence</a:t>
            </a:r>
            <a:br>
              <a:rPr lang="en-US" sz="2400" dirty="0" smtClean="0"/>
            </a:br>
            <a:r>
              <a:rPr lang="en-US" sz="2400" dirty="0" smtClean="0"/>
              <a:t>Parallelization / Out-of-Core Streaming</a:t>
            </a:r>
          </a:p>
          <a:p>
            <a:pPr algn="ctr"/>
            <a:r>
              <a:rPr lang="en-US" sz="2400" dirty="0" smtClean="0"/>
              <a:t>Fast Fourier Transform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07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325562"/>
                <a:ext cx="8382000" cy="55324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Working with images makes simple things easier.</a:t>
                </a:r>
              </a:p>
              <a:p>
                <a:pPr marL="400050" lvl="1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Working with meshes makes hard things easier.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𝑖𝑛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𝑖𝑛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325562"/>
                <a:ext cx="8382000" cy="5532438"/>
              </a:xfrm>
              <a:blipFill rotWithShape="0">
                <a:blip r:embed="rId2"/>
                <a:stretch>
                  <a:fillRect l="-1891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86" y="4038600"/>
            <a:ext cx="1692376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3" y="4038600"/>
            <a:ext cx="1692376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24" y="4033634"/>
            <a:ext cx="1692376" cy="27432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5758823" y="5026224"/>
            <a:ext cx="74793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2745792" y="5026224"/>
            <a:ext cx="74793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98274" y="5311914"/>
                <a:ext cx="88312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b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b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274" y="5311914"/>
                <a:ext cx="883126" cy="707886"/>
              </a:xfrm>
              <a:prstGeom prst="rect">
                <a:avLst/>
              </a:prstGeom>
              <a:blipFill rotWithShape="0">
                <a:blip r:embed="rId6"/>
                <a:stretch>
                  <a:fillRect l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7017" y="5311914"/>
                <a:ext cx="188449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b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017" y="5311914"/>
                <a:ext cx="1884490" cy="707886"/>
              </a:xfrm>
              <a:prstGeom prst="rect">
                <a:avLst/>
              </a:prstGeom>
              <a:blipFill rotWithShape="0">
                <a:blip r:embed="rId7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61258" y="6324600"/>
                <a:ext cx="6465040" cy="461665"/>
              </a:xfrm>
              <a:prstGeom prst="rect">
                <a:avLst/>
              </a:prstGeom>
              <a:solidFill>
                <a:srgbClr val="00B0F0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Setting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 smtClean="0"/>
                  <a:t> be a </a:t>
                </a:r>
                <a:r>
                  <a:rPr lang="en-US" sz="2400" u="sng" dirty="0" smtClean="0"/>
                  <a:t>spatially varying</a:t>
                </a:r>
                <a:r>
                  <a:rPr lang="en-US" sz="2400" dirty="0" smtClean="0"/>
                  <a:t> weighting function</a:t>
                </a:r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258" y="6324600"/>
                <a:ext cx="6465040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221" t="-7595" b="-25316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08" y="196819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812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81200"/>
            <a:ext cx="2743200" cy="27432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8499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1905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500" dirty="0" smtClean="0">
                <a:latin typeface="Arial Rounded MT Bold" panose="020F0704030504030204" pitchFamily="34" charset="0"/>
              </a:rPr>
              <a:t>Thank You!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432" y="4038600"/>
            <a:ext cx="8838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Ming Chuang , Fabian Prada, Alvaro Collet, </a:t>
            </a:r>
            <a:r>
              <a:rPr lang="en-US" sz="2400" dirty="0" err="1" smtClean="0"/>
              <a:t>Linjie</a:t>
            </a:r>
            <a:r>
              <a:rPr lang="en-US" sz="2400" dirty="0" smtClean="0"/>
              <a:t> Luo, Benedict Brown</a:t>
            </a:r>
          </a:p>
          <a:p>
            <a:pPr algn="ctr"/>
            <a:r>
              <a:rPr lang="en-US" sz="2400" dirty="0" smtClean="0"/>
              <a:t>Szymon Rusinkiewicz, Hugues Hoppe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934670"/>
            <a:ext cx="6665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http://www.cs.jhu.edu/~misha/Code/PoissonMesh/GeometryEditor/</a:t>
            </a:r>
          </a:p>
          <a:p>
            <a:r>
              <a:rPr lang="en-US" dirty="0" smtClean="0"/>
              <a:t>http</a:t>
            </a:r>
            <a:r>
              <a:rPr lang="en-US" dirty="0"/>
              <a:t>://www.cs.jhu.edu/~misha/Code/AdvectionSharpening/</a:t>
            </a:r>
          </a:p>
          <a:p>
            <a:r>
              <a:rPr lang="en-US" dirty="0" smtClean="0"/>
              <a:t>http</a:t>
            </a:r>
            <a:r>
              <a:rPr lang="en-US" dirty="0"/>
              <a:t>://www.cs.jhu.edu/~</a:t>
            </a:r>
            <a:r>
              <a:rPr lang="en-US" dirty="0" smtClean="0"/>
              <a:t>misha/Code/SurfaceOpticalFlow/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76" y="0"/>
            <a:ext cx="9131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/>
              <a:t>Estimating the Laplace-Beltrami Operator by Restricting 3D Functions</a:t>
            </a:r>
            <a:r>
              <a:rPr lang="en-US" sz="1600" dirty="0" smtClean="0"/>
              <a:t>. [</a:t>
            </a:r>
            <a:r>
              <a:rPr lang="en-US" sz="1600" u="sng" dirty="0" smtClean="0"/>
              <a:t>Chuang</a:t>
            </a:r>
            <a:r>
              <a:rPr lang="en-US" sz="1600" dirty="0" smtClean="0"/>
              <a:t> et al., 2009]</a:t>
            </a:r>
            <a:endParaRPr lang="en-US" sz="1600" i="1" dirty="0" smtClean="0"/>
          </a:p>
          <a:p>
            <a:pPr algn="r"/>
            <a:r>
              <a:rPr lang="en-US" sz="1600" i="1" dirty="0" smtClean="0"/>
              <a:t>Fast Mean-Curvature Flow via Finite Elements Tracking</a:t>
            </a:r>
            <a:r>
              <a:rPr lang="en-US" sz="1600" dirty="0" smtClean="0"/>
              <a:t>. [</a:t>
            </a:r>
            <a:r>
              <a:rPr lang="en-US" sz="1600" u="sng" dirty="0" smtClean="0"/>
              <a:t>Chuang</a:t>
            </a:r>
            <a:r>
              <a:rPr lang="en-US" sz="1600" dirty="0" smtClean="0"/>
              <a:t> et al., 2011]</a:t>
            </a:r>
          </a:p>
          <a:p>
            <a:pPr algn="r"/>
            <a:r>
              <a:rPr lang="en-US" sz="1600" i="1" dirty="0" smtClean="0"/>
              <a:t>Interactive and Anisotropic Geometry Processing Using the Screened Poisson Equation</a:t>
            </a:r>
            <a:r>
              <a:rPr lang="en-US" sz="1600" dirty="0" smtClean="0"/>
              <a:t>. [</a:t>
            </a:r>
            <a:r>
              <a:rPr lang="en-US" sz="1600" u="sng" dirty="0" smtClean="0"/>
              <a:t>Chuang</a:t>
            </a:r>
            <a:r>
              <a:rPr lang="en-US" sz="1600" dirty="0" smtClean="0"/>
              <a:t> et al., 2011]</a:t>
            </a:r>
          </a:p>
          <a:p>
            <a:pPr algn="r"/>
            <a:r>
              <a:rPr lang="en-US" sz="1600" i="1" dirty="0" smtClean="0"/>
              <a:t>Unconditionally Stable Shock Filters for Image and Geometry Processing</a:t>
            </a:r>
            <a:r>
              <a:rPr lang="en-US" sz="1600" dirty="0" smtClean="0"/>
              <a:t>. [</a:t>
            </a:r>
            <a:r>
              <a:rPr lang="en-US" sz="1600" u="sng" dirty="0" smtClean="0"/>
              <a:t>Prada</a:t>
            </a:r>
            <a:r>
              <a:rPr lang="en-US" sz="1600" dirty="0" smtClean="0"/>
              <a:t> et al., 2015]</a:t>
            </a:r>
          </a:p>
          <a:p>
            <a:pPr algn="r"/>
            <a:r>
              <a:rPr lang="en-US" sz="1600" i="1" dirty="0" smtClean="0"/>
              <a:t>Motion Graphs for Unstructured Textured Meshes</a:t>
            </a:r>
            <a:r>
              <a:rPr lang="en-US" sz="1600" dirty="0" smtClean="0"/>
              <a:t>. [</a:t>
            </a:r>
            <a:r>
              <a:rPr lang="en-US" sz="1600" u="sng" dirty="0" smtClean="0"/>
              <a:t>Prada</a:t>
            </a:r>
            <a:r>
              <a:rPr lang="en-US" sz="1600" dirty="0" smtClean="0"/>
              <a:t> et al., 2016]</a:t>
            </a:r>
          </a:p>
        </p:txBody>
      </p:sp>
    </p:spTree>
    <p:extLst>
      <p:ext uri="{BB962C8B-B14F-4D97-AF65-F5344CB8AC3E}">
        <p14:creationId xmlns:p14="http://schemas.microsoft.com/office/powerpoint/2010/main" val="1891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6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84" y="4572000"/>
            <a:ext cx="1828800" cy="1828800"/>
          </a:xfrm>
          <a:prstGeom prst="rect">
            <a:avLst/>
          </a:prstGeom>
          <a:ln w="38100">
            <a:solidFill>
              <a:srgbClr val="385D8A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 Filter Advection	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 smtClean="0"/>
                  <a:t>Properties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i="1" dirty="0" err="1" smtClean="0"/>
                  <a:t>Lagrangian</a:t>
                </a:r>
                <a:r>
                  <a:rPr lang="en-US" i="1" dirty="0" smtClean="0"/>
                  <a:t> Implementation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Sampling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antialised</a:t>
                </a:r>
                <a:r>
                  <a:rPr lang="en-US" dirty="0" smtClean="0"/>
                  <a:t> output edges</a:t>
                </a:r>
              </a:p>
              <a:p>
                <a:pPr lvl="1"/>
                <a:r>
                  <a:rPr lang="en-US" i="1" dirty="0" smtClean="0"/>
                  <a:t>One-Step Integration</a:t>
                </a:r>
                <a:br>
                  <a:rPr lang="en-US" i="1" dirty="0" smtClean="0"/>
                </a:br>
                <a:r>
                  <a:rPr lang="en-US" dirty="0" smtClean="0"/>
                  <a:t>Use a single (long) stream-line per pixel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332252" y="64008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Input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5257800" y="64008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PDE [O&amp;R]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7162800" y="64008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Advection</a:t>
            </a:r>
            <a:endParaRPr lang="en-US" sz="2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6" y="4338935"/>
            <a:ext cx="3048000" cy="2286000"/>
          </a:xfrm>
          <a:prstGeom prst="rect">
            <a:avLst/>
          </a:prstGeom>
        </p:spPr>
      </p:pic>
      <p:sp>
        <p:nvSpPr>
          <p:cNvPr id="31" name="Rectangle 30"/>
          <p:cNvSpPr>
            <a:spLocks noChangeAspect="1"/>
          </p:cNvSpPr>
          <p:nvPr/>
        </p:nvSpPr>
        <p:spPr>
          <a:xfrm>
            <a:off x="2362200" y="5202715"/>
            <a:ext cx="381000" cy="381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83" y="4572000"/>
            <a:ext cx="1828800" cy="182880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48" y="4572000"/>
            <a:ext cx="1828800" cy="182880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753" y="4572000"/>
            <a:ext cx="1828800" cy="182880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753" y="2639066"/>
            <a:ext cx="1828800" cy="182880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501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Gradient Domain </a:t>
            </a:r>
            <a:r>
              <a:rPr lang="en-US" dirty="0" smtClean="0"/>
              <a:t>(Sharpening)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73165"/>
                <a:ext cx="8229600" cy="5684835"/>
              </a:xfrm>
            </p:spPr>
            <p:txBody>
              <a:bodyPr/>
              <a:lstStyle/>
              <a:p>
                <a:r>
                  <a:rPr lang="en-US" dirty="0"/>
                  <a:t>Fit input colors: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Amplify input gradients: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p>
                  </m:oMath>
                </a14:m>
                <a:endParaRPr lang="en-US" dirty="0"/>
              </a:p>
              <a:p>
                <a:pPr marL="571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𝑖𝑛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𝑖𝑛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73165"/>
                <a:ext cx="8229600" cy="5684835"/>
              </a:xfrm>
              <a:blipFill rotWithShape="0">
                <a:blip r:embed="rId4"/>
                <a:stretch>
                  <a:fillRect l="-1704" t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55231" y="6324600"/>
                <a:ext cx="6472349" cy="461665"/>
              </a:xfrm>
              <a:prstGeom prst="rect">
                <a:avLst/>
              </a:prstGeom>
              <a:solidFill>
                <a:srgbClr val="00B0F0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Setting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 smtClean="0"/>
                  <a:t> to be an anisotropic scaling of the metric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231" y="6324600"/>
                <a:ext cx="6472349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220" t="-7595" r="-281" b="-25316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2792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634877"/>
      </p:ext>
    </p:extLst>
  </p:cSld>
  <p:clrMapOvr>
    <a:masterClrMapping/>
  </p:clrMapOvr>
  <p:transition advTm="1101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Image-Processing Tools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692150">
                  <a:buNone/>
                </a:pPr>
                <a:r>
                  <a:rPr lang="en-US" u="sng" dirty="0" smtClean="0"/>
                  <a:t>1.	Screened Poisson Equation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:r>
                  <a:rPr lang="en-US" dirty="0" smtClean="0"/>
                  <a:t>Given a 2D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 smtClean="0"/>
                  <a:t>,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 smtClean="0"/>
                  <a:t>, and a vector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 smtClean="0"/>
                  <a:t>, </a:t>
                </a:r>
                <a:r>
                  <a:rPr lang="en-US" i="1" dirty="0" smtClean="0"/>
                  <a:t>solve for the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i="1" dirty="0" smtClean="0"/>
                  <a:t> minimizing</a:t>
                </a:r>
                <a:r>
                  <a:rPr lang="en-US" dirty="0" smtClean="0"/>
                  <a:t>:</a:t>
                </a:r>
                <a:br>
                  <a:rPr lang="en-US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/>
          <p:cNvSpPr/>
          <p:nvPr/>
        </p:nvSpPr>
        <p:spPr>
          <a:xfrm rot="16200000">
            <a:off x="4273198" y="3020216"/>
            <a:ext cx="149697" cy="1447800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89687" y="3895165"/>
            <a:ext cx="131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value-fitting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 rot="16200000">
            <a:off x="6451404" y="2867816"/>
            <a:ext cx="149696" cy="1752601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33940" y="3897868"/>
            <a:ext cx="15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gradient-fitting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62793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Image-Processing Tools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692150">
                  <a:buNone/>
                </a:pPr>
                <a:r>
                  <a:rPr lang="en-US" u="sng" dirty="0" smtClean="0"/>
                  <a:t>1.	Screened Poisson Equation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Given a 2D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,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, and a vector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solve for the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i="1" dirty="0"/>
                  <a:t> minimizing</a:t>
                </a:r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𝚫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𝐝𝐢𝐯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278380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Image-Processing Tools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692150">
                  <a:buNone/>
                </a:pPr>
                <a:r>
                  <a:rPr lang="en-US" u="sng" dirty="0" smtClean="0"/>
                  <a:t>2a.	Flow Fields/Lines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:r>
                  <a:rPr lang="en-US" dirty="0" smtClean="0"/>
                  <a:t>Given a 2D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 smtClean="0"/>
                  <a:t> and a vector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 smtClean="0"/>
                  <a:t>, a</a:t>
                </a:r>
                <a:r>
                  <a:rPr lang="en-US" i="1" dirty="0" smtClean="0"/>
                  <a:t> flow-line</a:t>
                </a:r>
                <a:r>
                  <a:rPr lang="en-US" dirty="0" smtClean="0"/>
                  <a:t> of</a:t>
                </a:r>
                <a:r>
                  <a:rPr lang="en-US" i="1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 smtClean="0"/>
                  <a:t> is a curve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 smtClean="0"/>
                  <a:t> such that: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40" y="3886200"/>
            <a:ext cx="2971800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40" y="3886200"/>
            <a:ext cx="2971800" cy="297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146175" y="6391656"/>
                <a:ext cx="861133" cy="46166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175" y="6391656"/>
                <a:ext cx="861133" cy="461665"/>
              </a:xfrm>
              <a:prstGeom prst="rect">
                <a:avLst/>
              </a:prstGeom>
              <a:blipFill rotWithShape="0">
                <a:blip r:embed="rId10"/>
                <a:stretch>
                  <a:fillRect t="-18182" r="-1399" b="-1558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12140" y="6333565"/>
                <a:ext cx="759182" cy="390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140" y="6333565"/>
                <a:ext cx="759182" cy="390748"/>
              </a:xfrm>
              <a:prstGeom prst="rect">
                <a:avLst/>
              </a:prstGeom>
              <a:blipFill rotWithShape="0">
                <a:blip r:embed="rId11"/>
                <a:stretch>
                  <a:fillRect r="-800" b="-156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1090762"/>
      </p:ext>
    </p:extLst>
  </p:cSld>
  <p:clrMapOvr>
    <a:masterClrMapping/>
  </p:clrMapOvr>
  <p:transition advTm="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Image-Processing Tools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 defTabSz="692150">
                  <a:buNone/>
                </a:pPr>
                <a:r>
                  <a:rPr lang="en-US" u="sng" dirty="0" smtClean="0"/>
                  <a:t>2b.	Flow Fields/Lines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:r>
                  <a:rPr lang="en-US" dirty="0" smtClean="0"/>
                  <a:t>Given </a:t>
                </a:r>
                <a:r>
                  <a:rPr lang="en-US" dirty="0"/>
                  <a:t>a 2D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and a vector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 smtClean="0"/>
                  <a:t>, the </a:t>
                </a:r>
                <a:r>
                  <a:rPr lang="en-US" i="1" dirty="0"/>
                  <a:t>advection</a:t>
                </a:r>
                <a:r>
                  <a:rPr lang="en-US" dirty="0"/>
                  <a:t> of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along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is the function: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Adv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 rotWithShape="0">
                <a:blip r:embed="rId3"/>
                <a:stretch>
                  <a:fillRect l="-1852" t="-1432" r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40" y="3886200"/>
            <a:ext cx="2971800" cy="297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141433" y="6387370"/>
                <a:ext cx="861133" cy="46166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433" y="6387370"/>
                <a:ext cx="861133" cy="461665"/>
              </a:xfrm>
              <a:prstGeom prst="rect">
                <a:avLst/>
              </a:prstGeom>
              <a:blipFill rotWithShape="0">
                <a:blip r:embed="rId10"/>
                <a:stretch>
                  <a:fillRect t="-17949" r="-694" b="-1538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7235"/>
            <a:ext cx="2971800" cy="2971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6200"/>
            <a:ext cx="2971800" cy="297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40772" y="6396335"/>
                <a:ext cx="864339" cy="46166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772" y="6396335"/>
                <a:ext cx="864339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694" r="-1389" b="-1538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772903" y="6400800"/>
                <a:ext cx="1990097" cy="46166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Adv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903" y="6400800"/>
                <a:ext cx="1990097" cy="461665"/>
              </a:xfrm>
              <a:prstGeom prst="rect">
                <a:avLst/>
              </a:prstGeom>
              <a:blipFill rotWithShape="0">
                <a:blip r:embed="rId15"/>
                <a:stretch>
                  <a:fillRect r="-304" b="-1538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813243"/>
      </p:ext>
    </p:extLst>
  </p:cSld>
  <p:clrMapOvr>
    <a:masterClrMapping/>
  </p:clrMapOvr>
  <p:transition advTm="5468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73035</TotalTime>
  <Words>1087</Words>
  <Application>Microsoft Office PowerPoint</Application>
  <PresentationFormat>On-screen Show (4:3)</PresentationFormat>
  <Paragraphs>432</Paragraphs>
  <Slides>56</Slides>
  <Notes>29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Arial Rounded MT Bold</vt:lpstr>
      <vt:lpstr>Calibri</vt:lpstr>
      <vt:lpstr>Cambria Math</vt:lpstr>
      <vt:lpstr>Comic Sans MS</vt:lpstr>
      <vt:lpstr>Symbol</vt:lpstr>
      <vt:lpstr>Office Theme</vt:lpstr>
      <vt:lpstr>Signal Processing From Images to Surfaces</vt:lpstr>
      <vt:lpstr>Goal</vt:lpstr>
      <vt:lpstr>Goal</vt:lpstr>
      <vt:lpstr>Goal</vt:lpstr>
      <vt:lpstr>Outline</vt:lpstr>
      <vt:lpstr>Image-Processing Tools</vt:lpstr>
      <vt:lpstr>Image-Processing Tools</vt:lpstr>
      <vt:lpstr>Image-Processing Tools</vt:lpstr>
      <vt:lpstr>Image-Processing Tools</vt:lpstr>
      <vt:lpstr>Image-Processing Tools</vt:lpstr>
      <vt:lpstr>Geometry-Processing Tools</vt:lpstr>
      <vt:lpstr>Geometry-Processing Tools</vt:lpstr>
      <vt:lpstr>Geometry-Processing Tools</vt:lpstr>
      <vt:lpstr>Geometry-Processing Tools</vt:lpstr>
      <vt:lpstr>Geometry-Processing Tools</vt:lpstr>
      <vt:lpstr>Geometry-Processing Tools</vt:lpstr>
      <vt:lpstr>Geometry-Processing Tools</vt:lpstr>
      <vt:lpstr>Geometry-Processing Tools</vt:lpstr>
      <vt:lpstr>Geometry-Processing Tools</vt:lpstr>
      <vt:lpstr>Geometry-Processing Tools</vt:lpstr>
      <vt:lpstr>Outline</vt:lpstr>
      <vt:lpstr>Gradient Domain (Stitching)</vt:lpstr>
      <vt:lpstr>Gradient Domain (Stitching)</vt:lpstr>
      <vt:lpstr>Gradient Domain (Stitching)</vt:lpstr>
      <vt:lpstr>Gradient Domain (Sharpening)</vt:lpstr>
      <vt:lpstr>Gradient Domain (Sharpening)</vt:lpstr>
      <vt:lpstr>Gradient Domain (Sharpening)</vt:lpstr>
      <vt:lpstr>Outline</vt:lpstr>
      <vt:lpstr>Shock Filters</vt:lpstr>
      <vt:lpstr>Shock Filters</vt:lpstr>
      <vt:lpstr>Shock Filters</vt:lpstr>
      <vt:lpstr>Shock Filters</vt:lpstr>
      <vt:lpstr>Shock Filters</vt:lpstr>
      <vt:lpstr>Shock Filters</vt:lpstr>
      <vt:lpstr>Shock Filters</vt:lpstr>
      <vt:lpstr>Shock Filters</vt:lpstr>
      <vt:lpstr>Outline</vt:lpstr>
      <vt:lpstr>Optical Flow</vt:lpstr>
      <vt:lpstr>Optical Flow</vt:lpstr>
      <vt:lpstr>Optical Flow</vt:lpstr>
      <vt:lpstr>Optical Flow</vt:lpstr>
      <vt:lpstr>Optical Flow</vt:lpstr>
      <vt:lpstr>Optical Flow</vt:lpstr>
      <vt:lpstr>Optical Flow</vt:lpstr>
      <vt:lpstr>Optical Flow</vt:lpstr>
      <vt:lpstr>Optical Flow</vt:lpstr>
      <vt:lpstr>Optical Flow</vt:lpstr>
      <vt:lpstr>Optical Flow</vt:lpstr>
      <vt:lpstr>Outline</vt:lpstr>
      <vt:lpstr>Conclusion</vt:lpstr>
      <vt:lpstr>Conclusion</vt:lpstr>
      <vt:lpstr>Conclusion</vt:lpstr>
      <vt:lpstr>PowerPoint Presentation</vt:lpstr>
      <vt:lpstr>PowerPoint Presentation</vt:lpstr>
      <vt:lpstr>Shock Filter Advection </vt:lpstr>
      <vt:lpstr>Gradient Domain (Sharpening)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Misha2014</dc:creator>
  <cp:lastModifiedBy>michael kazhdan</cp:lastModifiedBy>
  <cp:revision>1649</cp:revision>
  <dcterms:created xsi:type="dcterms:W3CDTF">2006-08-16T00:00:00Z</dcterms:created>
  <dcterms:modified xsi:type="dcterms:W3CDTF">2016-05-25T21:56:01Z</dcterms:modified>
</cp:coreProperties>
</file>