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837" r:id="rId2"/>
    <p:sldId id="1316" r:id="rId3"/>
    <p:sldId id="1317" r:id="rId4"/>
    <p:sldId id="1313" r:id="rId5"/>
    <p:sldId id="1247" r:id="rId6"/>
    <p:sldId id="1233" r:id="rId7"/>
    <p:sldId id="1240" r:id="rId8"/>
    <p:sldId id="1241" r:id="rId9"/>
    <p:sldId id="1327" r:id="rId10"/>
    <p:sldId id="1328" r:id="rId11"/>
    <p:sldId id="1243" r:id="rId12"/>
    <p:sldId id="1254" r:id="rId13"/>
    <p:sldId id="1242" r:id="rId14"/>
    <p:sldId id="1236" r:id="rId15"/>
    <p:sldId id="1244" r:id="rId16"/>
    <p:sldId id="1245" r:id="rId17"/>
    <p:sldId id="1237" r:id="rId18"/>
    <p:sldId id="1258" r:id="rId19"/>
    <p:sldId id="1259" r:id="rId20"/>
    <p:sldId id="1273" r:id="rId21"/>
    <p:sldId id="1246" r:id="rId22"/>
    <p:sldId id="1238" r:id="rId23"/>
    <p:sldId id="1261" r:id="rId24"/>
    <p:sldId id="1331" r:id="rId25"/>
    <p:sldId id="1265" r:id="rId26"/>
    <p:sldId id="1266" r:id="rId27"/>
    <p:sldId id="1267" r:id="rId28"/>
    <p:sldId id="1269" r:id="rId29"/>
    <p:sldId id="1271" r:id="rId30"/>
    <p:sldId id="1272" r:id="rId31"/>
    <p:sldId id="1275" r:id="rId32"/>
    <p:sldId id="1276" r:id="rId33"/>
    <p:sldId id="1277" r:id="rId34"/>
    <p:sldId id="1278" r:id="rId35"/>
    <p:sldId id="1279" r:id="rId36"/>
    <p:sldId id="1280" r:id="rId37"/>
    <p:sldId id="1282" r:id="rId38"/>
    <p:sldId id="1283" r:id="rId39"/>
    <p:sldId id="1284" r:id="rId40"/>
    <p:sldId id="1285" r:id="rId41"/>
    <p:sldId id="1286" r:id="rId42"/>
    <p:sldId id="1308" r:id="rId43"/>
    <p:sldId id="1329" r:id="rId44"/>
    <p:sldId id="1303" r:id="rId45"/>
    <p:sldId id="1304" r:id="rId46"/>
    <p:sldId id="1305" r:id="rId47"/>
    <p:sldId id="1298" r:id="rId48"/>
    <p:sldId id="1281" r:id="rId49"/>
    <p:sldId id="1307" r:id="rId50"/>
    <p:sldId id="1168" r:id="rId51"/>
    <p:sldId id="1169" r:id="rId52"/>
    <p:sldId id="1113" r:id="rId53"/>
    <p:sldId id="1118" r:id="rId54"/>
    <p:sldId id="1041" r:id="rId55"/>
    <p:sldId id="1310" r:id="rId56"/>
    <p:sldId id="1120" r:id="rId57"/>
    <p:sldId id="1318" r:id="rId58"/>
    <p:sldId id="1122" r:id="rId59"/>
    <p:sldId id="1330" r:id="rId60"/>
    <p:sldId id="1123" r:id="rId61"/>
    <p:sldId id="1124" r:id="rId62"/>
    <p:sldId id="1126" r:id="rId63"/>
    <p:sldId id="1130" r:id="rId64"/>
    <p:sldId id="1181" r:id="rId65"/>
    <p:sldId id="1205" r:id="rId66"/>
    <p:sldId id="1315" r:id="rId67"/>
    <p:sldId id="1207" r:id="rId68"/>
    <p:sldId id="1206" r:id="rId69"/>
    <p:sldId id="1208" r:id="rId70"/>
    <p:sldId id="1209" r:id="rId71"/>
    <p:sldId id="1224" r:id="rId72"/>
    <p:sldId id="1311" r:id="rId73"/>
    <p:sldId id="1314" r:id="rId74"/>
    <p:sldId id="1152" r:id="rId7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95B3D7"/>
    <a:srgbClr val="C3D69B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5972" autoAdjust="0"/>
  </p:normalViewPr>
  <p:slideViewPr>
    <p:cSldViewPr>
      <p:cViewPr varScale="1">
        <p:scale>
          <a:sx n="71" d="100"/>
          <a:sy n="71" d="100"/>
        </p:scale>
        <p:origin x="1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1572"/>
    </p:cViewPr>
  </p:sorterViewPr>
  <p:notesViewPr>
    <p:cSldViewPr>
      <p:cViewPr varScale="1">
        <p:scale>
          <a:sx n="94" d="100"/>
          <a:sy n="94" d="100"/>
        </p:scale>
        <p:origin x="-350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6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image" Target="../media/image129.wmf"/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12" Type="http://schemas.openxmlformats.org/officeDocument/2006/relationships/image" Target="../media/image128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11" Type="http://schemas.openxmlformats.org/officeDocument/2006/relationships/image" Target="../media/image127.wmf"/><Relationship Id="rId5" Type="http://schemas.openxmlformats.org/officeDocument/2006/relationships/image" Target="../media/image121.wmf"/><Relationship Id="rId10" Type="http://schemas.openxmlformats.org/officeDocument/2006/relationships/image" Target="../media/image126.wmf"/><Relationship Id="rId4" Type="http://schemas.openxmlformats.org/officeDocument/2006/relationships/image" Target="../media/image120.wmf"/><Relationship Id="rId9" Type="http://schemas.openxmlformats.org/officeDocument/2006/relationships/image" Target="../media/image125.wmf"/><Relationship Id="rId14" Type="http://schemas.openxmlformats.org/officeDocument/2006/relationships/image" Target="../media/image1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DA024-D0F2-41DD-AFE2-72D34492F925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14416-E51B-4D35-8236-A11BA77C3C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3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25AA9A0-6881-455D-B4EE-032A2A9971AA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EC15058-0AF4-49E1-9672-C0E391790C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4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1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</a:t>
            </a:r>
            <a:r>
              <a:rPr lang="en-US" baseline="0" dirty="0" smtClean="0"/>
              <a:t> at spherical harmonics as defined in terms of the </a:t>
            </a:r>
            <a:r>
              <a:rPr lang="en-US" baseline="0" dirty="0" err="1" smtClean="0"/>
              <a:t>Laplacian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5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10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7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to the fact that this derives from the “difference from neighbors” interpretation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47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80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3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 at heat kernel signatures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1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19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4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to the fact that this derives from the “divergence of gradient” interpretation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to the fact that this derives from the “divergence of gradient” interpretation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38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62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12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40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27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9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13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 at the relationship to</a:t>
            </a:r>
            <a:r>
              <a:rPr lang="en-US" baseline="0" dirty="0" smtClean="0"/>
              <a:t> mean-curvature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0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50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85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36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55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9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71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16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441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42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05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6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62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71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67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9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43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42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571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within each interval/square, the basis</a:t>
            </a:r>
            <a:r>
              <a:rPr lang="en-US" baseline="0" dirty="0" smtClean="0"/>
              <a:t> functions are linear/bilinear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79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92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489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73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602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300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39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614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5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61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20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125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738A2-3EDF-4D82-90F6-ABC3AC158DB9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38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738A2-3EDF-4D82-90F6-ABC3AC158DB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65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738A2-3EDF-4D82-90F6-ABC3AC158DB9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7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33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</a:t>
            </a:r>
            <a:r>
              <a:rPr lang="en-US" baseline="0" dirty="0" smtClean="0"/>
              <a:t> at spherical harmonics as defined in terms of the </a:t>
            </a:r>
            <a:r>
              <a:rPr lang="en-US" baseline="0" dirty="0" err="1" smtClean="0"/>
              <a:t>Laplacian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49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</a:t>
            </a:r>
            <a:r>
              <a:rPr lang="en-US" baseline="0" dirty="0" smtClean="0"/>
              <a:t> at spherical harmonics as defined in terms of the </a:t>
            </a:r>
            <a:r>
              <a:rPr lang="en-US" baseline="0" dirty="0" err="1" smtClean="0"/>
              <a:t>Laplacian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56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3.jpg"/><Relationship Id="rId5" Type="http://schemas.openxmlformats.org/officeDocument/2006/relationships/image" Target="../media/image20.png"/><Relationship Id="rId10" Type="http://schemas.openxmlformats.org/officeDocument/2006/relationships/image" Target="../media/image22.jpg"/><Relationship Id="rId4" Type="http://schemas.openxmlformats.org/officeDocument/2006/relationships/image" Target="../media/image19.png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hyperlink" Target="SurfaceFlows.ba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SphericalFlows.bat" TargetMode="Externa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jhu.edu/~misha/Code/ConformalizedMCF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66.png"/><Relationship Id="rId4" Type="http://schemas.openxmlformats.org/officeDocument/2006/relationships/video" Target="../media/media9.mp4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misha/Code/PoissonMesh/GeometryEditor/" TargetMode="External"/><Relationship Id="rId2" Type="http://schemas.openxmlformats.org/officeDocument/2006/relationships/hyperlink" Target="http://www.cs.jhu.edu/~misha/Code/PoissonMesh/TextureStitche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0.png"/><Relationship Id="rId10" Type="http://schemas.openxmlformats.org/officeDocument/2006/relationships/image" Target="../media/image109.png"/><Relationship Id="rId9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wmf"/><Relationship Id="rId18" Type="http://schemas.openxmlformats.org/officeDocument/2006/relationships/oleObject" Target="../embeddings/oleObject17.bin"/><Relationship Id="rId26" Type="http://schemas.openxmlformats.org/officeDocument/2006/relationships/image" Target="../media/image126.wmf"/><Relationship Id="rId3" Type="http://schemas.openxmlformats.org/officeDocument/2006/relationships/notesSlide" Target="../notesSlides/notesSlide58.xml"/><Relationship Id="rId21" Type="http://schemas.openxmlformats.org/officeDocument/2006/relationships/image" Target="../media/image124.wmf"/><Relationship Id="rId34" Type="http://schemas.openxmlformats.org/officeDocument/2006/relationships/image" Target="../media/image130.wmf"/><Relationship Id="rId7" Type="http://schemas.openxmlformats.org/officeDocument/2006/relationships/image" Target="../media/image150.png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22.wmf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7.wmf"/><Relationship Id="rId11" Type="http://schemas.openxmlformats.org/officeDocument/2006/relationships/image" Target="../media/image119.wmf"/><Relationship Id="rId24" Type="http://schemas.openxmlformats.org/officeDocument/2006/relationships/image" Target="../media/image167.png"/><Relationship Id="rId32" Type="http://schemas.openxmlformats.org/officeDocument/2006/relationships/image" Target="../media/image129.w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121.wmf"/><Relationship Id="rId23" Type="http://schemas.openxmlformats.org/officeDocument/2006/relationships/image" Target="../media/image125.wmf"/><Relationship Id="rId28" Type="http://schemas.openxmlformats.org/officeDocument/2006/relationships/image" Target="../media/image127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123.wmf"/><Relationship Id="rId31" Type="http://schemas.openxmlformats.org/officeDocument/2006/relationships/oleObject" Target="../embeddings/oleObject23.bin"/><Relationship Id="rId4" Type="http://schemas.openxmlformats.org/officeDocument/2006/relationships/image" Target="../media/image152.png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128.wmf"/><Relationship Id="rId35" Type="http://schemas.openxmlformats.org/officeDocument/2006/relationships/image" Target="../media/image112.png"/><Relationship Id="rId8" Type="http://schemas.openxmlformats.org/officeDocument/2006/relationships/oleObject" Target="../embeddings/oleObject12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notesSlide" Target="../notesSlides/notesSlide59.xml"/><Relationship Id="rId7" Type="http://schemas.openxmlformats.org/officeDocument/2006/relationships/hyperlink" Target="david.ba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112.png"/><Relationship Id="rId4" Type="http://schemas.openxmlformats.org/officeDocument/2006/relationships/image" Target="../media/image153.png"/><Relationship Id="rId9" Type="http://schemas.openxmlformats.org/officeDocument/2006/relationships/image" Target="../media/image13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4007"/>
            <a:ext cx="9144000" cy="1848555"/>
          </a:xfrm>
        </p:spPr>
        <p:txBody>
          <a:bodyPr>
            <a:normAutofit/>
          </a:bodyPr>
          <a:lstStyle/>
          <a:p>
            <a:r>
              <a:rPr lang="en-US" dirty="0" smtClean="0"/>
              <a:t>The Poisson System:</a:t>
            </a:r>
            <a:br>
              <a:rPr lang="en-US" dirty="0" smtClean="0"/>
            </a:br>
            <a:r>
              <a:rPr lang="en-US" dirty="0" smtClean="0"/>
              <a:t>From Images to Geometry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22555" y="4148406"/>
            <a:ext cx="7482348" cy="1871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Misha</a:t>
            </a:r>
            <a:r>
              <a:rPr lang="en-US" sz="3200" dirty="0" smtClean="0"/>
              <a:t> Kazhdan</a:t>
            </a:r>
          </a:p>
        </p:txBody>
      </p:sp>
    </p:spTree>
  </p:cSld>
  <p:clrMapOvr>
    <a:masterClrMapping/>
  </p:clrMapOvr>
  <p:transition advTm="2617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and </a:t>
            </a:r>
            <a:r>
              <a:rPr lang="en-US" dirty="0" err="1"/>
              <a:t>Isometry</a:t>
            </a:r>
            <a:r>
              <a:rPr lang="en-US" dirty="0"/>
              <a:t>: Applications</a:t>
            </a:r>
          </a:p>
        </p:txBody>
      </p:sp>
      <p:pic>
        <p:nvPicPr>
          <p:cNvPr id="4" name="Cow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2133600"/>
            <a:ext cx="4724400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Isometry</a:t>
            </a:r>
            <a:r>
              <a:rPr lang="en-US" dirty="0" smtClean="0"/>
              <a:t> invariant representations</a:t>
            </a:r>
          </a:p>
          <a:p>
            <a:pPr lvl="1"/>
            <a:r>
              <a:rPr lang="en-US" dirty="0" smtClean="0"/>
              <a:t>Amplitudes of a signal</a:t>
            </a:r>
          </a:p>
          <a:p>
            <a:pPr lvl="1"/>
            <a:r>
              <a:rPr lang="en-US" dirty="0" smtClean="0"/>
              <a:t>Modes of vibration</a:t>
            </a:r>
            <a:br>
              <a:rPr lang="en-US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Kac</a:t>
            </a:r>
            <a:r>
              <a:rPr lang="en-US" sz="2400" dirty="0" smtClean="0"/>
              <a:t>, 1966] [</a:t>
            </a:r>
            <a:r>
              <a:rPr lang="en-US" sz="2400" dirty="0"/>
              <a:t>Reuter </a:t>
            </a:r>
            <a:r>
              <a:rPr lang="en-US" sz="2400" i="1" dirty="0"/>
              <a:t>et al</a:t>
            </a:r>
            <a:r>
              <a:rPr lang="en-US" sz="2400" dirty="0"/>
              <a:t>., 2005]</a:t>
            </a:r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7382659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Convolution is multiplication in frequency space:</a:t>
            </a:r>
          </a:p>
          <a:p>
            <a:pPr lvl="1"/>
            <a:r>
              <a:rPr lang="en-US" dirty="0" smtClean="0"/>
              <a:t>Matching/Registration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and </a:t>
            </a:r>
            <a:r>
              <a:rPr lang="en-US" dirty="0" err="1"/>
              <a:t>Isometry</a:t>
            </a:r>
            <a:r>
              <a:rPr lang="en-US" dirty="0" smtClean="0"/>
              <a:t>: Applications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2419703"/>
            <a:ext cx="19589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2416528"/>
            <a:ext cx="200501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019760"/>
              </p:ext>
            </p:extLst>
          </p:nvPr>
        </p:nvGraphicFramePr>
        <p:xfrm>
          <a:off x="6337300" y="2362200"/>
          <a:ext cx="1956816" cy="19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14" name="Bitmap Image" r:id="rId6" imgW="3952381" imgH="3962953" progId="Paint.Picture">
                  <p:embed/>
                </p:oleObj>
              </mc:Choice>
              <mc:Fallback>
                <p:oleObj name="Bitmap Image" r:id="rId6" imgW="3952381" imgH="396295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362200"/>
                        <a:ext cx="1956816" cy="1960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>
          <a:xfrm>
            <a:off x="5573889" y="3211159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45187" y="3180115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⊂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187" y="3180115"/>
                <a:ext cx="583813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>
            <a:spLocks noChangeAspect="1"/>
          </p:cNvSpPr>
          <p:nvPr/>
        </p:nvSpPr>
        <p:spPr>
          <a:xfrm>
            <a:off x="4659489" y="3137782"/>
            <a:ext cx="121356" cy="12135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43867" y="2669293"/>
            <a:ext cx="121356" cy="12135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9600"/>
            <a:ext cx="228600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95800"/>
            <a:ext cx="2286000" cy="228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2286000" cy="228600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5562600" y="52578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701822" y="4134555"/>
            <a:ext cx="121356" cy="12135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886200" y="3666066"/>
            <a:ext cx="121356" cy="12135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5095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Convolution is multiplication in frequency space:</a:t>
            </a:r>
          </a:p>
          <a:p>
            <a:pPr lvl="1"/>
            <a:r>
              <a:rPr lang="en-US" dirty="0" smtClean="0"/>
              <a:t>Matching/Registration</a:t>
            </a:r>
          </a:p>
          <a:p>
            <a:pPr lvl="1"/>
            <a:r>
              <a:rPr lang="en-US" dirty="0" smtClean="0"/>
              <a:t>Symmetry detection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and </a:t>
            </a:r>
            <a:r>
              <a:rPr lang="en-US" dirty="0" err="1"/>
              <a:t>Isometry</a:t>
            </a:r>
            <a:r>
              <a:rPr lang="en-US" dirty="0"/>
              <a:t>: Applications</a:t>
            </a:r>
          </a:p>
        </p:txBody>
      </p:sp>
      <p:graphicFrame>
        <p:nvGraphicFramePr>
          <p:cNvPr id="17" name="Objec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828098"/>
              </p:ext>
            </p:extLst>
          </p:nvPr>
        </p:nvGraphicFramePr>
        <p:xfrm>
          <a:off x="5233987" y="4568825"/>
          <a:ext cx="3529013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73" name="Bitmap Image" r:id="rId4" imgW="2219635" imgH="2352381" progId="Paint.Picture">
                  <p:embed/>
                </p:oleObj>
              </mc:Choice>
              <mc:Fallback>
                <p:oleObj name="Bitmap Image" r:id="rId4" imgW="2219635" imgH="2352381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7" y="4568825"/>
                        <a:ext cx="3529013" cy="173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133069"/>
            <a:ext cx="2208743" cy="220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559425" y="6196012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1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775325" y="6210300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997575" y="6210300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3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6237287" y="6210300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4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457950" y="6192837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5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6659562" y="6192837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6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5459412" y="6461125"/>
            <a:ext cx="299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Helvetica" panose="020B0604020202020204" pitchFamily="34" charset="0"/>
              </a:rPr>
              <a:t>Rotational Symmetry</a:t>
            </a:r>
          </a:p>
        </p:txBody>
      </p:sp>
      <p:graphicFrame>
        <p:nvGraphicFramePr>
          <p:cNvPr id="2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242226"/>
              </p:ext>
            </p:extLst>
          </p:nvPr>
        </p:nvGraphicFramePr>
        <p:xfrm>
          <a:off x="509587" y="2984624"/>
          <a:ext cx="4143376" cy="3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74" name="Bitmap Image" r:id="rId7" imgW="16771429" imgH="15190476" progId="Paint.Picture">
                  <p:embed/>
                </p:oleObj>
              </mc:Choice>
              <mc:Fallback>
                <p:oleObj name="Bitmap Image" r:id="rId7" imgW="16771429" imgH="151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" y="2984624"/>
                        <a:ext cx="4143376" cy="37511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847A15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6910387" y="44958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3992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Poisson Equation?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25562"/>
            <a:ext cx="7467600" cy="5532438"/>
          </a:xfrm>
        </p:spPr>
        <p:txBody>
          <a:bodyPr>
            <a:normAutofit/>
          </a:bodyPr>
          <a:lstStyle/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Spectra and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</a:rPr>
              <a:t>isometry</a:t>
            </a:r>
            <a:endParaRPr lang="en-US" sz="3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3600" dirty="0" smtClean="0"/>
              <a:t>Vector-fields</a:t>
            </a: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Heat diffusion</a:t>
            </a: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Gradient-fitting</a:t>
            </a:r>
          </a:p>
        </p:txBody>
      </p:sp>
    </p:spTree>
    <p:extLst>
      <p:ext uri="{BB962C8B-B14F-4D97-AF65-F5344CB8AC3E}">
        <p14:creationId xmlns:p14="http://schemas.microsoft.com/office/powerpoint/2010/main" val="3877395447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u="sng" dirty="0" smtClean="0"/>
                  <a:t>Helmholtz Decomposition</a:t>
                </a:r>
                <a:r>
                  <a:rPr lang="en-US" sz="3600" dirty="0" smtClean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Any vector-field is uniquely decomposed into the sum of curl-free and divergence-free fields</a:t>
                </a:r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 err="1" smtClean="0"/>
                  <a:t>Laplacian</a:t>
                </a:r>
                <a:r>
                  <a:rPr lang="en-US" dirty="0" smtClean="0"/>
                  <a:t> defines projection onto the curl/divergence-free components: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𝑐𝑢𝑟𝑙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𝑓𝑟𝑒𝑒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𝑓𝑟𝑒𝑒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𝑐𝑢𝑟𝑙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𝑓𝑟𝑒𝑒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2222" t="-1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107596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/>
              <a:t>Stable Fluids [</a:t>
            </a:r>
            <a:r>
              <a:rPr lang="en-US" sz="3600" u="sng" dirty="0" err="1" smtClean="0"/>
              <a:t>Stam</a:t>
            </a:r>
            <a:r>
              <a:rPr lang="en-US" sz="3600" u="sng" dirty="0" smtClean="0"/>
              <a:t>, 1999]</a:t>
            </a:r>
            <a:endParaRPr lang="en-US" sz="36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>
                <a:latin typeface="Comic Sans MS" panose="030F0702030302020204" pitchFamily="66" charset="0"/>
              </a:rPr>
              <a:t>Advect</a:t>
            </a:r>
            <a:r>
              <a:rPr lang="en-US" dirty="0" smtClean="0">
                <a:latin typeface="Comic Sans MS" panose="030F0702030302020204" pitchFamily="66" charset="0"/>
              </a:rPr>
              <a:t> the velocity field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Add external forces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Project onto divergence-free fields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</a:t>
            </a:r>
            <a:r>
              <a:rPr lang="en-US" dirty="0" smtClean="0"/>
              <a:t>Fields: Applications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3587263"/>
            <a:ext cx="2834640" cy="2836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293" y="3590856"/>
            <a:ext cx="2834640" cy="283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581400"/>
            <a:ext cx="2834640" cy="283603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819400" y="4826692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921022" y="4826692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728" y="3466980"/>
            <a:ext cx="7648249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The Poisson equation in the plane can be solved efficiently using the FFT</a:t>
            </a:r>
            <a:endParaRPr lang="en-US" sz="2000" dirty="0"/>
          </a:p>
        </p:txBody>
      </p:sp>
      <p:sp>
        <p:nvSpPr>
          <p:cNvPr id="10" name="TextBox 9">
            <a:hlinkClick r:id="rId6" action="ppaction://hlinkfile"/>
          </p:cNvPr>
          <p:cNvSpPr txBox="1"/>
          <p:nvPr/>
        </p:nvSpPr>
        <p:spPr>
          <a:xfrm>
            <a:off x="599745" y="3810000"/>
            <a:ext cx="7904151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It can be solved on the sphere using the fast spherical harmonic transform</a:t>
            </a:r>
            <a:endParaRPr lang="en-US" sz="2000" dirty="0"/>
          </a:p>
        </p:txBody>
      </p:sp>
      <p:sp>
        <p:nvSpPr>
          <p:cNvPr id="11" name="TextBox 10">
            <a:hlinkClick r:id="rId7" action="ppaction://hlinkfile"/>
          </p:cNvPr>
          <p:cNvSpPr txBox="1"/>
          <p:nvPr/>
        </p:nvSpPr>
        <p:spPr>
          <a:xfrm>
            <a:off x="1824207" y="4171890"/>
            <a:ext cx="5490993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And it can be solved with a general-purpose solver to simulate fluids on surfaces of arbitrary topology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1055228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Poisson Equation?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25562"/>
            <a:ext cx="7467600" cy="5532438"/>
          </a:xfrm>
        </p:spPr>
        <p:txBody>
          <a:bodyPr>
            <a:normAutofit/>
          </a:bodyPr>
          <a:lstStyle/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Spectra and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</a:rPr>
              <a:t>isometry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Vector-fields</a:t>
            </a:r>
          </a:p>
          <a:p>
            <a:pPr lvl="1"/>
            <a:r>
              <a:rPr lang="en-US" sz="3600" dirty="0" smtClean="0"/>
              <a:t>Heat diffusion</a:t>
            </a: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Gradient-fitting</a:t>
            </a:r>
          </a:p>
        </p:txBody>
      </p:sp>
    </p:spTree>
    <p:extLst>
      <p:ext uri="{BB962C8B-B14F-4D97-AF65-F5344CB8AC3E}">
        <p14:creationId xmlns:p14="http://schemas.microsoft.com/office/powerpoint/2010/main" val="2658019432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representing the initial heat at different points in the plane, simulate heat diffusion by “exchanging heat” with neighbors.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 smtClean="0">
                  <a:latin typeface="Cambria(body)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Heat-Diffusion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89250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Function smoothing:</a:t>
            </a:r>
          </a:p>
          <a:p>
            <a:pPr lvl="1"/>
            <a:r>
              <a:rPr lang="en-US" dirty="0" smtClean="0"/>
              <a:t>Images in the plane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Snak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2514600"/>
            <a:ext cx="4267200" cy="426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Heat-Diffusion: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73253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Function smoothing:</a:t>
            </a:r>
          </a:p>
          <a:p>
            <a:pPr lvl="1"/>
            <a:r>
              <a:rPr lang="en-US" dirty="0" smtClean="0"/>
              <a:t>Images in the plane</a:t>
            </a:r>
          </a:p>
          <a:p>
            <a:pPr lvl="1"/>
            <a:r>
              <a:rPr lang="en-US" dirty="0" smtClean="0"/>
              <a:t>Textures on a surface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Heat-Diffusion: Applications</a:t>
            </a:r>
            <a:endParaRPr lang="en-US" dirty="0"/>
          </a:p>
        </p:txBody>
      </p:sp>
      <p:pic>
        <p:nvPicPr>
          <p:cNvPr id="7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4450" y="2133600"/>
            <a:ext cx="40195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10365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857250" lvl="1" indent="-457200"/>
            <a:endParaRPr lang="en-US" sz="3600" dirty="0" smtClean="0"/>
          </a:p>
          <a:p>
            <a:pPr marL="857250" lvl="1" indent="-457200"/>
            <a:r>
              <a:rPr lang="en-US" sz="3600" dirty="0" smtClean="0"/>
              <a:t>Why the Poisson Equation?</a:t>
            </a:r>
          </a:p>
          <a:p>
            <a:pPr marL="857250" lvl="1" indent="-457200"/>
            <a:endParaRPr lang="en-US" sz="3600" dirty="0" smtClean="0"/>
          </a:p>
          <a:p>
            <a:pPr marL="857250" lvl="1" indent="-457200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Applications in Detail</a:t>
            </a:r>
          </a:p>
          <a:p>
            <a:pPr marL="857250" lvl="1" indent="-457200"/>
            <a:endParaRPr lang="en-US" sz="3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57250" lvl="1" indent="-457200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Heat-Diffusion: Applications</a:t>
            </a:r>
            <a:endParaRPr lang="en-US" dirty="0"/>
          </a:p>
        </p:txBody>
      </p:sp>
      <p:pic>
        <p:nvPicPr>
          <p:cNvPr id="2" name="fertil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8669" y="3643487"/>
            <a:ext cx="5618730" cy="31580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3578577"/>
            <a:ext cx="1524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58200" y="3536244"/>
            <a:ext cx="12192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4800" y="3615266"/>
            <a:ext cx="5257800" cy="5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47782" y="6781800"/>
            <a:ext cx="5829618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Function smoothing:</a:t>
            </a:r>
          </a:p>
          <a:p>
            <a:pPr lvl="1"/>
            <a:r>
              <a:rPr lang="en-US" dirty="0" smtClean="0"/>
              <a:t>Images in the plane</a:t>
            </a:r>
          </a:p>
          <a:p>
            <a:pPr lvl="1"/>
            <a:r>
              <a:rPr lang="en-US" dirty="0" smtClean="0"/>
              <a:t>Textures on a surface</a:t>
            </a:r>
          </a:p>
          <a:p>
            <a:pPr lvl="1"/>
            <a:r>
              <a:rPr lang="en-US" dirty="0" smtClean="0"/>
              <a:t>The surface embedding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This is mean-curvature flow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Applications in </a:t>
            </a:r>
            <a:r>
              <a:rPr lang="en-US" dirty="0" err="1" smtClean="0"/>
              <a:t>skeletonization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>[Au et al. ’08</a:t>
            </a:r>
            <a:r>
              <a:rPr lang="en-US" sz="2000" dirty="0" smtClean="0"/>
              <a:t>] [</a:t>
            </a:r>
            <a:r>
              <a:rPr lang="en-US" sz="2000" dirty="0" err="1"/>
              <a:t>Tagliasacchi</a:t>
            </a:r>
            <a:r>
              <a:rPr lang="en-US" sz="2000" dirty="0"/>
              <a:t> et al. ’12]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0521164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Poisson Equation?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25562"/>
            <a:ext cx="7467600" cy="5532438"/>
          </a:xfrm>
        </p:spPr>
        <p:txBody>
          <a:bodyPr>
            <a:normAutofit/>
          </a:bodyPr>
          <a:lstStyle/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Spectra and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</a:rPr>
              <a:t>isometry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Vector-fields</a:t>
            </a: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Heat diffusion</a:t>
            </a:r>
          </a:p>
          <a:p>
            <a:pPr lvl="1"/>
            <a:r>
              <a:rPr lang="en-US" sz="3600" dirty="0" smtClean="0"/>
              <a:t>Gradient-fitting</a:t>
            </a:r>
          </a:p>
        </p:txBody>
      </p:sp>
    </p:spTree>
    <p:extLst>
      <p:ext uri="{BB962C8B-B14F-4D97-AF65-F5344CB8AC3E}">
        <p14:creationId xmlns:p14="http://schemas.microsoft.com/office/powerpoint/2010/main" val="546154660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57150" indent="0">
                  <a:buNone/>
                </a:pPr>
                <a:r>
                  <a:rPr lang="en-US" dirty="0" smtClean="0"/>
                  <a:t>Given a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 smtClean="0"/>
                  <a:t>, solve for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 whose gradient best matches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 smtClean="0"/>
                  <a:t>:</a:t>
                </a:r>
              </a:p>
              <a:p>
                <a:pPr marL="457200" lvl="1" indent="0">
                  <a:buNone/>
                </a:pPr>
                <a:endParaRPr lang="en-US" sz="3200" b="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200" b="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div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185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41194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57150" indent="0">
                  <a:buNone/>
                </a:pPr>
                <a:r>
                  <a:rPr lang="en-US" dirty="0" smtClean="0"/>
                  <a:t>More generally, solve for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 whose </a:t>
                </a:r>
                <a:r>
                  <a:rPr lang="en-US" dirty="0"/>
                  <a:t>values match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and whose gradients match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 smtClean="0"/>
                  <a:t>:</a:t>
                </a:r>
              </a:p>
              <a:p>
                <a:pPr marL="457200" lvl="1" indent="0">
                  <a:buNone/>
                </a:pPr>
                <a:endParaRPr lang="en-US" sz="3200" b="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200" b="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div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185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Gradient-Fitting</a:t>
            </a:r>
          </a:p>
        </p:txBody>
      </p:sp>
    </p:spTree>
    <p:extLst>
      <p:ext uri="{BB962C8B-B14F-4D97-AF65-F5344CB8AC3E}">
        <p14:creationId xmlns:p14="http://schemas.microsoft.com/office/powerpoint/2010/main" val="2563734386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Stitching:</a:t>
                </a:r>
              </a:p>
              <a:p>
                <a:pPr lvl="1"/>
                <a:r>
                  <a:rPr lang="en-US" dirty="0" smtClean="0"/>
                  <a:t>Define the gradients of the desired signal</a:t>
                </a:r>
              </a:p>
              <a:p>
                <a:pPr lvl="1"/>
                <a:r>
                  <a:rPr lang="en-US" dirty="0" smtClean="0"/>
                  <a:t>Solve for the best fitting signal.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3730752"/>
            <a:ext cx="879008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3" y="3733799"/>
            <a:ext cx="87900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75141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Stitching:</a:t>
                </a:r>
              </a:p>
              <a:p>
                <a:pPr lvl="1"/>
                <a:r>
                  <a:rPr lang="en-US" dirty="0"/>
                  <a:t>Define the gradients of the desired signal</a:t>
                </a:r>
              </a:p>
              <a:p>
                <a:pPr lvl="1"/>
                <a:r>
                  <a:rPr lang="en-US" dirty="0"/>
                  <a:t>Solve for the best fitting signal.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C:\Research\PoissonMesh\Data\Rooster\Results\misha.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6288" y="3316386"/>
            <a:ext cx="3010912" cy="3010912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4681917" y="4597625"/>
            <a:ext cx="832805" cy="256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:\Research\PoissonMesh\Data\Rooster\scan.xf.05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4120" y="3252324"/>
            <a:ext cx="1921858" cy="1921858"/>
          </a:xfrm>
          <a:prstGeom prst="rect">
            <a:avLst/>
          </a:prstGeom>
          <a:noFill/>
        </p:spPr>
      </p:pic>
      <p:pic>
        <p:nvPicPr>
          <p:cNvPr id="13" name="Picture 7" descr="C:\Research\PoissonMesh\Data\Rooster\scan.xf.01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4758" y="3124200"/>
            <a:ext cx="1921858" cy="1921858"/>
          </a:xfrm>
          <a:prstGeom prst="rect">
            <a:avLst/>
          </a:prstGeom>
          <a:noFill/>
        </p:spPr>
      </p:pic>
      <p:pic>
        <p:nvPicPr>
          <p:cNvPr id="14" name="Picture 2" descr="C:\Research\PoissonMesh\Data\Rooster\rooster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0319" y="3380448"/>
            <a:ext cx="3013474" cy="3013474"/>
          </a:xfrm>
          <a:prstGeom prst="rect">
            <a:avLst/>
          </a:prstGeom>
          <a:noFill/>
        </p:spPr>
      </p:pic>
      <p:pic>
        <p:nvPicPr>
          <p:cNvPr id="15" name="Picture 12" descr="C:\Research\PoissonMesh\Data\Rooster\scan.xf.06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0368" y="4853873"/>
            <a:ext cx="1921858" cy="1921858"/>
          </a:xfrm>
          <a:prstGeom prst="rect">
            <a:avLst/>
          </a:prstGeom>
          <a:noFill/>
        </p:spPr>
      </p:pic>
      <p:pic>
        <p:nvPicPr>
          <p:cNvPr id="16" name="Picture 6" descr="C:\Research\PoissonMesh\Data\Rooster\scan.xf.00.jp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469501"/>
            <a:ext cx="1921858" cy="1921858"/>
          </a:xfrm>
          <a:prstGeom prst="rect">
            <a:avLst/>
          </a:prstGeom>
          <a:noFill/>
        </p:spPr>
      </p:pic>
      <p:pic>
        <p:nvPicPr>
          <p:cNvPr id="17" name="Picture 5" descr="C:\Research\PoissonMesh\Data\Rooster\scan.xf.07.jpe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9129" y="4981997"/>
            <a:ext cx="1921858" cy="1921858"/>
          </a:xfrm>
          <a:prstGeom prst="rect">
            <a:avLst/>
          </a:prstGeom>
          <a:noFill/>
        </p:spPr>
      </p:pic>
      <p:pic>
        <p:nvPicPr>
          <p:cNvPr id="24" name="Picture 2" descr="C:\Research\PoissonMesh\Data\Rooster\Results\misha.2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5776" y="3319272"/>
            <a:ext cx="3008376" cy="3008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325937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Stitching:</a:t>
                </a:r>
              </a:p>
              <a:p>
                <a:pPr lvl="1"/>
                <a:r>
                  <a:rPr lang="en-US" dirty="0"/>
                  <a:t>Define the gradients of the desired signal</a:t>
                </a:r>
              </a:p>
              <a:p>
                <a:pPr lvl="1"/>
                <a:r>
                  <a:rPr lang="en-US" dirty="0"/>
                  <a:t>Solve for the best fitting signal.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3302000"/>
            <a:ext cx="619125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552474" y="6491287"/>
            <a:ext cx="1591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dirty="0" smtClean="0"/>
              <a:t>[Yu </a:t>
            </a:r>
            <a:r>
              <a:rPr lang="en-US" altLang="en-US" i="1" dirty="0"/>
              <a:t>et al</a:t>
            </a:r>
            <a:r>
              <a:rPr lang="en-US" altLang="en-US" dirty="0"/>
              <a:t>. </a:t>
            </a:r>
            <a:r>
              <a:rPr lang="en-US" altLang="en-US" dirty="0" smtClean="0"/>
              <a:t>2004]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058141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Smoothing/Sharpening:</a:t>
                </a:r>
              </a:p>
              <a:p>
                <a:pPr lvl="1"/>
                <a:r>
                  <a:rPr lang="en-US" dirty="0" smtClean="0"/>
                  <a:t>Solve for a new signal that matches: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values of the old signal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scaled gradients of the old signal</a:t>
                </a: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857250" lvl="2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7357535" y="6488668"/>
            <a:ext cx="1786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/>
              <a:t>[</a:t>
            </a:r>
            <a:r>
              <a:rPr lang="en-US" dirty="0" err="1"/>
              <a:t>Bhat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2008]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746044" cy="2461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35" y="4039048"/>
            <a:ext cx="3747865" cy="24615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236156" y="5105400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72467" y="4704112"/>
                <a:ext cx="10205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467" y="4704112"/>
                <a:ext cx="1020536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198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688505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Smoothing/Sharpening:</a:t>
                </a:r>
              </a:p>
              <a:p>
                <a:pPr lvl="1"/>
                <a:r>
                  <a:rPr lang="en-US" dirty="0" smtClean="0"/>
                  <a:t>Solve for a new signal that matches: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values of the old signal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scaled gradients of the old signal</a:t>
                </a: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+∫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857250" lvl="2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5617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4236156" y="5105400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072467" y="4704112"/>
                <a:ext cx="10205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467" y="4704112"/>
                <a:ext cx="1020536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198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575460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Smoothing/Sharpening:</a:t>
                </a:r>
              </a:p>
              <a:p>
                <a:pPr lvl="1"/>
                <a:r>
                  <a:rPr lang="en-US" dirty="0" smtClean="0"/>
                  <a:t>Solve for a new signal that matches: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values of the old signal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scaled gradients of the old signal</a:t>
                </a: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+∫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857250" lvl="2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93" y="4038600"/>
            <a:ext cx="3047307" cy="262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6" y="3816210"/>
            <a:ext cx="2834640" cy="283464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4236156" y="5105400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72467" y="4704112"/>
                <a:ext cx="10205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467" y="4704112"/>
                <a:ext cx="1020536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198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643728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3600" dirty="0" smtClean="0"/>
              </a:p>
              <a:p>
                <a:pPr marL="0" indent="0" algn="ctr">
                  <a:buNone/>
                </a:pPr>
                <a:r>
                  <a:rPr lang="en-US" sz="3600" dirty="0" smtClean="0"/>
                  <a:t>Images/Signals in the plane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600" dirty="0" smtClean="0"/>
              </a:p>
              <a:p>
                <a:pPr marL="0" indent="0" algn="ctr">
                  <a:buNone/>
                </a:pPr>
                <a:r>
                  <a:rPr lang="en-US" sz="3600" dirty="0" smtClean="0"/>
                  <a:t>Images/signals over 2D surfaces in 3D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600" dirty="0" smtClean="0"/>
              </a:p>
              <a:p>
                <a:pPr marL="0" indent="0" algn="ctr">
                  <a:buNone/>
                </a:pPr>
                <a:r>
                  <a:rPr lang="en-US" sz="3600" dirty="0" smtClean="0"/>
                  <a:t>Embedding function of 2D surfaces in 3D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625474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Gradient-Fitting: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Gradient-Domain Smoothing/Sharpening:</a:t>
                </a:r>
              </a:p>
              <a:p>
                <a:pPr lvl="1"/>
                <a:r>
                  <a:rPr lang="en-US" dirty="0" smtClean="0"/>
                  <a:t>Solve for a new signal that matches: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values of the old signal</a:t>
                </a:r>
              </a:p>
              <a:p>
                <a:pPr marL="1371600" lvl="2" indent="-514350">
                  <a:buFont typeface="+mj-lt"/>
                  <a:buAutoNum type="arabicPeriod"/>
                </a:pPr>
                <a:r>
                  <a:rPr lang="en-US" dirty="0" smtClean="0"/>
                  <a:t>The scaled gradients of the old signal</a:t>
                </a: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old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+∫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</m:oMath>
                  </m:oMathPara>
                </a14:m>
                <a:endParaRPr lang="en-US" sz="2800" dirty="0"/>
              </a:p>
              <a:p>
                <a:pPr marL="857250" lvl="2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3"/>
                <a:stretch>
                  <a:fillRect l="-1852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6" y="3816210"/>
            <a:ext cx="2834640" cy="2834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0" y="3821289"/>
            <a:ext cx="2834640" cy="2834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6388" y="6324600"/>
            <a:ext cx="8230412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can be interpreted as an integration step in heat-diffusion. </a:t>
            </a:r>
            <a:endParaRPr lang="en-US" sz="2400" dirty="0"/>
          </a:p>
        </p:txBody>
      </p:sp>
      <p:sp>
        <p:nvSpPr>
          <p:cNvPr id="22" name="Right Arrow 21"/>
          <p:cNvSpPr/>
          <p:nvPr/>
        </p:nvSpPr>
        <p:spPr>
          <a:xfrm>
            <a:off x="4236156" y="5105400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72467" y="4704112"/>
                <a:ext cx="10189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467" y="4704112"/>
                <a:ext cx="1018933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198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469267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in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r>
              <a:rPr lang="en-US" sz="3600" dirty="0" smtClean="0"/>
              <a:t>Mean Curvature Flow</a:t>
            </a:r>
          </a:p>
          <a:p>
            <a:pPr marL="914400" lvl="2" indent="0">
              <a:buNone/>
            </a:pPr>
            <a:r>
              <a:rPr lang="en-US" sz="2000" dirty="0" smtClean="0"/>
              <a:t>[Kazhdan, Solomon, and Ben-Chen. </a:t>
            </a:r>
            <a:r>
              <a:rPr lang="en-US" sz="2000" i="1" dirty="0" smtClean="0"/>
              <a:t>SGP</a:t>
            </a:r>
            <a:r>
              <a:rPr lang="en-US" sz="2000" dirty="0" smtClean="0"/>
              <a:t> 2012]</a:t>
            </a:r>
          </a:p>
          <a:p>
            <a:pPr marL="914400" lvl="2" indent="0">
              <a:buNone/>
            </a:pPr>
            <a:endParaRPr lang="en-US" sz="3200" dirty="0" smtClean="0"/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Interactive Surface Editing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61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http://www.cs.jhu.edu/~misha/Code/ConformalizedMCF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15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Curvature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 smtClean="0"/>
                  <a:t>Given a surface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3600" dirty="0" smtClean="0"/>
                  <a:t>, we can consider the embedding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360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600" b="0" dirty="0" smtClean="0"/>
              </a:p>
              <a:p>
                <a:pPr marL="0" indent="0">
                  <a:buNone/>
                </a:pPr>
                <a:r>
                  <a:rPr lang="en-US" sz="3600" dirty="0" smtClean="0"/>
                  <a:t>Applying heat diffusion to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3600" dirty="0" smtClean="0"/>
                  <a:t> we would like to smooth the embedding:</a:t>
                </a:r>
              </a:p>
              <a:p>
                <a:pPr marL="0" indent="0" algn="ctr">
                  <a:buNone/>
                </a:pP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lang="en-US" sz="3600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2222" t="-1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1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Curvature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But mean curvature flow results in “neck pinches”</a:t>
            </a:r>
            <a:r>
              <a:rPr lang="en-US" sz="3600" dirty="0" smtClean="0">
                <a:latin typeface="Cambria Math" panose="02040503050406030204" pitchFamily="18" charset="0"/>
              </a:rPr>
              <a:t> </a:t>
            </a:r>
            <a:r>
              <a:rPr lang="en-US" sz="3600" dirty="0" smtClean="0"/>
              <a:t>which are not smooth…</a:t>
            </a:r>
          </a:p>
        </p:txBody>
      </p:sp>
      <p:pic>
        <p:nvPicPr>
          <p:cNvPr id="23" name="Picture 2" descr="C:\Talks\SGP-12 (cMCF)\dumbbell.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16" y="2514600"/>
            <a:ext cx="4215384" cy="421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6807708" y="2514600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2700000">
            <a:off x="7098142" y="2718331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6807708" y="6547104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3500000">
            <a:off x="6546454" y="6319154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8900000">
            <a:off x="6529466" y="2754517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29700000">
            <a:off x="7096394" y="6320902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>
            <a:off x="6428232" y="6004560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>
            <a:off x="6431280" y="3108960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147560" y="3108960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7150608" y="6007608"/>
            <a:ext cx="0" cy="1828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>
            <a:off x="6722364" y="4869181"/>
            <a:ext cx="0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>
            <a:off x="6722364" y="4015741"/>
            <a:ext cx="0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6899148" y="4957572"/>
            <a:ext cx="0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6899148" y="4104132"/>
            <a:ext cx="0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321552" y="3906444"/>
            <a:ext cx="993648" cy="1413407"/>
          </a:xfrm>
          <a:prstGeom prst="ellipse">
            <a:avLst/>
          </a:prstGeom>
          <a:noFill/>
          <a:ln w="508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rot="14100000">
            <a:off x="6565392" y="3502152"/>
            <a:ext cx="0" cy="1371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3300000">
            <a:off x="7062216" y="5599176"/>
            <a:ext cx="0" cy="1371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29100000">
            <a:off x="7062216" y="3502152"/>
            <a:ext cx="0" cy="1371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8300000">
            <a:off x="6565392" y="5599176"/>
            <a:ext cx="0" cy="1371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25400" dist="38100" dir="2700000" algn="tl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6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Curvature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But mean curvature flow results in “neck pinches”</a:t>
            </a:r>
            <a:r>
              <a:rPr lang="en-US" sz="3600" dirty="0">
                <a:latin typeface="Cambria Math" panose="02040503050406030204" pitchFamily="18" charset="0"/>
              </a:rPr>
              <a:t> </a:t>
            </a:r>
            <a:r>
              <a:rPr lang="en-US" sz="3600" dirty="0"/>
              <a:t>which are not smooth…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3" name="dumbbell.3D.MC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016" y="2514600"/>
            <a:ext cx="4215384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Curvature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But mean curvature flow results in “neck pinches”</a:t>
            </a:r>
            <a:r>
              <a:rPr lang="en-US" sz="3600" dirty="0">
                <a:latin typeface="Cambria Math" panose="02040503050406030204" pitchFamily="18" charset="0"/>
              </a:rPr>
              <a:t> </a:t>
            </a:r>
            <a:r>
              <a:rPr lang="en-US" sz="3600" dirty="0"/>
              <a:t>which are not smooth…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We would like the </a:t>
            </a:r>
            <a:br>
              <a:rPr lang="en-US" sz="3600" dirty="0" smtClean="0"/>
            </a:br>
            <a:r>
              <a:rPr lang="en-US" sz="3600" dirty="0" smtClean="0"/>
              <a:t>surface to evolve</a:t>
            </a:r>
            <a:br>
              <a:rPr lang="en-US" sz="3600" dirty="0" smtClean="0"/>
            </a:br>
            <a:r>
              <a:rPr lang="en-US" sz="3600" dirty="0" smtClean="0"/>
              <a:t>so that geometry</a:t>
            </a:r>
            <a:br>
              <a:rPr lang="en-US" sz="3600" dirty="0" smtClean="0"/>
            </a:br>
            <a:r>
              <a:rPr lang="en-US" sz="3600" dirty="0" smtClean="0"/>
              <a:t>becomes smoother.</a:t>
            </a:r>
            <a:endParaRPr lang="en-US" sz="3600" dirty="0"/>
          </a:p>
        </p:txBody>
      </p:sp>
      <p:pic>
        <p:nvPicPr>
          <p:cNvPr id="5" name="dumbbell.3D.cMC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016" y="2514600"/>
            <a:ext cx="4215384" cy="4215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82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Curvature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But mean curvature flow results in “neck pinches”</a:t>
            </a:r>
            <a:r>
              <a:rPr lang="en-US" sz="3600" dirty="0">
                <a:latin typeface="Cambria Math" panose="02040503050406030204" pitchFamily="18" charset="0"/>
              </a:rPr>
              <a:t> </a:t>
            </a:r>
            <a:r>
              <a:rPr lang="en-US" sz="3600" dirty="0"/>
              <a:t>which are not smooth…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We would like the </a:t>
            </a:r>
            <a:br>
              <a:rPr lang="en-US" sz="3600" dirty="0" smtClean="0"/>
            </a:br>
            <a:r>
              <a:rPr lang="en-US" sz="3600" dirty="0" smtClean="0"/>
              <a:t>surface to evolve</a:t>
            </a:r>
            <a:br>
              <a:rPr lang="en-US" sz="3600" dirty="0" smtClean="0"/>
            </a:br>
            <a:r>
              <a:rPr lang="en-US" sz="3600" dirty="0" smtClean="0"/>
              <a:t>so that geometry</a:t>
            </a:r>
            <a:br>
              <a:rPr lang="en-US" sz="3600" dirty="0" smtClean="0"/>
            </a:br>
            <a:r>
              <a:rPr lang="en-US" sz="3600" dirty="0" smtClean="0"/>
              <a:t>becomes smoother.</a:t>
            </a:r>
            <a:endParaRPr lang="en-US" sz="3600" dirty="0"/>
          </a:p>
        </p:txBody>
      </p:sp>
      <p:pic>
        <p:nvPicPr>
          <p:cNvPr id="6" name="asian_drag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016" y="2514600"/>
            <a:ext cx="4215384" cy="4215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978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Given </a:t>
                </a:r>
                <a:r>
                  <a:rPr lang="en-US" dirty="0"/>
                  <a:t>a finite function basis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we express the mapping 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8600" y="3505200"/>
            <a:ext cx="8382000" cy="3352800"/>
            <a:chOff x="228600" y="3505200"/>
            <a:chExt cx="8382000" cy="3352800"/>
          </a:xfrm>
        </p:grpSpPr>
        <p:grpSp>
          <p:nvGrpSpPr>
            <p:cNvPr id="14" name="Group 13"/>
            <p:cNvGrpSpPr/>
            <p:nvPr/>
          </p:nvGrpSpPr>
          <p:grpSpPr>
            <a:xfrm>
              <a:off x="5920454" y="4523692"/>
              <a:ext cx="1414107" cy="1231210"/>
              <a:chOff x="5920454" y="2752042"/>
              <a:chExt cx="1414107" cy="1231210"/>
            </a:xfrm>
          </p:grpSpPr>
          <p:sp>
            <p:nvSpPr>
              <p:cNvPr id="15" name="Isosceles Triangle 14"/>
              <p:cNvSpPr/>
              <p:nvPr/>
            </p:nvSpPr>
            <p:spPr>
              <a:xfrm rot="3974164">
                <a:off x="5880476" y="3058066"/>
                <a:ext cx="791143" cy="711188"/>
              </a:xfrm>
              <a:prstGeom prst="triangle">
                <a:avLst>
                  <a:gd name="adj" fmla="val 67438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981758">
                <a:off x="6230515" y="3382286"/>
                <a:ext cx="827725" cy="600966"/>
              </a:xfrm>
              <a:prstGeom prst="triangle">
                <a:avLst>
                  <a:gd name="adj" fmla="val 42107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9294118">
                <a:off x="6630473" y="3201305"/>
                <a:ext cx="704088" cy="670662"/>
              </a:xfrm>
              <a:prstGeom prst="triangle">
                <a:avLst>
                  <a:gd name="adj" fmla="val 23949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/>
              <p:cNvSpPr/>
              <p:nvPr/>
            </p:nvSpPr>
            <p:spPr>
              <a:xfrm rot="14873446">
                <a:off x="6532354" y="3022774"/>
                <a:ext cx="927509" cy="670662"/>
              </a:xfrm>
              <a:prstGeom prst="triangle">
                <a:avLst>
                  <a:gd name="adj" fmla="val 55550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8706365">
                <a:off x="5932799" y="2904189"/>
                <a:ext cx="824046" cy="655458"/>
              </a:xfrm>
              <a:prstGeom prst="triangle">
                <a:avLst>
                  <a:gd name="adj" fmla="val 27845"/>
                </a:avLst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11821764">
                <a:off x="6369199" y="2752042"/>
                <a:ext cx="704088" cy="670662"/>
              </a:xfrm>
              <a:prstGeom prst="triangle">
                <a:avLst>
                  <a:gd name="adj" fmla="val 43263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ight Arrow 22"/>
            <p:cNvSpPr/>
            <p:nvPr/>
          </p:nvSpPr>
          <p:spPr>
            <a:xfrm>
              <a:off x="3429000" y="4953000"/>
              <a:ext cx="609600" cy="60960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C:\Research\PoissonMesh\Ming\01-13-09\WoodFish\fish.fine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3657600"/>
              <a:ext cx="3200400" cy="3200400"/>
            </a:xfrm>
            <a:prstGeom prst="rect">
              <a:avLst/>
            </a:prstGeom>
            <a:noFill/>
          </p:spPr>
        </p:pic>
        <p:cxnSp>
          <p:nvCxnSpPr>
            <p:cNvPr id="25" name="Straight Connector 24"/>
            <p:cNvCxnSpPr>
              <a:stCxn id="101" idx="6"/>
              <a:endCxn id="51" idx="2"/>
            </p:cNvCxnSpPr>
            <p:nvPr/>
          </p:nvCxnSpPr>
          <p:spPr>
            <a:xfrm>
              <a:off x="6629400" y="4457699"/>
              <a:ext cx="457199" cy="1524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51" idx="4"/>
              <a:endCxn id="52" idx="0"/>
            </p:cNvCxnSpPr>
            <p:nvPr/>
          </p:nvCxnSpPr>
          <p:spPr>
            <a:xfrm rot="16200000" flipH="1">
              <a:off x="7048501" y="4876798"/>
              <a:ext cx="533399" cy="2286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/>
            </p:cNvSpPr>
            <p:nvPr/>
          </p:nvSpPr>
          <p:spPr>
            <a:xfrm>
              <a:off x="6629399" y="37337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>
              <a:spLocks/>
            </p:cNvSpPr>
            <p:nvPr/>
          </p:nvSpPr>
          <p:spPr>
            <a:xfrm>
              <a:off x="7772399" y="41909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>
              <a:spLocks/>
            </p:cNvSpPr>
            <p:nvPr/>
          </p:nvSpPr>
          <p:spPr>
            <a:xfrm>
              <a:off x="5105399" y="56387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>
              <a:spLocks/>
            </p:cNvSpPr>
            <p:nvPr/>
          </p:nvSpPr>
          <p:spPr>
            <a:xfrm>
              <a:off x="7848599" y="57149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Connector 30"/>
            <p:cNvCxnSpPr>
              <a:stCxn id="101" idx="3"/>
              <a:endCxn id="102" idx="7"/>
            </p:cNvCxnSpPr>
            <p:nvPr/>
          </p:nvCxnSpPr>
          <p:spPr>
            <a:xfrm rot="5400000">
              <a:off x="5986323" y="4462321"/>
              <a:ext cx="371755" cy="524154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53" idx="7"/>
              <a:endCxn id="52" idx="3"/>
            </p:cNvCxnSpPr>
            <p:nvPr/>
          </p:nvCxnSpPr>
          <p:spPr>
            <a:xfrm rot="5400000" flipH="1" flipV="1">
              <a:off x="7015022" y="5414822"/>
              <a:ext cx="295555" cy="37175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62" idx="7"/>
              <a:endCxn id="54" idx="3"/>
            </p:cNvCxnSpPr>
            <p:nvPr/>
          </p:nvCxnSpPr>
          <p:spPr>
            <a:xfrm rot="5400000" flipH="1" flipV="1">
              <a:off x="4881421" y="4805221"/>
              <a:ext cx="524156" cy="143155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73" idx="2"/>
              <a:endCxn id="29" idx="6"/>
            </p:cNvCxnSpPr>
            <p:nvPr/>
          </p:nvCxnSpPr>
          <p:spPr>
            <a:xfrm rot="10800000" flipV="1">
              <a:off x="5334000" y="5676898"/>
              <a:ext cx="685801" cy="7619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5" idx="7"/>
              <a:endCxn id="53" idx="4"/>
            </p:cNvCxnSpPr>
            <p:nvPr/>
          </p:nvCxnSpPr>
          <p:spPr>
            <a:xfrm rot="5400000" flipH="1" flipV="1">
              <a:off x="6538772" y="6000749"/>
              <a:ext cx="414477" cy="30017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7" idx="6"/>
              <a:endCxn id="28" idx="1"/>
            </p:cNvCxnSpPr>
            <p:nvPr/>
          </p:nvCxnSpPr>
          <p:spPr>
            <a:xfrm>
              <a:off x="6857999" y="3848098"/>
              <a:ext cx="947878" cy="3763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1" idx="7"/>
              <a:endCxn id="28" idx="2"/>
            </p:cNvCxnSpPr>
            <p:nvPr/>
          </p:nvCxnSpPr>
          <p:spPr>
            <a:xfrm rot="5400000" flipH="1" flipV="1">
              <a:off x="7415071" y="4171949"/>
              <a:ext cx="223978" cy="49067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51" idx="5"/>
              <a:endCxn id="59" idx="1"/>
            </p:cNvCxnSpPr>
            <p:nvPr/>
          </p:nvCxnSpPr>
          <p:spPr>
            <a:xfrm rot="16200000" flipH="1">
              <a:off x="7510322" y="4462320"/>
              <a:ext cx="371755" cy="828955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7" idx="5"/>
              <a:endCxn id="51" idx="1"/>
            </p:cNvCxnSpPr>
            <p:nvPr/>
          </p:nvCxnSpPr>
          <p:spPr>
            <a:xfrm rot="16200000" flipH="1">
              <a:off x="6672121" y="4081320"/>
              <a:ext cx="600356" cy="295556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4" idx="7"/>
              <a:endCxn id="60" idx="3"/>
            </p:cNvCxnSpPr>
            <p:nvPr/>
          </p:nvCxnSpPr>
          <p:spPr>
            <a:xfrm rot="5400000" flipH="1" flipV="1">
              <a:off x="5452921" y="4081320"/>
              <a:ext cx="295556" cy="44795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1" idx="7"/>
              <a:endCxn id="27" idx="4"/>
            </p:cNvCxnSpPr>
            <p:nvPr/>
          </p:nvCxnSpPr>
          <p:spPr>
            <a:xfrm rot="5400000" flipH="1" flipV="1">
              <a:off x="6462571" y="4095749"/>
              <a:ext cx="414478" cy="14777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59" idx="5"/>
            </p:cNvCxnSpPr>
            <p:nvPr/>
          </p:nvCxnSpPr>
          <p:spPr>
            <a:xfrm rot="16200000" flipH="1">
              <a:off x="8310421" y="5186219"/>
              <a:ext cx="262078" cy="33827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54" idx="5"/>
              <a:endCxn id="102" idx="1"/>
            </p:cNvCxnSpPr>
            <p:nvPr/>
          </p:nvCxnSpPr>
          <p:spPr>
            <a:xfrm rot="16200000" flipH="1">
              <a:off x="5414821" y="4576619"/>
              <a:ext cx="295556" cy="37175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29" idx="7"/>
              <a:endCxn id="102" idx="3"/>
            </p:cNvCxnSpPr>
            <p:nvPr/>
          </p:nvCxnSpPr>
          <p:spPr>
            <a:xfrm rot="5400000" flipH="1" flipV="1">
              <a:off x="5224322" y="5148121"/>
              <a:ext cx="600355" cy="44795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102" idx="4"/>
              <a:endCxn id="73" idx="1"/>
            </p:cNvCxnSpPr>
            <p:nvPr/>
          </p:nvCxnSpPr>
          <p:spPr>
            <a:xfrm rot="16200000" flipH="1">
              <a:off x="5695951" y="5238748"/>
              <a:ext cx="490677" cy="223977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73" idx="6"/>
              <a:endCxn id="53" idx="2"/>
            </p:cNvCxnSpPr>
            <p:nvPr/>
          </p:nvCxnSpPr>
          <p:spPr>
            <a:xfrm>
              <a:off x="6248401" y="5676899"/>
              <a:ext cx="533398" cy="1524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0" idx="1"/>
              <a:endCxn id="52" idx="5"/>
            </p:cNvCxnSpPr>
            <p:nvPr/>
          </p:nvCxnSpPr>
          <p:spPr>
            <a:xfrm rot="16200000" flipV="1">
              <a:off x="7548423" y="5414821"/>
              <a:ext cx="295555" cy="371755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53" idx="6"/>
              <a:endCxn id="30" idx="2"/>
            </p:cNvCxnSpPr>
            <p:nvPr/>
          </p:nvCxnSpPr>
          <p:spPr>
            <a:xfrm flipV="1">
              <a:off x="7010400" y="5829298"/>
              <a:ext cx="838199" cy="1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53" idx="5"/>
              <a:endCxn id="58" idx="1"/>
            </p:cNvCxnSpPr>
            <p:nvPr/>
          </p:nvCxnSpPr>
          <p:spPr>
            <a:xfrm rot="16200000" flipH="1">
              <a:off x="7053123" y="5833920"/>
              <a:ext cx="371755" cy="524156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59" idx="0"/>
              <a:endCxn id="28" idx="5"/>
            </p:cNvCxnSpPr>
            <p:nvPr/>
          </p:nvCxnSpPr>
          <p:spPr>
            <a:xfrm rot="16200000" flipV="1">
              <a:off x="7757971" y="4595670"/>
              <a:ext cx="643078" cy="2239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7086599" y="4495798"/>
              <a:ext cx="228601" cy="228601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7315199" y="5257798"/>
              <a:ext cx="228601" cy="228601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4" name="Oval 53"/>
            <p:cNvSpPr>
              <a:spLocks/>
            </p:cNvSpPr>
            <p:nvPr/>
          </p:nvSpPr>
          <p:spPr>
            <a:xfrm>
              <a:off x="5181599" y="44195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>
              <a:spLocks/>
            </p:cNvSpPr>
            <p:nvPr/>
          </p:nvSpPr>
          <p:spPr>
            <a:xfrm>
              <a:off x="6400799" y="63245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" name="Straight Connector 55"/>
            <p:cNvCxnSpPr>
              <a:stCxn id="61" idx="7"/>
              <a:endCxn id="73" idx="3"/>
            </p:cNvCxnSpPr>
            <p:nvPr/>
          </p:nvCxnSpPr>
          <p:spPr>
            <a:xfrm rot="5400000" flipH="1" flipV="1">
              <a:off x="5719622" y="5795821"/>
              <a:ext cx="371755" cy="29555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5" idx="1"/>
              <a:endCxn id="73" idx="4"/>
            </p:cNvCxnSpPr>
            <p:nvPr/>
          </p:nvCxnSpPr>
          <p:spPr>
            <a:xfrm rot="16200000" flipV="1">
              <a:off x="6000751" y="5924550"/>
              <a:ext cx="566877" cy="300176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/>
            </p:cNvSpPr>
            <p:nvPr/>
          </p:nvSpPr>
          <p:spPr>
            <a:xfrm>
              <a:off x="7467600" y="62483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>
              <a:spLocks/>
            </p:cNvSpPr>
            <p:nvPr/>
          </p:nvSpPr>
          <p:spPr>
            <a:xfrm>
              <a:off x="8077199" y="50291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>
              <a:spLocks/>
            </p:cNvSpPr>
            <p:nvPr/>
          </p:nvSpPr>
          <p:spPr>
            <a:xfrm>
              <a:off x="5791200" y="39623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>
              <a:spLocks/>
            </p:cNvSpPr>
            <p:nvPr/>
          </p:nvSpPr>
          <p:spPr>
            <a:xfrm>
              <a:off x="5562599" y="60959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>
              <a:spLocks/>
            </p:cNvSpPr>
            <p:nvPr/>
          </p:nvSpPr>
          <p:spPr>
            <a:xfrm>
              <a:off x="4876800" y="5105398"/>
              <a:ext cx="228600" cy="228600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/>
            <p:cNvCxnSpPr>
              <a:stCxn id="55" idx="6"/>
              <a:endCxn id="58" idx="2"/>
            </p:cNvCxnSpPr>
            <p:nvPr/>
          </p:nvCxnSpPr>
          <p:spPr>
            <a:xfrm flipV="1">
              <a:off x="6629399" y="6362698"/>
              <a:ext cx="838201" cy="762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8" idx="7"/>
              <a:endCxn id="30" idx="4"/>
            </p:cNvCxnSpPr>
            <p:nvPr/>
          </p:nvCxnSpPr>
          <p:spPr>
            <a:xfrm rot="5400000" flipH="1" flipV="1">
              <a:off x="7643671" y="5962649"/>
              <a:ext cx="338278" cy="30017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0" idx="7"/>
              <a:endCxn id="59" idx="4"/>
            </p:cNvCxnSpPr>
            <p:nvPr/>
          </p:nvCxnSpPr>
          <p:spPr>
            <a:xfrm rot="5400000" flipH="1" flipV="1">
              <a:off x="7872271" y="5429248"/>
              <a:ext cx="490678" cy="1477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2" idx="6"/>
              <a:endCxn id="59" idx="2"/>
            </p:cNvCxnSpPr>
            <p:nvPr/>
          </p:nvCxnSpPr>
          <p:spPr>
            <a:xfrm flipV="1">
              <a:off x="7543800" y="5143498"/>
              <a:ext cx="533399" cy="228601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1" idx="1"/>
              <a:endCxn id="29" idx="4"/>
            </p:cNvCxnSpPr>
            <p:nvPr/>
          </p:nvCxnSpPr>
          <p:spPr>
            <a:xfrm rot="16200000" flipV="1">
              <a:off x="5276849" y="5810248"/>
              <a:ext cx="262078" cy="3763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1" idx="6"/>
              <a:endCxn id="55" idx="2"/>
            </p:cNvCxnSpPr>
            <p:nvPr/>
          </p:nvCxnSpPr>
          <p:spPr>
            <a:xfrm>
              <a:off x="5791199" y="6210298"/>
              <a:ext cx="609600" cy="2286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62" idx="6"/>
              <a:endCxn id="102" idx="2"/>
            </p:cNvCxnSpPr>
            <p:nvPr/>
          </p:nvCxnSpPr>
          <p:spPr>
            <a:xfrm flipV="1">
              <a:off x="5105400" y="4991099"/>
              <a:ext cx="609600" cy="22859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2" idx="4"/>
              <a:endCxn id="29" idx="1"/>
            </p:cNvCxnSpPr>
            <p:nvPr/>
          </p:nvCxnSpPr>
          <p:spPr>
            <a:xfrm rot="16200000" flipH="1">
              <a:off x="4895849" y="5429248"/>
              <a:ext cx="338278" cy="14777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0" idx="6"/>
              <a:endCxn id="27" idx="2"/>
            </p:cNvCxnSpPr>
            <p:nvPr/>
          </p:nvCxnSpPr>
          <p:spPr>
            <a:xfrm flipV="1">
              <a:off x="6019800" y="3848098"/>
              <a:ext cx="609599" cy="2286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0" idx="5"/>
              <a:endCxn id="101" idx="1"/>
            </p:cNvCxnSpPr>
            <p:nvPr/>
          </p:nvCxnSpPr>
          <p:spPr>
            <a:xfrm rot="16200000" flipH="1">
              <a:off x="6100621" y="4043220"/>
              <a:ext cx="219356" cy="447955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6019800" y="5562598"/>
              <a:ext cx="228601" cy="228601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74" name="Straight Connector 73"/>
            <p:cNvCxnSpPr>
              <a:endCxn id="54" idx="2"/>
            </p:cNvCxnSpPr>
            <p:nvPr/>
          </p:nvCxnSpPr>
          <p:spPr>
            <a:xfrm flipV="1">
              <a:off x="4648200" y="4533898"/>
              <a:ext cx="533399" cy="381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62" idx="3"/>
            </p:cNvCxnSpPr>
            <p:nvPr/>
          </p:nvCxnSpPr>
          <p:spPr>
            <a:xfrm flipV="1">
              <a:off x="4572000" y="5300520"/>
              <a:ext cx="338278" cy="2620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endCxn id="29" idx="2"/>
            </p:cNvCxnSpPr>
            <p:nvPr/>
          </p:nvCxnSpPr>
          <p:spPr>
            <a:xfrm flipV="1">
              <a:off x="4648202" y="5753098"/>
              <a:ext cx="457197" cy="1143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endCxn id="61" idx="5"/>
            </p:cNvCxnSpPr>
            <p:nvPr/>
          </p:nvCxnSpPr>
          <p:spPr>
            <a:xfrm rot="16200000" flipV="1">
              <a:off x="5681522" y="6367319"/>
              <a:ext cx="338278" cy="18587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0" idx="7"/>
            </p:cNvCxnSpPr>
            <p:nvPr/>
          </p:nvCxnSpPr>
          <p:spPr>
            <a:xfrm rot="5400000" flipH="1" flipV="1">
              <a:off x="5872023" y="3771897"/>
              <a:ext cx="338278" cy="109681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10933" y="5258368"/>
              <a:ext cx="165304" cy="465724"/>
            </a:xfrm>
            <a:prstGeom prst="line">
              <a:avLst/>
            </a:prstGeom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101" idx="4"/>
              <a:endCxn id="104" idx="0"/>
            </p:cNvCxnSpPr>
            <p:nvPr/>
          </p:nvCxnSpPr>
          <p:spPr>
            <a:xfrm rot="16200000" flipH="1">
              <a:off x="6362701" y="4724397"/>
              <a:ext cx="457199" cy="152401"/>
            </a:xfrm>
            <a:prstGeom prst="line">
              <a:avLst/>
            </a:prstGeom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51" idx="3"/>
              <a:endCxn id="104" idx="7"/>
            </p:cNvCxnSpPr>
            <p:nvPr/>
          </p:nvCxnSpPr>
          <p:spPr>
            <a:xfrm rot="5400000">
              <a:off x="6748323" y="4690921"/>
              <a:ext cx="371755" cy="371754"/>
            </a:xfrm>
            <a:prstGeom prst="line">
              <a:avLst/>
            </a:prstGeom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104" idx="2"/>
              <a:endCxn id="102" idx="6"/>
            </p:cNvCxnSpPr>
            <p:nvPr/>
          </p:nvCxnSpPr>
          <p:spPr>
            <a:xfrm rot="10800000">
              <a:off x="5943602" y="4991099"/>
              <a:ext cx="609599" cy="152400"/>
            </a:xfrm>
            <a:prstGeom prst="line">
              <a:avLst/>
            </a:prstGeom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748323" y="5187745"/>
              <a:ext cx="566876" cy="147778"/>
            </a:xfrm>
            <a:prstGeom prst="line">
              <a:avLst/>
            </a:prstGeom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73" idx="7"/>
              <a:endCxn id="104" idx="3"/>
            </p:cNvCxnSpPr>
            <p:nvPr/>
          </p:nvCxnSpPr>
          <p:spPr>
            <a:xfrm rot="5400000" flipH="1" flipV="1">
              <a:off x="6214923" y="5224322"/>
              <a:ext cx="371755" cy="371755"/>
            </a:xfrm>
            <a:prstGeom prst="line">
              <a:avLst/>
            </a:prstGeom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endCxn id="60" idx="1"/>
            </p:cNvCxnSpPr>
            <p:nvPr/>
          </p:nvCxnSpPr>
          <p:spPr>
            <a:xfrm rot="16200000" flipH="1">
              <a:off x="5600700" y="3771898"/>
              <a:ext cx="262078" cy="18587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endCxn id="27" idx="0"/>
            </p:cNvCxnSpPr>
            <p:nvPr/>
          </p:nvCxnSpPr>
          <p:spPr>
            <a:xfrm rot="16200000" flipH="1">
              <a:off x="6572250" y="3562349"/>
              <a:ext cx="228598" cy="11429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28" idx="7"/>
            </p:cNvCxnSpPr>
            <p:nvPr/>
          </p:nvCxnSpPr>
          <p:spPr>
            <a:xfrm rot="5400000" flipH="1" flipV="1">
              <a:off x="7853222" y="4000497"/>
              <a:ext cx="338278" cy="109681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59" idx="6"/>
            </p:cNvCxnSpPr>
            <p:nvPr/>
          </p:nvCxnSpPr>
          <p:spPr>
            <a:xfrm flipV="1">
              <a:off x="8305799" y="5029198"/>
              <a:ext cx="304801" cy="1143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30" idx="5"/>
            </p:cNvCxnSpPr>
            <p:nvPr/>
          </p:nvCxnSpPr>
          <p:spPr>
            <a:xfrm rot="16200000" flipH="1">
              <a:off x="8119922" y="5833918"/>
              <a:ext cx="185878" cy="338281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58" idx="6"/>
            </p:cNvCxnSpPr>
            <p:nvPr/>
          </p:nvCxnSpPr>
          <p:spPr>
            <a:xfrm>
              <a:off x="7696200" y="6362698"/>
              <a:ext cx="533400" cy="381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 flipH="1" flipV="1">
              <a:off x="6353174" y="6677024"/>
              <a:ext cx="285750" cy="38097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62" idx="1"/>
            </p:cNvCxnSpPr>
            <p:nvPr/>
          </p:nvCxnSpPr>
          <p:spPr>
            <a:xfrm rot="16200000" flipV="1">
              <a:off x="4648200" y="4876798"/>
              <a:ext cx="185878" cy="3382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28" idx="6"/>
            </p:cNvCxnSpPr>
            <p:nvPr/>
          </p:nvCxnSpPr>
          <p:spPr>
            <a:xfrm flipV="1">
              <a:off x="8000999" y="4267198"/>
              <a:ext cx="457201" cy="381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endCxn id="29" idx="3"/>
            </p:cNvCxnSpPr>
            <p:nvPr/>
          </p:nvCxnSpPr>
          <p:spPr>
            <a:xfrm rot="5400000" flipH="1" flipV="1">
              <a:off x="4838700" y="5948222"/>
              <a:ext cx="414478" cy="185875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58" idx="4"/>
            </p:cNvCxnSpPr>
            <p:nvPr/>
          </p:nvCxnSpPr>
          <p:spPr>
            <a:xfrm rot="5400000">
              <a:off x="7410450" y="6610348"/>
              <a:ext cx="304800" cy="38100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endCxn id="55" idx="5"/>
            </p:cNvCxnSpPr>
            <p:nvPr/>
          </p:nvCxnSpPr>
          <p:spPr>
            <a:xfrm rot="10800000">
              <a:off x="6595922" y="6519720"/>
              <a:ext cx="262079" cy="1858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27" idx="7"/>
            </p:cNvCxnSpPr>
            <p:nvPr/>
          </p:nvCxnSpPr>
          <p:spPr>
            <a:xfrm rot="5400000" flipH="1" flipV="1">
              <a:off x="7053121" y="3428998"/>
              <a:ext cx="109678" cy="56687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endCxn id="61" idx="3"/>
            </p:cNvCxnSpPr>
            <p:nvPr/>
          </p:nvCxnSpPr>
          <p:spPr>
            <a:xfrm flipV="1">
              <a:off x="5334000" y="6291120"/>
              <a:ext cx="262077" cy="185878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54" idx="0"/>
            </p:cNvCxnSpPr>
            <p:nvPr/>
          </p:nvCxnSpPr>
          <p:spPr>
            <a:xfrm rot="16200000" flipH="1">
              <a:off x="5048249" y="4171948"/>
              <a:ext cx="457200" cy="3809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02" idx="0"/>
              <a:endCxn id="60" idx="4"/>
            </p:cNvCxnSpPr>
            <p:nvPr/>
          </p:nvCxnSpPr>
          <p:spPr>
            <a:xfrm rot="5400000" flipH="1" flipV="1">
              <a:off x="5524500" y="4495799"/>
              <a:ext cx="685800" cy="7619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400799" y="4343398"/>
              <a:ext cx="228601" cy="228601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5715000" y="4876798"/>
              <a:ext cx="228601" cy="228601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03" name="Oval 102"/>
            <p:cNvSpPr/>
            <p:nvPr/>
          </p:nvSpPr>
          <p:spPr>
            <a:xfrm>
              <a:off x="6553200" y="5029200"/>
              <a:ext cx="228601" cy="228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6553200" y="5029198"/>
              <a:ext cx="228601" cy="22860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1828800" y="4952998"/>
              <a:ext cx="1371600" cy="685802"/>
              <a:chOff x="1828800" y="3181348"/>
              <a:chExt cx="1371600" cy="685802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1828800" y="3486149"/>
                <a:ext cx="152400" cy="1524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 rot="10800000" flipV="1">
                <a:off x="1981200" y="3181348"/>
                <a:ext cx="1219200" cy="3048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10800000">
                <a:off x="1981200" y="3638549"/>
                <a:ext cx="1219200" cy="22860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/>
            <p:cNvGrpSpPr/>
            <p:nvPr/>
          </p:nvGrpSpPr>
          <p:grpSpPr>
            <a:xfrm>
              <a:off x="3505200" y="4114800"/>
              <a:ext cx="4191000" cy="2133600"/>
              <a:chOff x="3505200" y="2343150"/>
              <a:chExt cx="4191000" cy="2133600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5562600" y="2343150"/>
                <a:ext cx="2133600" cy="2133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Connector 110"/>
              <p:cNvCxnSpPr/>
              <p:nvPr/>
            </p:nvCxnSpPr>
            <p:spPr>
              <a:xfrm rot="10800000">
                <a:off x="3505200" y="3943348"/>
                <a:ext cx="1828800" cy="30480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0800000" flipV="1">
                <a:off x="3505202" y="2571749"/>
                <a:ext cx="1904999" cy="53340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/>
            <p:cNvSpPr/>
            <p:nvPr/>
          </p:nvSpPr>
          <p:spPr>
            <a:xfrm>
              <a:off x="6781799" y="5714998"/>
              <a:ext cx="228601" cy="228601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53100" y="6260068"/>
            <a:ext cx="10097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at basis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Discretizing the spatial part of the diffusion PDE by projecting onto the basis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∀ 1≤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750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6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6086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Discretizing the spatial part of the diffusion PDE by projecting onto the basis gives:</a:t>
                </a:r>
                <a:endParaRPr lang="en-US" dirty="0" smtClean="0"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/>
                </a:r>
                <a:br>
                  <a:rPr lang="en-US" dirty="0" smtClean="0">
                    <a:sym typeface="Symbol"/>
                  </a:rPr>
                </a:br>
                <a:r>
                  <a:rPr lang="en-US" dirty="0" smtClean="0">
                    <a:sym typeface="Symbol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>
                    <a:sym typeface="Symbol"/>
                  </a:rPr>
                  <a:t> the mass/stiffness matrices: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〈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608638"/>
              </a:xfrm>
              <a:blipFill rotWithShape="0">
                <a:blip r:embed="rId3"/>
                <a:stretch>
                  <a:fillRect l="-1852" t="-1412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32933" y="5715000"/>
            <a:ext cx="7133812" cy="523220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For the hat-basis, this gives the </a:t>
            </a:r>
            <a:r>
              <a:rPr lang="en-US" sz="2800" dirty="0" err="1" smtClean="0"/>
              <a:t>cotan</a:t>
            </a:r>
            <a:r>
              <a:rPr lang="en-US" sz="2800" dirty="0" smtClean="0"/>
              <a:t> 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4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Laplacian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[Analytic]</a:t>
                </a:r>
                <a:r>
                  <a:rPr lang="en-US" dirty="0"/>
                  <a:t> </a:t>
                </a:r>
                <a:r>
                  <a:rPr lang="en-US" dirty="0" smtClean="0"/>
                  <a:t>Divergence of the gradient: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grad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[Geometric]</a:t>
                </a:r>
                <a:r>
                  <a:rPr lang="en-US" dirty="0"/>
                  <a:t> </a:t>
                </a:r>
                <a:r>
                  <a:rPr lang="en-US" dirty="0" smtClean="0"/>
                  <a:t>Difference from local average: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Av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704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876800" y="4192615"/>
            <a:ext cx="3886200" cy="2582361"/>
            <a:chOff x="4876800" y="4192615"/>
            <a:chExt cx="3886200" cy="258236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4192615"/>
              <a:ext cx="3886200" cy="25823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123416" y="6313311"/>
                  <a:ext cx="620491" cy="46166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3416" y="6313311"/>
                  <a:ext cx="620491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299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381000" y="4199440"/>
            <a:ext cx="3886200" cy="2582361"/>
            <a:chOff x="381000" y="4199440"/>
            <a:chExt cx="3886200" cy="258236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199440"/>
              <a:ext cx="3886200" cy="25823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818163" y="6313311"/>
                  <a:ext cx="437748" cy="46166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163" y="6313311"/>
                  <a:ext cx="437748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2133600" y="5213729"/>
            <a:ext cx="109728" cy="10972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44889" y="514919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889" y="5149197"/>
                <a:ext cx="368626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>
            <a:spLocks noChangeAspect="1"/>
          </p:cNvSpPr>
          <p:nvPr/>
        </p:nvSpPr>
        <p:spPr>
          <a:xfrm>
            <a:off x="2048935" y="5139268"/>
            <a:ext cx="272018" cy="272018"/>
          </a:xfrm>
          <a:prstGeom prst="ellipse">
            <a:avLst/>
          </a:prstGeom>
          <a:noFill/>
          <a:ln w="508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175933" y="4846135"/>
                <a:ext cx="797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933" y="4846135"/>
                <a:ext cx="797654" cy="369332"/>
              </a:xfrm>
              <a:prstGeom prst="rect">
                <a:avLst/>
              </a:prstGeom>
              <a:blipFill rotWithShape="0">
                <a:blip r:embed="rId9"/>
                <a:stretch>
                  <a:fillRect r="-2290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>
            <a:spLocks noChangeAspect="1"/>
          </p:cNvSpPr>
          <p:nvPr/>
        </p:nvSpPr>
        <p:spPr>
          <a:xfrm>
            <a:off x="6629400" y="5213729"/>
            <a:ext cx="109728" cy="10972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13562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7" grpId="0" animBg="1"/>
      <p:bldP spid="18" grpId="0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Semi-implicitly discretizing the temporal part of the diffusion PDE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     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𝜀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𝜀</m:t>
                          </m:r>
                        </m:sup>
                      </m:sSup>
                    </m:oMath>
                  </m:oMathPara>
                </a14:m>
                <a:endParaRPr lang="en-US" b="0" dirty="0" smtClean="0"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𝜀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𝜀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≈                    </m:t>
                      </m:r>
                    </m:oMath>
                  </m:oMathPara>
                </a14:m>
                <a:endParaRPr lang="en-US" b="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So the coefficients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 smtClean="0">
                    <a:sym typeface="Symbol"/>
                  </a:rPr>
                  <a:t> are the solution to: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𝜀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𝜀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𝜀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𝜀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380038"/>
              </a:xfrm>
              <a:blipFill rotWithShape="0">
                <a:blip r:embed="rId4"/>
                <a:stretch>
                  <a:fillRect l="-1852" t="-1472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3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MCF Implementation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=0</m:t>
                        </m:r>
                      </m:sup>
                    </m:sSup>
                  </m:oMath>
                </a14:m>
                <a:r>
                  <a:rPr lang="en-US" dirty="0" smtClean="0">
                    <a:sym typeface="Symbol"/>
                  </a:rPr>
                  <a:t> of the initial embedding: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Compute the matrices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,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Solve for the coefficients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:</a:t>
                </a:r>
                <a:br>
                  <a:rPr lang="en-US" dirty="0" smtClean="0">
                    <a:latin typeface="Comic Sans MS" panose="030F0702030302020204" pitchFamily="66" charset="0"/>
                    <a:sym typeface="Symbol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latin typeface="Comic Sans MS" panose="030F0702030302020204" pitchFamily="66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Go back to step 1.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9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97" y="5063067"/>
            <a:ext cx="425183" cy="16086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88" y="5373509"/>
            <a:ext cx="967090" cy="959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>
                    <a:sym typeface="Symbol"/>
                  </a:rPr>
                  <a:t>Observation</a:t>
                </a:r>
                <a:r>
                  <a:rPr lang="en-US" dirty="0" smtClean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If we apply a linear transformation to a domain:</a:t>
                </a:r>
              </a:p>
              <a:p>
                <a:pPr lvl="1"/>
                <a:r>
                  <a:rPr lang="en-US" dirty="0" smtClean="0">
                    <a:sym typeface="Symbol"/>
                  </a:rPr>
                  <a:t>Area is scaled by the determinant</a:t>
                </a:r>
                <a:br>
                  <a:rPr lang="en-US" dirty="0" smtClean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∫(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)→∫(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>
                  <a:sym typeface="Symbol"/>
                </a:endParaRPr>
              </a:p>
              <a:p>
                <a:pPr lvl="1"/>
                <a:r>
                  <a:rPr lang="en-US" dirty="0" smtClean="0">
                    <a:sym typeface="Symbol"/>
                  </a:rPr>
                  <a:t>Gradients are multiplied by the inverse</a:t>
                </a:r>
                <a:br>
                  <a:rPr lang="en-US" dirty="0" smtClean="0">
                    <a:sym typeface="Symbol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  <m:t>,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/>
                      </a:rPr>
                      <m:t>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  <m:t>,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5638800" y="5715000"/>
            <a:ext cx="118440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38800" y="5174685"/>
                <a:ext cx="1093120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174685"/>
                <a:ext cx="1093120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304" y="6073422"/>
                <a:ext cx="9140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04" y="6073422"/>
                <a:ext cx="914096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3657600" y="4953000"/>
            <a:ext cx="1828800" cy="1828800"/>
            <a:chOff x="3764280" y="4822359"/>
            <a:chExt cx="1645920" cy="1645356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4582160" y="4822359"/>
              <a:ext cx="0" cy="16453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764280" y="5638800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772400" y="5844822"/>
                <a:ext cx="1249060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5844822"/>
                <a:ext cx="1249060" cy="7146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6953955" y="4953000"/>
            <a:ext cx="1828800" cy="1828800"/>
            <a:chOff x="3764280" y="4822359"/>
            <a:chExt cx="1645920" cy="1645356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4582160" y="4822359"/>
              <a:ext cx="0" cy="16453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764280" y="5638800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9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97" y="5063067"/>
            <a:ext cx="425183" cy="16086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88" y="5373509"/>
            <a:ext cx="967090" cy="959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>
                    <a:sym typeface="Symbol"/>
                  </a:rPr>
                  <a:t>Observation</a:t>
                </a:r>
                <a:r>
                  <a:rPr lang="en-US" dirty="0" smtClean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If we apply a linear transformation to a domain:</a:t>
                </a:r>
              </a:p>
              <a:p>
                <a:pPr lvl="1"/>
                <a:r>
                  <a:rPr lang="en-US" dirty="0" smtClean="0">
                    <a:sym typeface="Symbol"/>
                  </a:rPr>
                  <a:t>Area is scaled by the determinant</a:t>
                </a:r>
                <a:br>
                  <a:rPr lang="en-US" dirty="0" smtClean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∫(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)→∫(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>
                  <a:sym typeface="Symbol"/>
                </a:endParaRPr>
              </a:p>
              <a:p>
                <a:pPr lvl="1"/>
                <a:r>
                  <a:rPr lang="en-US" dirty="0" smtClean="0">
                    <a:sym typeface="Symbol"/>
                  </a:rPr>
                  <a:t>Gradients are multiplied by the inverse</a:t>
                </a:r>
                <a:br>
                  <a:rPr lang="en-US" dirty="0" smtClean="0">
                    <a:sym typeface="Symbol"/>
                  </a:rPr>
                </a:b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  <a:sym typeface="Symbol"/>
                      </a:rPr>
                      <m:t>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5638800" y="5715000"/>
            <a:ext cx="118440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38800" y="5174685"/>
                <a:ext cx="1093120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174685"/>
                <a:ext cx="1093120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304" y="6073422"/>
                <a:ext cx="9140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04" y="6073422"/>
                <a:ext cx="914096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3657600" y="4953000"/>
            <a:ext cx="1828800" cy="1828800"/>
            <a:chOff x="3764280" y="4822359"/>
            <a:chExt cx="1645920" cy="1645356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4582160" y="4822359"/>
              <a:ext cx="0" cy="16453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764280" y="5638800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772400" y="5844822"/>
                <a:ext cx="1249060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5844822"/>
                <a:ext cx="1249060" cy="7146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6953955" y="4953000"/>
            <a:ext cx="1828800" cy="1828800"/>
            <a:chOff x="3764280" y="4822359"/>
            <a:chExt cx="1645920" cy="1645356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4582160" y="4822359"/>
              <a:ext cx="0" cy="16453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764280" y="5638800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89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>
                    <a:sym typeface="Symbol"/>
                  </a:rPr>
                  <a:t>Observation</a:t>
                </a:r>
                <a:r>
                  <a:rPr lang="en-US" dirty="0" smtClean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If we apply a linear transformation to a domain:</a:t>
                </a:r>
              </a:p>
              <a:p>
                <a:pPr lvl="1"/>
                <a:r>
                  <a:rPr lang="en-US" dirty="0" smtClean="0">
                    <a:sym typeface="Symbol"/>
                  </a:rPr>
                  <a:t>Area is scaled by the determinant</a:t>
                </a:r>
                <a:br>
                  <a:rPr lang="en-US" dirty="0" smtClean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∫(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)→∫(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>
                  <a:sym typeface="Symbol"/>
                </a:endParaRPr>
              </a:p>
              <a:p>
                <a:pPr lvl="1"/>
                <a:r>
                  <a:rPr lang="en-US" dirty="0">
                    <a:sym typeface="Symbol"/>
                  </a:rPr>
                  <a:t>Gradients are multiplied by the inverse</a:t>
                </a:r>
                <a:r>
                  <a:rPr lang="en-US" dirty="0" smtClean="0">
                    <a:sym typeface="Symbol"/>
                  </a:rPr>
                  <a:t/>
                </a:r>
                <a:br>
                  <a:rPr lang="en-US" dirty="0" smtClean="0">
                    <a:sym typeface="Symbol"/>
                  </a:rPr>
                </a:b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  <a:sym typeface="Symbol"/>
                      </a:rPr>
                      <m:t>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𝑦</m:t>
                            </m:r>
                          </m:den>
                        </m:f>
                      </m:e>
                    </m:nary>
                    <m:r>
                      <a:rPr lang="en-US" sz="2400" b="0" i="1">
                        <a:latin typeface="Cambria Math" panose="02040503050406030204" pitchFamily="18" charset="0"/>
                        <a:sym typeface="Symbol"/>
                      </a:rPr>
                      <m:t>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/>
                      </a:rPr>
                      <m:t>       </m:t>
                    </m:r>
                  </m:oMath>
                </a14:m>
                <a:endParaRPr lang="en-US" sz="2400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371600" y="1981200"/>
            <a:ext cx="6400800" cy="954107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When the scale is isotropic, the integral of the dot-product of gradients is unchanged.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2895600"/>
            <a:ext cx="5410200" cy="954107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As the scale gets more anisotropic, one of the components explodes.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092222" y="3917244"/>
            <a:ext cx="457200" cy="914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59777" y="3920067"/>
            <a:ext cx="457200" cy="914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97" y="5063067"/>
            <a:ext cx="425183" cy="1608666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5638800" y="5715000"/>
            <a:ext cx="118440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638800" y="5174685"/>
                <a:ext cx="1093120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174685"/>
                <a:ext cx="1093120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772400" y="5844822"/>
                <a:ext cx="1249060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5844822"/>
                <a:ext cx="1249060" cy="714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6953955" y="4953000"/>
            <a:ext cx="1828800" cy="1828800"/>
            <a:chOff x="3764280" y="4822359"/>
            <a:chExt cx="1645920" cy="1645356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4582160" y="4822359"/>
              <a:ext cx="0" cy="16453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764280" y="5638800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88" y="5373509"/>
            <a:ext cx="967090" cy="959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72304" y="6073422"/>
                <a:ext cx="9140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04" y="6073422"/>
                <a:ext cx="914096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4953000"/>
            <a:ext cx="1828800" cy="1828800"/>
            <a:chOff x="3764280" y="4822359"/>
            <a:chExt cx="1645920" cy="1645356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4582160" y="4822359"/>
              <a:ext cx="0" cy="16453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764280" y="5638800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53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9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ym typeface="Symbol"/>
              </a:rPr>
              <a:t>Anisotropic scaling is what happens as cylindrical regions form flow:</a:t>
            </a:r>
          </a:p>
          <a:p>
            <a:pPr lvl="1"/>
            <a:r>
              <a:rPr lang="en-US" dirty="0" smtClean="0">
                <a:sym typeface="Symbol"/>
              </a:rPr>
              <a:t>Geometry collapses perpendicular to the axis</a:t>
            </a:r>
          </a:p>
          <a:p>
            <a:pPr lvl="1"/>
            <a:r>
              <a:rPr lang="en-US" dirty="0" smtClean="0">
                <a:sym typeface="Symbol"/>
              </a:rPr>
              <a:t>And is unscaled parallel to it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14600"/>
            <a:ext cx="4724400" cy="4724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4724400" cy="4724400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>
            <a:off x="7391400" y="4846638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Compute the new mass and stiffness matrices</a:t>
                </a:r>
                <a:br>
                  <a:rPr lang="en-US" dirty="0" smtClean="0">
                    <a:sym typeface="Symbol"/>
                  </a:rPr>
                </a:br>
                <a:r>
                  <a:rPr lang="en-US" u="sng" dirty="0" smtClean="0">
                    <a:sym typeface="Symbol"/>
                  </a:rPr>
                  <a:t>as though</a:t>
                </a:r>
                <a:r>
                  <a:rPr lang="en-US" dirty="0" smtClean="0">
                    <a:sym typeface="Symbol"/>
                  </a:rPr>
                  <a:t> the underlying transformation scales geometrically </a:t>
                </a:r>
                <a:r>
                  <a:rPr lang="en-US" dirty="0" err="1" smtClean="0">
                    <a:sym typeface="Symbol"/>
                  </a:rPr>
                  <a:t>isotropically</a:t>
                </a:r>
                <a:r>
                  <a:rPr lang="en-US" dirty="0" smtClean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Since the determinant is unchanged, the new mass matrix is the same as the old one.</a:t>
                </a:r>
              </a:p>
              <a:p>
                <a:pPr lvl="1"/>
                <a:r>
                  <a:rPr lang="en-US" dirty="0" smtClean="0"/>
                  <a:t>Since the new transform is isotropic, the new stiffness matrix is constant over time.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0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Conformalized</a:t>
            </a:r>
            <a:r>
              <a:rPr lang="en-US" dirty="0" smtClean="0"/>
              <a:t> MCF Implementation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=0</m:t>
                        </m:r>
                      </m:sup>
                    </m:sSup>
                  </m:oMath>
                </a14:m>
                <a:r>
                  <a:rPr lang="en-US" dirty="0" smtClean="0">
                    <a:sym typeface="Symbol"/>
                  </a:rPr>
                  <a:t> of the initial embedding:</a:t>
                </a:r>
              </a:p>
              <a:p>
                <a:pPr marL="400050" lvl="1" indent="0">
                  <a:buNone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0.  Compute the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Symbol"/>
                      </a:rPr>
                      <m:t>𝑆</m:t>
                    </m:r>
                    <m:r>
                      <a:rPr lang="en-US" i="1" baseline="30000" dirty="0" smtClean="0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,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Compute the matrix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𝑀</m:t>
                    </m:r>
                    <m:r>
                      <a:rPr lang="en-US" i="1" baseline="30000" dirty="0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,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  <a:sym typeface="Symbol"/>
                  </a:rPr>
                  <a:t>Solve for the coefficients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:</a:t>
                </a:r>
                <a:br>
                  <a:rPr lang="en-US" dirty="0" smtClean="0">
                    <a:latin typeface="Comic Sans MS" panose="030F0702030302020204" pitchFamily="66" charset="0"/>
                    <a:sym typeface="Symbol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latin typeface="Comic Sans MS" panose="030F0702030302020204" pitchFamily="66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  <a:sym typeface="Symbol"/>
                  </a:rPr>
                  <a:t>Go back to step 1.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Empirically, the modified mean curvature flow evolves genus-zero surfaces to conformal parameterizations over the sphere.</a:t>
            </a:r>
            <a:endParaRPr lang="en-US" dirty="0"/>
          </a:p>
        </p:txBody>
      </p:sp>
      <p:pic>
        <p:nvPicPr>
          <p:cNvPr id="4" name="armadill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5" name="gargoyl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9048" y="3810000"/>
            <a:ext cx="3044952" cy="3044952"/>
          </a:xfrm>
          <a:prstGeom prst="rect">
            <a:avLst/>
          </a:prstGeom>
        </p:spPr>
      </p:pic>
      <p:pic>
        <p:nvPicPr>
          <p:cNvPr id="6" name="molecule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4952" y="3810000"/>
            <a:ext cx="3044952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in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Mean Curvature Flow</a:t>
            </a:r>
          </a:p>
          <a:p>
            <a:pPr lvl="1"/>
            <a:endParaRPr lang="en-US" sz="3600" dirty="0" smtClean="0"/>
          </a:p>
          <a:p>
            <a:pPr lvl="1"/>
            <a:r>
              <a:rPr lang="en-US" sz="3600" dirty="0" smtClean="0"/>
              <a:t>Interactive Geometry Processing</a:t>
            </a:r>
          </a:p>
          <a:p>
            <a:pPr marL="914400" lvl="2" indent="0">
              <a:buNone/>
            </a:pPr>
            <a:r>
              <a:rPr lang="en-US" sz="2000" dirty="0" smtClean="0"/>
              <a:t>[Chuang, Luo, Brown, Rusinkiewicz, and Kazhdan. </a:t>
            </a:r>
            <a:r>
              <a:rPr lang="en-US" sz="2000" i="1" dirty="0" smtClean="0"/>
              <a:t>SGP</a:t>
            </a:r>
            <a:r>
              <a:rPr lang="en-US" sz="2000" dirty="0" smtClean="0"/>
              <a:t> 2009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[Chuang and Kazhdan. </a:t>
            </a:r>
            <a:r>
              <a:rPr lang="en-US" sz="2000" i="1" dirty="0"/>
              <a:t>SIGGRAPH</a:t>
            </a:r>
            <a:r>
              <a:rPr lang="en-US" sz="2000" dirty="0"/>
              <a:t> 2011]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6665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://www.cs.jhu.edu/~</a:t>
            </a:r>
            <a:r>
              <a:rPr lang="en-US" dirty="0" smtClean="0">
                <a:hlinkClick r:id="rId2"/>
              </a:rPr>
              <a:t>misha/Code/PoissonMesh/TextureStitcher/</a:t>
            </a:r>
            <a:r>
              <a:rPr lang="en-US" dirty="0" smtClean="0"/>
              <a:t> </a:t>
            </a:r>
            <a:endParaRPr lang="en-US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://www.cs.jhu.edu/~misha/Code/PoissonMesh/GeometryEditor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Poisson Equation?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25562"/>
            <a:ext cx="7467600" cy="5532438"/>
          </a:xfrm>
        </p:spPr>
        <p:txBody>
          <a:bodyPr>
            <a:normAutofit/>
          </a:bodyPr>
          <a:lstStyle/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r>
              <a:rPr lang="en-US" sz="3600" dirty="0" smtClean="0"/>
              <a:t>Spectra and </a:t>
            </a:r>
            <a:r>
              <a:rPr lang="en-US" sz="3600" dirty="0" err="1" smtClean="0"/>
              <a:t>isometry</a:t>
            </a:r>
            <a:endParaRPr lang="en-US" sz="3600" dirty="0" smtClean="0"/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Vector-fields</a:t>
            </a: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Heat diffusion</a:t>
            </a:r>
          </a:p>
          <a:p>
            <a:pPr lvl="1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Gradient-fitting</a:t>
            </a:r>
          </a:p>
        </p:txBody>
      </p:sp>
    </p:spTree>
    <p:extLst>
      <p:ext uri="{BB962C8B-B14F-4D97-AF65-F5344CB8AC3E}">
        <p14:creationId xmlns:p14="http://schemas.microsoft.com/office/powerpoint/2010/main" val="2543877084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For image processing, </a:t>
            </a:r>
            <a:r>
              <a:rPr lang="en-US" u="sng" dirty="0" err="1" smtClean="0"/>
              <a:t>multigrid</a:t>
            </a:r>
            <a:r>
              <a:rPr lang="en-US" dirty="0" smtClean="0"/>
              <a:t> can be used to solve the system efficiently.</a:t>
            </a:r>
          </a:p>
          <a:p>
            <a:pPr>
              <a:buNone/>
            </a:pP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4240951709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For image processing, </a:t>
            </a:r>
            <a:r>
              <a:rPr lang="en-US" u="sng" dirty="0" err="1" smtClean="0"/>
              <a:t>multigrid</a:t>
            </a:r>
            <a:r>
              <a:rPr lang="en-US" dirty="0" smtClean="0"/>
              <a:t> can be used to solve the system efficiently:</a:t>
            </a:r>
          </a:p>
          <a:p>
            <a:pPr>
              <a:buNone/>
            </a:pPr>
            <a:endParaRPr lang="en-US" u="sng" dirty="0" smtClean="0"/>
          </a:p>
        </p:txBody>
      </p:sp>
      <p:cxnSp>
        <p:nvCxnSpPr>
          <p:cNvPr id="65" name="Straight Arrow Connector 64"/>
          <p:cNvCxnSpPr>
            <a:cxnSpLocks noChangeAspect="1"/>
          </p:cNvCxnSpPr>
          <p:nvPr/>
        </p:nvCxnSpPr>
        <p:spPr>
          <a:xfrm>
            <a:off x="5636895" y="6289008"/>
            <a:ext cx="306705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 noChangeAspect="1"/>
          </p:cNvCxnSpPr>
          <p:nvPr/>
        </p:nvCxnSpPr>
        <p:spPr>
          <a:xfrm>
            <a:off x="4371515" y="6088116"/>
            <a:ext cx="306705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 noChangeAspect="1"/>
            <a:endCxn id="105" idx="1"/>
          </p:cNvCxnSpPr>
          <p:nvPr/>
        </p:nvCxnSpPr>
        <p:spPr>
          <a:xfrm>
            <a:off x="2987040" y="4611656"/>
            <a:ext cx="3261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33"/>
          <p:cNvCxnSpPr>
            <a:cxnSpLocks/>
          </p:cNvCxnSpPr>
          <p:nvPr/>
        </p:nvCxnSpPr>
        <p:spPr>
          <a:xfrm rot="16200000" flipH="1">
            <a:off x="1411664" y="5095816"/>
            <a:ext cx="1626752" cy="731520"/>
          </a:xfrm>
          <a:prstGeom prst="bentConnector2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25"/>
          <p:cNvGrpSpPr>
            <a:grpSpLocks noChangeAspect="1"/>
          </p:cNvGrpSpPr>
          <p:nvPr/>
        </p:nvGrpSpPr>
        <p:grpSpPr>
          <a:xfrm>
            <a:off x="3308525" y="5486400"/>
            <a:ext cx="1016006" cy="1354674"/>
            <a:chOff x="2592705" y="5234940"/>
            <a:chExt cx="1217295" cy="1623060"/>
          </a:xfrm>
        </p:grpSpPr>
        <p:pic>
          <p:nvPicPr>
            <p:cNvPr id="79" name="Picture 4" descr="F:\Research\Streaming2DMultiGrid\Code\Test\r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2705" y="5234940"/>
              <a:ext cx="1217295" cy="162306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80" name="Rounded Rectangle 79"/>
            <p:cNvSpPr/>
            <p:nvPr/>
          </p:nvSpPr>
          <p:spPr>
            <a:xfrm>
              <a:off x="2706256" y="6553200"/>
              <a:ext cx="990600" cy="3048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Residual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1" name="Straight Connector 80"/>
          <p:cNvCxnSpPr>
            <a:cxnSpLocks noChangeAspect="1"/>
          </p:cNvCxnSpPr>
          <p:nvPr/>
        </p:nvCxnSpPr>
        <p:spPr>
          <a:xfrm rot="5400000">
            <a:off x="2387802" y="5670167"/>
            <a:ext cx="826652" cy="19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 noChangeAspect="1"/>
          </p:cNvCxnSpPr>
          <p:nvPr/>
        </p:nvCxnSpPr>
        <p:spPr>
          <a:xfrm>
            <a:off x="2939869" y="6274952"/>
            <a:ext cx="306705" cy="1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161869" y="2849400"/>
            <a:ext cx="437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Consolas" pitchFamily="49" charset="0"/>
                <a:cs typeface="Arial" pitchFamily="34" charset="0"/>
              </a:rPr>
              <a:t>Relax the high-res image</a:t>
            </a:r>
          </a:p>
          <a:p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1161869" y="2849400"/>
            <a:ext cx="5622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dirty="0" smtClean="0">
                <a:latin typeface="Consolas" pitchFamily="49" charset="0"/>
                <a:cs typeface="Arial" pitchFamily="34" charset="0"/>
              </a:rPr>
              <a:t>Compute the residual constraints</a:t>
            </a:r>
          </a:p>
        </p:txBody>
      </p:sp>
      <p:grpSp>
        <p:nvGrpSpPr>
          <p:cNvPr id="85" name="Group 29"/>
          <p:cNvGrpSpPr>
            <a:grpSpLocks noChangeAspect="1"/>
          </p:cNvGrpSpPr>
          <p:nvPr/>
        </p:nvGrpSpPr>
        <p:grpSpPr>
          <a:xfrm>
            <a:off x="4705928" y="5633228"/>
            <a:ext cx="688112" cy="932872"/>
            <a:chOff x="4142508" y="5592620"/>
            <a:chExt cx="688112" cy="932872"/>
          </a:xfrm>
        </p:grpSpPr>
        <p:pic>
          <p:nvPicPr>
            <p:cNvPr id="86" name="Picture 3" descr="F:\Research\Streaming2DMultiGrid\Code\Test\misha.smal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44819" y="5592620"/>
              <a:ext cx="685801" cy="914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87" name="Rounded Rectangle 86"/>
            <p:cNvSpPr/>
            <p:nvPr/>
          </p:nvSpPr>
          <p:spPr>
            <a:xfrm>
              <a:off x="4142508" y="6296892"/>
              <a:ext cx="685800" cy="228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Desired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161869" y="2849400"/>
            <a:ext cx="5777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>
                <a:latin typeface="Consolas" pitchFamily="49" charset="0"/>
                <a:cs typeface="Arial" pitchFamily="34" charset="0"/>
              </a:rPr>
              <a:t>Down-sample, solve, and up-sample</a:t>
            </a:r>
          </a:p>
        </p:txBody>
      </p:sp>
      <p:grpSp>
        <p:nvGrpSpPr>
          <p:cNvPr id="89" name="Group 31"/>
          <p:cNvGrpSpPr>
            <a:grpSpLocks noChangeAspect="1"/>
          </p:cNvGrpSpPr>
          <p:nvPr/>
        </p:nvGrpSpPr>
        <p:grpSpPr>
          <a:xfrm>
            <a:off x="4983019" y="5804100"/>
            <a:ext cx="685801" cy="914400"/>
            <a:chOff x="4419599" y="5763492"/>
            <a:chExt cx="685801" cy="914400"/>
          </a:xfrm>
        </p:grpSpPr>
        <p:pic>
          <p:nvPicPr>
            <p:cNvPr id="90" name="Picture 3" descr="F:\Research\Streaming2DMultiGrid\Code\Test\misha.smal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599" y="5763492"/>
              <a:ext cx="685801" cy="91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1" name="Rounded Rectangle 90"/>
            <p:cNvSpPr/>
            <p:nvPr/>
          </p:nvSpPr>
          <p:spPr>
            <a:xfrm>
              <a:off x="4426524" y="6449292"/>
              <a:ext cx="667328" cy="228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1" dirty="0" smtClean="0">
                  <a:solidFill>
                    <a:schemeClr val="tx1"/>
                  </a:solidFill>
                </a:rPr>
                <a:t>Solved</a:t>
              </a:r>
              <a:endParaRPr lang="en-US" sz="1100" i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5" name="Straight Connector 94"/>
          <p:cNvCxnSpPr>
            <a:cxnSpLocks noChangeAspect="1"/>
            <a:endCxn id="105" idx="2"/>
          </p:cNvCxnSpPr>
          <p:nvPr/>
        </p:nvCxnSpPr>
        <p:spPr>
          <a:xfrm rot="16200000" flipV="1">
            <a:off x="5903739" y="5372877"/>
            <a:ext cx="10957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cxnSpLocks noChangeAspect="1"/>
            <a:stCxn id="105" idx="3"/>
          </p:cNvCxnSpPr>
          <p:nvPr/>
        </p:nvCxnSpPr>
        <p:spPr>
          <a:xfrm>
            <a:off x="6654800" y="4621816"/>
            <a:ext cx="40480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48"/>
          <p:cNvGrpSpPr>
            <a:grpSpLocks noChangeAspect="1"/>
          </p:cNvGrpSpPr>
          <p:nvPr/>
        </p:nvGrpSpPr>
        <p:grpSpPr>
          <a:xfrm>
            <a:off x="7059604" y="3621185"/>
            <a:ext cx="1017596" cy="1354675"/>
            <a:chOff x="6445075" y="3124200"/>
            <a:chExt cx="1219200" cy="1623060"/>
          </a:xfrm>
        </p:grpSpPr>
        <p:pic>
          <p:nvPicPr>
            <p:cNvPr id="98" name="Picture 3" descr="F:\Research\Streaming2DMultiGrid\Code\Test\misha.small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46980" y="3124200"/>
              <a:ext cx="1217295" cy="1623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9" name="Rounded Rectangle 98"/>
            <p:cNvSpPr/>
            <p:nvPr/>
          </p:nvSpPr>
          <p:spPr>
            <a:xfrm>
              <a:off x="6445075" y="4432126"/>
              <a:ext cx="1219200" cy="3048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</a:rPr>
                <a:t>Best-Guess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1161869" y="2849400"/>
            <a:ext cx="6244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200" dirty="0" smtClean="0">
                <a:latin typeface="Consolas" pitchFamily="49" charset="0"/>
                <a:cs typeface="Arial" pitchFamily="34" charset="0"/>
              </a:rPr>
              <a:t>Sum the low-res and high-res results</a:t>
            </a:r>
          </a:p>
        </p:txBody>
      </p:sp>
      <p:grpSp>
        <p:nvGrpSpPr>
          <p:cNvPr id="101" name="Group 62"/>
          <p:cNvGrpSpPr>
            <a:grpSpLocks noChangeAspect="1"/>
          </p:cNvGrpSpPr>
          <p:nvPr/>
        </p:nvGrpSpPr>
        <p:grpSpPr>
          <a:xfrm>
            <a:off x="7213594" y="3903126"/>
            <a:ext cx="1016006" cy="1354674"/>
            <a:chOff x="6402705" y="3406140"/>
            <a:chExt cx="1217295" cy="1623060"/>
          </a:xfrm>
        </p:grpSpPr>
        <p:pic>
          <p:nvPicPr>
            <p:cNvPr id="102" name="Picture 2" descr="F:\Research\Streaming2DMultiGrid\Code\Test\misha.small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02705" y="3406140"/>
              <a:ext cx="1217295" cy="1623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3" name="Rounded Rectangle 102"/>
            <p:cNvSpPr/>
            <p:nvPr/>
          </p:nvSpPr>
          <p:spPr>
            <a:xfrm>
              <a:off x="6513944" y="4724400"/>
              <a:ext cx="990600" cy="3048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</a:rPr>
                <a:t>Relaxed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161869" y="2849400"/>
            <a:ext cx="4378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200" dirty="0" smtClean="0">
                <a:latin typeface="Consolas" pitchFamily="49" charset="0"/>
                <a:cs typeface="Arial" pitchFamily="34" charset="0"/>
              </a:rPr>
              <a:t>Relax the high-res image</a:t>
            </a:r>
            <a:endParaRPr lang="en-US" sz="2200" b="1" dirty="0" smtClean="0">
              <a:latin typeface="Consolas" pitchFamily="49" charset="0"/>
              <a:cs typeface="Arial" pitchFamily="34" charset="0"/>
            </a:endParaRPr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6248400" y="4418616"/>
            <a:ext cx="406400" cy="40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3152" rtlCol="0" anchor="ctr" anchorCtr="0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+</a:t>
            </a:r>
            <a:endParaRPr lang="en-US" sz="4400" dirty="0"/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2604589" y="6074696"/>
            <a:ext cx="40640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02920" bIns="0" rtlCol="0" anchor="b" anchorCtr="0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-</a:t>
            </a:r>
            <a:endParaRPr lang="en-US" sz="4400" dirty="0"/>
          </a:p>
        </p:txBody>
      </p:sp>
      <p:grpSp>
        <p:nvGrpSpPr>
          <p:cNvPr id="68" name="Group 21"/>
          <p:cNvGrpSpPr>
            <a:grpSpLocks noChangeAspect="1"/>
          </p:cNvGrpSpPr>
          <p:nvPr/>
        </p:nvGrpSpPr>
        <p:grpSpPr>
          <a:xfrm>
            <a:off x="1269994" y="3293526"/>
            <a:ext cx="1016006" cy="1354674"/>
            <a:chOff x="154305" y="2796540"/>
            <a:chExt cx="1217295" cy="1623060"/>
          </a:xfrm>
        </p:grpSpPr>
        <p:pic>
          <p:nvPicPr>
            <p:cNvPr id="69" name="Picture 3" descr="F:\Research\Streaming2DMultiGrid\Code\Test\misha.small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4305" y="2796540"/>
              <a:ext cx="1217295" cy="162306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70" name="Rounded Rectangle 69"/>
            <p:cNvSpPr/>
            <p:nvPr/>
          </p:nvSpPr>
          <p:spPr>
            <a:xfrm>
              <a:off x="286328" y="4114800"/>
              <a:ext cx="990600" cy="3048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Desired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16"/>
          <p:cNvGrpSpPr>
            <a:grpSpLocks noChangeAspect="1"/>
          </p:cNvGrpSpPr>
          <p:nvPr/>
        </p:nvGrpSpPr>
        <p:grpSpPr>
          <a:xfrm>
            <a:off x="2057400" y="3614537"/>
            <a:ext cx="1026577" cy="1358491"/>
            <a:chOff x="2810164" y="3096768"/>
            <a:chExt cx="1229960" cy="1627632"/>
          </a:xfrm>
        </p:grpSpPr>
        <p:pic>
          <p:nvPicPr>
            <p:cNvPr id="72" name="Picture 2" descr="F:\Research\Streaming2DMultiGrid\Test\Spain\spain.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9400" y="3096768"/>
              <a:ext cx="1220724" cy="16276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3" name="Rounded Rectangle 72"/>
            <p:cNvSpPr/>
            <p:nvPr/>
          </p:nvSpPr>
          <p:spPr>
            <a:xfrm>
              <a:off x="2810164" y="4413654"/>
              <a:ext cx="1219200" cy="3048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</a:rPr>
                <a:t>Best-Guess</a:t>
              </a:r>
              <a:endParaRPr lang="en-US" sz="12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up 31"/>
          <p:cNvGrpSpPr>
            <a:grpSpLocks noChangeAspect="1"/>
          </p:cNvGrpSpPr>
          <p:nvPr/>
        </p:nvGrpSpPr>
        <p:grpSpPr>
          <a:xfrm>
            <a:off x="2257732" y="3898553"/>
            <a:ext cx="1018868" cy="1358491"/>
            <a:chOff x="3999526" y="3246580"/>
            <a:chExt cx="1220724" cy="1627632"/>
          </a:xfrm>
        </p:grpSpPr>
        <p:pic>
          <p:nvPicPr>
            <p:cNvPr id="75" name="Picture 3" descr="F:\Research\Streaming2DMultiGrid\Test\Spain\spain.1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99526" y="3246580"/>
              <a:ext cx="1220724" cy="16276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6" name="Rounded Rectangle 75"/>
            <p:cNvSpPr/>
            <p:nvPr/>
          </p:nvSpPr>
          <p:spPr>
            <a:xfrm>
              <a:off x="4075544" y="4560452"/>
              <a:ext cx="990600" cy="3048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</a:rPr>
                <a:t>Relaxed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oup 40"/>
          <p:cNvGrpSpPr>
            <a:grpSpLocks noChangeAspect="1"/>
          </p:cNvGrpSpPr>
          <p:nvPr/>
        </p:nvGrpSpPr>
        <p:grpSpPr>
          <a:xfrm>
            <a:off x="5943600" y="5486400"/>
            <a:ext cx="1016006" cy="1354674"/>
            <a:chOff x="5382085" y="5234940"/>
            <a:chExt cx="1217295" cy="1623060"/>
          </a:xfrm>
        </p:grpSpPr>
        <p:pic>
          <p:nvPicPr>
            <p:cNvPr id="93" name="Picture 4" descr="F:\Research\Streaming2DMultiGrid\Code\Test\r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2085" y="5234940"/>
              <a:ext cx="1217295" cy="1623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4" name="Rounded Rectangle 93"/>
            <p:cNvSpPr/>
            <p:nvPr/>
          </p:nvSpPr>
          <p:spPr>
            <a:xfrm>
              <a:off x="5417124" y="6629400"/>
              <a:ext cx="1154548" cy="228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smtClean="0">
                  <a:solidFill>
                    <a:schemeClr val="tx1"/>
                  </a:solidFill>
                </a:rPr>
                <a:t>Up-Sampled</a:t>
              </a:r>
              <a:endParaRPr lang="en-US" sz="12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740121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  <p:bldP spid="84" grpId="0"/>
      <p:bldP spid="84" grpId="1"/>
      <p:bldP spid="88" grpId="0"/>
      <p:bldP spid="88" grpId="1"/>
      <p:bldP spid="100" grpId="0"/>
      <p:bldP spid="100" grpId="1"/>
      <p:bldP spid="104" grpId="0"/>
      <p:bldP spid="104" grpId="1"/>
      <p:bldP spid="105" grpId="0" animBg="1"/>
      <p:bldP spid="10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</a:t>
            </a:r>
            <a:r>
              <a:rPr lang="en-US" dirty="0" err="1" smtClean="0"/>
              <a:t>Multigrid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625475" lvl="1" indent="-225425"/>
            <a:r>
              <a:rPr lang="en-US" b="1" dirty="0" smtClean="0"/>
              <a:t>Relax</a:t>
            </a:r>
            <a:r>
              <a:rPr lang="en-US" dirty="0" smtClean="0"/>
              <a:t> the system at the finest resolution</a:t>
            </a:r>
          </a:p>
          <a:p>
            <a:pPr marL="625475" lvl="1" indent="-225425"/>
            <a:r>
              <a:rPr lang="en-US" b="1" dirty="0" smtClean="0"/>
              <a:t>Down-sample</a:t>
            </a:r>
            <a:r>
              <a:rPr lang="en-US" dirty="0" smtClean="0"/>
              <a:t> the residual</a:t>
            </a:r>
          </a:p>
          <a:p>
            <a:pPr marL="625475" lvl="1" indent="-225425"/>
            <a:r>
              <a:rPr lang="en-US" b="1" dirty="0" smtClean="0"/>
              <a:t>Solve</a:t>
            </a:r>
            <a:r>
              <a:rPr lang="en-US" dirty="0" smtClean="0"/>
              <a:t> at the coarser resolution</a:t>
            </a:r>
          </a:p>
          <a:p>
            <a:pPr marL="625475" lvl="1" indent="-225425"/>
            <a:r>
              <a:rPr lang="en-US" b="1" dirty="0" smtClean="0"/>
              <a:t>Up-sample</a:t>
            </a:r>
            <a:r>
              <a:rPr lang="en-US" dirty="0" smtClean="0"/>
              <a:t> the coarse correction</a:t>
            </a:r>
          </a:p>
          <a:p>
            <a:pPr marL="625475" lvl="1" indent="-225425"/>
            <a:r>
              <a:rPr lang="en-US" b="1" dirty="0" smtClean="0"/>
              <a:t>Relax</a:t>
            </a:r>
            <a:r>
              <a:rPr lang="en-US" dirty="0" smtClean="0"/>
              <a:t> the system at the finest resolution</a:t>
            </a:r>
          </a:p>
          <a:p>
            <a:pPr marL="225425" indent="-225425">
              <a:buNone/>
            </a:pPr>
            <a:r>
              <a:rPr lang="en-US" b="1" dirty="0"/>
              <a:t>Relax</a:t>
            </a:r>
            <a:r>
              <a:rPr lang="en-US" dirty="0"/>
              <a:t>: </a:t>
            </a:r>
            <a:r>
              <a:rPr lang="en-US" dirty="0" smtClean="0"/>
              <a:t>Jacobi/Gauss-Seidel</a:t>
            </a:r>
            <a:endParaRPr lang="en-US" dirty="0"/>
          </a:p>
          <a:p>
            <a:pPr marL="225425" indent="-225425">
              <a:buNone/>
            </a:pPr>
            <a:r>
              <a:rPr lang="en-US" b="1" dirty="0"/>
              <a:t>Solve</a:t>
            </a:r>
            <a:r>
              <a:rPr lang="en-US" dirty="0"/>
              <a:t>: </a:t>
            </a:r>
            <a:r>
              <a:rPr lang="en-US" dirty="0" err="1"/>
              <a:t>Recurse</a:t>
            </a:r>
            <a:r>
              <a:rPr lang="en-US" dirty="0"/>
              <a:t>/direct-solve</a:t>
            </a:r>
          </a:p>
          <a:p>
            <a:pPr marL="225425" indent="-225425">
              <a:buNone/>
            </a:pPr>
            <a:r>
              <a:rPr lang="en-US" b="1" dirty="0"/>
              <a:t>Up/Down-sample:</a:t>
            </a:r>
            <a:r>
              <a:rPr lang="en-US" dirty="0"/>
              <a:t> ???</a:t>
            </a:r>
            <a:endParaRPr lang="en-US" b="1" dirty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5" name="Straight Arrow Connector 4"/>
          <p:cNvCxnSpPr>
            <a:stCxn id="7" idx="2"/>
            <a:endCxn id="8" idx="1"/>
          </p:cNvCxnSpPr>
          <p:nvPr/>
        </p:nvCxnSpPr>
        <p:spPr>
          <a:xfrm rot="16200000" flipH="1">
            <a:off x="5654954" y="5242670"/>
            <a:ext cx="1645117" cy="913374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8" idx="3"/>
            <a:endCxn id="16" idx="2"/>
          </p:cNvCxnSpPr>
          <p:nvPr/>
        </p:nvCxnSpPr>
        <p:spPr>
          <a:xfrm flipV="1">
            <a:off x="7778392" y="4876800"/>
            <a:ext cx="831183" cy="1645116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638800" y="4511838"/>
            <a:ext cx="764050" cy="36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Relax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34199" y="6262030"/>
            <a:ext cx="844193" cy="519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Solve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69333" y="5325870"/>
            <a:ext cx="888667" cy="5225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Down-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Sample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74333" y="5323895"/>
            <a:ext cx="888667" cy="5225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Up-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Sample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27550" y="4511839"/>
            <a:ext cx="764050" cy="36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Relax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67240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Up/Down-Sample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Define a coarser surface/graph and a</a:t>
            </a:r>
            <a:br>
              <a:rPr lang="en-US" dirty="0" smtClean="0"/>
            </a:br>
            <a:r>
              <a:rPr lang="en-US" dirty="0" smtClean="0"/>
              <a:t>mapping from the  coarser topology</a:t>
            </a:r>
            <a:br>
              <a:rPr lang="en-US" dirty="0" smtClean="0"/>
            </a:br>
            <a:r>
              <a:rPr lang="en-US" dirty="0" smtClean="0"/>
              <a:t>into the finer:</a:t>
            </a:r>
          </a:p>
          <a:p>
            <a:pPr marL="461963" lvl="1" indent="227013"/>
            <a:r>
              <a:rPr lang="en-US" dirty="0" smtClean="0"/>
              <a:t>Geometric </a:t>
            </a:r>
            <a:r>
              <a:rPr lang="en-US" dirty="0" err="1" smtClean="0"/>
              <a:t>Multigrid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[</a:t>
            </a:r>
            <a:r>
              <a:rPr lang="en-US" dirty="0" err="1" smtClean="0"/>
              <a:t>Kobbelt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1998] [Ray and </a:t>
            </a:r>
            <a:r>
              <a:rPr lang="en-US" dirty="0" err="1" smtClean="0"/>
              <a:t>Lévy</a:t>
            </a:r>
            <a:r>
              <a:rPr lang="en-US" dirty="0" smtClean="0"/>
              <a:t>, 2003]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Aksolyu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2005] [Ni </a:t>
            </a:r>
            <a:r>
              <a:rPr lang="en-US" i="1" dirty="0" smtClean="0"/>
              <a:t>et al</a:t>
            </a:r>
            <a:r>
              <a:rPr lang="en-US" dirty="0" smtClean="0"/>
              <a:t>., 2004]</a:t>
            </a:r>
          </a:p>
          <a:p>
            <a:pPr marL="461963" lvl="1" indent="227013"/>
            <a:r>
              <a:rPr lang="en-US" dirty="0" smtClean="0"/>
              <a:t>Algebraic </a:t>
            </a:r>
            <a:r>
              <a:rPr lang="en-US" dirty="0" err="1" smtClean="0"/>
              <a:t>Multigrid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[</a:t>
            </a:r>
            <a:r>
              <a:rPr lang="en-US" dirty="0" err="1" smtClean="0"/>
              <a:t>Ruge</a:t>
            </a:r>
            <a:r>
              <a:rPr lang="en-US" dirty="0" smtClean="0"/>
              <a:t> and </a:t>
            </a:r>
            <a:r>
              <a:rPr lang="en-US" dirty="0" err="1" smtClean="0"/>
              <a:t>Stueben</a:t>
            </a:r>
            <a:r>
              <a:rPr lang="en-US" dirty="0" smtClean="0"/>
              <a:t>, 1987] [Cleary </a:t>
            </a:r>
            <a:r>
              <a:rPr lang="en-US" i="1" dirty="0" smtClean="0"/>
              <a:t>et al</a:t>
            </a:r>
            <a:r>
              <a:rPr lang="en-US" dirty="0" smtClean="0"/>
              <a:t>., 2000]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Brezina</a:t>
            </a:r>
            <a:r>
              <a:rPr lang="en-US" dirty="0" smtClean="0"/>
              <a:t> </a:t>
            </a:r>
            <a:r>
              <a:rPr lang="en-US" i="1" dirty="0" smtClean="0"/>
              <a:t>et </a:t>
            </a:r>
            <a:r>
              <a:rPr lang="en-US" dirty="0" smtClean="0"/>
              <a:t>al., 2000] [</a:t>
            </a:r>
            <a:r>
              <a:rPr lang="en-US" dirty="0" err="1" smtClean="0"/>
              <a:t>Chartier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2003]</a:t>
            </a:r>
            <a:br>
              <a:rPr lang="en-US" dirty="0" smtClean="0"/>
            </a:br>
            <a:r>
              <a:rPr lang="en-US" dirty="0" smtClean="0"/>
              <a:t>[Shi </a:t>
            </a:r>
            <a:r>
              <a:rPr lang="en-US" i="1" dirty="0" smtClean="0"/>
              <a:t>et al</a:t>
            </a:r>
            <a:r>
              <a:rPr lang="en-US" dirty="0" smtClean="0"/>
              <a:t>., 2006]</a:t>
            </a:r>
          </a:p>
        </p:txBody>
      </p:sp>
      <p:pic>
        <p:nvPicPr>
          <p:cNvPr id="217097" name="Picture 9" descr="C:\tgl\misc\dragon_recon\dragon.5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4925960"/>
            <a:ext cx="2057400" cy="2057400"/>
          </a:xfrm>
          <a:prstGeom prst="rect">
            <a:avLst/>
          </a:prstGeom>
          <a:noFill/>
        </p:spPr>
      </p:pic>
      <p:pic>
        <p:nvPicPr>
          <p:cNvPr id="217098" name="Picture 10" descr="C:\tgl\misc\dragon_recon\dragon.6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247104"/>
            <a:ext cx="2057400" cy="2057400"/>
          </a:xfrm>
          <a:prstGeom prst="rect">
            <a:avLst/>
          </a:prstGeom>
          <a:noFill/>
        </p:spPr>
      </p:pic>
      <p:pic>
        <p:nvPicPr>
          <p:cNvPr id="217099" name="Picture 11" descr="C:\tgl\misc\dragon_recon\dragon.7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1521544"/>
            <a:ext cx="2057400" cy="2057400"/>
          </a:xfrm>
          <a:prstGeom prst="rect">
            <a:avLst/>
          </a:prstGeom>
          <a:noFill/>
        </p:spPr>
      </p:pic>
      <p:pic>
        <p:nvPicPr>
          <p:cNvPr id="217100" name="Picture 12" descr="C:\tgl\misc\dragon_recon\dragon.8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-211392"/>
            <a:ext cx="2057400" cy="2057400"/>
          </a:xfrm>
          <a:prstGeom prst="rect">
            <a:avLst/>
          </a:prstGeom>
          <a:noFill/>
        </p:spPr>
      </p:pic>
      <p:sp>
        <p:nvSpPr>
          <p:cNvPr id="4" name="Up-Down Arrow 3"/>
          <p:cNvSpPr/>
          <p:nvPr/>
        </p:nvSpPr>
        <p:spPr>
          <a:xfrm>
            <a:off x="8001000" y="1634067"/>
            <a:ext cx="22860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8001000" y="3383844"/>
            <a:ext cx="22860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8001000" y="5105400"/>
            <a:ext cx="22860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33857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3038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Impose regular structure by restricting functions to be defined on a regular grid.</a:t>
            </a:r>
            <a:br>
              <a:rPr lang="en-US" dirty="0" smtClean="0"/>
            </a:br>
            <a:endParaRPr lang="en-US" b="1" dirty="0" smtClean="0"/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67000"/>
            <a:ext cx="401955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System (Regular Grids)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en-US" dirty="0" smtClean="0"/>
                  <a:t>In one dimension, use translates of  B-splines:</a:t>
                </a:r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In higher dimensions, use</a:t>
                </a:r>
                <a:br>
                  <a:rPr lang="en-US" dirty="0" smtClean="0"/>
                </a:br>
                <a:r>
                  <a:rPr lang="en-US" dirty="0" smtClean="0"/>
                  <a:t>translates of tensor-products:</a:t>
                </a:r>
                <a:br>
                  <a:rPr lang="en-US" dirty="0" smtClean="0"/>
                </a:br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30"/>
          <p:cNvGrpSpPr/>
          <p:nvPr/>
        </p:nvGrpSpPr>
        <p:grpSpPr>
          <a:xfrm>
            <a:off x="3936082" y="2807926"/>
            <a:ext cx="3872184" cy="62746"/>
            <a:chOff x="1828800" y="5161936"/>
            <a:chExt cx="7315200" cy="18288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828800" y="5257800"/>
              <a:ext cx="731520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94960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480560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3566160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651760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6309360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7223760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8138159" y="5253376"/>
              <a:ext cx="182880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rot="5400000">
            <a:off x="1657930" y="2574579"/>
            <a:ext cx="114300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6092" y="2819058"/>
            <a:ext cx="1777738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58030" y="2079279"/>
                <a:ext cx="7188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30" y="2079279"/>
                <a:ext cx="718851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/>
          <p:cNvSpPr/>
          <p:nvPr/>
        </p:nvSpPr>
        <p:spPr>
          <a:xfrm>
            <a:off x="3220030" y="2307879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02085" y="1813807"/>
                <a:ext cx="8129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085" y="1813807"/>
                <a:ext cx="812915" cy="307777"/>
              </a:xfrm>
              <a:prstGeom prst="rect">
                <a:avLst/>
              </a:prstGeom>
              <a:blipFill rotWithShape="0"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562600" y="1813807"/>
                <a:ext cx="636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 baseline="-25000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813807"/>
                <a:ext cx="636648" cy="307777"/>
              </a:xfrm>
              <a:prstGeom prst="rect">
                <a:avLst/>
              </a:prstGeom>
              <a:blipFill rotWithShape="0"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33796" y="1813807"/>
                <a:ext cx="8129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796" y="1813807"/>
                <a:ext cx="812915" cy="307777"/>
              </a:xfrm>
              <a:prstGeom prst="rect">
                <a:avLst/>
              </a:prstGeom>
              <a:blipFill rotWithShape="0"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6694402" y="1600200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4484602" y="1600200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cxnSp>
        <p:nvCxnSpPr>
          <p:cNvPr id="42" name="Straight Connector 41"/>
          <p:cNvCxnSpPr/>
          <p:nvPr/>
        </p:nvCxnSpPr>
        <p:spPr>
          <a:xfrm rot="5400000" flipH="1" flipV="1">
            <a:off x="2895600" y="2743200"/>
            <a:ext cx="152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1408472" y="2743200"/>
            <a:ext cx="152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840180" y="28460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318150" y="2772696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-1</a:t>
            </a:r>
            <a:endParaRPr lang="en-US" sz="1400" dirty="0"/>
          </a:p>
        </p:txBody>
      </p:sp>
      <p:pic>
        <p:nvPicPr>
          <p:cNvPr id="38" name="Picture 4" descr="C:\Talks\SGP-09\grid.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8449" y="3967786"/>
            <a:ext cx="2606951" cy="2606951"/>
          </a:xfrm>
          <a:prstGeom prst="rect">
            <a:avLst/>
          </a:prstGeom>
          <a:noFill/>
        </p:spPr>
      </p:pic>
      <p:sp>
        <p:nvSpPr>
          <p:cNvPr id="39" name="Rectangle 38"/>
          <p:cNvSpPr>
            <a:spLocks noChangeAspect="1"/>
          </p:cNvSpPr>
          <p:nvPr/>
        </p:nvSpPr>
        <p:spPr>
          <a:xfrm>
            <a:off x="6629599" y="4285236"/>
            <a:ext cx="658368" cy="65836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Curved Connector 50"/>
          <p:cNvCxnSpPr>
            <a:stCxn id="39" idx="2"/>
          </p:cNvCxnSpPr>
          <p:nvPr/>
        </p:nvCxnSpPr>
        <p:spPr>
          <a:xfrm rot="5400000">
            <a:off x="5783134" y="4846987"/>
            <a:ext cx="1079032" cy="1272266"/>
          </a:xfrm>
          <a:prstGeom prst="curvedConnector2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52291" y="5367973"/>
            <a:ext cx="130347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3934855" y="6011964"/>
            <a:ext cx="123487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257800" y="4887747"/>
                <a:ext cx="768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baseline="-25000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887747"/>
                <a:ext cx="768031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581400" y="5515687"/>
                <a:ext cx="776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baseline="-25000" dirty="0" err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515687"/>
                <a:ext cx="77611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1483420" y="2108775"/>
            <a:ext cx="1496670" cy="732034"/>
            <a:chOff x="1483420" y="2108775"/>
            <a:chExt cx="1496670" cy="732034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4419600" y="2098965"/>
            <a:ext cx="968551" cy="732034"/>
            <a:chOff x="1483420" y="2108775"/>
            <a:chExt cx="1496670" cy="732034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898849" y="2105890"/>
            <a:ext cx="968551" cy="732034"/>
            <a:chOff x="1483420" y="2108775"/>
            <a:chExt cx="1496670" cy="732034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5396345" y="2101221"/>
            <a:ext cx="968551" cy="732034"/>
            <a:chOff x="1483420" y="2108775"/>
            <a:chExt cx="1496670" cy="732034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5875594" y="2101221"/>
            <a:ext cx="968551" cy="732034"/>
            <a:chOff x="1483420" y="2108775"/>
            <a:chExt cx="1496670" cy="732034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360504" y="2105890"/>
            <a:ext cx="968551" cy="732034"/>
            <a:chOff x="1483420" y="2108775"/>
            <a:chExt cx="1496670" cy="732034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781800" y="4590645"/>
                <a:ext cx="684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4590645"/>
                <a:ext cx="684867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/>
          <p:cNvSpPr>
            <a:spLocks noChangeAspect="1"/>
          </p:cNvSpPr>
          <p:nvPr/>
        </p:nvSpPr>
        <p:spPr>
          <a:xfrm>
            <a:off x="6899566" y="4545653"/>
            <a:ext cx="123840" cy="123840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rot="16200000">
            <a:off x="4315968" y="5710997"/>
            <a:ext cx="16464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>
            <a:off x="4031172" y="5955094"/>
            <a:ext cx="16464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4670249" y="4977804"/>
            <a:ext cx="968551" cy="410517"/>
            <a:chOff x="1483420" y="2108775"/>
            <a:chExt cx="1496670" cy="732034"/>
          </a:xfrm>
        </p:grpSpPr>
        <p:cxnSp>
          <p:nvCxnSpPr>
            <p:cNvPr id="90" name="Straight Connector 89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 rot="16200000">
            <a:off x="3875536" y="5751732"/>
            <a:ext cx="968551" cy="410517"/>
            <a:chOff x="1483420" y="2108775"/>
            <a:chExt cx="1496670" cy="732034"/>
          </a:xfrm>
        </p:grpSpPr>
        <p:cxnSp>
          <p:nvCxnSpPr>
            <p:cNvPr id="93" name="Straight Connector 92"/>
            <p:cNvCxnSpPr/>
            <p:nvPr/>
          </p:nvCxnSpPr>
          <p:spPr>
            <a:xfrm flipV="1">
              <a:off x="1483420" y="2108775"/>
              <a:ext cx="746010" cy="7305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2229430" y="2108775"/>
              <a:ext cx="750660" cy="732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908" name="Group 208907"/>
          <p:cNvGrpSpPr/>
          <p:nvPr/>
        </p:nvGrpSpPr>
        <p:grpSpPr>
          <a:xfrm>
            <a:off x="4648200" y="5464521"/>
            <a:ext cx="990600" cy="990600"/>
            <a:chOff x="4648200" y="4953000"/>
            <a:chExt cx="990600" cy="990600"/>
          </a:xfrm>
        </p:grpSpPr>
        <p:sp>
          <p:nvSpPr>
            <p:cNvPr id="86" name="Rectangle 85"/>
            <p:cNvSpPr>
              <a:spLocks noChangeAspect="1"/>
            </p:cNvSpPr>
            <p:nvPr/>
          </p:nvSpPr>
          <p:spPr>
            <a:xfrm>
              <a:off x="4648200" y="4953000"/>
              <a:ext cx="990600" cy="990600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>
              <a:stCxn id="86" idx="2"/>
              <a:endCxn id="86" idx="0"/>
            </p:cNvCxnSpPr>
            <p:nvPr/>
          </p:nvCxnSpPr>
          <p:spPr>
            <a:xfrm flipV="1">
              <a:off x="5143500" y="4953000"/>
              <a:ext cx="0" cy="990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6" idx="1"/>
              <a:endCxn id="86" idx="3"/>
            </p:cNvCxnSpPr>
            <p:nvPr/>
          </p:nvCxnSpPr>
          <p:spPr>
            <a:xfrm>
              <a:off x="4648200" y="5448300"/>
              <a:ext cx="9906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054400" y="5358686"/>
              <a:ext cx="186333" cy="18633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714745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3" grpId="0"/>
      <p:bldP spid="64" grpId="0"/>
      <p:bldP spid="82" grpId="0"/>
      <p:bldP spid="8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Up/Down-Sampling (Regular Grids)</a:t>
            </a:r>
            <a:endParaRPr lang="en-US" dirty="0"/>
          </a:p>
        </p:txBody>
      </p:sp>
      <p:sp>
        <p:nvSpPr>
          <p:cNvPr id="49" name="Left-Right Arrow 48"/>
          <p:cNvSpPr/>
          <p:nvPr/>
        </p:nvSpPr>
        <p:spPr>
          <a:xfrm>
            <a:off x="4191000" y="3200400"/>
            <a:ext cx="7620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" descr="F:\Talks\SIG-08\foo.1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4025" y="2637439"/>
            <a:ext cx="2466975" cy="2194560"/>
          </a:xfrm>
          <a:prstGeom prst="rect">
            <a:avLst/>
          </a:prstGeom>
          <a:noFill/>
        </p:spPr>
      </p:pic>
      <p:pic>
        <p:nvPicPr>
          <p:cNvPr id="45" name="Picture 3" descr="F:\Talks\SIG-08\foo.1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1" y="2633750"/>
            <a:ext cx="2466974" cy="2194560"/>
          </a:xfrm>
          <a:prstGeom prst="rect">
            <a:avLst/>
          </a:prstGeom>
          <a:noFill/>
        </p:spPr>
      </p:pic>
      <p:grpSp>
        <p:nvGrpSpPr>
          <p:cNvPr id="56" name="Group 53"/>
          <p:cNvGrpSpPr/>
          <p:nvPr/>
        </p:nvGrpSpPr>
        <p:grpSpPr>
          <a:xfrm>
            <a:off x="5534025" y="2514600"/>
            <a:ext cx="2466975" cy="2317399"/>
            <a:chOff x="2350008" y="3315305"/>
            <a:chExt cx="2194560" cy="2317399"/>
          </a:xfrm>
        </p:grpSpPr>
        <p:pic>
          <p:nvPicPr>
            <p:cNvPr id="57" name="Picture 4" descr="F:\Talks\SIG-08\1.nest.b.bm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0008" y="3438144"/>
              <a:ext cx="2194560" cy="2194560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</p:pic>
        <p:sp>
          <p:nvSpPr>
            <p:cNvPr id="61" name="TextBox 60"/>
            <p:cNvSpPr txBox="1"/>
            <p:nvPr/>
          </p:nvSpPr>
          <p:spPr>
            <a:xfrm>
              <a:off x="2687862" y="3814738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1/2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34328" y="331530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37708" y="3815403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1/2</a:t>
              </a:r>
              <a:endParaRPr lang="en-US" sz="1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143000" y="3857625"/>
            <a:ext cx="6858000" cy="2466975"/>
            <a:chOff x="1143000" y="4391025"/>
            <a:chExt cx="6858000" cy="2466975"/>
          </a:xfrm>
        </p:grpSpPr>
        <p:sp>
          <p:nvSpPr>
            <p:cNvPr id="50" name="Left-Right Arrow 49"/>
            <p:cNvSpPr/>
            <p:nvPr/>
          </p:nvSpPr>
          <p:spPr>
            <a:xfrm>
              <a:off x="4181168" y="5867400"/>
              <a:ext cx="762000" cy="2286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4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0571807"/>
                </p:ext>
              </p:extLst>
            </p:nvPr>
          </p:nvGraphicFramePr>
          <p:xfrm>
            <a:off x="3886200" y="4792663"/>
            <a:ext cx="1270000" cy="998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162" name="Equation" r:id="rId6" imgW="876240" imgH="749160" progId="Equation.3">
                    <p:embed/>
                  </p:oleObj>
                </mc:Choice>
                <mc:Fallback>
                  <p:oleObj name="Equation" r:id="rId6" imgW="876240" imgH="749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6200" y="4792663"/>
                          <a:ext cx="1270000" cy="998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8" name="Picture 4" descr="C:\Talks\SGP-09\grid.3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34025" y="4391025"/>
              <a:ext cx="2466975" cy="2466975"/>
            </a:xfrm>
            <a:prstGeom prst="rect">
              <a:avLst/>
            </a:prstGeom>
            <a:noFill/>
          </p:spPr>
        </p:pic>
        <p:pic>
          <p:nvPicPr>
            <p:cNvPr id="59" name="Picture 5" descr="C:\Talks\SGP-09\grid.2.bm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43000" y="4391025"/>
              <a:ext cx="2466975" cy="2466975"/>
            </a:xfrm>
            <a:prstGeom prst="rect">
              <a:avLst/>
            </a:prstGeom>
            <a:noFill/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Use the fact that the B-</a:t>
            </a:r>
            <a:r>
              <a:rPr lang="en-US" dirty="0" err="1" smtClean="0"/>
              <a:t>splines</a:t>
            </a:r>
            <a:r>
              <a:rPr lang="en-US" dirty="0" smtClean="0"/>
              <a:t> nest, so that coarser elements can be expressed as linear combinations of finer elements:</a:t>
            </a: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1676400" y="4384965"/>
            <a:ext cx="186333" cy="186333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5798833" y="4121731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6103638" y="4114800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6411544" y="4114800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5791200" y="4430344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6096005" y="4423413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6403911" y="4423413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5791200" y="4735144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6096005" y="4728213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6403911" y="4728213"/>
            <a:ext cx="93166" cy="931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68023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Define a function space by considering the restriction of regular B-splines to the surface.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4661985" y="2975710"/>
            <a:ext cx="1226525" cy="1212257"/>
            <a:chOff x="5867400" y="2647950"/>
            <a:chExt cx="1524000" cy="1524001"/>
          </a:xfrm>
        </p:grpSpPr>
        <p:sp>
          <p:nvSpPr>
            <p:cNvPr id="179" name="Rectangle 178"/>
            <p:cNvSpPr/>
            <p:nvPr/>
          </p:nvSpPr>
          <p:spPr>
            <a:xfrm>
              <a:off x="5867400" y="2647950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90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6629400" y="2647950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90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 rot="16200000">
              <a:off x="5867400" y="3409951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90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 rot="10800000">
              <a:off x="6629400" y="3409950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Grid-Based Finite Elements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95192" y="3916811"/>
            <a:ext cx="2362200" cy="2166986"/>
            <a:chOff x="6011008" y="2521926"/>
            <a:chExt cx="2362200" cy="2166986"/>
          </a:xfrm>
        </p:grpSpPr>
        <p:sp>
          <p:nvSpPr>
            <p:cNvPr id="19" name="Freeform 18"/>
            <p:cNvSpPr/>
            <p:nvPr/>
          </p:nvSpPr>
          <p:spPr>
            <a:xfrm>
              <a:off x="6066692" y="2567354"/>
              <a:ext cx="2259623" cy="2092569"/>
            </a:xfrm>
            <a:custGeom>
              <a:avLst/>
              <a:gdLst>
                <a:gd name="connsiteX0" fmla="*/ 0 w 2259623"/>
                <a:gd name="connsiteY0" fmla="*/ 2083777 h 2092569"/>
                <a:gd name="connsiteX1" fmla="*/ 140677 w 2259623"/>
                <a:gd name="connsiteY1" fmla="*/ 1213338 h 2092569"/>
                <a:gd name="connsiteX2" fmla="*/ 316523 w 2259623"/>
                <a:gd name="connsiteY2" fmla="*/ 756138 h 2092569"/>
                <a:gd name="connsiteX3" fmla="*/ 536331 w 2259623"/>
                <a:gd name="connsiteY3" fmla="*/ 430823 h 2092569"/>
                <a:gd name="connsiteX4" fmla="*/ 888023 w 2259623"/>
                <a:gd name="connsiteY4" fmla="*/ 175846 h 2092569"/>
                <a:gd name="connsiteX5" fmla="*/ 1283677 w 2259623"/>
                <a:gd name="connsiteY5" fmla="*/ 61546 h 2092569"/>
                <a:gd name="connsiteX6" fmla="*/ 1696916 w 2259623"/>
                <a:gd name="connsiteY6" fmla="*/ 0 h 2092569"/>
                <a:gd name="connsiteX7" fmla="*/ 1943100 w 2259623"/>
                <a:gd name="connsiteY7" fmla="*/ 202223 h 2092569"/>
                <a:gd name="connsiteX8" fmla="*/ 2057400 w 2259623"/>
                <a:gd name="connsiteY8" fmla="*/ 589084 h 2092569"/>
                <a:gd name="connsiteX9" fmla="*/ 2259623 w 2259623"/>
                <a:gd name="connsiteY9" fmla="*/ 923192 h 2092569"/>
                <a:gd name="connsiteX10" fmla="*/ 2145323 w 2259623"/>
                <a:gd name="connsiteY10" fmla="*/ 1055077 h 2092569"/>
                <a:gd name="connsiteX11" fmla="*/ 1635370 w 2259623"/>
                <a:gd name="connsiteY11" fmla="*/ 888023 h 2092569"/>
                <a:gd name="connsiteX12" fmla="*/ 1195754 w 2259623"/>
                <a:gd name="connsiteY12" fmla="*/ 826477 h 2092569"/>
                <a:gd name="connsiteX13" fmla="*/ 1046285 w 2259623"/>
                <a:gd name="connsiteY13" fmla="*/ 844061 h 2092569"/>
                <a:gd name="connsiteX14" fmla="*/ 791308 w 2259623"/>
                <a:gd name="connsiteY14" fmla="*/ 1046284 h 2092569"/>
                <a:gd name="connsiteX15" fmla="*/ 712177 w 2259623"/>
                <a:gd name="connsiteY15" fmla="*/ 1485900 h 2092569"/>
                <a:gd name="connsiteX16" fmla="*/ 650631 w 2259623"/>
                <a:gd name="connsiteY16" fmla="*/ 2092569 h 209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9623" h="2092569">
                  <a:moveTo>
                    <a:pt x="0" y="2083777"/>
                  </a:moveTo>
                  <a:lnTo>
                    <a:pt x="140677" y="1213338"/>
                  </a:lnTo>
                  <a:lnTo>
                    <a:pt x="316523" y="756138"/>
                  </a:lnTo>
                  <a:lnTo>
                    <a:pt x="536331" y="430823"/>
                  </a:lnTo>
                  <a:lnTo>
                    <a:pt x="888023" y="175846"/>
                  </a:lnTo>
                  <a:lnTo>
                    <a:pt x="1283677" y="61546"/>
                  </a:lnTo>
                  <a:lnTo>
                    <a:pt x="1696916" y="0"/>
                  </a:lnTo>
                  <a:lnTo>
                    <a:pt x="1943100" y="202223"/>
                  </a:lnTo>
                  <a:lnTo>
                    <a:pt x="2057400" y="589084"/>
                  </a:lnTo>
                  <a:lnTo>
                    <a:pt x="2259623" y="923192"/>
                  </a:lnTo>
                  <a:lnTo>
                    <a:pt x="2145323" y="1055077"/>
                  </a:lnTo>
                  <a:lnTo>
                    <a:pt x="1635370" y="888023"/>
                  </a:lnTo>
                  <a:lnTo>
                    <a:pt x="1195754" y="826477"/>
                  </a:lnTo>
                  <a:lnTo>
                    <a:pt x="1046285" y="844061"/>
                  </a:lnTo>
                  <a:lnTo>
                    <a:pt x="791308" y="1046284"/>
                  </a:lnTo>
                  <a:lnTo>
                    <a:pt x="712177" y="1485900"/>
                  </a:lnTo>
                  <a:lnTo>
                    <a:pt x="650631" y="2092569"/>
                  </a:lnTo>
                </a:path>
              </a:pathLst>
            </a:cu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flipV="1">
              <a:off x="6011008" y="4588328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flipV="1">
              <a:off x="6147816" y="377336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flipV="1">
              <a:off x="6326592" y="330057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flipV="1">
              <a:off x="6555192" y="2952750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flipV="1">
              <a:off x="6901024" y="269976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flipV="1">
              <a:off x="7282024" y="2580542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flipV="1">
              <a:off x="7696200" y="252192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flipV="1">
              <a:off x="7961960" y="272321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flipV="1">
              <a:off x="8062544" y="308076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flipV="1">
              <a:off x="8272624" y="342753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flipV="1">
              <a:off x="8153400" y="356141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flipV="1">
              <a:off x="7645440" y="3409950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flipV="1">
              <a:off x="7230208" y="335133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flipV="1">
              <a:off x="7060224" y="3368918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flipV="1">
              <a:off x="6822832" y="3555550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flipV="1">
              <a:off x="6672424" y="457053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4038600" y="4400395"/>
            <a:ext cx="609600" cy="609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3381948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5876629" y="4178737"/>
            <a:ext cx="1226525" cy="1212257"/>
            <a:chOff x="5867400" y="2647950"/>
            <a:chExt cx="1524000" cy="1524001"/>
          </a:xfrm>
        </p:grpSpPr>
        <p:sp>
          <p:nvSpPr>
            <p:cNvPr id="40" name="Rectangle 39"/>
            <p:cNvSpPr/>
            <p:nvPr/>
          </p:nvSpPr>
          <p:spPr>
            <a:xfrm>
              <a:off x="5867400" y="2647950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90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5400000">
              <a:off x="6629400" y="2647950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90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6200000">
              <a:off x="5867400" y="3409951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90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10800000">
              <a:off x="6629400" y="3409950"/>
              <a:ext cx="762000" cy="76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6000">
                  <a:schemeClr val="accent6">
                    <a:lumMod val="75000"/>
                    <a:alpha val="9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>
            <a:spLocks noChangeAspect="1"/>
          </p:cNvSpPr>
          <p:nvPr/>
        </p:nvSpPr>
        <p:spPr>
          <a:xfrm>
            <a:off x="5155386" y="3530647"/>
            <a:ext cx="2702693" cy="2702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" y="3406636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6"/>
          <p:cNvSpPr>
            <a:spLocks noChangeAspect="1"/>
          </p:cNvSpPr>
          <p:nvPr/>
        </p:nvSpPr>
        <p:spPr>
          <a:xfrm>
            <a:off x="2938441" y="3381948"/>
            <a:ext cx="672949" cy="6729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9345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Freeform 50"/>
          <p:cNvSpPr/>
          <p:nvPr/>
        </p:nvSpPr>
        <p:spPr>
          <a:xfrm>
            <a:off x="5872480" y="4185765"/>
            <a:ext cx="508000" cy="538480"/>
          </a:xfrm>
          <a:custGeom>
            <a:avLst/>
            <a:gdLst>
              <a:gd name="connsiteX0" fmla="*/ 0 w 508000"/>
              <a:gd name="connsiteY0" fmla="*/ 538480 h 538480"/>
              <a:gd name="connsiteX1" fmla="*/ 213360 w 508000"/>
              <a:gd name="connsiteY1" fmla="*/ 213360 h 538480"/>
              <a:gd name="connsiteX2" fmla="*/ 508000 w 50800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538480">
                <a:moveTo>
                  <a:pt x="0" y="538480"/>
                </a:moveTo>
                <a:lnTo>
                  <a:pt x="213360" y="213360"/>
                </a:lnTo>
                <a:lnTo>
                  <a:pt x="508000" y="0"/>
                </a:lnTo>
              </a:path>
            </a:pathLst>
          </a:cu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6289040" y="4805525"/>
            <a:ext cx="802640" cy="568960"/>
          </a:xfrm>
          <a:custGeom>
            <a:avLst/>
            <a:gdLst>
              <a:gd name="connsiteX0" fmla="*/ 0 w 802640"/>
              <a:gd name="connsiteY0" fmla="*/ 568960 h 568960"/>
              <a:gd name="connsiteX1" fmla="*/ 71120 w 802640"/>
              <a:gd name="connsiteY1" fmla="*/ 203200 h 568960"/>
              <a:gd name="connsiteX2" fmla="*/ 314960 w 802640"/>
              <a:gd name="connsiteY2" fmla="*/ 10160 h 568960"/>
              <a:gd name="connsiteX3" fmla="*/ 487680 w 802640"/>
              <a:gd name="connsiteY3" fmla="*/ 0 h 568960"/>
              <a:gd name="connsiteX4" fmla="*/ 802640 w 802640"/>
              <a:gd name="connsiteY4" fmla="*/ 4064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640" h="568960">
                <a:moveTo>
                  <a:pt x="0" y="568960"/>
                </a:moveTo>
                <a:lnTo>
                  <a:pt x="71120" y="203200"/>
                </a:lnTo>
                <a:lnTo>
                  <a:pt x="314960" y="10160"/>
                </a:lnTo>
                <a:lnTo>
                  <a:pt x="487680" y="0"/>
                </a:lnTo>
                <a:lnTo>
                  <a:pt x="802640" y="40640"/>
                </a:lnTo>
              </a:path>
            </a:pathLst>
          </a:cu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376417" y="4675477"/>
            <a:ext cx="247327" cy="246888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6510956" y="5417143"/>
            <a:ext cx="1227212" cy="1212257"/>
            <a:chOff x="7857392" y="285750"/>
            <a:chExt cx="1227212" cy="1212257"/>
          </a:xfrm>
        </p:grpSpPr>
        <p:grpSp>
          <p:nvGrpSpPr>
            <p:cNvPr id="64" name="Group 63"/>
            <p:cNvGrpSpPr/>
            <p:nvPr/>
          </p:nvGrpSpPr>
          <p:grpSpPr>
            <a:xfrm>
              <a:off x="7858079" y="285750"/>
              <a:ext cx="1226525" cy="1212257"/>
              <a:chOff x="5867400" y="2647950"/>
              <a:chExt cx="1524000" cy="1524001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5867400" y="2647950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alpha val="90000"/>
                    </a:schemeClr>
                  </a:gs>
                  <a:gs pos="16000">
                    <a:schemeClr val="accent6">
                      <a:lumMod val="75000"/>
                      <a:alpha val="9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5400000">
                <a:off x="6629400" y="2647950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alpha val="90000"/>
                    </a:schemeClr>
                  </a:gs>
                  <a:gs pos="16000">
                    <a:schemeClr val="accent6">
                      <a:lumMod val="75000"/>
                      <a:alpha val="9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16200000">
                <a:off x="5867400" y="3409951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alpha val="90000"/>
                    </a:schemeClr>
                  </a:gs>
                  <a:gs pos="16000">
                    <a:schemeClr val="accent6">
                      <a:lumMod val="75000"/>
                      <a:alpha val="9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0800000">
                <a:off x="6629400" y="3409950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16000">
                    <a:schemeClr val="accent6">
                      <a:lumMod val="75000"/>
                      <a:alpha val="90000"/>
                    </a:schemeClr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Rectangle 64"/>
            <p:cNvSpPr>
              <a:spLocks noChangeAspect="1"/>
            </p:cNvSpPr>
            <p:nvPr/>
          </p:nvSpPr>
          <p:spPr>
            <a:xfrm>
              <a:off x="7857392" y="285750"/>
              <a:ext cx="1216152" cy="1212257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117080" y="5411315"/>
            <a:ext cx="1227212" cy="1212257"/>
            <a:chOff x="7857392" y="285750"/>
            <a:chExt cx="1227212" cy="1212257"/>
          </a:xfrm>
        </p:grpSpPr>
        <p:grpSp>
          <p:nvGrpSpPr>
            <p:cNvPr id="71" name="Group 70"/>
            <p:cNvGrpSpPr/>
            <p:nvPr/>
          </p:nvGrpSpPr>
          <p:grpSpPr>
            <a:xfrm>
              <a:off x="7858079" y="285750"/>
              <a:ext cx="1226525" cy="1212257"/>
              <a:chOff x="5867400" y="2647950"/>
              <a:chExt cx="1524000" cy="1524001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867400" y="2647950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alpha val="50000"/>
                    </a:schemeClr>
                  </a:gs>
                  <a:gs pos="16000">
                    <a:schemeClr val="accent6">
                      <a:lumMod val="75000"/>
                      <a:alpha val="50000"/>
                    </a:schemeClr>
                  </a:gs>
                  <a:gs pos="100000">
                    <a:schemeClr val="bg1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5400000">
                <a:off x="6629400" y="2647950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alpha val="90000"/>
                    </a:schemeClr>
                  </a:gs>
                  <a:gs pos="16000">
                    <a:schemeClr val="accent6">
                      <a:lumMod val="75000"/>
                      <a:alpha val="9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16200000">
                <a:off x="5867400" y="3409951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alpha val="50000"/>
                    </a:schemeClr>
                  </a:gs>
                  <a:gs pos="16000">
                    <a:schemeClr val="accent6">
                      <a:lumMod val="75000"/>
                      <a:alpha val="50000"/>
                    </a:schemeClr>
                  </a:gs>
                  <a:gs pos="100000">
                    <a:schemeClr val="bg1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10800000">
                <a:off x="6629400" y="3409950"/>
                <a:ext cx="7620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16000">
                    <a:schemeClr val="accent6">
                      <a:lumMod val="75000"/>
                      <a:alpha val="90000"/>
                    </a:schemeClr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>
              <a:spLocks noChangeAspect="1"/>
            </p:cNvSpPr>
            <p:nvPr/>
          </p:nvSpPr>
          <p:spPr>
            <a:xfrm>
              <a:off x="7857392" y="285750"/>
              <a:ext cx="1216152" cy="1212257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4762065" y="3064173"/>
            <a:ext cx="3467535" cy="3317422"/>
            <a:chOff x="4843218" y="1809263"/>
            <a:chExt cx="3462582" cy="3312684"/>
          </a:xfrm>
          <a:solidFill>
            <a:schemeClr val="bg1">
              <a:lumMod val="50000"/>
            </a:schemeClr>
          </a:solidFill>
        </p:grpSpPr>
        <p:grpSp>
          <p:nvGrpSpPr>
            <p:cNvPr id="78" name="Group 77"/>
            <p:cNvGrpSpPr/>
            <p:nvPr/>
          </p:nvGrpSpPr>
          <p:grpSpPr>
            <a:xfrm>
              <a:off x="4843218" y="1809263"/>
              <a:ext cx="3462582" cy="3310182"/>
              <a:chOff x="4843218" y="1809263"/>
              <a:chExt cx="3462582" cy="3310182"/>
            </a:xfrm>
            <a:grpFill/>
          </p:grpSpPr>
          <p:cxnSp>
            <p:nvCxnSpPr>
              <p:cNvPr id="83" name="Straight Connector 82"/>
              <p:cNvCxnSpPr/>
              <p:nvPr/>
            </p:nvCxnSpPr>
            <p:spPr>
              <a:xfrm rot="5400000">
                <a:off x="7625649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5400000">
                <a:off x="7007332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6389014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5400000">
                <a:off x="5770695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5152377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843218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4843218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4843218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4843218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843218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5245125" y="5026698"/>
                <a:ext cx="185495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7934809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934809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934809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7934809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7934809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7069164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7687482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687482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7069164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069164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7687482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687482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832527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832527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832527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450845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069164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687482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832527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450845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14209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214209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214209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214209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214209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214209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214209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5461536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6079854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698173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316491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461536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079854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6698173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7316491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5461536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6079854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6698173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7316491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5461536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6079854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6698173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7316491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5461536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6079854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6698173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7316491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5152377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5152377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5400000">
                <a:off x="5152377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5400000">
                <a:off x="5152377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5400000">
                <a:off x="5770695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rot="5400000">
                <a:off x="5770695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5770695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rot="5400000">
                <a:off x="5770695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rot="5400000">
                <a:off x="6389014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rot="5400000">
                <a:off x="6389014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5400000">
                <a:off x="6389014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rot="5400000">
                <a:off x="6389014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5400000">
                <a:off x="7007332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rot="5400000">
                <a:off x="7007332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rot="5400000">
                <a:off x="7007332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5400000">
                <a:off x="7007332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5400000">
                <a:off x="7625649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rot="5400000">
                <a:off x="7625649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rot="5400000">
                <a:off x="7625649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rot="5400000">
                <a:off x="7625649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Oval 160"/>
              <p:cNvSpPr/>
              <p:nvPr/>
            </p:nvSpPr>
            <p:spPr>
              <a:xfrm>
                <a:off x="7069164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7069164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7069164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832527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832527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6450845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6450845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5832527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450845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9" name="Straight Connector 78"/>
            <p:cNvCxnSpPr/>
            <p:nvPr/>
          </p:nvCxnSpPr>
          <p:spPr>
            <a:xfrm rot="5400000">
              <a:off x="5860184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488834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7098821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7717946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Oval 169"/>
          <p:cNvSpPr/>
          <p:nvPr/>
        </p:nvSpPr>
        <p:spPr>
          <a:xfrm>
            <a:off x="6985000" y="5916267"/>
            <a:ext cx="247327" cy="24688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Oval 170"/>
          <p:cNvSpPr/>
          <p:nvPr/>
        </p:nvSpPr>
        <p:spPr>
          <a:xfrm>
            <a:off x="7607808" y="5920077"/>
            <a:ext cx="247327" cy="24688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Oval 171"/>
          <p:cNvSpPr/>
          <p:nvPr/>
        </p:nvSpPr>
        <p:spPr>
          <a:xfrm>
            <a:off x="5139944" y="3431893"/>
            <a:ext cx="247327" cy="24688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55287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4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4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4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Grid-Based Finite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Advantages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Supports </a:t>
            </a:r>
            <a:r>
              <a:rPr lang="en-US" dirty="0" err="1"/>
              <a:t>multigrid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Arrow Connector 3"/>
          <p:cNvCxnSpPr>
            <a:stCxn id="6" idx="2"/>
            <a:endCxn id="7" idx="1"/>
          </p:cNvCxnSpPr>
          <p:nvPr/>
        </p:nvCxnSpPr>
        <p:spPr>
          <a:xfrm rot="16200000" flipH="1">
            <a:off x="5502554" y="3355921"/>
            <a:ext cx="1645117" cy="913374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" idx="3"/>
            <a:endCxn id="10" idx="2"/>
          </p:cNvCxnSpPr>
          <p:nvPr/>
        </p:nvCxnSpPr>
        <p:spPr>
          <a:xfrm flipV="1">
            <a:off x="7625992" y="2990051"/>
            <a:ext cx="831183" cy="1645116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486400" y="2625089"/>
            <a:ext cx="764050" cy="36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Relax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81799" y="4375281"/>
            <a:ext cx="844193" cy="519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Solve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16933" y="3439121"/>
            <a:ext cx="888667" cy="5225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Down-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Sample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21933" y="3437146"/>
            <a:ext cx="888667" cy="5225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Up-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Sample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75150" y="2625090"/>
            <a:ext cx="764050" cy="36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Relax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82440"/>
            <a:ext cx="1965960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0" y="4280915"/>
            <a:ext cx="1965960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4280915"/>
            <a:ext cx="1965960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7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Grid-Based Finite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Advantages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Supports </a:t>
            </a:r>
            <a:r>
              <a:rPr lang="en-US" dirty="0" err="1"/>
              <a:t>multigrid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Tessellation independent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43200"/>
            <a:ext cx="3962400" cy="396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99707"/>
            <a:ext cx="2743200" cy="2743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66800"/>
            <a:ext cx="2743200" cy="2743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4343400" y="2899041"/>
            <a:ext cx="1134533" cy="11345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[Analytic]</a:t>
                </a:r>
                <a:r>
                  <a:rPr lang="en-US" dirty="0"/>
                  <a:t> Divergence of the gradient: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grad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57150" indent="0" algn="ctr">
                  <a:buNone/>
                </a:pPr>
                <a:r>
                  <a:rPr lang="en-US" sz="3000" dirty="0" smtClean="0"/>
                  <a:t>Divergence is negative transpose of gradient</a:t>
                </a:r>
                <a:br>
                  <a:rPr lang="en-US" sz="30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𝛻</m:t>
                      </m:r>
                    </m:oMath>
                  </m:oMathPara>
                </a14:m>
                <a:endParaRPr lang="en-US" sz="3000" dirty="0" smtClean="0"/>
              </a:p>
              <a:p>
                <a:pPr marL="571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000" dirty="0"/>
              </a:p>
              <a:p>
                <a:pPr marL="57150" indent="0" algn="ctr">
                  <a:buNone/>
                </a:pPr>
                <a:r>
                  <a:rPr lang="en-US" sz="3000" dirty="0" smtClean="0"/>
                  <a:t>The </a:t>
                </a:r>
                <a:r>
                  <a:rPr lang="en-US" sz="3000" dirty="0" err="1" smtClean="0"/>
                  <a:t>Laplacian</a:t>
                </a:r>
                <a:r>
                  <a:rPr lang="en-US" sz="3000" dirty="0" smtClean="0"/>
                  <a:t> is a symmetric operator</a:t>
                </a:r>
              </a:p>
              <a:p>
                <a:pPr marL="571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000" b="0" dirty="0" smtClean="0"/>
              </a:p>
              <a:p>
                <a:pPr marL="57150" indent="0" algn="ctr">
                  <a:buNone/>
                </a:pPr>
                <a:r>
                  <a:rPr lang="en-US" sz="3000" dirty="0" smtClean="0"/>
                  <a:t>The space of functions decomposes into orthogonal </a:t>
                </a:r>
                <a:r>
                  <a:rPr lang="en-US" sz="3000" dirty="0" err="1" smtClean="0"/>
                  <a:t>eigenspaces</a:t>
                </a:r>
                <a:r>
                  <a:rPr lang="en-US" sz="3000" dirty="0" smtClean="0"/>
                  <a:t> of the Laplace operator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 and </a:t>
            </a:r>
            <a:r>
              <a:rPr lang="en-US" dirty="0" err="1" smtClean="0"/>
              <a:t>Isometry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9246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Grid-Based Finite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Advantages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Supports </a:t>
            </a:r>
            <a:r>
              <a:rPr lang="en-US" dirty="0" err="1"/>
              <a:t>multigrid</a:t>
            </a:r>
            <a:r>
              <a:rPr lang="en-US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Tessellation </a:t>
            </a:r>
            <a:r>
              <a:rPr lang="en-US" dirty="0"/>
              <a:t>independent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Controllable </a:t>
            </a:r>
            <a:r>
              <a:rPr lang="en-US" dirty="0"/>
              <a:t>dimension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11008" y="4252754"/>
            <a:ext cx="2362200" cy="2166986"/>
            <a:chOff x="6011008" y="2521926"/>
            <a:chExt cx="2362200" cy="2166986"/>
          </a:xfrm>
        </p:grpSpPr>
        <p:sp>
          <p:nvSpPr>
            <p:cNvPr id="5" name="Freeform 4"/>
            <p:cNvSpPr/>
            <p:nvPr/>
          </p:nvSpPr>
          <p:spPr>
            <a:xfrm>
              <a:off x="6066692" y="2567354"/>
              <a:ext cx="2259623" cy="2092569"/>
            </a:xfrm>
            <a:custGeom>
              <a:avLst/>
              <a:gdLst>
                <a:gd name="connsiteX0" fmla="*/ 0 w 2259623"/>
                <a:gd name="connsiteY0" fmla="*/ 2083777 h 2092569"/>
                <a:gd name="connsiteX1" fmla="*/ 140677 w 2259623"/>
                <a:gd name="connsiteY1" fmla="*/ 1213338 h 2092569"/>
                <a:gd name="connsiteX2" fmla="*/ 316523 w 2259623"/>
                <a:gd name="connsiteY2" fmla="*/ 756138 h 2092569"/>
                <a:gd name="connsiteX3" fmla="*/ 536331 w 2259623"/>
                <a:gd name="connsiteY3" fmla="*/ 430823 h 2092569"/>
                <a:gd name="connsiteX4" fmla="*/ 888023 w 2259623"/>
                <a:gd name="connsiteY4" fmla="*/ 175846 h 2092569"/>
                <a:gd name="connsiteX5" fmla="*/ 1283677 w 2259623"/>
                <a:gd name="connsiteY5" fmla="*/ 61546 h 2092569"/>
                <a:gd name="connsiteX6" fmla="*/ 1696916 w 2259623"/>
                <a:gd name="connsiteY6" fmla="*/ 0 h 2092569"/>
                <a:gd name="connsiteX7" fmla="*/ 1943100 w 2259623"/>
                <a:gd name="connsiteY7" fmla="*/ 202223 h 2092569"/>
                <a:gd name="connsiteX8" fmla="*/ 2057400 w 2259623"/>
                <a:gd name="connsiteY8" fmla="*/ 589084 h 2092569"/>
                <a:gd name="connsiteX9" fmla="*/ 2259623 w 2259623"/>
                <a:gd name="connsiteY9" fmla="*/ 923192 h 2092569"/>
                <a:gd name="connsiteX10" fmla="*/ 2145323 w 2259623"/>
                <a:gd name="connsiteY10" fmla="*/ 1055077 h 2092569"/>
                <a:gd name="connsiteX11" fmla="*/ 1635370 w 2259623"/>
                <a:gd name="connsiteY11" fmla="*/ 888023 h 2092569"/>
                <a:gd name="connsiteX12" fmla="*/ 1195754 w 2259623"/>
                <a:gd name="connsiteY12" fmla="*/ 826477 h 2092569"/>
                <a:gd name="connsiteX13" fmla="*/ 1046285 w 2259623"/>
                <a:gd name="connsiteY13" fmla="*/ 844061 h 2092569"/>
                <a:gd name="connsiteX14" fmla="*/ 791308 w 2259623"/>
                <a:gd name="connsiteY14" fmla="*/ 1046284 h 2092569"/>
                <a:gd name="connsiteX15" fmla="*/ 712177 w 2259623"/>
                <a:gd name="connsiteY15" fmla="*/ 1485900 h 2092569"/>
                <a:gd name="connsiteX16" fmla="*/ 650631 w 2259623"/>
                <a:gd name="connsiteY16" fmla="*/ 2092569 h 209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9623" h="2092569">
                  <a:moveTo>
                    <a:pt x="0" y="2083777"/>
                  </a:moveTo>
                  <a:lnTo>
                    <a:pt x="140677" y="1213338"/>
                  </a:lnTo>
                  <a:lnTo>
                    <a:pt x="316523" y="756138"/>
                  </a:lnTo>
                  <a:lnTo>
                    <a:pt x="536331" y="430823"/>
                  </a:lnTo>
                  <a:lnTo>
                    <a:pt x="888023" y="175846"/>
                  </a:lnTo>
                  <a:lnTo>
                    <a:pt x="1283677" y="61546"/>
                  </a:lnTo>
                  <a:lnTo>
                    <a:pt x="1696916" y="0"/>
                  </a:lnTo>
                  <a:lnTo>
                    <a:pt x="1943100" y="202223"/>
                  </a:lnTo>
                  <a:lnTo>
                    <a:pt x="2057400" y="589084"/>
                  </a:lnTo>
                  <a:lnTo>
                    <a:pt x="2259623" y="923192"/>
                  </a:lnTo>
                  <a:lnTo>
                    <a:pt x="2145323" y="1055077"/>
                  </a:lnTo>
                  <a:lnTo>
                    <a:pt x="1635370" y="888023"/>
                  </a:lnTo>
                  <a:lnTo>
                    <a:pt x="1195754" y="826477"/>
                  </a:lnTo>
                  <a:lnTo>
                    <a:pt x="1046285" y="844061"/>
                  </a:lnTo>
                  <a:lnTo>
                    <a:pt x="791308" y="1046284"/>
                  </a:lnTo>
                  <a:lnTo>
                    <a:pt x="712177" y="1485900"/>
                  </a:lnTo>
                  <a:lnTo>
                    <a:pt x="650631" y="2092569"/>
                  </a:lnTo>
                </a:path>
              </a:pathLst>
            </a:cu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 flipV="1">
              <a:off x="6011008" y="4588328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flipV="1">
              <a:off x="6147816" y="377336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flipV="1">
              <a:off x="6326592" y="330057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flipV="1">
              <a:off x="6555192" y="2952750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flipV="1">
              <a:off x="6901024" y="269976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flipV="1">
              <a:off x="7282024" y="2580542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flipV="1">
              <a:off x="7696200" y="252192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flipV="1">
              <a:off x="7961960" y="272321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flipV="1">
              <a:off x="8062544" y="3080766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flipV="1">
              <a:off x="8272624" y="342753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flipV="1">
              <a:off x="8153400" y="356141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flipV="1">
              <a:off x="7645440" y="3409950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flipV="1">
              <a:off x="7230208" y="335133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flipV="1">
              <a:off x="7060224" y="3368918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flipV="1">
              <a:off x="6822832" y="3555550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flipV="1">
              <a:off x="6672424" y="4570534"/>
              <a:ext cx="100584" cy="100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295465" y="3388178"/>
            <a:ext cx="3467535" cy="3317422"/>
            <a:chOff x="4843218" y="1809263"/>
            <a:chExt cx="3462582" cy="3312684"/>
          </a:xfrm>
          <a:solidFill>
            <a:schemeClr val="bg1">
              <a:lumMod val="5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4843218" y="1809263"/>
              <a:ext cx="3462582" cy="3310182"/>
              <a:chOff x="4843218" y="1809263"/>
              <a:chExt cx="3462582" cy="3310182"/>
            </a:xfrm>
            <a:grpFill/>
          </p:grpSpPr>
          <p:cxnSp>
            <p:nvCxnSpPr>
              <p:cNvPr id="28" name="Straight Connector 27"/>
              <p:cNvCxnSpPr/>
              <p:nvPr/>
            </p:nvCxnSpPr>
            <p:spPr>
              <a:xfrm rot="5400000">
                <a:off x="7625649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7007332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6389014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5770695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5152377" y="1994759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43218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43218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43218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43218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43218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5245125" y="5026698"/>
                <a:ext cx="185495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934809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934809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934809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934809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934809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7069164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687482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687482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069164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069164" y="4653527"/>
                <a:ext cx="247327" cy="247327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687482" y="4653527"/>
                <a:ext cx="247327" cy="247327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687482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832527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832527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832527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50845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069164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687482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832527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450845" y="2180255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214209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214209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214209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214209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214209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214209" y="4653527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214209" y="2180255"/>
                <a:ext cx="247327" cy="247327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5461536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6079854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698173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16491" y="2303918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461536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6079854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698173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7316491" y="2922236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5461536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079854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698173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7316491" y="354055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5461536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079854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698173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7316491" y="4158873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5461536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079854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6698173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7316491" y="4777191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5400000">
                <a:off x="5152377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5152377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5152377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>
                <a:off x="5152377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5770695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5770695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70695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5770695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5400000">
                <a:off x="6389014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6389014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5400000">
                <a:off x="6389014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6389014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>
                <a:off x="7007332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7007332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5400000">
                <a:off x="7007332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7007332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5400000">
                <a:off x="7625649" y="2613077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>
                <a:off x="7625649" y="3231395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>
                <a:off x="7625649" y="3849714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5400000">
                <a:off x="7625649" y="4468032"/>
                <a:ext cx="370991" cy="0"/>
              </a:xfrm>
              <a:prstGeom prst="lin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Oval 105"/>
              <p:cNvSpPr/>
              <p:nvPr/>
            </p:nvSpPr>
            <p:spPr>
              <a:xfrm>
                <a:off x="7069164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069164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069164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32527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832527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450845" y="3416891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450845" y="2798573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832527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450845" y="4035209"/>
                <a:ext cx="247327" cy="247327"/>
              </a:xfrm>
              <a:prstGeom prst="ellipse">
                <a:avLst/>
              </a:prstGeom>
              <a:grpFill/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 rot="5400000">
              <a:off x="5860184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6488834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7098821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7717946" y="5029200"/>
              <a:ext cx="185495" cy="0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12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Grid-Based Finite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Advantages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Supports </a:t>
            </a:r>
            <a:r>
              <a:rPr lang="en-US" dirty="0" err="1"/>
              <a:t>multigrid</a:t>
            </a:r>
            <a:r>
              <a:rPr lang="en-US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Tessellation </a:t>
            </a:r>
            <a:r>
              <a:rPr lang="en-US" dirty="0"/>
              <a:t>independent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Controllable </a:t>
            </a:r>
            <a:r>
              <a:rPr lang="en-US" dirty="0"/>
              <a:t>dimension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Supports </a:t>
            </a:r>
            <a:r>
              <a:rPr lang="en-US" dirty="0" smtClean="0"/>
              <a:t>streaming/parallelization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Papers\RealTimeLB\Images\Dino\fo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28" y="4183380"/>
            <a:ext cx="2286000" cy="2286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65332" y="4116705"/>
            <a:ext cx="2295144" cy="1418082"/>
            <a:chOff x="762000" y="2656713"/>
            <a:chExt cx="2295144" cy="1418082"/>
          </a:xfrm>
        </p:grpSpPr>
        <p:sp>
          <p:nvSpPr>
            <p:cNvPr id="6" name="Rectangle 5"/>
            <p:cNvSpPr/>
            <p:nvPr/>
          </p:nvSpPr>
          <p:spPr>
            <a:xfrm>
              <a:off x="762000" y="2656713"/>
              <a:ext cx="2295144" cy="13716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0" y="2794635"/>
              <a:ext cx="2295144" cy="13716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2000" y="2931795"/>
              <a:ext cx="2295144" cy="14630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2000" y="3078099"/>
              <a:ext cx="2295144" cy="13716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000" y="3215259"/>
              <a:ext cx="2295144" cy="14630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0" y="3361563"/>
              <a:ext cx="2295144" cy="14630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3507867"/>
              <a:ext cx="2295144" cy="14630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0" y="3928491"/>
              <a:ext cx="2295144" cy="14630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0" y="3653409"/>
              <a:ext cx="2295144" cy="14630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2000" y="3791331"/>
              <a:ext cx="2295144" cy="13716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65332" y="5534787"/>
            <a:ext cx="2295144" cy="1018413"/>
            <a:chOff x="762000" y="4074795"/>
            <a:chExt cx="2295144" cy="1018413"/>
          </a:xfrm>
        </p:grpSpPr>
        <p:sp>
          <p:nvSpPr>
            <p:cNvPr id="17" name="Rectangle 16"/>
            <p:cNvSpPr/>
            <p:nvPr/>
          </p:nvSpPr>
          <p:spPr>
            <a:xfrm>
              <a:off x="762000" y="4788027"/>
              <a:ext cx="2295144" cy="1554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000" y="4650867"/>
              <a:ext cx="2295144" cy="13716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2000" y="4504563"/>
              <a:ext cx="2295144" cy="14630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2000" y="4367403"/>
              <a:ext cx="2295144" cy="13716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2000" y="4221099"/>
              <a:ext cx="2295144" cy="14630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2000" y="4074795"/>
              <a:ext cx="2295144" cy="14630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2000" y="4937760"/>
              <a:ext cx="2295144" cy="1554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Brace 23"/>
          <p:cNvSpPr/>
          <p:nvPr/>
        </p:nvSpPr>
        <p:spPr>
          <a:xfrm flipH="1">
            <a:off x="6163580" y="5534786"/>
            <a:ext cx="219456" cy="1011555"/>
          </a:xfrm>
          <a:prstGeom prst="rightBrac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5464027" y="4653010"/>
            <a:ext cx="10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Thread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464027" y="5853160"/>
            <a:ext cx="10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Thread 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Right Brace 28"/>
          <p:cNvSpPr/>
          <p:nvPr/>
        </p:nvSpPr>
        <p:spPr>
          <a:xfrm flipH="1">
            <a:off x="6163580" y="4116705"/>
            <a:ext cx="219456" cy="1418082"/>
          </a:xfrm>
          <a:prstGeom prst="rightBrac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Coefficients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Defining the System</a:t>
                </a:r>
                <a:endParaRPr lang="en-US" dirty="0" smtClean="0"/>
              </a:p>
              <a:p>
                <a:pPr marL="0" lvl="1" indent="0">
                  <a:buNone/>
                </a:pPr>
                <a:r>
                  <a:rPr lang="en-US" sz="3200" dirty="0"/>
                  <a:t>Given functions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dirty="0"/>
                  <a:t> defined on a regular grid, we define the </a:t>
                </a:r>
                <a:r>
                  <a:rPr lang="en-US" sz="3200" dirty="0" smtClean="0"/>
                  <a:t>system matrices </a:t>
                </a:r>
                <a:r>
                  <a:rPr lang="en-US" sz="3200" dirty="0"/>
                  <a:t>as: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US" sz="22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sub>
                        <m:sup/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〈</m:t>
                          </m:r>
                          <m:r>
                            <a:rPr lang="en-US" sz="2200" i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sz="2200" i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)〉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341737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Coefficients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Defining the System</a:t>
                </a:r>
                <a:endParaRPr lang="en-US" dirty="0" smtClean="0"/>
              </a:p>
              <a:p>
                <a:pPr marL="0" lvl="1" indent="0">
                  <a:buNone/>
                </a:pPr>
                <a:r>
                  <a:rPr lang="en-US" sz="3200" dirty="0"/>
                  <a:t>Given functions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dirty="0"/>
                  <a:t> defined on a regular grid, we define the </a:t>
                </a:r>
                <a:r>
                  <a:rPr lang="en-US" sz="3200" dirty="0" smtClean="0"/>
                  <a:t>system matrices as: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sub>
                        <m:sup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〈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)〉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6"/>
                <a:stretch>
                  <a:fillRect l="-1852" t="-1432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28956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C:\Talks\SGP-09\mechanical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822" y="5013960"/>
            <a:ext cx="1920240" cy="1920240"/>
          </a:xfrm>
          <a:prstGeom prst="rect">
            <a:avLst/>
          </a:prstGeom>
          <a:noFill/>
        </p:spPr>
      </p:pic>
      <p:pic>
        <p:nvPicPr>
          <p:cNvPr id="10" name="Picture 7" descr="C:\Talks\SGP-09\mechanical.split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5013960"/>
            <a:ext cx="1920240" cy="1920240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6720" y="3657600"/>
            <a:ext cx="8229600" cy="606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514350"/>
            <a:r>
              <a:rPr lang="en-US" sz="3200" dirty="0" smtClean="0"/>
              <a:t>Split triangles to grid cells</a:t>
            </a:r>
          </a:p>
        </p:txBody>
      </p:sp>
    </p:spTree>
    <p:extLst>
      <p:ext uri="{BB962C8B-B14F-4D97-AF65-F5344CB8AC3E}">
        <p14:creationId xmlns:p14="http://schemas.microsoft.com/office/powerpoint/2010/main" val="1780450276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Coefficients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Defining the System</a:t>
                </a:r>
                <a:endParaRPr lang="en-US" dirty="0" smtClean="0"/>
              </a:p>
              <a:p>
                <a:pPr marL="0" lvl="1" indent="0">
                  <a:buNone/>
                </a:pPr>
                <a:r>
                  <a:rPr lang="en-US" sz="3200" dirty="0"/>
                  <a:t>Given functions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dirty="0"/>
                  <a:t> defined on a regular grid, we define the </a:t>
                </a:r>
                <a:r>
                  <a:rPr lang="en-US" sz="3200" dirty="0" smtClean="0"/>
                  <a:t>system matrices </a:t>
                </a:r>
                <a:r>
                  <a:rPr lang="en-US" sz="3200" dirty="0"/>
                  <a:t>as</a:t>
                </a:r>
                <a:r>
                  <a:rPr lang="en-US" sz="3200" dirty="0" smtClean="0"/>
                  <a:t>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〈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8"/>
                <a:stretch>
                  <a:fillRect l="-1852" t="-1432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/>
          <p:cNvSpPr/>
          <p:nvPr/>
        </p:nvSpPr>
        <p:spPr>
          <a:xfrm>
            <a:off x="28956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C:\Talks\SGP-09\mechanical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822" y="5013960"/>
            <a:ext cx="1920240" cy="1920240"/>
          </a:xfrm>
          <a:prstGeom prst="rect">
            <a:avLst/>
          </a:prstGeom>
          <a:noFill/>
        </p:spPr>
      </p:pic>
      <p:pic>
        <p:nvPicPr>
          <p:cNvPr id="12" name="Picture 7" descr="C:\Talks\SGP-09\mechanical.split.bmp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5013960"/>
            <a:ext cx="1920240" cy="192024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358467" y="4998720"/>
            <a:ext cx="1920240" cy="1920240"/>
            <a:chOff x="9144000" y="4038600"/>
            <a:chExt cx="2880360" cy="2880360"/>
          </a:xfrm>
        </p:grpSpPr>
        <p:pic>
          <p:nvPicPr>
            <p:cNvPr id="9" name="Picture 3" descr="C:\Talks\SGP-09\mechanical.npts.bmp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44000" y="4038600"/>
              <a:ext cx="2877165" cy="2877165"/>
            </a:xfrm>
            <a:prstGeom prst="rect">
              <a:avLst/>
            </a:prstGeom>
            <a:noFill/>
          </p:spPr>
        </p:pic>
        <p:pic>
          <p:nvPicPr>
            <p:cNvPr id="345144" name="Picture 56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038600"/>
              <a:ext cx="2880360" cy="288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ight Arrow 12"/>
          <p:cNvSpPr/>
          <p:nvPr/>
        </p:nvSpPr>
        <p:spPr>
          <a:xfrm>
            <a:off x="56388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26720" y="36576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514350"/>
            <a:r>
              <a:rPr lang="en-US" sz="3200" dirty="0" smtClean="0"/>
              <a:t>Split triangles to grid cells</a:t>
            </a:r>
          </a:p>
          <a:p>
            <a:pPr marL="514350" lvl="1" indent="-514350"/>
            <a:r>
              <a:rPr lang="en-US" sz="3200" dirty="0" smtClean="0"/>
              <a:t>Use quadrature rules to integrate</a:t>
            </a:r>
          </a:p>
        </p:txBody>
      </p:sp>
    </p:spTree>
    <p:extLst>
      <p:ext uri="{BB962C8B-B14F-4D97-AF65-F5344CB8AC3E}">
        <p14:creationId xmlns:p14="http://schemas.microsoft.com/office/powerpoint/2010/main" val="3374986870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Surface Editing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b="0" i="1" dirty="0" smtClean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 b="0" i="0" smtClean="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b="0" i="0" smtClean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 b="0" i="0" smtClean="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 smtClean="0"/>
              </a:p>
              <a:p>
                <a:pPr marL="57150" indent="0">
                  <a:buNone/>
                </a:pPr>
                <a:r>
                  <a:rPr lang="en-US" dirty="0" smtClean="0"/>
                  <a:t>Smoothing/sharpening with:</a:t>
                </a:r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 smtClean="0"/>
                  <a:t>: Balancing </a:t>
                </a:r>
                <a:r>
                  <a:rPr lang="en-US" sz="2400" dirty="0"/>
                  <a:t>of value and gradient </a:t>
                </a:r>
                <a:r>
                  <a:rPr lang="en-US" sz="2400" dirty="0" smtClean="0"/>
                  <a:t>weights</a:t>
                </a:r>
                <a:endParaRPr lang="en-US" sz="2400" dirty="0"/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 smtClean="0"/>
                  <a:t>: Amplification/dampening of gradients</a:t>
                </a:r>
                <a:endParaRPr lang="en-US" sz="2400" i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786421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Surface Editing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i="1" dirty="0" smtClean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/>
              </a:p>
              <a:p>
                <a:pPr marL="57150" indent="0">
                  <a:buNone/>
                </a:pPr>
                <a:r>
                  <a:rPr lang="en-US" dirty="0"/>
                  <a:t>Smoothing/sharpening </a:t>
                </a:r>
                <a:r>
                  <a:rPr lang="en-US" dirty="0" smtClean="0"/>
                  <a:t>with spatially varying:</a:t>
                </a:r>
                <a:endParaRPr lang="en-US" dirty="0"/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: Balancing of value and gradient weights</a:t>
                </a:r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: </a:t>
                </a:r>
                <a:r>
                  <a:rPr lang="en-US" sz="2400" dirty="0" smtClean="0"/>
                  <a:t>Amplification/dampening </a:t>
                </a:r>
                <a:r>
                  <a:rPr lang="en-US" sz="2400" dirty="0"/>
                  <a:t>of gradients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042744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Surface Editing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i="1" dirty="0" smtClean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/>
              </a:p>
              <a:p>
                <a:pPr marL="57150" indent="0">
                  <a:buNone/>
                </a:pPr>
                <a:r>
                  <a:rPr lang="en-US" dirty="0"/>
                  <a:t>Smoothing/sharpening with spatially </a:t>
                </a:r>
                <a:r>
                  <a:rPr lang="en-US" dirty="0" smtClean="0"/>
                  <a:t>varying:</a:t>
                </a:r>
                <a:endParaRPr lang="en-US" dirty="0"/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: Balancing of value and gradient weights</a:t>
                </a:r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: </a:t>
                </a:r>
                <a:r>
                  <a:rPr lang="en-US" sz="2400" dirty="0" smtClean="0"/>
                  <a:t>Amplification/dampening </a:t>
                </a:r>
                <a:r>
                  <a:rPr lang="en-US" sz="2400" dirty="0"/>
                  <a:t>of gradients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62" y="4480560"/>
            <a:ext cx="2755164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ight Arrow 26"/>
          <p:cNvSpPr/>
          <p:nvPr/>
        </p:nvSpPr>
        <p:spPr>
          <a:xfrm>
            <a:off x="4267200" y="5562600"/>
            <a:ext cx="609600" cy="327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67200" y="53340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ym typeface="Symbol"/>
              </a:rPr>
              <a:t></a:t>
            </a:r>
            <a:r>
              <a:rPr lang="en-US" sz="1600" dirty="0" smtClean="0">
                <a:sym typeface="Symbol"/>
              </a:rPr>
              <a:t>=0</a:t>
            </a:r>
            <a:endParaRPr lang="en-US" sz="1600" dirty="0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49" y="4132006"/>
            <a:ext cx="2788920" cy="278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066800" y="4648200"/>
            <a:ext cx="777892" cy="2234903"/>
            <a:chOff x="8382000" y="224025"/>
            <a:chExt cx="777892" cy="2234903"/>
          </a:xfrm>
        </p:grpSpPr>
        <p:sp>
          <p:nvSpPr>
            <p:cNvPr id="40" name="Rectangle 39"/>
            <p:cNvSpPr/>
            <p:nvPr/>
          </p:nvSpPr>
          <p:spPr>
            <a:xfrm>
              <a:off x="8384720" y="391668"/>
              <a:ext cx="149680" cy="19050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bg1">
                    <a:lumMod val="65000"/>
                  </a:schemeClr>
                </a:gs>
                <a:gs pos="100000">
                  <a:srgbClr val="0070C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8384720" y="391668"/>
              <a:ext cx="228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382000" y="2296668"/>
              <a:ext cx="228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534400" y="2120374"/>
              <a:ext cx="5212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ym typeface="Symbol"/>
                </a:rPr>
                <a:t></a:t>
              </a:r>
              <a:r>
                <a:rPr lang="en-US" sz="1600" dirty="0" smtClean="0">
                  <a:sym typeface="Symbol"/>
                </a:rPr>
                <a:t>=1</a:t>
              </a:r>
              <a:endParaRPr lang="en-US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34400" y="224025"/>
              <a:ext cx="625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ym typeface="Symbol"/>
                </a:rPr>
                <a:t></a:t>
              </a:r>
              <a:r>
                <a:rPr lang="en-US" sz="1600" dirty="0" smtClean="0">
                  <a:sym typeface="Symbol"/>
                </a:rPr>
                <a:t>=10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9256891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Surface Editing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i="1" dirty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/>
              </a:p>
              <a:p>
                <a:pPr marL="57150" indent="0">
                  <a:buNone/>
                </a:pPr>
                <a:r>
                  <a:rPr lang="en-US" dirty="0"/>
                  <a:t>Smoothing/sharpening with spatially </a:t>
                </a:r>
                <a:r>
                  <a:rPr lang="en-US" dirty="0" smtClean="0"/>
                  <a:t>varying:</a:t>
                </a:r>
                <a:endParaRPr lang="en-US" dirty="0"/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: Balancing of value and gradient weights</a:t>
                </a:r>
              </a:p>
              <a:p>
                <a:pPr marL="801688" lvl="1" indent="-344488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: </a:t>
                </a:r>
                <a:r>
                  <a:rPr lang="en-US" sz="2400" dirty="0" smtClean="0"/>
                  <a:t>Amplification/dampening </a:t>
                </a:r>
                <a:r>
                  <a:rPr lang="en-US" sz="2400" dirty="0"/>
                  <a:t>of gradients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64" y="4419600"/>
            <a:ext cx="2814725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19600"/>
            <a:ext cx="2814725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66800" y="4648200"/>
            <a:ext cx="656064" cy="2234903"/>
            <a:chOff x="8382000" y="224025"/>
            <a:chExt cx="656064" cy="2234903"/>
          </a:xfrm>
        </p:grpSpPr>
        <p:sp>
          <p:nvSpPr>
            <p:cNvPr id="18" name="Rectangle 17"/>
            <p:cNvSpPr/>
            <p:nvPr/>
          </p:nvSpPr>
          <p:spPr>
            <a:xfrm>
              <a:off x="8384720" y="391668"/>
              <a:ext cx="149680" cy="19050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bg1">
                    <a:lumMod val="65000"/>
                  </a:schemeClr>
                </a:gs>
                <a:gs pos="100000">
                  <a:srgbClr val="0070C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384720" y="391668"/>
              <a:ext cx="228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382000" y="2296668"/>
              <a:ext cx="228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534400" y="2120374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ym typeface="Symbol"/>
                </a:rPr>
                <a:t></a:t>
              </a:r>
              <a:r>
                <a:rPr lang="en-US" sz="1600" dirty="0" smtClean="0">
                  <a:sym typeface="Symbol"/>
                </a:rPr>
                <a:t>=0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34400" y="224025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ym typeface="Symbol"/>
                </a:rPr>
                <a:t></a:t>
              </a:r>
              <a:r>
                <a:rPr lang="en-US" sz="1600" dirty="0" smtClean="0">
                  <a:sym typeface="Symbol"/>
                </a:rPr>
                <a:t>=2</a:t>
              </a:r>
              <a:endParaRPr lang="en-US" sz="1600" dirty="0"/>
            </a:p>
          </p:txBody>
        </p:sp>
      </p:grpSp>
      <p:sp>
        <p:nvSpPr>
          <p:cNvPr id="10" name="Right Arrow 9"/>
          <p:cNvSpPr/>
          <p:nvPr/>
        </p:nvSpPr>
        <p:spPr>
          <a:xfrm>
            <a:off x="4267200" y="5562600"/>
            <a:ext cx="609600" cy="327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86042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Surface Editing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i="1" dirty="0" smtClean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/>
              </a:p>
              <a:p>
                <a:pPr marL="0" indent="0">
                  <a:buNone/>
                </a:pPr>
                <a:r>
                  <a:rPr lang="en-US" u="sng" dirty="0" smtClean="0"/>
                  <a:t>Requirements</a:t>
                </a:r>
                <a:r>
                  <a:rPr lang="en-US" dirty="0" smtClean="0"/>
                  <a:t>:</a:t>
                </a:r>
              </a:p>
              <a:p>
                <a:pPr marL="857250" lvl="1" indent="-457200"/>
                <a:r>
                  <a:rPr lang="en-US" dirty="0" smtClean="0"/>
                  <a:t>Differentiable basis functions</a:t>
                </a:r>
              </a:p>
              <a:p>
                <a:pPr marL="857250" lvl="1" indent="-457200"/>
                <a:r>
                  <a:rPr lang="en-US" dirty="0" err="1" smtClean="0"/>
                  <a:t>Integrable</a:t>
                </a:r>
                <a:r>
                  <a:rPr lang="en-US" dirty="0" smtClean="0"/>
                  <a:t> scale and modulation</a:t>
                </a:r>
                <a:endParaRPr lang="en-US" dirty="0"/>
              </a:p>
              <a:p>
                <a:pPr lvl="2" indent="-34290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𝛼</m:t>
                    </m:r>
                  </m:oMath>
                </a14:m>
                <a:r>
                  <a:rPr lang="en-US" dirty="0" smtClean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𝛽</m:t>
                    </m:r>
                  </m:oMath>
                </a14:m>
                <a:r>
                  <a:rPr lang="en-US" dirty="0" smtClean="0">
                    <a:sym typeface="Symbol"/>
                  </a:rPr>
                  <a:t> can be piecewise constant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Σ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Σ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nary>
                  </m:oMath>
                </a14:m>
                <a:r>
                  <a:rPr lang="en-US" dirty="0" smtClean="0"/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5" name="Rectangle 254"/>
          <p:cNvSpPr/>
          <p:nvPr/>
        </p:nvSpPr>
        <p:spPr>
          <a:xfrm>
            <a:off x="7190926" y="5346855"/>
            <a:ext cx="454644" cy="4546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/>
        </p:nvSpPr>
        <p:spPr>
          <a:xfrm rot="5400000">
            <a:off x="7658633" y="5346855"/>
            <a:ext cx="454644" cy="454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 rot="16200000">
            <a:off x="7190926" y="5801500"/>
            <a:ext cx="454644" cy="4546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/>
          <p:cNvSpPr/>
          <p:nvPr/>
        </p:nvSpPr>
        <p:spPr>
          <a:xfrm rot="10800000">
            <a:off x="7658633" y="5801499"/>
            <a:ext cx="454644" cy="4546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6366964" y="4976227"/>
            <a:ext cx="2595338" cy="1805573"/>
            <a:chOff x="6439989" y="3124466"/>
            <a:chExt cx="2595338" cy="1805573"/>
          </a:xfrm>
        </p:grpSpPr>
        <p:grpSp>
          <p:nvGrpSpPr>
            <p:cNvPr id="260" name="Group 259"/>
            <p:cNvGrpSpPr/>
            <p:nvPr/>
          </p:nvGrpSpPr>
          <p:grpSpPr>
            <a:xfrm>
              <a:off x="6975550" y="3308120"/>
              <a:ext cx="1768030" cy="1621919"/>
              <a:chOff x="6011008" y="2521926"/>
              <a:chExt cx="2362200" cy="2166986"/>
            </a:xfrm>
          </p:grpSpPr>
          <p:sp>
            <p:nvSpPr>
              <p:cNvPr id="316" name="Freeform 315"/>
              <p:cNvSpPr/>
              <p:nvPr/>
            </p:nvSpPr>
            <p:spPr>
              <a:xfrm>
                <a:off x="6066692" y="2567354"/>
                <a:ext cx="2259623" cy="2092569"/>
              </a:xfrm>
              <a:custGeom>
                <a:avLst/>
                <a:gdLst>
                  <a:gd name="connsiteX0" fmla="*/ 0 w 2259623"/>
                  <a:gd name="connsiteY0" fmla="*/ 2083777 h 2092569"/>
                  <a:gd name="connsiteX1" fmla="*/ 140677 w 2259623"/>
                  <a:gd name="connsiteY1" fmla="*/ 1213338 h 2092569"/>
                  <a:gd name="connsiteX2" fmla="*/ 316523 w 2259623"/>
                  <a:gd name="connsiteY2" fmla="*/ 756138 h 2092569"/>
                  <a:gd name="connsiteX3" fmla="*/ 536331 w 2259623"/>
                  <a:gd name="connsiteY3" fmla="*/ 430823 h 2092569"/>
                  <a:gd name="connsiteX4" fmla="*/ 888023 w 2259623"/>
                  <a:gd name="connsiteY4" fmla="*/ 175846 h 2092569"/>
                  <a:gd name="connsiteX5" fmla="*/ 1283677 w 2259623"/>
                  <a:gd name="connsiteY5" fmla="*/ 61546 h 2092569"/>
                  <a:gd name="connsiteX6" fmla="*/ 1696916 w 2259623"/>
                  <a:gd name="connsiteY6" fmla="*/ 0 h 2092569"/>
                  <a:gd name="connsiteX7" fmla="*/ 1943100 w 2259623"/>
                  <a:gd name="connsiteY7" fmla="*/ 202223 h 2092569"/>
                  <a:gd name="connsiteX8" fmla="*/ 2057400 w 2259623"/>
                  <a:gd name="connsiteY8" fmla="*/ 589084 h 2092569"/>
                  <a:gd name="connsiteX9" fmla="*/ 2259623 w 2259623"/>
                  <a:gd name="connsiteY9" fmla="*/ 923192 h 2092569"/>
                  <a:gd name="connsiteX10" fmla="*/ 2145323 w 2259623"/>
                  <a:gd name="connsiteY10" fmla="*/ 1055077 h 2092569"/>
                  <a:gd name="connsiteX11" fmla="*/ 1635370 w 2259623"/>
                  <a:gd name="connsiteY11" fmla="*/ 888023 h 2092569"/>
                  <a:gd name="connsiteX12" fmla="*/ 1195754 w 2259623"/>
                  <a:gd name="connsiteY12" fmla="*/ 826477 h 2092569"/>
                  <a:gd name="connsiteX13" fmla="*/ 1046285 w 2259623"/>
                  <a:gd name="connsiteY13" fmla="*/ 844061 h 2092569"/>
                  <a:gd name="connsiteX14" fmla="*/ 791308 w 2259623"/>
                  <a:gd name="connsiteY14" fmla="*/ 1046284 h 2092569"/>
                  <a:gd name="connsiteX15" fmla="*/ 712177 w 2259623"/>
                  <a:gd name="connsiteY15" fmla="*/ 1485900 h 2092569"/>
                  <a:gd name="connsiteX16" fmla="*/ 650631 w 2259623"/>
                  <a:gd name="connsiteY16" fmla="*/ 2092569 h 20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9623" h="2092569">
                    <a:moveTo>
                      <a:pt x="0" y="2083777"/>
                    </a:moveTo>
                    <a:lnTo>
                      <a:pt x="140677" y="1213338"/>
                    </a:lnTo>
                    <a:lnTo>
                      <a:pt x="316523" y="756138"/>
                    </a:lnTo>
                    <a:lnTo>
                      <a:pt x="536331" y="430823"/>
                    </a:lnTo>
                    <a:lnTo>
                      <a:pt x="888023" y="175846"/>
                    </a:lnTo>
                    <a:lnTo>
                      <a:pt x="1283677" y="61546"/>
                    </a:lnTo>
                    <a:lnTo>
                      <a:pt x="1696916" y="0"/>
                    </a:lnTo>
                    <a:lnTo>
                      <a:pt x="1943100" y="202223"/>
                    </a:lnTo>
                    <a:lnTo>
                      <a:pt x="2057400" y="589084"/>
                    </a:lnTo>
                    <a:lnTo>
                      <a:pt x="2259623" y="923192"/>
                    </a:lnTo>
                    <a:lnTo>
                      <a:pt x="2145323" y="1055077"/>
                    </a:lnTo>
                    <a:lnTo>
                      <a:pt x="1635370" y="888023"/>
                    </a:lnTo>
                    <a:lnTo>
                      <a:pt x="1195754" y="826477"/>
                    </a:lnTo>
                    <a:lnTo>
                      <a:pt x="1046285" y="844061"/>
                    </a:lnTo>
                    <a:lnTo>
                      <a:pt x="791308" y="1046284"/>
                    </a:lnTo>
                    <a:lnTo>
                      <a:pt x="712177" y="1485900"/>
                    </a:lnTo>
                    <a:lnTo>
                      <a:pt x="650631" y="2092569"/>
                    </a:lnTo>
                  </a:path>
                </a:pathLst>
              </a:cu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>
                <a:spLocks noChangeAspect="1"/>
              </p:cNvSpPr>
              <p:nvPr/>
            </p:nvSpPr>
            <p:spPr>
              <a:xfrm flipV="1">
                <a:off x="6011008" y="458832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>
                <a:spLocks noChangeAspect="1"/>
              </p:cNvSpPr>
              <p:nvPr/>
            </p:nvSpPr>
            <p:spPr>
              <a:xfrm flipV="1">
                <a:off x="6147816" y="37733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>
                <a:spLocks noChangeAspect="1"/>
              </p:cNvSpPr>
              <p:nvPr/>
            </p:nvSpPr>
            <p:spPr>
              <a:xfrm flipV="1">
                <a:off x="6326592" y="330057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>
                <a:spLocks noChangeAspect="1"/>
              </p:cNvSpPr>
              <p:nvPr/>
            </p:nvSpPr>
            <p:spPr>
              <a:xfrm flipV="1">
                <a:off x="6555192" y="29527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>
                <a:spLocks noChangeAspect="1"/>
              </p:cNvSpPr>
              <p:nvPr/>
            </p:nvSpPr>
            <p:spPr>
              <a:xfrm flipV="1">
                <a:off x="6901024" y="2699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Oval 321"/>
              <p:cNvSpPr>
                <a:spLocks noChangeAspect="1"/>
              </p:cNvSpPr>
              <p:nvPr/>
            </p:nvSpPr>
            <p:spPr>
              <a:xfrm flipV="1">
                <a:off x="7282024" y="2580542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/>
              <p:cNvSpPr>
                <a:spLocks noChangeAspect="1"/>
              </p:cNvSpPr>
              <p:nvPr/>
            </p:nvSpPr>
            <p:spPr>
              <a:xfrm flipV="1">
                <a:off x="7696200" y="252192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/>
              <p:cNvSpPr>
                <a:spLocks noChangeAspect="1"/>
              </p:cNvSpPr>
              <p:nvPr/>
            </p:nvSpPr>
            <p:spPr>
              <a:xfrm flipV="1">
                <a:off x="7961960" y="27232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>
                <a:spLocks noChangeAspect="1"/>
              </p:cNvSpPr>
              <p:nvPr/>
            </p:nvSpPr>
            <p:spPr>
              <a:xfrm flipV="1">
                <a:off x="8062544" y="3080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>
                <a:spLocks noChangeAspect="1"/>
              </p:cNvSpPr>
              <p:nvPr/>
            </p:nvSpPr>
            <p:spPr>
              <a:xfrm flipV="1">
                <a:off x="8272624" y="3427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>
                <a:spLocks noChangeAspect="1"/>
              </p:cNvSpPr>
              <p:nvPr/>
            </p:nvSpPr>
            <p:spPr>
              <a:xfrm flipV="1">
                <a:off x="8153400" y="35614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>
                <a:spLocks noChangeAspect="1"/>
              </p:cNvSpPr>
              <p:nvPr/>
            </p:nvSpPr>
            <p:spPr>
              <a:xfrm flipV="1">
                <a:off x="7645440" y="34099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>
                <a:spLocks noChangeAspect="1"/>
              </p:cNvSpPr>
              <p:nvPr/>
            </p:nvSpPr>
            <p:spPr>
              <a:xfrm flipV="1">
                <a:off x="7230208" y="33513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>
                <a:spLocks noChangeAspect="1"/>
              </p:cNvSpPr>
              <p:nvPr/>
            </p:nvSpPr>
            <p:spPr>
              <a:xfrm flipV="1">
                <a:off x="7060224" y="336891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>
                <a:spLocks noChangeAspect="1"/>
              </p:cNvSpPr>
              <p:nvPr/>
            </p:nvSpPr>
            <p:spPr>
              <a:xfrm flipV="1">
                <a:off x="6822832" y="35555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>
                <a:spLocks noChangeAspect="1"/>
              </p:cNvSpPr>
              <p:nvPr/>
            </p:nvSpPr>
            <p:spPr>
              <a:xfrm flipV="1">
                <a:off x="6672424" y="4570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1" name="Straight Connector 260"/>
            <p:cNvCxnSpPr/>
            <p:nvPr/>
          </p:nvCxnSpPr>
          <p:spPr>
            <a:xfrm>
              <a:off x="643998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643998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43998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875725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875725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875725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Oval 267"/>
            <p:cNvSpPr/>
            <p:nvPr/>
          </p:nvSpPr>
          <p:spPr>
            <a:xfrm>
              <a:off x="857187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/>
            <p:cNvSpPr/>
            <p:nvPr/>
          </p:nvSpPr>
          <p:spPr>
            <a:xfrm>
              <a:off x="857187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/>
            <p:cNvSpPr/>
            <p:nvPr/>
          </p:nvSpPr>
          <p:spPr>
            <a:xfrm>
              <a:off x="857187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Oval 272"/>
            <p:cNvSpPr/>
            <p:nvPr/>
          </p:nvSpPr>
          <p:spPr>
            <a:xfrm>
              <a:off x="671806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4" name="Oval 273"/>
            <p:cNvSpPr/>
            <p:nvPr/>
          </p:nvSpPr>
          <p:spPr>
            <a:xfrm>
              <a:off x="671806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5" name="Straight Connector 274"/>
            <p:cNvCxnSpPr/>
            <p:nvPr/>
          </p:nvCxnSpPr>
          <p:spPr>
            <a:xfrm>
              <a:off x="690344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36689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783034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829380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690344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36689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83034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829380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690344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736689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83034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829380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rot="5400000">
              <a:off x="6671716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rot="5400000">
              <a:off x="6671716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5400000">
              <a:off x="6671716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rot="5400000">
              <a:off x="6671716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rot="5400000">
              <a:off x="7135169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5400000">
              <a:off x="7135169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rot="5400000">
              <a:off x="7135169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7135169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rot="5400000">
              <a:off x="7598622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5400000">
              <a:off x="7598622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5400000">
              <a:off x="7598622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5400000">
              <a:off x="7598622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8062075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rot="5400000">
              <a:off x="8062075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5400000">
              <a:off x="8062075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8062075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rot="5400000">
              <a:off x="8525528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rot="5400000">
              <a:off x="8525528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rot="5400000">
              <a:off x="8525528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5400000">
              <a:off x="8525528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Oval 306"/>
            <p:cNvSpPr/>
            <p:nvPr/>
          </p:nvSpPr>
          <p:spPr>
            <a:xfrm>
              <a:off x="810842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810842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>
              <a:off x="718151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/>
            <p:cNvSpPr/>
            <p:nvPr/>
          </p:nvSpPr>
          <p:spPr>
            <a:xfrm>
              <a:off x="7644967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Oval 312"/>
            <p:cNvSpPr/>
            <p:nvPr/>
          </p:nvSpPr>
          <p:spPr>
            <a:xfrm>
              <a:off x="7644967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Oval 313"/>
            <p:cNvSpPr/>
            <p:nvPr/>
          </p:nvSpPr>
          <p:spPr>
            <a:xfrm>
              <a:off x="718151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Oval 314"/>
            <p:cNvSpPr/>
            <p:nvPr/>
          </p:nvSpPr>
          <p:spPr>
            <a:xfrm>
              <a:off x="7644967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3" name="Rectangle 332"/>
          <p:cNvSpPr/>
          <p:nvPr/>
        </p:nvSpPr>
        <p:spPr>
          <a:xfrm>
            <a:off x="7200374" y="3139909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/>
          <p:cNvSpPr/>
          <p:nvPr/>
        </p:nvSpPr>
        <p:spPr>
          <a:xfrm rot="5400000">
            <a:off x="7657574" y="3139909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/>
          <p:cNvSpPr/>
          <p:nvPr/>
        </p:nvSpPr>
        <p:spPr>
          <a:xfrm rot="16200000">
            <a:off x="7200374" y="3600984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ectangle 335"/>
          <p:cNvSpPr/>
          <p:nvPr/>
        </p:nvSpPr>
        <p:spPr>
          <a:xfrm rot="10800000">
            <a:off x="7657574" y="3600984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Box 336"/>
              <p:cNvSpPr txBox="1"/>
              <p:nvPr/>
            </p:nvSpPr>
            <p:spPr>
              <a:xfrm>
                <a:off x="7315200" y="2465539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37" name="TextBox 3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465539"/>
                <a:ext cx="739305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826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8" name="Group 337"/>
          <p:cNvGrpSpPr/>
          <p:nvPr/>
        </p:nvGrpSpPr>
        <p:grpSpPr>
          <a:xfrm>
            <a:off x="6373311" y="2770339"/>
            <a:ext cx="2595338" cy="1805573"/>
            <a:chOff x="6439989" y="3124466"/>
            <a:chExt cx="2595338" cy="1805573"/>
          </a:xfrm>
        </p:grpSpPr>
        <p:grpSp>
          <p:nvGrpSpPr>
            <p:cNvPr id="339" name="Group 338"/>
            <p:cNvGrpSpPr/>
            <p:nvPr/>
          </p:nvGrpSpPr>
          <p:grpSpPr>
            <a:xfrm>
              <a:off x="6975550" y="3308120"/>
              <a:ext cx="1768030" cy="1621919"/>
              <a:chOff x="6011008" y="2521926"/>
              <a:chExt cx="2362200" cy="2166986"/>
            </a:xfrm>
          </p:grpSpPr>
          <p:sp>
            <p:nvSpPr>
              <p:cNvPr id="396" name="Freeform 395"/>
              <p:cNvSpPr/>
              <p:nvPr/>
            </p:nvSpPr>
            <p:spPr>
              <a:xfrm>
                <a:off x="6066692" y="2567354"/>
                <a:ext cx="2259623" cy="2092569"/>
              </a:xfrm>
              <a:custGeom>
                <a:avLst/>
                <a:gdLst>
                  <a:gd name="connsiteX0" fmla="*/ 0 w 2259623"/>
                  <a:gd name="connsiteY0" fmla="*/ 2083777 h 2092569"/>
                  <a:gd name="connsiteX1" fmla="*/ 140677 w 2259623"/>
                  <a:gd name="connsiteY1" fmla="*/ 1213338 h 2092569"/>
                  <a:gd name="connsiteX2" fmla="*/ 316523 w 2259623"/>
                  <a:gd name="connsiteY2" fmla="*/ 756138 h 2092569"/>
                  <a:gd name="connsiteX3" fmla="*/ 536331 w 2259623"/>
                  <a:gd name="connsiteY3" fmla="*/ 430823 h 2092569"/>
                  <a:gd name="connsiteX4" fmla="*/ 888023 w 2259623"/>
                  <a:gd name="connsiteY4" fmla="*/ 175846 h 2092569"/>
                  <a:gd name="connsiteX5" fmla="*/ 1283677 w 2259623"/>
                  <a:gd name="connsiteY5" fmla="*/ 61546 h 2092569"/>
                  <a:gd name="connsiteX6" fmla="*/ 1696916 w 2259623"/>
                  <a:gd name="connsiteY6" fmla="*/ 0 h 2092569"/>
                  <a:gd name="connsiteX7" fmla="*/ 1943100 w 2259623"/>
                  <a:gd name="connsiteY7" fmla="*/ 202223 h 2092569"/>
                  <a:gd name="connsiteX8" fmla="*/ 2057400 w 2259623"/>
                  <a:gd name="connsiteY8" fmla="*/ 589084 h 2092569"/>
                  <a:gd name="connsiteX9" fmla="*/ 2259623 w 2259623"/>
                  <a:gd name="connsiteY9" fmla="*/ 923192 h 2092569"/>
                  <a:gd name="connsiteX10" fmla="*/ 2145323 w 2259623"/>
                  <a:gd name="connsiteY10" fmla="*/ 1055077 h 2092569"/>
                  <a:gd name="connsiteX11" fmla="*/ 1635370 w 2259623"/>
                  <a:gd name="connsiteY11" fmla="*/ 888023 h 2092569"/>
                  <a:gd name="connsiteX12" fmla="*/ 1195754 w 2259623"/>
                  <a:gd name="connsiteY12" fmla="*/ 826477 h 2092569"/>
                  <a:gd name="connsiteX13" fmla="*/ 1046285 w 2259623"/>
                  <a:gd name="connsiteY13" fmla="*/ 844061 h 2092569"/>
                  <a:gd name="connsiteX14" fmla="*/ 791308 w 2259623"/>
                  <a:gd name="connsiteY14" fmla="*/ 1046284 h 2092569"/>
                  <a:gd name="connsiteX15" fmla="*/ 712177 w 2259623"/>
                  <a:gd name="connsiteY15" fmla="*/ 1485900 h 2092569"/>
                  <a:gd name="connsiteX16" fmla="*/ 650631 w 2259623"/>
                  <a:gd name="connsiteY16" fmla="*/ 2092569 h 20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9623" h="2092569">
                    <a:moveTo>
                      <a:pt x="0" y="2083777"/>
                    </a:moveTo>
                    <a:lnTo>
                      <a:pt x="140677" y="1213338"/>
                    </a:lnTo>
                    <a:lnTo>
                      <a:pt x="316523" y="756138"/>
                    </a:lnTo>
                    <a:lnTo>
                      <a:pt x="536331" y="430823"/>
                    </a:lnTo>
                    <a:lnTo>
                      <a:pt x="888023" y="175846"/>
                    </a:lnTo>
                    <a:lnTo>
                      <a:pt x="1283677" y="61546"/>
                    </a:lnTo>
                    <a:lnTo>
                      <a:pt x="1696916" y="0"/>
                    </a:lnTo>
                    <a:lnTo>
                      <a:pt x="1943100" y="202223"/>
                    </a:lnTo>
                    <a:lnTo>
                      <a:pt x="2057400" y="589084"/>
                    </a:lnTo>
                    <a:lnTo>
                      <a:pt x="2259623" y="923192"/>
                    </a:lnTo>
                    <a:lnTo>
                      <a:pt x="2145323" y="1055077"/>
                    </a:lnTo>
                    <a:lnTo>
                      <a:pt x="1635370" y="888023"/>
                    </a:lnTo>
                    <a:lnTo>
                      <a:pt x="1195754" y="826477"/>
                    </a:lnTo>
                    <a:lnTo>
                      <a:pt x="1046285" y="844061"/>
                    </a:lnTo>
                    <a:lnTo>
                      <a:pt x="791308" y="1046284"/>
                    </a:lnTo>
                    <a:lnTo>
                      <a:pt x="712177" y="1485900"/>
                    </a:lnTo>
                    <a:lnTo>
                      <a:pt x="650631" y="2092569"/>
                    </a:lnTo>
                  </a:path>
                </a:pathLst>
              </a:cu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>
                <a:spLocks noChangeAspect="1"/>
              </p:cNvSpPr>
              <p:nvPr/>
            </p:nvSpPr>
            <p:spPr>
              <a:xfrm flipV="1">
                <a:off x="6011008" y="458832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>
                <a:spLocks noChangeAspect="1"/>
              </p:cNvSpPr>
              <p:nvPr/>
            </p:nvSpPr>
            <p:spPr>
              <a:xfrm flipV="1">
                <a:off x="6147816" y="37733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/>
              <p:cNvSpPr>
                <a:spLocks noChangeAspect="1"/>
              </p:cNvSpPr>
              <p:nvPr/>
            </p:nvSpPr>
            <p:spPr>
              <a:xfrm flipV="1">
                <a:off x="6326592" y="330057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>
                <a:spLocks noChangeAspect="1"/>
              </p:cNvSpPr>
              <p:nvPr/>
            </p:nvSpPr>
            <p:spPr>
              <a:xfrm flipV="1">
                <a:off x="6555192" y="29527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>
                <a:spLocks noChangeAspect="1"/>
              </p:cNvSpPr>
              <p:nvPr/>
            </p:nvSpPr>
            <p:spPr>
              <a:xfrm flipV="1">
                <a:off x="6901024" y="2699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2" name="Oval 401"/>
              <p:cNvSpPr>
                <a:spLocks noChangeAspect="1"/>
              </p:cNvSpPr>
              <p:nvPr/>
            </p:nvSpPr>
            <p:spPr>
              <a:xfrm flipV="1">
                <a:off x="7282024" y="2580542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>
                <a:spLocks noChangeAspect="1"/>
              </p:cNvSpPr>
              <p:nvPr/>
            </p:nvSpPr>
            <p:spPr>
              <a:xfrm flipV="1">
                <a:off x="7696200" y="252192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>
                <a:spLocks noChangeAspect="1"/>
              </p:cNvSpPr>
              <p:nvPr/>
            </p:nvSpPr>
            <p:spPr>
              <a:xfrm flipV="1">
                <a:off x="7961960" y="27232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>
                <a:spLocks noChangeAspect="1"/>
              </p:cNvSpPr>
              <p:nvPr/>
            </p:nvSpPr>
            <p:spPr>
              <a:xfrm flipV="1">
                <a:off x="8062544" y="3080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/>
              <p:cNvSpPr>
                <a:spLocks noChangeAspect="1"/>
              </p:cNvSpPr>
              <p:nvPr/>
            </p:nvSpPr>
            <p:spPr>
              <a:xfrm flipV="1">
                <a:off x="8272624" y="3427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/>
              <p:cNvSpPr>
                <a:spLocks noChangeAspect="1"/>
              </p:cNvSpPr>
              <p:nvPr/>
            </p:nvSpPr>
            <p:spPr>
              <a:xfrm flipV="1">
                <a:off x="8153400" y="35614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/>
              <p:cNvSpPr>
                <a:spLocks noChangeAspect="1"/>
              </p:cNvSpPr>
              <p:nvPr/>
            </p:nvSpPr>
            <p:spPr>
              <a:xfrm flipV="1">
                <a:off x="7645440" y="34099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/>
              <p:cNvSpPr>
                <a:spLocks noChangeAspect="1"/>
              </p:cNvSpPr>
              <p:nvPr/>
            </p:nvSpPr>
            <p:spPr>
              <a:xfrm flipV="1">
                <a:off x="7230208" y="33513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/>
              <p:cNvSpPr>
                <a:spLocks noChangeAspect="1"/>
              </p:cNvSpPr>
              <p:nvPr/>
            </p:nvSpPr>
            <p:spPr>
              <a:xfrm flipV="1">
                <a:off x="7060224" y="336891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/>
              <p:cNvSpPr>
                <a:spLocks noChangeAspect="1"/>
              </p:cNvSpPr>
              <p:nvPr/>
            </p:nvSpPr>
            <p:spPr>
              <a:xfrm flipV="1">
                <a:off x="6822832" y="35555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/>
              <p:cNvSpPr>
                <a:spLocks noChangeAspect="1"/>
              </p:cNvSpPr>
              <p:nvPr/>
            </p:nvSpPr>
            <p:spPr>
              <a:xfrm flipV="1">
                <a:off x="6672424" y="4570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0" name="Straight Connector 339"/>
            <p:cNvCxnSpPr/>
            <p:nvPr/>
          </p:nvCxnSpPr>
          <p:spPr>
            <a:xfrm>
              <a:off x="643998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643998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643998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875725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875725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875725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Oval 346"/>
            <p:cNvSpPr/>
            <p:nvPr/>
          </p:nvSpPr>
          <p:spPr>
            <a:xfrm>
              <a:off x="857187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Oval 347"/>
            <p:cNvSpPr/>
            <p:nvPr/>
          </p:nvSpPr>
          <p:spPr>
            <a:xfrm>
              <a:off x="857187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Oval 348"/>
            <p:cNvSpPr/>
            <p:nvPr/>
          </p:nvSpPr>
          <p:spPr>
            <a:xfrm>
              <a:off x="857187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Oval 349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Oval 350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>
            <a:xfrm>
              <a:off x="671806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Oval 352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Oval 353"/>
            <p:cNvSpPr/>
            <p:nvPr/>
          </p:nvSpPr>
          <p:spPr>
            <a:xfrm>
              <a:off x="671806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5" name="Straight Connector 354"/>
            <p:cNvCxnSpPr/>
            <p:nvPr/>
          </p:nvCxnSpPr>
          <p:spPr>
            <a:xfrm>
              <a:off x="690344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>
              <a:off x="736689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783034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829380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690344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736689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783034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829380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690344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736689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783034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829380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rot="5400000">
              <a:off x="6671716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rot="5400000">
              <a:off x="6671716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rot="5400000">
              <a:off x="6671716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 rot="5400000">
              <a:off x="6671716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rot="5400000">
              <a:off x="7135169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/>
          </p:nvCxnSpPr>
          <p:spPr>
            <a:xfrm rot="5400000">
              <a:off x="7135169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/>
            <p:nvPr/>
          </p:nvCxnSpPr>
          <p:spPr>
            <a:xfrm rot="5400000">
              <a:off x="7135169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/>
            <p:nvPr/>
          </p:nvCxnSpPr>
          <p:spPr>
            <a:xfrm rot="5400000">
              <a:off x="7135169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/>
            <p:nvPr/>
          </p:nvCxnSpPr>
          <p:spPr>
            <a:xfrm rot="5400000">
              <a:off x="7598622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>
            <a:xfrm rot="5400000">
              <a:off x="7598622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rot="5400000">
              <a:off x="7598622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 rot="5400000">
              <a:off x="7598622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rot="5400000">
              <a:off x="8062075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 rot="5400000">
              <a:off x="8062075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rot="5400000">
              <a:off x="8062075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rot="5400000">
              <a:off x="8062075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rot="5400000">
              <a:off x="8525528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rot="5400000">
              <a:off x="8525528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rot="5400000">
              <a:off x="8525528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rot="5400000">
              <a:off x="8525528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Oval 386"/>
            <p:cNvSpPr/>
            <p:nvPr/>
          </p:nvSpPr>
          <p:spPr>
            <a:xfrm>
              <a:off x="810842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9" name="Oval 388"/>
            <p:cNvSpPr/>
            <p:nvPr/>
          </p:nvSpPr>
          <p:spPr>
            <a:xfrm>
              <a:off x="810842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Oval 389"/>
            <p:cNvSpPr/>
            <p:nvPr/>
          </p:nvSpPr>
          <p:spPr>
            <a:xfrm>
              <a:off x="718151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391"/>
            <p:cNvSpPr/>
            <p:nvPr/>
          </p:nvSpPr>
          <p:spPr>
            <a:xfrm>
              <a:off x="7644967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3" name="Oval 392"/>
            <p:cNvSpPr/>
            <p:nvPr/>
          </p:nvSpPr>
          <p:spPr>
            <a:xfrm>
              <a:off x="7644967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/>
            <p:cNvSpPr/>
            <p:nvPr/>
          </p:nvSpPr>
          <p:spPr>
            <a:xfrm>
              <a:off x="718151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5" name="Oval 394"/>
            <p:cNvSpPr/>
            <p:nvPr/>
          </p:nvSpPr>
          <p:spPr>
            <a:xfrm>
              <a:off x="7644967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3" name="Oval 412"/>
          <p:cNvSpPr/>
          <p:nvPr/>
        </p:nvSpPr>
        <p:spPr>
          <a:xfrm>
            <a:off x="7581326" y="3514813"/>
            <a:ext cx="181783" cy="181783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4" name="TextBox 413"/>
              <p:cNvSpPr txBox="1"/>
              <p:nvPr/>
            </p:nvSpPr>
            <p:spPr>
              <a:xfrm>
                <a:off x="7032978" y="4659140"/>
                <a:ext cx="1249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𝛼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)|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𝛽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4" name="TextBox 4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978" y="4659140"/>
                <a:ext cx="1249445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976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1" name="Oval 250"/>
          <p:cNvSpPr/>
          <p:nvPr/>
        </p:nvSpPr>
        <p:spPr>
          <a:xfrm>
            <a:off x="1927578" y="5508978"/>
            <a:ext cx="850868" cy="7744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4495800" y="4899378"/>
            <a:ext cx="914400" cy="6953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2743200" y="5379156"/>
            <a:ext cx="2894906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256" grpId="0" animBg="1"/>
      <p:bldP spid="257" grpId="0" animBg="1"/>
      <p:bldP spid="258" grpId="0" animBg="1"/>
      <p:bldP spid="333" grpId="0" animBg="1"/>
      <p:bldP spid="334" grpId="0" animBg="1"/>
      <p:bldP spid="335" grpId="0" animBg="1"/>
      <p:bldP spid="336" grpId="0" animBg="1"/>
      <p:bldP spid="413" grpId="0" animBg="1"/>
      <p:bldP spid="253" grpId="0" animBg="1"/>
      <p:bldP spid="2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[Geometric]</a:t>
                </a:r>
                <a:r>
                  <a:rPr lang="en-US" dirty="0"/>
                  <a:t> Difference from local average: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Av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00050" lvl="1" indent="0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sz="3000" dirty="0" err="1" smtClean="0"/>
                  <a:t>Isometries</a:t>
                </a:r>
                <a:r>
                  <a:rPr lang="en-US" sz="3000" dirty="0" smtClean="0"/>
                  <a:t> preserve circles of fixed radii</a:t>
                </a:r>
              </a:p>
              <a:p>
                <a:pPr marL="571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3000" dirty="0"/>
              </a:p>
              <a:p>
                <a:pPr marL="57150" indent="0" algn="ctr">
                  <a:buNone/>
                </a:pPr>
                <a:r>
                  <a:rPr lang="en-US" sz="3000" dirty="0" smtClean="0"/>
                  <a:t>The </a:t>
                </a:r>
                <a:r>
                  <a:rPr lang="en-US" sz="3000" dirty="0" err="1" smtClean="0"/>
                  <a:t>Laplacian</a:t>
                </a:r>
                <a:r>
                  <a:rPr lang="en-US" sz="3000" dirty="0" smtClean="0"/>
                  <a:t> commutes with </a:t>
                </a:r>
                <a:r>
                  <a:rPr lang="en-US" sz="3000" dirty="0" err="1" smtClean="0"/>
                  <a:t>isometries</a:t>
                </a:r>
                <a:endParaRPr lang="en-US" sz="3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and </a:t>
            </a:r>
            <a:r>
              <a:rPr lang="en-US" dirty="0" err="1"/>
              <a:t>Isometry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36366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 noChangeAspect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i="1" dirty="0" smtClean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/>
              </a:p>
              <a:p>
                <a:pPr marL="0" indent="0">
                  <a:buNone/>
                </a:pPr>
                <a:r>
                  <a:rPr lang="en-US" dirty="0" smtClean="0"/>
                  <a:t>Integration </a:t>
                </a:r>
                <a:r>
                  <a:rPr lang="en-US" dirty="0"/>
                  <a:t>is done per-element</a:t>
                </a:r>
              </a:p>
              <a:p>
                <a:pPr lvl="1" indent="-342900">
                  <a:buFont typeface="Symbol"/>
                  <a:buChar char="Þ"/>
                </a:pPr>
                <a:r>
                  <a:rPr lang="en-US" dirty="0">
                    <a:sym typeface="Symbol"/>
                  </a:rPr>
                  <a:t> Integrals </a:t>
                </a:r>
                <a:r>
                  <a:rPr lang="en-US" dirty="0" smtClean="0">
                    <a:sym typeface="Symbol"/>
                  </a:rPr>
                  <a:t>can be </a:t>
                </a:r>
                <a:r>
                  <a:rPr lang="en-US" dirty="0">
                    <a:sym typeface="Symbol"/>
                  </a:rPr>
                  <a:t>computed </a:t>
                </a:r>
                <a:r>
                  <a:rPr lang="en-US" dirty="0" smtClean="0">
                    <a:sym typeface="Symbol"/>
                  </a:rPr>
                  <a:t>off-line.</a:t>
                </a:r>
              </a:p>
              <a:p>
                <a:pPr lvl="1" indent="-342900">
                  <a:buFont typeface="Symbol"/>
                  <a:buChar char="Þ"/>
                </a:pPr>
                <a:r>
                  <a:rPr lang="en-US" dirty="0">
                    <a:sym typeface="Symbol"/>
                  </a:rPr>
                  <a:t> Editing can be interactive.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Surface Editing</a:t>
            </a:r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021676"/>
              </p:ext>
            </p:extLst>
          </p:nvPr>
        </p:nvGraphicFramePr>
        <p:xfrm>
          <a:off x="2459673" y="3468570"/>
          <a:ext cx="3238500" cy="298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06" name="Equation" r:id="rId5" imgW="2019240" imgH="1396800" progId="Equation.3">
                  <p:embed/>
                </p:oleObj>
              </mc:Choice>
              <mc:Fallback>
                <p:oleObj name="Equation" r:id="rId5" imgW="20192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673" y="3468570"/>
                        <a:ext cx="3238500" cy="2986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3" name="Rectangle 532"/>
          <p:cNvSpPr/>
          <p:nvPr/>
        </p:nvSpPr>
        <p:spPr>
          <a:xfrm>
            <a:off x="7202254" y="3139908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 rot="5400000">
            <a:off x="7659454" y="3139908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 rot="16200000">
            <a:off x="7202254" y="3600983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 rot="10800000">
            <a:off x="7659454" y="3600983"/>
            <a:ext cx="457200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6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315200" y="2465538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465538"/>
                <a:ext cx="739305" cy="369332"/>
              </a:xfrm>
              <a:prstGeom prst="rect">
                <a:avLst/>
              </a:prstGeom>
              <a:blipFill rotWithShape="0">
                <a:blip r:embed="rId7"/>
                <a:stretch>
                  <a:fillRect r="-826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8" name="Rectangle 537"/>
          <p:cNvSpPr/>
          <p:nvPr/>
        </p:nvSpPr>
        <p:spPr>
          <a:xfrm>
            <a:off x="7189191" y="5342216"/>
            <a:ext cx="45720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 rot="5400000">
            <a:off x="7659454" y="5342216"/>
            <a:ext cx="4572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Rectangle 539"/>
          <p:cNvSpPr/>
          <p:nvPr/>
        </p:nvSpPr>
        <p:spPr>
          <a:xfrm rot="16200000">
            <a:off x="7189191" y="5801969"/>
            <a:ext cx="457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ectangle 540"/>
          <p:cNvSpPr/>
          <p:nvPr/>
        </p:nvSpPr>
        <p:spPr>
          <a:xfrm rot="10800000">
            <a:off x="7659454" y="5801969"/>
            <a:ext cx="4572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2" name="Group 541"/>
          <p:cNvGrpSpPr/>
          <p:nvPr/>
        </p:nvGrpSpPr>
        <p:grpSpPr>
          <a:xfrm>
            <a:off x="6368844" y="4976227"/>
            <a:ext cx="2595338" cy="1805573"/>
            <a:chOff x="6439989" y="3124466"/>
            <a:chExt cx="2595338" cy="1805573"/>
          </a:xfrm>
        </p:grpSpPr>
        <p:grpSp>
          <p:nvGrpSpPr>
            <p:cNvPr id="543" name="Group 542"/>
            <p:cNvGrpSpPr/>
            <p:nvPr/>
          </p:nvGrpSpPr>
          <p:grpSpPr>
            <a:xfrm>
              <a:off x="6975550" y="3308120"/>
              <a:ext cx="1768030" cy="1621919"/>
              <a:chOff x="6011008" y="2521926"/>
              <a:chExt cx="2362200" cy="2166986"/>
            </a:xfrm>
          </p:grpSpPr>
          <p:sp>
            <p:nvSpPr>
              <p:cNvPr id="600" name="Freeform 599"/>
              <p:cNvSpPr/>
              <p:nvPr/>
            </p:nvSpPr>
            <p:spPr>
              <a:xfrm>
                <a:off x="6066692" y="2567354"/>
                <a:ext cx="2259623" cy="2092569"/>
              </a:xfrm>
              <a:custGeom>
                <a:avLst/>
                <a:gdLst>
                  <a:gd name="connsiteX0" fmla="*/ 0 w 2259623"/>
                  <a:gd name="connsiteY0" fmla="*/ 2083777 h 2092569"/>
                  <a:gd name="connsiteX1" fmla="*/ 140677 w 2259623"/>
                  <a:gd name="connsiteY1" fmla="*/ 1213338 h 2092569"/>
                  <a:gd name="connsiteX2" fmla="*/ 316523 w 2259623"/>
                  <a:gd name="connsiteY2" fmla="*/ 756138 h 2092569"/>
                  <a:gd name="connsiteX3" fmla="*/ 536331 w 2259623"/>
                  <a:gd name="connsiteY3" fmla="*/ 430823 h 2092569"/>
                  <a:gd name="connsiteX4" fmla="*/ 888023 w 2259623"/>
                  <a:gd name="connsiteY4" fmla="*/ 175846 h 2092569"/>
                  <a:gd name="connsiteX5" fmla="*/ 1283677 w 2259623"/>
                  <a:gd name="connsiteY5" fmla="*/ 61546 h 2092569"/>
                  <a:gd name="connsiteX6" fmla="*/ 1696916 w 2259623"/>
                  <a:gd name="connsiteY6" fmla="*/ 0 h 2092569"/>
                  <a:gd name="connsiteX7" fmla="*/ 1943100 w 2259623"/>
                  <a:gd name="connsiteY7" fmla="*/ 202223 h 2092569"/>
                  <a:gd name="connsiteX8" fmla="*/ 2057400 w 2259623"/>
                  <a:gd name="connsiteY8" fmla="*/ 589084 h 2092569"/>
                  <a:gd name="connsiteX9" fmla="*/ 2259623 w 2259623"/>
                  <a:gd name="connsiteY9" fmla="*/ 923192 h 2092569"/>
                  <a:gd name="connsiteX10" fmla="*/ 2145323 w 2259623"/>
                  <a:gd name="connsiteY10" fmla="*/ 1055077 h 2092569"/>
                  <a:gd name="connsiteX11" fmla="*/ 1635370 w 2259623"/>
                  <a:gd name="connsiteY11" fmla="*/ 888023 h 2092569"/>
                  <a:gd name="connsiteX12" fmla="*/ 1195754 w 2259623"/>
                  <a:gd name="connsiteY12" fmla="*/ 826477 h 2092569"/>
                  <a:gd name="connsiteX13" fmla="*/ 1046285 w 2259623"/>
                  <a:gd name="connsiteY13" fmla="*/ 844061 h 2092569"/>
                  <a:gd name="connsiteX14" fmla="*/ 791308 w 2259623"/>
                  <a:gd name="connsiteY14" fmla="*/ 1046284 h 2092569"/>
                  <a:gd name="connsiteX15" fmla="*/ 712177 w 2259623"/>
                  <a:gd name="connsiteY15" fmla="*/ 1485900 h 2092569"/>
                  <a:gd name="connsiteX16" fmla="*/ 650631 w 2259623"/>
                  <a:gd name="connsiteY16" fmla="*/ 2092569 h 20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9623" h="2092569">
                    <a:moveTo>
                      <a:pt x="0" y="2083777"/>
                    </a:moveTo>
                    <a:lnTo>
                      <a:pt x="140677" y="1213338"/>
                    </a:lnTo>
                    <a:lnTo>
                      <a:pt x="316523" y="756138"/>
                    </a:lnTo>
                    <a:lnTo>
                      <a:pt x="536331" y="430823"/>
                    </a:lnTo>
                    <a:lnTo>
                      <a:pt x="888023" y="175846"/>
                    </a:lnTo>
                    <a:lnTo>
                      <a:pt x="1283677" y="61546"/>
                    </a:lnTo>
                    <a:lnTo>
                      <a:pt x="1696916" y="0"/>
                    </a:lnTo>
                    <a:lnTo>
                      <a:pt x="1943100" y="202223"/>
                    </a:lnTo>
                    <a:lnTo>
                      <a:pt x="2057400" y="589084"/>
                    </a:lnTo>
                    <a:lnTo>
                      <a:pt x="2259623" y="923192"/>
                    </a:lnTo>
                    <a:lnTo>
                      <a:pt x="2145323" y="1055077"/>
                    </a:lnTo>
                    <a:lnTo>
                      <a:pt x="1635370" y="888023"/>
                    </a:lnTo>
                    <a:lnTo>
                      <a:pt x="1195754" y="826477"/>
                    </a:lnTo>
                    <a:lnTo>
                      <a:pt x="1046285" y="844061"/>
                    </a:lnTo>
                    <a:lnTo>
                      <a:pt x="791308" y="1046284"/>
                    </a:lnTo>
                    <a:lnTo>
                      <a:pt x="712177" y="1485900"/>
                    </a:lnTo>
                    <a:lnTo>
                      <a:pt x="650631" y="2092569"/>
                    </a:lnTo>
                  </a:path>
                </a:pathLst>
              </a:cu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>
                <a:spLocks noChangeAspect="1"/>
              </p:cNvSpPr>
              <p:nvPr/>
            </p:nvSpPr>
            <p:spPr>
              <a:xfrm flipV="1">
                <a:off x="6011008" y="458832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>
                <a:spLocks noChangeAspect="1"/>
              </p:cNvSpPr>
              <p:nvPr/>
            </p:nvSpPr>
            <p:spPr>
              <a:xfrm flipV="1">
                <a:off x="6147816" y="37733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>
                <a:spLocks noChangeAspect="1"/>
              </p:cNvSpPr>
              <p:nvPr/>
            </p:nvSpPr>
            <p:spPr>
              <a:xfrm flipV="1">
                <a:off x="6326592" y="330057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>
                <a:spLocks noChangeAspect="1"/>
              </p:cNvSpPr>
              <p:nvPr/>
            </p:nvSpPr>
            <p:spPr>
              <a:xfrm flipV="1">
                <a:off x="6555192" y="29527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>
                <a:spLocks noChangeAspect="1"/>
              </p:cNvSpPr>
              <p:nvPr/>
            </p:nvSpPr>
            <p:spPr>
              <a:xfrm flipV="1">
                <a:off x="6901024" y="2699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6" name="Oval 605"/>
              <p:cNvSpPr>
                <a:spLocks noChangeAspect="1"/>
              </p:cNvSpPr>
              <p:nvPr/>
            </p:nvSpPr>
            <p:spPr>
              <a:xfrm flipV="1">
                <a:off x="7282024" y="2580542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>
                <a:spLocks noChangeAspect="1"/>
              </p:cNvSpPr>
              <p:nvPr/>
            </p:nvSpPr>
            <p:spPr>
              <a:xfrm flipV="1">
                <a:off x="7696200" y="252192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>
                <a:spLocks noChangeAspect="1"/>
              </p:cNvSpPr>
              <p:nvPr/>
            </p:nvSpPr>
            <p:spPr>
              <a:xfrm flipV="1">
                <a:off x="7961960" y="27232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/>
              <p:cNvSpPr>
                <a:spLocks noChangeAspect="1"/>
              </p:cNvSpPr>
              <p:nvPr/>
            </p:nvSpPr>
            <p:spPr>
              <a:xfrm flipV="1">
                <a:off x="8062544" y="3080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>
                <a:spLocks noChangeAspect="1"/>
              </p:cNvSpPr>
              <p:nvPr/>
            </p:nvSpPr>
            <p:spPr>
              <a:xfrm flipV="1">
                <a:off x="8272624" y="3427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>
                <a:spLocks noChangeAspect="1"/>
              </p:cNvSpPr>
              <p:nvPr/>
            </p:nvSpPr>
            <p:spPr>
              <a:xfrm flipV="1">
                <a:off x="8153400" y="35614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>
                <a:spLocks noChangeAspect="1"/>
              </p:cNvSpPr>
              <p:nvPr/>
            </p:nvSpPr>
            <p:spPr>
              <a:xfrm flipV="1">
                <a:off x="7645440" y="34099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>
                <a:spLocks noChangeAspect="1"/>
              </p:cNvSpPr>
              <p:nvPr/>
            </p:nvSpPr>
            <p:spPr>
              <a:xfrm flipV="1">
                <a:off x="7230208" y="33513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>
                <a:spLocks noChangeAspect="1"/>
              </p:cNvSpPr>
              <p:nvPr/>
            </p:nvSpPr>
            <p:spPr>
              <a:xfrm flipV="1">
                <a:off x="7060224" y="336891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/>
              <p:cNvSpPr>
                <a:spLocks noChangeAspect="1"/>
              </p:cNvSpPr>
              <p:nvPr/>
            </p:nvSpPr>
            <p:spPr>
              <a:xfrm flipV="1">
                <a:off x="6822832" y="35555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/>
              <p:cNvSpPr>
                <a:spLocks noChangeAspect="1"/>
              </p:cNvSpPr>
              <p:nvPr/>
            </p:nvSpPr>
            <p:spPr>
              <a:xfrm flipV="1">
                <a:off x="6672424" y="4570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4" name="Straight Connector 543"/>
            <p:cNvCxnSpPr/>
            <p:nvPr/>
          </p:nvCxnSpPr>
          <p:spPr>
            <a:xfrm>
              <a:off x="643998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/>
            <p:cNvCxnSpPr/>
            <p:nvPr/>
          </p:nvCxnSpPr>
          <p:spPr>
            <a:xfrm>
              <a:off x="643998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/>
            <p:cNvCxnSpPr/>
            <p:nvPr/>
          </p:nvCxnSpPr>
          <p:spPr>
            <a:xfrm>
              <a:off x="643998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/>
            <p:cNvCxnSpPr/>
            <p:nvPr/>
          </p:nvCxnSpPr>
          <p:spPr>
            <a:xfrm>
              <a:off x="875725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/>
            <p:nvPr/>
          </p:nvCxnSpPr>
          <p:spPr>
            <a:xfrm>
              <a:off x="875725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>
              <a:off x="875725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0" name="Oval 549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1" name="Oval 550"/>
            <p:cNvSpPr/>
            <p:nvPr/>
          </p:nvSpPr>
          <p:spPr>
            <a:xfrm>
              <a:off x="857187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2" name="Oval 551"/>
            <p:cNvSpPr/>
            <p:nvPr/>
          </p:nvSpPr>
          <p:spPr>
            <a:xfrm>
              <a:off x="857187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3" name="Oval 552"/>
            <p:cNvSpPr/>
            <p:nvPr/>
          </p:nvSpPr>
          <p:spPr>
            <a:xfrm>
              <a:off x="857187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6" name="Oval 555"/>
            <p:cNvSpPr/>
            <p:nvPr/>
          </p:nvSpPr>
          <p:spPr>
            <a:xfrm>
              <a:off x="671806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Oval 556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8" name="Oval 557"/>
            <p:cNvSpPr/>
            <p:nvPr/>
          </p:nvSpPr>
          <p:spPr>
            <a:xfrm>
              <a:off x="671806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9" name="Straight Connector 558"/>
            <p:cNvCxnSpPr/>
            <p:nvPr/>
          </p:nvCxnSpPr>
          <p:spPr>
            <a:xfrm>
              <a:off x="690344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>
              <a:off x="736689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>
              <a:off x="783034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>
              <a:off x="829380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690344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>
              <a:off x="736689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>
              <a:off x="783034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>
              <a:off x="829380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>
              <a:off x="690344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>
              <a:off x="736689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>
              <a:off x="783034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>
              <a:off x="829380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 rot="5400000">
              <a:off x="6671716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 rot="5400000">
              <a:off x="6671716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rot="5400000">
              <a:off x="6671716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rot="5400000">
              <a:off x="6671716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rot="5400000">
              <a:off x="7135169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rot="5400000">
              <a:off x="7135169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 rot="5400000">
              <a:off x="7135169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rot="5400000">
              <a:off x="7135169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rot="5400000">
              <a:off x="7598622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rot="5400000">
              <a:off x="7598622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 rot="5400000">
              <a:off x="7598622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rot="5400000">
              <a:off x="7598622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rot="5400000">
              <a:off x="8062075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 rot="5400000">
              <a:off x="8062075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 rot="5400000">
              <a:off x="8062075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 rot="5400000">
              <a:off x="8062075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 rot="5400000">
              <a:off x="8525528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rot="5400000">
              <a:off x="8525528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 rot="5400000">
              <a:off x="8525528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rot="5400000">
              <a:off x="8525528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Oval 590"/>
            <p:cNvSpPr/>
            <p:nvPr/>
          </p:nvSpPr>
          <p:spPr>
            <a:xfrm>
              <a:off x="810842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2" name="Oval 591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3" name="Oval 592"/>
            <p:cNvSpPr/>
            <p:nvPr/>
          </p:nvSpPr>
          <p:spPr>
            <a:xfrm>
              <a:off x="810842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4" name="Oval 593"/>
            <p:cNvSpPr/>
            <p:nvPr/>
          </p:nvSpPr>
          <p:spPr>
            <a:xfrm>
              <a:off x="718151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5" name="Oval 594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6" name="Oval 595"/>
            <p:cNvSpPr/>
            <p:nvPr/>
          </p:nvSpPr>
          <p:spPr>
            <a:xfrm>
              <a:off x="7644967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7" name="Oval 596"/>
            <p:cNvSpPr/>
            <p:nvPr/>
          </p:nvSpPr>
          <p:spPr>
            <a:xfrm>
              <a:off x="7644967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8" name="Oval 597"/>
            <p:cNvSpPr/>
            <p:nvPr/>
          </p:nvSpPr>
          <p:spPr>
            <a:xfrm>
              <a:off x="718151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>
            <a:xfrm>
              <a:off x="7644967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617" name="Object 6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441460"/>
              </p:ext>
            </p:extLst>
          </p:nvPr>
        </p:nvGraphicFramePr>
        <p:xfrm>
          <a:off x="7222571" y="5430005"/>
          <a:ext cx="455613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07" name="Equation" r:id="rId8" imgW="406080" imgH="228600" progId="Equation.3">
                  <p:embed/>
                </p:oleObj>
              </mc:Choice>
              <mc:Fallback>
                <p:oleObj name="Equation" r:id="rId8" imgW="406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2571" y="5430005"/>
                        <a:ext cx="455613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" name="Object 6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143531"/>
              </p:ext>
            </p:extLst>
          </p:nvPr>
        </p:nvGraphicFramePr>
        <p:xfrm>
          <a:off x="7672680" y="5430110"/>
          <a:ext cx="471488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08" name="Equation" r:id="rId10" imgW="419040" imgH="228600" progId="Equation.3">
                  <p:embed/>
                </p:oleObj>
              </mc:Choice>
              <mc:Fallback>
                <p:oleObj name="Equation" r:id="rId10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2680" y="5430110"/>
                        <a:ext cx="471488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9" name="Object 6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548792"/>
              </p:ext>
            </p:extLst>
          </p:nvPr>
        </p:nvGraphicFramePr>
        <p:xfrm>
          <a:off x="7218655" y="5887310"/>
          <a:ext cx="469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09" name="Equation" r:id="rId12" imgW="419040" imgH="228600" progId="Equation.3">
                  <p:embed/>
                </p:oleObj>
              </mc:Choice>
              <mc:Fallback>
                <p:oleObj name="Equation" r:id="rId12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655" y="5887310"/>
                        <a:ext cx="46990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" name="Object 6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622498"/>
              </p:ext>
            </p:extLst>
          </p:nvPr>
        </p:nvGraphicFramePr>
        <p:xfrm>
          <a:off x="7673844" y="5887205"/>
          <a:ext cx="469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0" name="Equation" r:id="rId14" imgW="419040" imgH="228600" progId="Equation.3">
                  <p:embed/>
                </p:oleObj>
              </mc:Choice>
              <mc:Fallback>
                <p:oleObj name="Equation" r:id="rId14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844" y="5887205"/>
                        <a:ext cx="46990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1" name="Group 620"/>
          <p:cNvGrpSpPr/>
          <p:nvPr/>
        </p:nvGrpSpPr>
        <p:grpSpPr>
          <a:xfrm>
            <a:off x="6375191" y="2770338"/>
            <a:ext cx="2595338" cy="1805573"/>
            <a:chOff x="6439989" y="3124466"/>
            <a:chExt cx="2595338" cy="1805573"/>
          </a:xfrm>
        </p:grpSpPr>
        <p:grpSp>
          <p:nvGrpSpPr>
            <p:cNvPr id="622" name="Group 621"/>
            <p:cNvGrpSpPr/>
            <p:nvPr/>
          </p:nvGrpSpPr>
          <p:grpSpPr>
            <a:xfrm>
              <a:off x="6975550" y="3308120"/>
              <a:ext cx="1768030" cy="1621919"/>
              <a:chOff x="6011008" y="2521926"/>
              <a:chExt cx="2362200" cy="2166986"/>
            </a:xfrm>
          </p:grpSpPr>
          <p:sp>
            <p:nvSpPr>
              <p:cNvPr id="685" name="Freeform 684"/>
              <p:cNvSpPr/>
              <p:nvPr/>
            </p:nvSpPr>
            <p:spPr>
              <a:xfrm>
                <a:off x="6066692" y="2567354"/>
                <a:ext cx="2259623" cy="2092569"/>
              </a:xfrm>
              <a:custGeom>
                <a:avLst/>
                <a:gdLst>
                  <a:gd name="connsiteX0" fmla="*/ 0 w 2259623"/>
                  <a:gd name="connsiteY0" fmla="*/ 2083777 h 2092569"/>
                  <a:gd name="connsiteX1" fmla="*/ 140677 w 2259623"/>
                  <a:gd name="connsiteY1" fmla="*/ 1213338 h 2092569"/>
                  <a:gd name="connsiteX2" fmla="*/ 316523 w 2259623"/>
                  <a:gd name="connsiteY2" fmla="*/ 756138 h 2092569"/>
                  <a:gd name="connsiteX3" fmla="*/ 536331 w 2259623"/>
                  <a:gd name="connsiteY3" fmla="*/ 430823 h 2092569"/>
                  <a:gd name="connsiteX4" fmla="*/ 888023 w 2259623"/>
                  <a:gd name="connsiteY4" fmla="*/ 175846 h 2092569"/>
                  <a:gd name="connsiteX5" fmla="*/ 1283677 w 2259623"/>
                  <a:gd name="connsiteY5" fmla="*/ 61546 h 2092569"/>
                  <a:gd name="connsiteX6" fmla="*/ 1696916 w 2259623"/>
                  <a:gd name="connsiteY6" fmla="*/ 0 h 2092569"/>
                  <a:gd name="connsiteX7" fmla="*/ 1943100 w 2259623"/>
                  <a:gd name="connsiteY7" fmla="*/ 202223 h 2092569"/>
                  <a:gd name="connsiteX8" fmla="*/ 2057400 w 2259623"/>
                  <a:gd name="connsiteY8" fmla="*/ 589084 h 2092569"/>
                  <a:gd name="connsiteX9" fmla="*/ 2259623 w 2259623"/>
                  <a:gd name="connsiteY9" fmla="*/ 923192 h 2092569"/>
                  <a:gd name="connsiteX10" fmla="*/ 2145323 w 2259623"/>
                  <a:gd name="connsiteY10" fmla="*/ 1055077 h 2092569"/>
                  <a:gd name="connsiteX11" fmla="*/ 1635370 w 2259623"/>
                  <a:gd name="connsiteY11" fmla="*/ 888023 h 2092569"/>
                  <a:gd name="connsiteX12" fmla="*/ 1195754 w 2259623"/>
                  <a:gd name="connsiteY12" fmla="*/ 826477 h 2092569"/>
                  <a:gd name="connsiteX13" fmla="*/ 1046285 w 2259623"/>
                  <a:gd name="connsiteY13" fmla="*/ 844061 h 2092569"/>
                  <a:gd name="connsiteX14" fmla="*/ 791308 w 2259623"/>
                  <a:gd name="connsiteY14" fmla="*/ 1046284 h 2092569"/>
                  <a:gd name="connsiteX15" fmla="*/ 712177 w 2259623"/>
                  <a:gd name="connsiteY15" fmla="*/ 1485900 h 2092569"/>
                  <a:gd name="connsiteX16" fmla="*/ 650631 w 2259623"/>
                  <a:gd name="connsiteY16" fmla="*/ 2092569 h 20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9623" h="2092569">
                    <a:moveTo>
                      <a:pt x="0" y="2083777"/>
                    </a:moveTo>
                    <a:lnTo>
                      <a:pt x="140677" y="1213338"/>
                    </a:lnTo>
                    <a:lnTo>
                      <a:pt x="316523" y="756138"/>
                    </a:lnTo>
                    <a:lnTo>
                      <a:pt x="536331" y="430823"/>
                    </a:lnTo>
                    <a:lnTo>
                      <a:pt x="888023" y="175846"/>
                    </a:lnTo>
                    <a:lnTo>
                      <a:pt x="1283677" y="61546"/>
                    </a:lnTo>
                    <a:lnTo>
                      <a:pt x="1696916" y="0"/>
                    </a:lnTo>
                    <a:lnTo>
                      <a:pt x="1943100" y="202223"/>
                    </a:lnTo>
                    <a:lnTo>
                      <a:pt x="2057400" y="589084"/>
                    </a:lnTo>
                    <a:lnTo>
                      <a:pt x="2259623" y="923192"/>
                    </a:lnTo>
                    <a:lnTo>
                      <a:pt x="2145323" y="1055077"/>
                    </a:lnTo>
                    <a:lnTo>
                      <a:pt x="1635370" y="888023"/>
                    </a:lnTo>
                    <a:lnTo>
                      <a:pt x="1195754" y="826477"/>
                    </a:lnTo>
                    <a:lnTo>
                      <a:pt x="1046285" y="844061"/>
                    </a:lnTo>
                    <a:lnTo>
                      <a:pt x="791308" y="1046284"/>
                    </a:lnTo>
                    <a:lnTo>
                      <a:pt x="712177" y="1485900"/>
                    </a:lnTo>
                    <a:lnTo>
                      <a:pt x="650631" y="2092569"/>
                    </a:lnTo>
                  </a:path>
                </a:pathLst>
              </a:cu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/>
              <p:cNvSpPr>
                <a:spLocks noChangeAspect="1"/>
              </p:cNvSpPr>
              <p:nvPr/>
            </p:nvSpPr>
            <p:spPr>
              <a:xfrm flipV="1">
                <a:off x="6011008" y="458832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/>
              <p:cNvSpPr>
                <a:spLocks noChangeAspect="1"/>
              </p:cNvSpPr>
              <p:nvPr/>
            </p:nvSpPr>
            <p:spPr>
              <a:xfrm flipV="1">
                <a:off x="6147816" y="37733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/>
              <p:cNvSpPr>
                <a:spLocks noChangeAspect="1"/>
              </p:cNvSpPr>
              <p:nvPr/>
            </p:nvSpPr>
            <p:spPr>
              <a:xfrm flipV="1">
                <a:off x="6326592" y="330057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/>
              <p:cNvSpPr>
                <a:spLocks noChangeAspect="1"/>
              </p:cNvSpPr>
              <p:nvPr/>
            </p:nvSpPr>
            <p:spPr>
              <a:xfrm flipV="1">
                <a:off x="6555192" y="29527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/>
              <p:cNvSpPr>
                <a:spLocks noChangeAspect="1"/>
              </p:cNvSpPr>
              <p:nvPr/>
            </p:nvSpPr>
            <p:spPr>
              <a:xfrm flipV="1">
                <a:off x="6901024" y="2699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1" name="Oval 690"/>
              <p:cNvSpPr>
                <a:spLocks noChangeAspect="1"/>
              </p:cNvSpPr>
              <p:nvPr/>
            </p:nvSpPr>
            <p:spPr>
              <a:xfrm flipV="1">
                <a:off x="7282024" y="2580542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/>
              <p:cNvSpPr>
                <a:spLocks noChangeAspect="1"/>
              </p:cNvSpPr>
              <p:nvPr/>
            </p:nvSpPr>
            <p:spPr>
              <a:xfrm flipV="1">
                <a:off x="7696200" y="252192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/>
              <p:cNvSpPr>
                <a:spLocks noChangeAspect="1"/>
              </p:cNvSpPr>
              <p:nvPr/>
            </p:nvSpPr>
            <p:spPr>
              <a:xfrm flipV="1">
                <a:off x="7961960" y="27232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/>
              <p:cNvSpPr>
                <a:spLocks noChangeAspect="1"/>
              </p:cNvSpPr>
              <p:nvPr/>
            </p:nvSpPr>
            <p:spPr>
              <a:xfrm flipV="1">
                <a:off x="8062544" y="3080766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/>
              <p:cNvSpPr>
                <a:spLocks noChangeAspect="1"/>
              </p:cNvSpPr>
              <p:nvPr/>
            </p:nvSpPr>
            <p:spPr>
              <a:xfrm flipV="1">
                <a:off x="8272624" y="3427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/>
              <p:cNvSpPr>
                <a:spLocks noChangeAspect="1"/>
              </p:cNvSpPr>
              <p:nvPr/>
            </p:nvSpPr>
            <p:spPr>
              <a:xfrm flipV="1">
                <a:off x="8153400" y="356141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/>
              <p:cNvSpPr>
                <a:spLocks noChangeAspect="1"/>
              </p:cNvSpPr>
              <p:nvPr/>
            </p:nvSpPr>
            <p:spPr>
              <a:xfrm flipV="1">
                <a:off x="7645440" y="34099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/>
              <p:cNvSpPr>
                <a:spLocks noChangeAspect="1"/>
              </p:cNvSpPr>
              <p:nvPr/>
            </p:nvSpPr>
            <p:spPr>
              <a:xfrm flipV="1">
                <a:off x="7230208" y="33513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/>
              <p:cNvSpPr>
                <a:spLocks noChangeAspect="1"/>
              </p:cNvSpPr>
              <p:nvPr/>
            </p:nvSpPr>
            <p:spPr>
              <a:xfrm flipV="1">
                <a:off x="7060224" y="3368918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/>
              <p:cNvSpPr>
                <a:spLocks noChangeAspect="1"/>
              </p:cNvSpPr>
              <p:nvPr/>
            </p:nvSpPr>
            <p:spPr>
              <a:xfrm flipV="1">
                <a:off x="6822832" y="3555550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/>
              <p:cNvSpPr>
                <a:spLocks noChangeAspect="1"/>
              </p:cNvSpPr>
              <p:nvPr/>
            </p:nvSpPr>
            <p:spPr>
              <a:xfrm flipV="1">
                <a:off x="6672424" y="4570534"/>
                <a:ext cx="100584" cy="1005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3" name="Straight Connector 622"/>
            <p:cNvCxnSpPr/>
            <p:nvPr/>
          </p:nvCxnSpPr>
          <p:spPr>
            <a:xfrm>
              <a:off x="643998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>
            <a:xfrm>
              <a:off x="643998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Straight Connector 624"/>
            <p:cNvCxnSpPr/>
            <p:nvPr/>
          </p:nvCxnSpPr>
          <p:spPr>
            <a:xfrm>
              <a:off x="643998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Straight Connector 625"/>
            <p:cNvCxnSpPr/>
            <p:nvPr/>
          </p:nvCxnSpPr>
          <p:spPr>
            <a:xfrm>
              <a:off x="875725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/>
            <p:nvPr/>
          </p:nvCxnSpPr>
          <p:spPr>
            <a:xfrm>
              <a:off x="875725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875725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9" name="Oval 628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0" name="Oval 629"/>
            <p:cNvSpPr/>
            <p:nvPr/>
          </p:nvSpPr>
          <p:spPr>
            <a:xfrm>
              <a:off x="857187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1" name="Oval 630"/>
            <p:cNvSpPr/>
            <p:nvPr/>
          </p:nvSpPr>
          <p:spPr>
            <a:xfrm>
              <a:off x="857187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2" name="Oval 631"/>
            <p:cNvSpPr/>
            <p:nvPr/>
          </p:nvSpPr>
          <p:spPr>
            <a:xfrm>
              <a:off x="857187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3" name="Oval 632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4" name="Oval 633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5" name="Oval 634"/>
            <p:cNvSpPr/>
            <p:nvPr/>
          </p:nvSpPr>
          <p:spPr>
            <a:xfrm>
              <a:off x="671806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6" name="Oval 635"/>
            <p:cNvSpPr/>
            <p:nvPr/>
          </p:nvSpPr>
          <p:spPr>
            <a:xfrm>
              <a:off x="671806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7" name="Oval 636"/>
            <p:cNvSpPr/>
            <p:nvPr/>
          </p:nvSpPr>
          <p:spPr>
            <a:xfrm>
              <a:off x="671806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8" name="Straight Connector 637"/>
            <p:cNvCxnSpPr/>
            <p:nvPr/>
          </p:nvCxnSpPr>
          <p:spPr>
            <a:xfrm>
              <a:off x="690344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>
            <a:xfrm>
              <a:off x="7366895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>
            <a:xfrm>
              <a:off x="7830349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>
            <a:xfrm>
              <a:off x="8293802" y="349522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>
            <a:xfrm>
              <a:off x="690344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>
              <a:off x="7366895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>
            <a:xfrm>
              <a:off x="7830349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>
              <a:off x="8293802" y="395868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690344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>
              <a:off x="7366895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>
              <a:off x="7830349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>
              <a:off x="8293802" y="4422136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Straight Connector 649"/>
            <p:cNvCxnSpPr/>
            <p:nvPr/>
          </p:nvCxnSpPr>
          <p:spPr>
            <a:xfrm rot="5400000">
              <a:off x="6671716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Straight Connector 650"/>
            <p:cNvCxnSpPr/>
            <p:nvPr/>
          </p:nvCxnSpPr>
          <p:spPr>
            <a:xfrm rot="5400000">
              <a:off x="6671716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Straight Connector 651"/>
            <p:cNvCxnSpPr/>
            <p:nvPr/>
          </p:nvCxnSpPr>
          <p:spPr>
            <a:xfrm rot="5400000">
              <a:off x="6671716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Straight Connector 652"/>
            <p:cNvCxnSpPr/>
            <p:nvPr/>
          </p:nvCxnSpPr>
          <p:spPr>
            <a:xfrm rot="5400000">
              <a:off x="6671716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Connector 653"/>
            <p:cNvCxnSpPr/>
            <p:nvPr/>
          </p:nvCxnSpPr>
          <p:spPr>
            <a:xfrm rot="5400000">
              <a:off x="7135169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Straight Connector 656"/>
            <p:cNvCxnSpPr/>
            <p:nvPr/>
          </p:nvCxnSpPr>
          <p:spPr>
            <a:xfrm rot="5400000">
              <a:off x="7135169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 rot="5400000">
              <a:off x="7135169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Straight Connector 658"/>
            <p:cNvCxnSpPr/>
            <p:nvPr/>
          </p:nvCxnSpPr>
          <p:spPr>
            <a:xfrm rot="5400000">
              <a:off x="7135169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/>
            <p:nvPr/>
          </p:nvCxnSpPr>
          <p:spPr>
            <a:xfrm rot="5400000">
              <a:off x="7598622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/>
            <p:cNvCxnSpPr/>
            <p:nvPr/>
          </p:nvCxnSpPr>
          <p:spPr>
            <a:xfrm rot="5400000">
              <a:off x="7598622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/>
            <p:cNvCxnSpPr/>
            <p:nvPr/>
          </p:nvCxnSpPr>
          <p:spPr>
            <a:xfrm rot="5400000">
              <a:off x="7598622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/>
            <p:cNvCxnSpPr/>
            <p:nvPr/>
          </p:nvCxnSpPr>
          <p:spPr>
            <a:xfrm rot="5400000">
              <a:off x="7598622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 rot="5400000">
              <a:off x="8062075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/>
            <p:cNvCxnSpPr/>
            <p:nvPr/>
          </p:nvCxnSpPr>
          <p:spPr>
            <a:xfrm rot="5400000">
              <a:off x="8062075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/>
            <p:cNvCxnSpPr/>
            <p:nvPr/>
          </p:nvCxnSpPr>
          <p:spPr>
            <a:xfrm rot="5400000">
              <a:off x="8062075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/>
            <p:cNvCxnSpPr/>
            <p:nvPr/>
          </p:nvCxnSpPr>
          <p:spPr>
            <a:xfrm rot="5400000">
              <a:off x="8062075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/>
            <p:nvPr/>
          </p:nvCxnSpPr>
          <p:spPr>
            <a:xfrm rot="5400000">
              <a:off x="8525528" y="326350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/>
            <p:cNvCxnSpPr/>
            <p:nvPr/>
          </p:nvCxnSpPr>
          <p:spPr>
            <a:xfrm rot="5400000">
              <a:off x="8525528" y="3726955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/>
            <p:cNvCxnSpPr/>
            <p:nvPr/>
          </p:nvCxnSpPr>
          <p:spPr>
            <a:xfrm rot="5400000">
              <a:off x="8525528" y="4190409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/>
            <p:cNvCxnSpPr/>
            <p:nvPr/>
          </p:nvCxnSpPr>
          <p:spPr>
            <a:xfrm rot="5400000">
              <a:off x="8525528" y="4653862"/>
              <a:ext cx="278072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6" name="Oval 675"/>
            <p:cNvSpPr/>
            <p:nvPr/>
          </p:nvSpPr>
          <p:spPr>
            <a:xfrm>
              <a:off x="8108421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7" name="Oval 676"/>
            <p:cNvSpPr/>
            <p:nvPr/>
          </p:nvSpPr>
          <p:spPr>
            <a:xfrm>
              <a:off x="8108421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8" name="Oval 677"/>
            <p:cNvSpPr/>
            <p:nvPr/>
          </p:nvSpPr>
          <p:spPr>
            <a:xfrm>
              <a:off x="8108421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9" name="Oval 678"/>
            <p:cNvSpPr/>
            <p:nvPr/>
          </p:nvSpPr>
          <p:spPr>
            <a:xfrm>
              <a:off x="7181514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0" name="Oval 679"/>
            <p:cNvSpPr/>
            <p:nvPr/>
          </p:nvSpPr>
          <p:spPr>
            <a:xfrm>
              <a:off x="7181514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1" name="Oval 680"/>
            <p:cNvSpPr/>
            <p:nvPr/>
          </p:nvSpPr>
          <p:spPr>
            <a:xfrm>
              <a:off x="7644967" y="3865992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2" name="Oval 681"/>
            <p:cNvSpPr/>
            <p:nvPr/>
          </p:nvSpPr>
          <p:spPr>
            <a:xfrm>
              <a:off x="7644967" y="3402539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3" name="Oval 682"/>
            <p:cNvSpPr/>
            <p:nvPr/>
          </p:nvSpPr>
          <p:spPr>
            <a:xfrm>
              <a:off x="7181514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4" name="Oval 683"/>
            <p:cNvSpPr/>
            <p:nvPr/>
          </p:nvSpPr>
          <p:spPr>
            <a:xfrm>
              <a:off x="7644967" y="4329445"/>
              <a:ext cx="185381" cy="1853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2" name="Oval 701"/>
          <p:cNvSpPr/>
          <p:nvPr/>
        </p:nvSpPr>
        <p:spPr>
          <a:xfrm>
            <a:off x="7583206" y="3514812"/>
            <a:ext cx="181783" cy="181783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03" name="Object 7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503215"/>
              </p:ext>
            </p:extLst>
          </p:nvPr>
        </p:nvGraphicFramePr>
        <p:xfrm>
          <a:off x="7196007" y="3242858"/>
          <a:ext cx="455613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1" name="Equation" r:id="rId16" imgW="406224" imgH="228501" progId="Equation.3">
                  <p:embed/>
                </p:oleObj>
              </mc:Choice>
              <mc:Fallback>
                <p:oleObj name="Equation" r:id="rId16" imgW="40622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6007" y="3242858"/>
                        <a:ext cx="455613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4" name="Object 7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380427"/>
              </p:ext>
            </p:extLst>
          </p:nvPr>
        </p:nvGraphicFramePr>
        <p:xfrm>
          <a:off x="7665590" y="3242858"/>
          <a:ext cx="471487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2" name="Equation" r:id="rId18" imgW="419100" imgH="228600" progId="Equation.3">
                  <p:embed/>
                </p:oleObj>
              </mc:Choice>
              <mc:Fallback>
                <p:oleObj name="Equation" r:id="rId18" imgW="41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590" y="3242858"/>
                        <a:ext cx="471487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5" name="Object 7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630582"/>
              </p:ext>
            </p:extLst>
          </p:nvPr>
        </p:nvGraphicFramePr>
        <p:xfrm>
          <a:off x="7211565" y="3700058"/>
          <a:ext cx="469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3" name="Equation" r:id="rId20" imgW="419100" imgH="228600" progId="Equation.3">
                  <p:embed/>
                </p:oleObj>
              </mc:Choice>
              <mc:Fallback>
                <p:oleObj name="Equation" r:id="rId20" imgW="41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1565" y="3700058"/>
                        <a:ext cx="46990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" name="Object 7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092806"/>
              </p:ext>
            </p:extLst>
          </p:nvPr>
        </p:nvGraphicFramePr>
        <p:xfrm>
          <a:off x="7668765" y="3700058"/>
          <a:ext cx="4683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4" name="Equation" r:id="rId22" imgW="419100" imgH="228600" progId="Equation.3">
                  <p:embed/>
                </p:oleObj>
              </mc:Choice>
              <mc:Fallback>
                <p:oleObj name="Equation" r:id="rId22" imgW="41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765" y="3700058"/>
                        <a:ext cx="468312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07" name="TextBox 706"/>
              <p:cNvSpPr txBox="1"/>
              <p:nvPr/>
            </p:nvSpPr>
            <p:spPr>
              <a:xfrm>
                <a:off x="7315200" y="4659140"/>
                <a:ext cx="728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07" name="TextBox 7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4659140"/>
                <a:ext cx="728084" cy="369332"/>
              </a:xfrm>
              <a:prstGeom prst="rect">
                <a:avLst/>
              </a:prstGeom>
              <a:blipFill rotWithShape="0">
                <a:blip r:embed="rId24"/>
                <a:stretch>
                  <a:fillRect r="-840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8" name="Rounded Rectangle 707"/>
          <p:cNvSpPr/>
          <p:nvPr/>
        </p:nvSpPr>
        <p:spPr>
          <a:xfrm>
            <a:off x="7637657" y="5795111"/>
            <a:ext cx="520798" cy="478786"/>
          </a:xfrm>
          <a:prstGeom prst="roundRect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Rounded Rectangle 708"/>
          <p:cNvSpPr/>
          <p:nvPr/>
        </p:nvSpPr>
        <p:spPr>
          <a:xfrm>
            <a:off x="7625055" y="3608538"/>
            <a:ext cx="520798" cy="478786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0" name="Object 7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782454"/>
              </p:ext>
            </p:extLst>
          </p:nvPr>
        </p:nvGraphicFramePr>
        <p:xfrm>
          <a:off x="2219325" y="5244924"/>
          <a:ext cx="166846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5" name="Equation" r:id="rId25" imgW="1041120" imgH="368280" progId="Equation.3">
                  <p:embed/>
                </p:oleObj>
              </mc:Choice>
              <mc:Fallback>
                <p:oleObj name="Equation" r:id="rId25" imgW="10411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325" y="5244924"/>
                        <a:ext cx="1668463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" name="Object 7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730670"/>
              </p:ext>
            </p:extLst>
          </p:nvPr>
        </p:nvGraphicFramePr>
        <p:xfrm>
          <a:off x="4710113" y="4371799"/>
          <a:ext cx="1119187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6" name="Equation" r:id="rId27" imgW="698400" imgH="1244520" progId="Equation.3">
                  <p:embed/>
                </p:oleObj>
              </mc:Choice>
              <mc:Fallback>
                <p:oleObj name="Equation" r:id="rId27" imgW="698400" imgH="124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113" y="4371799"/>
                        <a:ext cx="1119187" cy="199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2" name="Object 7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379522"/>
              </p:ext>
            </p:extLst>
          </p:nvPr>
        </p:nvGraphicFramePr>
        <p:xfrm>
          <a:off x="3895725" y="4300361"/>
          <a:ext cx="325438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7" name="Equation" r:id="rId29" imgW="203040" imgH="1396800" progId="Equation.3">
                  <p:embed/>
                </p:oleObj>
              </mc:Choice>
              <mc:Fallback>
                <p:oleObj name="Equation" r:id="rId29" imgW="2030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4300361"/>
                        <a:ext cx="325438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3" name="Object 7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793813"/>
              </p:ext>
            </p:extLst>
          </p:nvPr>
        </p:nvGraphicFramePr>
        <p:xfrm>
          <a:off x="4064000" y="4364940"/>
          <a:ext cx="812800" cy="199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8" name="Equation" r:id="rId31" imgW="507960" imgH="1244520" progId="Equation.3">
                  <p:embed/>
                </p:oleObj>
              </mc:Choice>
              <mc:Fallback>
                <p:oleObj name="Equation" r:id="rId31" imgW="507960" imgH="124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4364940"/>
                        <a:ext cx="812800" cy="199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4" name="Object 7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256010"/>
              </p:ext>
            </p:extLst>
          </p:nvPr>
        </p:nvGraphicFramePr>
        <p:xfrm>
          <a:off x="4067175" y="4362274"/>
          <a:ext cx="487363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19" name="Equation" r:id="rId33" imgW="304560" imgH="1244520" progId="Equation.3">
                  <p:embed/>
                </p:oleObj>
              </mc:Choice>
              <mc:Fallback>
                <p:oleObj name="Equation" r:id="rId33" imgW="304560" imgH="124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4362274"/>
                        <a:ext cx="487363" cy="199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5" name="Rectangle 714"/>
          <p:cNvSpPr/>
          <p:nvPr/>
        </p:nvSpPr>
        <p:spPr>
          <a:xfrm>
            <a:off x="3920494" y="4223334"/>
            <a:ext cx="2089817" cy="232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Rectangle 715"/>
          <p:cNvSpPr/>
          <p:nvPr/>
        </p:nvSpPr>
        <p:spPr>
          <a:xfrm>
            <a:off x="3850860" y="5416055"/>
            <a:ext cx="2357852" cy="72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Rectangle 716"/>
          <p:cNvSpPr/>
          <p:nvPr/>
        </p:nvSpPr>
        <p:spPr>
          <a:xfrm>
            <a:off x="3850859" y="5948067"/>
            <a:ext cx="2159453" cy="650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Rectangle 717"/>
          <p:cNvSpPr/>
          <p:nvPr/>
        </p:nvSpPr>
        <p:spPr>
          <a:xfrm>
            <a:off x="3850859" y="4857415"/>
            <a:ext cx="2357853" cy="72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Rounded Rectangle 718"/>
          <p:cNvSpPr/>
          <p:nvPr/>
        </p:nvSpPr>
        <p:spPr>
          <a:xfrm>
            <a:off x="3850859" y="5904270"/>
            <a:ext cx="1905000" cy="677316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" name="Rectangle 719"/>
          <p:cNvSpPr/>
          <p:nvPr/>
        </p:nvSpPr>
        <p:spPr>
          <a:xfrm>
            <a:off x="4166277" y="4344859"/>
            <a:ext cx="1097402" cy="2226604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TextBox 720"/>
          <p:cNvSpPr txBox="1"/>
          <p:nvPr/>
        </p:nvSpPr>
        <p:spPr>
          <a:xfrm>
            <a:off x="4118627" y="652280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accent6"/>
                </a:solidFill>
              </a:rPr>
              <a:t>Pre-processing</a:t>
            </a:r>
            <a:endParaRPr lang="en-US" sz="2000" b="1" i="1" dirty="0">
              <a:solidFill>
                <a:schemeClr val="accent6"/>
              </a:solidFill>
            </a:endParaRPr>
          </a:p>
        </p:txBody>
      </p:sp>
      <p:sp>
        <p:nvSpPr>
          <p:cNvPr id="722" name="TextBox 721"/>
          <p:cNvSpPr txBox="1"/>
          <p:nvPr/>
        </p:nvSpPr>
        <p:spPr>
          <a:xfrm>
            <a:off x="3837788" y="652280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Run-time</a:t>
            </a:r>
            <a:endParaRPr lang="en-US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3" name="Rectangle 722"/>
          <p:cNvSpPr/>
          <p:nvPr/>
        </p:nvSpPr>
        <p:spPr>
          <a:xfrm>
            <a:off x="3874805" y="4362274"/>
            <a:ext cx="1534160" cy="2209190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4" name="Picture 2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8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3.7037E-7 L -0.04306 -3.7037E-7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2.22222E-6 L 0.02899 2.22222E-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632 -1.48148E-6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40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 animBg="1"/>
      <p:bldP spid="533" grpId="1" animBg="1"/>
      <p:bldP spid="533" grpId="2" animBg="1"/>
      <p:bldP spid="534" grpId="0" animBg="1"/>
      <p:bldP spid="535" grpId="0" animBg="1"/>
      <p:bldP spid="535" grpId="1" animBg="1"/>
      <p:bldP spid="535" grpId="2" animBg="1"/>
      <p:bldP spid="536" grpId="0" animBg="1"/>
      <p:bldP spid="536" grpId="1" animBg="1"/>
      <p:bldP spid="538" grpId="0" animBg="1"/>
      <p:bldP spid="538" grpId="1" animBg="1"/>
      <p:bldP spid="538" grpId="2" animBg="1"/>
      <p:bldP spid="539" grpId="0" animBg="1"/>
      <p:bldP spid="540" grpId="0" animBg="1"/>
      <p:bldP spid="540" grpId="1" animBg="1"/>
      <p:bldP spid="540" grpId="2" animBg="1"/>
      <p:bldP spid="541" grpId="0" animBg="1"/>
      <p:bldP spid="541" grpId="1" animBg="1"/>
      <p:bldP spid="708" grpId="0" animBg="1"/>
      <p:bldP spid="708" grpId="1" animBg="1"/>
      <p:bldP spid="708" grpId="2" animBg="1"/>
      <p:bldP spid="709" grpId="0" animBg="1"/>
      <p:bldP spid="709" grpId="1" animBg="1"/>
      <p:bldP spid="715" grpId="0" animBg="1"/>
      <p:bldP spid="716" grpId="0" animBg="1"/>
      <p:bldP spid="717" grpId="0" animBg="1"/>
      <p:bldP spid="718" grpId="0" animBg="1"/>
      <p:bldP spid="719" grpId="0" animBg="1"/>
      <p:bldP spid="719" grpId="1" animBg="1"/>
      <p:bldP spid="720" grpId="0" animBg="1"/>
      <p:bldP spid="720" grpId="1" animBg="1"/>
      <p:bldP spid="721" grpId="0"/>
      <p:bldP spid="721" grpId="1"/>
      <p:bldP spid="722" grpId="0"/>
      <p:bldP spid="72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 noChangeAspec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sz="2600" i="1" dirty="0" smtClean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2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old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u="sng" dirty="0"/>
              </a:p>
              <a:p>
                <a:pPr marL="0" indent="0">
                  <a:buNone/>
                </a:pPr>
                <a:r>
                  <a:rPr lang="en-US" dirty="0" smtClean="0"/>
                  <a:t>Integration </a:t>
                </a:r>
                <a:r>
                  <a:rPr lang="en-US" dirty="0"/>
                  <a:t>is done per-element</a:t>
                </a:r>
              </a:p>
              <a:p>
                <a:pPr lvl="1" indent="-342900">
                  <a:buFont typeface="Symbol"/>
                  <a:buChar char="Þ"/>
                </a:pPr>
                <a:r>
                  <a:rPr lang="en-US" dirty="0">
                    <a:sym typeface="Symbol"/>
                  </a:rPr>
                  <a:t> Integrals </a:t>
                </a:r>
                <a:r>
                  <a:rPr lang="en-US" dirty="0" smtClean="0">
                    <a:sym typeface="Symbol"/>
                  </a:rPr>
                  <a:t>can be </a:t>
                </a:r>
                <a:r>
                  <a:rPr lang="en-US" dirty="0">
                    <a:sym typeface="Symbol"/>
                  </a:rPr>
                  <a:t>computed off-line</a:t>
                </a:r>
                <a:r>
                  <a:rPr lang="en-US" dirty="0" smtClean="0">
                    <a:sym typeface="Symbol"/>
                  </a:rPr>
                  <a:t>.</a:t>
                </a:r>
              </a:p>
              <a:p>
                <a:pPr lvl="1" indent="-342900">
                  <a:buFont typeface="Symbol"/>
                  <a:buChar char="Þ"/>
                </a:pPr>
                <a:r>
                  <a:rPr lang="en-US" dirty="0">
                    <a:sym typeface="Symbol"/>
                  </a:rPr>
                  <a:t> Editing can be interactive.</a:t>
                </a:r>
              </a:p>
              <a:p>
                <a:pPr lvl="1" indent="-342900">
                  <a:buFont typeface="Symbol"/>
                  <a:buChar char="Þ"/>
                </a:pPr>
                <a:r>
                  <a:rPr lang="en-US" dirty="0" smtClean="0">
                    <a:sym typeface="Symbol"/>
                  </a:rPr>
                  <a:t> With a little more work,</a:t>
                </a:r>
                <a:br>
                  <a:rPr lang="en-US" dirty="0" smtClean="0">
                    <a:sym typeface="Symbol"/>
                  </a:rPr>
                </a:br>
                <a:r>
                  <a:rPr lang="en-US" dirty="0" smtClean="0">
                    <a:sym typeface="Symbol"/>
                  </a:rPr>
                  <a:t>this can be extended to</a:t>
                </a:r>
                <a:br>
                  <a:rPr lang="en-US" dirty="0" smtClean="0">
                    <a:sym typeface="Symbol"/>
                  </a:rPr>
                </a:br>
                <a:r>
                  <a:rPr lang="en-US" dirty="0" smtClean="0">
                    <a:sym typeface="Symbol"/>
                  </a:rPr>
                  <a:t>anisotropic edits.</a:t>
                </a:r>
                <a:endParaRPr lang="en-US" dirty="0">
                  <a:sym typeface="Symbol"/>
                </a:endParaRPr>
              </a:p>
              <a:p>
                <a:pPr marL="400050" lvl="1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Surface Editing</a:t>
            </a:r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61543"/>
              </p:ext>
            </p:extLst>
          </p:nvPr>
        </p:nvGraphicFramePr>
        <p:xfrm>
          <a:off x="2459673" y="3468570"/>
          <a:ext cx="3238500" cy="298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67" name="Equation" r:id="rId5" imgW="2019240" imgH="1396800" progId="Equation.3">
                  <p:embed/>
                </p:oleObj>
              </mc:Choice>
              <mc:Fallback>
                <p:oleObj name="Equation" r:id="rId5" imgW="20192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673" y="3468570"/>
                        <a:ext cx="3238500" cy="2986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" name="TextBox 190">
            <a:hlinkClick r:id="rId7" action="ppaction://hlinkfile"/>
          </p:cNvPr>
          <p:cNvSpPr txBox="1"/>
          <p:nvPr/>
        </p:nvSpPr>
        <p:spPr>
          <a:xfrm>
            <a:off x="6236747" y="6488668"/>
            <a:ext cx="1992853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400K triangle mesh</a:t>
            </a:r>
            <a:endParaRPr lang="en-US" dirty="0"/>
          </a:p>
        </p:txBody>
      </p:sp>
      <p:pic>
        <p:nvPicPr>
          <p:cNvPr id="403496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307" y="3911221"/>
            <a:ext cx="1887127" cy="264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3497" name="Picture 4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11221"/>
            <a:ext cx="1887127" cy="264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Poisson Equation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Geometry Processing: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25139" y="2057400"/>
            <a:ext cx="473225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 err="1" smtClean="0"/>
              <a:t>Laplacian</a:t>
            </a:r>
            <a:r>
              <a:rPr lang="en-US" sz="2600" dirty="0" smtClean="0"/>
              <a:t> surface editing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Manifold </a:t>
            </a:r>
            <a:r>
              <a:rPr lang="en-US" sz="2600" dirty="0"/>
              <a:t>harmonics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Isometric </a:t>
            </a:r>
            <a:r>
              <a:rPr lang="en-US" sz="2600" dirty="0"/>
              <a:t>embedding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/>
              <a:t>Intrinsic </a:t>
            </a:r>
            <a:r>
              <a:rPr lang="en-US" sz="2600" dirty="0" smtClean="0"/>
              <a:t>symmetries</a:t>
            </a:r>
            <a:endParaRPr lang="en-US" sz="2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/>
              <a:t>Heat kernel signatures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/>
              <a:t>Cage-based animation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/>
              <a:t>Surface </a:t>
            </a:r>
            <a:r>
              <a:rPr lang="en-US" sz="2600" dirty="0" smtClean="0"/>
              <a:t>reconstruction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080272"/>
            <a:ext cx="392120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 smtClean="0"/>
              <a:t>Registration/symmetry</a:t>
            </a:r>
            <a:endParaRPr lang="en-US" sz="2600" dirty="0"/>
          </a:p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 smtClean="0"/>
              <a:t>Shape DNA</a:t>
            </a:r>
          </a:p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 smtClean="0"/>
              <a:t>Fluid </a:t>
            </a:r>
            <a:r>
              <a:rPr lang="en-US" sz="2600" dirty="0"/>
              <a:t>simulation</a:t>
            </a:r>
          </a:p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/>
              <a:t>Smoothing/sharpening</a:t>
            </a:r>
          </a:p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/>
              <a:t>Mean curvature flow</a:t>
            </a:r>
          </a:p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/>
              <a:t>Gradient domain stitching</a:t>
            </a:r>
          </a:p>
          <a:p>
            <a:pPr marL="225425" lvl="2" indent="-225425">
              <a:buFont typeface="Arial" panose="020B0604020202020204" pitchFamily="34" charset="0"/>
              <a:buChar char="•"/>
            </a:pPr>
            <a:r>
              <a:rPr lang="en-US" sz="2600" dirty="0"/>
              <a:t>Interactive </a:t>
            </a:r>
            <a:r>
              <a:rPr lang="en-US" sz="2600" dirty="0" smtClean="0"/>
              <a:t>mesh editing</a:t>
            </a:r>
          </a:p>
        </p:txBody>
      </p:sp>
    </p:spTree>
    <p:extLst>
      <p:ext uri="{BB962C8B-B14F-4D97-AF65-F5344CB8AC3E}">
        <p14:creationId xmlns:p14="http://schemas.microsoft.com/office/powerpoint/2010/main" val="30728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Image Processing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Geometry Processing</a:t>
                </a:r>
              </a:p>
              <a:p>
                <a:pPr lvl="1"/>
                <a:r>
                  <a:rPr lang="en-US" dirty="0" smtClean="0"/>
                  <a:t>Some things carry over directly</a:t>
                </a:r>
              </a:p>
              <a:p>
                <a:pPr lvl="2"/>
                <a:r>
                  <a:rPr lang="en-US" dirty="0" smtClean="0"/>
                  <a:t>Spectrum-based frequency decompositions</a:t>
                </a:r>
              </a:p>
              <a:p>
                <a:pPr lvl="2"/>
                <a:r>
                  <a:rPr lang="en-US" dirty="0" smtClean="0"/>
                  <a:t>Signal sharpening</a:t>
                </a:r>
              </a:p>
              <a:p>
                <a:pPr lvl="2"/>
                <a:r>
                  <a:rPr lang="en-US" dirty="0" smtClean="0"/>
                  <a:t>Gradient fitting</a:t>
                </a:r>
              </a:p>
              <a:p>
                <a:pPr lvl="1"/>
                <a:r>
                  <a:rPr lang="en-US" dirty="0" smtClean="0"/>
                  <a:t>Some require more care</a:t>
                </a:r>
              </a:p>
              <a:p>
                <a:pPr lvl="2"/>
                <a:r>
                  <a:rPr lang="en-US" dirty="0" smtClean="0"/>
                  <a:t>Helmholtz decomposition includes harmonics</a:t>
                </a:r>
              </a:p>
              <a:p>
                <a:pPr lvl="2"/>
                <a:r>
                  <a:rPr lang="en-US" dirty="0" smtClean="0"/>
                  <a:t>The </a:t>
                </a:r>
                <a:r>
                  <a:rPr lang="en-US" dirty="0" err="1" smtClean="0"/>
                  <a:t>Laplacian</a:t>
                </a:r>
                <a:r>
                  <a:rPr lang="en-US" dirty="0" smtClean="0"/>
                  <a:t> evolves with the geometry</a:t>
                </a:r>
              </a:p>
              <a:p>
                <a:pPr lvl="2"/>
                <a:r>
                  <a:rPr lang="en-US" dirty="0" smtClean="0"/>
                  <a:t>Geometry is not uniformly tessellated</a:t>
                </a:r>
              </a:p>
              <a:p>
                <a:pPr lvl="1"/>
                <a:r>
                  <a:rPr lang="en-US" dirty="0" smtClean="0"/>
                  <a:t>Some are a real headache</a:t>
                </a:r>
              </a:p>
              <a:p>
                <a:pPr lvl="2"/>
                <a:r>
                  <a:rPr lang="en-US" dirty="0" smtClean="0"/>
                  <a:t>Geodesics can terminate and bifurcate</a:t>
                </a:r>
              </a:p>
              <a:p>
                <a:pPr lvl="2"/>
                <a:r>
                  <a:rPr lang="en-US" dirty="0" smtClean="0"/>
                  <a:t>No fast frequency decomposition for signal filtering</a:t>
                </a:r>
              </a:p>
              <a:p>
                <a:pPr lvl="2"/>
                <a:r>
                  <a:rPr lang="en-US" dirty="0" smtClean="0"/>
                  <a:t>How to define high-order derivatives on PL surfaces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704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4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306513" y="2651125"/>
            <a:ext cx="634365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96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b="1" dirty="0" smtClean="0"/>
              </a:p>
              <a:p>
                <a:pPr marL="0" indent="0" algn="ctr">
                  <a:buNone/>
                </a:pPr>
                <a:r>
                  <a:rPr lang="en-US" b="1" dirty="0" smtClean="0"/>
                  <a:t>   </a:t>
                </a:r>
              </a:p>
              <a:p>
                <a:pPr marL="0" indent="0" algn="ctr">
                  <a:buNone/>
                </a:pPr>
                <a:r>
                  <a:rPr lang="en-US" b="1" dirty="0" smtClean="0"/>
                  <a:t> [Analytic]</a:t>
                </a:r>
                <a:r>
                  <a:rPr lang="en-US" dirty="0"/>
                  <a:t> </a:t>
                </a:r>
                <a:r>
                  <a:rPr lang="en-US" dirty="0" smtClean="0"/>
                  <a:t>+ </a:t>
                </a:r>
                <a:r>
                  <a:rPr lang="en-US" b="1" dirty="0" smtClean="0"/>
                  <a:t>[</a:t>
                </a:r>
                <a:r>
                  <a:rPr lang="en-US" b="1" dirty="0"/>
                  <a:t>Geometric</a:t>
                </a:r>
                <a:r>
                  <a:rPr lang="en-US" b="1" dirty="0" smtClean="0"/>
                  <a:t>]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 algn="ctr">
                  <a:buNone/>
                </a:pPr>
                <a:r>
                  <a:rPr lang="en-US" dirty="0"/>
                  <a:t>The </a:t>
                </a:r>
                <a:r>
                  <a:rPr lang="en-US" dirty="0" err="1" smtClean="0"/>
                  <a:t>eigendecomposition</a:t>
                </a:r>
                <a:r>
                  <a:rPr lang="en-US" dirty="0" smtClean="0"/>
                  <a:t> of </a:t>
                </a:r>
                <a:r>
                  <a:rPr lang="en-US" dirty="0"/>
                  <a:t>the </a:t>
                </a:r>
                <a:r>
                  <a:rPr lang="en-US" dirty="0" err="1"/>
                  <a:t>Laplacian</a:t>
                </a:r>
                <a:r>
                  <a:rPr lang="en-US" dirty="0"/>
                  <a:t> </a:t>
                </a:r>
                <a:r>
                  <a:rPr lang="en-US" dirty="0" smtClean="0"/>
                  <a:t>is fixed </a:t>
                </a:r>
                <a:r>
                  <a:rPr lang="en-US" dirty="0"/>
                  <a:t>under </a:t>
                </a:r>
                <a:r>
                  <a:rPr lang="en-US" dirty="0" smtClean="0"/>
                  <a:t>isometric deformations of the domain</a:t>
                </a: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630" r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and </a:t>
            </a:r>
            <a:r>
              <a:rPr lang="en-US" dirty="0" err="1"/>
              <a:t>Isometry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52971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Isometry</a:t>
            </a:r>
            <a:r>
              <a:rPr lang="en-US" dirty="0" smtClean="0"/>
              <a:t> invariant representations</a:t>
            </a:r>
          </a:p>
          <a:p>
            <a:pPr lvl="1"/>
            <a:r>
              <a:rPr lang="en-US" dirty="0" smtClean="0"/>
              <a:t>Amplitudes of a signal</a:t>
            </a:r>
          </a:p>
          <a:p>
            <a:pPr lvl="1"/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and </a:t>
            </a:r>
            <a:r>
              <a:rPr lang="en-US" dirty="0" err="1"/>
              <a:t>Isometry</a:t>
            </a:r>
            <a:r>
              <a:rPr lang="en-US" dirty="0"/>
              <a:t>: Applications</a:t>
            </a:r>
          </a:p>
        </p:txBody>
      </p:sp>
      <p:graphicFrame>
        <p:nvGraphicFramePr>
          <p:cNvPr id="37" name="Object 30"/>
          <p:cNvGraphicFramePr>
            <a:graphicFrameLocks noChangeAspect="1"/>
          </p:cNvGraphicFramePr>
          <p:nvPr/>
        </p:nvGraphicFramePr>
        <p:xfrm>
          <a:off x="3200400" y="2379663"/>
          <a:ext cx="4838700" cy="196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88" name="Bitmap Image" r:id="rId4" imgW="3847619" imgH="1561905" progId="Paint.Picture">
                  <p:embed/>
                </p:oleObj>
              </mc:Choice>
              <mc:Fallback>
                <p:oleObj name="Bitmap Image" r:id="rId4" imgW="3847619" imgH="1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379663"/>
                        <a:ext cx="4838700" cy="196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Line 31"/>
          <p:cNvSpPr>
            <a:spLocks noChangeShapeType="1"/>
          </p:cNvSpPr>
          <p:nvPr/>
        </p:nvSpPr>
        <p:spPr bwMode="auto">
          <a:xfrm flipV="1">
            <a:off x="2667000" y="4267200"/>
            <a:ext cx="685800" cy="1066799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32"/>
          <p:cNvSpPr>
            <a:spLocks noChangeShapeType="1"/>
          </p:cNvSpPr>
          <p:nvPr/>
        </p:nvSpPr>
        <p:spPr bwMode="auto">
          <a:xfrm flipH="1" flipV="1">
            <a:off x="3657600" y="4267200"/>
            <a:ext cx="609600" cy="10668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Line 33"/>
          <p:cNvSpPr>
            <a:spLocks noChangeShapeType="1"/>
          </p:cNvSpPr>
          <p:nvPr/>
        </p:nvSpPr>
        <p:spPr bwMode="auto">
          <a:xfrm flipH="1" flipV="1">
            <a:off x="3962400" y="4267200"/>
            <a:ext cx="1752600" cy="10668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7" name="Line 34"/>
          <p:cNvSpPr>
            <a:spLocks noChangeShapeType="1"/>
          </p:cNvSpPr>
          <p:nvPr/>
        </p:nvSpPr>
        <p:spPr bwMode="auto">
          <a:xfrm flipH="1" flipV="1">
            <a:off x="4267200" y="4267200"/>
            <a:ext cx="2971800" cy="10668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381000" y="5696169"/>
          <a:ext cx="1143000" cy="112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89" name="Bitmap Image" r:id="rId6" imgW="3696216" imgH="3629532" progId="Paint.Picture">
                  <p:embed/>
                </p:oleObj>
              </mc:Choice>
              <mc:Fallback>
                <p:oleObj name="Bitmap Image" r:id="rId6" imgW="3696216" imgH="362953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696169"/>
                        <a:ext cx="1143000" cy="112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1981200" y="5599331"/>
            <a:ext cx="6934200" cy="0"/>
          </a:xfrm>
          <a:prstGeom prst="line">
            <a:avLst/>
          </a:prstGeom>
          <a:noFill/>
          <a:ln w="444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" name="Object 16"/>
          <p:cNvGraphicFramePr>
            <a:graphicFrameLocks noChangeAspect="1"/>
          </p:cNvGraphicFramePr>
          <p:nvPr/>
        </p:nvGraphicFramePr>
        <p:xfrm>
          <a:off x="2057400" y="5691406"/>
          <a:ext cx="11430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90" name="Bitmap Image" r:id="rId8" imgW="1305107" imgH="1286055" progId="Paint.Picture">
                  <p:embed/>
                </p:oleObj>
              </mc:Choice>
              <mc:Fallback>
                <p:oleObj name="Bitmap Image" r:id="rId8" imgW="1305107" imgH="1286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691406"/>
                        <a:ext cx="11430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7"/>
          <p:cNvGraphicFramePr>
            <a:graphicFrameLocks noChangeAspect="1"/>
          </p:cNvGraphicFramePr>
          <p:nvPr/>
        </p:nvGraphicFramePr>
        <p:xfrm>
          <a:off x="3657600" y="5675531"/>
          <a:ext cx="1143000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91" name="Bitmap Image" r:id="rId10" imgW="1247619" imgH="1228571" progId="Paint.Picture">
                  <p:embed/>
                </p:oleObj>
              </mc:Choice>
              <mc:Fallback>
                <p:oleObj name="Bitmap Image" r:id="rId10" imgW="1247619" imgH="12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675531"/>
                        <a:ext cx="1143000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8"/>
          <p:cNvGraphicFramePr>
            <a:graphicFrameLocks noChangeAspect="1"/>
          </p:cNvGraphicFramePr>
          <p:nvPr/>
        </p:nvGraphicFramePr>
        <p:xfrm>
          <a:off x="5181600" y="5675531"/>
          <a:ext cx="11430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92" name="Bitmap Image" r:id="rId12" imgW="1209524" imgH="1200318" progId="Paint.Picture">
                  <p:embed/>
                </p:oleObj>
              </mc:Choice>
              <mc:Fallback>
                <p:oleObj name="Bitmap Image" r:id="rId12" imgW="1209524" imgH="120031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675531"/>
                        <a:ext cx="114300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9"/>
          <p:cNvGraphicFramePr>
            <a:graphicFrameLocks noChangeAspect="1"/>
          </p:cNvGraphicFramePr>
          <p:nvPr/>
        </p:nvGraphicFramePr>
        <p:xfrm>
          <a:off x="6705600" y="5675531"/>
          <a:ext cx="1143000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93" name="Bitmap Image" r:id="rId14" imgW="1247619" imgH="1209524" progId="Paint.Picture">
                  <p:embed/>
                </p:oleObj>
              </mc:Choice>
              <mc:Fallback>
                <p:oleObj name="Bitmap Image" r:id="rId14" imgW="1247619" imgH="12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75531"/>
                        <a:ext cx="1143000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3276600" y="6005731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+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4800600" y="6018431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+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6324600" y="6005731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+</a:t>
            </a: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7924800" y="6005731"/>
            <a:ext cx="38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+</a:t>
            </a: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8153400" y="5604933"/>
            <a:ext cx="83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/>
              <a:t>…</a:t>
            </a:r>
          </a:p>
        </p:txBody>
      </p:sp>
      <p:sp>
        <p:nvSpPr>
          <p:cNvPr id="50" name="Text Box 25"/>
          <p:cNvSpPr txBox="1">
            <a:spLocks noChangeArrowheads="1"/>
          </p:cNvSpPr>
          <p:nvPr/>
        </p:nvSpPr>
        <p:spPr bwMode="auto">
          <a:xfrm>
            <a:off x="1600200" y="6031131"/>
            <a:ext cx="38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=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1981200" y="5065931"/>
            <a:ext cx="1295400" cy="469900"/>
          </a:xfrm>
          <a:prstGeom prst="rect">
            <a:avLst/>
          </a:prstGeom>
          <a:solidFill>
            <a:schemeClr val="bg1"/>
          </a:solidFill>
          <a:ln w="12700">
            <a:solidFill>
              <a:srgbClr val="FFAD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Constant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3581400" y="5065931"/>
            <a:ext cx="1295400" cy="469900"/>
          </a:xfrm>
          <a:prstGeom prst="rect">
            <a:avLst/>
          </a:prstGeom>
          <a:solidFill>
            <a:schemeClr val="bg1"/>
          </a:solidFill>
          <a:ln w="12700">
            <a:solidFill>
              <a:srgbClr val="FFAD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1</a:t>
            </a:r>
            <a:r>
              <a:rPr lang="en-US" altLang="en-US" baseline="30000">
                <a:solidFill>
                  <a:schemeClr val="tx2"/>
                </a:solidFill>
              </a:rPr>
              <a:t>st</a:t>
            </a:r>
            <a:r>
              <a:rPr lang="en-US" altLang="en-US">
                <a:solidFill>
                  <a:schemeClr val="tx2"/>
                </a:solidFill>
              </a:rPr>
              <a:t> Order</a:t>
            </a:r>
          </a:p>
        </p:txBody>
      </p:sp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5029200" y="5065931"/>
            <a:ext cx="1447800" cy="469900"/>
          </a:xfrm>
          <a:prstGeom prst="rect">
            <a:avLst/>
          </a:prstGeom>
          <a:solidFill>
            <a:schemeClr val="bg1"/>
          </a:solidFill>
          <a:ln w="12700">
            <a:solidFill>
              <a:srgbClr val="FFAD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2</a:t>
            </a:r>
            <a:r>
              <a:rPr lang="en-US" altLang="en-US" baseline="30000">
                <a:solidFill>
                  <a:schemeClr val="tx2"/>
                </a:solidFill>
              </a:rPr>
              <a:t>nd</a:t>
            </a:r>
            <a:r>
              <a:rPr lang="en-US" altLang="en-US">
                <a:solidFill>
                  <a:schemeClr val="tx2"/>
                </a:solidFill>
              </a:rPr>
              <a:t> Order</a:t>
            </a:r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6553200" y="5065931"/>
            <a:ext cx="1447800" cy="469900"/>
          </a:xfrm>
          <a:prstGeom prst="rect">
            <a:avLst/>
          </a:prstGeom>
          <a:solidFill>
            <a:schemeClr val="bg1"/>
          </a:solidFill>
          <a:ln w="12700">
            <a:solidFill>
              <a:srgbClr val="FFAD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3</a:t>
            </a:r>
            <a:r>
              <a:rPr lang="en-US" altLang="en-US" baseline="30000">
                <a:solidFill>
                  <a:schemeClr val="tx2"/>
                </a:solidFill>
              </a:rPr>
              <a:t>rd</a:t>
            </a:r>
            <a:r>
              <a:rPr lang="en-US" altLang="en-US">
                <a:solidFill>
                  <a:schemeClr val="tx2"/>
                </a:solidFill>
              </a:rPr>
              <a:t> Order</a:t>
            </a: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304800" y="5029200"/>
            <a:ext cx="1295400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FFAD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smtClean="0">
                <a:solidFill>
                  <a:schemeClr val="tx2"/>
                </a:solidFill>
              </a:rPr>
              <a:t>Spherical</a:t>
            </a:r>
            <a:br>
              <a:rPr lang="en-US" altLang="en-US" dirty="0" smtClean="0">
                <a:solidFill>
                  <a:schemeClr val="tx2"/>
                </a:solidFill>
              </a:rPr>
            </a:br>
            <a:r>
              <a:rPr lang="en-US" altLang="en-US" dirty="0" smtClean="0">
                <a:solidFill>
                  <a:schemeClr val="tx2"/>
                </a:solidFill>
              </a:rPr>
              <a:t>Signal</a:t>
            </a:r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95853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57494</TotalTime>
  <Words>1654</Words>
  <Application>Microsoft Office PowerPoint</Application>
  <PresentationFormat>On-screen Show (4:3)</PresentationFormat>
  <Paragraphs>576</Paragraphs>
  <Slides>74</Slides>
  <Notes>60</Notes>
  <HiddenSlides>0</HiddenSlides>
  <MMClips>10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</vt:lpstr>
      <vt:lpstr>Calibri</vt:lpstr>
      <vt:lpstr>Cambria Math</vt:lpstr>
      <vt:lpstr>Cambria(body)</vt:lpstr>
      <vt:lpstr>Comic Sans MS</vt:lpstr>
      <vt:lpstr>Consolas</vt:lpstr>
      <vt:lpstr>Helvetica</vt:lpstr>
      <vt:lpstr>Symbol</vt:lpstr>
      <vt:lpstr>Times New Roman</vt:lpstr>
      <vt:lpstr>Wingdings</vt:lpstr>
      <vt:lpstr>Office Theme</vt:lpstr>
      <vt:lpstr>Bitmap Image</vt:lpstr>
      <vt:lpstr>Equation</vt:lpstr>
      <vt:lpstr>The Poisson System: From Images to Geometry</vt:lpstr>
      <vt:lpstr>Outline</vt:lpstr>
      <vt:lpstr>PowerPoint Presentation</vt:lpstr>
      <vt:lpstr>The Laplacian</vt:lpstr>
      <vt:lpstr>Why the Poisson Equation?</vt:lpstr>
      <vt:lpstr>Spectra and Isometry</vt:lpstr>
      <vt:lpstr>Spectra and Isometry</vt:lpstr>
      <vt:lpstr>Spectra and Isometry</vt:lpstr>
      <vt:lpstr>Spectra and Isometry: Applications</vt:lpstr>
      <vt:lpstr>Spectra and Isometry: Applications</vt:lpstr>
      <vt:lpstr>Spectra and Isometry: Applications</vt:lpstr>
      <vt:lpstr>Spectra and Isometry: Applications</vt:lpstr>
      <vt:lpstr>Why the Poisson Equation?</vt:lpstr>
      <vt:lpstr>Vector Fields</vt:lpstr>
      <vt:lpstr>Vector Fields: Applications</vt:lpstr>
      <vt:lpstr>Why the Poisson Equation?</vt:lpstr>
      <vt:lpstr>Heat-Diffusion</vt:lpstr>
      <vt:lpstr>Heat-Diffusion: Applications</vt:lpstr>
      <vt:lpstr>Heat-Diffusion: Applications</vt:lpstr>
      <vt:lpstr>Heat-Diffusion: Applications</vt:lpstr>
      <vt:lpstr>Why the Poisson Equation?</vt:lpstr>
      <vt:lpstr>Gradient-Fitting</vt:lpstr>
      <vt:lpstr>Gradient-Fitting</vt:lpstr>
      <vt:lpstr>Gradient-Fitting: Applications</vt:lpstr>
      <vt:lpstr>Gradient-Fitting: Applications</vt:lpstr>
      <vt:lpstr>Gradient-Fitting: Applications</vt:lpstr>
      <vt:lpstr>Gradient-Fitting: Applications</vt:lpstr>
      <vt:lpstr>Gradient-Fitting: Applications</vt:lpstr>
      <vt:lpstr>Gradient-Fitting: Applications</vt:lpstr>
      <vt:lpstr>Gradient-Fitting: Applications</vt:lpstr>
      <vt:lpstr>Applications in Detail</vt:lpstr>
      <vt:lpstr>Mean Curvature Flow</vt:lpstr>
      <vt:lpstr>Mean Curvature Flow</vt:lpstr>
      <vt:lpstr>Mean Curvature Flow</vt:lpstr>
      <vt:lpstr>Mean Curvature Flow</vt:lpstr>
      <vt:lpstr>Mean Curvature Flow</vt:lpstr>
      <vt:lpstr>Discretization</vt:lpstr>
      <vt:lpstr>Discretization</vt:lpstr>
      <vt:lpstr>Discretization</vt:lpstr>
      <vt:lpstr>Discretization</vt:lpstr>
      <vt:lpstr>MCF Implementation</vt:lpstr>
      <vt:lpstr>Analysis</vt:lpstr>
      <vt:lpstr>Analysis</vt:lpstr>
      <vt:lpstr>Analysis</vt:lpstr>
      <vt:lpstr>Challenge</vt:lpstr>
      <vt:lpstr>Conformalization</vt:lpstr>
      <vt:lpstr>Conformalized MCF Implementation</vt:lpstr>
      <vt:lpstr>Results</vt:lpstr>
      <vt:lpstr>Applications in Detail</vt:lpstr>
      <vt:lpstr>Interactive Processing</vt:lpstr>
      <vt:lpstr>Interactive Processing</vt:lpstr>
      <vt:lpstr>Implementing Multigrid</vt:lpstr>
      <vt:lpstr>Up/Down-Sample</vt:lpstr>
      <vt:lpstr>Approach</vt:lpstr>
      <vt:lpstr>Defining the System (Regular Grids)</vt:lpstr>
      <vt:lpstr>Up/Down-Sampling (Regular Grids)</vt:lpstr>
      <vt:lpstr>Grid-Based Finite Elements</vt:lpstr>
      <vt:lpstr>Grid-Based Finite Elements</vt:lpstr>
      <vt:lpstr>Grid-Based Finite Elements</vt:lpstr>
      <vt:lpstr>Grid-Based Finite Elements</vt:lpstr>
      <vt:lpstr>Grid-Based Finite Elements</vt:lpstr>
      <vt:lpstr>System Coefficients</vt:lpstr>
      <vt:lpstr>System Coefficients</vt:lpstr>
      <vt:lpstr>System Coefficients</vt:lpstr>
      <vt:lpstr>Fast Surface Editing</vt:lpstr>
      <vt:lpstr>Fast Surface Editing</vt:lpstr>
      <vt:lpstr>Fast Surface Editing</vt:lpstr>
      <vt:lpstr>Fast Surface Editing</vt:lpstr>
      <vt:lpstr>Fast Surface Editing</vt:lpstr>
      <vt:lpstr>Fast Surface Editing</vt:lpstr>
      <vt:lpstr>Fast Surface Editing</vt:lpstr>
      <vt:lpstr>Summary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Misha2014</cp:lastModifiedBy>
  <cp:revision>1210</cp:revision>
  <dcterms:created xsi:type="dcterms:W3CDTF">2006-08-16T00:00:00Z</dcterms:created>
  <dcterms:modified xsi:type="dcterms:W3CDTF">2014-10-28T07:17:02Z</dcterms:modified>
</cp:coreProperties>
</file>