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837" r:id="rId2"/>
    <p:sldId id="1428" r:id="rId3"/>
    <p:sldId id="1432" r:id="rId4"/>
    <p:sldId id="1433" r:id="rId5"/>
    <p:sldId id="1456" r:id="rId6"/>
    <p:sldId id="1471" r:id="rId7"/>
    <p:sldId id="1427" r:id="rId8"/>
    <p:sldId id="1424" r:id="rId9"/>
    <p:sldId id="1473" r:id="rId10"/>
    <p:sldId id="1419" r:id="rId11"/>
    <p:sldId id="1442" r:id="rId12"/>
    <p:sldId id="1437" r:id="rId13"/>
    <p:sldId id="1438" r:id="rId14"/>
    <p:sldId id="1439" r:id="rId15"/>
    <p:sldId id="1440" r:id="rId16"/>
    <p:sldId id="1441" r:id="rId17"/>
    <p:sldId id="1469" r:id="rId18"/>
    <p:sldId id="1445" r:id="rId19"/>
    <p:sldId id="1447" r:id="rId20"/>
    <p:sldId id="1446" r:id="rId21"/>
    <p:sldId id="1448" r:id="rId22"/>
    <p:sldId id="1472" r:id="rId23"/>
    <p:sldId id="1450" r:id="rId24"/>
    <p:sldId id="1451" r:id="rId25"/>
    <p:sldId id="1453" r:id="rId26"/>
    <p:sldId id="1455" r:id="rId27"/>
    <p:sldId id="1454" r:id="rId28"/>
    <p:sldId id="1457" r:id="rId29"/>
    <p:sldId id="1458" r:id="rId30"/>
    <p:sldId id="1459" r:id="rId31"/>
    <p:sldId id="1444" r:id="rId32"/>
    <p:sldId id="1460" r:id="rId33"/>
    <p:sldId id="1461" r:id="rId34"/>
    <p:sldId id="1462" r:id="rId35"/>
    <p:sldId id="1420" r:id="rId36"/>
    <p:sldId id="1463" r:id="rId37"/>
    <p:sldId id="1464" r:id="rId38"/>
    <p:sldId id="1465" r:id="rId39"/>
    <p:sldId id="1466" r:id="rId40"/>
    <p:sldId id="1467" r:id="rId41"/>
    <p:sldId id="1468" r:id="rId42"/>
    <p:sldId id="1418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4F81BD"/>
    <a:srgbClr val="376092"/>
    <a:srgbClr val="95B3D7"/>
    <a:srgbClr val="C3D69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86939" autoAdjust="0"/>
  </p:normalViewPr>
  <p:slideViewPr>
    <p:cSldViewPr>
      <p:cViewPr varScale="1">
        <p:scale>
          <a:sx n="84" d="100"/>
          <a:sy n="84" d="100"/>
        </p:scale>
        <p:origin x="144" y="51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94" d="100"/>
          <a:sy n="94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024-D0F2-41DD-AFE2-72D34492F925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416-E51B-4D35-8236-A11BA77C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AA9A0-6881-455D-B4EE-032A2A9971AA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15058-0AF4-49E1-9672-C0E39179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7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drift…</a:t>
            </a:r>
          </a:p>
          <a:p>
            <a:endParaRPr lang="en-US" dirty="0"/>
          </a:p>
          <a:p>
            <a:r>
              <a:rPr lang="en-US" dirty="0"/>
              <a:t>Hit "+" to step through the iterations.</a:t>
            </a:r>
          </a:p>
          <a:p>
            <a:r>
              <a:rPr lang="en-US" dirty="0"/>
              <a:t>Hit "N" to force normalization.</a:t>
            </a:r>
          </a:p>
          <a:p>
            <a:r>
              <a:rPr lang="en-US" dirty="0"/>
              <a:t>Hit "B" to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microsoft.com/office/2007/relationships/media" Target="../media/media3.mp4"/><Relationship Id="rId7" Type="http://schemas.openxmlformats.org/officeDocument/2006/relationships/image" Target="../media/image3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openxmlformats.org/officeDocument/2006/relationships/image" Target="../media/image34.png"/><Relationship Id="rId3" Type="http://schemas.microsoft.com/office/2007/relationships/media" Target="../media/media3.mp4"/><Relationship Id="rId7" Type="http://schemas.microsoft.com/office/2007/relationships/media" Target="../media/media5.mp4"/><Relationship Id="rId12" Type="http://schemas.openxmlformats.org/officeDocument/2006/relationships/image" Target="../media/image3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30.png"/><Relationship Id="rId5" Type="http://schemas.microsoft.com/office/2007/relationships/media" Target="../media/media4.mp4"/><Relationship Id="rId15" Type="http://schemas.openxmlformats.org/officeDocument/2006/relationships/image" Target="../media/image31.jpg"/><Relationship Id="rId10" Type="http://schemas.openxmlformats.org/officeDocument/2006/relationships/image" Target="../media/image29.png"/><Relationship Id="rId4" Type="http://schemas.openxmlformats.org/officeDocument/2006/relationships/video" Target="../media/media3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42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0.jpeg"/><Relationship Id="rId5" Type="http://schemas.openxmlformats.org/officeDocument/2006/relationships/image" Target="../media/image25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image" Target="../media/image12.jpeg"/><Relationship Id="rId10" Type="http://schemas.openxmlformats.org/officeDocument/2006/relationships/image" Target="../media/image59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62.png"/><Relationship Id="rId3" Type="http://schemas.openxmlformats.org/officeDocument/2006/relationships/image" Target="../media/image15.jpeg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65.png"/><Relationship Id="rId5" Type="http://schemas.openxmlformats.org/officeDocument/2006/relationships/image" Target="../media/image53.jpe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56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8.pn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5.jpeg"/><Relationship Id="rId21" Type="http://schemas.openxmlformats.org/officeDocument/2006/relationships/image" Target="../media/image64.pn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7.png"/><Relationship Id="rId24" Type="http://schemas.openxmlformats.org/officeDocument/2006/relationships/image" Target="../media/image53.jpeg"/><Relationship Id="rId5" Type="http://schemas.openxmlformats.org/officeDocument/2006/relationships/image" Target="../media/image54.jpeg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63.png"/><Relationship Id="rId4" Type="http://schemas.openxmlformats.org/officeDocument/2006/relationships/image" Target="../media/image16.jpeg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62.png"/><Relationship Id="rId26" Type="http://schemas.openxmlformats.org/officeDocument/2006/relationships/image" Target="../media/image66.jpeg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jpe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65.png"/><Relationship Id="rId5" Type="http://schemas.openxmlformats.org/officeDocument/2006/relationships/image" Target="../media/image16.jpe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56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orbifolds.b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eg"/><Relationship Id="rId9" Type="http://schemas.openxmlformats.org/officeDocument/2006/relationships/image" Target="../media/image76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70.jpeg"/><Relationship Id="rId7" Type="http://schemas.openxmlformats.org/officeDocument/2006/relationships/image" Target="../media/image79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10" Type="http://schemas.openxmlformats.org/officeDocument/2006/relationships/image" Target="../media/image76.jpg"/><Relationship Id="rId4" Type="http://schemas.openxmlformats.org/officeDocument/2006/relationships/image" Target="../media/image71.jpeg"/><Relationship Id="rId9" Type="http://schemas.openxmlformats.org/officeDocument/2006/relationships/image" Target="../media/image75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69.jpeg"/><Relationship Id="rId7" Type="http://schemas.openxmlformats.org/officeDocument/2006/relationships/image" Target="../media/image7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11" Type="http://schemas.openxmlformats.org/officeDocument/2006/relationships/image" Target="../media/image82.jpg"/><Relationship Id="rId5" Type="http://schemas.openxmlformats.org/officeDocument/2006/relationships/image" Target="../media/image71.jpeg"/><Relationship Id="rId10" Type="http://schemas.openxmlformats.org/officeDocument/2006/relationships/image" Target="../media/image81.jpg"/><Relationship Id="rId4" Type="http://schemas.openxmlformats.org/officeDocument/2006/relationships/image" Target="../media/image70.jpeg"/><Relationship Id="rId9" Type="http://schemas.openxmlformats.org/officeDocument/2006/relationships/image" Target="../media/image8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4007"/>
            <a:ext cx="9144000" cy="1848555"/>
          </a:xfrm>
        </p:spPr>
        <p:txBody>
          <a:bodyPr>
            <a:normAutofit/>
          </a:bodyPr>
          <a:lstStyle/>
          <a:p>
            <a:r>
              <a:rPr lang="en-US" sz="4000" dirty="0"/>
              <a:t>Möbius Registration</a:t>
            </a:r>
            <a:endParaRPr lang="en-US" sz="4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2555" y="4148406"/>
            <a:ext cx="7482348" cy="1871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dirty="0"/>
              <a:t>Alex Baden, Keenan Crane, and Misha </a:t>
            </a:r>
            <a:r>
              <a:rPr lang="en-US" sz="2800" dirty="0" err="1"/>
              <a:t>Kazhdan</a:t>
            </a:r>
            <a:endParaRPr lang="en-US" sz="2800" dirty="0"/>
          </a:p>
        </p:txBody>
      </p:sp>
    </p:spTree>
  </p:cSld>
  <p:clrMapOvr>
    <a:masterClrMapping/>
  </p:clrMapOvr>
  <p:transition advTm="2617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Inversion (3D)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 we move the center towards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r>
                  <a:rPr lang="en-US" dirty="0"/>
                  <a:t>… points on the sphere "flow"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stripes">
            <a:hlinkClick r:id="" action="ppaction://media"/>
            <a:extLst>
              <a:ext uri="{FF2B5EF4-FFF2-40B4-BE49-F238E27FC236}">
                <a16:creationId xmlns:a16="http://schemas.microsoft.com/office/drawing/2014/main" id="{9BBF7D45-C884-4E64-91C1-09237C5040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2410" y="3093720"/>
            <a:ext cx="3382962" cy="338296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8FA5F65-E114-40C2-9700-3F193DB172F2}"/>
              </a:ext>
            </a:extLst>
          </p:cNvPr>
          <p:cNvGrpSpPr/>
          <p:nvPr/>
        </p:nvGrpSpPr>
        <p:grpSpPr>
          <a:xfrm>
            <a:off x="1219200" y="2862887"/>
            <a:ext cx="3344699" cy="3614113"/>
            <a:chOff x="1219200" y="2862887"/>
            <a:chExt cx="3344699" cy="36141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A489495-1BD4-43E9-89F3-21F023A588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19200" y="3093720"/>
              <a:ext cx="3344699" cy="3383280"/>
              <a:chOff x="4038602" y="1524000"/>
              <a:chExt cx="4519863" cy="452596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D0D55DF-61C2-4ED7-9BD4-86E854321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1581" y="1524000"/>
                <a:ext cx="0" cy="45259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99CED9F-0259-4D44-AFD6-61F9C783B1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8602" y="3200399"/>
                <a:ext cx="3733798" cy="14447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FD4C0BD-9978-4DD5-B979-1A4B9E13E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4667" y="3200400"/>
                <a:ext cx="3733798" cy="14447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6F2200D-9777-4701-995B-A59A3B837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1" y="3055447"/>
              <a:ext cx="0" cy="1717655"/>
            </a:xfrm>
            <a:prstGeom prst="straightConnector1">
              <a:avLst/>
            </a:prstGeom>
            <a:ln w="50800">
              <a:tailEnd type="triangle"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30BB384-1C44-45BC-8BC2-DBD06238985E}"/>
                    </a:ext>
                  </a:extLst>
                </p:cNvPr>
                <p:cNvSpPr txBox="1"/>
                <p:nvPr/>
              </p:nvSpPr>
              <p:spPr>
                <a:xfrm>
                  <a:off x="2819400" y="2862887"/>
                  <a:ext cx="4184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30BB384-1C44-45BC-8BC2-DBD062389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2862887"/>
                  <a:ext cx="4184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677B96-8993-4750-8866-F0112C0BD657}"/>
              </a:ext>
            </a:extLst>
          </p:cNvPr>
          <p:cNvGrpSpPr/>
          <p:nvPr/>
        </p:nvGrpSpPr>
        <p:grpSpPr>
          <a:xfrm>
            <a:off x="1139682" y="2862887"/>
            <a:ext cx="3508518" cy="3937408"/>
            <a:chOff x="1139682" y="2862887"/>
            <a:chExt cx="3508518" cy="39374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2686E31-8EF8-405C-BF4C-961E5EEF20D2}"/>
                    </a:ext>
                  </a:extLst>
                </p:cNvPr>
                <p:cNvSpPr txBox="1"/>
                <p:nvPr/>
              </p:nvSpPr>
              <p:spPr>
                <a:xfrm flipH="1">
                  <a:off x="1139682" y="6430963"/>
                  <a:ext cx="35085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Flow field: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2686E31-8EF8-405C-BF4C-961E5EEF2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39682" y="6430963"/>
                  <a:ext cx="350851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563" t="-2295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BBF1BD5-7BFD-4485-9BB9-7ADA566B2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79" y="3166888"/>
              <a:ext cx="3233911" cy="3233911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E2F2B3A-6009-46C6-B765-5D1012941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1" y="3062943"/>
              <a:ext cx="0" cy="457200"/>
            </a:xfrm>
            <a:prstGeom prst="straightConnector1">
              <a:avLst/>
            </a:prstGeom>
            <a:ln w="50800">
              <a:tailEnd type="triangle"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889CBB6-BDED-4C40-8496-1991B67293F8}"/>
                    </a:ext>
                  </a:extLst>
                </p:cNvPr>
                <p:cNvSpPr txBox="1"/>
                <p:nvPr/>
              </p:nvSpPr>
              <p:spPr>
                <a:xfrm>
                  <a:off x="2819400" y="2862887"/>
                  <a:ext cx="4184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889CBB6-BDED-4C40-8496-1991B6729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2862887"/>
                  <a:ext cx="4184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5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ctopus.I.sf">
            <a:hlinkClick r:id="" action="ppaction://media"/>
            <a:extLst>
              <a:ext uri="{FF2B5EF4-FFF2-40B4-BE49-F238E27FC236}">
                <a16:creationId xmlns:a16="http://schemas.microsoft.com/office/drawing/2014/main" id="{79C6CFFD-7118-4AAC-A90D-5651A095BA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8464" y="2971800"/>
            <a:ext cx="1828800" cy="1828800"/>
          </a:xfrm>
          <a:prstGeom prst="rect">
            <a:avLst/>
          </a:prstGeom>
        </p:spPr>
      </p:pic>
      <p:pic>
        <p:nvPicPr>
          <p:cNvPr id="22" name="octopus.I.cmcf">
            <a:hlinkClick r:id="" action="ppaction://media"/>
            <a:extLst>
              <a:ext uri="{FF2B5EF4-FFF2-40B4-BE49-F238E27FC236}">
                <a16:creationId xmlns:a16="http://schemas.microsoft.com/office/drawing/2014/main" id="{FBB19E6D-FB48-4D20-9698-0EC86FCC02F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1568" y="2971800"/>
            <a:ext cx="18288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(Area) stretch factors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Given a spherical parametrization: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/>
              <a:t>How much surface sits over a point on the sphere?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335F82F-3499-4D00-8E0F-B80370EC13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2743200" cy="27432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5FE69D0A-C01E-4754-B932-2902AD7982CF}"/>
              </a:ext>
            </a:extLst>
          </p:cNvPr>
          <p:cNvGrpSpPr/>
          <p:nvPr/>
        </p:nvGrpSpPr>
        <p:grpSpPr>
          <a:xfrm>
            <a:off x="8087468" y="2894776"/>
            <a:ext cx="904132" cy="2019499"/>
            <a:chOff x="8087468" y="4856813"/>
            <a:chExt cx="904132" cy="20194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0E60DB-CDC3-4AA4-BFCB-F94D77FE5A96}"/>
                </a:ext>
              </a:extLst>
            </p:cNvPr>
            <p:cNvSpPr/>
            <p:nvPr/>
          </p:nvSpPr>
          <p:spPr>
            <a:xfrm>
              <a:off x="8087468" y="5029200"/>
              <a:ext cx="164592" cy="173736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chemeClr val="bg1">
                    <a:lumMod val="50000"/>
                  </a:schemeClr>
                </a:gs>
                <a:gs pos="100000">
                  <a:srgbClr val="0070C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483D6F9-7DA1-4309-9EC0-384425B89183}"/>
                </a:ext>
              </a:extLst>
            </p:cNvPr>
            <p:cNvSpPr txBox="1"/>
            <p:nvPr/>
          </p:nvSpPr>
          <p:spPr>
            <a:xfrm>
              <a:off x="8192125" y="4856813"/>
              <a:ext cx="756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dense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BF3D3B-B88B-4DB7-ACAC-B44E0CDC30CE}"/>
                </a:ext>
              </a:extLst>
            </p:cNvPr>
            <p:cNvSpPr txBox="1"/>
            <p:nvPr/>
          </p:nvSpPr>
          <p:spPr>
            <a:xfrm>
              <a:off x="8207115" y="6506980"/>
              <a:ext cx="784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sparse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6E4607-1FA9-4772-A074-DBF79AD2E946}"/>
              </a:ext>
            </a:extLst>
          </p:cNvPr>
          <p:cNvSpPr txBox="1"/>
          <p:nvPr/>
        </p:nvSpPr>
        <p:spPr>
          <a:xfrm>
            <a:off x="3487373" y="4736068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parametrization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E667375-2E54-44E0-9921-B02C569FA53E}"/>
              </a:ext>
            </a:extLst>
          </p:cNvPr>
          <p:cNvSpPr/>
          <p:nvPr/>
        </p:nvSpPr>
        <p:spPr>
          <a:xfrm>
            <a:off x="5310141" y="3733800"/>
            <a:ext cx="626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49FF14-7339-43B7-876A-A8FFC1DBAE80}"/>
                  </a:ext>
                </a:extLst>
              </p:cNvPr>
              <p:cNvSpPr txBox="1"/>
              <p:nvPr/>
            </p:nvSpPr>
            <p:spPr>
              <a:xfrm>
                <a:off x="6204793" y="4736068"/>
                <a:ext cx="1587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i="1" dirty="0"/>
                  <a:t>: scale factors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49FF14-7339-43B7-876A-A8FFC1DBA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793" y="4736068"/>
                <a:ext cx="1587358" cy="369332"/>
              </a:xfrm>
              <a:prstGeom prst="rect">
                <a:avLst/>
              </a:prstGeom>
              <a:blipFill>
                <a:blip r:embed="rId9"/>
                <a:stretch>
                  <a:fillRect t="-9836" r="-34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C79B9DD9-47DB-417A-97A9-C0EEC5BDC7EB}"/>
              </a:ext>
            </a:extLst>
          </p:cNvPr>
          <p:cNvSpPr/>
          <p:nvPr/>
        </p:nvSpPr>
        <p:spPr>
          <a:xfrm rot="19733248">
            <a:off x="1960236" y="4780096"/>
            <a:ext cx="166010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D8AF2-CABA-49B5-A0B0-D96050377BB7}"/>
              </a:ext>
            </a:extLst>
          </p:cNvPr>
          <p:cNvSpPr>
            <a:spLocks noChangeAspect="1"/>
          </p:cNvSpPr>
          <p:nvPr/>
        </p:nvSpPr>
        <p:spPr>
          <a:xfrm>
            <a:off x="3886200" y="4162347"/>
            <a:ext cx="345308" cy="345308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741D10-82C4-4B17-89C8-054CA9BE9CB0}"/>
              </a:ext>
            </a:extLst>
          </p:cNvPr>
          <p:cNvSpPr>
            <a:spLocks noChangeAspect="1"/>
          </p:cNvSpPr>
          <p:nvPr/>
        </p:nvSpPr>
        <p:spPr>
          <a:xfrm>
            <a:off x="6511069" y="4219197"/>
            <a:ext cx="345308" cy="345308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8A727-628D-47B4-BADA-A949CFBE5B95}"/>
              </a:ext>
            </a:extLst>
          </p:cNvPr>
          <p:cNvSpPr/>
          <p:nvPr/>
        </p:nvSpPr>
        <p:spPr>
          <a:xfrm rot="285772">
            <a:off x="90008" y="5791592"/>
            <a:ext cx="1603865" cy="473075"/>
          </a:xfrm>
          <a:prstGeom prst="ellipse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34" grpId="0" animBg="1"/>
      <p:bldP spid="36" grpId="0"/>
      <p:bldP spid="5" grpId="0" animBg="1"/>
      <p:bldP spid="2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(Area) stretch factors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Given a spherical parametrization: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/>
              <a:t>How much surface sits over a point on the sphere?</a:t>
            </a:r>
          </a:p>
        </p:txBody>
      </p:sp>
      <p:pic>
        <p:nvPicPr>
          <p:cNvPr id="14" name="octopus.I.sf">
            <a:hlinkClick r:id="" action="ppaction://media"/>
            <a:extLst>
              <a:ext uri="{FF2B5EF4-FFF2-40B4-BE49-F238E27FC236}">
                <a16:creationId xmlns:a16="http://schemas.microsoft.com/office/drawing/2014/main" id="{EEE075DE-2A92-49F0-B688-ABB475C9F3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98464" y="2971800"/>
            <a:ext cx="1828800" cy="1828800"/>
          </a:xfrm>
          <a:prstGeom prst="rect">
            <a:avLst/>
          </a:prstGeom>
        </p:spPr>
      </p:pic>
      <p:pic>
        <p:nvPicPr>
          <p:cNvPr id="15" name="octopus.I.cmcf">
            <a:hlinkClick r:id="" action="ppaction://media"/>
            <a:extLst>
              <a:ext uri="{FF2B5EF4-FFF2-40B4-BE49-F238E27FC236}">
                <a16:creationId xmlns:a16="http://schemas.microsoft.com/office/drawing/2014/main" id="{9513ECD5-84A7-4CEB-908E-C576AAB75A8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01568" y="2971800"/>
            <a:ext cx="1828800" cy="1828800"/>
          </a:xfrm>
          <a:prstGeom prst="rect">
            <a:avLst/>
          </a:prstGeom>
        </p:spPr>
      </p:pic>
      <p:pic>
        <p:nvPicPr>
          <p:cNvPr id="17" name="octopus.sf">
            <a:hlinkClick r:id="" action="ppaction://media"/>
            <a:extLst>
              <a:ext uri="{FF2B5EF4-FFF2-40B4-BE49-F238E27FC236}">
                <a16:creationId xmlns:a16="http://schemas.microsoft.com/office/drawing/2014/main" id="{9E95875F-8316-4753-A271-CC72103F88A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98464" y="5029200"/>
            <a:ext cx="1828800" cy="1828800"/>
          </a:xfrm>
          <a:prstGeom prst="rect">
            <a:avLst/>
          </a:prstGeom>
        </p:spPr>
      </p:pic>
      <p:pic>
        <p:nvPicPr>
          <p:cNvPr id="18" name="octopus.cmcf">
            <a:hlinkClick r:id="" action="ppaction://media"/>
            <a:extLst>
              <a:ext uri="{FF2B5EF4-FFF2-40B4-BE49-F238E27FC236}">
                <a16:creationId xmlns:a16="http://schemas.microsoft.com/office/drawing/2014/main" id="{4496DC56-904C-4C0B-AA0A-8A046222D48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01568" y="50292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34B11C-85F8-47B8-B648-D6CE40410710}"/>
              </a:ext>
            </a:extLst>
          </p:cNvPr>
          <p:cNvSpPr txBox="1"/>
          <p:nvPr/>
        </p:nvSpPr>
        <p:spPr>
          <a:xfrm>
            <a:off x="3487373" y="4736068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parametrization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A3AF1E1-1A5D-46F8-9CD1-0B3A0BBC2E6A}"/>
              </a:ext>
            </a:extLst>
          </p:cNvPr>
          <p:cNvSpPr/>
          <p:nvPr/>
        </p:nvSpPr>
        <p:spPr>
          <a:xfrm>
            <a:off x="5310141" y="3733800"/>
            <a:ext cx="626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E618BF-8855-4A4C-BA01-C9AC7B1F0668}"/>
                  </a:ext>
                </a:extLst>
              </p:cNvPr>
              <p:cNvSpPr txBox="1"/>
              <p:nvPr/>
            </p:nvSpPr>
            <p:spPr>
              <a:xfrm>
                <a:off x="6117461" y="4736068"/>
                <a:ext cx="1762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i="1" dirty="0"/>
                  <a:t>: stretch factors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E618BF-8855-4A4C-BA01-C9AC7B1F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61" y="4736068"/>
                <a:ext cx="1762021" cy="369332"/>
              </a:xfrm>
              <a:prstGeom prst="rect">
                <a:avLst/>
              </a:prstGeom>
              <a:blipFill>
                <a:blip r:embed="rId14"/>
                <a:stretch>
                  <a:fillRect t="-9836" r="-27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3ECC29A6-47CD-4A0E-9807-47B508CF4126}"/>
              </a:ext>
            </a:extLst>
          </p:cNvPr>
          <p:cNvSpPr/>
          <p:nvPr/>
        </p:nvSpPr>
        <p:spPr>
          <a:xfrm>
            <a:off x="5316640" y="5763385"/>
            <a:ext cx="626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5617CBC-20FC-4A57-B1A3-D4279798634A}"/>
              </a:ext>
            </a:extLst>
          </p:cNvPr>
          <p:cNvSpPr/>
          <p:nvPr/>
        </p:nvSpPr>
        <p:spPr>
          <a:xfrm>
            <a:off x="2743200" y="5715000"/>
            <a:ext cx="626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BC2E95-F856-4457-9984-3FF905A253C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2743200" cy="27432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98335EF3-36F1-451B-B535-89ED36FB710D}"/>
              </a:ext>
            </a:extLst>
          </p:cNvPr>
          <p:cNvSpPr/>
          <p:nvPr/>
        </p:nvSpPr>
        <p:spPr>
          <a:xfrm rot="19733248">
            <a:off x="1960236" y="4780096"/>
            <a:ext cx="166010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3AF996-A790-4C91-B3C3-91935438983D}"/>
              </a:ext>
            </a:extLst>
          </p:cNvPr>
          <p:cNvGrpSpPr/>
          <p:nvPr/>
        </p:nvGrpSpPr>
        <p:grpSpPr>
          <a:xfrm>
            <a:off x="8087468" y="2894776"/>
            <a:ext cx="904132" cy="2019499"/>
            <a:chOff x="8087468" y="4856813"/>
            <a:chExt cx="904132" cy="201949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1C3E985-EAD7-445A-8931-BE347B2DD33F}"/>
                </a:ext>
              </a:extLst>
            </p:cNvPr>
            <p:cNvSpPr/>
            <p:nvPr/>
          </p:nvSpPr>
          <p:spPr>
            <a:xfrm>
              <a:off x="8087468" y="5029200"/>
              <a:ext cx="164592" cy="173736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chemeClr val="bg1">
                    <a:lumMod val="50000"/>
                  </a:schemeClr>
                </a:gs>
                <a:gs pos="100000">
                  <a:srgbClr val="0070C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01A022-12A2-43F7-8C79-2188D4A867E3}"/>
                </a:ext>
              </a:extLst>
            </p:cNvPr>
            <p:cNvSpPr txBox="1"/>
            <p:nvPr/>
          </p:nvSpPr>
          <p:spPr>
            <a:xfrm>
              <a:off x="8192125" y="4856813"/>
              <a:ext cx="756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dense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37477D-49FF-4A81-A434-9A1B4B3A0927}"/>
                </a:ext>
              </a:extLst>
            </p:cNvPr>
            <p:cNvSpPr txBox="1"/>
            <p:nvPr/>
          </p:nvSpPr>
          <p:spPr>
            <a:xfrm>
              <a:off x="8207115" y="6506980"/>
              <a:ext cx="784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sparse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9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Goal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Find the spherical inversion that makes the mass as uniformly distributed as possible</a:t>
            </a:r>
          </a:p>
          <a:p>
            <a:pPr marL="57150" indent="0" algn="ctr">
              <a:buNone/>
            </a:pPr>
            <a:r>
              <a:rPr lang="en-US" dirty="0"/>
              <a:t>Measure uniformity by computing the</a:t>
            </a:r>
            <a:br>
              <a:rPr lang="en-US" dirty="0"/>
            </a:br>
            <a:r>
              <a:rPr lang="en-US" i="1" dirty="0"/>
              <a:t>center of mass</a:t>
            </a:r>
            <a:r>
              <a:rPr lang="en-US" dirty="0"/>
              <a:t> w.r.t. the stretch factors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4B11C-85F8-47B8-B648-D6CE40410710}"/>
              </a:ext>
            </a:extLst>
          </p:cNvPr>
          <p:cNvSpPr txBox="1"/>
          <p:nvPr/>
        </p:nvSpPr>
        <p:spPr>
          <a:xfrm>
            <a:off x="3487373" y="4736068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parametrization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E618BF-8855-4A4C-BA01-C9AC7B1F0668}"/>
                  </a:ext>
                </a:extLst>
              </p:cNvPr>
              <p:cNvSpPr txBox="1"/>
              <p:nvPr/>
            </p:nvSpPr>
            <p:spPr>
              <a:xfrm>
                <a:off x="6117461" y="4736068"/>
                <a:ext cx="1762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i="1" dirty="0"/>
                  <a:t>: stretch factors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E618BF-8855-4A4C-BA01-C9AC7B1F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61" y="4736068"/>
                <a:ext cx="1762021" cy="369332"/>
              </a:xfrm>
              <a:prstGeom prst="rect">
                <a:avLst/>
              </a:prstGeom>
              <a:blipFill>
                <a:blip r:embed="rId2"/>
                <a:stretch>
                  <a:fillRect t="-9836" r="-27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61E280A-08D9-41A9-9C91-AC96E94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5029200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EC8E3-25FD-474C-B32A-0684E0235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41" y="5029200"/>
            <a:ext cx="1828800" cy="18288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3ECC29A6-47CD-4A0E-9807-47B508CF4126}"/>
              </a:ext>
            </a:extLst>
          </p:cNvPr>
          <p:cNvSpPr/>
          <p:nvPr/>
        </p:nvSpPr>
        <p:spPr>
          <a:xfrm>
            <a:off x="5316640" y="5763385"/>
            <a:ext cx="626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9EA681-6CEC-43A4-BC90-38A38FC53EDB}"/>
                  </a:ext>
                </a:extLst>
              </p:cNvPr>
              <p:cNvSpPr txBox="1"/>
              <p:nvPr/>
            </p:nvSpPr>
            <p:spPr>
              <a:xfrm>
                <a:off x="2819400" y="4155319"/>
                <a:ext cx="3234026" cy="110248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9EA681-6CEC-43A4-BC90-38A38FC5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55319"/>
                <a:ext cx="3234026" cy="1102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610DD82-70E2-4B27-882F-E909F91F65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2743200" cy="274320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8917C4E-1C53-462E-914C-38613D14262B}"/>
              </a:ext>
            </a:extLst>
          </p:cNvPr>
          <p:cNvSpPr/>
          <p:nvPr/>
        </p:nvSpPr>
        <p:spPr>
          <a:xfrm>
            <a:off x="2743200" y="5715000"/>
            <a:ext cx="626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Claim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/>
              <a:t>There is a unique Möbius inversion that puts the center of mass at the origin.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9EA681-6CEC-43A4-BC90-38A38FC53EDB}"/>
                  </a:ext>
                </a:extLst>
              </p:cNvPr>
              <p:cNvSpPr txBox="1"/>
              <p:nvPr/>
            </p:nvSpPr>
            <p:spPr>
              <a:xfrm>
                <a:off x="2938174" y="1522034"/>
                <a:ext cx="3234026" cy="110248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9EA681-6CEC-43A4-BC90-38A38FC5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4" y="1522034"/>
                <a:ext cx="3234026" cy="1102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23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61420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Existence proof (sketch)</a:t>
                </a:r>
                <a:r>
                  <a:rPr lang="en-US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/>
                  <a:t>Considering the centering energy: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The gradient only vanishes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centered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Local minima put the center of mass at the origin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Gradient descent and you're there</a:t>
                </a: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61420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1B740-6D40-4B4F-8A8B-6C7D61FDAD42}"/>
              </a:ext>
            </a:extLst>
          </p:cNvPr>
          <p:cNvSpPr/>
          <p:nvPr/>
        </p:nvSpPr>
        <p:spPr>
          <a:xfrm>
            <a:off x="5410200" y="3048000"/>
            <a:ext cx="1676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3C6FF-5390-4388-9976-DC9003674B11}"/>
              </a:ext>
            </a:extLst>
          </p:cNvPr>
          <p:cNvSpPr/>
          <p:nvPr/>
        </p:nvSpPr>
        <p:spPr>
          <a:xfrm>
            <a:off x="3810000" y="2922975"/>
            <a:ext cx="3429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ABBFE10-B77D-4119-867E-59CB72112F53}"/>
                  </a:ext>
                </a:extLst>
              </p:cNvPr>
              <p:cNvSpPr/>
              <p:nvPr/>
            </p:nvSpPr>
            <p:spPr>
              <a:xfrm>
                <a:off x="304800" y="3810000"/>
                <a:ext cx="8382000" cy="685800"/>
              </a:xfrm>
              <a:prstGeom prst="roundRect">
                <a:avLst>
                  <a:gd name="adj" fmla="val 421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Inversion about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flow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ABBFE10-B77D-4119-867E-59CB72112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8382000" cy="685800"/>
              </a:xfrm>
              <a:prstGeom prst="roundRect">
                <a:avLst>
                  <a:gd name="adj" fmla="val 42145"/>
                </a:avLst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2D7B9E3-5640-4590-B184-725E99B291C9}"/>
                  </a:ext>
                </a:extLst>
              </p:cNvPr>
              <p:cNvSpPr/>
              <p:nvPr/>
            </p:nvSpPr>
            <p:spPr>
              <a:xfrm>
                <a:off x="304800" y="3810000"/>
                <a:ext cx="83820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Inversion about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flow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 Jacobian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SPD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2D7B9E3-5640-4590-B184-725E99B29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8382000" cy="1600200"/>
              </a:xfrm>
              <a:prstGeom prst="roundRect">
                <a:avLst/>
              </a:prstGeom>
              <a:blipFill>
                <a:blip r:embed="rId4"/>
                <a:stretch>
                  <a:fillRect r="-798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4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63706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Uniqueness proof</a:t>
                </a:r>
                <a:r>
                  <a:rPr lang="en-US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/>
                  <a:t>Suppose the mass is centered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mass is "balanced" above and below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An inversion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shifts the mass towards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The mass will no longer be centered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6370638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tripes">
            <a:hlinkClick r:id="" action="ppaction://media"/>
            <a:extLst>
              <a:ext uri="{FF2B5EF4-FFF2-40B4-BE49-F238E27FC236}">
                <a16:creationId xmlns:a16="http://schemas.microsoft.com/office/drawing/2014/main" id="{2EC6B734-B62C-4E65-90BB-E14F82C4F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3090" y="4724400"/>
            <a:ext cx="1752282" cy="1752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562CEE-1D4F-4315-AE20-99E6E80F2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65" y="4730645"/>
            <a:ext cx="1755648" cy="175564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5D5967-AE6F-4FA3-A624-B36D96BF16AC}"/>
              </a:ext>
            </a:extLst>
          </p:cNvPr>
          <p:cNvCxnSpPr>
            <a:cxnSpLocks/>
          </p:cNvCxnSpPr>
          <p:nvPr/>
        </p:nvCxnSpPr>
        <p:spPr>
          <a:xfrm flipV="1">
            <a:off x="5735832" y="4635983"/>
            <a:ext cx="0" cy="232072"/>
          </a:xfrm>
          <a:prstGeom prst="straightConnector1">
            <a:avLst/>
          </a:prstGeom>
          <a:ln w="50800">
            <a:tailEnd type="triangle"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A4BE84-6AD4-41B9-A6BA-754608C75E66}"/>
                  </a:ext>
                </a:extLst>
              </p:cNvPr>
              <p:cNvSpPr txBox="1"/>
              <p:nvPr/>
            </p:nvSpPr>
            <p:spPr>
              <a:xfrm>
                <a:off x="5719593" y="4482590"/>
                <a:ext cx="221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A4BE84-6AD4-41B9-A6BA-754608C75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93" y="4482590"/>
                <a:ext cx="221104" cy="461665"/>
              </a:xfrm>
              <a:prstGeom prst="rect">
                <a:avLst/>
              </a:prstGeom>
              <a:blipFill>
                <a:blip r:embed="rId7"/>
                <a:stretch>
                  <a:fillRect r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u="sng" dirty="0"/>
                  <a:t>Implementation</a:t>
                </a:r>
                <a:r>
                  <a:rPr lang="en-US" sz="2400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sz="2000" dirty="0"/>
                  <a:t>Input: Spherical mesh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; surface area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;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b="0" dirty="0"/>
              </a:p>
              <a:p>
                <a:pPr marL="400050" lvl="1" indent="0">
                  <a:buNone/>
                </a:pPr>
                <a:r>
                  <a:rPr lang="en-US" sz="2000" dirty="0"/>
                  <a:t>Output: Centered spherical mesh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000" b="0" dirty="0"/>
                  <a:t>Get center of mass:</a:t>
                </a:r>
                <a:br>
                  <a:rPr lang="en-US" sz="20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Center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: break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000" dirty="0"/>
                  <a:t>Get the Jacobian: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Id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.−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Center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Center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000" dirty="0"/>
                  <a:t>Get the center of inversion (Gauss-Newton):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000" dirty="0"/>
                  <a:t>Invert the spherical mesh: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 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b="0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sz="2000" dirty="0" err="1"/>
                  <a:t>Goto</a:t>
                </a:r>
                <a:r>
                  <a:rPr lang="en-US" sz="2000" dirty="0"/>
                  <a:t> #1</a:t>
                </a:r>
              </a:p>
            </p:txBody>
          </p:sp>
        </mc:Choice>
        <mc:Fallback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3"/>
                <a:stretch>
                  <a:fillRect l="-1111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5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Centering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Taking a step back</a:t>
                </a:r>
                <a:r>
                  <a:rPr lang="en-US" dirty="0"/>
                  <a:t>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(Infinitesimal) spherical inversion is equivalent to flow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914400" lvl="1" indent="-514350">
                  <a:buNone/>
                </a:pPr>
                <a:r>
                  <a:rPr lang="en-US" dirty="0"/>
                  <a:t>	This is the gradient of the linear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on the sphere</a:t>
                </a:r>
              </a:p>
              <a:p>
                <a:pPr marL="914400" lvl="1" indent="-514350">
                  <a:buFont typeface="+mj-lt"/>
                  <a:buAutoNum type="arabicPeriod" startAt="2"/>
                </a:pPr>
                <a:r>
                  <a:rPr lang="en-US" dirty="0"/>
                  <a:t>Find an inversion centering the stretch factors: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914400" lvl="1" indent="-514350">
                  <a:buNone/>
                </a:pPr>
                <a:r>
                  <a:rPr lang="en-US" dirty="0"/>
                  <a:t>	Equivalently, making the inner-product of the stretch factors with all linear functions is zero</a:t>
                </a:r>
              </a:p>
            </p:txBody>
          </p:sp>
        </mc:Choice>
        <mc:Fallback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 r="-1407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4B2D17-69D1-4BC2-BA96-072121381352}"/>
              </a:ext>
            </a:extLst>
          </p:cNvPr>
          <p:cNvCxnSpPr/>
          <p:nvPr/>
        </p:nvCxnSpPr>
        <p:spPr>
          <a:xfrm>
            <a:off x="5198025" y="3841230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33EC0F-CDDE-41BA-AFB8-E10315171CFB}"/>
              </a:ext>
            </a:extLst>
          </p:cNvPr>
          <p:cNvCxnSpPr>
            <a:cxnSpLocks/>
          </p:cNvCxnSpPr>
          <p:nvPr/>
        </p:nvCxnSpPr>
        <p:spPr>
          <a:xfrm>
            <a:off x="4735350" y="6591925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Given a space of (non-const.) functions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u="sng" dirty="0"/>
                  <a:t>Deformations</a:t>
                </a:r>
                <a:r>
                  <a:rPr lang="en-US" dirty="0"/>
                  <a:t>: infinitesimal flow along gradients of functions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u="sng" dirty="0"/>
                  <a:t>Centered</a:t>
                </a:r>
                <a:r>
                  <a:rPr lang="en-US" dirty="0"/>
                  <a:t>: projection of the stretch factors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vanishes</a:t>
                </a:r>
              </a:p>
              <a:p>
                <a:pPr marL="0" indent="0">
                  <a:buNone/>
                </a:pPr>
                <a:r>
                  <a:rPr lang="en-US" u="sng" dirty="0"/>
                  <a:t>As above</a:t>
                </a:r>
                <a:r>
                  <a:rPr lang="en-US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/>
                  <a:t>Define a centering energy as a function measuring the square norm of the projection</a:t>
                </a: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8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Shape registration is essential</a:t>
            </a:r>
          </a:p>
          <a:p>
            <a:pPr lvl="1"/>
            <a:r>
              <a:rPr lang="en-US" dirty="0"/>
              <a:t>Matching</a:t>
            </a:r>
          </a:p>
          <a:p>
            <a:pPr lvl="1"/>
            <a:r>
              <a:rPr lang="en-US" dirty="0"/>
              <a:t>Correspondence</a:t>
            </a:r>
          </a:p>
          <a:p>
            <a:pPr lvl="1"/>
            <a:r>
              <a:rPr lang="en-US" dirty="0"/>
              <a:t>Detail transfer</a:t>
            </a:r>
          </a:p>
          <a:p>
            <a:pPr lvl="1"/>
            <a:r>
              <a:rPr lang="en-US" dirty="0"/>
              <a:t>Co-analysis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677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Theorem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The gradient of the centering energy vanishes if and only if the stretch factors are centered.</a:t>
            </a:r>
          </a:p>
          <a:p>
            <a:pPr marL="0" indent="0">
              <a:buNone/>
            </a:pPr>
            <a:r>
              <a:rPr lang="en-US" sz="2400" dirty="0"/>
              <a:t>[Identical proof: Show that the Jacobian is SPD]</a:t>
            </a:r>
          </a:p>
        </p:txBody>
      </p:sp>
    </p:spTree>
    <p:extLst>
      <p:ext uri="{BB962C8B-B14F-4D97-AF65-F5344CB8AC3E}">
        <p14:creationId xmlns:p14="http://schemas.microsoft.com/office/powerpoint/2010/main" val="8845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Centering w.r.t. to Möbius inversions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to be the space of linear functions</a:t>
                </a:r>
                <a:br>
                  <a:rPr lang="en-US" dirty="0"/>
                </a:br>
                <a:r>
                  <a:rPr lang="en-US" dirty="0"/>
                  <a:t>(i.e. first-order spherical harmonics)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9221EA-7A6E-4968-BDAB-4CD18EF00A10}"/>
              </a:ext>
            </a:extLst>
          </p:cNvPr>
          <p:cNvSpPr/>
          <p:nvPr/>
        </p:nvSpPr>
        <p:spPr>
          <a:xfrm>
            <a:off x="1676400" y="5715000"/>
            <a:ext cx="647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could use higher-order harmonics!</a:t>
            </a:r>
          </a:p>
        </p:txBody>
      </p:sp>
    </p:spTree>
    <p:extLst>
      <p:ext uri="{BB962C8B-B14F-4D97-AF65-F5344CB8AC3E}">
        <p14:creationId xmlns:p14="http://schemas.microsoft.com/office/powerpoint/2010/main" val="16734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Formulation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harmonics:</a:t>
            </a:r>
          </a:p>
          <a:p>
            <a:pPr marL="400050" lvl="1" indent="0">
              <a:buNone/>
            </a:pPr>
            <a:r>
              <a:rPr lang="en-US" dirty="0"/>
              <a:t>Uniform mass distribution</a:t>
            </a:r>
            <a:br>
              <a:rPr lang="en-US" dirty="0"/>
            </a:br>
            <a:r>
              <a:rPr lang="en-US" dirty="0"/>
              <a:t>subject to conformality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56173-3C76-4E2C-880D-BF678C00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E4D50-1D2D-41E9-AAF7-4BAA1291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" y="3581400"/>
            <a:ext cx="3017520" cy="3017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C7263-1ABC-43C6-97FB-8EBF972DF23D}"/>
              </a:ext>
            </a:extLst>
          </p:cNvPr>
          <p:cNvSpPr txBox="1"/>
          <p:nvPr/>
        </p:nvSpPr>
        <p:spPr>
          <a:xfrm>
            <a:off x="-14991" y="6437058"/>
            <a:ext cx="30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293871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Formulation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Higher order harmonics:</a:t>
            </a:r>
          </a:p>
          <a:p>
            <a:pPr marL="400050" lvl="1" indent="0">
              <a:buNone/>
            </a:pPr>
            <a:r>
              <a:rPr lang="en-US" dirty="0"/>
              <a:t>Trade conformality for more</a:t>
            </a:r>
            <a:br>
              <a:rPr lang="en-US" dirty="0"/>
            </a:br>
            <a:r>
              <a:rPr lang="en-US" dirty="0"/>
              <a:t>uniform area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56173-3C76-4E2C-880D-BF678C00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E4D50-1D2D-41E9-AAF7-4BAA1291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" y="3581400"/>
            <a:ext cx="3017520" cy="3017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FBFB8-129A-49F5-96A2-96BE818EEA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70" y="3581400"/>
            <a:ext cx="3017520" cy="3017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E47D8-B01D-4A8A-9082-33C7F5BB27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70" y="3581400"/>
            <a:ext cx="3017520" cy="3017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C7263-1ABC-43C6-97FB-8EBF972DF23D}"/>
              </a:ext>
            </a:extLst>
          </p:cNvPr>
          <p:cNvSpPr txBox="1"/>
          <p:nvPr/>
        </p:nvSpPr>
        <p:spPr>
          <a:xfrm>
            <a:off x="-14991" y="6437058"/>
            <a:ext cx="30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order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DE532-9C81-47AA-8C1B-635BE721E336}"/>
              </a:ext>
            </a:extLst>
          </p:cNvPr>
          <p:cNvSpPr txBox="1"/>
          <p:nvPr/>
        </p:nvSpPr>
        <p:spPr>
          <a:xfrm>
            <a:off x="3093471" y="6437376"/>
            <a:ext cx="294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+ 2</a:t>
            </a:r>
            <a:r>
              <a:rPr lang="en-US" sz="2000" baseline="30000" dirty="0"/>
              <a:t>nd</a:t>
            </a:r>
            <a:r>
              <a:rPr lang="en-US" sz="2000" dirty="0"/>
              <a:t> 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9165C-57E7-43E1-8C5A-CF72D71A0E57}"/>
              </a:ext>
            </a:extLst>
          </p:cNvPr>
          <p:cNvSpPr txBox="1"/>
          <p:nvPr/>
        </p:nvSpPr>
        <p:spPr>
          <a:xfrm>
            <a:off x="6175200" y="6437376"/>
            <a:ext cx="294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+ 2</a:t>
            </a:r>
            <a:r>
              <a:rPr lang="en-US" sz="2000" baseline="30000" dirty="0"/>
              <a:t>nd</a:t>
            </a:r>
            <a:r>
              <a:rPr lang="en-US" sz="2000" dirty="0"/>
              <a:t>  + 3</a:t>
            </a:r>
            <a:r>
              <a:rPr lang="en-US" sz="2000" baseline="30000" dirty="0"/>
              <a:t>rd</a:t>
            </a:r>
            <a:r>
              <a:rPr lang="en-US" sz="2000" dirty="0"/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203583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6675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Q. What transformations can't we center?</a:t>
                </a:r>
              </a:p>
              <a:p>
                <a:pPr marL="457200" indent="-457200">
                  <a:buNone/>
                </a:pPr>
                <a:r>
                  <a:rPr lang="en-US" dirty="0"/>
                  <a:t>A. Those that don’t correspond to flows along gradients of functions</a:t>
                </a:r>
              </a:p>
              <a:p>
                <a:pPr marL="457200" indent="-457200">
                  <a:buNone/>
                </a:pPr>
                <a:endParaRPr lang="en-US" u="sng" dirty="0"/>
              </a:p>
              <a:p>
                <a:pPr marL="457200" indent="-457200">
                  <a:buNone/>
                </a:pPr>
                <a:r>
                  <a:rPr lang="en-US" u="sng" dirty="0"/>
                  <a:t>Möbius transformations</a:t>
                </a:r>
                <a:r>
                  <a:rPr lang="en-US" dirty="0"/>
                  <a:t>:</a:t>
                </a:r>
              </a:p>
              <a:p>
                <a:pPr marL="857250" lvl="1" indent="-457200"/>
                <a:r>
                  <a:rPr lang="en-US" dirty="0"/>
                  <a:t>Gradients of linear functions give inversions</a:t>
                </a:r>
              </a:p>
              <a:p>
                <a:pPr marL="857250" lvl="1" indent="-457200"/>
                <a:r>
                  <a:rPr lang="en-US" dirty="0"/>
                  <a:t>Their orthogonal complements give rotations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need for rotational alignment</a:t>
                </a: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661A109-4420-4D90-AD91-3B2F14453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66754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7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Find the rotation that best aligns the centered stretch factors of two parameterizations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5C3B19-BD67-41D1-AD0A-E7841B4F4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670048"/>
            <a:ext cx="1828800" cy="182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CBBD24-F549-4E6B-9EC5-9F0854F81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709160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5913DE-BB7C-4D44-88D9-6A2DFA40E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67000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7B36F-2C75-4571-B647-33CC77E0B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09410"/>
            <a:ext cx="1828800" cy="18288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AEDD9B0-DA6A-4ED3-95DA-424BF80D7F06}"/>
              </a:ext>
            </a:extLst>
          </p:cNvPr>
          <p:cNvSpPr txBox="1"/>
          <p:nvPr/>
        </p:nvSpPr>
        <p:spPr>
          <a:xfrm>
            <a:off x="4267200" y="6400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parametrization + centering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CFD232F7-40D6-47EB-87A9-5FED7551DC4B}"/>
              </a:ext>
            </a:extLst>
          </p:cNvPr>
          <p:cNvSpPr/>
          <p:nvPr/>
        </p:nvSpPr>
        <p:spPr>
          <a:xfrm>
            <a:off x="5547360" y="3444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A9DC4CD2-32F1-44F5-84CD-3FE9B67EE6E2}"/>
              </a:ext>
            </a:extLst>
          </p:cNvPr>
          <p:cNvSpPr/>
          <p:nvPr/>
        </p:nvSpPr>
        <p:spPr>
          <a:xfrm>
            <a:off x="5547360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100A55-1F47-47BB-B6AE-67CE3B2D5976}"/>
                  </a:ext>
                </a:extLst>
              </p:cNvPr>
              <p:cNvSpPr txBox="1"/>
              <p:nvPr/>
            </p:nvSpPr>
            <p:spPr>
              <a:xfrm>
                <a:off x="5587584" y="2667000"/>
                <a:ext cx="1241184" cy="412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100A55-1F47-47BB-B6AE-67CE3B2D5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84" y="2667000"/>
                <a:ext cx="1241184" cy="4127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C0A82A-0158-4C0B-AF4E-A7F0433B429F}"/>
                  </a:ext>
                </a:extLst>
              </p:cNvPr>
              <p:cNvSpPr txBox="1"/>
              <p:nvPr/>
            </p:nvSpPr>
            <p:spPr>
              <a:xfrm>
                <a:off x="5586335" y="4684877"/>
                <a:ext cx="1241184" cy="412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C0A82A-0158-4C0B-AF4E-A7F0433B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35" y="4684877"/>
                <a:ext cx="1241184" cy="4127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Curved Left 40">
            <a:extLst>
              <a:ext uri="{FF2B5EF4-FFF2-40B4-BE49-F238E27FC236}">
                <a16:creationId xmlns:a16="http://schemas.microsoft.com/office/drawing/2014/main" id="{0B7AF044-A535-4667-BCD5-6BFD58A4AB3D}"/>
              </a:ext>
            </a:extLst>
          </p:cNvPr>
          <p:cNvSpPr/>
          <p:nvPr/>
        </p:nvSpPr>
        <p:spPr>
          <a:xfrm>
            <a:off x="7924800" y="3429000"/>
            <a:ext cx="914400" cy="24234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037BC33-45F6-4F40-B4AE-66557EE82AC8}"/>
              </a:ext>
            </a:extLst>
          </p:cNvPr>
          <p:cNvSpPr/>
          <p:nvPr/>
        </p:nvSpPr>
        <p:spPr>
          <a:xfrm>
            <a:off x="8571876" y="4267701"/>
            <a:ext cx="443459" cy="51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964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Alignment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1C984-D25F-4D38-8006-995878A19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dirty="0"/>
                  <a:t>Find the rotation that best aligns the centered stretch factors of two parameterizations</a:t>
                </a:r>
              </a:p>
              <a:p>
                <a:pPr marL="57150" indent="0">
                  <a:buNone/>
                </a:pPr>
                <a:r>
                  <a:rPr lang="en-US" b="0" dirty="0"/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⇓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Find the rotation minimizing</a:t>
                </a:r>
                <a:br>
                  <a:rPr lang="en-US" dirty="0"/>
                </a:b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-distance between the</a:t>
                </a:r>
                <a:br>
                  <a:rPr lang="en-US" dirty="0"/>
                </a:br>
                <a:r>
                  <a:rPr lang="en-US" dirty="0"/>
                  <a:t>source and target stretch factors</a:t>
                </a:r>
              </a:p>
              <a:p>
                <a:pPr marL="57150" indent="0">
                  <a:buNone/>
                </a:pPr>
                <a:r>
                  <a:rPr lang="en-US" b="0" dirty="0"/>
                  <a:t>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⇕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Find the rotation maximizing</a:t>
                </a:r>
                <a:br>
                  <a:rPr lang="en-US" dirty="0"/>
                </a:br>
                <a:r>
                  <a:rPr lang="en-US" dirty="0"/>
                  <a:t>the correlation between the</a:t>
                </a:r>
                <a:br>
                  <a:rPr lang="en-US" dirty="0"/>
                </a:br>
                <a:r>
                  <a:rPr lang="en-US" dirty="0"/>
                  <a:t>source and target stretch factors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1C984-D25F-4D38-8006-995878A19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185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30467DF-EBD3-4F6E-9F17-36EBC1257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670048"/>
            <a:ext cx="1828800" cy="1828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A58B1D-5602-4103-9C9D-A97D0FE2C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709160"/>
            <a:ext cx="1828800" cy="1828800"/>
          </a:xfrm>
          <a:prstGeom prst="rect">
            <a:avLst/>
          </a:prstGeom>
        </p:spPr>
      </p:pic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36016B62-52F0-4FE6-97D6-F63C9EB76510}"/>
              </a:ext>
            </a:extLst>
          </p:cNvPr>
          <p:cNvSpPr/>
          <p:nvPr/>
        </p:nvSpPr>
        <p:spPr>
          <a:xfrm>
            <a:off x="7924800" y="3429000"/>
            <a:ext cx="914400" cy="24234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57E6E1-1016-44BD-BB49-CA4F986232CA}"/>
              </a:ext>
            </a:extLst>
          </p:cNvPr>
          <p:cNvSpPr/>
          <p:nvPr/>
        </p:nvSpPr>
        <p:spPr>
          <a:xfrm>
            <a:off x="8571876" y="4267701"/>
            <a:ext cx="443459" cy="51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4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Sample the stretch factors to a spherical grid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5163DC-47FB-4C51-BE98-7FF28C01C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670048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1948F1-0B1A-43A6-A68A-F17D15A07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709160"/>
            <a:ext cx="1828800" cy="1828800"/>
          </a:xfrm>
          <a:prstGeom prst="rect">
            <a:avLst/>
          </a:prstGeom>
        </p:spPr>
      </p:pic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F66ECE42-7B9A-4AD2-9ECC-EF70B55DD2EC}"/>
              </a:ext>
            </a:extLst>
          </p:cNvPr>
          <p:cNvSpPr/>
          <p:nvPr/>
        </p:nvSpPr>
        <p:spPr>
          <a:xfrm>
            <a:off x="7924800" y="3429000"/>
            <a:ext cx="914400" cy="24234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693ECF-B30D-4A66-8740-D69050F014C2}"/>
              </a:ext>
            </a:extLst>
          </p:cNvPr>
          <p:cNvSpPr/>
          <p:nvPr/>
        </p:nvSpPr>
        <p:spPr>
          <a:xfrm>
            <a:off x="8571876" y="4267701"/>
            <a:ext cx="443459" cy="51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1C7A66B-BB57-484F-A366-052264372029}"/>
              </a:ext>
            </a:extLst>
          </p:cNvPr>
          <p:cNvSpPr/>
          <p:nvPr/>
        </p:nvSpPr>
        <p:spPr>
          <a:xfrm flipH="1">
            <a:off x="5508885" y="3444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368B1CD-E8F5-41FB-9450-9234A34229C2}"/>
              </a:ext>
            </a:extLst>
          </p:cNvPr>
          <p:cNvSpPr/>
          <p:nvPr/>
        </p:nvSpPr>
        <p:spPr>
          <a:xfrm flipH="1">
            <a:off x="55088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927DEC-D2D8-4B24-931C-18F7CCD7C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70048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86D0BC-CCFE-4B6C-8BDA-79F212A47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0916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Compute the forward (spherical) Fourier transform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5163DC-47FB-4C51-BE98-7FF28C01C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670048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1948F1-0B1A-43A6-A68A-F17D15A07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709160"/>
            <a:ext cx="1828800" cy="1828800"/>
          </a:xfrm>
          <a:prstGeom prst="rect">
            <a:avLst/>
          </a:prstGeom>
        </p:spPr>
      </p:pic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F66ECE42-7B9A-4AD2-9ECC-EF70B55DD2EC}"/>
              </a:ext>
            </a:extLst>
          </p:cNvPr>
          <p:cNvSpPr/>
          <p:nvPr/>
        </p:nvSpPr>
        <p:spPr>
          <a:xfrm>
            <a:off x="7924800" y="3429000"/>
            <a:ext cx="914400" cy="24234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693ECF-B30D-4A66-8740-D69050F014C2}"/>
              </a:ext>
            </a:extLst>
          </p:cNvPr>
          <p:cNvSpPr/>
          <p:nvPr/>
        </p:nvSpPr>
        <p:spPr>
          <a:xfrm>
            <a:off x="8571876" y="4267701"/>
            <a:ext cx="443459" cy="51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1C7A66B-BB57-484F-A366-052264372029}"/>
              </a:ext>
            </a:extLst>
          </p:cNvPr>
          <p:cNvSpPr/>
          <p:nvPr/>
        </p:nvSpPr>
        <p:spPr>
          <a:xfrm flipH="1">
            <a:off x="5508885" y="3444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368B1CD-E8F5-41FB-9450-9234A34229C2}"/>
              </a:ext>
            </a:extLst>
          </p:cNvPr>
          <p:cNvSpPr/>
          <p:nvPr/>
        </p:nvSpPr>
        <p:spPr>
          <a:xfrm flipH="1">
            <a:off x="55088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927DEC-D2D8-4B24-931C-18F7CCD7C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70048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86D0BC-CCFE-4B6C-8BDA-79F212A47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09160"/>
            <a:ext cx="1828800" cy="182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9A73CD-EC07-49C5-9586-0989A4F59D52}"/>
              </a:ext>
            </a:extLst>
          </p:cNvPr>
          <p:cNvGrpSpPr>
            <a:grpSpLocks noChangeAspect="1"/>
          </p:cNvGrpSpPr>
          <p:nvPr/>
        </p:nvGrpSpPr>
        <p:grpSpPr>
          <a:xfrm>
            <a:off x="76200" y="2725610"/>
            <a:ext cx="2939284" cy="1770190"/>
            <a:chOff x="2928938" y="2651125"/>
            <a:chExt cx="4370387" cy="2632076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3B825EB1-78F8-4DBA-99B4-7AB631DE0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5278997"/>
                </p:ext>
              </p:extLst>
            </p:nvPr>
          </p:nvGraphicFramePr>
          <p:xfrm>
            <a:off x="4679950" y="265112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" name="Bitmap Image" r:id="rId7" imgW="2857899" imgH="2857899" progId="Paint.Picture">
                    <p:embed/>
                  </p:oleObj>
                </mc:Choice>
                <mc:Fallback>
                  <p:oleObj name="Bitmap Image" r:id="rId7" imgW="2857899" imgH="2857899" progId="Paint.Picture">
                    <p:embed/>
                    <p:pic>
                      <p:nvPicPr>
                        <p:cNvPr id="7578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265112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B7B03C7-4E6C-4398-8452-90905E8F18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80733"/>
                </p:ext>
              </p:extLst>
            </p:nvPr>
          </p:nvGraphicFramePr>
          <p:xfrm>
            <a:off x="3811588" y="3524250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" name="Bitmap Image" r:id="rId9" imgW="2857899" imgH="2857899" progId="Paint.Picture">
                    <p:embed/>
                  </p:oleObj>
                </mc:Choice>
                <mc:Fallback>
                  <p:oleObj name="Bitmap Image" r:id="rId9" imgW="2857899" imgH="2857899" progId="Paint.Picture">
                    <p:embed/>
                    <p:pic>
                      <p:nvPicPr>
                        <p:cNvPr id="7578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3524250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B0ABF3C7-C953-4E08-976F-81FE47E850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503351"/>
                </p:ext>
              </p:extLst>
            </p:nvPr>
          </p:nvGraphicFramePr>
          <p:xfrm>
            <a:off x="4679950" y="3524250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" name="Bitmap Image" r:id="rId11" imgW="2857899" imgH="2857899" progId="Paint.Picture">
                    <p:embed/>
                  </p:oleObj>
                </mc:Choice>
                <mc:Fallback>
                  <p:oleObj name="Bitmap Image" r:id="rId11" imgW="2857899" imgH="2857899" progId="Paint.Picture">
                    <p:embed/>
                    <p:pic>
                      <p:nvPicPr>
                        <p:cNvPr id="7578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3524250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1029EC80-AC1C-4210-9211-660F39DE59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104909"/>
                </p:ext>
              </p:extLst>
            </p:nvPr>
          </p:nvGraphicFramePr>
          <p:xfrm>
            <a:off x="5549900" y="3524250"/>
            <a:ext cx="88106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" name="Bitmap Image" r:id="rId13" imgW="2857899" imgH="2857899" progId="Paint.Picture">
                    <p:embed/>
                  </p:oleObj>
                </mc:Choice>
                <mc:Fallback>
                  <p:oleObj name="Bitmap Image" r:id="rId13" imgW="2857899" imgH="2857899" progId="Paint.Picture">
                    <p:embed/>
                    <p:pic>
                      <p:nvPicPr>
                        <p:cNvPr id="75789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3524250"/>
                          <a:ext cx="881063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4AB6BA23-4312-4CB5-B526-277052CBE3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953731"/>
                </p:ext>
              </p:extLst>
            </p:nvPr>
          </p:nvGraphicFramePr>
          <p:xfrm>
            <a:off x="2928938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0" name="Bitmap Image" r:id="rId15" imgW="2857899" imgH="2857899" progId="Paint.Picture">
                    <p:embed/>
                  </p:oleObj>
                </mc:Choice>
                <mc:Fallback>
                  <p:oleObj name="Bitmap Image" r:id="rId15" imgW="2857899" imgH="2857899" progId="Paint.Picture">
                    <p:embed/>
                    <p:pic>
                      <p:nvPicPr>
                        <p:cNvPr id="7579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8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6">
              <a:extLst>
                <a:ext uri="{FF2B5EF4-FFF2-40B4-BE49-F238E27FC236}">
                  <a16:creationId xmlns:a16="http://schemas.microsoft.com/office/drawing/2014/main" id="{6563C3FE-BCF0-4EDB-8D66-134C8471BA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718555"/>
                </p:ext>
              </p:extLst>
            </p:nvPr>
          </p:nvGraphicFramePr>
          <p:xfrm>
            <a:off x="3811588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1" name="Bitmap Image" r:id="rId17" imgW="2857899" imgH="2857899" progId="Paint.Picture">
                    <p:embed/>
                  </p:oleObj>
                </mc:Choice>
                <mc:Fallback>
                  <p:oleObj name="Bitmap Image" r:id="rId17" imgW="2857899" imgH="2857899" progId="Paint.Picture">
                    <p:embed/>
                    <p:pic>
                      <p:nvPicPr>
                        <p:cNvPr id="7579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7">
              <a:extLst>
                <a:ext uri="{FF2B5EF4-FFF2-40B4-BE49-F238E27FC236}">
                  <a16:creationId xmlns:a16="http://schemas.microsoft.com/office/drawing/2014/main" id="{A78A3905-2110-4B48-BF2A-C6401AE8A2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058746"/>
                </p:ext>
              </p:extLst>
            </p:nvPr>
          </p:nvGraphicFramePr>
          <p:xfrm>
            <a:off x="4679950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2" name="Bitmap Image" r:id="rId19" imgW="2857899" imgH="2857899" progId="Paint.Picture">
                    <p:embed/>
                  </p:oleObj>
                </mc:Choice>
                <mc:Fallback>
                  <p:oleObj name="Bitmap Image" r:id="rId19" imgW="2857899" imgH="2857899" progId="Paint.Picture">
                    <p:embed/>
                    <p:pic>
                      <p:nvPicPr>
                        <p:cNvPr id="7579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8">
              <a:extLst>
                <a:ext uri="{FF2B5EF4-FFF2-40B4-BE49-F238E27FC236}">
                  <a16:creationId xmlns:a16="http://schemas.microsoft.com/office/drawing/2014/main" id="{F5327B61-3182-41FB-8842-4497CDE8C7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509396"/>
                </p:ext>
              </p:extLst>
            </p:nvPr>
          </p:nvGraphicFramePr>
          <p:xfrm>
            <a:off x="5549900" y="4397375"/>
            <a:ext cx="881063" cy="885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3" name="Bitmap Image" r:id="rId21" imgW="2857899" imgH="2857899" progId="Paint.Picture">
                    <p:embed/>
                  </p:oleObj>
                </mc:Choice>
                <mc:Fallback>
                  <p:oleObj name="Bitmap Image" r:id="rId21" imgW="2857899" imgH="2857899" progId="Paint.Picture">
                    <p:embed/>
                    <p:pic>
                      <p:nvPicPr>
                        <p:cNvPr id="7579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4397375"/>
                          <a:ext cx="881063" cy="885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9">
              <a:extLst>
                <a:ext uri="{FF2B5EF4-FFF2-40B4-BE49-F238E27FC236}">
                  <a16:creationId xmlns:a16="http://schemas.microsoft.com/office/drawing/2014/main" id="{53DFF87E-E651-40BE-AAE9-8C29B155E1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290378"/>
                </p:ext>
              </p:extLst>
            </p:nvPr>
          </p:nvGraphicFramePr>
          <p:xfrm>
            <a:off x="6418263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4" name="Bitmap Image" r:id="rId23" imgW="2857899" imgH="2857899" progId="Paint.Picture">
                    <p:embed/>
                  </p:oleObj>
                </mc:Choice>
                <mc:Fallback>
                  <p:oleObj name="Bitmap Image" r:id="rId23" imgW="2857899" imgH="2857899" progId="Paint.Picture">
                    <p:embed/>
                    <p:pic>
                      <p:nvPicPr>
                        <p:cNvPr id="75794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263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5CC0418-714F-4C97-ADCE-A671594E2303}"/>
              </a:ext>
            </a:extLst>
          </p:cNvPr>
          <p:cNvSpPr/>
          <p:nvPr/>
        </p:nvSpPr>
        <p:spPr>
          <a:xfrm flipH="1">
            <a:off x="3070485" y="3445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D6427B7-BA6B-40C4-A326-3461E55E5DF8}"/>
              </a:ext>
            </a:extLst>
          </p:cNvPr>
          <p:cNvSpPr/>
          <p:nvPr/>
        </p:nvSpPr>
        <p:spPr>
          <a:xfrm flipH="1">
            <a:off x="30704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31D73F-C23B-45CD-9C28-86B27145DBBE}"/>
              </a:ext>
            </a:extLst>
          </p:cNvPr>
          <p:cNvGrpSpPr>
            <a:grpSpLocks noChangeAspect="1"/>
          </p:cNvGrpSpPr>
          <p:nvPr/>
        </p:nvGrpSpPr>
        <p:grpSpPr>
          <a:xfrm>
            <a:off x="76200" y="4724400"/>
            <a:ext cx="2939284" cy="1770190"/>
            <a:chOff x="2928938" y="2651125"/>
            <a:chExt cx="4370387" cy="2632076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F7D6E29D-DB73-4352-A8AE-0D0DDE0207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714351"/>
                </p:ext>
              </p:extLst>
            </p:nvPr>
          </p:nvGraphicFramePr>
          <p:xfrm>
            <a:off x="4679950" y="265112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5" name="Bitmap Image" r:id="rId7" imgW="2857899" imgH="2857899" progId="Paint.Picture">
                    <p:embed/>
                  </p:oleObj>
                </mc:Choice>
                <mc:Fallback>
                  <p:oleObj name="Bitmap Image" r:id="rId7" imgW="2857899" imgH="2857899" progId="Paint.Picture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3B825EB1-78F8-4DBA-99B4-7AB631DE04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265112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27AB924C-61F1-44F3-8B29-E6CB076B43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989867"/>
                </p:ext>
              </p:extLst>
            </p:nvPr>
          </p:nvGraphicFramePr>
          <p:xfrm>
            <a:off x="3811588" y="3524250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6" name="Bitmap Image" r:id="rId9" imgW="2857899" imgH="2857899" progId="Paint.Picture">
                    <p:embed/>
                  </p:oleObj>
                </mc:Choice>
                <mc:Fallback>
                  <p:oleObj name="Bitmap Image" r:id="rId9" imgW="2857899" imgH="2857899" progId="Paint.Picture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B7B03C7-4E6C-4398-8452-90905E8F18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3524250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3173B52F-B0A4-44BD-BE5D-0242F4B418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276019"/>
                </p:ext>
              </p:extLst>
            </p:nvPr>
          </p:nvGraphicFramePr>
          <p:xfrm>
            <a:off x="4679950" y="3524250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" name="Bitmap Image" r:id="rId11" imgW="2857899" imgH="2857899" progId="Paint.Picture">
                    <p:embed/>
                  </p:oleObj>
                </mc:Choice>
                <mc:Fallback>
                  <p:oleObj name="Bitmap Image" r:id="rId11" imgW="2857899" imgH="2857899" progId="Paint.Picture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B0ABF3C7-C953-4E08-976F-81FE47E850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3524250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D41CD27E-2345-4E86-B846-1DEEF4E536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820923"/>
                </p:ext>
              </p:extLst>
            </p:nvPr>
          </p:nvGraphicFramePr>
          <p:xfrm>
            <a:off x="5549900" y="3524250"/>
            <a:ext cx="88106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" name="Bitmap Image" r:id="rId13" imgW="2857899" imgH="2857899" progId="Paint.Picture">
                    <p:embed/>
                  </p:oleObj>
                </mc:Choice>
                <mc:Fallback>
                  <p:oleObj name="Bitmap Image" r:id="rId13" imgW="2857899" imgH="2857899" progId="Paint.Picture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1029EC80-AC1C-4210-9211-660F39DE59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3524250"/>
                          <a:ext cx="881063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076CE177-234A-4895-853D-8A9956B779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056460"/>
                </p:ext>
              </p:extLst>
            </p:nvPr>
          </p:nvGraphicFramePr>
          <p:xfrm>
            <a:off x="2928938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9" name="Bitmap Image" r:id="rId15" imgW="2857899" imgH="2857899" progId="Paint.Picture">
                    <p:embed/>
                  </p:oleObj>
                </mc:Choice>
                <mc:Fallback>
                  <p:oleObj name="Bitmap Image" r:id="rId15" imgW="2857899" imgH="2857899" progId="Paint.Picture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4AB6BA23-4312-4CB5-B526-277052CBE3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8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>
              <a:extLst>
                <a:ext uri="{FF2B5EF4-FFF2-40B4-BE49-F238E27FC236}">
                  <a16:creationId xmlns:a16="http://schemas.microsoft.com/office/drawing/2014/main" id="{7E18408A-9AAF-47F3-A894-F9C7C8DE37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759127"/>
                </p:ext>
              </p:extLst>
            </p:nvPr>
          </p:nvGraphicFramePr>
          <p:xfrm>
            <a:off x="3811588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0" name="Bitmap Image" r:id="rId17" imgW="2857899" imgH="2857899" progId="Paint.Picture">
                    <p:embed/>
                  </p:oleObj>
                </mc:Choice>
                <mc:Fallback>
                  <p:oleObj name="Bitmap Image" r:id="rId17" imgW="2857899" imgH="2857899" progId="Paint.Picture">
                    <p:embed/>
                    <p:pic>
                      <p:nvPicPr>
                        <p:cNvPr id="18" name="Object 16">
                          <a:extLst>
                            <a:ext uri="{FF2B5EF4-FFF2-40B4-BE49-F238E27FC236}">
                              <a16:creationId xmlns:a16="http://schemas.microsoft.com/office/drawing/2014/main" id="{6563C3FE-BCF0-4EDB-8D66-134C8471BA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7">
              <a:extLst>
                <a:ext uri="{FF2B5EF4-FFF2-40B4-BE49-F238E27FC236}">
                  <a16:creationId xmlns:a16="http://schemas.microsoft.com/office/drawing/2014/main" id="{1ECA10B3-125A-4906-9391-E4544D0BB8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029868"/>
                </p:ext>
              </p:extLst>
            </p:nvPr>
          </p:nvGraphicFramePr>
          <p:xfrm>
            <a:off x="4679950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1" name="Bitmap Image" r:id="rId19" imgW="2857899" imgH="2857899" progId="Paint.Picture">
                    <p:embed/>
                  </p:oleObj>
                </mc:Choice>
                <mc:Fallback>
                  <p:oleObj name="Bitmap Image" r:id="rId19" imgW="2857899" imgH="2857899" progId="Paint.Picture">
                    <p:embed/>
                    <p:pic>
                      <p:nvPicPr>
                        <p:cNvPr id="19" name="Object 17">
                          <a:extLst>
                            <a:ext uri="{FF2B5EF4-FFF2-40B4-BE49-F238E27FC236}">
                              <a16:creationId xmlns:a16="http://schemas.microsoft.com/office/drawing/2014/main" id="{A78A3905-2110-4B48-BF2A-C6401AE8A2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8">
              <a:extLst>
                <a:ext uri="{FF2B5EF4-FFF2-40B4-BE49-F238E27FC236}">
                  <a16:creationId xmlns:a16="http://schemas.microsoft.com/office/drawing/2014/main" id="{796E98F7-7FFF-4F25-B686-5A928AE4A6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358197"/>
                </p:ext>
              </p:extLst>
            </p:nvPr>
          </p:nvGraphicFramePr>
          <p:xfrm>
            <a:off x="5549900" y="4397375"/>
            <a:ext cx="881063" cy="885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2" name="Bitmap Image" r:id="rId21" imgW="2857899" imgH="2857899" progId="Paint.Picture">
                    <p:embed/>
                  </p:oleObj>
                </mc:Choice>
                <mc:Fallback>
                  <p:oleObj name="Bitmap Image" r:id="rId21" imgW="2857899" imgH="2857899" progId="Paint.Picture">
                    <p:embed/>
                    <p:pic>
                      <p:nvPicPr>
                        <p:cNvPr id="20" name="Object 18">
                          <a:extLst>
                            <a:ext uri="{FF2B5EF4-FFF2-40B4-BE49-F238E27FC236}">
                              <a16:creationId xmlns:a16="http://schemas.microsoft.com/office/drawing/2014/main" id="{F5327B61-3182-41FB-8842-4497CDE8C7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4397375"/>
                          <a:ext cx="881063" cy="885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9">
              <a:extLst>
                <a:ext uri="{FF2B5EF4-FFF2-40B4-BE49-F238E27FC236}">
                  <a16:creationId xmlns:a16="http://schemas.microsoft.com/office/drawing/2014/main" id="{1015FE87-E05D-4F47-8213-7533DD1D4B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74392"/>
                </p:ext>
              </p:extLst>
            </p:nvPr>
          </p:nvGraphicFramePr>
          <p:xfrm>
            <a:off x="6418263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3" name="Bitmap Image" r:id="rId23" imgW="2857899" imgH="2857899" progId="Paint.Picture">
                    <p:embed/>
                  </p:oleObj>
                </mc:Choice>
                <mc:Fallback>
                  <p:oleObj name="Bitmap Image" r:id="rId23" imgW="2857899" imgH="2857899" progId="Paint.Picture">
                    <p:embed/>
                    <p:pic>
                      <p:nvPicPr>
                        <p:cNvPr id="21" name="Object 19">
                          <a:extLst>
                            <a:ext uri="{FF2B5EF4-FFF2-40B4-BE49-F238E27FC236}">
                              <a16:creationId xmlns:a16="http://schemas.microsoft.com/office/drawing/2014/main" id="{53DFF87E-E651-40BE-AAE9-8C29B155E1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263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8C7C1FB-9C43-4201-8F56-C840D1059C58}"/>
              </a:ext>
            </a:extLst>
          </p:cNvPr>
          <p:cNvSpPr/>
          <p:nvPr/>
        </p:nvSpPr>
        <p:spPr>
          <a:xfrm>
            <a:off x="-1" y="4648200"/>
            <a:ext cx="3028013" cy="195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1E47BF-612A-46B9-A4B1-D6AA4070D294}"/>
              </a:ext>
            </a:extLst>
          </p:cNvPr>
          <p:cNvSpPr/>
          <p:nvPr/>
        </p:nvSpPr>
        <p:spPr>
          <a:xfrm>
            <a:off x="0" y="2590800"/>
            <a:ext cx="3028013" cy="195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n-US" dirty="0"/>
              <a:t>Get the rotational harmonic coefficients of the correlation by cross-multiplying within the bands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5163DC-47FB-4C51-BE98-7FF28C01C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670048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1948F1-0B1A-43A6-A68A-F17D15A07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709160"/>
            <a:ext cx="1828800" cy="1828800"/>
          </a:xfrm>
          <a:prstGeom prst="rect">
            <a:avLst/>
          </a:prstGeom>
        </p:spPr>
      </p:pic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F66ECE42-7B9A-4AD2-9ECC-EF70B55DD2EC}"/>
              </a:ext>
            </a:extLst>
          </p:cNvPr>
          <p:cNvSpPr/>
          <p:nvPr/>
        </p:nvSpPr>
        <p:spPr>
          <a:xfrm>
            <a:off x="7924800" y="3429000"/>
            <a:ext cx="914400" cy="24234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693ECF-B30D-4A66-8740-D69050F014C2}"/>
              </a:ext>
            </a:extLst>
          </p:cNvPr>
          <p:cNvSpPr/>
          <p:nvPr/>
        </p:nvSpPr>
        <p:spPr>
          <a:xfrm>
            <a:off x="8571876" y="4267701"/>
            <a:ext cx="443459" cy="51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1C7A66B-BB57-484F-A366-052264372029}"/>
              </a:ext>
            </a:extLst>
          </p:cNvPr>
          <p:cNvSpPr/>
          <p:nvPr/>
        </p:nvSpPr>
        <p:spPr>
          <a:xfrm flipH="1">
            <a:off x="5508885" y="3444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368B1CD-E8F5-41FB-9450-9234A34229C2}"/>
              </a:ext>
            </a:extLst>
          </p:cNvPr>
          <p:cNvSpPr/>
          <p:nvPr/>
        </p:nvSpPr>
        <p:spPr>
          <a:xfrm flipH="1">
            <a:off x="55088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86D0BC-CCFE-4B6C-8BDA-79F212A47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09160"/>
            <a:ext cx="1828800" cy="182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9A73CD-EC07-49C5-9586-0989A4F59D52}"/>
              </a:ext>
            </a:extLst>
          </p:cNvPr>
          <p:cNvGrpSpPr>
            <a:grpSpLocks noChangeAspect="1"/>
          </p:cNvGrpSpPr>
          <p:nvPr/>
        </p:nvGrpSpPr>
        <p:grpSpPr>
          <a:xfrm>
            <a:off x="76200" y="2725610"/>
            <a:ext cx="2939284" cy="1770190"/>
            <a:chOff x="2928938" y="2651125"/>
            <a:chExt cx="4370387" cy="2632076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3B825EB1-78F8-4DBA-99B4-7AB631DE04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9950" y="265112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Bitmap Image" r:id="rId6" imgW="2857899" imgH="2857899" progId="Paint.Picture">
                    <p:embed/>
                  </p:oleObj>
                </mc:Choice>
                <mc:Fallback>
                  <p:oleObj name="Bitmap Image" r:id="rId6" imgW="2857899" imgH="2857899" progId="Paint.Picture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3B825EB1-78F8-4DBA-99B4-7AB631DE04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265112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B7B03C7-4E6C-4398-8452-90905E8F18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1588" y="3524250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Bitmap Image" r:id="rId8" imgW="2857899" imgH="2857899" progId="Paint.Picture">
                    <p:embed/>
                  </p:oleObj>
                </mc:Choice>
                <mc:Fallback>
                  <p:oleObj name="Bitmap Image" r:id="rId8" imgW="2857899" imgH="2857899" progId="Paint.Picture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B7B03C7-4E6C-4398-8452-90905E8F18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3524250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B0ABF3C7-C953-4E08-976F-81FE47E850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9950" y="3524250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Bitmap Image" r:id="rId10" imgW="2857899" imgH="2857899" progId="Paint.Picture">
                    <p:embed/>
                  </p:oleObj>
                </mc:Choice>
                <mc:Fallback>
                  <p:oleObj name="Bitmap Image" r:id="rId10" imgW="2857899" imgH="2857899" progId="Paint.Picture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B0ABF3C7-C953-4E08-976F-81FE47E850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3524250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1029EC80-AC1C-4210-9211-660F39DE59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49900" y="3524250"/>
            <a:ext cx="88106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Bitmap Image" r:id="rId12" imgW="2857899" imgH="2857899" progId="Paint.Picture">
                    <p:embed/>
                  </p:oleObj>
                </mc:Choice>
                <mc:Fallback>
                  <p:oleObj name="Bitmap Image" r:id="rId12" imgW="2857899" imgH="2857899" progId="Paint.Picture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1029EC80-AC1C-4210-9211-660F39DE59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3524250"/>
                          <a:ext cx="881063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4AB6BA23-4312-4CB5-B526-277052CBE3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938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Bitmap Image" r:id="rId14" imgW="2857899" imgH="2857899" progId="Paint.Picture">
                    <p:embed/>
                  </p:oleObj>
                </mc:Choice>
                <mc:Fallback>
                  <p:oleObj name="Bitmap Image" r:id="rId14" imgW="2857899" imgH="2857899" progId="Paint.Picture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4AB6BA23-4312-4CB5-B526-277052CBE3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8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6">
              <a:extLst>
                <a:ext uri="{FF2B5EF4-FFF2-40B4-BE49-F238E27FC236}">
                  <a16:creationId xmlns:a16="http://schemas.microsoft.com/office/drawing/2014/main" id="{6563C3FE-BCF0-4EDB-8D66-134C8471BA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1588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Bitmap Image" r:id="rId16" imgW="2857899" imgH="2857899" progId="Paint.Picture">
                    <p:embed/>
                  </p:oleObj>
                </mc:Choice>
                <mc:Fallback>
                  <p:oleObj name="Bitmap Image" r:id="rId16" imgW="2857899" imgH="2857899" progId="Paint.Picture">
                    <p:embed/>
                    <p:pic>
                      <p:nvPicPr>
                        <p:cNvPr id="18" name="Object 16">
                          <a:extLst>
                            <a:ext uri="{FF2B5EF4-FFF2-40B4-BE49-F238E27FC236}">
                              <a16:creationId xmlns:a16="http://schemas.microsoft.com/office/drawing/2014/main" id="{6563C3FE-BCF0-4EDB-8D66-134C8471BA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7">
              <a:extLst>
                <a:ext uri="{FF2B5EF4-FFF2-40B4-BE49-F238E27FC236}">
                  <a16:creationId xmlns:a16="http://schemas.microsoft.com/office/drawing/2014/main" id="{A78A3905-2110-4B48-BF2A-C6401AE8A2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9950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Bitmap Image" r:id="rId18" imgW="2857899" imgH="2857899" progId="Paint.Picture">
                    <p:embed/>
                  </p:oleObj>
                </mc:Choice>
                <mc:Fallback>
                  <p:oleObj name="Bitmap Image" r:id="rId18" imgW="2857899" imgH="2857899" progId="Paint.Picture">
                    <p:embed/>
                    <p:pic>
                      <p:nvPicPr>
                        <p:cNvPr id="19" name="Object 17">
                          <a:extLst>
                            <a:ext uri="{FF2B5EF4-FFF2-40B4-BE49-F238E27FC236}">
                              <a16:creationId xmlns:a16="http://schemas.microsoft.com/office/drawing/2014/main" id="{A78A3905-2110-4B48-BF2A-C6401AE8A2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8">
              <a:extLst>
                <a:ext uri="{FF2B5EF4-FFF2-40B4-BE49-F238E27FC236}">
                  <a16:creationId xmlns:a16="http://schemas.microsoft.com/office/drawing/2014/main" id="{F5327B61-3182-41FB-8842-4497CDE8C7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49900" y="4397375"/>
            <a:ext cx="881063" cy="885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Bitmap Image" r:id="rId20" imgW="2857899" imgH="2857899" progId="Paint.Picture">
                    <p:embed/>
                  </p:oleObj>
                </mc:Choice>
                <mc:Fallback>
                  <p:oleObj name="Bitmap Image" r:id="rId20" imgW="2857899" imgH="2857899" progId="Paint.Picture">
                    <p:embed/>
                    <p:pic>
                      <p:nvPicPr>
                        <p:cNvPr id="20" name="Object 18">
                          <a:extLst>
                            <a:ext uri="{FF2B5EF4-FFF2-40B4-BE49-F238E27FC236}">
                              <a16:creationId xmlns:a16="http://schemas.microsoft.com/office/drawing/2014/main" id="{F5327B61-3182-41FB-8842-4497CDE8C7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4397375"/>
                          <a:ext cx="881063" cy="885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9">
              <a:extLst>
                <a:ext uri="{FF2B5EF4-FFF2-40B4-BE49-F238E27FC236}">
                  <a16:creationId xmlns:a16="http://schemas.microsoft.com/office/drawing/2014/main" id="{53DFF87E-E651-40BE-AAE9-8C29B155E1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18263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Bitmap Image" r:id="rId22" imgW="2857899" imgH="2857899" progId="Paint.Picture">
                    <p:embed/>
                  </p:oleObj>
                </mc:Choice>
                <mc:Fallback>
                  <p:oleObj name="Bitmap Image" r:id="rId22" imgW="2857899" imgH="2857899" progId="Paint.Picture">
                    <p:embed/>
                    <p:pic>
                      <p:nvPicPr>
                        <p:cNvPr id="21" name="Object 19">
                          <a:extLst>
                            <a:ext uri="{FF2B5EF4-FFF2-40B4-BE49-F238E27FC236}">
                              <a16:creationId xmlns:a16="http://schemas.microsoft.com/office/drawing/2014/main" id="{53DFF87E-E651-40BE-AAE9-8C29B155E1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263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269FA2-8A9A-487F-B5E0-308F38684154}"/>
              </a:ext>
            </a:extLst>
          </p:cNvPr>
          <p:cNvGrpSpPr/>
          <p:nvPr/>
        </p:nvGrpSpPr>
        <p:grpSpPr>
          <a:xfrm>
            <a:off x="3070485" y="2670048"/>
            <a:ext cx="2415915" cy="1828800"/>
            <a:chOff x="3070485" y="2670048"/>
            <a:chExt cx="2415915" cy="18288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927DEC-D2D8-4B24-931C-18F7CCD7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670048"/>
              <a:ext cx="1828800" cy="1828800"/>
            </a:xfrm>
            <a:prstGeom prst="rect">
              <a:avLst/>
            </a:prstGeom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5CC0418-714F-4C97-ADCE-A671594E2303}"/>
                </a:ext>
              </a:extLst>
            </p:cNvPr>
            <p:cNvSpPr/>
            <p:nvPr/>
          </p:nvSpPr>
          <p:spPr>
            <a:xfrm flipH="1">
              <a:off x="3070485" y="3445240"/>
              <a:ext cx="54864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D6427B7-BA6B-40C4-A326-3461E55E5DF8}"/>
              </a:ext>
            </a:extLst>
          </p:cNvPr>
          <p:cNvSpPr/>
          <p:nvPr/>
        </p:nvSpPr>
        <p:spPr>
          <a:xfrm flipH="1">
            <a:off x="30704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31D73F-C23B-45CD-9C28-86B27145DBBE}"/>
              </a:ext>
            </a:extLst>
          </p:cNvPr>
          <p:cNvGrpSpPr>
            <a:grpSpLocks noChangeAspect="1"/>
          </p:cNvGrpSpPr>
          <p:nvPr/>
        </p:nvGrpSpPr>
        <p:grpSpPr>
          <a:xfrm>
            <a:off x="76200" y="4724400"/>
            <a:ext cx="2939284" cy="1770190"/>
            <a:chOff x="2928938" y="2651125"/>
            <a:chExt cx="4370387" cy="2632076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F7D6E29D-DB73-4352-A8AE-0D0DDE0207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9950" y="265112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Bitmap Image" r:id="rId6" imgW="2857899" imgH="2857899" progId="Paint.Picture">
                    <p:embed/>
                  </p:oleObj>
                </mc:Choice>
                <mc:Fallback>
                  <p:oleObj name="Bitmap Image" r:id="rId6" imgW="2857899" imgH="2857899" progId="Paint.Picture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F7D6E29D-DB73-4352-A8AE-0D0DDE0207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265112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27AB924C-61F1-44F3-8B29-E6CB076B43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1588" y="3524250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Bitmap Image" r:id="rId8" imgW="2857899" imgH="2857899" progId="Paint.Picture">
                    <p:embed/>
                  </p:oleObj>
                </mc:Choice>
                <mc:Fallback>
                  <p:oleObj name="Bitmap Image" r:id="rId8" imgW="2857899" imgH="2857899" progId="Paint.Picture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27AB924C-61F1-44F3-8B29-E6CB076B43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3524250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3173B52F-B0A4-44BD-BE5D-0242F4B418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9950" y="3524250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Bitmap Image" r:id="rId10" imgW="2857899" imgH="2857899" progId="Paint.Picture">
                    <p:embed/>
                  </p:oleObj>
                </mc:Choice>
                <mc:Fallback>
                  <p:oleObj name="Bitmap Image" r:id="rId10" imgW="2857899" imgH="2857899" progId="Paint.Picture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3173B52F-B0A4-44BD-BE5D-0242F4B418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3524250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D41CD27E-2345-4E86-B846-1DEEF4E536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49900" y="3524250"/>
            <a:ext cx="88106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Bitmap Image" r:id="rId12" imgW="2857899" imgH="2857899" progId="Paint.Picture">
                    <p:embed/>
                  </p:oleObj>
                </mc:Choice>
                <mc:Fallback>
                  <p:oleObj name="Bitmap Image" r:id="rId12" imgW="2857899" imgH="2857899" progId="Paint.Picture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D41CD27E-2345-4E86-B846-1DEEF4E5362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3524250"/>
                          <a:ext cx="881063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076CE177-234A-4895-853D-8A9956B779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938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Bitmap Image" r:id="rId14" imgW="2857899" imgH="2857899" progId="Paint.Picture">
                    <p:embed/>
                  </p:oleObj>
                </mc:Choice>
                <mc:Fallback>
                  <p:oleObj name="Bitmap Image" r:id="rId14" imgW="2857899" imgH="2857899" progId="Paint.Picture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076CE177-234A-4895-853D-8A9956B779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8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>
              <a:extLst>
                <a:ext uri="{FF2B5EF4-FFF2-40B4-BE49-F238E27FC236}">
                  <a16:creationId xmlns:a16="http://schemas.microsoft.com/office/drawing/2014/main" id="{7E18408A-9AAF-47F3-A894-F9C7C8DE37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1588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Bitmap Image" r:id="rId16" imgW="2857899" imgH="2857899" progId="Paint.Picture">
                    <p:embed/>
                  </p:oleObj>
                </mc:Choice>
                <mc:Fallback>
                  <p:oleObj name="Bitmap Image" r:id="rId16" imgW="2857899" imgH="2857899" progId="Paint.Picture">
                    <p:embed/>
                    <p:pic>
                      <p:nvPicPr>
                        <p:cNvPr id="36" name="Object 16">
                          <a:extLst>
                            <a:ext uri="{FF2B5EF4-FFF2-40B4-BE49-F238E27FC236}">
                              <a16:creationId xmlns:a16="http://schemas.microsoft.com/office/drawing/2014/main" id="{7E18408A-9AAF-47F3-A894-F9C7C8DE37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88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7">
              <a:extLst>
                <a:ext uri="{FF2B5EF4-FFF2-40B4-BE49-F238E27FC236}">
                  <a16:creationId xmlns:a16="http://schemas.microsoft.com/office/drawing/2014/main" id="{1ECA10B3-125A-4906-9391-E4544D0BB8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9950" y="4397375"/>
            <a:ext cx="88265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Bitmap Image" r:id="rId18" imgW="2857899" imgH="2857899" progId="Paint.Picture">
                    <p:embed/>
                  </p:oleObj>
                </mc:Choice>
                <mc:Fallback>
                  <p:oleObj name="Bitmap Image" r:id="rId18" imgW="2857899" imgH="2857899" progId="Paint.Picture">
                    <p:embed/>
                    <p:pic>
                      <p:nvPicPr>
                        <p:cNvPr id="37" name="Object 17">
                          <a:extLst>
                            <a:ext uri="{FF2B5EF4-FFF2-40B4-BE49-F238E27FC236}">
                              <a16:creationId xmlns:a16="http://schemas.microsoft.com/office/drawing/2014/main" id="{1ECA10B3-125A-4906-9391-E4544D0BB8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950" y="4397375"/>
                          <a:ext cx="882650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8">
              <a:extLst>
                <a:ext uri="{FF2B5EF4-FFF2-40B4-BE49-F238E27FC236}">
                  <a16:creationId xmlns:a16="http://schemas.microsoft.com/office/drawing/2014/main" id="{796E98F7-7FFF-4F25-B686-5A928AE4A6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49900" y="4397375"/>
            <a:ext cx="881063" cy="885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Bitmap Image" r:id="rId20" imgW="2857899" imgH="2857899" progId="Paint.Picture">
                    <p:embed/>
                  </p:oleObj>
                </mc:Choice>
                <mc:Fallback>
                  <p:oleObj name="Bitmap Image" r:id="rId20" imgW="2857899" imgH="2857899" progId="Paint.Picture">
                    <p:embed/>
                    <p:pic>
                      <p:nvPicPr>
                        <p:cNvPr id="38" name="Object 18">
                          <a:extLst>
                            <a:ext uri="{FF2B5EF4-FFF2-40B4-BE49-F238E27FC236}">
                              <a16:creationId xmlns:a16="http://schemas.microsoft.com/office/drawing/2014/main" id="{796E98F7-7FFF-4F25-B686-5A928AE4A6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4397375"/>
                          <a:ext cx="881063" cy="885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9">
              <a:extLst>
                <a:ext uri="{FF2B5EF4-FFF2-40B4-BE49-F238E27FC236}">
                  <a16:creationId xmlns:a16="http://schemas.microsoft.com/office/drawing/2014/main" id="{1015FE87-E05D-4F47-8213-7533DD1D4B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18263" y="4397375"/>
            <a:ext cx="881062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Bitmap Image" r:id="rId22" imgW="2857899" imgH="2857899" progId="Paint.Picture">
                    <p:embed/>
                  </p:oleObj>
                </mc:Choice>
                <mc:Fallback>
                  <p:oleObj name="Bitmap Image" r:id="rId22" imgW="2857899" imgH="2857899" progId="Paint.Picture">
                    <p:embed/>
                    <p:pic>
                      <p:nvPicPr>
                        <p:cNvPr id="39" name="Object 19">
                          <a:extLst>
                            <a:ext uri="{FF2B5EF4-FFF2-40B4-BE49-F238E27FC236}">
                              <a16:creationId xmlns:a16="http://schemas.microsoft.com/office/drawing/2014/main" id="{1015FE87-E05D-4F47-8213-7533DD1D4B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263" y="4397375"/>
                          <a:ext cx="881062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8C7C1FB-9C43-4201-8F56-C840D1059C58}"/>
              </a:ext>
            </a:extLst>
          </p:cNvPr>
          <p:cNvSpPr/>
          <p:nvPr/>
        </p:nvSpPr>
        <p:spPr>
          <a:xfrm>
            <a:off x="-1" y="4648200"/>
            <a:ext cx="3028013" cy="195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1E47BF-612A-46B9-A4B1-D6AA4070D294}"/>
              </a:ext>
            </a:extLst>
          </p:cNvPr>
          <p:cNvSpPr/>
          <p:nvPr/>
        </p:nvSpPr>
        <p:spPr>
          <a:xfrm>
            <a:off x="0" y="2590800"/>
            <a:ext cx="3028013" cy="195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28D536-A7A9-4758-98A3-98896977FBD5}"/>
              </a:ext>
            </a:extLst>
          </p:cNvPr>
          <p:cNvGrpSpPr>
            <a:grpSpLocks noChangeAspect="1"/>
          </p:cNvGrpSpPr>
          <p:nvPr/>
        </p:nvGrpSpPr>
        <p:grpSpPr>
          <a:xfrm>
            <a:off x="367260" y="4237220"/>
            <a:ext cx="2378440" cy="1981200"/>
            <a:chOff x="4572000" y="0"/>
            <a:chExt cx="2378440" cy="1981200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968A556-51F5-4A77-81CF-C21A8987A2D5}"/>
                </a:ext>
              </a:extLst>
            </p:cNvPr>
            <p:cNvCxnSpPr/>
            <p:nvPr/>
          </p:nvCxnSpPr>
          <p:spPr>
            <a:xfrm flipH="1">
              <a:off x="5760720" y="0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3381FE4-823F-4DFB-BA58-03C18B631414}"/>
                </a:ext>
              </a:extLst>
            </p:cNvPr>
            <p:cNvCxnSpPr/>
            <p:nvPr/>
          </p:nvCxnSpPr>
          <p:spPr>
            <a:xfrm flipH="1">
              <a:off x="6355080" y="0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40273C7-DD80-4D3E-A06F-F0123309DCC5}"/>
                </a:ext>
              </a:extLst>
            </p:cNvPr>
            <p:cNvCxnSpPr/>
            <p:nvPr/>
          </p:nvCxnSpPr>
          <p:spPr>
            <a:xfrm flipH="1">
              <a:off x="6950440" y="0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285D99B-BE3E-4F65-A914-1458EAA6B2BA}"/>
                </a:ext>
              </a:extLst>
            </p:cNvPr>
            <p:cNvCxnSpPr/>
            <p:nvPr/>
          </p:nvCxnSpPr>
          <p:spPr>
            <a:xfrm flipH="1">
              <a:off x="5166360" y="0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74F7427-4AB9-42E3-8E3B-413C9413F687}"/>
                </a:ext>
              </a:extLst>
            </p:cNvPr>
            <p:cNvCxnSpPr/>
            <p:nvPr/>
          </p:nvCxnSpPr>
          <p:spPr>
            <a:xfrm flipH="1">
              <a:off x="4572000" y="0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0E3CC48-9AF5-4136-845D-7B2A8E25BEAD}"/>
                </a:ext>
              </a:extLst>
            </p:cNvPr>
            <p:cNvCxnSpPr/>
            <p:nvPr/>
          </p:nvCxnSpPr>
          <p:spPr>
            <a:xfrm flipH="1">
              <a:off x="457325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4923DB7-79FF-40C9-B575-6BC1D9357D11}"/>
                </a:ext>
              </a:extLst>
            </p:cNvPr>
            <p:cNvCxnSpPr/>
            <p:nvPr/>
          </p:nvCxnSpPr>
          <p:spPr>
            <a:xfrm flipH="1">
              <a:off x="516636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DF3BCC3-140F-4144-A69C-5F86ED6C2B6E}"/>
                </a:ext>
              </a:extLst>
            </p:cNvPr>
            <p:cNvCxnSpPr/>
            <p:nvPr/>
          </p:nvCxnSpPr>
          <p:spPr>
            <a:xfrm flipH="1">
              <a:off x="576072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0F00FD2-E308-4864-BFCB-6EA677F0EF22}"/>
                </a:ext>
              </a:extLst>
            </p:cNvPr>
            <p:cNvCxnSpPr/>
            <p:nvPr/>
          </p:nvCxnSpPr>
          <p:spPr>
            <a:xfrm flipH="1">
              <a:off x="635508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DA37679-B635-407A-BF1B-9A59D1C18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5508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115E604-746A-4DEF-8855-F72273F319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072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1C10603-0FBD-4B3B-A3D6-F735BF474D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636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D391969-9309-4E8E-B981-0DC6D586DB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0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5A943F9-BAE4-4EC4-88A6-EBC2B96F6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0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90A6F8F-6A7E-44A5-91C7-25E5FAC2CD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6360" y="0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6BACB21-D633-4BBA-8B87-C3DF17856D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0720" y="0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5496E2E-BB3D-41CE-858D-9869DAC58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0720" y="0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736CD16-BCA5-4ACC-A98B-0AB5DF45E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6360" y="0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8C779EF-621A-401A-BF17-D5C80E30D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0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97B702E-C38C-4EA1-A950-10FD7A3D3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0"/>
              <a:ext cx="178308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310D297-87FC-40CE-B34E-F40EEDDA8A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6360" y="0"/>
              <a:ext cx="178308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4B4F294-39B4-4C41-9025-B609313EF3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6360" y="0"/>
              <a:ext cx="178308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F6E4EB5-32FB-4272-A791-79AE0B1E47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0"/>
              <a:ext cx="178308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2A697CA-4F7E-43BB-B1A9-E34713608C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0"/>
              <a:ext cx="237744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D509920-E884-4586-9E7D-B81192625A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0"/>
              <a:ext cx="237744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CBB7F8C-E21D-4267-8A7A-0AD159E3F801}"/>
              </a:ext>
            </a:extLst>
          </p:cNvPr>
          <p:cNvCxnSpPr/>
          <p:nvPr/>
        </p:nvCxnSpPr>
        <p:spPr>
          <a:xfrm flipH="1">
            <a:off x="1546485" y="3024265"/>
            <a:ext cx="0" cy="1981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99ED346-D126-4BB2-9AE4-BAE13F914228}"/>
              </a:ext>
            </a:extLst>
          </p:cNvPr>
          <p:cNvGrpSpPr>
            <a:grpSpLocks noChangeAspect="1"/>
          </p:cNvGrpSpPr>
          <p:nvPr/>
        </p:nvGrpSpPr>
        <p:grpSpPr>
          <a:xfrm>
            <a:off x="955423" y="3655201"/>
            <a:ext cx="1193167" cy="1983599"/>
            <a:chOff x="983105" y="3602736"/>
            <a:chExt cx="1193167" cy="1983599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3740F4D-3631-4BB1-BA61-962EFD790280}"/>
                </a:ext>
              </a:extLst>
            </p:cNvPr>
            <p:cNvCxnSpPr/>
            <p:nvPr/>
          </p:nvCxnSpPr>
          <p:spPr>
            <a:xfrm flipH="1">
              <a:off x="983105" y="3605135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B85151A-1430-4339-B8AA-9B6854E48818}"/>
                </a:ext>
              </a:extLst>
            </p:cNvPr>
            <p:cNvCxnSpPr/>
            <p:nvPr/>
          </p:nvCxnSpPr>
          <p:spPr>
            <a:xfrm flipH="1">
              <a:off x="1581912" y="3602736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6AE993B-C0D7-4F61-B7B8-BC5D68AAABD9}"/>
                </a:ext>
              </a:extLst>
            </p:cNvPr>
            <p:cNvCxnSpPr/>
            <p:nvPr/>
          </p:nvCxnSpPr>
          <p:spPr>
            <a:xfrm flipH="1">
              <a:off x="2176272" y="3602736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F2F0E5CE-5FE7-484D-9855-9E0233783F75}"/>
                </a:ext>
              </a:extLst>
            </p:cNvPr>
            <p:cNvCxnSpPr/>
            <p:nvPr/>
          </p:nvCxnSpPr>
          <p:spPr>
            <a:xfrm flipH="1">
              <a:off x="987552" y="3602736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2AB97F5-7BE3-41DD-9D8D-A73C416D8728}"/>
                </a:ext>
              </a:extLst>
            </p:cNvPr>
            <p:cNvCxnSpPr/>
            <p:nvPr/>
          </p:nvCxnSpPr>
          <p:spPr>
            <a:xfrm flipH="1">
              <a:off x="1581912" y="3602736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4CAE1C2-FC5F-4D38-8333-D5A6C109FE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7552" y="3602736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DF53D66-D42A-44EA-A728-F36E80B035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1912" y="3602736"/>
              <a:ext cx="59436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32C37CE-B95D-4087-BD36-C0D3032055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7552" y="3602736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24E8C51-DAAE-444C-B18A-C6FABF8AC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552" y="3602736"/>
              <a:ext cx="118872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191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1D972BB-A9D4-4C4E-BA82-E6827F89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3730752"/>
            <a:ext cx="2816352" cy="28163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1A1861-D90D-4B4B-99D0-918A8B3F1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914400"/>
            <a:ext cx="2816352" cy="281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6370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Challenge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Consistent representation</a:t>
            </a:r>
          </a:p>
          <a:p>
            <a:pPr lvl="1"/>
            <a:r>
              <a:rPr lang="en-US" dirty="0"/>
              <a:t>Shape-preserving deformations</a:t>
            </a:r>
          </a:p>
          <a:p>
            <a:pPr marL="0" indent="0">
              <a:buNone/>
            </a:pPr>
            <a:r>
              <a:rPr lang="en-US" u="sng" dirty="0"/>
              <a:t>Prior work</a:t>
            </a:r>
            <a:r>
              <a:rPr lang="en-US" u="sng" baseline="30000" dirty="0"/>
              <a:t>*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Conformal spherical param.</a:t>
            </a:r>
          </a:p>
          <a:p>
            <a:pPr lvl="2"/>
            <a:r>
              <a:rPr lang="en-US" sz="1400" dirty="0"/>
              <a:t>[</a:t>
            </a:r>
            <a:r>
              <a:rPr lang="en-US" sz="1400" dirty="0" err="1"/>
              <a:t>Haker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2000]</a:t>
            </a:r>
          </a:p>
          <a:p>
            <a:pPr lvl="2"/>
            <a:r>
              <a:rPr lang="en-US" sz="1400" dirty="0"/>
              <a:t>[Gu </a:t>
            </a:r>
            <a:r>
              <a:rPr lang="en-US" sz="1400" i="1" dirty="0"/>
              <a:t>et al</a:t>
            </a:r>
            <a:r>
              <a:rPr lang="en-US" sz="1400" dirty="0"/>
              <a:t>., 2003]</a:t>
            </a:r>
          </a:p>
          <a:p>
            <a:pPr lvl="2"/>
            <a:r>
              <a:rPr lang="en-US" sz="1400" dirty="0"/>
              <a:t>[</a:t>
            </a:r>
            <a:r>
              <a:rPr lang="en-US" sz="1400" dirty="0" err="1"/>
              <a:t>Gotsman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2003]</a:t>
            </a:r>
          </a:p>
          <a:p>
            <a:pPr lvl="2"/>
            <a:r>
              <a:rPr lang="en-US" sz="1400" dirty="0"/>
              <a:t>[Friedel </a:t>
            </a:r>
            <a:r>
              <a:rPr lang="en-US" sz="1400" i="1" dirty="0"/>
              <a:t>et al.</a:t>
            </a:r>
            <a:r>
              <a:rPr lang="en-US" sz="1400" dirty="0"/>
              <a:t>, 2005]</a:t>
            </a:r>
          </a:p>
          <a:p>
            <a:pPr lvl="2"/>
            <a:r>
              <a:rPr lang="en-US" sz="1400" dirty="0"/>
              <a:t>[</a:t>
            </a:r>
            <a:r>
              <a:rPr lang="en-US" sz="1400" dirty="0" err="1"/>
              <a:t>Kharevych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2006]</a:t>
            </a:r>
          </a:p>
          <a:p>
            <a:pPr lvl="2"/>
            <a:r>
              <a:rPr lang="en-US" sz="1400" dirty="0"/>
              <a:t>[</a:t>
            </a:r>
            <a:r>
              <a:rPr lang="en-US" sz="1400" dirty="0" err="1"/>
              <a:t>Springborn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2008]</a:t>
            </a:r>
          </a:p>
          <a:p>
            <a:pPr lvl="2"/>
            <a:r>
              <a:rPr lang="en-US" sz="1400" dirty="0"/>
              <a:t>[</a:t>
            </a:r>
            <a:r>
              <a:rPr lang="en-US" sz="1400" dirty="0" err="1"/>
              <a:t>Kazhdan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2012]</a:t>
            </a:r>
          </a:p>
          <a:p>
            <a:pPr lvl="2"/>
            <a:r>
              <a:rPr lang="en-US" sz="1400" dirty="0"/>
              <a:t>[Crane </a:t>
            </a:r>
            <a:r>
              <a:rPr lang="en-US" sz="1400" i="1" dirty="0"/>
              <a:t>et al</a:t>
            </a:r>
            <a:r>
              <a:rPr lang="en-US" sz="1400" dirty="0"/>
              <a:t>., 2013]</a:t>
            </a:r>
          </a:p>
          <a:p>
            <a:pPr lvl="2"/>
            <a:r>
              <a:rPr lang="en-US" sz="1400" dirty="0"/>
              <a:t>[Prada </a:t>
            </a:r>
            <a:r>
              <a:rPr lang="en-US" sz="1400" i="1" dirty="0"/>
              <a:t>et al</a:t>
            </a:r>
            <a:r>
              <a:rPr lang="en-US" sz="1400" dirty="0"/>
              <a:t>., 2016]</a:t>
            </a:r>
          </a:p>
          <a:p>
            <a:pPr lvl="2"/>
            <a:r>
              <a:rPr lang="en-US" sz="1400" dirty="0"/>
              <a:t>etc.</a:t>
            </a:r>
          </a:p>
          <a:p>
            <a:pPr marL="5715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D29A1-4C30-4D94-BD73-0FD4C27AEEB4}"/>
              </a:ext>
            </a:extLst>
          </p:cNvPr>
          <p:cNvSpPr txBox="1"/>
          <p:nvPr/>
        </p:nvSpPr>
        <p:spPr>
          <a:xfrm>
            <a:off x="6477000" y="649623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30000" dirty="0"/>
              <a:t>*</a:t>
            </a:r>
            <a:r>
              <a:rPr lang="en-US" dirty="0"/>
              <a:t>For genus-zero surfaces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CA57E9-A7A2-4364-854C-F01FE6F03C2B}"/>
              </a:ext>
            </a:extLst>
          </p:cNvPr>
          <p:cNvGrpSpPr/>
          <p:nvPr/>
        </p:nvGrpSpPr>
        <p:grpSpPr>
          <a:xfrm>
            <a:off x="5867400" y="3730752"/>
            <a:ext cx="3276600" cy="2816352"/>
            <a:chOff x="5867400" y="3730752"/>
            <a:chExt cx="3276600" cy="28163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0AC77B-1D36-4DB4-8F75-8582BAE09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3730752"/>
              <a:ext cx="2816352" cy="28163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D75E4B-5829-4388-9318-362C9AFAD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730752"/>
              <a:ext cx="1828800" cy="18288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8B85EC-598D-4047-BF8C-21D871373C3E}"/>
              </a:ext>
            </a:extLst>
          </p:cNvPr>
          <p:cNvGrpSpPr/>
          <p:nvPr/>
        </p:nvGrpSpPr>
        <p:grpSpPr>
          <a:xfrm>
            <a:off x="5867400" y="914400"/>
            <a:ext cx="3276600" cy="2816352"/>
            <a:chOff x="5867400" y="914400"/>
            <a:chExt cx="3276600" cy="28163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047212-14AB-455B-9D42-D6E8D3B58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914400"/>
              <a:ext cx="2816352" cy="28163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200A87-9AD1-43E4-9AE2-7D1287064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914400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2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Compute the inverse (rotational) Fourier transform and find the maximizing rotation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5163DC-47FB-4C51-BE98-7FF28C01C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670048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1948F1-0B1A-43A6-A68A-F17D15A07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709160"/>
            <a:ext cx="1828800" cy="1828800"/>
          </a:xfrm>
          <a:prstGeom prst="rect">
            <a:avLst/>
          </a:prstGeom>
        </p:spPr>
      </p:pic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F66ECE42-7B9A-4AD2-9ECC-EF70B55DD2EC}"/>
              </a:ext>
            </a:extLst>
          </p:cNvPr>
          <p:cNvSpPr/>
          <p:nvPr/>
        </p:nvSpPr>
        <p:spPr>
          <a:xfrm>
            <a:off x="7924800" y="3429000"/>
            <a:ext cx="914400" cy="24234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693ECF-B30D-4A66-8740-D69050F014C2}"/>
              </a:ext>
            </a:extLst>
          </p:cNvPr>
          <p:cNvSpPr/>
          <p:nvPr/>
        </p:nvSpPr>
        <p:spPr>
          <a:xfrm>
            <a:off x="8571876" y="4267701"/>
            <a:ext cx="443459" cy="51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368B1CD-E8F5-41FB-9450-9234A34229C2}"/>
              </a:ext>
            </a:extLst>
          </p:cNvPr>
          <p:cNvSpPr/>
          <p:nvPr/>
        </p:nvSpPr>
        <p:spPr>
          <a:xfrm flipH="1">
            <a:off x="55088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86D0BC-CCFE-4B6C-8BDA-79F212A47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09160"/>
            <a:ext cx="1828800" cy="1828800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BD6427B7-BA6B-40C4-A326-3461E55E5DF8}"/>
              </a:ext>
            </a:extLst>
          </p:cNvPr>
          <p:cNvSpPr/>
          <p:nvPr/>
        </p:nvSpPr>
        <p:spPr>
          <a:xfrm flipH="1">
            <a:off x="3070485" y="547141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66D11D-AEE0-4BD7-B770-EED6656DBEBA}"/>
              </a:ext>
            </a:extLst>
          </p:cNvPr>
          <p:cNvGrpSpPr>
            <a:grpSpLocks noChangeAspect="1"/>
          </p:cNvGrpSpPr>
          <p:nvPr/>
        </p:nvGrpSpPr>
        <p:grpSpPr>
          <a:xfrm>
            <a:off x="-1" y="2590800"/>
            <a:ext cx="3028014" cy="4016114"/>
            <a:chOff x="-1" y="2590800"/>
            <a:chExt cx="3028014" cy="40161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9A73CD-EC07-49C5-9586-0989A4F59D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200" y="2725610"/>
              <a:ext cx="2939284" cy="1770190"/>
              <a:chOff x="2928938" y="2651125"/>
              <a:chExt cx="4370387" cy="2632076"/>
            </a:xfrm>
          </p:grpSpPr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3B825EB1-78F8-4DBA-99B4-7AB631DE04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9950" y="2651125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16" name="Bitmap Image" r:id="rId7" imgW="2857899" imgH="2857899" progId="Paint.Picture">
                      <p:embed/>
                    </p:oleObj>
                  </mc:Choice>
                  <mc:Fallback>
                    <p:oleObj name="Bitmap Image" r:id="rId7" imgW="2857899" imgH="2857899" progId="Paint.Picture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3B825EB1-78F8-4DBA-99B4-7AB631DE043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9950" y="2651125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id="{5B7B03C7-4E6C-4398-8452-90905E8F186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11588" y="3524250"/>
              <a:ext cx="881062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17" name="Bitmap Image" r:id="rId9" imgW="2857899" imgH="2857899" progId="Paint.Picture">
                      <p:embed/>
                    </p:oleObj>
                  </mc:Choice>
                  <mc:Fallback>
                    <p:oleObj name="Bitmap Image" r:id="rId9" imgW="2857899" imgH="2857899" progId="Paint.Picture">
                      <p:embed/>
                      <p:pic>
                        <p:nvPicPr>
                          <p:cNvPr id="13" name="Object 12">
                            <a:extLst>
                              <a:ext uri="{FF2B5EF4-FFF2-40B4-BE49-F238E27FC236}">
                                <a16:creationId xmlns:a16="http://schemas.microsoft.com/office/drawing/2014/main" id="{5B7B03C7-4E6C-4398-8452-90905E8F186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1588" y="3524250"/>
                            <a:ext cx="881062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B0ABF3C7-C953-4E08-976F-81FE47E8505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9950" y="3524250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18" name="Bitmap Image" r:id="rId11" imgW="2857899" imgH="2857899" progId="Paint.Picture">
                      <p:embed/>
                    </p:oleObj>
                  </mc:Choice>
                  <mc:Fallback>
                    <p:oleObj name="Bitmap Image" r:id="rId11" imgW="2857899" imgH="2857899" progId="Paint.Picture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id="{B0ABF3C7-C953-4E08-976F-81FE47E8505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9950" y="3524250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1029EC80-AC1C-4210-9211-660F39DE59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49900" y="3524250"/>
              <a:ext cx="881063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19" name="Bitmap Image" r:id="rId13" imgW="2857899" imgH="2857899" progId="Paint.Picture">
                      <p:embed/>
                    </p:oleObj>
                  </mc:Choice>
                  <mc:Fallback>
                    <p:oleObj name="Bitmap Image" r:id="rId13" imgW="2857899" imgH="2857899" progId="Paint.Picture">
                      <p:embed/>
                      <p:pic>
                        <p:nvPicPr>
                          <p:cNvPr id="15" name="Object 14">
                            <a:extLst>
                              <a:ext uri="{FF2B5EF4-FFF2-40B4-BE49-F238E27FC236}">
                                <a16:creationId xmlns:a16="http://schemas.microsoft.com/office/drawing/2014/main" id="{1029EC80-AC1C-4210-9211-660F39DE59E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9900" y="3524250"/>
                            <a:ext cx="881063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4AB6BA23-4312-4CB5-B526-277052CBE3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938" y="4397375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" name="Bitmap Image" r:id="rId15" imgW="2857899" imgH="2857899" progId="Paint.Picture">
                      <p:embed/>
                    </p:oleObj>
                  </mc:Choice>
                  <mc:Fallback>
                    <p:oleObj name="Bitmap Image" r:id="rId15" imgW="2857899" imgH="2857899" progId="Paint.Picture">
                      <p:embed/>
                      <p:pic>
                        <p:nvPicPr>
                          <p:cNvPr id="16" name="Object 15">
                            <a:extLst>
                              <a:ext uri="{FF2B5EF4-FFF2-40B4-BE49-F238E27FC236}">
                                <a16:creationId xmlns:a16="http://schemas.microsoft.com/office/drawing/2014/main" id="{4AB6BA23-4312-4CB5-B526-277052CBE3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938" y="4397375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6">
                <a:extLst>
                  <a:ext uri="{FF2B5EF4-FFF2-40B4-BE49-F238E27FC236}">
                    <a16:creationId xmlns:a16="http://schemas.microsoft.com/office/drawing/2014/main" id="{6563C3FE-BCF0-4EDB-8D66-134C8471BA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11588" y="4397375"/>
              <a:ext cx="881062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" name="Bitmap Image" r:id="rId17" imgW="2857899" imgH="2857899" progId="Paint.Picture">
                      <p:embed/>
                    </p:oleObj>
                  </mc:Choice>
                  <mc:Fallback>
                    <p:oleObj name="Bitmap Image" r:id="rId17" imgW="2857899" imgH="2857899" progId="Paint.Picture">
                      <p:embed/>
                      <p:pic>
                        <p:nvPicPr>
                          <p:cNvPr id="18" name="Object 16">
                            <a:extLst>
                              <a:ext uri="{FF2B5EF4-FFF2-40B4-BE49-F238E27FC236}">
                                <a16:creationId xmlns:a16="http://schemas.microsoft.com/office/drawing/2014/main" id="{6563C3FE-BCF0-4EDB-8D66-134C8471BA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1588" y="4397375"/>
                            <a:ext cx="881062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7">
                <a:extLst>
                  <a:ext uri="{FF2B5EF4-FFF2-40B4-BE49-F238E27FC236}">
                    <a16:creationId xmlns:a16="http://schemas.microsoft.com/office/drawing/2014/main" id="{A78A3905-2110-4B48-BF2A-C6401AE8A28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9950" y="4397375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2" name="Bitmap Image" r:id="rId19" imgW="2857899" imgH="2857899" progId="Paint.Picture">
                      <p:embed/>
                    </p:oleObj>
                  </mc:Choice>
                  <mc:Fallback>
                    <p:oleObj name="Bitmap Image" r:id="rId19" imgW="2857899" imgH="2857899" progId="Paint.Picture">
                      <p:embed/>
                      <p:pic>
                        <p:nvPicPr>
                          <p:cNvPr id="19" name="Object 17">
                            <a:extLst>
                              <a:ext uri="{FF2B5EF4-FFF2-40B4-BE49-F238E27FC236}">
                                <a16:creationId xmlns:a16="http://schemas.microsoft.com/office/drawing/2014/main" id="{A78A3905-2110-4B48-BF2A-C6401AE8A28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9950" y="4397375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8">
                <a:extLst>
                  <a:ext uri="{FF2B5EF4-FFF2-40B4-BE49-F238E27FC236}">
                    <a16:creationId xmlns:a16="http://schemas.microsoft.com/office/drawing/2014/main" id="{F5327B61-3182-41FB-8842-4497CDE8C7C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49900" y="4397375"/>
              <a:ext cx="881063" cy="8858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3" name="Bitmap Image" r:id="rId21" imgW="2857899" imgH="2857899" progId="Paint.Picture">
                      <p:embed/>
                    </p:oleObj>
                  </mc:Choice>
                  <mc:Fallback>
                    <p:oleObj name="Bitmap Image" r:id="rId21" imgW="2857899" imgH="2857899" progId="Paint.Picture">
                      <p:embed/>
                      <p:pic>
                        <p:nvPicPr>
                          <p:cNvPr id="20" name="Object 18">
                            <a:extLst>
                              <a:ext uri="{FF2B5EF4-FFF2-40B4-BE49-F238E27FC236}">
                                <a16:creationId xmlns:a16="http://schemas.microsoft.com/office/drawing/2014/main" id="{F5327B61-3182-41FB-8842-4497CDE8C7C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9900" y="4397375"/>
                            <a:ext cx="881063" cy="8858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9">
                <a:extLst>
                  <a:ext uri="{FF2B5EF4-FFF2-40B4-BE49-F238E27FC236}">
                    <a16:creationId xmlns:a16="http://schemas.microsoft.com/office/drawing/2014/main" id="{53DFF87E-E651-40BE-AAE9-8C29B155E15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18263" y="4397375"/>
              <a:ext cx="881062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4" name="Bitmap Image" r:id="rId23" imgW="2857899" imgH="2857899" progId="Paint.Picture">
                      <p:embed/>
                    </p:oleObj>
                  </mc:Choice>
                  <mc:Fallback>
                    <p:oleObj name="Bitmap Image" r:id="rId23" imgW="2857899" imgH="2857899" progId="Paint.Picture">
                      <p:embed/>
                      <p:pic>
                        <p:nvPicPr>
                          <p:cNvPr id="21" name="Object 19">
                            <a:extLst>
                              <a:ext uri="{FF2B5EF4-FFF2-40B4-BE49-F238E27FC236}">
                                <a16:creationId xmlns:a16="http://schemas.microsoft.com/office/drawing/2014/main" id="{53DFF87E-E651-40BE-AAE9-8C29B155E15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18263" y="4397375"/>
                            <a:ext cx="881062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31D73F-C23B-45CD-9C28-86B27145DB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200" y="4724400"/>
              <a:ext cx="2939284" cy="1770190"/>
              <a:chOff x="2928938" y="2651125"/>
              <a:chExt cx="4370387" cy="2632076"/>
            </a:xfrm>
          </p:grpSpPr>
          <p:graphicFrame>
            <p:nvGraphicFramePr>
              <p:cNvPr id="29" name="Object 28">
                <a:extLst>
                  <a:ext uri="{FF2B5EF4-FFF2-40B4-BE49-F238E27FC236}">
                    <a16:creationId xmlns:a16="http://schemas.microsoft.com/office/drawing/2014/main" id="{F7D6E29D-DB73-4352-A8AE-0D0DDE02077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9950" y="2651125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5" name="Bitmap Image" r:id="rId7" imgW="2857899" imgH="2857899" progId="Paint.Picture">
                      <p:embed/>
                    </p:oleObj>
                  </mc:Choice>
                  <mc:Fallback>
                    <p:oleObj name="Bitmap Image" r:id="rId7" imgW="2857899" imgH="2857899" progId="Paint.Picture">
                      <p:embed/>
                      <p:pic>
                        <p:nvPicPr>
                          <p:cNvPr id="29" name="Object 28">
                            <a:extLst>
                              <a:ext uri="{FF2B5EF4-FFF2-40B4-BE49-F238E27FC236}">
                                <a16:creationId xmlns:a16="http://schemas.microsoft.com/office/drawing/2014/main" id="{F7D6E29D-DB73-4352-A8AE-0D0DDE02077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9950" y="2651125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>
                <a:extLst>
                  <a:ext uri="{FF2B5EF4-FFF2-40B4-BE49-F238E27FC236}">
                    <a16:creationId xmlns:a16="http://schemas.microsoft.com/office/drawing/2014/main" id="{27AB924C-61F1-44F3-8B29-E6CB076B43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11588" y="3524250"/>
              <a:ext cx="881062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6" name="Bitmap Image" r:id="rId9" imgW="2857899" imgH="2857899" progId="Paint.Picture">
                      <p:embed/>
                    </p:oleObj>
                  </mc:Choice>
                  <mc:Fallback>
                    <p:oleObj name="Bitmap Image" r:id="rId9" imgW="2857899" imgH="2857899" progId="Paint.Picture">
                      <p:embed/>
                      <p:pic>
                        <p:nvPicPr>
                          <p:cNvPr id="30" name="Object 29">
                            <a:extLst>
                              <a:ext uri="{FF2B5EF4-FFF2-40B4-BE49-F238E27FC236}">
                                <a16:creationId xmlns:a16="http://schemas.microsoft.com/office/drawing/2014/main" id="{27AB924C-61F1-44F3-8B29-E6CB076B43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1588" y="3524250"/>
                            <a:ext cx="881062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>
                <a:extLst>
                  <a:ext uri="{FF2B5EF4-FFF2-40B4-BE49-F238E27FC236}">
                    <a16:creationId xmlns:a16="http://schemas.microsoft.com/office/drawing/2014/main" id="{3173B52F-B0A4-44BD-BE5D-0242F4B418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9950" y="3524250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7" name="Bitmap Image" r:id="rId11" imgW="2857899" imgH="2857899" progId="Paint.Picture">
                      <p:embed/>
                    </p:oleObj>
                  </mc:Choice>
                  <mc:Fallback>
                    <p:oleObj name="Bitmap Image" r:id="rId11" imgW="2857899" imgH="2857899" progId="Paint.Picture">
                      <p:embed/>
                      <p:pic>
                        <p:nvPicPr>
                          <p:cNvPr id="31" name="Object 30">
                            <a:extLst>
                              <a:ext uri="{FF2B5EF4-FFF2-40B4-BE49-F238E27FC236}">
                                <a16:creationId xmlns:a16="http://schemas.microsoft.com/office/drawing/2014/main" id="{3173B52F-B0A4-44BD-BE5D-0242F4B418D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9950" y="3524250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>
                <a:extLst>
                  <a:ext uri="{FF2B5EF4-FFF2-40B4-BE49-F238E27FC236}">
                    <a16:creationId xmlns:a16="http://schemas.microsoft.com/office/drawing/2014/main" id="{D41CD27E-2345-4E86-B846-1DEEF4E536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49900" y="3524250"/>
              <a:ext cx="881063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" name="Bitmap Image" r:id="rId13" imgW="2857899" imgH="2857899" progId="Paint.Picture">
                      <p:embed/>
                    </p:oleObj>
                  </mc:Choice>
                  <mc:Fallback>
                    <p:oleObj name="Bitmap Image" r:id="rId13" imgW="2857899" imgH="2857899" progId="Paint.Picture">
                      <p:embed/>
                      <p:pic>
                        <p:nvPicPr>
                          <p:cNvPr id="32" name="Object 31">
                            <a:extLst>
                              <a:ext uri="{FF2B5EF4-FFF2-40B4-BE49-F238E27FC236}">
                                <a16:creationId xmlns:a16="http://schemas.microsoft.com/office/drawing/2014/main" id="{D41CD27E-2345-4E86-B846-1DEEF4E5362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9900" y="3524250"/>
                            <a:ext cx="881063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>
                <a:extLst>
                  <a:ext uri="{FF2B5EF4-FFF2-40B4-BE49-F238E27FC236}">
                    <a16:creationId xmlns:a16="http://schemas.microsoft.com/office/drawing/2014/main" id="{076CE177-234A-4895-853D-8A9956B779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938" y="4397375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" name="Bitmap Image" r:id="rId15" imgW="2857899" imgH="2857899" progId="Paint.Picture">
                      <p:embed/>
                    </p:oleObj>
                  </mc:Choice>
                  <mc:Fallback>
                    <p:oleObj name="Bitmap Image" r:id="rId15" imgW="2857899" imgH="2857899" progId="Paint.Picture">
                      <p:embed/>
                      <p:pic>
                        <p:nvPicPr>
                          <p:cNvPr id="35" name="Object 34">
                            <a:extLst>
                              <a:ext uri="{FF2B5EF4-FFF2-40B4-BE49-F238E27FC236}">
                                <a16:creationId xmlns:a16="http://schemas.microsoft.com/office/drawing/2014/main" id="{076CE177-234A-4895-853D-8A9956B779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938" y="4397375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16">
                <a:extLst>
                  <a:ext uri="{FF2B5EF4-FFF2-40B4-BE49-F238E27FC236}">
                    <a16:creationId xmlns:a16="http://schemas.microsoft.com/office/drawing/2014/main" id="{7E18408A-9AAF-47F3-A894-F9C7C8DE375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11588" y="4397375"/>
              <a:ext cx="881062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" name="Bitmap Image" r:id="rId17" imgW="2857899" imgH="2857899" progId="Paint.Picture">
                      <p:embed/>
                    </p:oleObj>
                  </mc:Choice>
                  <mc:Fallback>
                    <p:oleObj name="Bitmap Image" r:id="rId17" imgW="2857899" imgH="2857899" progId="Paint.Picture">
                      <p:embed/>
                      <p:pic>
                        <p:nvPicPr>
                          <p:cNvPr id="36" name="Object 16">
                            <a:extLst>
                              <a:ext uri="{FF2B5EF4-FFF2-40B4-BE49-F238E27FC236}">
                                <a16:creationId xmlns:a16="http://schemas.microsoft.com/office/drawing/2014/main" id="{7E18408A-9AAF-47F3-A894-F9C7C8DE375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1588" y="4397375"/>
                            <a:ext cx="881062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17">
                <a:extLst>
                  <a:ext uri="{FF2B5EF4-FFF2-40B4-BE49-F238E27FC236}">
                    <a16:creationId xmlns:a16="http://schemas.microsoft.com/office/drawing/2014/main" id="{1ECA10B3-125A-4906-9391-E4544D0BB8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9950" y="4397375"/>
              <a:ext cx="882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1" name="Bitmap Image" r:id="rId19" imgW="2857899" imgH="2857899" progId="Paint.Picture">
                      <p:embed/>
                    </p:oleObj>
                  </mc:Choice>
                  <mc:Fallback>
                    <p:oleObj name="Bitmap Image" r:id="rId19" imgW="2857899" imgH="2857899" progId="Paint.Picture">
                      <p:embed/>
                      <p:pic>
                        <p:nvPicPr>
                          <p:cNvPr id="37" name="Object 17">
                            <a:extLst>
                              <a:ext uri="{FF2B5EF4-FFF2-40B4-BE49-F238E27FC236}">
                                <a16:creationId xmlns:a16="http://schemas.microsoft.com/office/drawing/2014/main" id="{1ECA10B3-125A-4906-9391-E4544D0BB82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9950" y="4397375"/>
                            <a:ext cx="882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18">
                <a:extLst>
                  <a:ext uri="{FF2B5EF4-FFF2-40B4-BE49-F238E27FC236}">
                    <a16:creationId xmlns:a16="http://schemas.microsoft.com/office/drawing/2014/main" id="{796E98F7-7FFF-4F25-B686-5A928AE4A67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49900" y="4397375"/>
              <a:ext cx="881063" cy="8858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2" name="Bitmap Image" r:id="rId21" imgW="2857899" imgH="2857899" progId="Paint.Picture">
                      <p:embed/>
                    </p:oleObj>
                  </mc:Choice>
                  <mc:Fallback>
                    <p:oleObj name="Bitmap Image" r:id="rId21" imgW="2857899" imgH="2857899" progId="Paint.Picture">
                      <p:embed/>
                      <p:pic>
                        <p:nvPicPr>
                          <p:cNvPr id="38" name="Object 18">
                            <a:extLst>
                              <a:ext uri="{FF2B5EF4-FFF2-40B4-BE49-F238E27FC236}">
                                <a16:creationId xmlns:a16="http://schemas.microsoft.com/office/drawing/2014/main" id="{796E98F7-7FFF-4F25-B686-5A928AE4A67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9900" y="4397375"/>
                            <a:ext cx="881063" cy="8858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19">
                <a:extLst>
                  <a:ext uri="{FF2B5EF4-FFF2-40B4-BE49-F238E27FC236}">
                    <a16:creationId xmlns:a16="http://schemas.microsoft.com/office/drawing/2014/main" id="{1015FE87-E05D-4F47-8213-7533DD1D4BF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18263" y="4397375"/>
              <a:ext cx="881062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3" name="Bitmap Image" r:id="rId23" imgW="2857899" imgH="2857899" progId="Paint.Picture">
                      <p:embed/>
                    </p:oleObj>
                  </mc:Choice>
                  <mc:Fallback>
                    <p:oleObj name="Bitmap Image" r:id="rId23" imgW="2857899" imgH="2857899" progId="Paint.Picture">
                      <p:embed/>
                      <p:pic>
                        <p:nvPicPr>
                          <p:cNvPr id="39" name="Object 19">
                            <a:extLst>
                              <a:ext uri="{FF2B5EF4-FFF2-40B4-BE49-F238E27FC236}">
                                <a16:creationId xmlns:a16="http://schemas.microsoft.com/office/drawing/2014/main" id="{1015FE87-E05D-4F47-8213-7533DD1D4BF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18263" y="4397375"/>
                            <a:ext cx="881062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C7C1FB-9C43-4201-8F56-C840D1059C58}"/>
                </a:ext>
              </a:extLst>
            </p:cNvPr>
            <p:cNvSpPr/>
            <p:nvPr/>
          </p:nvSpPr>
          <p:spPr>
            <a:xfrm>
              <a:off x="-1" y="4648200"/>
              <a:ext cx="3028013" cy="19587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1E47BF-612A-46B9-A4B1-D6AA4070D294}"/>
                </a:ext>
              </a:extLst>
            </p:cNvPr>
            <p:cNvSpPr/>
            <p:nvPr/>
          </p:nvSpPr>
          <p:spPr>
            <a:xfrm>
              <a:off x="0" y="2590800"/>
              <a:ext cx="3028013" cy="19587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128D536-A7A9-4758-98A3-98896977FB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260" y="4237220"/>
              <a:ext cx="2378440" cy="1981200"/>
              <a:chOff x="4572000" y="0"/>
              <a:chExt cx="2378440" cy="1981200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968A556-51F5-4A77-81CF-C21A8987A2D5}"/>
                  </a:ext>
                </a:extLst>
              </p:cNvPr>
              <p:cNvCxnSpPr/>
              <p:nvPr/>
            </p:nvCxnSpPr>
            <p:spPr>
              <a:xfrm flipH="1">
                <a:off x="5760720" y="0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3381FE4-823F-4DFB-BA58-03C18B631414}"/>
                  </a:ext>
                </a:extLst>
              </p:cNvPr>
              <p:cNvCxnSpPr/>
              <p:nvPr/>
            </p:nvCxnSpPr>
            <p:spPr>
              <a:xfrm flipH="1">
                <a:off x="6355080" y="0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940273C7-DD80-4D3E-A06F-F0123309DCC5}"/>
                  </a:ext>
                </a:extLst>
              </p:cNvPr>
              <p:cNvCxnSpPr/>
              <p:nvPr/>
            </p:nvCxnSpPr>
            <p:spPr>
              <a:xfrm flipH="1">
                <a:off x="6950440" y="0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285D99B-BE3E-4F65-A914-1458EAA6B2BA}"/>
                  </a:ext>
                </a:extLst>
              </p:cNvPr>
              <p:cNvCxnSpPr/>
              <p:nvPr/>
            </p:nvCxnSpPr>
            <p:spPr>
              <a:xfrm flipH="1">
                <a:off x="5166360" y="0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74F7427-4AB9-42E3-8E3B-413C9413F687}"/>
                  </a:ext>
                </a:extLst>
              </p:cNvPr>
              <p:cNvCxnSpPr/>
              <p:nvPr/>
            </p:nvCxnSpPr>
            <p:spPr>
              <a:xfrm flipH="1">
                <a:off x="4572000" y="0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0E3CC48-9AF5-4136-845D-7B2A8E25BEAD}"/>
                  </a:ext>
                </a:extLst>
              </p:cNvPr>
              <p:cNvCxnSpPr/>
              <p:nvPr/>
            </p:nvCxnSpPr>
            <p:spPr>
              <a:xfrm flipH="1">
                <a:off x="457325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4923DB7-79FF-40C9-B575-6BC1D9357D11}"/>
                  </a:ext>
                </a:extLst>
              </p:cNvPr>
              <p:cNvCxnSpPr/>
              <p:nvPr/>
            </p:nvCxnSpPr>
            <p:spPr>
              <a:xfrm flipH="1">
                <a:off x="516636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DF3BCC3-140F-4144-A69C-5F86ED6C2B6E}"/>
                  </a:ext>
                </a:extLst>
              </p:cNvPr>
              <p:cNvCxnSpPr/>
              <p:nvPr/>
            </p:nvCxnSpPr>
            <p:spPr>
              <a:xfrm flipH="1">
                <a:off x="576072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F00FD2-E308-4864-BFCB-6EA677F0EF22}"/>
                  </a:ext>
                </a:extLst>
              </p:cNvPr>
              <p:cNvCxnSpPr/>
              <p:nvPr/>
            </p:nvCxnSpPr>
            <p:spPr>
              <a:xfrm flipH="1">
                <a:off x="635508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DA37679-B635-407A-BF1B-9A59D1C18F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5508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115E604-746A-4DEF-8855-F72273F319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6072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91C10603-0FBD-4B3B-A3D6-F735BF474D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636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FD391969-9309-4E8E-B981-0DC6D586DB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72000" y="0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65A943F9-BAE4-4EC4-88A6-EBC2B96F6E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72000" y="0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90A6F8F-6A7E-44A5-91C7-25E5FAC2CD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6360" y="0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6BACB21-D633-4BBA-8B87-C3DF17856D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60720" y="0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5496E2E-BB3D-41CE-858D-9869DAC58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0720" y="0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A736CD16-BCA5-4ACC-A98B-0AB5DF45E0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66360" y="0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8C779EF-621A-401A-BF17-D5C80E30D1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2000" y="0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97B702E-C38C-4EA1-A950-10FD7A3D34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2000" y="0"/>
                <a:ext cx="178308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310D297-87FC-40CE-B34E-F40EEDDA8A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66360" y="0"/>
                <a:ext cx="178308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14B4F294-39B4-4C41-9025-B609313EF3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6360" y="0"/>
                <a:ext cx="178308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8F6E4EB5-32FB-4272-A791-79AE0B1E47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72000" y="0"/>
                <a:ext cx="178308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22A697CA-4F7E-43BB-B1A9-E34713608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72000" y="0"/>
                <a:ext cx="237744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8D509920-E884-4586-9E7D-B81192625A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2000" y="0"/>
                <a:ext cx="237744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CBB7F8C-E21D-4267-8A7A-0AD159E3F801}"/>
                </a:ext>
              </a:extLst>
            </p:cNvPr>
            <p:cNvCxnSpPr/>
            <p:nvPr/>
          </p:nvCxnSpPr>
          <p:spPr>
            <a:xfrm flipH="1">
              <a:off x="1546485" y="3024265"/>
              <a:ext cx="0" cy="19812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ED346-D126-4BB2-9AE4-BAE13F9142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5423" y="3655201"/>
              <a:ext cx="1193167" cy="1983599"/>
              <a:chOff x="983105" y="3602736"/>
              <a:chExt cx="1193167" cy="1983599"/>
            </a:xfrm>
          </p:grpSpPr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C3740F4D-3631-4BB1-BA61-962EFD790280}"/>
                  </a:ext>
                </a:extLst>
              </p:cNvPr>
              <p:cNvCxnSpPr/>
              <p:nvPr/>
            </p:nvCxnSpPr>
            <p:spPr>
              <a:xfrm flipH="1">
                <a:off x="983105" y="3605135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B85151A-1430-4339-B8AA-9B6854E48818}"/>
                  </a:ext>
                </a:extLst>
              </p:cNvPr>
              <p:cNvCxnSpPr/>
              <p:nvPr/>
            </p:nvCxnSpPr>
            <p:spPr>
              <a:xfrm flipH="1">
                <a:off x="1581912" y="3602736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86AE993B-C0D7-4F61-B7B8-BC5D68AAABD9}"/>
                  </a:ext>
                </a:extLst>
              </p:cNvPr>
              <p:cNvCxnSpPr/>
              <p:nvPr/>
            </p:nvCxnSpPr>
            <p:spPr>
              <a:xfrm flipH="1">
                <a:off x="2176272" y="3602736"/>
                <a:ext cx="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F2F0E5CE-5FE7-484D-9855-9E0233783F75}"/>
                  </a:ext>
                </a:extLst>
              </p:cNvPr>
              <p:cNvCxnSpPr/>
              <p:nvPr/>
            </p:nvCxnSpPr>
            <p:spPr>
              <a:xfrm flipH="1">
                <a:off x="987552" y="3602736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62AB97F5-7BE3-41DD-9D8D-A73C416D8728}"/>
                  </a:ext>
                </a:extLst>
              </p:cNvPr>
              <p:cNvCxnSpPr/>
              <p:nvPr/>
            </p:nvCxnSpPr>
            <p:spPr>
              <a:xfrm flipH="1">
                <a:off x="1581912" y="3602736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4CAE1C2-FC5F-4D38-8333-D5A6C109FE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7552" y="3602736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7DF53D66-D42A-44EA-A728-F36E80B035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81912" y="3602736"/>
                <a:ext cx="59436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832C37CE-B95D-4087-BD36-C0D303205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7552" y="3602736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024E8C51-DAAE-444C-B18A-C6FABF8AC0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7552" y="3602736"/>
                <a:ext cx="1188720" cy="19812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5C61FDF-A1F4-4386-869B-3939085DB1A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70048"/>
            <a:ext cx="1828800" cy="1828800"/>
          </a:xfrm>
          <a:prstGeom prst="rect">
            <a:avLst/>
          </a:prstGeom>
        </p:spPr>
      </p:pic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85996173-5BE2-406E-9638-082FBB53957C}"/>
              </a:ext>
            </a:extLst>
          </p:cNvPr>
          <p:cNvSpPr/>
          <p:nvPr/>
        </p:nvSpPr>
        <p:spPr>
          <a:xfrm flipH="1">
            <a:off x="3070485" y="3445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1C7A66B-BB57-484F-A366-052264372029}"/>
              </a:ext>
            </a:extLst>
          </p:cNvPr>
          <p:cNvSpPr/>
          <p:nvPr/>
        </p:nvSpPr>
        <p:spPr>
          <a:xfrm flipH="1">
            <a:off x="5508885" y="3444240"/>
            <a:ext cx="5486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76098BD-68AB-462A-BBFA-5D56F5B5385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70048"/>
            <a:ext cx="1828800" cy="1828800"/>
          </a:xfrm>
          <a:prstGeom prst="rect">
            <a:avLst/>
          </a:prstGeom>
        </p:spPr>
      </p:pic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89058EB3-5E8E-4505-A24B-A5469FC4F613}"/>
              </a:ext>
            </a:extLst>
          </p:cNvPr>
          <p:cNvSpPr/>
          <p:nvPr/>
        </p:nvSpPr>
        <p:spPr>
          <a:xfrm rot="2356293">
            <a:off x="2659246" y="4535432"/>
            <a:ext cx="1280160" cy="3020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Registration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Orbifolds</a:t>
            </a:r>
          </a:p>
          <a:p>
            <a:pPr lvl="1"/>
            <a:r>
              <a:rPr lang="en-US" dirty="0"/>
              <a:t>Correspondences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21881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Orbifolds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175B1-8300-4C1F-A699-8A60C43B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42" y="1295400"/>
            <a:ext cx="2993584" cy="180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37C56-A55E-4AFF-AB3D-EE4AB3DC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392" y="4114800"/>
            <a:ext cx="3276600" cy="2057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Aigerman</a:t>
            </a:r>
            <a:r>
              <a:rPr lang="en-US" dirty="0"/>
              <a:t> </a:t>
            </a:r>
            <a:r>
              <a:rPr lang="en-US" i="1" dirty="0"/>
              <a:t>et al.,</a:t>
            </a:r>
            <a:r>
              <a:rPr lang="en-US" dirty="0"/>
              <a:t> 2017]</a:t>
            </a:r>
          </a:p>
          <a:p>
            <a:pPr marL="457200" lvl="1" indent="0">
              <a:buNone/>
            </a:pPr>
            <a:r>
              <a:rPr lang="en-US" dirty="0"/>
              <a:t>Compute a conformal map from the sphere to a simply connected surface w/ prescribed symmetries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Guaranteed fold-over-free</a:t>
            </a:r>
          </a:p>
          <a:p>
            <a:pPr lvl="1"/>
            <a:r>
              <a:rPr lang="en-US" dirty="0"/>
              <a:t>Non-convex minimization</a:t>
            </a:r>
            <a:br>
              <a:rPr lang="en-US" dirty="0"/>
            </a:br>
            <a:r>
              <a:rPr lang="en-US" dirty="0"/>
              <a:t>with linear equality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40782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Orbifolds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Can we use an off-the-shelf conformal parameterization algorithm?</a:t>
            </a:r>
          </a:p>
        </p:txBody>
      </p:sp>
    </p:spTree>
    <p:extLst>
      <p:ext uri="{BB962C8B-B14F-4D97-AF65-F5344CB8AC3E}">
        <p14:creationId xmlns:p14="http://schemas.microsoft.com/office/powerpoint/2010/main" val="3468418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Orbifolds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Approach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Stitch together multiple copies of the surface to have the required symmetric topology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Conformally map the stitched surface to the sphere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50F10B-FAE9-4235-9CF0-8DDA86131AB3}"/>
              </a:ext>
            </a:extLst>
          </p:cNvPr>
          <p:cNvSpPr/>
          <p:nvPr/>
        </p:nvSpPr>
        <p:spPr>
          <a:xfrm>
            <a:off x="835651" y="4343400"/>
            <a:ext cx="3583949" cy="1635984"/>
          </a:xfrm>
          <a:custGeom>
            <a:avLst/>
            <a:gdLst>
              <a:gd name="connsiteX0" fmla="*/ 10384 w 3583949"/>
              <a:gd name="connsiteY0" fmla="*/ 268398 h 1635984"/>
              <a:gd name="connsiteX1" fmla="*/ 1172122 w 3583949"/>
              <a:gd name="connsiteY1" fmla="*/ 830530 h 1635984"/>
              <a:gd name="connsiteX2" fmla="*/ 1007230 w 3583949"/>
              <a:gd name="connsiteY2" fmla="*/ 1625008 h 1635984"/>
              <a:gd name="connsiteX3" fmla="*/ 3570548 w 3583949"/>
              <a:gd name="connsiteY3" fmla="*/ 1212779 h 1635984"/>
              <a:gd name="connsiteX4" fmla="*/ 2019066 w 3583949"/>
              <a:gd name="connsiteY4" fmla="*/ 111002 h 1635984"/>
              <a:gd name="connsiteX5" fmla="*/ 2094017 w 3583949"/>
              <a:gd name="connsiteY5" fmla="*/ 995421 h 1635984"/>
              <a:gd name="connsiteX6" fmla="*/ 684941 w 3583949"/>
              <a:gd name="connsiteY6" fmla="*/ 36051 h 1635984"/>
              <a:gd name="connsiteX7" fmla="*/ 10384 w 3583949"/>
              <a:gd name="connsiteY7" fmla="*/ 268398 h 1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3949" h="1635984">
                <a:moveTo>
                  <a:pt x="10384" y="268398"/>
                </a:moveTo>
                <a:cubicBezTo>
                  <a:pt x="91581" y="400811"/>
                  <a:pt x="1005981" y="604428"/>
                  <a:pt x="1172122" y="830530"/>
                </a:cubicBezTo>
                <a:cubicBezTo>
                  <a:pt x="1338263" y="1056632"/>
                  <a:pt x="607492" y="1561300"/>
                  <a:pt x="1007230" y="1625008"/>
                </a:cubicBezTo>
                <a:cubicBezTo>
                  <a:pt x="1406968" y="1688716"/>
                  <a:pt x="3401909" y="1465113"/>
                  <a:pt x="3570548" y="1212779"/>
                </a:cubicBezTo>
                <a:cubicBezTo>
                  <a:pt x="3739187" y="960445"/>
                  <a:pt x="2265154" y="147228"/>
                  <a:pt x="2019066" y="111002"/>
                </a:cubicBezTo>
                <a:cubicBezTo>
                  <a:pt x="1772978" y="74776"/>
                  <a:pt x="2316371" y="1007913"/>
                  <a:pt x="2094017" y="995421"/>
                </a:cubicBezTo>
                <a:cubicBezTo>
                  <a:pt x="1871663" y="982929"/>
                  <a:pt x="1029715" y="159720"/>
                  <a:pt x="684941" y="36051"/>
                </a:cubicBezTo>
                <a:cubicBezTo>
                  <a:pt x="340167" y="-87618"/>
                  <a:pt x="-70813" y="135985"/>
                  <a:pt x="10384" y="268398"/>
                </a:cubicBez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A76E17-3A94-4055-A2D6-AFB56F2EAF9E}"/>
              </a:ext>
            </a:extLst>
          </p:cNvPr>
          <p:cNvSpPr/>
          <p:nvPr/>
        </p:nvSpPr>
        <p:spPr>
          <a:xfrm>
            <a:off x="762000" y="4495800"/>
            <a:ext cx="3583949" cy="1635984"/>
          </a:xfrm>
          <a:custGeom>
            <a:avLst/>
            <a:gdLst>
              <a:gd name="connsiteX0" fmla="*/ 10384 w 3583949"/>
              <a:gd name="connsiteY0" fmla="*/ 268398 h 1635984"/>
              <a:gd name="connsiteX1" fmla="*/ 1172122 w 3583949"/>
              <a:gd name="connsiteY1" fmla="*/ 830530 h 1635984"/>
              <a:gd name="connsiteX2" fmla="*/ 1007230 w 3583949"/>
              <a:gd name="connsiteY2" fmla="*/ 1625008 h 1635984"/>
              <a:gd name="connsiteX3" fmla="*/ 3570548 w 3583949"/>
              <a:gd name="connsiteY3" fmla="*/ 1212779 h 1635984"/>
              <a:gd name="connsiteX4" fmla="*/ 2019066 w 3583949"/>
              <a:gd name="connsiteY4" fmla="*/ 111002 h 1635984"/>
              <a:gd name="connsiteX5" fmla="*/ 2094017 w 3583949"/>
              <a:gd name="connsiteY5" fmla="*/ 995421 h 1635984"/>
              <a:gd name="connsiteX6" fmla="*/ 684941 w 3583949"/>
              <a:gd name="connsiteY6" fmla="*/ 36051 h 1635984"/>
              <a:gd name="connsiteX7" fmla="*/ 10384 w 3583949"/>
              <a:gd name="connsiteY7" fmla="*/ 268398 h 1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3949" h="1635984">
                <a:moveTo>
                  <a:pt x="10384" y="268398"/>
                </a:moveTo>
                <a:cubicBezTo>
                  <a:pt x="91581" y="400811"/>
                  <a:pt x="1005981" y="604428"/>
                  <a:pt x="1172122" y="830530"/>
                </a:cubicBezTo>
                <a:cubicBezTo>
                  <a:pt x="1338263" y="1056632"/>
                  <a:pt x="607492" y="1561300"/>
                  <a:pt x="1007230" y="1625008"/>
                </a:cubicBezTo>
                <a:cubicBezTo>
                  <a:pt x="1406968" y="1688716"/>
                  <a:pt x="3401909" y="1465113"/>
                  <a:pt x="3570548" y="1212779"/>
                </a:cubicBezTo>
                <a:cubicBezTo>
                  <a:pt x="3739187" y="960445"/>
                  <a:pt x="2265154" y="147228"/>
                  <a:pt x="2019066" y="111002"/>
                </a:cubicBezTo>
                <a:cubicBezTo>
                  <a:pt x="1772978" y="74776"/>
                  <a:pt x="2316371" y="1007913"/>
                  <a:pt x="2094017" y="995421"/>
                </a:cubicBezTo>
                <a:cubicBezTo>
                  <a:pt x="1871663" y="982929"/>
                  <a:pt x="1029715" y="159720"/>
                  <a:pt x="684941" y="36051"/>
                </a:cubicBezTo>
                <a:cubicBezTo>
                  <a:pt x="340167" y="-87618"/>
                  <a:pt x="-70813" y="135985"/>
                  <a:pt x="10384" y="268398"/>
                </a:cubicBezTo>
                <a:close/>
              </a:path>
            </a:pathLst>
          </a:cu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D7DAD4-D4C7-48B0-ADF6-0A72B7FED5EF}"/>
              </a:ext>
            </a:extLst>
          </p:cNvPr>
          <p:cNvSpPr/>
          <p:nvPr/>
        </p:nvSpPr>
        <p:spPr>
          <a:xfrm>
            <a:off x="685800" y="4688616"/>
            <a:ext cx="3583949" cy="1635984"/>
          </a:xfrm>
          <a:custGeom>
            <a:avLst/>
            <a:gdLst>
              <a:gd name="connsiteX0" fmla="*/ 10384 w 3583949"/>
              <a:gd name="connsiteY0" fmla="*/ 268398 h 1635984"/>
              <a:gd name="connsiteX1" fmla="*/ 1172122 w 3583949"/>
              <a:gd name="connsiteY1" fmla="*/ 830530 h 1635984"/>
              <a:gd name="connsiteX2" fmla="*/ 1007230 w 3583949"/>
              <a:gd name="connsiteY2" fmla="*/ 1625008 h 1635984"/>
              <a:gd name="connsiteX3" fmla="*/ 3570548 w 3583949"/>
              <a:gd name="connsiteY3" fmla="*/ 1212779 h 1635984"/>
              <a:gd name="connsiteX4" fmla="*/ 2019066 w 3583949"/>
              <a:gd name="connsiteY4" fmla="*/ 111002 h 1635984"/>
              <a:gd name="connsiteX5" fmla="*/ 2094017 w 3583949"/>
              <a:gd name="connsiteY5" fmla="*/ 995421 h 1635984"/>
              <a:gd name="connsiteX6" fmla="*/ 684941 w 3583949"/>
              <a:gd name="connsiteY6" fmla="*/ 36051 h 1635984"/>
              <a:gd name="connsiteX7" fmla="*/ 10384 w 3583949"/>
              <a:gd name="connsiteY7" fmla="*/ 268398 h 1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3949" h="1635984">
                <a:moveTo>
                  <a:pt x="10384" y="268398"/>
                </a:moveTo>
                <a:cubicBezTo>
                  <a:pt x="91581" y="400811"/>
                  <a:pt x="1005981" y="604428"/>
                  <a:pt x="1172122" y="830530"/>
                </a:cubicBezTo>
                <a:cubicBezTo>
                  <a:pt x="1338263" y="1056632"/>
                  <a:pt x="607492" y="1561300"/>
                  <a:pt x="1007230" y="1625008"/>
                </a:cubicBezTo>
                <a:cubicBezTo>
                  <a:pt x="1406968" y="1688716"/>
                  <a:pt x="3401909" y="1465113"/>
                  <a:pt x="3570548" y="1212779"/>
                </a:cubicBezTo>
                <a:cubicBezTo>
                  <a:pt x="3739187" y="960445"/>
                  <a:pt x="2265154" y="147228"/>
                  <a:pt x="2019066" y="111002"/>
                </a:cubicBezTo>
                <a:cubicBezTo>
                  <a:pt x="1772978" y="74776"/>
                  <a:pt x="2316371" y="1007913"/>
                  <a:pt x="2094017" y="995421"/>
                </a:cubicBezTo>
                <a:cubicBezTo>
                  <a:pt x="1871663" y="982929"/>
                  <a:pt x="1029715" y="159720"/>
                  <a:pt x="684941" y="36051"/>
                </a:cubicBezTo>
                <a:cubicBezTo>
                  <a:pt x="340167" y="-87618"/>
                  <a:pt x="-70813" y="135985"/>
                  <a:pt x="10384" y="268398"/>
                </a:cubicBezTo>
                <a:close/>
              </a:path>
            </a:pathLst>
          </a:cu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5C2B81-B456-4014-A2A4-932FF0B3EAA3}"/>
              </a:ext>
            </a:extLst>
          </p:cNvPr>
          <p:cNvSpPr/>
          <p:nvPr/>
        </p:nvSpPr>
        <p:spPr>
          <a:xfrm>
            <a:off x="609600" y="4841016"/>
            <a:ext cx="3583949" cy="1635984"/>
          </a:xfrm>
          <a:custGeom>
            <a:avLst/>
            <a:gdLst>
              <a:gd name="connsiteX0" fmla="*/ 10384 w 3583949"/>
              <a:gd name="connsiteY0" fmla="*/ 268398 h 1635984"/>
              <a:gd name="connsiteX1" fmla="*/ 1172122 w 3583949"/>
              <a:gd name="connsiteY1" fmla="*/ 830530 h 1635984"/>
              <a:gd name="connsiteX2" fmla="*/ 1007230 w 3583949"/>
              <a:gd name="connsiteY2" fmla="*/ 1625008 h 1635984"/>
              <a:gd name="connsiteX3" fmla="*/ 3570548 w 3583949"/>
              <a:gd name="connsiteY3" fmla="*/ 1212779 h 1635984"/>
              <a:gd name="connsiteX4" fmla="*/ 2019066 w 3583949"/>
              <a:gd name="connsiteY4" fmla="*/ 111002 h 1635984"/>
              <a:gd name="connsiteX5" fmla="*/ 2094017 w 3583949"/>
              <a:gd name="connsiteY5" fmla="*/ 995421 h 1635984"/>
              <a:gd name="connsiteX6" fmla="*/ 684941 w 3583949"/>
              <a:gd name="connsiteY6" fmla="*/ 36051 h 1635984"/>
              <a:gd name="connsiteX7" fmla="*/ 10384 w 3583949"/>
              <a:gd name="connsiteY7" fmla="*/ 268398 h 1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3949" h="1635984">
                <a:moveTo>
                  <a:pt x="10384" y="268398"/>
                </a:moveTo>
                <a:cubicBezTo>
                  <a:pt x="91581" y="400811"/>
                  <a:pt x="1005981" y="604428"/>
                  <a:pt x="1172122" y="830530"/>
                </a:cubicBezTo>
                <a:cubicBezTo>
                  <a:pt x="1338263" y="1056632"/>
                  <a:pt x="607492" y="1561300"/>
                  <a:pt x="1007230" y="1625008"/>
                </a:cubicBezTo>
                <a:cubicBezTo>
                  <a:pt x="1406968" y="1688716"/>
                  <a:pt x="3401909" y="1465113"/>
                  <a:pt x="3570548" y="1212779"/>
                </a:cubicBezTo>
                <a:cubicBezTo>
                  <a:pt x="3739187" y="960445"/>
                  <a:pt x="2265154" y="147228"/>
                  <a:pt x="2019066" y="111002"/>
                </a:cubicBezTo>
                <a:cubicBezTo>
                  <a:pt x="1772978" y="74776"/>
                  <a:pt x="2316371" y="1007913"/>
                  <a:pt x="2094017" y="995421"/>
                </a:cubicBezTo>
                <a:cubicBezTo>
                  <a:pt x="1871663" y="982929"/>
                  <a:pt x="1029715" y="159720"/>
                  <a:pt x="684941" y="36051"/>
                </a:cubicBezTo>
                <a:cubicBezTo>
                  <a:pt x="340167" y="-87618"/>
                  <a:pt x="-70813" y="135985"/>
                  <a:pt x="10384" y="268398"/>
                </a:cubicBezTo>
                <a:close/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8A940-C7D3-454A-BB40-195931F1F31A}"/>
              </a:ext>
            </a:extLst>
          </p:cNvPr>
          <p:cNvSpPr/>
          <p:nvPr/>
        </p:nvSpPr>
        <p:spPr>
          <a:xfrm rot="2079399">
            <a:off x="3393170" y="4347834"/>
            <a:ext cx="396567" cy="1369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6901C6-0048-43AD-B8E0-3AF6AECF2EEF}"/>
              </a:ext>
            </a:extLst>
          </p:cNvPr>
          <p:cNvCxnSpPr>
            <a:cxnSpLocks noChangeAspect="1"/>
          </p:cNvCxnSpPr>
          <p:nvPr/>
        </p:nvCxnSpPr>
        <p:spPr>
          <a:xfrm>
            <a:off x="3328177" y="5080088"/>
            <a:ext cx="221173" cy="34088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BA0739-66ED-4271-8BE9-D05806EE85D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220645" y="4968124"/>
            <a:ext cx="649224" cy="25751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822E21A-CCAD-466E-9CD4-45741F896200}"/>
              </a:ext>
            </a:extLst>
          </p:cNvPr>
          <p:cNvSpPr/>
          <p:nvPr/>
        </p:nvSpPr>
        <p:spPr>
          <a:xfrm>
            <a:off x="4800600" y="5181694"/>
            <a:ext cx="762000" cy="457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D786FE-A246-4B0F-BD1F-5D372D5EFF6F}"/>
              </a:ext>
            </a:extLst>
          </p:cNvPr>
          <p:cNvCxnSpPr>
            <a:cxnSpLocks noChangeAspect="1"/>
          </p:cNvCxnSpPr>
          <p:nvPr/>
        </p:nvCxnSpPr>
        <p:spPr>
          <a:xfrm>
            <a:off x="3437709" y="4926813"/>
            <a:ext cx="221173" cy="34088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A9F54D-487B-47C6-B22C-9C4D795E8CF0}"/>
              </a:ext>
            </a:extLst>
          </p:cNvPr>
          <p:cNvCxnSpPr>
            <a:cxnSpLocks noChangeAspect="1"/>
          </p:cNvCxnSpPr>
          <p:nvPr/>
        </p:nvCxnSpPr>
        <p:spPr>
          <a:xfrm>
            <a:off x="3543593" y="4769283"/>
            <a:ext cx="221173" cy="34088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794B87A-A031-41A2-872F-17A43D318EE0}"/>
              </a:ext>
            </a:extLst>
          </p:cNvPr>
          <p:cNvGrpSpPr>
            <a:grpSpLocks noChangeAspect="1"/>
          </p:cNvGrpSpPr>
          <p:nvPr/>
        </p:nvGrpSpPr>
        <p:grpSpPr>
          <a:xfrm>
            <a:off x="5867400" y="4191000"/>
            <a:ext cx="2362200" cy="2362200"/>
            <a:chOff x="6400800" y="4114800"/>
            <a:chExt cx="1828800" cy="1828800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C10B0E4B-AE6D-4242-8122-8684B2AFB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4114800"/>
              <a:ext cx="1828800" cy="1828800"/>
            </a:xfrm>
            <a:prstGeom prst="arc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16589FED-25AE-4386-A5CF-E3DFC988C43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00800" y="4114800"/>
              <a:ext cx="1828800" cy="1828800"/>
            </a:xfrm>
            <a:prstGeom prst="arc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630CAE52-79EF-4634-BC7E-A959A939A64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400800" y="4114800"/>
              <a:ext cx="1828800" cy="1828800"/>
            </a:xfrm>
            <a:prstGeom prst="arc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F3DF0FBB-1B7B-44C4-AB16-011FE4E4B25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400800" y="4114800"/>
              <a:ext cx="1828800" cy="1828800"/>
            </a:xfrm>
            <a:prstGeom prst="arc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81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6C8E-457B-4413-9234-0377861D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Orbifolds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0321-987B-4F85-863E-E6FAE434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hlinkClick r:id="rId3" action="ppaction://hlinkfile"/>
            <a:extLst>
              <a:ext uri="{FF2B5EF4-FFF2-40B4-BE49-F238E27FC236}">
                <a16:creationId xmlns:a16="http://schemas.microsoft.com/office/drawing/2014/main" id="{5302D6E4-704F-4C59-9B24-66517F0212B3}"/>
              </a:ext>
            </a:extLst>
          </p:cNvPr>
          <p:cNvSpPr/>
          <p:nvPr/>
        </p:nvSpPr>
        <p:spPr>
          <a:xfrm>
            <a:off x="2438400" y="3276600"/>
            <a:ext cx="4267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Spherical orbifold demo</a:t>
            </a:r>
          </a:p>
        </p:txBody>
      </p:sp>
    </p:spTree>
    <p:extLst>
      <p:ext uri="{BB962C8B-B14F-4D97-AF65-F5344CB8AC3E}">
        <p14:creationId xmlns:p14="http://schemas.microsoft.com/office/powerpoint/2010/main" val="2935187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Correspondences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7B5203-D0D0-42B9-BC09-7149A573A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828800" cy="1828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43ABA3-7F28-4BFB-BF2C-1C238FBAF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56048"/>
            <a:ext cx="182880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06D2C74-92DB-4612-87FE-AE1228D12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6048"/>
            <a:ext cx="1828800" cy="1828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7F1A56-DF98-4709-889B-A2CF824C77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1216"/>
            <a:ext cx="3657600" cy="3657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0CAA665-2019-418F-8984-68CB5A9201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216"/>
            <a:ext cx="3657600" cy="365760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1495A6EA-6CF1-435C-A02B-35D2741C4847}"/>
              </a:ext>
            </a:extLst>
          </p:cNvPr>
          <p:cNvSpPr>
            <a:spLocks noChangeAspect="1"/>
          </p:cNvSpPr>
          <p:nvPr/>
        </p:nvSpPr>
        <p:spPr>
          <a:xfrm>
            <a:off x="4724400" y="1219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95F47D8-0588-47EC-B0F3-8D1370CE2C23}"/>
              </a:ext>
            </a:extLst>
          </p:cNvPr>
          <p:cNvSpPr>
            <a:spLocks noChangeAspect="1"/>
          </p:cNvSpPr>
          <p:nvPr/>
        </p:nvSpPr>
        <p:spPr>
          <a:xfrm>
            <a:off x="1905000" y="1143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54C40C-3BD8-4263-A7B1-54F8685D223F}"/>
              </a:ext>
            </a:extLst>
          </p:cNvPr>
          <p:cNvSpPr txBox="1"/>
          <p:nvPr/>
        </p:nvSpPr>
        <p:spPr>
          <a:xfrm>
            <a:off x="4724400" y="-609600"/>
            <a:ext cx="3429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84A872B-A970-4842-91FA-B93D28F0B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3657600" cy="36576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ED59A-95B3-433B-8D58-7C8740E541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657600" cy="3657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03DB08-E802-4CA2-9A9A-646D9EC3C28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3657600" cy="3657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02D04C6-CC01-4310-ADF5-97DADA695238}"/>
              </a:ext>
            </a:extLst>
          </p:cNvPr>
          <p:cNvSpPr txBox="1"/>
          <p:nvPr/>
        </p:nvSpPr>
        <p:spPr>
          <a:xfrm>
            <a:off x="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BF804C-07F7-4334-8AE3-E3A609130BB8}"/>
              </a:ext>
            </a:extLst>
          </p:cNvPr>
          <p:cNvSpPr txBox="1"/>
          <p:nvPr/>
        </p:nvSpPr>
        <p:spPr>
          <a:xfrm>
            <a:off x="2743200" y="6477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A4C2A2-372C-4889-AAA1-D71A40EFAEB1}"/>
              </a:ext>
            </a:extLst>
          </p:cNvPr>
          <p:cNvSpPr txBox="1"/>
          <p:nvPr/>
        </p:nvSpPr>
        <p:spPr>
          <a:xfrm>
            <a:off x="54864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target</a:t>
            </a: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D205D15D-F061-40A3-9923-D88DCBDBBF12}"/>
              </a:ext>
            </a:extLst>
          </p:cNvPr>
          <p:cNvSpPr/>
          <p:nvPr/>
        </p:nvSpPr>
        <p:spPr>
          <a:xfrm>
            <a:off x="1676400" y="2870616"/>
            <a:ext cx="3810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EE345EA2-D6ED-4499-888D-9F6C9C93A119}"/>
              </a:ext>
            </a:extLst>
          </p:cNvPr>
          <p:cNvSpPr/>
          <p:nvPr/>
        </p:nvSpPr>
        <p:spPr>
          <a:xfrm>
            <a:off x="4419600" y="2870616"/>
            <a:ext cx="381000" cy="4114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1B6BAB9-8901-4BDE-AD7C-6FD8C52F90A8}"/>
              </a:ext>
            </a:extLst>
          </p:cNvPr>
          <p:cNvSpPr>
            <a:spLocks noChangeAspect="1"/>
          </p:cNvSpPr>
          <p:nvPr/>
        </p:nvSpPr>
        <p:spPr>
          <a:xfrm>
            <a:off x="914400" y="38862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66387B-36DE-4470-8D5B-4019976C98CF}"/>
              </a:ext>
            </a:extLst>
          </p:cNvPr>
          <p:cNvSpPr>
            <a:spLocks noChangeAspect="1"/>
          </p:cNvSpPr>
          <p:nvPr/>
        </p:nvSpPr>
        <p:spPr>
          <a:xfrm>
            <a:off x="4222230" y="3276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EE709B-D2A7-47E9-B39E-838A7290CE6E}"/>
              </a:ext>
            </a:extLst>
          </p:cNvPr>
          <p:cNvSpPr>
            <a:spLocks noChangeAspect="1"/>
          </p:cNvSpPr>
          <p:nvPr/>
        </p:nvSpPr>
        <p:spPr>
          <a:xfrm>
            <a:off x="7467600" y="3962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75B9759-7FE8-406D-B554-B3B943066351}"/>
              </a:ext>
            </a:extLst>
          </p:cNvPr>
          <p:cNvSpPr/>
          <p:nvPr/>
        </p:nvSpPr>
        <p:spPr>
          <a:xfrm>
            <a:off x="1073045" y="6248400"/>
            <a:ext cx="7010400" cy="573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Extremities are close, but not quite…</a:t>
            </a:r>
          </a:p>
        </p:txBody>
      </p:sp>
    </p:spTree>
    <p:extLst>
      <p:ext uri="{BB962C8B-B14F-4D97-AF65-F5344CB8AC3E}">
        <p14:creationId xmlns:p14="http://schemas.microsoft.com/office/powerpoint/2010/main" val="11812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Correspondences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2D04C6-CC01-4310-ADF5-97DADA695238}"/>
              </a:ext>
            </a:extLst>
          </p:cNvPr>
          <p:cNvSpPr txBox="1"/>
          <p:nvPr/>
        </p:nvSpPr>
        <p:spPr>
          <a:xfrm>
            <a:off x="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BF804C-07F7-4334-8AE3-E3A609130BB8}"/>
              </a:ext>
            </a:extLst>
          </p:cNvPr>
          <p:cNvSpPr txBox="1"/>
          <p:nvPr/>
        </p:nvSpPr>
        <p:spPr>
          <a:xfrm>
            <a:off x="2743200" y="6477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A4C2A2-372C-4889-AAA1-D71A40EFAEB1}"/>
              </a:ext>
            </a:extLst>
          </p:cNvPr>
          <p:cNvSpPr txBox="1"/>
          <p:nvPr/>
        </p:nvSpPr>
        <p:spPr>
          <a:xfrm>
            <a:off x="54864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target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7B5203-D0D0-42B9-BC09-7149A573A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828800" cy="1828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43ABA3-7F28-4BFB-BF2C-1C238FBAF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56048"/>
            <a:ext cx="182880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06D2C74-92DB-4612-87FE-AE1228D12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6048"/>
            <a:ext cx="1828800" cy="1828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4FE5AA-7BDC-4F04-9564-F67A16D73564}"/>
              </a:ext>
            </a:extLst>
          </p:cNvPr>
          <p:cNvGrpSpPr/>
          <p:nvPr/>
        </p:nvGrpSpPr>
        <p:grpSpPr>
          <a:xfrm>
            <a:off x="29980" y="152400"/>
            <a:ext cx="9052560" cy="3017520"/>
            <a:chOff x="0" y="0"/>
            <a:chExt cx="9052560" cy="3017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346ACF-F8D7-4143-9373-D63EDC25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17520" cy="301752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1396C8-0EB6-4246-BDCD-799FC2BC4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" y="0"/>
              <a:ext cx="3017520" cy="301752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487374-C8CE-494F-9C15-E3B6282D7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0"/>
              <a:ext cx="3017520" cy="301752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512E5F5-54A9-4642-9CEB-57D3FD59F57B}"/>
              </a:ext>
            </a:extLst>
          </p:cNvPr>
          <p:cNvSpPr>
            <a:spLocks noChangeAspect="1"/>
          </p:cNvSpPr>
          <p:nvPr/>
        </p:nvSpPr>
        <p:spPr>
          <a:xfrm>
            <a:off x="838200" y="5791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767C36-C446-4738-A6E2-4FF09BAD0D08}"/>
              </a:ext>
            </a:extLst>
          </p:cNvPr>
          <p:cNvSpPr>
            <a:spLocks noChangeAspect="1"/>
          </p:cNvSpPr>
          <p:nvPr/>
        </p:nvSpPr>
        <p:spPr>
          <a:xfrm>
            <a:off x="3581400" y="5791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C0D88D-34AB-4858-97D3-3DA0243799F4}"/>
              </a:ext>
            </a:extLst>
          </p:cNvPr>
          <p:cNvSpPr>
            <a:spLocks noChangeAspect="1"/>
          </p:cNvSpPr>
          <p:nvPr/>
        </p:nvSpPr>
        <p:spPr>
          <a:xfrm>
            <a:off x="6324600" y="5791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84A872B-A970-4842-91FA-B93D28F0B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3657600" cy="36576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ED59A-95B3-433B-8D58-7C8740E541D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657600" cy="3657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03DB08-E802-4CA2-9A9A-646D9EC3C28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3657600" cy="3657600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E1B6BAB9-8901-4BDE-AD7C-6FD8C52F90A8}"/>
              </a:ext>
            </a:extLst>
          </p:cNvPr>
          <p:cNvSpPr>
            <a:spLocks noChangeAspect="1"/>
          </p:cNvSpPr>
          <p:nvPr/>
        </p:nvSpPr>
        <p:spPr>
          <a:xfrm>
            <a:off x="914400" y="38862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66387B-36DE-4470-8D5B-4019976C98CF}"/>
              </a:ext>
            </a:extLst>
          </p:cNvPr>
          <p:cNvSpPr>
            <a:spLocks noChangeAspect="1"/>
          </p:cNvSpPr>
          <p:nvPr/>
        </p:nvSpPr>
        <p:spPr>
          <a:xfrm>
            <a:off x="4222230" y="3276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EE709B-D2A7-47E9-B39E-838A7290CE6E}"/>
              </a:ext>
            </a:extLst>
          </p:cNvPr>
          <p:cNvSpPr>
            <a:spLocks noChangeAspect="1"/>
          </p:cNvSpPr>
          <p:nvPr/>
        </p:nvSpPr>
        <p:spPr>
          <a:xfrm>
            <a:off x="7467600" y="3962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Correspondences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2D04C6-CC01-4310-ADF5-97DADA695238}"/>
              </a:ext>
            </a:extLst>
          </p:cNvPr>
          <p:cNvSpPr txBox="1"/>
          <p:nvPr/>
        </p:nvSpPr>
        <p:spPr>
          <a:xfrm>
            <a:off x="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BF804C-07F7-4334-8AE3-E3A609130BB8}"/>
              </a:ext>
            </a:extLst>
          </p:cNvPr>
          <p:cNvSpPr txBox="1"/>
          <p:nvPr/>
        </p:nvSpPr>
        <p:spPr>
          <a:xfrm>
            <a:off x="2743200" y="6477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A4C2A2-372C-4889-AAA1-D71A40EFAEB1}"/>
              </a:ext>
            </a:extLst>
          </p:cNvPr>
          <p:cNvSpPr txBox="1"/>
          <p:nvPr/>
        </p:nvSpPr>
        <p:spPr>
          <a:xfrm>
            <a:off x="54864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target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7B5203-D0D0-42B9-BC09-7149A573A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828800" cy="1828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43ABA3-7F28-4BFB-BF2C-1C238FBAF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56048"/>
            <a:ext cx="182880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06D2C74-92DB-4612-87FE-AE1228D12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6048"/>
            <a:ext cx="1828800" cy="1828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4FE5AA-7BDC-4F04-9564-F67A16D73564}"/>
              </a:ext>
            </a:extLst>
          </p:cNvPr>
          <p:cNvGrpSpPr/>
          <p:nvPr/>
        </p:nvGrpSpPr>
        <p:grpSpPr>
          <a:xfrm>
            <a:off x="29980" y="152400"/>
            <a:ext cx="9052560" cy="3017520"/>
            <a:chOff x="0" y="0"/>
            <a:chExt cx="9052560" cy="3017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346ACF-F8D7-4143-9373-D63EDC25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17520" cy="301752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1396C8-0EB6-4246-BDCD-799FC2BC4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" y="0"/>
              <a:ext cx="3017520" cy="301752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487374-C8CE-494F-9C15-E3B6282D7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0"/>
              <a:ext cx="3017520" cy="301752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512E5F5-54A9-4642-9CEB-57D3FD59F57B}"/>
              </a:ext>
            </a:extLst>
          </p:cNvPr>
          <p:cNvSpPr>
            <a:spLocks noChangeAspect="1"/>
          </p:cNvSpPr>
          <p:nvPr/>
        </p:nvSpPr>
        <p:spPr>
          <a:xfrm>
            <a:off x="838200" y="5791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767C36-C446-4738-A6E2-4FF09BAD0D08}"/>
              </a:ext>
            </a:extLst>
          </p:cNvPr>
          <p:cNvSpPr>
            <a:spLocks noChangeAspect="1"/>
          </p:cNvSpPr>
          <p:nvPr/>
        </p:nvSpPr>
        <p:spPr>
          <a:xfrm>
            <a:off x="3581400" y="5791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C0D88D-34AB-4858-97D3-3DA0243799F4}"/>
              </a:ext>
            </a:extLst>
          </p:cNvPr>
          <p:cNvSpPr>
            <a:spLocks noChangeAspect="1"/>
          </p:cNvSpPr>
          <p:nvPr/>
        </p:nvSpPr>
        <p:spPr>
          <a:xfrm>
            <a:off x="6324600" y="5791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07171E-56BD-405C-A42D-4DA6C905365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3657600" cy="3657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BEDFA09-3D8B-4CF8-A0C9-7ABD2C2BD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657600" cy="3657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379F93-555C-4AB8-8FEC-EB989BD2469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3657600" cy="36576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6813897-DDFB-4950-BB49-E5724F16842E}"/>
              </a:ext>
            </a:extLst>
          </p:cNvPr>
          <p:cNvSpPr/>
          <p:nvPr/>
        </p:nvSpPr>
        <p:spPr>
          <a:xfrm>
            <a:off x="228600" y="2209800"/>
            <a:ext cx="8657320" cy="1097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Small non-isometric deformations have small,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but far-reaching impacts on the parameterization.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6B4CA1-145F-467C-BC37-D2C443ED1F03}"/>
              </a:ext>
            </a:extLst>
          </p:cNvPr>
          <p:cNvSpPr/>
          <p:nvPr/>
        </p:nvSpPr>
        <p:spPr>
          <a:xfrm>
            <a:off x="914400" y="3246119"/>
            <a:ext cx="7391400" cy="1097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can have significant impact on regions that compress under the mapping!</a:t>
            </a:r>
          </a:p>
        </p:txBody>
      </p:sp>
    </p:spTree>
    <p:extLst>
      <p:ext uri="{BB962C8B-B14F-4D97-AF65-F5344CB8AC3E}">
        <p14:creationId xmlns:p14="http://schemas.microsoft.com/office/powerpoint/2010/main" val="26146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Möbius transformations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Inversions</a:t>
            </a:r>
          </a:p>
          <a:p>
            <a:pPr marL="800100" lvl="2" indent="0">
              <a:buNone/>
            </a:pPr>
            <a:r>
              <a:rPr lang="en-US" dirty="0"/>
              <a:t>Correspond to smooth curl-free vector fields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en-US" dirty="0"/>
              <a:t>Can center canonically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Rotations</a:t>
            </a:r>
          </a:p>
          <a:p>
            <a:pPr marL="800100" lvl="2" indent="0">
              <a:buNone/>
            </a:pPr>
            <a:r>
              <a:rPr lang="en-US" dirty="0"/>
              <a:t>Correspond to smooth divergence-free vector fields</a:t>
            </a:r>
          </a:p>
          <a:p>
            <a:pPr lvl="2" indent="-342900">
              <a:buFont typeface="Wingdings" panose="05000000000000000000" pitchFamily="2" charset="2"/>
              <a:buChar char="û"/>
            </a:pPr>
            <a:r>
              <a:rPr lang="en-US" dirty="0"/>
              <a:t>Cannot center canonically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en-US" dirty="0"/>
              <a:t>But we can align efficiently using fast signal processing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2A1E7-C861-4F74-8DF3-680D02D874C7}"/>
              </a:ext>
            </a:extLst>
          </p:cNvPr>
          <p:cNvSpPr/>
          <p:nvPr/>
        </p:nvSpPr>
        <p:spPr>
          <a:xfrm>
            <a:off x="228600" y="5715000"/>
            <a:ext cx="8686800" cy="90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Centering extends to other function spaces and manifolds</a:t>
            </a:r>
          </a:p>
        </p:txBody>
      </p:sp>
    </p:spTree>
    <p:extLst>
      <p:ext uri="{BB962C8B-B14F-4D97-AF65-F5344CB8AC3E}">
        <p14:creationId xmlns:p14="http://schemas.microsoft.com/office/powerpoint/2010/main" val="35754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6370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/>
              <a:t>Prior work</a:t>
            </a:r>
            <a:r>
              <a:rPr lang="en-US" u="sng" baseline="30000" dirty="0"/>
              <a:t>*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Conformal spherical param.</a:t>
            </a:r>
          </a:p>
          <a:p>
            <a:pPr marL="1258888" lvl="2" indent="-344488">
              <a:buFont typeface="Wingdings" panose="05000000000000000000" pitchFamily="2" charset="2"/>
              <a:buChar char="ü"/>
            </a:pPr>
            <a:r>
              <a:rPr lang="en-US" dirty="0"/>
              <a:t>Representation invariant</a:t>
            </a:r>
          </a:p>
          <a:p>
            <a:pPr marL="1258888" lvl="2" indent="-344488">
              <a:buFont typeface="Wingdings" panose="05000000000000000000" pitchFamily="2" charset="2"/>
              <a:buChar char="ü"/>
            </a:pPr>
            <a:r>
              <a:rPr lang="en-US" dirty="0"/>
              <a:t>Same parametrization for</a:t>
            </a:r>
            <a:br>
              <a:rPr lang="en-US" dirty="0"/>
            </a:br>
            <a:r>
              <a:rPr lang="en-US" dirty="0"/>
              <a:t>isometric deformations of</a:t>
            </a:r>
            <a:br>
              <a:rPr lang="en-US" dirty="0"/>
            </a:br>
            <a:r>
              <a:rPr lang="en-US" dirty="0"/>
              <a:t>the same shape…</a:t>
            </a:r>
          </a:p>
          <a:p>
            <a:pPr lvl="2">
              <a:buFont typeface="Wingdings" panose="05000000000000000000" pitchFamily="2" charset="2"/>
              <a:buChar char="û"/>
            </a:pPr>
            <a:r>
              <a:rPr lang="en-US" dirty="0"/>
              <a:t>Up to Möbius transformation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D29A1-4C30-4D94-BD73-0FD4C27AEEB4}"/>
              </a:ext>
            </a:extLst>
          </p:cNvPr>
          <p:cNvSpPr txBox="1"/>
          <p:nvPr/>
        </p:nvSpPr>
        <p:spPr>
          <a:xfrm>
            <a:off x="6477000" y="649623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30000" dirty="0"/>
              <a:t>*</a:t>
            </a:r>
            <a:r>
              <a:rPr lang="en-US" dirty="0"/>
              <a:t>For genus-zero surfaces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DEAF2CD-1286-45E6-B198-10446FCE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30752"/>
            <a:ext cx="2816352" cy="28163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6906CF-2143-4662-A8C0-572FDD2AF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0752"/>
            <a:ext cx="1828800" cy="1828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A45420-148E-4C83-B43F-2B46FDD6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914400"/>
            <a:ext cx="2816352" cy="28163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6D52CE-0EB9-4A9D-B9C9-74F1211DB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14400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BE3A8C-1F72-4E38-A0B5-7B6F58CD94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97DE95-376F-4391-AF62-70B027C220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555B658-392E-446E-85EB-1FB348D115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1828800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1D604C7-91B1-4784-97FD-23544FE5FA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828800" cy="1828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D3628A-2375-4940-9C67-D07CF4373AEB}"/>
              </a:ext>
            </a:extLst>
          </p:cNvPr>
          <p:cNvSpPr txBox="1"/>
          <p:nvPr/>
        </p:nvSpPr>
        <p:spPr>
          <a:xfrm>
            <a:off x="3657600" y="2670048"/>
            <a:ext cx="371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rotations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A0CD80-65D4-48ED-99C0-AA688C834947}"/>
              </a:ext>
            </a:extLst>
          </p:cNvPr>
          <p:cNvSpPr txBox="1"/>
          <p:nvPr/>
        </p:nvSpPr>
        <p:spPr>
          <a:xfrm>
            <a:off x="0" y="2667000"/>
            <a:ext cx="36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inversions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570327B-3ACC-4398-A9E5-5C1B5CA83047}"/>
              </a:ext>
            </a:extLst>
          </p:cNvPr>
          <p:cNvSpPr/>
          <p:nvPr/>
        </p:nvSpPr>
        <p:spPr>
          <a:xfrm>
            <a:off x="301752" y="5652257"/>
            <a:ext cx="556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Registration requires alignment over the group of Möbius transformation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4AAB2FD-687F-4047-B88F-FEE559DF3BD3}"/>
              </a:ext>
            </a:extLst>
          </p:cNvPr>
          <p:cNvSpPr/>
          <p:nvPr/>
        </p:nvSpPr>
        <p:spPr>
          <a:xfrm rot="16200000">
            <a:off x="1755648" y="1106425"/>
            <a:ext cx="182880" cy="32430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1A0AE08-F70F-476B-8253-E07B612D1835}"/>
              </a:ext>
            </a:extLst>
          </p:cNvPr>
          <p:cNvSpPr/>
          <p:nvPr/>
        </p:nvSpPr>
        <p:spPr>
          <a:xfrm rot="16200000">
            <a:off x="5373625" y="1106425"/>
            <a:ext cx="182880" cy="32430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4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Properties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Inversion centering is trivial to implement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Rotational alignment is well-understood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Nice underlying theory</a:t>
            </a:r>
          </a:p>
          <a:p>
            <a:pPr marL="746125" lvl="1" indent="-346075">
              <a:buFont typeface="Wingdings" panose="05000000000000000000" pitchFamily="2" charset="2"/>
              <a:buChar char="û"/>
            </a:pPr>
            <a:r>
              <a:rPr lang="en-US" dirty="0"/>
              <a:t>"Nearly isometric" may not be good enough</a:t>
            </a:r>
          </a:p>
        </p:txBody>
      </p:sp>
    </p:spTree>
    <p:extLst>
      <p:ext uri="{BB962C8B-B14F-4D97-AF65-F5344CB8AC3E}">
        <p14:creationId xmlns:p14="http://schemas.microsoft.com/office/powerpoint/2010/main" val="16546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Explore higher-frequency centering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Use as initializer for more complex distance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Consider centering other functions</a:t>
            </a:r>
          </a:p>
        </p:txBody>
      </p:sp>
    </p:spTree>
    <p:extLst>
      <p:ext uri="{BB962C8B-B14F-4D97-AF65-F5344CB8AC3E}">
        <p14:creationId xmlns:p14="http://schemas.microsoft.com/office/powerpoint/2010/main" val="1893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latin typeface="Arial Rounded MT Bold" panose="020F0704030504030204" pitchFamily="34" charset="0"/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77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http://www.cs.jhu.edu/~misha/Code/MoebiusRegistration/</a:t>
            </a:r>
          </a:p>
        </p:txBody>
      </p:sp>
    </p:spTree>
    <p:extLst>
      <p:ext uri="{BB962C8B-B14F-4D97-AF65-F5344CB8AC3E}">
        <p14:creationId xmlns:p14="http://schemas.microsoft.com/office/powerpoint/2010/main" val="18919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Möbius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984-D25F-4D38-8006-995878A1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07523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Separately handle the two components</a:t>
            </a:r>
          </a:p>
          <a:p>
            <a:pPr lvl="1"/>
            <a:r>
              <a:rPr lang="en-US" i="1" dirty="0"/>
              <a:t>Canonically</a:t>
            </a:r>
            <a:r>
              <a:rPr lang="en-US" dirty="0"/>
              <a:t> center each shape w.r.t. inversions</a:t>
            </a:r>
          </a:p>
          <a:p>
            <a:pPr lvl="1"/>
            <a:r>
              <a:rPr lang="en-US" i="1" dirty="0"/>
              <a:t>Optimally</a:t>
            </a:r>
            <a:r>
              <a:rPr lang="en-US" dirty="0"/>
              <a:t> align pairs of shapes w.r.t. rotations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913DE-BB7C-4D44-88D9-6A2DFA40E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590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7B36F-2C75-4571-B647-33CC77E0B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19D59-C93F-4853-8C9C-946E47F84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52" y="2907792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5BFB8C-4E2C-4A55-B0A9-1F2857161D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52" y="4956048"/>
            <a:ext cx="1828800" cy="1828800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29A67523-D783-4B0C-87A0-14688D7088E7}"/>
              </a:ext>
            </a:extLst>
          </p:cNvPr>
          <p:cNvSpPr/>
          <p:nvPr/>
        </p:nvSpPr>
        <p:spPr>
          <a:xfrm>
            <a:off x="1490472" y="36724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FBA5C6CB-5C23-4AC6-9FD8-D3FD20DF54EB}"/>
              </a:ext>
            </a:extLst>
          </p:cNvPr>
          <p:cNvSpPr/>
          <p:nvPr/>
        </p:nvSpPr>
        <p:spPr>
          <a:xfrm>
            <a:off x="1487774" y="570559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59FB42-6ABE-40D7-AECF-BF92FA4E944A}"/>
              </a:ext>
            </a:extLst>
          </p:cNvPr>
          <p:cNvSpPr txBox="1"/>
          <p:nvPr/>
        </p:nvSpPr>
        <p:spPr>
          <a:xfrm>
            <a:off x="931759" y="4659868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parametrization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AED64-7D13-45C7-B305-18154E405E06}"/>
              </a:ext>
            </a:extLst>
          </p:cNvPr>
          <p:cNvGrpSpPr/>
          <p:nvPr/>
        </p:nvGrpSpPr>
        <p:grpSpPr>
          <a:xfrm>
            <a:off x="3429000" y="2907792"/>
            <a:ext cx="3200400" cy="3877056"/>
            <a:chOff x="3429000" y="2907792"/>
            <a:chExt cx="3200400" cy="38770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B571EE-9192-49B7-8FE3-D748534A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907792"/>
              <a:ext cx="1828800" cy="18288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E9841D-1CD6-48CF-B4A9-04FC93D0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956048"/>
              <a:ext cx="1828800" cy="18288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EDD9B0-DA6A-4ED3-95DA-424BF80D7F06}"/>
                </a:ext>
              </a:extLst>
            </p:cNvPr>
            <p:cNvSpPr txBox="1"/>
            <p:nvPr/>
          </p:nvSpPr>
          <p:spPr>
            <a:xfrm>
              <a:off x="3429000" y="4648200"/>
              <a:ext cx="2001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canonical centering</a:t>
              </a:r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CFD232F7-40D6-47EB-87A9-5FED7551DC4B}"/>
                </a:ext>
              </a:extLst>
            </p:cNvPr>
            <p:cNvSpPr/>
            <p:nvPr/>
          </p:nvSpPr>
          <p:spPr>
            <a:xfrm>
              <a:off x="4251960" y="3687830"/>
              <a:ext cx="54864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A9DC4CD2-32F1-44F5-84CD-3FE9B67EE6E2}"/>
                </a:ext>
              </a:extLst>
            </p:cNvPr>
            <p:cNvSpPr/>
            <p:nvPr/>
          </p:nvSpPr>
          <p:spPr>
            <a:xfrm>
              <a:off x="4251960" y="5715000"/>
              <a:ext cx="54864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51F5F2-44A4-413D-BCAD-3FDFE4421214}"/>
              </a:ext>
            </a:extLst>
          </p:cNvPr>
          <p:cNvGrpSpPr/>
          <p:nvPr/>
        </p:nvGrpSpPr>
        <p:grpSpPr>
          <a:xfrm>
            <a:off x="5943600" y="2907792"/>
            <a:ext cx="3127248" cy="3877056"/>
            <a:chOff x="5943600" y="2907792"/>
            <a:chExt cx="3127248" cy="38770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6079A0-2C17-4EED-B0F4-71CB2B4A9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048" y="2907792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93C50B-AF5F-4F25-8A67-227C0CAD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048" y="4956048"/>
              <a:ext cx="1828800" cy="18288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C9B0FE9-0C2A-46AB-8C5D-FAFA7F3AF6FB}"/>
                </a:ext>
              </a:extLst>
            </p:cNvPr>
            <p:cNvSpPr txBox="1"/>
            <p:nvPr/>
          </p:nvSpPr>
          <p:spPr>
            <a:xfrm>
              <a:off x="5943600" y="4648200"/>
              <a:ext cx="1906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optimal alignment</a:t>
              </a: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1999741A-0457-4D10-A24C-3F4AEBF07615}"/>
                </a:ext>
              </a:extLst>
            </p:cNvPr>
            <p:cNvSpPr/>
            <p:nvPr/>
          </p:nvSpPr>
          <p:spPr>
            <a:xfrm>
              <a:off x="6675120" y="3687830"/>
              <a:ext cx="54864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4DDDD98A-F756-48FB-8A56-3AEFF7D51312}"/>
                </a:ext>
              </a:extLst>
            </p:cNvPr>
            <p:cNvSpPr/>
            <p:nvPr/>
          </p:nvSpPr>
          <p:spPr>
            <a:xfrm>
              <a:off x="6675120" y="5715000"/>
              <a:ext cx="54864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2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C24-64DA-4887-A8CE-38828EC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1C984-D25F-4D38-8006-995878A19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075238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r>
                  <a:rPr lang="en-US" u="sng" dirty="0"/>
                  <a:t>Canonical inversion centering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[</a:t>
                </a:r>
                <a:r>
                  <a:rPr lang="en-US" sz="2400" dirty="0" err="1"/>
                  <a:t>Springborn</a:t>
                </a:r>
                <a:r>
                  <a:rPr lang="en-US" sz="2400" dirty="0"/>
                  <a:t>, 2005]</a:t>
                </a:r>
                <a:br>
                  <a:rPr lang="en-US" sz="2400" dirty="0"/>
                </a:br>
                <a:r>
                  <a:rPr lang="en-US" sz="2400" dirty="0"/>
                  <a:t>Find the inversion placing the center of mass at the origin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We solve the same problem, but with a different approach: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Simpler algorithm and more general theory</a:t>
                </a:r>
              </a:p>
              <a:p>
                <a:pPr marL="57150" indent="0">
                  <a:buNone/>
                </a:pPr>
                <a:endParaRPr lang="en-US" sz="2400" u="sng" dirty="0"/>
              </a:p>
              <a:p>
                <a:pPr marL="57150" indent="0">
                  <a:buNone/>
                </a:pPr>
                <a:r>
                  <a:rPr lang="en-US" u="sng" dirty="0"/>
                  <a:t>Optimal rotational alignment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[</a:t>
                </a:r>
                <a:r>
                  <a:rPr lang="en-US" sz="2400" dirty="0" err="1"/>
                  <a:t>Kostelec</a:t>
                </a:r>
                <a:r>
                  <a:rPr lang="en-US" sz="2400" dirty="0"/>
                  <a:t> &amp; </a:t>
                </a:r>
                <a:r>
                  <a:rPr lang="en-US" sz="2400" dirty="0" err="1"/>
                  <a:t>Rockmore</a:t>
                </a:r>
                <a:r>
                  <a:rPr lang="en-US" sz="2400" dirty="0"/>
                  <a:t>, 2003]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Fast signal processing on the sphere/rotation group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1C984-D25F-4D38-8006-995878A19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075238"/>
              </a:xfrm>
              <a:blipFill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CA3E-2ED5-4148-9416-A78B0FAE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00C9-355C-4A1D-9DE7-2ACB57147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/>
              <a:t>Registration</a:t>
            </a:r>
          </a:p>
          <a:p>
            <a:pPr lvl="1"/>
            <a:r>
              <a:rPr lang="en-US" dirty="0"/>
              <a:t>Inversions: canonical centering</a:t>
            </a:r>
          </a:p>
          <a:p>
            <a:pPr lvl="1"/>
            <a:r>
              <a:rPr lang="en-US" dirty="0"/>
              <a:t>Rotations: optimal alignment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8945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Inversion (2D)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Invert the embedding space:</a:t>
            </a:r>
          </a:p>
          <a:p>
            <a:pPr lvl="1"/>
            <a:r>
              <a:rPr lang="en-US" dirty="0"/>
              <a:t>Angle preserving map in 2D</a:t>
            </a:r>
          </a:p>
          <a:p>
            <a:pPr lvl="1"/>
            <a:r>
              <a:rPr lang="en-US" dirty="0"/>
              <a:t>Takes circles to circles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F8952B-ECD6-4254-AE26-695C05C3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2743200" cy="2743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E8CB6D-6240-4DDF-97C4-1F0EA2965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2743200" cy="2743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E99E3F-1BA6-41F6-9086-5A1C3E840AB0}"/>
              </a:ext>
            </a:extLst>
          </p:cNvPr>
          <p:cNvGrpSpPr/>
          <p:nvPr/>
        </p:nvGrpSpPr>
        <p:grpSpPr>
          <a:xfrm>
            <a:off x="4956048" y="3440648"/>
            <a:ext cx="2971800" cy="2971800"/>
            <a:chOff x="1295400" y="3440648"/>
            <a:chExt cx="2971800" cy="297180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CDF942E-A524-4774-85AA-5EB0C4F17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00" y="3440648"/>
              <a:ext cx="0" cy="29718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ADC885C-D90F-4E37-9A83-651297547636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4953000"/>
              <a:ext cx="297180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062413-152B-4BC8-BB6C-E47B3514B097}"/>
              </a:ext>
            </a:extLst>
          </p:cNvPr>
          <p:cNvGrpSpPr/>
          <p:nvPr/>
        </p:nvGrpSpPr>
        <p:grpSpPr>
          <a:xfrm>
            <a:off x="1298448" y="3438144"/>
            <a:ext cx="2971800" cy="2971800"/>
            <a:chOff x="1295400" y="3440648"/>
            <a:chExt cx="2971800" cy="297180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BCD230D-147A-4B97-9A43-3925372E64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00" y="3440648"/>
              <a:ext cx="0" cy="29718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B9C32EA-6ABB-4F84-A045-F63556AE4B32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4953000"/>
              <a:ext cx="297180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B09795BE-EF37-4F2D-B326-5176A31D595D}"/>
              </a:ext>
            </a:extLst>
          </p:cNvPr>
          <p:cNvSpPr/>
          <p:nvPr/>
        </p:nvSpPr>
        <p:spPr>
          <a:xfrm>
            <a:off x="4305300" y="4836566"/>
            <a:ext cx="5334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304BF9-E245-4F94-806A-6F050F276D9F}"/>
              </a:ext>
            </a:extLst>
          </p:cNvPr>
          <p:cNvSpPr>
            <a:spLocks noChangeAspect="1"/>
          </p:cNvSpPr>
          <p:nvPr/>
        </p:nvSpPr>
        <p:spPr>
          <a:xfrm>
            <a:off x="6534758" y="4629758"/>
            <a:ext cx="182880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3850CB-DD5C-48DD-9E15-AA5F4CFA2AF6}"/>
                  </a:ext>
                </a:extLst>
              </p:cNvPr>
              <p:cNvSpPr txBox="1"/>
              <p:nvPr/>
            </p:nvSpPr>
            <p:spPr>
              <a:xfrm>
                <a:off x="6553200" y="4191000"/>
                <a:ext cx="383621" cy="448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3850CB-DD5C-48DD-9E15-AA5F4CFA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91000"/>
                <a:ext cx="383621" cy="448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47CCFA2-BE62-4E51-BFC4-8D5088882B00}"/>
              </a:ext>
            </a:extLst>
          </p:cNvPr>
          <p:cNvGrpSpPr/>
          <p:nvPr/>
        </p:nvGrpSpPr>
        <p:grpSpPr>
          <a:xfrm>
            <a:off x="5105400" y="4492142"/>
            <a:ext cx="1748942" cy="1822863"/>
            <a:chOff x="5105400" y="4492142"/>
            <a:chExt cx="1748942" cy="182286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C15BD2-74C4-4809-A4D6-C9CD26BDE64A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H="1">
              <a:off x="5294891" y="5272631"/>
              <a:ext cx="778962" cy="786281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1409823-3AA5-4908-AB33-9FA511AB59D6}"/>
                </a:ext>
              </a:extLst>
            </p:cNvPr>
            <p:cNvCxnSpPr>
              <a:cxnSpLocks/>
              <a:stCxn id="33" idx="7"/>
              <a:endCxn id="36" idx="7"/>
            </p:cNvCxnSpPr>
            <p:nvPr/>
          </p:nvCxnSpPr>
          <p:spPr>
            <a:xfrm flipH="1">
              <a:off x="6577748" y="4626053"/>
              <a:ext cx="142683" cy="149999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B15474B-D2BE-4082-8160-0D0AFB0B47FC}"/>
                </a:ext>
              </a:extLst>
            </p:cNvPr>
            <p:cNvCxnSpPr>
              <a:cxnSpLocks noChangeAspect="1"/>
              <a:stCxn id="33" idx="6"/>
            </p:cNvCxnSpPr>
            <p:nvPr/>
          </p:nvCxnSpPr>
          <p:spPr>
            <a:xfrm flipH="1">
              <a:off x="6722276" y="4949342"/>
              <a:ext cx="132066" cy="3438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0ABF241-0FA2-4019-957B-DFD7EC73BB49}"/>
                </a:ext>
              </a:extLst>
            </p:cNvPr>
            <p:cNvCxnSpPr>
              <a:cxnSpLocks noChangeAspect="1"/>
              <a:stCxn id="33" idx="0"/>
            </p:cNvCxnSpPr>
            <p:nvPr/>
          </p:nvCxnSpPr>
          <p:spPr>
            <a:xfrm>
              <a:off x="6397142" y="4492142"/>
              <a:ext cx="6041" cy="13733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2EB7DE3-1086-48B9-9AEB-353B99BAC5E1}"/>
                </a:ext>
              </a:extLst>
            </p:cNvPr>
            <p:cNvCxnSpPr>
              <a:cxnSpLocks noChangeAspect="1"/>
              <a:stCxn id="33" idx="2"/>
            </p:cNvCxnSpPr>
            <p:nvPr/>
          </p:nvCxnSpPr>
          <p:spPr>
            <a:xfrm flipH="1" flipV="1">
              <a:off x="5589211" y="4586990"/>
              <a:ext cx="350731" cy="362352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FDDB491-1A17-4073-B55F-0BC1806E05B9}"/>
                </a:ext>
              </a:extLst>
            </p:cNvPr>
            <p:cNvCxnSpPr>
              <a:cxnSpLocks noChangeAspect="1"/>
              <a:stCxn id="33" idx="4"/>
            </p:cNvCxnSpPr>
            <p:nvPr/>
          </p:nvCxnSpPr>
          <p:spPr>
            <a:xfrm>
              <a:off x="6397142" y="5406542"/>
              <a:ext cx="361467" cy="363848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DDF5340-F07D-40FE-8C6D-3C27FA283C74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6052930" y="4499929"/>
              <a:ext cx="20329" cy="11714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77F5CFD-B1B8-44C6-93F1-6E17EAB23466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 flipH="1" flipV="1">
              <a:off x="6769383" y="5203893"/>
              <a:ext cx="20329" cy="11714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C676E60-4890-40F2-8887-0A3608535957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105400" y="5029200"/>
              <a:ext cx="860329" cy="78497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3BF397A-1D60-4768-B579-52AC20708618}"/>
                </a:ext>
              </a:extLst>
            </p:cNvPr>
            <p:cNvCxnSpPr>
              <a:cxnSpLocks noChangeAspect="1"/>
            </p:cNvCxnSpPr>
            <p:nvPr/>
          </p:nvCxnSpPr>
          <p:spPr>
            <a:xfrm rot="16200000" flipH="1" flipV="1">
              <a:off x="5709597" y="5798657"/>
              <a:ext cx="946349" cy="86347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404548A-C4FB-4F50-AF8B-AE64C557AB29}"/>
              </a:ext>
            </a:extLst>
          </p:cNvPr>
          <p:cNvSpPr>
            <a:spLocks noChangeAspect="1"/>
          </p:cNvSpPr>
          <p:nvPr/>
        </p:nvSpPr>
        <p:spPr>
          <a:xfrm>
            <a:off x="2877158" y="4629758"/>
            <a:ext cx="182880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5288A-3383-4900-A198-BF0138A65142}"/>
                  </a:ext>
                </a:extLst>
              </p:cNvPr>
              <p:cNvSpPr txBox="1"/>
              <p:nvPr/>
            </p:nvSpPr>
            <p:spPr>
              <a:xfrm>
                <a:off x="2895600" y="4191000"/>
                <a:ext cx="383621" cy="448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5288A-3383-4900-A198-BF0138A65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91000"/>
                <a:ext cx="383621" cy="448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F506EDA-1E7A-4CBE-A857-4EFCAF75825B}"/>
              </a:ext>
            </a:extLst>
          </p:cNvPr>
          <p:cNvSpPr>
            <a:spLocks noChangeAspect="1"/>
          </p:cNvSpPr>
          <p:nvPr/>
        </p:nvSpPr>
        <p:spPr>
          <a:xfrm>
            <a:off x="2286000" y="4495800"/>
            <a:ext cx="914400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B523F3-ED89-4D92-8282-90FD32E3F42F}"/>
              </a:ext>
            </a:extLst>
          </p:cNvPr>
          <p:cNvSpPr>
            <a:spLocks noChangeAspect="1"/>
          </p:cNvSpPr>
          <p:nvPr/>
        </p:nvSpPr>
        <p:spPr>
          <a:xfrm>
            <a:off x="5939942" y="4492142"/>
            <a:ext cx="914400" cy="914400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8887770-79BF-4714-94CC-EA526AC38194}"/>
              </a:ext>
            </a:extLst>
          </p:cNvPr>
          <p:cNvSpPr>
            <a:spLocks noChangeAspect="1"/>
          </p:cNvSpPr>
          <p:nvPr/>
        </p:nvSpPr>
        <p:spPr>
          <a:xfrm>
            <a:off x="5029200" y="4510363"/>
            <a:ext cx="1814237" cy="181423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6AF4B6B-B312-4E73-9F99-84C4C1BB1C5D}"/>
                  </a:ext>
                </a:extLst>
              </p:cNvPr>
              <p:cNvSpPr/>
              <p:nvPr/>
            </p:nvSpPr>
            <p:spPr>
              <a:xfrm>
                <a:off x="4343400" y="1143000"/>
                <a:ext cx="3809995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6AF4B6B-B312-4E73-9F99-84C4C1BB1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3809995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2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27" grpId="0"/>
      <p:bldP spid="22" grpId="0" animBg="1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2CF-FCC2-4298-9D52-67A5AF00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Inversion (2D)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1A109-4420-4D90-AD91-3B2F1445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Invert the embedding space:</a:t>
            </a:r>
          </a:p>
          <a:p>
            <a:pPr lvl="1"/>
            <a:r>
              <a:rPr lang="en-US" dirty="0"/>
              <a:t>Angle preserving map in 2D</a:t>
            </a:r>
          </a:p>
          <a:p>
            <a:pPr lvl="1"/>
            <a:r>
              <a:rPr lang="en-US" dirty="0"/>
              <a:t>Takes circles to circles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F8952B-ECD6-4254-AE26-695C05C3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2743200" cy="2743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E8CB6D-6240-4DDF-97C4-1F0EA2965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2743200" cy="2743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E99E3F-1BA6-41F6-9086-5A1C3E840AB0}"/>
              </a:ext>
            </a:extLst>
          </p:cNvPr>
          <p:cNvGrpSpPr/>
          <p:nvPr/>
        </p:nvGrpSpPr>
        <p:grpSpPr>
          <a:xfrm>
            <a:off x="4956048" y="3440648"/>
            <a:ext cx="2971800" cy="2971800"/>
            <a:chOff x="1295400" y="3440648"/>
            <a:chExt cx="2971800" cy="297180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CDF942E-A524-4774-85AA-5EB0C4F17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00" y="3440648"/>
              <a:ext cx="0" cy="29718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ADC885C-D90F-4E37-9A83-651297547636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4953000"/>
              <a:ext cx="297180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062413-152B-4BC8-BB6C-E47B3514B097}"/>
              </a:ext>
            </a:extLst>
          </p:cNvPr>
          <p:cNvGrpSpPr/>
          <p:nvPr/>
        </p:nvGrpSpPr>
        <p:grpSpPr>
          <a:xfrm>
            <a:off x="1298448" y="3438144"/>
            <a:ext cx="2971800" cy="2971800"/>
            <a:chOff x="1295400" y="3440648"/>
            <a:chExt cx="2971800" cy="297180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BCD230D-147A-4B97-9A43-3925372E64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00" y="3440648"/>
              <a:ext cx="0" cy="29718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B9C32EA-6ABB-4F84-A045-F63556AE4B32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4953000"/>
              <a:ext cx="297180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B09795BE-EF37-4F2D-B326-5176A31D595D}"/>
              </a:ext>
            </a:extLst>
          </p:cNvPr>
          <p:cNvSpPr/>
          <p:nvPr/>
        </p:nvSpPr>
        <p:spPr>
          <a:xfrm>
            <a:off x="4305300" y="4836566"/>
            <a:ext cx="5334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304BF9-E245-4F94-806A-6F050F276D9F}"/>
              </a:ext>
            </a:extLst>
          </p:cNvPr>
          <p:cNvSpPr>
            <a:spLocks noChangeAspect="1"/>
          </p:cNvSpPr>
          <p:nvPr/>
        </p:nvSpPr>
        <p:spPr>
          <a:xfrm>
            <a:off x="6534758" y="4629758"/>
            <a:ext cx="182880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3850CB-DD5C-48DD-9E15-AA5F4CFA2AF6}"/>
                  </a:ext>
                </a:extLst>
              </p:cNvPr>
              <p:cNvSpPr txBox="1"/>
              <p:nvPr/>
            </p:nvSpPr>
            <p:spPr>
              <a:xfrm>
                <a:off x="6553200" y="4191000"/>
                <a:ext cx="383621" cy="448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3850CB-DD5C-48DD-9E15-AA5F4CFA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91000"/>
                <a:ext cx="383621" cy="448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47CCFA2-BE62-4E51-BFC4-8D5088882B00}"/>
              </a:ext>
            </a:extLst>
          </p:cNvPr>
          <p:cNvGrpSpPr/>
          <p:nvPr/>
        </p:nvGrpSpPr>
        <p:grpSpPr>
          <a:xfrm>
            <a:off x="5105400" y="4492142"/>
            <a:ext cx="1748942" cy="1822863"/>
            <a:chOff x="5105400" y="4492142"/>
            <a:chExt cx="1748942" cy="182286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C15BD2-74C4-4809-A4D6-C9CD26BDE64A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H="1">
              <a:off x="5294891" y="5272631"/>
              <a:ext cx="778962" cy="786281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1409823-3AA5-4908-AB33-9FA511AB59D6}"/>
                </a:ext>
              </a:extLst>
            </p:cNvPr>
            <p:cNvCxnSpPr>
              <a:cxnSpLocks/>
              <a:stCxn id="33" idx="7"/>
              <a:endCxn id="36" idx="7"/>
            </p:cNvCxnSpPr>
            <p:nvPr/>
          </p:nvCxnSpPr>
          <p:spPr>
            <a:xfrm flipH="1">
              <a:off x="6577748" y="4626053"/>
              <a:ext cx="142683" cy="149999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B15474B-D2BE-4082-8160-0D0AFB0B47FC}"/>
                </a:ext>
              </a:extLst>
            </p:cNvPr>
            <p:cNvCxnSpPr>
              <a:cxnSpLocks noChangeAspect="1"/>
              <a:stCxn id="33" idx="6"/>
            </p:cNvCxnSpPr>
            <p:nvPr/>
          </p:nvCxnSpPr>
          <p:spPr>
            <a:xfrm flipH="1">
              <a:off x="6722276" y="4949342"/>
              <a:ext cx="132066" cy="3438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0ABF241-0FA2-4019-957B-DFD7EC73BB49}"/>
                </a:ext>
              </a:extLst>
            </p:cNvPr>
            <p:cNvCxnSpPr>
              <a:cxnSpLocks noChangeAspect="1"/>
              <a:stCxn id="33" idx="0"/>
            </p:cNvCxnSpPr>
            <p:nvPr/>
          </p:nvCxnSpPr>
          <p:spPr>
            <a:xfrm>
              <a:off x="6397142" y="4492142"/>
              <a:ext cx="6041" cy="13733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2EB7DE3-1086-48B9-9AEB-353B99BAC5E1}"/>
                </a:ext>
              </a:extLst>
            </p:cNvPr>
            <p:cNvCxnSpPr>
              <a:cxnSpLocks noChangeAspect="1"/>
              <a:stCxn id="33" idx="2"/>
            </p:cNvCxnSpPr>
            <p:nvPr/>
          </p:nvCxnSpPr>
          <p:spPr>
            <a:xfrm flipH="1" flipV="1">
              <a:off x="5589211" y="4586990"/>
              <a:ext cx="350731" cy="362352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FDDB491-1A17-4073-B55F-0BC1806E05B9}"/>
                </a:ext>
              </a:extLst>
            </p:cNvPr>
            <p:cNvCxnSpPr>
              <a:cxnSpLocks noChangeAspect="1"/>
              <a:stCxn id="33" idx="4"/>
            </p:cNvCxnSpPr>
            <p:nvPr/>
          </p:nvCxnSpPr>
          <p:spPr>
            <a:xfrm>
              <a:off x="6397142" y="5406542"/>
              <a:ext cx="361467" cy="363848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DDF5340-F07D-40FE-8C6D-3C27FA283C74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6052930" y="4499929"/>
              <a:ext cx="20329" cy="11714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77F5CFD-B1B8-44C6-93F1-6E17EAB23466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 flipH="1" flipV="1">
              <a:off x="6769383" y="5203893"/>
              <a:ext cx="20329" cy="11714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C676E60-4890-40F2-8887-0A3608535957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105400" y="5029200"/>
              <a:ext cx="860329" cy="78497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3BF397A-1D60-4768-B579-52AC20708618}"/>
                </a:ext>
              </a:extLst>
            </p:cNvPr>
            <p:cNvCxnSpPr>
              <a:cxnSpLocks noChangeAspect="1"/>
            </p:cNvCxnSpPr>
            <p:nvPr/>
          </p:nvCxnSpPr>
          <p:spPr>
            <a:xfrm rot="16200000" flipH="1" flipV="1">
              <a:off x="5709597" y="5798657"/>
              <a:ext cx="946349" cy="86347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404548A-C4FB-4F50-AF8B-AE64C557AB29}"/>
              </a:ext>
            </a:extLst>
          </p:cNvPr>
          <p:cNvSpPr>
            <a:spLocks noChangeAspect="1"/>
          </p:cNvSpPr>
          <p:nvPr/>
        </p:nvSpPr>
        <p:spPr>
          <a:xfrm>
            <a:off x="2877158" y="4629758"/>
            <a:ext cx="182880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5288A-3383-4900-A198-BF0138A65142}"/>
                  </a:ext>
                </a:extLst>
              </p:cNvPr>
              <p:cNvSpPr txBox="1"/>
              <p:nvPr/>
            </p:nvSpPr>
            <p:spPr>
              <a:xfrm>
                <a:off x="2895600" y="4191000"/>
                <a:ext cx="383621" cy="448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5288A-3383-4900-A198-BF0138A65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91000"/>
                <a:ext cx="383621" cy="448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F506EDA-1E7A-4CBE-A857-4EFCAF75825B}"/>
              </a:ext>
            </a:extLst>
          </p:cNvPr>
          <p:cNvSpPr>
            <a:spLocks noChangeAspect="1"/>
          </p:cNvSpPr>
          <p:nvPr/>
        </p:nvSpPr>
        <p:spPr>
          <a:xfrm>
            <a:off x="2286000" y="4495800"/>
            <a:ext cx="914400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B523F3-ED89-4D92-8282-90FD32E3F42F}"/>
              </a:ext>
            </a:extLst>
          </p:cNvPr>
          <p:cNvSpPr>
            <a:spLocks noChangeAspect="1"/>
          </p:cNvSpPr>
          <p:nvPr/>
        </p:nvSpPr>
        <p:spPr>
          <a:xfrm>
            <a:off x="5939942" y="4492142"/>
            <a:ext cx="914400" cy="914400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8887770-79BF-4714-94CC-EA526AC38194}"/>
              </a:ext>
            </a:extLst>
          </p:cNvPr>
          <p:cNvSpPr>
            <a:spLocks noChangeAspect="1"/>
          </p:cNvSpPr>
          <p:nvPr/>
        </p:nvSpPr>
        <p:spPr>
          <a:xfrm>
            <a:off x="5029200" y="4510363"/>
            <a:ext cx="1814237" cy="181423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76E703-F104-4D36-AE8C-CDA1D9B2B92B}"/>
              </a:ext>
            </a:extLst>
          </p:cNvPr>
          <p:cNvSpPr txBox="1"/>
          <p:nvPr/>
        </p:nvSpPr>
        <p:spPr>
          <a:xfrm>
            <a:off x="1828800" y="6027003"/>
            <a:ext cx="54102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Composing with scaling and translation,</a:t>
            </a:r>
            <a:br>
              <a:rPr lang="en-US" sz="2400" dirty="0"/>
            </a:br>
            <a:r>
              <a:rPr lang="en-US" sz="2400" dirty="0"/>
              <a:t>it takes the unit circle to itself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2F4EDC8-AA42-4E71-9A3F-28501F719E26}"/>
                  </a:ext>
                </a:extLst>
              </p:cNvPr>
              <p:cNvSpPr/>
              <p:nvPr/>
            </p:nvSpPr>
            <p:spPr>
              <a:xfrm>
                <a:off x="4343400" y="1143000"/>
                <a:ext cx="4343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2F4EDC8-AA42-4E71-9A3F-28501F719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4343400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89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98278</TotalTime>
  <Words>1109</Words>
  <Application>Microsoft Office PowerPoint</Application>
  <PresentationFormat>On-screen Show (4:3)</PresentationFormat>
  <Paragraphs>304</Paragraphs>
  <Slides>42</Slides>
  <Notes>9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Rounded MT Bold</vt:lpstr>
      <vt:lpstr>Calibri</vt:lpstr>
      <vt:lpstr>Cambria Math</vt:lpstr>
      <vt:lpstr>Wingdings</vt:lpstr>
      <vt:lpstr>Office Theme</vt:lpstr>
      <vt:lpstr>Bitmap Image</vt:lpstr>
      <vt:lpstr>Möbius Registration</vt:lpstr>
      <vt:lpstr>Shape Registration</vt:lpstr>
      <vt:lpstr>Shape Registration</vt:lpstr>
      <vt:lpstr>Shape Registration</vt:lpstr>
      <vt:lpstr>Möbius Registration</vt:lpstr>
      <vt:lpstr>Related Work</vt:lpstr>
      <vt:lpstr>Outline</vt:lpstr>
      <vt:lpstr>Circular Inversion (2D)</vt:lpstr>
      <vt:lpstr>Circular Inversion (2D)</vt:lpstr>
      <vt:lpstr>Spherical Inversion (3D)</vt:lpstr>
      <vt:lpstr>Canonical Centering</vt:lpstr>
      <vt:lpstr>Canonical Centering</vt:lpstr>
      <vt:lpstr>Canonical Centering</vt:lpstr>
      <vt:lpstr>Canonical Centering</vt:lpstr>
      <vt:lpstr>Canonical Centering</vt:lpstr>
      <vt:lpstr>Canonical Centering</vt:lpstr>
      <vt:lpstr>Canonical Centering</vt:lpstr>
      <vt:lpstr>Canonical Centering</vt:lpstr>
      <vt:lpstr>General Formulation</vt:lpstr>
      <vt:lpstr>General Formulation</vt:lpstr>
      <vt:lpstr>General Formulation</vt:lpstr>
      <vt:lpstr>General Formulation</vt:lpstr>
      <vt:lpstr>General Formulation</vt:lpstr>
      <vt:lpstr>General Formulation</vt:lpstr>
      <vt:lpstr>Rotational Alignment</vt:lpstr>
      <vt:lpstr>Rotational Alignment</vt:lpstr>
      <vt:lpstr>Rotational Correlation</vt:lpstr>
      <vt:lpstr>Rotational Correlation</vt:lpstr>
      <vt:lpstr>Rotational Correlation</vt:lpstr>
      <vt:lpstr>Rotational Correlation</vt:lpstr>
      <vt:lpstr>Outline</vt:lpstr>
      <vt:lpstr>Spherical Orbifolds</vt:lpstr>
      <vt:lpstr>Spherical Orbifolds</vt:lpstr>
      <vt:lpstr>Spherical Orbifolds</vt:lpstr>
      <vt:lpstr>Spherical Orbifolds</vt:lpstr>
      <vt:lpstr>Point-to-Point Correspondences</vt:lpstr>
      <vt:lpstr>Point-to-Point Correspondences</vt:lpstr>
      <vt:lpstr>Point-to-Point Correspondences</vt:lpstr>
      <vt:lpstr>Summary</vt:lpstr>
      <vt:lpstr>Summary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Misha2014</dc:creator>
  <cp:lastModifiedBy>Michael Kazhdan</cp:lastModifiedBy>
  <cp:revision>1959</cp:revision>
  <dcterms:created xsi:type="dcterms:W3CDTF">2006-08-16T00:00:00Z</dcterms:created>
  <dcterms:modified xsi:type="dcterms:W3CDTF">2018-07-11T12:01:36Z</dcterms:modified>
</cp:coreProperties>
</file>