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837" r:id="rId2"/>
    <p:sldId id="1333" r:id="rId3"/>
    <p:sldId id="1335" r:id="rId4"/>
    <p:sldId id="1336" r:id="rId5"/>
    <p:sldId id="1337" r:id="rId6"/>
    <p:sldId id="1338" r:id="rId7"/>
    <p:sldId id="1373" r:id="rId8"/>
    <p:sldId id="1342" r:id="rId9"/>
    <p:sldId id="1365" r:id="rId10"/>
    <p:sldId id="1345" r:id="rId11"/>
    <p:sldId id="1350" r:id="rId12"/>
    <p:sldId id="1348" r:id="rId13"/>
    <p:sldId id="1349" r:id="rId14"/>
    <p:sldId id="1352" r:id="rId15"/>
    <p:sldId id="1354" r:id="rId16"/>
    <p:sldId id="1357" r:id="rId17"/>
    <p:sldId id="1359" r:id="rId18"/>
    <p:sldId id="1358" r:id="rId19"/>
    <p:sldId id="1360" r:id="rId20"/>
    <p:sldId id="1361" r:id="rId21"/>
    <p:sldId id="1362" r:id="rId22"/>
    <p:sldId id="1363" r:id="rId23"/>
    <p:sldId id="1369" r:id="rId24"/>
    <p:sldId id="1371" r:id="rId25"/>
    <p:sldId id="1366" r:id="rId26"/>
    <p:sldId id="1367" r:id="rId27"/>
    <p:sldId id="1368" r:id="rId28"/>
    <p:sldId id="1370" r:id="rId2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95B3D7"/>
    <a:srgbClr val="C3D69B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5972" autoAdjust="0"/>
  </p:normalViewPr>
  <p:slideViewPr>
    <p:cSldViewPr>
      <p:cViewPr varScale="1">
        <p:scale>
          <a:sx n="109" d="100"/>
          <a:sy n="109" d="100"/>
        </p:scale>
        <p:origin x="132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1572"/>
    </p:cViewPr>
  </p:sorterViewPr>
  <p:notesViewPr>
    <p:cSldViewPr>
      <p:cViewPr varScale="1">
        <p:scale>
          <a:sx n="94" d="100"/>
          <a:sy n="94" d="100"/>
        </p:scale>
        <p:origin x="-3504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DA024-D0F2-41DD-AFE2-72D34492F925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14416-E51B-4D35-8236-A11BA77C3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38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25AA9A0-6881-455D-B4EE-032A2A9971AA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EC15058-0AF4-49E1-9672-C0E391790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44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17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174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556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42.jpg"/><Relationship Id="rId7" Type="http://schemas.openxmlformats.org/officeDocument/2006/relationships/image" Target="../media/image4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4.jpg"/><Relationship Id="rId10" Type="http://schemas.openxmlformats.org/officeDocument/2006/relationships/image" Target="../media/image48.png"/><Relationship Id="rId4" Type="http://schemas.openxmlformats.org/officeDocument/2006/relationships/image" Target="../media/image43.jpe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3" Type="http://schemas.openxmlformats.org/officeDocument/2006/relationships/image" Target="../media/image2.jpg"/><Relationship Id="rId21" Type="http://schemas.openxmlformats.org/officeDocument/2006/relationships/image" Target="../media/image20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23" Type="http://schemas.openxmlformats.org/officeDocument/2006/relationships/image" Target="../media/image22.png"/><Relationship Id="rId10" Type="http://schemas.openxmlformats.org/officeDocument/2006/relationships/image" Target="../media/image9.jpg"/><Relationship Id="rId19" Type="http://schemas.openxmlformats.org/officeDocument/2006/relationships/image" Target="../media/image18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Relationship Id="rId22" Type="http://schemas.openxmlformats.org/officeDocument/2006/relationships/image" Target="../media/image2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4.jpg"/><Relationship Id="rId7" Type="http://schemas.openxmlformats.org/officeDocument/2006/relationships/image" Target="../media/image68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5.jpg"/><Relationship Id="rId9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7" Type="http://schemas.openxmlformats.org/officeDocument/2006/relationships/image" Target="../media/image77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g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0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9.jpg"/><Relationship Id="rId5" Type="http://schemas.openxmlformats.org/officeDocument/2006/relationships/image" Target="../media/image78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13" Type="http://schemas.openxmlformats.org/officeDocument/2006/relationships/image" Target="../media/image33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12" Type="http://schemas.openxmlformats.org/officeDocument/2006/relationships/image" Target="../media/image32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11" Type="http://schemas.openxmlformats.org/officeDocument/2006/relationships/image" Target="../media/image31.jpg"/><Relationship Id="rId5" Type="http://schemas.openxmlformats.org/officeDocument/2006/relationships/image" Target="../media/image25.jpg"/><Relationship Id="rId10" Type="http://schemas.openxmlformats.org/officeDocument/2006/relationships/image" Target="../media/image30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Relationship Id="rId14" Type="http://schemas.openxmlformats.org/officeDocument/2006/relationships/image" Target="../media/image3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42.jpg"/><Relationship Id="rId7" Type="http://schemas.openxmlformats.org/officeDocument/2006/relationships/image" Target="../media/image45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4.jpg"/><Relationship Id="rId10" Type="http://schemas.openxmlformats.org/officeDocument/2006/relationships/image" Target="../media/image48.png"/><Relationship Id="rId4" Type="http://schemas.openxmlformats.org/officeDocument/2006/relationships/image" Target="../media/image43.jpe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42.jpg"/><Relationship Id="rId7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4.jpg"/><Relationship Id="rId10" Type="http://schemas.openxmlformats.org/officeDocument/2006/relationships/image" Target="../media/image48.png"/><Relationship Id="rId4" Type="http://schemas.openxmlformats.org/officeDocument/2006/relationships/image" Target="../media/image43.jpe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04007"/>
            <a:ext cx="9144000" cy="1848555"/>
          </a:xfrm>
        </p:spPr>
        <p:txBody>
          <a:bodyPr>
            <a:normAutofit/>
          </a:bodyPr>
          <a:lstStyle/>
          <a:p>
            <a:r>
              <a:rPr lang="en-US" sz="4200" dirty="0"/>
              <a:t>Unconditionally Stable Shock Filters for Image and Geometry Processing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22555" y="4148406"/>
            <a:ext cx="7482348" cy="1871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Fabian Prada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Misha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Kazhdan</a:t>
            </a:r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Johns Hopkins University</a:t>
            </a:r>
          </a:p>
        </p:txBody>
      </p:sp>
    </p:spTree>
  </p:cSld>
  <p:clrMapOvr>
    <a:masterClrMapping/>
  </p:clrMapOvr>
  <p:transition advTm="2617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 Filter Advection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Properties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i="1" dirty="0" smtClean="0"/>
                  <a:t>Unconditional Stability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Values in the output are obtained</a:t>
                </a:r>
                <a:br>
                  <a:rPr lang="en-US" dirty="0" smtClean="0"/>
                </a:br>
                <a:r>
                  <a:rPr lang="en-US" dirty="0" smtClean="0"/>
                  <a:t>by sampling the input.</a:t>
                </a:r>
              </a:p>
              <a:p>
                <a:pPr lvl="1"/>
                <a:r>
                  <a:rPr lang="en-US" i="1" dirty="0" smtClean="0"/>
                  <a:t>Preservation of Extrema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At (local) extrema the flow vanishes: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US" i="0" dirty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2"/>
                <a:stretch>
                  <a:fillRect l="-1852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451" y="44068"/>
            <a:ext cx="1600200" cy="1600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451" y="3429000"/>
            <a:ext cx="1600200" cy="1600200"/>
          </a:xfrm>
          <a:prstGeom prst="rect">
            <a:avLst/>
          </a:prstGeom>
          <a:ln w="50800">
            <a:solidFill>
              <a:schemeClr val="accent1">
                <a:shade val="50000"/>
              </a:schemeClr>
            </a:solidFill>
          </a:ln>
        </p:spPr>
      </p:pic>
      <p:sp>
        <p:nvSpPr>
          <p:cNvPr id="29" name="Rectangle 28"/>
          <p:cNvSpPr>
            <a:spLocks noChangeAspect="1"/>
          </p:cNvSpPr>
          <p:nvPr/>
        </p:nvSpPr>
        <p:spPr>
          <a:xfrm>
            <a:off x="8415051" y="3810000"/>
            <a:ext cx="381000" cy="381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7424451" y="5181600"/>
            <a:ext cx="1600200" cy="1600200"/>
            <a:chOff x="7239000" y="4959158"/>
            <a:chExt cx="1828800" cy="182880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00" y="4959158"/>
              <a:ext cx="1828800" cy="1828800"/>
            </a:xfrm>
            <a:prstGeom prst="rect">
              <a:avLst/>
            </a:prstGeom>
            <a:ln w="50800">
              <a:solidFill>
                <a:schemeClr val="accent1">
                  <a:shade val="50000"/>
                </a:schemeClr>
              </a:solidFill>
            </a:ln>
          </p:spPr>
        </p:pic>
        <p:sp>
          <p:nvSpPr>
            <p:cNvPr id="32" name="Freeform 31"/>
            <p:cNvSpPr/>
            <p:nvPr/>
          </p:nvSpPr>
          <p:spPr>
            <a:xfrm>
              <a:off x="7943161" y="5288097"/>
              <a:ext cx="275422" cy="528809"/>
            </a:xfrm>
            <a:custGeom>
              <a:avLst/>
              <a:gdLst>
                <a:gd name="connsiteX0" fmla="*/ 0 w 275422"/>
                <a:gd name="connsiteY0" fmla="*/ 528809 h 528809"/>
                <a:gd name="connsiteX1" fmla="*/ 198304 w 275422"/>
                <a:gd name="connsiteY1" fmla="*/ 165253 h 528809"/>
                <a:gd name="connsiteX2" fmla="*/ 275422 w 275422"/>
                <a:gd name="connsiteY2" fmla="*/ 0 h 52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422" h="528809">
                  <a:moveTo>
                    <a:pt x="0" y="528809"/>
                  </a:moveTo>
                  <a:cubicBezTo>
                    <a:pt x="76200" y="391098"/>
                    <a:pt x="152400" y="253388"/>
                    <a:pt x="198304" y="165253"/>
                  </a:cubicBezTo>
                  <a:cubicBezTo>
                    <a:pt x="244208" y="77118"/>
                    <a:pt x="259815" y="38559"/>
                    <a:pt x="275422" y="0"/>
                  </a:cubicBezTo>
                </a:path>
              </a:pathLst>
            </a:custGeom>
            <a:noFill/>
            <a:ln w="50800">
              <a:headEnd type="oval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7755875" y="6323682"/>
              <a:ext cx="495759" cy="286439"/>
            </a:xfrm>
            <a:custGeom>
              <a:avLst/>
              <a:gdLst>
                <a:gd name="connsiteX0" fmla="*/ 495759 w 495759"/>
                <a:gd name="connsiteY0" fmla="*/ 0 h 286439"/>
                <a:gd name="connsiteX1" fmla="*/ 308472 w 495759"/>
                <a:gd name="connsiteY1" fmla="*/ 154236 h 286439"/>
                <a:gd name="connsiteX2" fmla="*/ 0 w 495759"/>
                <a:gd name="connsiteY2" fmla="*/ 286439 h 286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759" h="286439">
                  <a:moveTo>
                    <a:pt x="495759" y="0"/>
                  </a:moveTo>
                  <a:cubicBezTo>
                    <a:pt x="443428" y="53248"/>
                    <a:pt x="391098" y="106496"/>
                    <a:pt x="308472" y="154236"/>
                  </a:cubicBezTo>
                  <a:cubicBezTo>
                    <a:pt x="225846" y="201976"/>
                    <a:pt x="112923" y="244207"/>
                    <a:pt x="0" y="286439"/>
                  </a:cubicBezTo>
                </a:path>
              </a:pathLst>
            </a:custGeom>
            <a:noFill/>
            <a:ln w="50800"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7591626" y="5628712"/>
                  <a:ext cx="3686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1626" y="5628712"/>
                  <a:ext cx="368627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5769" b="-301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7934615" y="5015657"/>
                  <a:ext cx="3686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4615" y="5015657"/>
                  <a:ext cx="368627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1887" b="-301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451" y="1720468"/>
            <a:ext cx="1600200" cy="1600200"/>
          </a:xfrm>
          <a:prstGeom prst="rect">
            <a:avLst/>
          </a:prstGeom>
        </p:spPr>
      </p:pic>
      <p:sp>
        <p:nvSpPr>
          <p:cNvPr id="39" name="Rectangle 38"/>
          <p:cNvSpPr>
            <a:spLocks noChangeAspect="1"/>
          </p:cNvSpPr>
          <p:nvPr/>
        </p:nvSpPr>
        <p:spPr>
          <a:xfrm>
            <a:off x="8567451" y="1872868"/>
            <a:ext cx="239712" cy="23971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7424928" y="2938132"/>
                <a:ext cx="1600200" cy="3810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928" y="2938132"/>
                <a:ext cx="1600200" cy="3810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7424928" y="1295400"/>
                <a:ext cx="1600200" cy="3810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928" y="1295400"/>
                <a:ext cx="1600200" cy="3810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7423532" y="4658134"/>
                <a:ext cx="1600200" cy="3810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532" y="4658134"/>
                <a:ext cx="1600200" cy="381000"/>
              </a:xfrm>
              <a:prstGeom prst="rect">
                <a:avLst/>
              </a:prstGeom>
              <a:blipFill rotWithShape="0">
                <a:blip r:embed="rId11"/>
                <a:stretch>
                  <a:fillRect t="-104762" r="-18321" b="-174603"/>
                </a:stretch>
              </a:blipFill>
              <a:ln w="508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755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 Filter Advection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Properties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i="1" dirty="0" err="1" smtClean="0"/>
                  <a:t>Lagrangian</a:t>
                </a:r>
                <a:r>
                  <a:rPr lang="en-US" i="1" dirty="0" smtClean="0"/>
                  <a:t> Implementation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Sampling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antialised</a:t>
                </a:r>
                <a:r>
                  <a:rPr lang="en-US" dirty="0" smtClean="0"/>
                  <a:t> output edges</a:t>
                </a:r>
              </a:p>
              <a:p>
                <a:pPr lvl="1"/>
                <a:r>
                  <a:rPr lang="en-US" i="1" dirty="0" smtClean="0"/>
                  <a:t>One-Step Integration</a:t>
                </a:r>
                <a:br>
                  <a:rPr lang="en-US" i="1" dirty="0" smtClean="0"/>
                </a:br>
                <a:r>
                  <a:rPr lang="en-US" dirty="0" smtClean="0"/>
                  <a:t>Use a single (long) stream-line per pixel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2"/>
                <a:stretch>
                  <a:fillRect l="-1852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352800" y="6400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Input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5257800" y="6400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PDE [O&amp;R]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7162800" y="6400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Advection</a:t>
            </a:r>
            <a:endParaRPr lang="en-US" sz="24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26" y="4338935"/>
            <a:ext cx="3048000" cy="2286000"/>
          </a:xfrm>
          <a:prstGeom prst="rect">
            <a:avLst/>
          </a:prstGeom>
        </p:spPr>
      </p:pic>
      <p:sp>
        <p:nvSpPr>
          <p:cNvPr id="31" name="Rectangle 30"/>
          <p:cNvSpPr>
            <a:spLocks noChangeAspect="1"/>
          </p:cNvSpPr>
          <p:nvPr/>
        </p:nvSpPr>
        <p:spPr>
          <a:xfrm>
            <a:off x="2362200" y="5202715"/>
            <a:ext cx="381000" cy="381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31" y="4572000"/>
            <a:ext cx="1828800" cy="1828800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948" y="4572000"/>
            <a:ext cx="1828800" cy="1828800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753" y="4572000"/>
            <a:ext cx="1828800" cy="1828800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753" y="2639066"/>
            <a:ext cx="1828800" cy="1828800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2946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 Filter Advection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Extensions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i="1" dirty="0" smtClean="0"/>
                  <a:t>Multichannel Images</a:t>
                </a:r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Consistent processing by using a single flow-field: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2"/>
                <a:stretch>
                  <a:fillRect l="-1852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955181" y="5051841"/>
                <a:ext cx="5283819" cy="1828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indent="-57150"/>
                <a:r>
                  <a:rPr lang="en-US" altLang="en-US" sz="2400" u="sng" dirty="0">
                    <a:latin typeface="Comic Sans MS" panose="030F0702030302020204" pitchFamily="66" charset="0"/>
                  </a:rPr>
                  <a:t>ShockAdvect</a:t>
                </a:r>
                <a:r>
                  <a:rPr lang="en-US" altLang="en-US" sz="2400" dirty="0">
                    <a:latin typeface="Comic Sans MS" panose="030F0702030302020204" pitchFamily="66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en-US" sz="2400" dirty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400" dirty="0">
                    <a:latin typeface="Comic Sans MS" panose="030F0702030302020204" pitchFamily="66" charset="0"/>
                  </a:rPr>
                  <a:t> )</a:t>
                </a:r>
              </a:p>
              <a:p>
                <a:pPr marL="400050" indent="-457200" defTabSz="993775">
                  <a:buFont typeface="+mj-lt"/>
                  <a:buAutoNum type="arabicPeriod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en-US" sz="2400">
                                <a:latin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  <m:sup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Comic Sans MS" panose="030F0702030302020204" pitchFamily="66" charset="0"/>
                  </a:rPr>
                  <a:t>		</a:t>
                </a:r>
                <a:r>
                  <a:rPr lang="en-US" altLang="en-US" sz="2800" dirty="0">
                    <a:latin typeface="Comic Sans MS" panose="030F0702030302020204" pitchFamily="66" charset="0"/>
                  </a:rPr>
                  <a:t>// potential</a:t>
                </a:r>
                <a:endParaRPr lang="en-US" altLang="en-US" sz="2400" dirty="0">
                  <a:latin typeface="Comic Sans MS" panose="030F0702030302020204" pitchFamily="66" charset="0"/>
                </a:endParaRPr>
              </a:p>
              <a:p>
                <a:pPr marL="400050" indent="-457200" defTabSz="993775">
                  <a:buFont typeface="+mj-lt"/>
                  <a:buAutoNum type="arabicPeriod"/>
                </a:pPr>
                <a:r>
                  <a:rPr lang="en-US" sz="2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		</a:t>
                </a:r>
                <a:r>
                  <a:rPr lang="en-US" sz="2800" dirty="0">
                    <a:latin typeface="Comic Sans MS" panose="030F0702030302020204" pitchFamily="66" charset="0"/>
                  </a:rPr>
                  <a:t>// flow field</a:t>
                </a:r>
              </a:p>
              <a:p>
                <a:pPr marL="400050" indent="-457200">
                  <a:buFont typeface="+mj-lt"/>
                  <a:buAutoNum type="arabicPeriod"/>
                </a:pPr>
                <a:r>
                  <a:rPr lang="en-US" sz="2400" dirty="0">
                    <a:latin typeface="Comic Sans MS" panose="030F0702030302020204" pitchFamily="66" charset="0"/>
                  </a:rPr>
                  <a:t>return </a:t>
                </a:r>
                <a:r>
                  <a:rPr lang="en-US" sz="2400" dirty="0" err="1">
                    <a:latin typeface="Comic Sans MS" panose="030F0702030302020204" pitchFamily="66" charset="0"/>
                  </a:rPr>
                  <a:t>Advect</a:t>
                </a:r>
                <a:r>
                  <a:rPr lang="en-US" sz="2400" dirty="0">
                    <a:latin typeface="Comic Sans MS" panose="030F0702030302020204" pitchFamily="66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)</a:t>
                </a:r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181" y="5051841"/>
                <a:ext cx="5283819" cy="1828193"/>
              </a:xfrm>
              <a:prstGeom prst="rect">
                <a:avLst/>
              </a:prstGeom>
              <a:blipFill rotWithShape="0">
                <a:blip r:embed="rId3"/>
                <a:stretch>
                  <a:fillRect l="-2422" t="-2667" r="-1153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341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 Filter Advection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Extensions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i="1" dirty="0" smtClean="0"/>
                  <a:t>Multichannel Images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i="1" dirty="0" smtClean="0"/>
                  <a:t>Noisy Input</a:t>
                </a:r>
                <a:br>
                  <a:rPr lang="en-US" i="1" dirty="0" smtClean="0"/>
                </a:br>
                <a:r>
                  <a:rPr lang="en-US" dirty="0" smtClean="0"/>
                  <a:t>Robust processing by filtering the potential: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2"/>
                <a:stretch>
                  <a:fillRect l="-1852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955181" y="5051841"/>
                <a:ext cx="5283819" cy="1828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indent="-57150"/>
                <a:r>
                  <a:rPr lang="en-US" altLang="en-US" sz="2400" u="sng" dirty="0">
                    <a:latin typeface="Comic Sans MS" panose="030F0702030302020204" pitchFamily="66" charset="0"/>
                  </a:rPr>
                  <a:t>ShockAdvect</a:t>
                </a:r>
                <a:r>
                  <a:rPr lang="en-US" altLang="en-US" sz="2400" dirty="0">
                    <a:latin typeface="Comic Sans MS" panose="030F0702030302020204" pitchFamily="66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en-US" sz="2400" dirty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400" dirty="0">
                    <a:latin typeface="Comic Sans MS" panose="030F0702030302020204" pitchFamily="66" charset="0"/>
                  </a:rPr>
                  <a:t> )</a:t>
                </a:r>
              </a:p>
              <a:p>
                <a:pPr marL="400050" indent="-457200" defTabSz="993775">
                  <a:buFont typeface="+mj-lt"/>
                  <a:buAutoNum type="arabicPeriod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en-US" sz="2400">
                                <a:latin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  <m:sup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Comic Sans MS" panose="030F0702030302020204" pitchFamily="66" charset="0"/>
                  </a:rPr>
                  <a:t>		</a:t>
                </a:r>
                <a:r>
                  <a:rPr lang="en-US" altLang="en-US" sz="2800" dirty="0">
                    <a:latin typeface="Comic Sans MS" panose="030F0702030302020204" pitchFamily="66" charset="0"/>
                  </a:rPr>
                  <a:t>// potential</a:t>
                </a:r>
                <a:endParaRPr lang="en-US" altLang="en-US" sz="2400" dirty="0">
                  <a:latin typeface="Comic Sans MS" panose="030F0702030302020204" pitchFamily="66" charset="0"/>
                </a:endParaRPr>
              </a:p>
              <a:p>
                <a:pPr marL="400050" indent="-457200" defTabSz="993775">
                  <a:buFont typeface="+mj-lt"/>
                  <a:buAutoNum type="arabicPeriod"/>
                </a:pPr>
                <a:r>
                  <a:rPr lang="en-US" sz="2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		</a:t>
                </a:r>
                <a:r>
                  <a:rPr lang="en-US" sz="2800" dirty="0">
                    <a:latin typeface="Comic Sans MS" panose="030F0702030302020204" pitchFamily="66" charset="0"/>
                  </a:rPr>
                  <a:t>// flow field</a:t>
                </a:r>
              </a:p>
              <a:p>
                <a:pPr marL="400050" indent="-457200">
                  <a:buFont typeface="+mj-lt"/>
                  <a:buAutoNum type="arabicPeriod"/>
                </a:pPr>
                <a:r>
                  <a:rPr lang="en-US" sz="2400" dirty="0">
                    <a:latin typeface="Comic Sans MS" panose="030F0702030302020204" pitchFamily="66" charset="0"/>
                  </a:rPr>
                  <a:t>return </a:t>
                </a:r>
                <a:r>
                  <a:rPr lang="en-US" sz="2400" dirty="0" err="1">
                    <a:latin typeface="Comic Sans MS" panose="030F0702030302020204" pitchFamily="66" charset="0"/>
                  </a:rPr>
                  <a:t>Advect</a:t>
                </a:r>
                <a:r>
                  <a:rPr lang="en-US" sz="2400" dirty="0">
                    <a:latin typeface="Comic Sans MS" panose="030F0702030302020204" pitchFamily="66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)</a:t>
                </a:r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181" y="5051841"/>
                <a:ext cx="5283819" cy="1828193"/>
              </a:xfrm>
              <a:prstGeom prst="rect">
                <a:avLst/>
              </a:prstGeom>
              <a:blipFill rotWithShape="0">
                <a:blip r:embed="rId3"/>
                <a:stretch>
                  <a:fillRect l="-2422" t="-2667" r="-1153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358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 Filter Advection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Extensions</a:t>
            </a:r>
            <a:r>
              <a:rPr lang="en-US" dirty="0" smtClean="0"/>
              <a:t>:</a:t>
            </a:r>
          </a:p>
          <a:p>
            <a:pPr lvl="1"/>
            <a:r>
              <a:rPr lang="en-US" i="1" dirty="0" smtClean="0"/>
              <a:t>Multichannel Images</a:t>
            </a:r>
            <a:r>
              <a:rPr lang="en-US" dirty="0" smtClean="0"/>
              <a:t> </a:t>
            </a:r>
          </a:p>
          <a:p>
            <a:pPr lvl="1"/>
            <a:r>
              <a:rPr lang="en-US" i="1" dirty="0" smtClean="0"/>
              <a:t>Noisy Input</a:t>
            </a:r>
          </a:p>
          <a:p>
            <a:pPr lvl="1"/>
            <a:r>
              <a:rPr lang="en-US" i="1" dirty="0" smtClean="0"/>
              <a:t>Triangle Meshes</a:t>
            </a:r>
            <a:br>
              <a:rPr lang="en-US" i="1" dirty="0" smtClean="0"/>
            </a:br>
            <a:r>
              <a:rPr lang="en-US" dirty="0" smtClean="0"/>
              <a:t>Extension to signals on surfaces requires computing gradients, norms, and stream-lines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955181" y="5051841"/>
                <a:ext cx="5283819" cy="1828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indent="-57150"/>
                <a:r>
                  <a:rPr lang="en-US" altLang="en-US" sz="2400" u="sng" dirty="0">
                    <a:latin typeface="Comic Sans MS" panose="030F0702030302020204" pitchFamily="66" charset="0"/>
                  </a:rPr>
                  <a:t>ShockAdvect</a:t>
                </a:r>
                <a:r>
                  <a:rPr lang="en-US" altLang="en-US" sz="2400" dirty="0">
                    <a:latin typeface="Comic Sans MS" panose="030F0702030302020204" pitchFamily="66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en-US" sz="2400" dirty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400" dirty="0">
                    <a:latin typeface="Comic Sans MS" panose="030F0702030302020204" pitchFamily="66" charset="0"/>
                  </a:rPr>
                  <a:t> )</a:t>
                </a:r>
              </a:p>
              <a:p>
                <a:pPr marL="400050" indent="-457200" defTabSz="993775">
                  <a:buFont typeface="+mj-lt"/>
                  <a:buAutoNum type="arabicPeriod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en-US" sz="2400">
                                <a:latin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  <m:sup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Comic Sans MS" panose="030F0702030302020204" pitchFamily="66" charset="0"/>
                  </a:rPr>
                  <a:t>		</a:t>
                </a:r>
                <a:r>
                  <a:rPr lang="en-US" altLang="en-US" sz="2800" dirty="0">
                    <a:latin typeface="Comic Sans MS" panose="030F0702030302020204" pitchFamily="66" charset="0"/>
                  </a:rPr>
                  <a:t>// potential</a:t>
                </a:r>
                <a:endParaRPr lang="en-US" altLang="en-US" sz="2400" dirty="0">
                  <a:latin typeface="Comic Sans MS" panose="030F0702030302020204" pitchFamily="66" charset="0"/>
                </a:endParaRPr>
              </a:p>
              <a:p>
                <a:pPr marL="400050" indent="-457200" defTabSz="993775">
                  <a:buFont typeface="+mj-lt"/>
                  <a:buAutoNum type="arabicPeriod"/>
                </a:pPr>
                <a:r>
                  <a:rPr lang="en-US" sz="2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		</a:t>
                </a:r>
                <a:r>
                  <a:rPr lang="en-US" sz="2800" dirty="0">
                    <a:latin typeface="Comic Sans MS" panose="030F0702030302020204" pitchFamily="66" charset="0"/>
                  </a:rPr>
                  <a:t>// flow field</a:t>
                </a:r>
              </a:p>
              <a:p>
                <a:pPr marL="400050" indent="-457200">
                  <a:buFont typeface="+mj-lt"/>
                  <a:buAutoNum type="arabicPeriod"/>
                </a:pPr>
                <a:r>
                  <a:rPr lang="en-US" sz="2400" dirty="0">
                    <a:latin typeface="Comic Sans MS" panose="030F0702030302020204" pitchFamily="66" charset="0"/>
                  </a:rPr>
                  <a:t>return </a:t>
                </a:r>
                <a:r>
                  <a:rPr lang="en-US" sz="2400" dirty="0" err="1">
                    <a:latin typeface="Comic Sans MS" panose="030F0702030302020204" pitchFamily="66" charset="0"/>
                  </a:rPr>
                  <a:t>Advect</a:t>
                </a:r>
                <a:r>
                  <a:rPr lang="en-US" sz="2400" dirty="0">
                    <a:latin typeface="Comic Sans MS" panose="030F0702030302020204" pitchFamily="66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)</a:t>
                </a:r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181" y="5051841"/>
                <a:ext cx="5283819" cy="1828193"/>
              </a:xfrm>
              <a:prstGeom prst="rect">
                <a:avLst/>
              </a:prstGeom>
              <a:blipFill rotWithShape="0">
                <a:blip r:embed="rId2"/>
                <a:stretch>
                  <a:fillRect l="-2422" t="-2667" r="-1153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77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 Filters on Surfaces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Differential Geometry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Given a mesh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use the</a:t>
                </a:r>
                <a:br>
                  <a:rPr lang="en-US" dirty="0"/>
                </a:br>
                <a:r>
                  <a:rPr lang="en-US" dirty="0"/>
                  <a:t>hat functions to represent</a:t>
                </a:r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2"/>
                <a:stretch>
                  <a:fillRect l="-1852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955181" y="5051841"/>
                <a:ext cx="5283819" cy="1828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indent="-57150"/>
                <a:r>
                  <a:rPr lang="en-US" altLang="en-US" sz="2400" u="sng" dirty="0">
                    <a:latin typeface="Comic Sans MS" panose="030F0702030302020204" pitchFamily="66" charset="0"/>
                  </a:rPr>
                  <a:t>ShockAdvect</a:t>
                </a:r>
                <a:r>
                  <a:rPr lang="en-US" altLang="en-US" sz="2400" dirty="0">
                    <a:latin typeface="Comic Sans MS" panose="030F0702030302020204" pitchFamily="66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en-US" sz="2400" dirty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400" dirty="0">
                    <a:latin typeface="Comic Sans MS" panose="030F0702030302020204" pitchFamily="66" charset="0"/>
                  </a:rPr>
                  <a:t> )</a:t>
                </a:r>
              </a:p>
              <a:p>
                <a:pPr marL="400050" indent="-457200" defTabSz="993775">
                  <a:buFont typeface="+mj-lt"/>
                  <a:buAutoNum type="arabicPeriod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en-US" sz="2400">
                                <a:latin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  <m:sup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Comic Sans MS" panose="030F0702030302020204" pitchFamily="66" charset="0"/>
                  </a:rPr>
                  <a:t>		</a:t>
                </a:r>
                <a:r>
                  <a:rPr lang="en-US" altLang="en-US" sz="2800" dirty="0">
                    <a:latin typeface="Comic Sans MS" panose="030F0702030302020204" pitchFamily="66" charset="0"/>
                  </a:rPr>
                  <a:t>// potential</a:t>
                </a:r>
                <a:endParaRPr lang="en-US" altLang="en-US" sz="2400" dirty="0">
                  <a:latin typeface="Comic Sans MS" panose="030F0702030302020204" pitchFamily="66" charset="0"/>
                </a:endParaRPr>
              </a:p>
              <a:p>
                <a:pPr marL="400050" indent="-457200" defTabSz="993775">
                  <a:buFont typeface="+mj-lt"/>
                  <a:buAutoNum type="arabicPeriod"/>
                </a:pPr>
                <a:r>
                  <a:rPr lang="en-US" sz="2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		</a:t>
                </a:r>
                <a:r>
                  <a:rPr lang="en-US" sz="2800" dirty="0">
                    <a:latin typeface="Comic Sans MS" panose="030F0702030302020204" pitchFamily="66" charset="0"/>
                  </a:rPr>
                  <a:t>// flow field</a:t>
                </a:r>
              </a:p>
              <a:p>
                <a:pPr marL="400050" indent="-457200">
                  <a:buFont typeface="+mj-lt"/>
                  <a:buAutoNum type="arabicPeriod"/>
                </a:pPr>
                <a:r>
                  <a:rPr lang="en-US" sz="2400" dirty="0">
                    <a:latin typeface="Comic Sans MS" panose="030F0702030302020204" pitchFamily="66" charset="0"/>
                  </a:rPr>
                  <a:t>return </a:t>
                </a:r>
                <a:r>
                  <a:rPr lang="en-US" sz="2400" dirty="0" err="1">
                    <a:latin typeface="Comic Sans MS" panose="030F0702030302020204" pitchFamily="66" charset="0"/>
                  </a:rPr>
                  <a:t>Advect</a:t>
                </a:r>
                <a:r>
                  <a:rPr lang="en-US" sz="2400" dirty="0">
                    <a:latin typeface="Comic Sans MS" panose="030F0702030302020204" pitchFamily="66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)</a:t>
                </a:r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181" y="5051841"/>
                <a:ext cx="5283819" cy="1828193"/>
              </a:xfrm>
              <a:prstGeom prst="rect">
                <a:avLst/>
              </a:prstGeom>
              <a:blipFill rotWithShape="0">
                <a:blip r:embed="rId3"/>
                <a:stretch>
                  <a:fillRect l="-2422" t="-2667" r="-1153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Freeform 40"/>
          <p:cNvSpPr/>
          <p:nvPr/>
        </p:nvSpPr>
        <p:spPr>
          <a:xfrm>
            <a:off x="5076539" y="2153265"/>
            <a:ext cx="3411793" cy="1651819"/>
          </a:xfrm>
          <a:custGeom>
            <a:avLst/>
            <a:gdLst>
              <a:gd name="connsiteX0" fmla="*/ 796413 w 3411793"/>
              <a:gd name="connsiteY0" fmla="*/ 0 h 1651819"/>
              <a:gd name="connsiteX1" fmla="*/ 0 w 3411793"/>
              <a:gd name="connsiteY1" fmla="*/ 1111045 h 1651819"/>
              <a:gd name="connsiteX2" fmla="*/ 1936955 w 3411793"/>
              <a:gd name="connsiteY2" fmla="*/ 757083 h 1651819"/>
              <a:gd name="connsiteX3" fmla="*/ 3411793 w 3411793"/>
              <a:gd name="connsiteY3" fmla="*/ 1651819 h 1651819"/>
              <a:gd name="connsiteX4" fmla="*/ 3195484 w 3411793"/>
              <a:gd name="connsiteY4" fmla="*/ 344129 h 1651819"/>
              <a:gd name="connsiteX5" fmla="*/ 1956619 w 3411793"/>
              <a:gd name="connsiteY5" fmla="*/ 757083 h 1651819"/>
              <a:gd name="connsiteX6" fmla="*/ 796413 w 3411793"/>
              <a:gd name="connsiteY6" fmla="*/ 0 h 165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1793" h="1651819">
                <a:moveTo>
                  <a:pt x="796413" y="0"/>
                </a:moveTo>
                <a:lnTo>
                  <a:pt x="0" y="1111045"/>
                </a:lnTo>
                <a:lnTo>
                  <a:pt x="1936955" y="757083"/>
                </a:lnTo>
                <a:lnTo>
                  <a:pt x="3411793" y="1651819"/>
                </a:lnTo>
                <a:lnTo>
                  <a:pt x="3195484" y="344129"/>
                </a:lnTo>
                <a:lnTo>
                  <a:pt x="1956619" y="757083"/>
                </a:lnTo>
                <a:lnTo>
                  <a:pt x="79641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5656642" y="926690"/>
            <a:ext cx="3028335" cy="1592826"/>
          </a:xfrm>
          <a:custGeom>
            <a:avLst/>
            <a:gdLst>
              <a:gd name="connsiteX0" fmla="*/ 0 w 3028335"/>
              <a:gd name="connsiteY0" fmla="*/ 255639 h 1592826"/>
              <a:gd name="connsiteX1" fmla="*/ 216310 w 3028335"/>
              <a:gd name="connsiteY1" fmla="*/ 1219200 h 1592826"/>
              <a:gd name="connsiteX2" fmla="*/ 1337187 w 3028335"/>
              <a:gd name="connsiteY2" fmla="*/ 973394 h 1592826"/>
              <a:gd name="connsiteX3" fmla="*/ 2605548 w 3028335"/>
              <a:gd name="connsiteY3" fmla="*/ 1592826 h 1592826"/>
              <a:gd name="connsiteX4" fmla="*/ 3028335 w 3028335"/>
              <a:gd name="connsiteY4" fmla="*/ 462116 h 1592826"/>
              <a:gd name="connsiteX5" fmla="*/ 1582993 w 3028335"/>
              <a:gd name="connsiteY5" fmla="*/ 0 h 1592826"/>
              <a:gd name="connsiteX6" fmla="*/ 0 w 3028335"/>
              <a:gd name="connsiteY6" fmla="*/ 255639 h 159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8335" h="1592826">
                <a:moveTo>
                  <a:pt x="0" y="255639"/>
                </a:moveTo>
                <a:lnTo>
                  <a:pt x="216310" y="1219200"/>
                </a:lnTo>
                <a:lnTo>
                  <a:pt x="1337187" y="973394"/>
                </a:lnTo>
                <a:lnTo>
                  <a:pt x="2605548" y="1592826"/>
                </a:lnTo>
                <a:lnTo>
                  <a:pt x="3028335" y="462116"/>
                </a:lnTo>
                <a:lnTo>
                  <a:pt x="1582993" y="0"/>
                </a:lnTo>
                <a:lnTo>
                  <a:pt x="0" y="25563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5877868" y="1885336"/>
            <a:ext cx="1130709" cy="1032387"/>
          </a:xfrm>
          <a:custGeom>
            <a:avLst/>
            <a:gdLst>
              <a:gd name="connsiteX0" fmla="*/ 0 w 1130709"/>
              <a:gd name="connsiteY0" fmla="*/ 255639 h 1032387"/>
              <a:gd name="connsiteX1" fmla="*/ 1101213 w 1130709"/>
              <a:gd name="connsiteY1" fmla="*/ 0 h 1032387"/>
              <a:gd name="connsiteX2" fmla="*/ 1130709 w 1130709"/>
              <a:gd name="connsiteY2" fmla="*/ 1032387 h 1032387"/>
              <a:gd name="connsiteX3" fmla="*/ 0 w 1130709"/>
              <a:gd name="connsiteY3" fmla="*/ 255639 h 103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709" h="1032387">
                <a:moveTo>
                  <a:pt x="0" y="255639"/>
                </a:moveTo>
                <a:lnTo>
                  <a:pt x="1101213" y="0"/>
                </a:lnTo>
                <a:lnTo>
                  <a:pt x="1130709" y="1032387"/>
                </a:lnTo>
                <a:lnTo>
                  <a:pt x="0" y="255639"/>
                </a:lnTo>
                <a:close/>
              </a:path>
            </a:pathLst>
          </a:custGeom>
          <a:gradFill>
            <a:gsLst>
              <a:gs pos="52000">
                <a:srgbClr val="0070C0"/>
              </a:gs>
              <a:gs pos="82000">
                <a:schemeClr val="accent1">
                  <a:tint val="23500"/>
                  <a:satMod val="160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858204" y="1447800"/>
            <a:ext cx="1140542" cy="698090"/>
          </a:xfrm>
          <a:custGeom>
            <a:avLst/>
            <a:gdLst>
              <a:gd name="connsiteX0" fmla="*/ 1140542 w 1140542"/>
              <a:gd name="connsiteY0" fmla="*/ 0 h 698090"/>
              <a:gd name="connsiteX1" fmla="*/ 1111045 w 1140542"/>
              <a:gd name="connsiteY1" fmla="*/ 452284 h 698090"/>
              <a:gd name="connsiteX2" fmla="*/ 0 w 1140542"/>
              <a:gd name="connsiteY2" fmla="*/ 698090 h 698090"/>
              <a:gd name="connsiteX3" fmla="*/ 1140542 w 1140542"/>
              <a:gd name="connsiteY3" fmla="*/ 0 h 69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0542" h="698090">
                <a:moveTo>
                  <a:pt x="1140542" y="0"/>
                </a:moveTo>
                <a:lnTo>
                  <a:pt x="1111045" y="452284"/>
                </a:lnTo>
                <a:lnTo>
                  <a:pt x="0" y="698090"/>
                </a:lnTo>
                <a:lnTo>
                  <a:pt x="1140542" y="0"/>
                </a:lnTo>
                <a:close/>
              </a:path>
            </a:pathLst>
          </a:custGeom>
          <a:gradFill>
            <a:gsLst>
              <a:gs pos="56000">
                <a:srgbClr val="0070C0"/>
              </a:gs>
              <a:gs pos="76000">
                <a:schemeClr val="accent1">
                  <a:tint val="23500"/>
                  <a:satMod val="16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6981538" y="1890252"/>
            <a:ext cx="1278193" cy="1032387"/>
          </a:xfrm>
          <a:custGeom>
            <a:avLst/>
            <a:gdLst>
              <a:gd name="connsiteX0" fmla="*/ 29497 w 1278193"/>
              <a:gd name="connsiteY0" fmla="*/ 1032387 h 1032387"/>
              <a:gd name="connsiteX1" fmla="*/ 1278193 w 1278193"/>
              <a:gd name="connsiteY1" fmla="*/ 599768 h 1032387"/>
              <a:gd name="connsiteX2" fmla="*/ 0 w 1278193"/>
              <a:gd name="connsiteY2" fmla="*/ 0 h 1032387"/>
              <a:gd name="connsiteX3" fmla="*/ 29497 w 1278193"/>
              <a:gd name="connsiteY3" fmla="*/ 1032387 h 103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8193" h="1032387">
                <a:moveTo>
                  <a:pt x="29497" y="1032387"/>
                </a:moveTo>
                <a:lnTo>
                  <a:pt x="1278193" y="599768"/>
                </a:lnTo>
                <a:lnTo>
                  <a:pt x="0" y="0"/>
                </a:lnTo>
                <a:lnTo>
                  <a:pt x="29497" y="1032387"/>
                </a:lnTo>
                <a:close/>
              </a:path>
            </a:pathLst>
          </a:custGeom>
          <a:gradFill>
            <a:gsLst>
              <a:gs pos="43000">
                <a:srgbClr val="0070C0"/>
              </a:gs>
              <a:gs pos="83000">
                <a:schemeClr val="accent1">
                  <a:tint val="23500"/>
                  <a:satMod val="160000"/>
                </a:schemeClr>
              </a:gs>
            </a:gsLst>
            <a:lin ang="147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6983996" y="1447800"/>
            <a:ext cx="1268361" cy="1042220"/>
          </a:xfrm>
          <a:custGeom>
            <a:avLst/>
            <a:gdLst>
              <a:gd name="connsiteX0" fmla="*/ 9832 w 1268361"/>
              <a:gd name="connsiteY0" fmla="*/ 0 h 1042220"/>
              <a:gd name="connsiteX1" fmla="*/ 0 w 1268361"/>
              <a:gd name="connsiteY1" fmla="*/ 442452 h 1042220"/>
              <a:gd name="connsiteX2" fmla="*/ 1268361 w 1268361"/>
              <a:gd name="connsiteY2" fmla="*/ 1042220 h 1042220"/>
              <a:gd name="connsiteX3" fmla="*/ 9832 w 1268361"/>
              <a:gd name="connsiteY3" fmla="*/ 0 h 104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8361" h="1042220">
                <a:moveTo>
                  <a:pt x="9832" y="0"/>
                </a:moveTo>
                <a:lnTo>
                  <a:pt x="0" y="442452"/>
                </a:lnTo>
                <a:lnTo>
                  <a:pt x="1268361" y="1042220"/>
                </a:lnTo>
                <a:lnTo>
                  <a:pt x="9832" y="0"/>
                </a:lnTo>
                <a:close/>
              </a:path>
            </a:pathLst>
          </a:custGeom>
          <a:gradFill>
            <a:gsLst>
              <a:gs pos="52000">
                <a:srgbClr val="0070C0"/>
              </a:gs>
              <a:gs pos="64000">
                <a:schemeClr val="accent1">
                  <a:tint val="23500"/>
                  <a:satMod val="160000"/>
                </a:schemeClr>
              </a:gs>
            </a:gsLst>
            <a:lin ang="77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5658465" y="919315"/>
            <a:ext cx="3028335" cy="2005781"/>
          </a:xfrm>
          <a:custGeom>
            <a:avLst/>
            <a:gdLst>
              <a:gd name="connsiteX0" fmla="*/ 1347019 w 3028335"/>
              <a:gd name="connsiteY0" fmla="*/ 540774 h 2005781"/>
              <a:gd name="connsiteX1" fmla="*/ 206477 w 3028335"/>
              <a:gd name="connsiteY1" fmla="*/ 1229032 h 2005781"/>
              <a:gd name="connsiteX2" fmla="*/ 1347019 w 3028335"/>
              <a:gd name="connsiteY2" fmla="*/ 2005781 h 2005781"/>
              <a:gd name="connsiteX3" fmla="*/ 1327355 w 3028335"/>
              <a:gd name="connsiteY3" fmla="*/ 983226 h 2005781"/>
              <a:gd name="connsiteX4" fmla="*/ 2595716 w 3028335"/>
              <a:gd name="connsiteY4" fmla="*/ 1582994 h 2005781"/>
              <a:gd name="connsiteX5" fmla="*/ 3028335 w 3028335"/>
              <a:gd name="connsiteY5" fmla="*/ 471949 h 2005781"/>
              <a:gd name="connsiteX6" fmla="*/ 1543664 w 3028335"/>
              <a:gd name="connsiteY6" fmla="*/ 0 h 2005781"/>
              <a:gd name="connsiteX7" fmla="*/ 0 w 3028335"/>
              <a:gd name="connsiteY7" fmla="*/ 275303 h 2005781"/>
              <a:gd name="connsiteX8" fmla="*/ 1347019 w 3028335"/>
              <a:gd name="connsiteY8" fmla="*/ 540774 h 200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8335" h="2005781">
                <a:moveTo>
                  <a:pt x="1347019" y="540774"/>
                </a:moveTo>
                <a:lnTo>
                  <a:pt x="206477" y="1229032"/>
                </a:lnTo>
                <a:lnTo>
                  <a:pt x="1347019" y="2005781"/>
                </a:lnTo>
                <a:lnTo>
                  <a:pt x="1327355" y="983226"/>
                </a:lnTo>
                <a:lnTo>
                  <a:pt x="2595716" y="1582994"/>
                </a:lnTo>
                <a:lnTo>
                  <a:pt x="3028335" y="471949"/>
                </a:lnTo>
                <a:lnTo>
                  <a:pt x="1543664" y="0"/>
                </a:lnTo>
                <a:lnTo>
                  <a:pt x="0" y="275303"/>
                </a:lnTo>
                <a:lnTo>
                  <a:pt x="1347019" y="540774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7" idx="1"/>
            <a:endCxn id="47" idx="3"/>
          </p:cNvCxnSpPr>
          <p:nvPr/>
        </p:nvCxnSpPr>
        <p:spPr>
          <a:xfrm flipV="1">
            <a:off x="5864942" y="1902541"/>
            <a:ext cx="1120879" cy="2458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7" idx="7"/>
            <a:endCxn id="47" idx="1"/>
          </p:cNvCxnSpPr>
          <p:nvPr/>
        </p:nvCxnSpPr>
        <p:spPr>
          <a:xfrm>
            <a:off x="5658465" y="1194618"/>
            <a:ext cx="206477" cy="9537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7" idx="0"/>
            <a:endCxn id="47" idx="6"/>
          </p:cNvCxnSpPr>
          <p:nvPr/>
        </p:nvCxnSpPr>
        <p:spPr>
          <a:xfrm flipV="1">
            <a:off x="7005485" y="919315"/>
            <a:ext cx="196645" cy="5407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7" idx="0"/>
            <a:endCxn id="47" idx="4"/>
          </p:cNvCxnSpPr>
          <p:nvPr/>
        </p:nvCxnSpPr>
        <p:spPr>
          <a:xfrm>
            <a:off x="7005485" y="1460089"/>
            <a:ext cx="1248697" cy="10422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7" idx="0"/>
            <a:endCxn id="47" idx="5"/>
          </p:cNvCxnSpPr>
          <p:nvPr/>
        </p:nvCxnSpPr>
        <p:spPr>
          <a:xfrm flipV="1">
            <a:off x="7005485" y="1391264"/>
            <a:ext cx="1681315" cy="688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7" idx="2"/>
            <a:endCxn id="47" idx="4"/>
          </p:cNvCxnSpPr>
          <p:nvPr/>
        </p:nvCxnSpPr>
        <p:spPr>
          <a:xfrm flipV="1">
            <a:off x="7005485" y="2502309"/>
            <a:ext cx="1248697" cy="4227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7" idx="0"/>
            <a:endCxn id="47" idx="3"/>
          </p:cNvCxnSpPr>
          <p:nvPr/>
        </p:nvCxnSpPr>
        <p:spPr>
          <a:xfrm flipH="1">
            <a:off x="6985821" y="1460089"/>
            <a:ext cx="19664" cy="4424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920110" y="1866480"/>
                <a:ext cx="403572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i="1" baseline="-250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110" y="1866480"/>
                <a:ext cx="403572" cy="3629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/>
          <p:cNvSpPr>
            <a:spLocks noChangeAspect="1"/>
          </p:cNvSpPr>
          <p:nvPr/>
        </p:nvSpPr>
        <p:spPr>
          <a:xfrm>
            <a:off x="6914536" y="1838632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6925004" y="28194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5818240" y="2067232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10600" y="1315064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7162800" y="8382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6944032" y="1381432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5582900" y="110612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858000" y="2837416"/>
                <a:ext cx="408253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 baseline="-25000" dirty="0" err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i="1" baseline="-250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2837416"/>
                <a:ext cx="408253" cy="362984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236780" y="2368548"/>
                <a:ext cx="439864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 baseline="-25000" dirty="0" err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i="1" baseline="-250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6780" y="2368548"/>
                <a:ext cx="439864" cy="362984"/>
              </a:xfrm>
              <a:prstGeom prst="rect">
                <a:avLst/>
              </a:prstGeom>
              <a:blipFill rotWithShape="0">
                <a:blip r:embed="rId6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487900" y="2667000"/>
                <a:ext cx="768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baseline="-250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900" y="2667000"/>
                <a:ext cx="768672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317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/>
          <p:cNvSpPr>
            <a:spLocks noChangeAspect="1"/>
          </p:cNvSpPr>
          <p:nvPr/>
        </p:nvSpPr>
        <p:spPr>
          <a:xfrm>
            <a:off x="8182896" y="242856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4992964" y="3180736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8412132" y="37338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5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 Filters on Surfaces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/>
                  <a:t>Differential Geometry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Given a mesh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use the</a:t>
                </a:r>
                <a:br>
                  <a:rPr lang="en-US" dirty="0"/>
                </a:br>
                <a:r>
                  <a:rPr lang="en-US" dirty="0"/>
                  <a:t>hat functions to represent:</a:t>
                </a:r>
              </a:p>
              <a:p>
                <a:pPr marL="857250" lvl="1" indent="-457200"/>
                <a:r>
                  <a:rPr lang="en-US" u="sng" dirty="0"/>
                  <a:t>Signals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2"/>
                <a:stretch>
                  <a:fillRect l="-1852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955181" y="5051841"/>
                <a:ext cx="5283819" cy="1828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indent="-57150"/>
                <a:r>
                  <a:rPr lang="en-US" altLang="en-US" sz="2400" u="sng" dirty="0">
                    <a:latin typeface="Comic Sans MS" panose="030F0702030302020204" pitchFamily="66" charset="0"/>
                  </a:rPr>
                  <a:t>ShockAdvect</a:t>
                </a:r>
                <a:r>
                  <a:rPr lang="en-US" altLang="en-US" sz="2400" dirty="0">
                    <a:latin typeface="Comic Sans MS" panose="030F0702030302020204" pitchFamily="66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en-US" sz="2400" dirty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400" dirty="0">
                    <a:latin typeface="Comic Sans MS" panose="030F0702030302020204" pitchFamily="66" charset="0"/>
                  </a:rPr>
                  <a:t> )</a:t>
                </a:r>
              </a:p>
              <a:p>
                <a:pPr marL="400050" indent="-457200" defTabSz="993775">
                  <a:buFont typeface="+mj-lt"/>
                  <a:buAutoNum type="arabicPeriod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en-US" sz="2400">
                                <a:latin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  <m:sup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Comic Sans MS" panose="030F0702030302020204" pitchFamily="66" charset="0"/>
                  </a:rPr>
                  <a:t>		</a:t>
                </a:r>
                <a:r>
                  <a:rPr lang="en-US" altLang="en-US" sz="2800" dirty="0">
                    <a:latin typeface="Comic Sans MS" panose="030F0702030302020204" pitchFamily="66" charset="0"/>
                  </a:rPr>
                  <a:t>// potential</a:t>
                </a:r>
                <a:endParaRPr lang="en-US" altLang="en-US" sz="2400" dirty="0">
                  <a:latin typeface="Comic Sans MS" panose="030F0702030302020204" pitchFamily="66" charset="0"/>
                </a:endParaRPr>
              </a:p>
              <a:p>
                <a:pPr marL="400050" indent="-457200" defTabSz="993775">
                  <a:buFont typeface="+mj-lt"/>
                  <a:buAutoNum type="arabicPeriod"/>
                </a:pPr>
                <a:r>
                  <a:rPr lang="en-US" sz="2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		</a:t>
                </a:r>
                <a:r>
                  <a:rPr lang="en-US" sz="2800" dirty="0">
                    <a:latin typeface="Comic Sans MS" panose="030F0702030302020204" pitchFamily="66" charset="0"/>
                  </a:rPr>
                  <a:t>// flow field</a:t>
                </a:r>
              </a:p>
              <a:p>
                <a:pPr marL="400050" indent="-457200">
                  <a:buFont typeface="+mj-lt"/>
                  <a:buAutoNum type="arabicPeriod"/>
                </a:pPr>
                <a:r>
                  <a:rPr lang="en-US" sz="2400" dirty="0">
                    <a:latin typeface="Comic Sans MS" panose="030F0702030302020204" pitchFamily="66" charset="0"/>
                  </a:rPr>
                  <a:t>return </a:t>
                </a:r>
                <a:r>
                  <a:rPr lang="en-US" sz="2400" dirty="0" err="1">
                    <a:latin typeface="Comic Sans MS" panose="030F0702030302020204" pitchFamily="66" charset="0"/>
                  </a:rPr>
                  <a:t>Advect</a:t>
                </a:r>
                <a:r>
                  <a:rPr lang="en-US" sz="2400" dirty="0">
                    <a:latin typeface="Comic Sans MS" panose="030F0702030302020204" pitchFamily="66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)</a:t>
                </a:r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181" y="5051841"/>
                <a:ext cx="5283819" cy="1828193"/>
              </a:xfrm>
              <a:prstGeom prst="rect">
                <a:avLst/>
              </a:prstGeom>
              <a:blipFill rotWithShape="0">
                <a:blip r:embed="rId3"/>
                <a:stretch>
                  <a:fillRect l="-2422" t="-2667" r="-1153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Freeform 40"/>
          <p:cNvSpPr/>
          <p:nvPr/>
        </p:nvSpPr>
        <p:spPr>
          <a:xfrm>
            <a:off x="5076539" y="2153265"/>
            <a:ext cx="3411793" cy="1651819"/>
          </a:xfrm>
          <a:custGeom>
            <a:avLst/>
            <a:gdLst>
              <a:gd name="connsiteX0" fmla="*/ 796413 w 3411793"/>
              <a:gd name="connsiteY0" fmla="*/ 0 h 1651819"/>
              <a:gd name="connsiteX1" fmla="*/ 0 w 3411793"/>
              <a:gd name="connsiteY1" fmla="*/ 1111045 h 1651819"/>
              <a:gd name="connsiteX2" fmla="*/ 1936955 w 3411793"/>
              <a:gd name="connsiteY2" fmla="*/ 757083 h 1651819"/>
              <a:gd name="connsiteX3" fmla="*/ 3411793 w 3411793"/>
              <a:gd name="connsiteY3" fmla="*/ 1651819 h 1651819"/>
              <a:gd name="connsiteX4" fmla="*/ 3195484 w 3411793"/>
              <a:gd name="connsiteY4" fmla="*/ 344129 h 1651819"/>
              <a:gd name="connsiteX5" fmla="*/ 1956619 w 3411793"/>
              <a:gd name="connsiteY5" fmla="*/ 757083 h 1651819"/>
              <a:gd name="connsiteX6" fmla="*/ 796413 w 3411793"/>
              <a:gd name="connsiteY6" fmla="*/ 0 h 165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1793" h="1651819">
                <a:moveTo>
                  <a:pt x="796413" y="0"/>
                </a:moveTo>
                <a:lnTo>
                  <a:pt x="0" y="1111045"/>
                </a:lnTo>
                <a:lnTo>
                  <a:pt x="1936955" y="757083"/>
                </a:lnTo>
                <a:lnTo>
                  <a:pt x="3411793" y="1651819"/>
                </a:lnTo>
                <a:lnTo>
                  <a:pt x="3195484" y="344129"/>
                </a:lnTo>
                <a:lnTo>
                  <a:pt x="1956619" y="757083"/>
                </a:lnTo>
                <a:lnTo>
                  <a:pt x="79641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5656642" y="926690"/>
            <a:ext cx="3028335" cy="1592826"/>
          </a:xfrm>
          <a:custGeom>
            <a:avLst/>
            <a:gdLst>
              <a:gd name="connsiteX0" fmla="*/ 0 w 3028335"/>
              <a:gd name="connsiteY0" fmla="*/ 255639 h 1592826"/>
              <a:gd name="connsiteX1" fmla="*/ 216310 w 3028335"/>
              <a:gd name="connsiteY1" fmla="*/ 1219200 h 1592826"/>
              <a:gd name="connsiteX2" fmla="*/ 1337187 w 3028335"/>
              <a:gd name="connsiteY2" fmla="*/ 973394 h 1592826"/>
              <a:gd name="connsiteX3" fmla="*/ 2605548 w 3028335"/>
              <a:gd name="connsiteY3" fmla="*/ 1592826 h 1592826"/>
              <a:gd name="connsiteX4" fmla="*/ 3028335 w 3028335"/>
              <a:gd name="connsiteY4" fmla="*/ 462116 h 1592826"/>
              <a:gd name="connsiteX5" fmla="*/ 1582993 w 3028335"/>
              <a:gd name="connsiteY5" fmla="*/ 0 h 1592826"/>
              <a:gd name="connsiteX6" fmla="*/ 0 w 3028335"/>
              <a:gd name="connsiteY6" fmla="*/ 255639 h 159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8335" h="1592826">
                <a:moveTo>
                  <a:pt x="0" y="255639"/>
                </a:moveTo>
                <a:lnTo>
                  <a:pt x="216310" y="1219200"/>
                </a:lnTo>
                <a:lnTo>
                  <a:pt x="1337187" y="973394"/>
                </a:lnTo>
                <a:lnTo>
                  <a:pt x="2605548" y="1592826"/>
                </a:lnTo>
                <a:lnTo>
                  <a:pt x="3028335" y="462116"/>
                </a:lnTo>
                <a:lnTo>
                  <a:pt x="1582993" y="0"/>
                </a:lnTo>
                <a:lnTo>
                  <a:pt x="0" y="25563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5877868" y="1885336"/>
            <a:ext cx="1130709" cy="1032387"/>
          </a:xfrm>
          <a:custGeom>
            <a:avLst/>
            <a:gdLst>
              <a:gd name="connsiteX0" fmla="*/ 0 w 1130709"/>
              <a:gd name="connsiteY0" fmla="*/ 255639 h 1032387"/>
              <a:gd name="connsiteX1" fmla="*/ 1101213 w 1130709"/>
              <a:gd name="connsiteY1" fmla="*/ 0 h 1032387"/>
              <a:gd name="connsiteX2" fmla="*/ 1130709 w 1130709"/>
              <a:gd name="connsiteY2" fmla="*/ 1032387 h 1032387"/>
              <a:gd name="connsiteX3" fmla="*/ 0 w 1130709"/>
              <a:gd name="connsiteY3" fmla="*/ 255639 h 103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709" h="1032387">
                <a:moveTo>
                  <a:pt x="0" y="255639"/>
                </a:moveTo>
                <a:lnTo>
                  <a:pt x="1101213" y="0"/>
                </a:lnTo>
                <a:lnTo>
                  <a:pt x="1130709" y="1032387"/>
                </a:lnTo>
                <a:lnTo>
                  <a:pt x="0" y="25563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858204" y="1447800"/>
            <a:ext cx="1140542" cy="698090"/>
          </a:xfrm>
          <a:custGeom>
            <a:avLst/>
            <a:gdLst>
              <a:gd name="connsiteX0" fmla="*/ 1140542 w 1140542"/>
              <a:gd name="connsiteY0" fmla="*/ 0 h 698090"/>
              <a:gd name="connsiteX1" fmla="*/ 1111045 w 1140542"/>
              <a:gd name="connsiteY1" fmla="*/ 452284 h 698090"/>
              <a:gd name="connsiteX2" fmla="*/ 0 w 1140542"/>
              <a:gd name="connsiteY2" fmla="*/ 698090 h 698090"/>
              <a:gd name="connsiteX3" fmla="*/ 1140542 w 1140542"/>
              <a:gd name="connsiteY3" fmla="*/ 0 h 69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0542" h="698090">
                <a:moveTo>
                  <a:pt x="1140542" y="0"/>
                </a:moveTo>
                <a:lnTo>
                  <a:pt x="1111045" y="452284"/>
                </a:lnTo>
                <a:lnTo>
                  <a:pt x="0" y="698090"/>
                </a:lnTo>
                <a:lnTo>
                  <a:pt x="114054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6981538" y="1890252"/>
            <a:ext cx="1278193" cy="1032387"/>
          </a:xfrm>
          <a:custGeom>
            <a:avLst/>
            <a:gdLst>
              <a:gd name="connsiteX0" fmla="*/ 29497 w 1278193"/>
              <a:gd name="connsiteY0" fmla="*/ 1032387 h 1032387"/>
              <a:gd name="connsiteX1" fmla="*/ 1278193 w 1278193"/>
              <a:gd name="connsiteY1" fmla="*/ 599768 h 1032387"/>
              <a:gd name="connsiteX2" fmla="*/ 0 w 1278193"/>
              <a:gd name="connsiteY2" fmla="*/ 0 h 1032387"/>
              <a:gd name="connsiteX3" fmla="*/ 29497 w 1278193"/>
              <a:gd name="connsiteY3" fmla="*/ 1032387 h 103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8193" h="1032387">
                <a:moveTo>
                  <a:pt x="29497" y="1032387"/>
                </a:moveTo>
                <a:lnTo>
                  <a:pt x="1278193" y="599768"/>
                </a:lnTo>
                <a:lnTo>
                  <a:pt x="0" y="0"/>
                </a:lnTo>
                <a:lnTo>
                  <a:pt x="29497" y="10323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6983996" y="1447800"/>
            <a:ext cx="1268361" cy="1042220"/>
          </a:xfrm>
          <a:custGeom>
            <a:avLst/>
            <a:gdLst>
              <a:gd name="connsiteX0" fmla="*/ 9832 w 1268361"/>
              <a:gd name="connsiteY0" fmla="*/ 0 h 1042220"/>
              <a:gd name="connsiteX1" fmla="*/ 0 w 1268361"/>
              <a:gd name="connsiteY1" fmla="*/ 442452 h 1042220"/>
              <a:gd name="connsiteX2" fmla="*/ 1268361 w 1268361"/>
              <a:gd name="connsiteY2" fmla="*/ 1042220 h 1042220"/>
              <a:gd name="connsiteX3" fmla="*/ 9832 w 1268361"/>
              <a:gd name="connsiteY3" fmla="*/ 0 h 104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8361" h="1042220">
                <a:moveTo>
                  <a:pt x="9832" y="0"/>
                </a:moveTo>
                <a:lnTo>
                  <a:pt x="0" y="442452"/>
                </a:lnTo>
                <a:lnTo>
                  <a:pt x="1268361" y="1042220"/>
                </a:lnTo>
                <a:lnTo>
                  <a:pt x="983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5658465" y="919315"/>
            <a:ext cx="3028335" cy="2005781"/>
          </a:xfrm>
          <a:custGeom>
            <a:avLst/>
            <a:gdLst>
              <a:gd name="connsiteX0" fmla="*/ 1347019 w 3028335"/>
              <a:gd name="connsiteY0" fmla="*/ 540774 h 2005781"/>
              <a:gd name="connsiteX1" fmla="*/ 206477 w 3028335"/>
              <a:gd name="connsiteY1" fmla="*/ 1229032 h 2005781"/>
              <a:gd name="connsiteX2" fmla="*/ 1347019 w 3028335"/>
              <a:gd name="connsiteY2" fmla="*/ 2005781 h 2005781"/>
              <a:gd name="connsiteX3" fmla="*/ 1327355 w 3028335"/>
              <a:gd name="connsiteY3" fmla="*/ 983226 h 2005781"/>
              <a:gd name="connsiteX4" fmla="*/ 2595716 w 3028335"/>
              <a:gd name="connsiteY4" fmla="*/ 1582994 h 2005781"/>
              <a:gd name="connsiteX5" fmla="*/ 3028335 w 3028335"/>
              <a:gd name="connsiteY5" fmla="*/ 471949 h 2005781"/>
              <a:gd name="connsiteX6" fmla="*/ 1543664 w 3028335"/>
              <a:gd name="connsiteY6" fmla="*/ 0 h 2005781"/>
              <a:gd name="connsiteX7" fmla="*/ 0 w 3028335"/>
              <a:gd name="connsiteY7" fmla="*/ 275303 h 2005781"/>
              <a:gd name="connsiteX8" fmla="*/ 1347019 w 3028335"/>
              <a:gd name="connsiteY8" fmla="*/ 540774 h 200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8335" h="2005781">
                <a:moveTo>
                  <a:pt x="1347019" y="540774"/>
                </a:moveTo>
                <a:lnTo>
                  <a:pt x="206477" y="1229032"/>
                </a:lnTo>
                <a:lnTo>
                  <a:pt x="1347019" y="2005781"/>
                </a:lnTo>
                <a:lnTo>
                  <a:pt x="1327355" y="983226"/>
                </a:lnTo>
                <a:lnTo>
                  <a:pt x="2595716" y="1582994"/>
                </a:lnTo>
                <a:lnTo>
                  <a:pt x="3028335" y="471949"/>
                </a:lnTo>
                <a:lnTo>
                  <a:pt x="1543664" y="0"/>
                </a:lnTo>
                <a:lnTo>
                  <a:pt x="0" y="275303"/>
                </a:lnTo>
                <a:lnTo>
                  <a:pt x="1347019" y="540774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7" idx="1"/>
            <a:endCxn id="47" idx="3"/>
          </p:cNvCxnSpPr>
          <p:nvPr/>
        </p:nvCxnSpPr>
        <p:spPr>
          <a:xfrm flipV="1">
            <a:off x="5864942" y="1902541"/>
            <a:ext cx="1120879" cy="2458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7" idx="7"/>
            <a:endCxn id="47" idx="1"/>
          </p:cNvCxnSpPr>
          <p:nvPr/>
        </p:nvCxnSpPr>
        <p:spPr>
          <a:xfrm>
            <a:off x="5658465" y="1194618"/>
            <a:ext cx="206477" cy="9537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7" idx="0"/>
            <a:endCxn id="47" idx="6"/>
          </p:cNvCxnSpPr>
          <p:nvPr/>
        </p:nvCxnSpPr>
        <p:spPr>
          <a:xfrm flipV="1">
            <a:off x="7005485" y="919315"/>
            <a:ext cx="196645" cy="5407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7" idx="0"/>
            <a:endCxn id="47" idx="4"/>
          </p:cNvCxnSpPr>
          <p:nvPr/>
        </p:nvCxnSpPr>
        <p:spPr>
          <a:xfrm>
            <a:off x="7005485" y="1460089"/>
            <a:ext cx="1248697" cy="10422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7" idx="0"/>
            <a:endCxn id="47" idx="5"/>
          </p:cNvCxnSpPr>
          <p:nvPr/>
        </p:nvCxnSpPr>
        <p:spPr>
          <a:xfrm flipV="1">
            <a:off x="7005485" y="1391264"/>
            <a:ext cx="1681315" cy="688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7" idx="2"/>
            <a:endCxn id="47" idx="4"/>
          </p:cNvCxnSpPr>
          <p:nvPr/>
        </p:nvCxnSpPr>
        <p:spPr>
          <a:xfrm flipV="1">
            <a:off x="7005485" y="2502309"/>
            <a:ext cx="1248697" cy="4227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7" idx="0"/>
            <a:endCxn id="47" idx="3"/>
          </p:cNvCxnSpPr>
          <p:nvPr/>
        </p:nvCxnSpPr>
        <p:spPr>
          <a:xfrm flipH="1">
            <a:off x="6985821" y="1460089"/>
            <a:ext cx="19664" cy="4424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>
            <a:spLocks noChangeAspect="1"/>
          </p:cNvSpPr>
          <p:nvPr/>
        </p:nvSpPr>
        <p:spPr>
          <a:xfrm>
            <a:off x="6914536" y="1838632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6925004" y="281940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5818240" y="2067232"/>
            <a:ext cx="152400" cy="152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10600" y="1315064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7162800" y="838200"/>
            <a:ext cx="152400" cy="15240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6944032" y="1381432"/>
            <a:ext cx="152400" cy="152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5582900" y="1106128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8182896" y="2428568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4992964" y="3180736"/>
            <a:ext cx="152400" cy="1524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8412132" y="3733800"/>
            <a:ext cx="152400" cy="1524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6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 Filters on Surfaces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/>
                  <a:t>Differential Geometry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Given a mesh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use the</a:t>
                </a:r>
                <a:br>
                  <a:rPr lang="en-US" dirty="0"/>
                </a:br>
                <a:r>
                  <a:rPr lang="en-US" dirty="0"/>
                  <a:t>hat functions to represent:</a:t>
                </a:r>
              </a:p>
              <a:p>
                <a:pPr marL="857250" lvl="1" indent="-457200"/>
                <a:r>
                  <a:rPr lang="en-US" u="sng" dirty="0"/>
                  <a:t>Signals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pPr marL="857250" lvl="1" indent="-457200"/>
                <a:r>
                  <a:rPr lang="en-US" u="sng" dirty="0"/>
                  <a:t>Gradients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u="sn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2"/>
                <a:stretch>
                  <a:fillRect l="-1852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955181" y="5051841"/>
                <a:ext cx="5283819" cy="1828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indent="-57150"/>
                <a:r>
                  <a:rPr lang="en-US" altLang="en-US" sz="2400" u="sng" dirty="0">
                    <a:latin typeface="Comic Sans MS" panose="030F0702030302020204" pitchFamily="66" charset="0"/>
                  </a:rPr>
                  <a:t>ShockAdvect</a:t>
                </a:r>
                <a:r>
                  <a:rPr lang="en-US" altLang="en-US" sz="2400" dirty="0">
                    <a:latin typeface="Comic Sans MS" panose="030F0702030302020204" pitchFamily="66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en-US" sz="2400" dirty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400" dirty="0">
                    <a:latin typeface="Comic Sans MS" panose="030F0702030302020204" pitchFamily="66" charset="0"/>
                  </a:rPr>
                  <a:t> )</a:t>
                </a:r>
              </a:p>
              <a:p>
                <a:pPr marL="400050" indent="-457200" defTabSz="993775">
                  <a:buFont typeface="+mj-lt"/>
                  <a:buAutoNum type="arabicPeriod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en-US" sz="2400">
                                <a:latin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  <m:sup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Comic Sans MS" panose="030F0702030302020204" pitchFamily="66" charset="0"/>
                  </a:rPr>
                  <a:t>		</a:t>
                </a:r>
                <a:r>
                  <a:rPr lang="en-US" altLang="en-US" sz="2800" dirty="0">
                    <a:latin typeface="Comic Sans MS" panose="030F0702030302020204" pitchFamily="66" charset="0"/>
                  </a:rPr>
                  <a:t>// potential</a:t>
                </a:r>
                <a:endParaRPr lang="en-US" altLang="en-US" sz="2400" dirty="0">
                  <a:latin typeface="Comic Sans MS" panose="030F0702030302020204" pitchFamily="66" charset="0"/>
                </a:endParaRPr>
              </a:p>
              <a:p>
                <a:pPr marL="400050" indent="-457200" defTabSz="993775">
                  <a:buFont typeface="+mj-lt"/>
                  <a:buAutoNum type="arabicPeriod"/>
                </a:pPr>
                <a:r>
                  <a:rPr lang="en-US" sz="2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		</a:t>
                </a:r>
                <a:r>
                  <a:rPr lang="en-US" sz="2800" dirty="0">
                    <a:latin typeface="Comic Sans MS" panose="030F0702030302020204" pitchFamily="66" charset="0"/>
                  </a:rPr>
                  <a:t>// flow field</a:t>
                </a:r>
              </a:p>
              <a:p>
                <a:pPr marL="400050" indent="-457200">
                  <a:buFont typeface="+mj-lt"/>
                  <a:buAutoNum type="arabicPeriod"/>
                </a:pPr>
                <a:r>
                  <a:rPr lang="en-US" sz="2400" dirty="0">
                    <a:latin typeface="Comic Sans MS" panose="030F0702030302020204" pitchFamily="66" charset="0"/>
                  </a:rPr>
                  <a:t>return </a:t>
                </a:r>
                <a:r>
                  <a:rPr lang="en-US" sz="2400" dirty="0" err="1">
                    <a:latin typeface="Comic Sans MS" panose="030F0702030302020204" pitchFamily="66" charset="0"/>
                  </a:rPr>
                  <a:t>Advect</a:t>
                </a:r>
                <a:r>
                  <a:rPr lang="en-US" sz="2400" dirty="0">
                    <a:latin typeface="Comic Sans MS" panose="030F0702030302020204" pitchFamily="66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)</a:t>
                </a:r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181" y="5051841"/>
                <a:ext cx="5283819" cy="1828193"/>
              </a:xfrm>
              <a:prstGeom prst="rect">
                <a:avLst/>
              </a:prstGeom>
              <a:blipFill rotWithShape="0">
                <a:blip r:embed="rId3"/>
                <a:stretch>
                  <a:fillRect l="-2422" t="-2667" r="-1153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Freeform 40"/>
          <p:cNvSpPr/>
          <p:nvPr/>
        </p:nvSpPr>
        <p:spPr>
          <a:xfrm>
            <a:off x="5076539" y="2153265"/>
            <a:ext cx="3411793" cy="1651819"/>
          </a:xfrm>
          <a:custGeom>
            <a:avLst/>
            <a:gdLst>
              <a:gd name="connsiteX0" fmla="*/ 796413 w 3411793"/>
              <a:gd name="connsiteY0" fmla="*/ 0 h 1651819"/>
              <a:gd name="connsiteX1" fmla="*/ 0 w 3411793"/>
              <a:gd name="connsiteY1" fmla="*/ 1111045 h 1651819"/>
              <a:gd name="connsiteX2" fmla="*/ 1936955 w 3411793"/>
              <a:gd name="connsiteY2" fmla="*/ 757083 h 1651819"/>
              <a:gd name="connsiteX3" fmla="*/ 3411793 w 3411793"/>
              <a:gd name="connsiteY3" fmla="*/ 1651819 h 1651819"/>
              <a:gd name="connsiteX4" fmla="*/ 3195484 w 3411793"/>
              <a:gd name="connsiteY4" fmla="*/ 344129 h 1651819"/>
              <a:gd name="connsiteX5" fmla="*/ 1956619 w 3411793"/>
              <a:gd name="connsiteY5" fmla="*/ 757083 h 1651819"/>
              <a:gd name="connsiteX6" fmla="*/ 796413 w 3411793"/>
              <a:gd name="connsiteY6" fmla="*/ 0 h 165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1793" h="1651819">
                <a:moveTo>
                  <a:pt x="796413" y="0"/>
                </a:moveTo>
                <a:lnTo>
                  <a:pt x="0" y="1111045"/>
                </a:lnTo>
                <a:lnTo>
                  <a:pt x="1936955" y="757083"/>
                </a:lnTo>
                <a:lnTo>
                  <a:pt x="3411793" y="1651819"/>
                </a:lnTo>
                <a:lnTo>
                  <a:pt x="3195484" y="344129"/>
                </a:lnTo>
                <a:lnTo>
                  <a:pt x="1956619" y="757083"/>
                </a:lnTo>
                <a:lnTo>
                  <a:pt x="79641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5656642" y="926690"/>
            <a:ext cx="3028335" cy="1592826"/>
          </a:xfrm>
          <a:custGeom>
            <a:avLst/>
            <a:gdLst>
              <a:gd name="connsiteX0" fmla="*/ 0 w 3028335"/>
              <a:gd name="connsiteY0" fmla="*/ 255639 h 1592826"/>
              <a:gd name="connsiteX1" fmla="*/ 216310 w 3028335"/>
              <a:gd name="connsiteY1" fmla="*/ 1219200 h 1592826"/>
              <a:gd name="connsiteX2" fmla="*/ 1337187 w 3028335"/>
              <a:gd name="connsiteY2" fmla="*/ 973394 h 1592826"/>
              <a:gd name="connsiteX3" fmla="*/ 2605548 w 3028335"/>
              <a:gd name="connsiteY3" fmla="*/ 1592826 h 1592826"/>
              <a:gd name="connsiteX4" fmla="*/ 3028335 w 3028335"/>
              <a:gd name="connsiteY4" fmla="*/ 462116 h 1592826"/>
              <a:gd name="connsiteX5" fmla="*/ 1582993 w 3028335"/>
              <a:gd name="connsiteY5" fmla="*/ 0 h 1592826"/>
              <a:gd name="connsiteX6" fmla="*/ 0 w 3028335"/>
              <a:gd name="connsiteY6" fmla="*/ 255639 h 159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8335" h="1592826">
                <a:moveTo>
                  <a:pt x="0" y="255639"/>
                </a:moveTo>
                <a:lnTo>
                  <a:pt x="216310" y="1219200"/>
                </a:lnTo>
                <a:lnTo>
                  <a:pt x="1337187" y="973394"/>
                </a:lnTo>
                <a:lnTo>
                  <a:pt x="2605548" y="1592826"/>
                </a:lnTo>
                <a:lnTo>
                  <a:pt x="3028335" y="462116"/>
                </a:lnTo>
                <a:lnTo>
                  <a:pt x="1582993" y="0"/>
                </a:lnTo>
                <a:lnTo>
                  <a:pt x="0" y="25563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5877868" y="1885336"/>
            <a:ext cx="1130709" cy="1032387"/>
          </a:xfrm>
          <a:custGeom>
            <a:avLst/>
            <a:gdLst>
              <a:gd name="connsiteX0" fmla="*/ 0 w 1130709"/>
              <a:gd name="connsiteY0" fmla="*/ 255639 h 1032387"/>
              <a:gd name="connsiteX1" fmla="*/ 1101213 w 1130709"/>
              <a:gd name="connsiteY1" fmla="*/ 0 h 1032387"/>
              <a:gd name="connsiteX2" fmla="*/ 1130709 w 1130709"/>
              <a:gd name="connsiteY2" fmla="*/ 1032387 h 1032387"/>
              <a:gd name="connsiteX3" fmla="*/ 0 w 1130709"/>
              <a:gd name="connsiteY3" fmla="*/ 255639 h 103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709" h="1032387">
                <a:moveTo>
                  <a:pt x="0" y="255639"/>
                </a:moveTo>
                <a:lnTo>
                  <a:pt x="1101213" y="0"/>
                </a:lnTo>
                <a:lnTo>
                  <a:pt x="1130709" y="1032387"/>
                </a:lnTo>
                <a:lnTo>
                  <a:pt x="0" y="25563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858204" y="1447800"/>
            <a:ext cx="1140542" cy="698090"/>
          </a:xfrm>
          <a:custGeom>
            <a:avLst/>
            <a:gdLst>
              <a:gd name="connsiteX0" fmla="*/ 1140542 w 1140542"/>
              <a:gd name="connsiteY0" fmla="*/ 0 h 698090"/>
              <a:gd name="connsiteX1" fmla="*/ 1111045 w 1140542"/>
              <a:gd name="connsiteY1" fmla="*/ 452284 h 698090"/>
              <a:gd name="connsiteX2" fmla="*/ 0 w 1140542"/>
              <a:gd name="connsiteY2" fmla="*/ 698090 h 698090"/>
              <a:gd name="connsiteX3" fmla="*/ 1140542 w 1140542"/>
              <a:gd name="connsiteY3" fmla="*/ 0 h 69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0542" h="698090">
                <a:moveTo>
                  <a:pt x="1140542" y="0"/>
                </a:moveTo>
                <a:lnTo>
                  <a:pt x="1111045" y="452284"/>
                </a:lnTo>
                <a:lnTo>
                  <a:pt x="0" y="698090"/>
                </a:lnTo>
                <a:lnTo>
                  <a:pt x="114054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6981538" y="1890252"/>
            <a:ext cx="1278193" cy="1032387"/>
          </a:xfrm>
          <a:custGeom>
            <a:avLst/>
            <a:gdLst>
              <a:gd name="connsiteX0" fmla="*/ 29497 w 1278193"/>
              <a:gd name="connsiteY0" fmla="*/ 1032387 h 1032387"/>
              <a:gd name="connsiteX1" fmla="*/ 1278193 w 1278193"/>
              <a:gd name="connsiteY1" fmla="*/ 599768 h 1032387"/>
              <a:gd name="connsiteX2" fmla="*/ 0 w 1278193"/>
              <a:gd name="connsiteY2" fmla="*/ 0 h 1032387"/>
              <a:gd name="connsiteX3" fmla="*/ 29497 w 1278193"/>
              <a:gd name="connsiteY3" fmla="*/ 1032387 h 103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8193" h="1032387">
                <a:moveTo>
                  <a:pt x="29497" y="1032387"/>
                </a:moveTo>
                <a:lnTo>
                  <a:pt x="1278193" y="599768"/>
                </a:lnTo>
                <a:lnTo>
                  <a:pt x="0" y="0"/>
                </a:lnTo>
                <a:lnTo>
                  <a:pt x="29497" y="10323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6983996" y="1447800"/>
            <a:ext cx="1268361" cy="1042220"/>
          </a:xfrm>
          <a:custGeom>
            <a:avLst/>
            <a:gdLst>
              <a:gd name="connsiteX0" fmla="*/ 9832 w 1268361"/>
              <a:gd name="connsiteY0" fmla="*/ 0 h 1042220"/>
              <a:gd name="connsiteX1" fmla="*/ 0 w 1268361"/>
              <a:gd name="connsiteY1" fmla="*/ 442452 h 1042220"/>
              <a:gd name="connsiteX2" fmla="*/ 1268361 w 1268361"/>
              <a:gd name="connsiteY2" fmla="*/ 1042220 h 1042220"/>
              <a:gd name="connsiteX3" fmla="*/ 9832 w 1268361"/>
              <a:gd name="connsiteY3" fmla="*/ 0 h 104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8361" h="1042220">
                <a:moveTo>
                  <a:pt x="9832" y="0"/>
                </a:moveTo>
                <a:lnTo>
                  <a:pt x="0" y="442452"/>
                </a:lnTo>
                <a:lnTo>
                  <a:pt x="1268361" y="1042220"/>
                </a:lnTo>
                <a:lnTo>
                  <a:pt x="983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5658465" y="919315"/>
            <a:ext cx="3028335" cy="2005781"/>
          </a:xfrm>
          <a:custGeom>
            <a:avLst/>
            <a:gdLst>
              <a:gd name="connsiteX0" fmla="*/ 1347019 w 3028335"/>
              <a:gd name="connsiteY0" fmla="*/ 540774 h 2005781"/>
              <a:gd name="connsiteX1" fmla="*/ 206477 w 3028335"/>
              <a:gd name="connsiteY1" fmla="*/ 1229032 h 2005781"/>
              <a:gd name="connsiteX2" fmla="*/ 1347019 w 3028335"/>
              <a:gd name="connsiteY2" fmla="*/ 2005781 h 2005781"/>
              <a:gd name="connsiteX3" fmla="*/ 1327355 w 3028335"/>
              <a:gd name="connsiteY3" fmla="*/ 983226 h 2005781"/>
              <a:gd name="connsiteX4" fmla="*/ 2595716 w 3028335"/>
              <a:gd name="connsiteY4" fmla="*/ 1582994 h 2005781"/>
              <a:gd name="connsiteX5" fmla="*/ 3028335 w 3028335"/>
              <a:gd name="connsiteY5" fmla="*/ 471949 h 2005781"/>
              <a:gd name="connsiteX6" fmla="*/ 1543664 w 3028335"/>
              <a:gd name="connsiteY6" fmla="*/ 0 h 2005781"/>
              <a:gd name="connsiteX7" fmla="*/ 0 w 3028335"/>
              <a:gd name="connsiteY7" fmla="*/ 275303 h 2005781"/>
              <a:gd name="connsiteX8" fmla="*/ 1347019 w 3028335"/>
              <a:gd name="connsiteY8" fmla="*/ 540774 h 200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8335" h="2005781">
                <a:moveTo>
                  <a:pt x="1347019" y="540774"/>
                </a:moveTo>
                <a:lnTo>
                  <a:pt x="206477" y="1229032"/>
                </a:lnTo>
                <a:lnTo>
                  <a:pt x="1347019" y="2005781"/>
                </a:lnTo>
                <a:lnTo>
                  <a:pt x="1327355" y="983226"/>
                </a:lnTo>
                <a:lnTo>
                  <a:pt x="2595716" y="1582994"/>
                </a:lnTo>
                <a:lnTo>
                  <a:pt x="3028335" y="471949"/>
                </a:lnTo>
                <a:lnTo>
                  <a:pt x="1543664" y="0"/>
                </a:lnTo>
                <a:lnTo>
                  <a:pt x="0" y="275303"/>
                </a:lnTo>
                <a:lnTo>
                  <a:pt x="1347019" y="540774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7" idx="1"/>
            <a:endCxn id="47" idx="3"/>
          </p:cNvCxnSpPr>
          <p:nvPr/>
        </p:nvCxnSpPr>
        <p:spPr>
          <a:xfrm flipV="1">
            <a:off x="5864942" y="1902541"/>
            <a:ext cx="1120879" cy="2458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7" idx="7"/>
            <a:endCxn id="47" idx="1"/>
          </p:cNvCxnSpPr>
          <p:nvPr/>
        </p:nvCxnSpPr>
        <p:spPr>
          <a:xfrm>
            <a:off x="5658465" y="1194618"/>
            <a:ext cx="206477" cy="9537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7" idx="0"/>
            <a:endCxn id="47" idx="6"/>
          </p:cNvCxnSpPr>
          <p:nvPr/>
        </p:nvCxnSpPr>
        <p:spPr>
          <a:xfrm flipV="1">
            <a:off x="7005485" y="919315"/>
            <a:ext cx="196645" cy="5407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7" idx="0"/>
            <a:endCxn id="47" idx="4"/>
          </p:cNvCxnSpPr>
          <p:nvPr/>
        </p:nvCxnSpPr>
        <p:spPr>
          <a:xfrm>
            <a:off x="7005485" y="1460089"/>
            <a:ext cx="1248697" cy="10422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7" idx="0"/>
            <a:endCxn id="47" idx="5"/>
          </p:cNvCxnSpPr>
          <p:nvPr/>
        </p:nvCxnSpPr>
        <p:spPr>
          <a:xfrm flipV="1">
            <a:off x="7005485" y="1391264"/>
            <a:ext cx="1681315" cy="688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7" idx="2"/>
            <a:endCxn id="47" idx="4"/>
          </p:cNvCxnSpPr>
          <p:nvPr/>
        </p:nvCxnSpPr>
        <p:spPr>
          <a:xfrm flipV="1">
            <a:off x="7005485" y="2502309"/>
            <a:ext cx="1248697" cy="4227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7" idx="0"/>
            <a:endCxn id="47" idx="3"/>
          </p:cNvCxnSpPr>
          <p:nvPr/>
        </p:nvCxnSpPr>
        <p:spPr>
          <a:xfrm flipH="1">
            <a:off x="6985821" y="1460089"/>
            <a:ext cx="19664" cy="4424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>
            <a:spLocks noChangeAspect="1"/>
          </p:cNvSpPr>
          <p:nvPr/>
        </p:nvSpPr>
        <p:spPr>
          <a:xfrm>
            <a:off x="6914536" y="183863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6925004" y="28194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5818240" y="206723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10600" y="1315064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7162800" y="8382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6944032" y="138143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5582900" y="110612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8182896" y="242856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4992964" y="3180736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8412132" y="37338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915053" y="2460522"/>
            <a:ext cx="125360" cy="336755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580240" y="2150808"/>
            <a:ext cx="252864" cy="24334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7162800" y="2286000"/>
            <a:ext cx="496213" cy="176981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708485" y="2846440"/>
            <a:ext cx="292515" cy="4916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7327485" y="1795051"/>
            <a:ext cx="63915" cy="186149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809013" y="1489791"/>
            <a:ext cx="489149" cy="453746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7427045" y="1100117"/>
            <a:ext cx="131503" cy="233615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648771" y="1112225"/>
            <a:ext cx="56830" cy="18819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039170" y="1524000"/>
            <a:ext cx="199121" cy="218974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6686101" y="1687417"/>
            <a:ext cx="47484" cy="230863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42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 Filters on Surfaces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Differential Geometry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Given a mesh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use the</a:t>
                </a:r>
                <a:br>
                  <a:rPr lang="en-US" dirty="0"/>
                </a:br>
                <a:r>
                  <a:rPr lang="en-US" dirty="0"/>
                  <a:t>hat functions to represent:</a:t>
                </a:r>
              </a:p>
              <a:p>
                <a:pPr marL="857250" lvl="1" indent="-457200"/>
                <a:r>
                  <a:rPr lang="en-US" u="sng" dirty="0"/>
                  <a:t>Signals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pPr marL="857250" lvl="1" indent="-457200"/>
                <a:r>
                  <a:rPr lang="en-US" u="sng" dirty="0"/>
                  <a:t>Gradients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u="sng" dirty="0"/>
              </a:p>
              <a:p>
                <a:pPr marL="857250" lvl="1" indent="-457200"/>
                <a:r>
                  <a:rPr lang="en-US" u="sng" dirty="0"/>
                  <a:t>Gradient Norms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2"/>
                <a:stretch>
                  <a:fillRect l="-1852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955181" y="5051841"/>
                <a:ext cx="5283819" cy="1828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indent="-57150"/>
                <a:r>
                  <a:rPr lang="en-US" altLang="en-US" sz="2400" u="sng" dirty="0">
                    <a:latin typeface="Comic Sans MS" panose="030F0702030302020204" pitchFamily="66" charset="0"/>
                  </a:rPr>
                  <a:t>ShockAdvect</a:t>
                </a:r>
                <a:r>
                  <a:rPr lang="en-US" altLang="en-US" sz="2400" dirty="0">
                    <a:latin typeface="Comic Sans MS" panose="030F0702030302020204" pitchFamily="66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en-US" sz="2400" dirty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400" dirty="0">
                    <a:latin typeface="Comic Sans MS" panose="030F0702030302020204" pitchFamily="66" charset="0"/>
                  </a:rPr>
                  <a:t> )</a:t>
                </a:r>
              </a:p>
              <a:p>
                <a:pPr marL="400050" indent="-457200" defTabSz="993775">
                  <a:buFont typeface="+mj-lt"/>
                  <a:buAutoNum type="arabicPeriod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en-US" sz="2400">
                                <a:latin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  <m:sup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Comic Sans MS" panose="030F0702030302020204" pitchFamily="66" charset="0"/>
                  </a:rPr>
                  <a:t>		</a:t>
                </a:r>
                <a:r>
                  <a:rPr lang="en-US" altLang="en-US" sz="2800" dirty="0">
                    <a:latin typeface="Comic Sans MS" panose="030F0702030302020204" pitchFamily="66" charset="0"/>
                  </a:rPr>
                  <a:t>// potential</a:t>
                </a:r>
                <a:endParaRPr lang="en-US" altLang="en-US" sz="2400" dirty="0">
                  <a:latin typeface="Comic Sans MS" panose="030F0702030302020204" pitchFamily="66" charset="0"/>
                </a:endParaRPr>
              </a:p>
              <a:p>
                <a:pPr marL="400050" indent="-457200" defTabSz="993775">
                  <a:buFont typeface="+mj-lt"/>
                  <a:buAutoNum type="arabicPeriod"/>
                </a:pPr>
                <a:r>
                  <a:rPr lang="en-US" sz="2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		</a:t>
                </a:r>
                <a:r>
                  <a:rPr lang="en-US" sz="2800" dirty="0">
                    <a:latin typeface="Comic Sans MS" panose="030F0702030302020204" pitchFamily="66" charset="0"/>
                  </a:rPr>
                  <a:t>// flow field</a:t>
                </a:r>
              </a:p>
              <a:p>
                <a:pPr marL="400050" indent="-457200">
                  <a:buFont typeface="+mj-lt"/>
                  <a:buAutoNum type="arabicPeriod"/>
                </a:pPr>
                <a:r>
                  <a:rPr lang="en-US" sz="2400" dirty="0">
                    <a:latin typeface="Comic Sans MS" panose="030F0702030302020204" pitchFamily="66" charset="0"/>
                  </a:rPr>
                  <a:t>return </a:t>
                </a:r>
                <a:r>
                  <a:rPr lang="en-US" sz="2400" dirty="0" err="1">
                    <a:latin typeface="Comic Sans MS" panose="030F0702030302020204" pitchFamily="66" charset="0"/>
                  </a:rPr>
                  <a:t>Advect</a:t>
                </a:r>
                <a:r>
                  <a:rPr lang="en-US" sz="2400" dirty="0">
                    <a:latin typeface="Comic Sans MS" panose="030F0702030302020204" pitchFamily="66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)</a:t>
                </a:r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181" y="5051841"/>
                <a:ext cx="5283819" cy="1828193"/>
              </a:xfrm>
              <a:prstGeom prst="rect">
                <a:avLst/>
              </a:prstGeom>
              <a:blipFill rotWithShape="0">
                <a:blip r:embed="rId3"/>
                <a:stretch>
                  <a:fillRect l="-2422" t="-2667" r="-1153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Freeform 40"/>
          <p:cNvSpPr/>
          <p:nvPr/>
        </p:nvSpPr>
        <p:spPr>
          <a:xfrm>
            <a:off x="5076539" y="2153265"/>
            <a:ext cx="3411793" cy="1651819"/>
          </a:xfrm>
          <a:custGeom>
            <a:avLst/>
            <a:gdLst>
              <a:gd name="connsiteX0" fmla="*/ 796413 w 3411793"/>
              <a:gd name="connsiteY0" fmla="*/ 0 h 1651819"/>
              <a:gd name="connsiteX1" fmla="*/ 0 w 3411793"/>
              <a:gd name="connsiteY1" fmla="*/ 1111045 h 1651819"/>
              <a:gd name="connsiteX2" fmla="*/ 1936955 w 3411793"/>
              <a:gd name="connsiteY2" fmla="*/ 757083 h 1651819"/>
              <a:gd name="connsiteX3" fmla="*/ 3411793 w 3411793"/>
              <a:gd name="connsiteY3" fmla="*/ 1651819 h 1651819"/>
              <a:gd name="connsiteX4" fmla="*/ 3195484 w 3411793"/>
              <a:gd name="connsiteY4" fmla="*/ 344129 h 1651819"/>
              <a:gd name="connsiteX5" fmla="*/ 1956619 w 3411793"/>
              <a:gd name="connsiteY5" fmla="*/ 757083 h 1651819"/>
              <a:gd name="connsiteX6" fmla="*/ 796413 w 3411793"/>
              <a:gd name="connsiteY6" fmla="*/ 0 h 165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1793" h="1651819">
                <a:moveTo>
                  <a:pt x="796413" y="0"/>
                </a:moveTo>
                <a:lnTo>
                  <a:pt x="0" y="1111045"/>
                </a:lnTo>
                <a:lnTo>
                  <a:pt x="1936955" y="757083"/>
                </a:lnTo>
                <a:lnTo>
                  <a:pt x="3411793" y="1651819"/>
                </a:lnTo>
                <a:lnTo>
                  <a:pt x="3195484" y="344129"/>
                </a:lnTo>
                <a:lnTo>
                  <a:pt x="1956619" y="757083"/>
                </a:lnTo>
                <a:lnTo>
                  <a:pt x="79641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5656642" y="926690"/>
            <a:ext cx="3028335" cy="1592826"/>
          </a:xfrm>
          <a:custGeom>
            <a:avLst/>
            <a:gdLst>
              <a:gd name="connsiteX0" fmla="*/ 0 w 3028335"/>
              <a:gd name="connsiteY0" fmla="*/ 255639 h 1592826"/>
              <a:gd name="connsiteX1" fmla="*/ 216310 w 3028335"/>
              <a:gd name="connsiteY1" fmla="*/ 1219200 h 1592826"/>
              <a:gd name="connsiteX2" fmla="*/ 1337187 w 3028335"/>
              <a:gd name="connsiteY2" fmla="*/ 973394 h 1592826"/>
              <a:gd name="connsiteX3" fmla="*/ 2605548 w 3028335"/>
              <a:gd name="connsiteY3" fmla="*/ 1592826 h 1592826"/>
              <a:gd name="connsiteX4" fmla="*/ 3028335 w 3028335"/>
              <a:gd name="connsiteY4" fmla="*/ 462116 h 1592826"/>
              <a:gd name="connsiteX5" fmla="*/ 1582993 w 3028335"/>
              <a:gd name="connsiteY5" fmla="*/ 0 h 1592826"/>
              <a:gd name="connsiteX6" fmla="*/ 0 w 3028335"/>
              <a:gd name="connsiteY6" fmla="*/ 255639 h 159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8335" h="1592826">
                <a:moveTo>
                  <a:pt x="0" y="255639"/>
                </a:moveTo>
                <a:lnTo>
                  <a:pt x="216310" y="1219200"/>
                </a:lnTo>
                <a:lnTo>
                  <a:pt x="1337187" y="973394"/>
                </a:lnTo>
                <a:lnTo>
                  <a:pt x="2605548" y="1592826"/>
                </a:lnTo>
                <a:lnTo>
                  <a:pt x="3028335" y="462116"/>
                </a:lnTo>
                <a:lnTo>
                  <a:pt x="1582993" y="0"/>
                </a:lnTo>
                <a:lnTo>
                  <a:pt x="0" y="25563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5877868" y="1885336"/>
            <a:ext cx="1130709" cy="1032387"/>
          </a:xfrm>
          <a:custGeom>
            <a:avLst/>
            <a:gdLst>
              <a:gd name="connsiteX0" fmla="*/ 0 w 1130709"/>
              <a:gd name="connsiteY0" fmla="*/ 255639 h 1032387"/>
              <a:gd name="connsiteX1" fmla="*/ 1101213 w 1130709"/>
              <a:gd name="connsiteY1" fmla="*/ 0 h 1032387"/>
              <a:gd name="connsiteX2" fmla="*/ 1130709 w 1130709"/>
              <a:gd name="connsiteY2" fmla="*/ 1032387 h 1032387"/>
              <a:gd name="connsiteX3" fmla="*/ 0 w 1130709"/>
              <a:gd name="connsiteY3" fmla="*/ 255639 h 103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709" h="1032387">
                <a:moveTo>
                  <a:pt x="0" y="255639"/>
                </a:moveTo>
                <a:lnTo>
                  <a:pt x="1101213" y="0"/>
                </a:lnTo>
                <a:lnTo>
                  <a:pt x="1130709" y="1032387"/>
                </a:lnTo>
                <a:lnTo>
                  <a:pt x="0" y="25563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858204" y="1447800"/>
            <a:ext cx="1140542" cy="698090"/>
          </a:xfrm>
          <a:custGeom>
            <a:avLst/>
            <a:gdLst>
              <a:gd name="connsiteX0" fmla="*/ 1140542 w 1140542"/>
              <a:gd name="connsiteY0" fmla="*/ 0 h 698090"/>
              <a:gd name="connsiteX1" fmla="*/ 1111045 w 1140542"/>
              <a:gd name="connsiteY1" fmla="*/ 452284 h 698090"/>
              <a:gd name="connsiteX2" fmla="*/ 0 w 1140542"/>
              <a:gd name="connsiteY2" fmla="*/ 698090 h 698090"/>
              <a:gd name="connsiteX3" fmla="*/ 1140542 w 1140542"/>
              <a:gd name="connsiteY3" fmla="*/ 0 h 69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0542" h="698090">
                <a:moveTo>
                  <a:pt x="1140542" y="0"/>
                </a:moveTo>
                <a:lnTo>
                  <a:pt x="1111045" y="452284"/>
                </a:lnTo>
                <a:lnTo>
                  <a:pt x="0" y="698090"/>
                </a:lnTo>
                <a:lnTo>
                  <a:pt x="1140542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6981538" y="1890252"/>
            <a:ext cx="1278193" cy="1032387"/>
          </a:xfrm>
          <a:custGeom>
            <a:avLst/>
            <a:gdLst>
              <a:gd name="connsiteX0" fmla="*/ 29497 w 1278193"/>
              <a:gd name="connsiteY0" fmla="*/ 1032387 h 1032387"/>
              <a:gd name="connsiteX1" fmla="*/ 1278193 w 1278193"/>
              <a:gd name="connsiteY1" fmla="*/ 599768 h 1032387"/>
              <a:gd name="connsiteX2" fmla="*/ 0 w 1278193"/>
              <a:gd name="connsiteY2" fmla="*/ 0 h 1032387"/>
              <a:gd name="connsiteX3" fmla="*/ 29497 w 1278193"/>
              <a:gd name="connsiteY3" fmla="*/ 1032387 h 103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8193" h="1032387">
                <a:moveTo>
                  <a:pt x="29497" y="1032387"/>
                </a:moveTo>
                <a:lnTo>
                  <a:pt x="1278193" y="599768"/>
                </a:lnTo>
                <a:lnTo>
                  <a:pt x="0" y="0"/>
                </a:lnTo>
                <a:lnTo>
                  <a:pt x="29497" y="1032387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6983996" y="1447800"/>
            <a:ext cx="1268361" cy="1042220"/>
          </a:xfrm>
          <a:custGeom>
            <a:avLst/>
            <a:gdLst>
              <a:gd name="connsiteX0" fmla="*/ 9832 w 1268361"/>
              <a:gd name="connsiteY0" fmla="*/ 0 h 1042220"/>
              <a:gd name="connsiteX1" fmla="*/ 0 w 1268361"/>
              <a:gd name="connsiteY1" fmla="*/ 442452 h 1042220"/>
              <a:gd name="connsiteX2" fmla="*/ 1268361 w 1268361"/>
              <a:gd name="connsiteY2" fmla="*/ 1042220 h 1042220"/>
              <a:gd name="connsiteX3" fmla="*/ 9832 w 1268361"/>
              <a:gd name="connsiteY3" fmla="*/ 0 h 104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8361" h="1042220">
                <a:moveTo>
                  <a:pt x="9832" y="0"/>
                </a:moveTo>
                <a:lnTo>
                  <a:pt x="0" y="442452"/>
                </a:lnTo>
                <a:lnTo>
                  <a:pt x="1268361" y="1042220"/>
                </a:lnTo>
                <a:lnTo>
                  <a:pt x="9832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5658465" y="919315"/>
            <a:ext cx="3028335" cy="2005781"/>
          </a:xfrm>
          <a:custGeom>
            <a:avLst/>
            <a:gdLst>
              <a:gd name="connsiteX0" fmla="*/ 1347019 w 3028335"/>
              <a:gd name="connsiteY0" fmla="*/ 540774 h 2005781"/>
              <a:gd name="connsiteX1" fmla="*/ 206477 w 3028335"/>
              <a:gd name="connsiteY1" fmla="*/ 1229032 h 2005781"/>
              <a:gd name="connsiteX2" fmla="*/ 1347019 w 3028335"/>
              <a:gd name="connsiteY2" fmla="*/ 2005781 h 2005781"/>
              <a:gd name="connsiteX3" fmla="*/ 1327355 w 3028335"/>
              <a:gd name="connsiteY3" fmla="*/ 983226 h 2005781"/>
              <a:gd name="connsiteX4" fmla="*/ 2595716 w 3028335"/>
              <a:gd name="connsiteY4" fmla="*/ 1582994 h 2005781"/>
              <a:gd name="connsiteX5" fmla="*/ 3028335 w 3028335"/>
              <a:gd name="connsiteY5" fmla="*/ 471949 h 2005781"/>
              <a:gd name="connsiteX6" fmla="*/ 1543664 w 3028335"/>
              <a:gd name="connsiteY6" fmla="*/ 0 h 2005781"/>
              <a:gd name="connsiteX7" fmla="*/ 0 w 3028335"/>
              <a:gd name="connsiteY7" fmla="*/ 275303 h 2005781"/>
              <a:gd name="connsiteX8" fmla="*/ 1347019 w 3028335"/>
              <a:gd name="connsiteY8" fmla="*/ 540774 h 200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8335" h="2005781">
                <a:moveTo>
                  <a:pt x="1347019" y="540774"/>
                </a:moveTo>
                <a:lnTo>
                  <a:pt x="206477" y="1229032"/>
                </a:lnTo>
                <a:lnTo>
                  <a:pt x="1347019" y="2005781"/>
                </a:lnTo>
                <a:lnTo>
                  <a:pt x="1327355" y="983226"/>
                </a:lnTo>
                <a:lnTo>
                  <a:pt x="2595716" y="1582994"/>
                </a:lnTo>
                <a:lnTo>
                  <a:pt x="3028335" y="471949"/>
                </a:lnTo>
                <a:lnTo>
                  <a:pt x="1543664" y="0"/>
                </a:lnTo>
                <a:lnTo>
                  <a:pt x="0" y="275303"/>
                </a:lnTo>
                <a:lnTo>
                  <a:pt x="1347019" y="540774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7" idx="1"/>
            <a:endCxn id="47" idx="3"/>
          </p:cNvCxnSpPr>
          <p:nvPr/>
        </p:nvCxnSpPr>
        <p:spPr>
          <a:xfrm flipV="1">
            <a:off x="5864942" y="1902541"/>
            <a:ext cx="1120879" cy="2458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7" idx="7"/>
            <a:endCxn id="47" idx="1"/>
          </p:cNvCxnSpPr>
          <p:nvPr/>
        </p:nvCxnSpPr>
        <p:spPr>
          <a:xfrm>
            <a:off x="5658465" y="1194618"/>
            <a:ext cx="206477" cy="9537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7" idx="0"/>
            <a:endCxn id="47" idx="6"/>
          </p:cNvCxnSpPr>
          <p:nvPr/>
        </p:nvCxnSpPr>
        <p:spPr>
          <a:xfrm flipV="1">
            <a:off x="7005485" y="919315"/>
            <a:ext cx="196645" cy="5407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7" idx="0"/>
            <a:endCxn id="47" idx="4"/>
          </p:cNvCxnSpPr>
          <p:nvPr/>
        </p:nvCxnSpPr>
        <p:spPr>
          <a:xfrm>
            <a:off x="7005485" y="1460089"/>
            <a:ext cx="1248697" cy="10422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7" idx="0"/>
            <a:endCxn id="47" idx="5"/>
          </p:cNvCxnSpPr>
          <p:nvPr/>
        </p:nvCxnSpPr>
        <p:spPr>
          <a:xfrm flipV="1">
            <a:off x="7005485" y="1391264"/>
            <a:ext cx="1681315" cy="688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7" idx="2"/>
            <a:endCxn id="47" idx="4"/>
          </p:cNvCxnSpPr>
          <p:nvPr/>
        </p:nvCxnSpPr>
        <p:spPr>
          <a:xfrm flipV="1">
            <a:off x="7005485" y="2502309"/>
            <a:ext cx="1248697" cy="4227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7" idx="0"/>
            <a:endCxn id="47" idx="3"/>
          </p:cNvCxnSpPr>
          <p:nvPr/>
        </p:nvCxnSpPr>
        <p:spPr>
          <a:xfrm flipH="1">
            <a:off x="6985821" y="1460089"/>
            <a:ext cx="19664" cy="4424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>
            <a:spLocks noChangeAspect="1"/>
          </p:cNvSpPr>
          <p:nvPr/>
        </p:nvSpPr>
        <p:spPr>
          <a:xfrm>
            <a:off x="6914536" y="1838632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6925004" y="28194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5818240" y="2067232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10600" y="1315064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7162800" y="8382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6944032" y="1381432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5582900" y="1106128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8182896" y="2428568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4992964" y="3180736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8412132" y="37338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 Filters on Surfaces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Differential Geometry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Given a mesh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use the</a:t>
                </a:r>
                <a:br>
                  <a:rPr lang="en-US" dirty="0"/>
                </a:br>
                <a:r>
                  <a:rPr lang="en-US" dirty="0"/>
                  <a:t>hat functions to represent:</a:t>
                </a:r>
              </a:p>
              <a:p>
                <a:pPr marL="857250" lvl="1" indent="-457200"/>
                <a:r>
                  <a:rPr lang="en-US" u="sng" dirty="0"/>
                  <a:t>Signals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pPr marL="857250" lvl="1" indent="-457200"/>
                <a:r>
                  <a:rPr lang="en-US" u="sng" dirty="0"/>
                  <a:t>Gradients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u="sng" dirty="0"/>
              </a:p>
              <a:p>
                <a:pPr marL="857250" lvl="1" indent="-457200"/>
                <a:r>
                  <a:rPr lang="en-US" u="sng" dirty="0"/>
                  <a:t>Gradient Norms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2"/>
                <a:stretch>
                  <a:fillRect l="-1852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955181" y="5051841"/>
                <a:ext cx="5283819" cy="1828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indent="-57150"/>
                <a:r>
                  <a:rPr lang="en-US" altLang="en-US" sz="2400" u="sng" dirty="0">
                    <a:latin typeface="Comic Sans MS" panose="030F0702030302020204" pitchFamily="66" charset="0"/>
                  </a:rPr>
                  <a:t>ShockAdvect</a:t>
                </a:r>
                <a:r>
                  <a:rPr lang="en-US" altLang="en-US" sz="2400" dirty="0">
                    <a:latin typeface="Comic Sans MS" panose="030F0702030302020204" pitchFamily="66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en-US" sz="2400" dirty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400" dirty="0">
                    <a:latin typeface="Comic Sans MS" panose="030F0702030302020204" pitchFamily="66" charset="0"/>
                  </a:rPr>
                  <a:t> )</a:t>
                </a:r>
              </a:p>
              <a:p>
                <a:pPr marL="400050" indent="-457200" defTabSz="993775">
                  <a:buFont typeface="+mj-lt"/>
                  <a:buAutoNum type="arabicPeriod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en-US" sz="2400">
                                <a:latin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  <m:sup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Comic Sans MS" panose="030F0702030302020204" pitchFamily="66" charset="0"/>
                  </a:rPr>
                  <a:t>		</a:t>
                </a:r>
                <a:r>
                  <a:rPr lang="en-US" altLang="en-US" sz="2800" dirty="0">
                    <a:latin typeface="Comic Sans MS" panose="030F0702030302020204" pitchFamily="66" charset="0"/>
                  </a:rPr>
                  <a:t>// potential</a:t>
                </a:r>
                <a:endParaRPr lang="en-US" altLang="en-US" sz="2400" dirty="0">
                  <a:latin typeface="Comic Sans MS" panose="030F0702030302020204" pitchFamily="66" charset="0"/>
                </a:endParaRPr>
              </a:p>
              <a:p>
                <a:pPr marL="400050" indent="-457200" defTabSz="993775">
                  <a:buFont typeface="+mj-lt"/>
                  <a:buAutoNum type="arabicPeriod"/>
                </a:pPr>
                <a:r>
                  <a:rPr lang="en-US" sz="2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		</a:t>
                </a:r>
                <a:r>
                  <a:rPr lang="en-US" sz="2800" dirty="0">
                    <a:latin typeface="Comic Sans MS" panose="030F0702030302020204" pitchFamily="66" charset="0"/>
                  </a:rPr>
                  <a:t>// flow field</a:t>
                </a:r>
              </a:p>
              <a:p>
                <a:pPr marL="400050" indent="-457200">
                  <a:buFont typeface="+mj-lt"/>
                  <a:buAutoNum type="arabicPeriod"/>
                </a:pPr>
                <a:r>
                  <a:rPr lang="en-US" sz="2400" dirty="0">
                    <a:latin typeface="Comic Sans MS" panose="030F0702030302020204" pitchFamily="66" charset="0"/>
                  </a:rPr>
                  <a:t>return </a:t>
                </a:r>
                <a:r>
                  <a:rPr lang="en-US" sz="2400" dirty="0" err="1">
                    <a:latin typeface="Comic Sans MS" panose="030F0702030302020204" pitchFamily="66" charset="0"/>
                  </a:rPr>
                  <a:t>Advect</a:t>
                </a:r>
                <a:r>
                  <a:rPr lang="en-US" sz="2400" dirty="0">
                    <a:latin typeface="Comic Sans MS" panose="030F0702030302020204" pitchFamily="66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)</a:t>
                </a:r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181" y="5051841"/>
                <a:ext cx="5283819" cy="1828193"/>
              </a:xfrm>
              <a:prstGeom prst="rect">
                <a:avLst/>
              </a:prstGeom>
              <a:blipFill rotWithShape="0">
                <a:blip r:embed="rId3"/>
                <a:stretch>
                  <a:fillRect l="-2422" t="-2667" r="-1153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Freeform 40"/>
          <p:cNvSpPr/>
          <p:nvPr/>
        </p:nvSpPr>
        <p:spPr>
          <a:xfrm>
            <a:off x="5076539" y="2153265"/>
            <a:ext cx="3411793" cy="1651819"/>
          </a:xfrm>
          <a:custGeom>
            <a:avLst/>
            <a:gdLst>
              <a:gd name="connsiteX0" fmla="*/ 796413 w 3411793"/>
              <a:gd name="connsiteY0" fmla="*/ 0 h 1651819"/>
              <a:gd name="connsiteX1" fmla="*/ 0 w 3411793"/>
              <a:gd name="connsiteY1" fmla="*/ 1111045 h 1651819"/>
              <a:gd name="connsiteX2" fmla="*/ 1936955 w 3411793"/>
              <a:gd name="connsiteY2" fmla="*/ 757083 h 1651819"/>
              <a:gd name="connsiteX3" fmla="*/ 3411793 w 3411793"/>
              <a:gd name="connsiteY3" fmla="*/ 1651819 h 1651819"/>
              <a:gd name="connsiteX4" fmla="*/ 3195484 w 3411793"/>
              <a:gd name="connsiteY4" fmla="*/ 344129 h 1651819"/>
              <a:gd name="connsiteX5" fmla="*/ 1956619 w 3411793"/>
              <a:gd name="connsiteY5" fmla="*/ 757083 h 1651819"/>
              <a:gd name="connsiteX6" fmla="*/ 796413 w 3411793"/>
              <a:gd name="connsiteY6" fmla="*/ 0 h 165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1793" h="1651819">
                <a:moveTo>
                  <a:pt x="796413" y="0"/>
                </a:moveTo>
                <a:lnTo>
                  <a:pt x="0" y="1111045"/>
                </a:lnTo>
                <a:lnTo>
                  <a:pt x="1936955" y="757083"/>
                </a:lnTo>
                <a:lnTo>
                  <a:pt x="3411793" y="1651819"/>
                </a:lnTo>
                <a:lnTo>
                  <a:pt x="3195484" y="344129"/>
                </a:lnTo>
                <a:lnTo>
                  <a:pt x="1956619" y="757083"/>
                </a:lnTo>
                <a:lnTo>
                  <a:pt x="79641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5656642" y="926690"/>
            <a:ext cx="3028335" cy="1592826"/>
          </a:xfrm>
          <a:custGeom>
            <a:avLst/>
            <a:gdLst>
              <a:gd name="connsiteX0" fmla="*/ 0 w 3028335"/>
              <a:gd name="connsiteY0" fmla="*/ 255639 h 1592826"/>
              <a:gd name="connsiteX1" fmla="*/ 216310 w 3028335"/>
              <a:gd name="connsiteY1" fmla="*/ 1219200 h 1592826"/>
              <a:gd name="connsiteX2" fmla="*/ 1337187 w 3028335"/>
              <a:gd name="connsiteY2" fmla="*/ 973394 h 1592826"/>
              <a:gd name="connsiteX3" fmla="*/ 2605548 w 3028335"/>
              <a:gd name="connsiteY3" fmla="*/ 1592826 h 1592826"/>
              <a:gd name="connsiteX4" fmla="*/ 3028335 w 3028335"/>
              <a:gd name="connsiteY4" fmla="*/ 462116 h 1592826"/>
              <a:gd name="connsiteX5" fmla="*/ 1582993 w 3028335"/>
              <a:gd name="connsiteY5" fmla="*/ 0 h 1592826"/>
              <a:gd name="connsiteX6" fmla="*/ 0 w 3028335"/>
              <a:gd name="connsiteY6" fmla="*/ 255639 h 159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8335" h="1592826">
                <a:moveTo>
                  <a:pt x="0" y="255639"/>
                </a:moveTo>
                <a:lnTo>
                  <a:pt x="216310" y="1219200"/>
                </a:lnTo>
                <a:lnTo>
                  <a:pt x="1337187" y="973394"/>
                </a:lnTo>
                <a:lnTo>
                  <a:pt x="2605548" y="1592826"/>
                </a:lnTo>
                <a:lnTo>
                  <a:pt x="3028335" y="462116"/>
                </a:lnTo>
                <a:lnTo>
                  <a:pt x="1582993" y="0"/>
                </a:lnTo>
                <a:lnTo>
                  <a:pt x="0" y="25563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5877868" y="1885336"/>
            <a:ext cx="1130709" cy="1032387"/>
          </a:xfrm>
          <a:custGeom>
            <a:avLst/>
            <a:gdLst>
              <a:gd name="connsiteX0" fmla="*/ 0 w 1130709"/>
              <a:gd name="connsiteY0" fmla="*/ 255639 h 1032387"/>
              <a:gd name="connsiteX1" fmla="*/ 1101213 w 1130709"/>
              <a:gd name="connsiteY1" fmla="*/ 0 h 1032387"/>
              <a:gd name="connsiteX2" fmla="*/ 1130709 w 1130709"/>
              <a:gd name="connsiteY2" fmla="*/ 1032387 h 1032387"/>
              <a:gd name="connsiteX3" fmla="*/ 0 w 1130709"/>
              <a:gd name="connsiteY3" fmla="*/ 255639 h 103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709" h="1032387">
                <a:moveTo>
                  <a:pt x="0" y="255639"/>
                </a:moveTo>
                <a:lnTo>
                  <a:pt x="1101213" y="0"/>
                </a:lnTo>
                <a:lnTo>
                  <a:pt x="1130709" y="1032387"/>
                </a:lnTo>
                <a:lnTo>
                  <a:pt x="0" y="25563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858204" y="1447800"/>
            <a:ext cx="1140542" cy="698090"/>
          </a:xfrm>
          <a:custGeom>
            <a:avLst/>
            <a:gdLst>
              <a:gd name="connsiteX0" fmla="*/ 1140542 w 1140542"/>
              <a:gd name="connsiteY0" fmla="*/ 0 h 698090"/>
              <a:gd name="connsiteX1" fmla="*/ 1111045 w 1140542"/>
              <a:gd name="connsiteY1" fmla="*/ 452284 h 698090"/>
              <a:gd name="connsiteX2" fmla="*/ 0 w 1140542"/>
              <a:gd name="connsiteY2" fmla="*/ 698090 h 698090"/>
              <a:gd name="connsiteX3" fmla="*/ 1140542 w 1140542"/>
              <a:gd name="connsiteY3" fmla="*/ 0 h 69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0542" h="698090">
                <a:moveTo>
                  <a:pt x="1140542" y="0"/>
                </a:moveTo>
                <a:lnTo>
                  <a:pt x="1111045" y="452284"/>
                </a:lnTo>
                <a:lnTo>
                  <a:pt x="0" y="698090"/>
                </a:lnTo>
                <a:lnTo>
                  <a:pt x="1140542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6981538" y="1890252"/>
            <a:ext cx="1278193" cy="1032387"/>
          </a:xfrm>
          <a:custGeom>
            <a:avLst/>
            <a:gdLst>
              <a:gd name="connsiteX0" fmla="*/ 29497 w 1278193"/>
              <a:gd name="connsiteY0" fmla="*/ 1032387 h 1032387"/>
              <a:gd name="connsiteX1" fmla="*/ 1278193 w 1278193"/>
              <a:gd name="connsiteY1" fmla="*/ 599768 h 1032387"/>
              <a:gd name="connsiteX2" fmla="*/ 0 w 1278193"/>
              <a:gd name="connsiteY2" fmla="*/ 0 h 1032387"/>
              <a:gd name="connsiteX3" fmla="*/ 29497 w 1278193"/>
              <a:gd name="connsiteY3" fmla="*/ 1032387 h 103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8193" h="1032387">
                <a:moveTo>
                  <a:pt x="29497" y="1032387"/>
                </a:moveTo>
                <a:lnTo>
                  <a:pt x="1278193" y="599768"/>
                </a:lnTo>
                <a:lnTo>
                  <a:pt x="0" y="0"/>
                </a:lnTo>
                <a:lnTo>
                  <a:pt x="29497" y="1032387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6983996" y="1447800"/>
            <a:ext cx="1268361" cy="1042220"/>
          </a:xfrm>
          <a:custGeom>
            <a:avLst/>
            <a:gdLst>
              <a:gd name="connsiteX0" fmla="*/ 9832 w 1268361"/>
              <a:gd name="connsiteY0" fmla="*/ 0 h 1042220"/>
              <a:gd name="connsiteX1" fmla="*/ 0 w 1268361"/>
              <a:gd name="connsiteY1" fmla="*/ 442452 h 1042220"/>
              <a:gd name="connsiteX2" fmla="*/ 1268361 w 1268361"/>
              <a:gd name="connsiteY2" fmla="*/ 1042220 h 1042220"/>
              <a:gd name="connsiteX3" fmla="*/ 9832 w 1268361"/>
              <a:gd name="connsiteY3" fmla="*/ 0 h 104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8361" h="1042220">
                <a:moveTo>
                  <a:pt x="9832" y="0"/>
                </a:moveTo>
                <a:lnTo>
                  <a:pt x="0" y="442452"/>
                </a:lnTo>
                <a:lnTo>
                  <a:pt x="1268361" y="1042220"/>
                </a:lnTo>
                <a:lnTo>
                  <a:pt x="9832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5658465" y="919315"/>
            <a:ext cx="3028335" cy="2005781"/>
          </a:xfrm>
          <a:custGeom>
            <a:avLst/>
            <a:gdLst>
              <a:gd name="connsiteX0" fmla="*/ 1347019 w 3028335"/>
              <a:gd name="connsiteY0" fmla="*/ 540774 h 2005781"/>
              <a:gd name="connsiteX1" fmla="*/ 206477 w 3028335"/>
              <a:gd name="connsiteY1" fmla="*/ 1229032 h 2005781"/>
              <a:gd name="connsiteX2" fmla="*/ 1347019 w 3028335"/>
              <a:gd name="connsiteY2" fmla="*/ 2005781 h 2005781"/>
              <a:gd name="connsiteX3" fmla="*/ 1327355 w 3028335"/>
              <a:gd name="connsiteY3" fmla="*/ 983226 h 2005781"/>
              <a:gd name="connsiteX4" fmla="*/ 2595716 w 3028335"/>
              <a:gd name="connsiteY4" fmla="*/ 1582994 h 2005781"/>
              <a:gd name="connsiteX5" fmla="*/ 3028335 w 3028335"/>
              <a:gd name="connsiteY5" fmla="*/ 471949 h 2005781"/>
              <a:gd name="connsiteX6" fmla="*/ 1543664 w 3028335"/>
              <a:gd name="connsiteY6" fmla="*/ 0 h 2005781"/>
              <a:gd name="connsiteX7" fmla="*/ 0 w 3028335"/>
              <a:gd name="connsiteY7" fmla="*/ 275303 h 2005781"/>
              <a:gd name="connsiteX8" fmla="*/ 1347019 w 3028335"/>
              <a:gd name="connsiteY8" fmla="*/ 540774 h 200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8335" h="2005781">
                <a:moveTo>
                  <a:pt x="1347019" y="540774"/>
                </a:moveTo>
                <a:lnTo>
                  <a:pt x="206477" y="1229032"/>
                </a:lnTo>
                <a:lnTo>
                  <a:pt x="1347019" y="2005781"/>
                </a:lnTo>
                <a:lnTo>
                  <a:pt x="1327355" y="983226"/>
                </a:lnTo>
                <a:lnTo>
                  <a:pt x="2595716" y="1582994"/>
                </a:lnTo>
                <a:lnTo>
                  <a:pt x="3028335" y="471949"/>
                </a:lnTo>
                <a:lnTo>
                  <a:pt x="1543664" y="0"/>
                </a:lnTo>
                <a:lnTo>
                  <a:pt x="0" y="275303"/>
                </a:lnTo>
                <a:lnTo>
                  <a:pt x="1347019" y="540774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7" idx="1"/>
            <a:endCxn id="47" idx="3"/>
          </p:cNvCxnSpPr>
          <p:nvPr/>
        </p:nvCxnSpPr>
        <p:spPr>
          <a:xfrm flipV="1">
            <a:off x="5864942" y="1902541"/>
            <a:ext cx="1120879" cy="2458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7" idx="7"/>
            <a:endCxn id="47" idx="1"/>
          </p:cNvCxnSpPr>
          <p:nvPr/>
        </p:nvCxnSpPr>
        <p:spPr>
          <a:xfrm>
            <a:off x="5658465" y="1194618"/>
            <a:ext cx="206477" cy="9537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7" idx="0"/>
            <a:endCxn id="47" idx="6"/>
          </p:cNvCxnSpPr>
          <p:nvPr/>
        </p:nvCxnSpPr>
        <p:spPr>
          <a:xfrm flipV="1">
            <a:off x="7005485" y="919315"/>
            <a:ext cx="196645" cy="5407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7" idx="0"/>
            <a:endCxn id="47" idx="4"/>
          </p:cNvCxnSpPr>
          <p:nvPr/>
        </p:nvCxnSpPr>
        <p:spPr>
          <a:xfrm>
            <a:off x="7005485" y="1460089"/>
            <a:ext cx="1248697" cy="10422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7" idx="0"/>
            <a:endCxn id="47" idx="5"/>
          </p:cNvCxnSpPr>
          <p:nvPr/>
        </p:nvCxnSpPr>
        <p:spPr>
          <a:xfrm flipV="1">
            <a:off x="7005485" y="1391264"/>
            <a:ext cx="1681315" cy="688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7" idx="2"/>
            <a:endCxn id="47" idx="4"/>
          </p:cNvCxnSpPr>
          <p:nvPr/>
        </p:nvCxnSpPr>
        <p:spPr>
          <a:xfrm flipV="1">
            <a:off x="7005485" y="2502309"/>
            <a:ext cx="1248697" cy="4227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7" idx="0"/>
            <a:endCxn id="47" idx="3"/>
          </p:cNvCxnSpPr>
          <p:nvPr/>
        </p:nvCxnSpPr>
        <p:spPr>
          <a:xfrm flipH="1">
            <a:off x="6985821" y="1460089"/>
            <a:ext cx="19664" cy="4424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>
            <a:spLocks noChangeAspect="1"/>
          </p:cNvSpPr>
          <p:nvPr/>
        </p:nvSpPr>
        <p:spPr>
          <a:xfrm>
            <a:off x="6914536" y="1838632"/>
            <a:ext cx="152400" cy="1524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6925004" y="28194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5818240" y="2067232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10600" y="1315064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7162800" y="8382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6944032" y="1381432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5582900" y="1106128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8182896" y="2428568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4992964" y="3180736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8412132" y="37338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56" idx="3"/>
          </p:cNvCxnSpPr>
          <p:nvPr/>
        </p:nvCxnSpPr>
        <p:spPr>
          <a:xfrm flipV="1">
            <a:off x="6629400" y="1968714"/>
            <a:ext cx="307454" cy="393486"/>
          </a:xfrm>
          <a:prstGeom prst="straightConnector1">
            <a:avLst/>
          </a:prstGeom>
          <a:ln w="25400"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56" idx="5"/>
          </p:cNvCxnSpPr>
          <p:nvPr/>
        </p:nvCxnSpPr>
        <p:spPr>
          <a:xfrm flipH="1" flipV="1">
            <a:off x="7044618" y="1968714"/>
            <a:ext cx="270582" cy="459854"/>
          </a:xfrm>
          <a:prstGeom prst="straightConnector1">
            <a:avLst/>
          </a:prstGeom>
          <a:ln w="25400"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56" idx="7"/>
          </p:cNvCxnSpPr>
          <p:nvPr/>
        </p:nvCxnSpPr>
        <p:spPr>
          <a:xfrm flipH="1">
            <a:off x="7044618" y="1838632"/>
            <a:ext cx="194382" cy="22318"/>
          </a:xfrm>
          <a:prstGeom prst="straightConnector1">
            <a:avLst/>
          </a:prstGeom>
          <a:ln w="25400"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56" idx="1"/>
          </p:cNvCxnSpPr>
          <p:nvPr/>
        </p:nvCxnSpPr>
        <p:spPr>
          <a:xfrm>
            <a:off x="6671881" y="1759584"/>
            <a:ext cx="264973" cy="101366"/>
          </a:xfrm>
          <a:prstGeom prst="straightConnector1">
            <a:avLst/>
          </a:prstGeom>
          <a:ln w="25400"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ounded Rectangle 62"/>
              <p:cNvSpPr/>
              <p:nvPr/>
            </p:nvSpPr>
            <p:spPr>
              <a:xfrm>
                <a:off x="1295400" y="4624751"/>
                <a:ext cx="6516330" cy="185224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To transform gradient norms to signals,</a:t>
                </a:r>
                <a:br>
                  <a:rPr lang="en-US" sz="2800" dirty="0" smtClean="0"/>
                </a:br>
                <a:r>
                  <a:rPr lang="en-US" sz="2800" dirty="0" smtClean="0"/>
                  <a:t>average over the adjacent triangles:</a:t>
                </a:r>
                <a:br>
                  <a:rPr lang="en-US" sz="28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box>
                        <m:box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𝒯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d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d>
                                                <m:dPr>
                                                  <m:begChr m:val=""/>
                                                  <m:endChr m:val="|"/>
                                                  <m:ctrlPr>
                                                    <a:rPr lang="en-US" sz="28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m:rPr>
                                                      <m:nor/>
                                                    </m:rPr>
                                                    <a:rPr lang="en-US" sz="2800">
                                                      <a:latin typeface="Cambria Math" panose="02040503050406030204" pitchFamily="18" charset="0"/>
                                                    </a:rPr>
                                                    <m:t>∇</m:t>
                                                  </m:r>
                                                  <m: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𝐼</m:t>
                                                  </m:r>
                                                </m:e>
                                              </m:d>
                                            </m:e>
                                            <m:sub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𝒯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d>
                                </m:e>
                              </m:nary>
                            </m:den>
                          </m:f>
                        </m:e>
                      </m:box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3" name="Rounded 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624751"/>
                <a:ext cx="6516330" cy="1852249"/>
              </a:xfrm>
              <a:prstGeom prst="roundRect">
                <a:avLst/>
              </a:prstGeom>
              <a:blipFill rotWithShape="0">
                <a:blip r:embed="rId4"/>
                <a:stretch>
                  <a:fillRect t="-2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941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95800"/>
            <a:ext cx="3657600" cy="199840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95800"/>
            <a:ext cx="3657600" cy="199840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95800"/>
            <a:ext cx="3657600" cy="19984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95800"/>
            <a:ext cx="3657600" cy="199840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95800"/>
            <a:ext cx="3657600" cy="199840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95800"/>
            <a:ext cx="3657600" cy="199840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95800"/>
            <a:ext cx="3657600" cy="199840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95800"/>
            <a:ext cx="3657600" cy="199840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95800"/>
            <a:ext cx="3657600" cy="199840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95800"/>
            <a:ext cx="3657600" cy="199840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95800"/>
            <a:ext cx="3657600" cy="199840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95800"/>
            <a:ext cx="3657600" cy="199840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95800"/>
            <a:ext cx="3657600" cy="199840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95800"/>
            <a:ext cx="3657600" cy="199840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95800"/>
            <a:ext cx="3657600" cy="199840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95800"/>
            <a:ext cx="3657600" cy="199840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95800"/>
            <a:ext cx="3657600" cy="199840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95800"/>
            <a:ext cx="3657600" cy="199840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95800"/>
            <a:ext cx="3657600" cy="199840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95800"/>
            <a:ext cx="3657600" cy="199840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95800"/>
            <a:ext cx="3657600" cy="19984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 Filters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u="sng" dirty="0" smtClean="0"/>
                  <a:t>[</a:t>
                </a:r>
                <a:r>
                  <a:rPr lang="en-US" u="sng" dirty="0" err="1" smtClean="0"/>
                  <a:t>Osher</a:t>
                </a:r>
                <a:r>
                  <a:rPr lang="en-US" u="sng" dirty="0" smtClean="0"/>
                  <a:t> and </a:t>
                </a:r>
                <a:r>
                  <a:rPr lang="en-US" u="sng" dirty="0" err="1" smtClean="0"/>
                  <a:t>Rudin</a:t>
                </a:r>
                <a:r>
                  <a:rPr lang="en-US" u="sng" dirty="0" smtClean="0"/>
                  <a:t>, 1990]</a:t>
                </a:r>
                <a:r>
                  <a:rPr lang="en-US" dirty="0" smtClean="0"/>
                  <a:t>:</a:t>
                </a:r>
              </a:p>
              <a:p>
                <a:pPr marL="400050" lvl="1" indent="0">
                  <a:buNone/>
                </a:pPr>
                <a:r>
                  <a:rPr lang="en-US" dirty="0" smtClean="0"/>
                  <a:t>Progressively sharpen a signal so that:</a:t>
                </a:r>
              </a:p>
              <a:p>
                <a:pPr marL="857250" lvl="1" indent="-457200"/>
                <a:r>
                  <a:rPr lang="en-US" dirty="0" smtClean="0"/>
                  <a:t>Extrema preserved</a:t>
                </a:r>
              </a:p>
              <a:p>
                <a:pPr marL="857250" lvl="1" indent="-457200"/>
                <a:r>
                  <a:rPr lang="en-US" dirty="0" smtClean="0"/>
                  <a:t>Edges pronounced</a:t>
                </a:r>
              </a:p>
              <a:p>
                <a:pPr marL="1257300" lvl="2" indent="-457200"/>
                <a:r>
                  <a:rPr lang="en-US" dirty="0" smtClean="0"/>
                  <a:t>Lower-valued side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local minimum</a:t>
                </a:r>
              </a:p>
              <a:p>
                <a:pPr marL="1257300" lvl="2" indent="-457200"/>
                <a:r>
                  <a:rPr lang="en-US" dirty="0" smtClean="0"/>
                  <a:t>Higher-valued side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local maximum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3"/>
                <a:stretch>
                  <a:fillRect l="-1852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495800"/>
            <a:ext cx="3657600" cy="1998406"/>
          </a:xfrm>
          <a:prstGeom prst="rect">
            <a:avLst/>
          </a:prstGeom>
        </p:spPr>
      </p:pic>
      <p:sp>
        <p:nvSpPr>
          <p:cNvPr id="67" name="Right Arrow 66"/>
          <p:cNvSpPr/>
          <p:nvPr/>
        </p:nvSpPr>
        <p:spPr>
          <a:xfrm>
            <a:off x="4343400" y="5282278"/>
            <a:ext cx="609600" cy="395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2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4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6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8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 Filters on Surfaces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Advection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To trace a path from a point:</a:t>
            </a:r>
          </a:p>
          <a:p>
            <a:pPr lvl="1"/>
            <a:r>
              <a:rPr lang="en-US" dirty="0" smtClean="0">
                <a:latin typeface="+mj-lt"/>
              </a:rPr>
              <a:t>Advance the point along the triangle’s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72966" y="4819365"/>
                <a:ext cx="4232634" cy="2038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indent="-57150"/>
                <a:r>
                  <a:rPr lang="en-US" sz="2400" u="sng" dirty="0">
                    <a:latin typeface="Comic Sans MS" panose="030F0702030302020204" pitchFamily="66" charset="0"/>
                  </a:rPr>
                  <a:t>Advect</a:t>
                </a:r>
                <a:r>
                  <a:rPr lang="en-US" sz="2400" dirty="0">
                    <a:latin typeface="Comic Sans MS" panose="030F0702030302020204" pitchFamily="66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)</a:t>
                </a:r>
              </a:p>
              <a:p>
                <a:pPr marL="400050" indent="-457200">
                  <a:buFont typeface="+mj-lt"/>
                  <a:buAutoNum type="arabicPeriod"/>
                </a:pPr>
                <a:r>
                  <a:rPr lang="en-US" sz="2400" dirty="0">
                    <a:latin typeface="Comic Sans MS" panose="030F0702030302020204" pitchFamily="66" charset="0"/>
                  </a:rPr>
                  <a:t> For each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:</a:t>
                </a:r>
              </a:p>
              <a:p>
                <a:pPr marL="400050" indent="-457200">
                  <a:buFont typeface="+mj-lt"/>
                  <a:buAutoNum type="arabicPeriod"/>
                </a:pPr>
                <a:r>
                  <a:rPr lang="en-US" sz="2400" dirty="0">
                    <a:latin typeface="Comic Sans MS" panose="030F0702030302020204" pitchFamily="66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Trace(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)</a:t>
                </a:r>
              </a:p>
              <a:p>
                <a:pPr marL="400050" indent="-457200">
                  <a:buFont typeface="+mj-lt"/>
                  <a:buAutoNum type="arabicPeriod"/>
                </a:pPr>
                <a:r>
                  <a:rPr lang="en-US" sz="2400" dirty="0">
                    <a:latin typeface="Comic Sans MS" panose="030F0702030302020204" pitchFamily="66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Comic Sans MS" panose="030F0702030302020204" pitchFamily="66" charset="0"/>
                </a:endParaRPr>
              </a:p>
              <a:p>
                <a:pPr marL="400050" indent="-457200">
                  <a:buFont typeface="+mj-lt"/>
                  <a:buAutoNum type="arabicPeriod"/>
                </a:pPr>
                <a:r>
                  <a:rPr lang="en-US" sz="2400" dirty="0">
                    <a:latin typeface="Comic Sans MS" panose="030F0702030302020204" pitchFamily="66" charset="0"/>
                  </a:rPr>
                  <a:t> return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</m:oMath>
                </a14:m>
                <a:endParaRPr lang="en-US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966" y="4819365"/>
                <a:ext cx="4232634" cy="2038635"/>
              </a:xfrm>
              <a:prstGeom prst="rect">
                <a:avLst/>
              </a:prstGeom>
              <a:blipFill rotWithShape="0">
                <a:blip r:embed="rId2"/>
                <a:stretch>
                  <a:fillRect l="-3026" r="-1153" b="-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Isosceles Triangle 19"/>
          <p:cNvSpPr>
            <a:spLocks/>
          </p:cNvSpPr>
          <p:nvPr/>
        </p:nvSpPr>
        <p:spPr>
          <a:xfrm rot="16200000">
            <a:off x="4875276" y="3354324"/>
            <a:ext cx="2286000" cy="19781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Isosceles Triangle 104"/>
          <p:cNvSpPr>
            <a:spLocks/>
          </p:cNvSpPr>
          <p:nvPr/>
        </p:nvSpPr>
        <p:spPr>
          <a:xfrm rot="5400000">
            <a:off x="6324600" y="3886200"/>
            <a:ext cx="2286000" cy="914400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>
            <a:cxnSpLocks noChangeAspect="1"/>
          </p:cNvCxnSpPr>
          <p:nvPr/>
        </p:nvCxnSpPr>
        <p:spPr>
          <a:xfrm flipV="1">
            <a:off x="6400800" y="3745998"/>
            <a:ext cx="653427" cy="571500"/>
          </a:xfrm>
          <a:prstGeom prst="straightConnector1">
            <a:avLst/>
          </a:prstGeom>
          <a:ln w="635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7431356" y="4296518"/>
            <a:ext cx="428152" cy="119349"/>
          </a:xfrm>
          <a:prstGeom prst="straightConnector1">
            <a:avLst/>
          </a:prstGeom>
          <a:ln w="635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cxnSpLocks noChangeAspect="1"/>
          </p:cNvCxnSpPr>
          <p:nvPr/>
        </p:nvCxnSpPr>
        <p:spPr>
          <a:xfrm flipV="1">
            <a:off x="6857865" y="4104828"/>
            <a:ext cx="304935" cy="266703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6781800" y="4305974"/>
            <a:ext cx="144137" cy="144137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584963" y="4331493"/>
                <a:ext cx="368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963" y="4331493"/>
                <a:ext cx="368626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643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 Filters on Surfaces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Advection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To trace a path from a point:</a:t>
            </a:r>
          </a:p>
          <a:p>
            <a:pPr lvl="1"/>
            <a:r>
              <a:rPr lang="en-US" dirty="0" smtClean="0">
                <a:latin typeface="+mj-lt"/>
              </a:rPr>
              <a:t>Advance the point along the triangle’s vector</a:t>
            </a:r>
          </a:p>
          <a:p>
            <a:pPr marL="738188" lvl="1" indent="0">
              <a:buNone/>
            </a:pPr>
            <a:r>
              <a:rPr lang="en-US" dirty="0" smtClean="0">
                <a:latin typeface="+mj-lt"/>
              </a:rPr>
              <a:t>If the ray crosses  an edge: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j-lt"/>
              </a:rPr>
              <a:t>Unfold  the neighboring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triangle and continue</a:t>
            </a:r>
          </a:p>
        </p:txBody>
      </p:sp>
      <p:sp>
        <p:nvSpPr>
          <p:cNvPr id="20" name="Isosceles Triangle 19"/>
          <p:cNvSpPr>
            <a:spLocks/>
          </p:cNvSpPr>
          <p:nvPr/>
        </p:nvSpPr>
        <p:spPr>
          <a:xfrm rot="16200000">
            <a:off x="4875276" y="3354324"/>
            <a:ext cx="2286000" cy="19781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Isosceles Triangle 104"/>
          <p:cNvSpPr>
            <a:spLocks/>
          </p:cNvSpPr>
          <p:nvPr/>
        </p:nvSpPr>
        <p:spPr>
          <a:xfrm rot="5400000">
            <a:off x="6781800" y="3429000"/>
            <a:ext cx="2286000" cy="1828800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584963" y="4331493"/>
                <a:ext cx="368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963" y="4331493"/>
                <a:ext cx="368626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175174" y="3974598"/>
                <a:ext cx="368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174" y="3974598"/>
                <a:ext cx="368626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72966" y="4819365"/>
                <a:ext cx="4232634" cy="2038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indent="-57150"/>
                <a:r>
                  <a:rPr lang="en-US" sz="2400" u="sng" dirty="0">
                    <a:latin typeface="Comic Sans MS" panose="030F0702030302020204" pitchFamily="66" charset="0"/>
                  </a:rPr>
                  <a:t>Advect</a:t>
                </a:r>
                <a:r>
                  <a:rPr lang="en-US" sz="2400" dirty="0">
                    <a:latin typeface="Comic Sans MS" panose="030F0702030302020204" pitchFamily="66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)</a:t>
                </a:r>
              </a:p>
              <a:p>
                <a:pPr marL="400050" indent="-457200">
                  <a:buFont typeface="+mj-lt"/>
                  <a:buAutoNum type="arabicPeriod"/>
                </a:pPr>
                <a:r>
                  <a:rPr lang="en-US" sz="2400" dirty="0">
                    <a:latin typeface="Comic Sans MS" panose="030F0702030302020204" pitchFamily="66" charset="0"/>
                  </a:rPr>
                  <a:t> For each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:</a:t>
                </a:r>
              </a:p>
              <a:p>
                <a:pPr marL="400050" indent="-457200">
                  <a:buFont typeface="+mj-lt"/>
                  <a:buAutoNum type="arabicPeriod"/>
                </a:pPr>
                <a:r>
                  <a:rPr lang="en-US" sz="2400" dirty="0">
                    <a:latin typeface="Comic Sans MS" panose="030F0702030302020204" pitchFamily="66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Trace(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)</a:t>
                </a:r>
              </a:p>
              <a:p>
                <a:pPr marL="400050" indent="-457200">
                  <a:buFont typeface="+mj-lt"/>
                  <a:buAutoNum type="arabicPeriod"/>
                </a:pPr>
                <a:r>
                  <a:rPr lang="en-US" sz="2400" dirty="0">
                    <a:latin typeface="Comic Sans MS" panose="030F0702030302020204" pitchFamily="66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Comic Sans MS" panose="030F0702030302020204" pitchFamily="66" charset="0"/>
                </a:endParaRPr>
              </a:p>
              <a:p>
                <a:pPr marL="400050" indent="-457200">
                  <a:buFont typeface="+mj-lt"/>
                  <a:buAutoNum type="arabicPeriod"/>
                </a:pPr>
                <a:r>
                  <a:rPr lang="en-US" sz="2400" dirty="0">
                    <a:latin typeface="Comic Sans MS" panose="030F0702030302020204" pitchFamily="66" charset="0"/>
                  </a:rPr>
                  <a:t> return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</m:oMath>
                </a14:m>
                <a:endParaRPr lang="en-US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966" y="4819365"/>
                <a:ext cx="4232634" cy="2038635"/>
              </a:xfrm>
              <a:prstGeom prst="rect">
                <a:avLst/>
              </a:prstGeom>
              <a:blipFill rotWithShape="0">
                <a:blip r:embed="rId4"/>
                <a:stretch>
                  <a:fillRect l="-3026" r="-1153" b="-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7696200" y="4360520"/>
            <a:ext cx="838200" cy="211480"/>
          </a:xfrm>
          <a:prstGeom prst="straightConnector1">
            <a:avLst/>
          </a:prstGeom>
          <a:ln w="635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 noChangeAspect="1"/>
          </p:cNvCxnSpPr>
          <p:nvPr/>
        </p:nvCxnSpPr>
        <p:spPr>
          <a:xfrm flipV="1">
            <a:off x="6400800" y="3745998"/>
            <a:ext cx="653427" cy="571500"/>
          </a:xfrm>
          <a:prstGeom prst="straightConnector1">
            <a:avLst/>
          </a:prstGeom>
          <a:ln w="635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 noChangeAspect="1"/>
          </p:cNvCxnSpPr>
          <p:nvPr/>
        </p:nvCxnSpPr>
        <p:spPr>
          <a:xfrm flipV="1">
            <a:off x="6857865" y="4104828"/>
            <a:ext cx="304935" cy="266703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6781800" y="4305974"/>
            <a:ext cx="144137" cy="144137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160046" y="3985615"/>
            <a:ext cx="144137" cy="144137"/>
          </a:xfrm>
          <a:prstGeom prst="ellipse">
            <a:avLst/>
          </a:prstGeom>
          <a:solidFill>
            <a:schemeClr val="bg1"/>
          </a:solid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 Filters on Surfaces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Signal Processing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Given per-vertex colors:</a:t>
            </a:r>
          </a:p>
          <a:p>
            <a:pPr lvl="1"/>
            <a:r>
              <a:rPr lang="en-US" dirty="0" smtClean="0"/>
              <a:t>Shock filter advection</a:t>
            </a:r>
            <a:br>
              <a:rPr lang="en-US" dirty="0" smtClean="0"/>
            </a:br>
            <a:r>
              <a:rPr lang="en-US" dirty="0" smtClean="0"/>
              <a:t>sharpens the signal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66" y="2895600"/>
            <a:ext cx="3962400" cy="396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14400"/>
            <a:ext cx="2743200" cy="274320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3886200"/>
            <a:ext cx="2743200" cy="274320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6099048" y="31959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9048" y="6172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Advection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3962400" y="4343400"/>
            <a:ext cx="1066800" cy="1066800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8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 Filters on Surfaces	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4" y="4267200"/>
            <a:ext cx="5245744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923544"/>
            <a:ext cx="2743200" cy="2743200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3886200"/>
            <a:ext cx="2743200" cy="2743200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4270248"/>
            <a:ext cx="5248656" cy="2363511"/>
          </a:xfrm>
          <a:prstGeom prst="rect">
            <a:avLst/>
          </a:prstGeom>
        </p:spPr>
      </p:pic>
      <p:sp>
        <p:nvSpPr>
          <p:cNvPr id="13" name="Rectangle 12"/>
          <p:cNvSpPr>
            <a:spLocks noChangeAspect="1"/>
          </p:cNvSpPr>
          <p:nvPr/>
        </p:nvSpPr>
        <p:spPr>
          <a:xfrm>
            <a:off x="644436" y="5334000"/>
            <a:ext cx="609600" cy="609600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923544"/>
            <a:ext cx="2743200" cy="2743200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3886200"/>
            <a:ext cx="2743200" cy="2743200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6099048" y="6172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Advection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9048" y="32004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Geometry Processing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Given surface normals:</a:t>
            </a:r>
          </a:p>
          <a:p>
            <a:pPr lvl="1"/>
            <a:r>
              <a:rPr lang="en-US" dirty="0" smtClean="0"/>
              <a:t>Shock filter advection</a:t>
            </a:r>
            <a:br>
              <a:rPr lang="en-US" dirty="0" smtClean="0"/>
            </a:br>
            <a:r>
              <a:rPr lang="en-US" dirty="0" smtClean="0"/>
              <a:t>sharpens the normals</a:t>
            </a:r>
          </a:p>
          <a:p>
            <a:pPr lvl="1"/>
            <a:r>
              <a:rPr lang="en-US" dirty="0" smtClean="0"/>
              <a:t>A Poisson solve reconstructs</a:t>
            </a:r>
            <a:br>
              <a:rPr lang="en-US" dirty="0" smtClean="0"/>
            </a:br>
            <a:r>
              <a:rPr lang="en-US" dirty="0" smtClean="0"/>
              <a:t>the sharpened geometry</a:t>
            </a:r>
            <a:br>
              <a:rPr lang="en-US" dirty="0" smtClean="0"/>
            </a:br>
            <a:r>
              <a:rPr lang="en-US" sz="2400" dirty="0" smtClean="0"/>
              <a:t>[Yu </a:t>
            </a:r>
            <a:r>
              <a:rPr lang="en-US" sz="2400" i="1" dirty="0" smtClean="0"/>
              <a:t>et al.</a:t>
            </a:r>
            <a:r>
              <a:rPr lang="en-US" sz="2400" dirty="0" smtClean="0"/>
              <a:t>, 2004]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914400" y="2480213"/>
                <a:ext cx="7315200" cy="132978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For normals, the potential is the total curvature:</a:t>
                </a:r>
                <a:br>
                  <a:rPr lang="en-US" sz="28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sSub>
                                <m:sSub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480213"/>
                <a:ext cx="7315200" cy="1329788"/>
              </a:xfrm>
              <a:prstGeom prst="roundRect">
                <a:avLst/>
              </a:prstGeom>
              <a:blipFill rotWithShape="0">
                <a:blip r:embed="rId8"/>
                <a:stretch>
                  <a:fillRect l="-166" r="-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304800" y="3657600"/>
                <a:ext cx="8613648" cy="144873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1313" indent="-341313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2800" dirty="0" smtClean="0"/>
              </a:p>
              <a:p>
                <a:pPr marL="341313" indent="-341313" algn="ctr"/>
                <a:r>
                  <a:rPr lang="en-US" sz="2800" dirty="0" smtClean="0"/>
                  <a:t>Output is a “piecewise flat” surface with normal discontinuities pushed to </a:t>
                </a:r>
                <a:r>
                  <a:rPr lang="en-US" sz="2800" dirty="0"/>
                  <a:t>regions </a:t>
                </a:r>
                <a:r>
                  <a:rPr lang="en-US" sz="2800" dirty="0" smtClean="0"/>
                  <a:t>with high curvature.</a:t>
                </a:r>
                <a:endParaRPr lang="en-US" sz="2800" dirty="0"/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657600"/>
                <a:ext cx="8613648" cy="1448734"/>
              </a:xfrm>
              <a:prstGeom prst="roundRect">
                <a:avLst/>
              </a:prstGeom>
              <a:blipFill rotWithShape="0">
                <a:blip r:embed="rId9"/>
                <a:stretch>
                  <a:fillRect b="-8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09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878981"/>
              </p:ext>
            </p:extLst>
          </p:nvPr>
        </p:nvGraphicFramePr>
        <p:xfrm>
          <a:off x="990600" y="1752600"/>
          <a:ext cx="708659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944"/>
                <a:gridCol w="1561944"/>
                <a:gridCol w="1829110"/>
                <a:gridCol w="1294778"/>
                <a:gridCol w="83882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Mesh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Vertices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Pre-Processing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Advection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Solve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Pleo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213,618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0.1</a:t>
                      </a:r>
                      <a:r>
                        <a:rPr lang="en-US" baseline="0" dirty="0" smtClean="0"/>
                        <a:t> 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0.5 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Rooster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696,416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 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0.9 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Neptune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499,416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1.3 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0.9 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0.9 (s)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Asian Dragon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3,609,455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13.6 (s)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6.3 (s)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5.5 (s)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74477"/>
            <a:ext cx="251460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038600"/>
            <a:ext cx="2183423" cy="2183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654669"/>
            <a:ext cx="2895600" cy="289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54315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1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Shock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Filters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Advection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Analysis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Extensions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67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Shock Filters</a:t>
            </a:r>
            <a:r>
              <a:rPr lang="en-US" u="sng" dirty="0"/>
              <a:t> </a:t>
            </a:r>
            <a:r>
              <a:rPr lang="en-US" u="sng" dirty="0" smtClean="0"/>
              <a:t>as Value Advection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Alternate implementation</a:t>
            </a:r>
          </a:p>
          <a:p>
            <a:pPr lvl="1"/>
            <a:r>
              <a:rPr lang="en-US" dirty="0" smtClean="0"/>
              <a:t>New intuition/analysis</a:t>
            </a:r>
          </a:p>
          <a:p>
            <a:pPr lvl="1"/>
            <a:r>
              <a:rPr lang="en-US" dirty="0" smtClean="0"/>
              <a:t>New extensions/applications</a:t>
            </a:r>
          </a:p>
        </p:txBody>
      </p:sp>
    </p:spTree>
    <p:extLst>
      <p:ext uri="{BB962C8B-B14F-4D97-AF65-F5344CB8AC3E}">
        <p14:creationId xmlns:p14="http://schemas.microsoft.com/office/powerpoint/2010/main" val="408149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Performance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GPU-based recursive up-sampling</a:t>
            </a:r>
          </a:p>
          <a:p>
            <a:pPr lvl="1"/>
            <a:r>
              <a:rPr lang="en-US" dirty="0" smtClean="0"/>
              <a:t>More accurate streamline tracing</a:t>
            </a:r>
            <a:endParaRPr lang="en-US" dirty="0"/>
          </a:p>
          <a:p>
            <a:pPr marL="0" indent="0">
              <a:buNone/>
            </a:pPr>
            <a:r>
              <a:rPr lang="en-US" u="sng" dirty="0" smtClean="0"/>
              <a:t>Extensions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Gradient </a:t>
            </a:r>
            <a:r>
              <a:rPr lang="en-US" dirty="0" smtClean="0"/>
              <a:t>flow</a:t>
            </a:r>
          </a:p>
          <a:p>
            <a:pPr lvl="1"/>
            <a:r>
              <a:rPr lang="en-US" smtClean="0"/>
              <a:t>Coupled image editing</a:t>
            </a:r>
            <a:endParaRPr lang="en-US" dirty="0" smtClean="0"/>
          </a:p>
          <a:p>
            <a:pPr lvl="1"/>
            <a:r>
              <a:rPr lang="en-US" dirty="0" smtClean="0"/>
              <a:t>Curvature advection</a:t>
            </a:r>
          </a:p>
          <a:p>
            <a:pPr lvl="1"/>
            <a:r>
              <a:rPr lang="en-US" dirty="0" smtClean="0"/>
              <a:t>Texture map processing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895600"/>
            <a:ext cx="20574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9" y="5181600"/>
            <a:ext cx="16002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166" y="5181600"/>
            <a:ext cx="16002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949" y="5181600"/>
            <a:ext cx="16002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68" y="5184661"/>
            <a:ext cx="16002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468" y="5184661"/>
            <a:ext cx="1600200" cy="16002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1719549" y="5827789"/>
            <a:ext cx="239617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559366" y="5827789"/>
            <a:ext cx="239617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367051" y="5827789"/>
            <a:ext cx="239617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7205949" y="5827789"/>
            <a:ext cx="239617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8034970" y="3881868"/>
            <a:ext cx="152400" cy="152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4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756282" y="5105400"/>
            <a:ext cx="634365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You!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neptune2.sub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73152"/>
            <a:ext cx="2997730" cy="5029200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997" y="73152"/>
            <a:ext cx="2997403" cy="5029200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45" y="-2754"/>
            <a:ext cx="2468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[</a:t>
            </a:r>
            <a:r>
              <a:rPr lang="en-US" u="sng" dirty="0" err="1" smtClean="0"/>
              <a:t>Osher</a:t>
            </a:r>
            <a:r>
              <a:rPr lang="en-US" u="sng" dirty="0" smtClean="0"/>
              <a:t> and </a:t>
            </a:r>
            <a:r>
              <a:rPr lang="en-US" u="sng" dirty="0" err="1" smtClean="0"/>
              <a:t>Rudin</a:t>
            </a:r>
            <a:r>
              <a:rPr lang="en-US" u="sng" dirty="0" smtClean="0"/>
              <a:t>, 1990]</a:t>
            </a:r>
            <a:r>
              <a:rPr lang="en-US" dirty="0" smtClean="0"/>
              <a:t>:</a:t>
            </a:r>
          </a:p>
          <a:p>
            <a:pPr marL="400050" lvl="1" indent="0">
              <a:buNone/>
            </a:pPr>
            <a:r>
              <a:rPr lang="en-US" dirty="0"/>
              <a:t>Progressively sharpen a signal so that:</a:t>
            </a:r>
          </a:p>
          <a:p>
            <a:pPr marL="857250" lvl="1" indent="-457200"/>
            <a:r>
              <a:rPr lang="en-US" dirty="0"/>
              <a:t>Extrema </a:t>
            </a:r>
            <a:r>
              <a:rPr lang="en-US" dirty="0" smtClean="0"/>
              <a:t>preserved</a:t>
            </a:r>
            <a:endParaRPr lang="en-US" dirty="0"/>
          </a:p>
          <a:p>
            <a:pPr marL="857250" lvl="1" indent="-457200"/>
            <a:r>
              <a:rPr lang="en-US" dirty="0" smtClean="0"/>
              <a:t>Edges pronounced</a:t>
            </a:r>
          </a:p>
          <a:p>
            <a:pPr marL="857250" lvl="1" indent="-45720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0" y="3505200"/>
            <a:ext cx="2126650" cy="3200400"/>
          </a:xfrm>
          <a:prstGeom prst="rect">
            <a:avLst/>
          </a:prstGeom>
        </p:spPr>
      </p:pic>
      <p:sp>
        <p:nvSpPr>
          <p:cNvPr id="17" name="Rectangle 16"/>
          <p:cNvSpPr>
            <a:spLocks noChangeAspect="1"/>
          </p:cNvSpPr>
          <p:nvPr/>
        </p:nvSpPr>
        <p:spPr>
          <a:xfrm>
            <a:off x="1698434" y="5062251"/>
            <a:ext cx="228600" cy="228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505200"/>
            <a:ext cx="3200400" cy="3200400"/>
          </a:xfrm>
          <a:prstGeom prst="rect">
            <a:avLst/>
          </a:prstGeom>
          <a:ln w="50800">
            <a:solidFill>
              <a:schemeClr val="tx2"/>
            </a:solidFill>
          </a:ln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505200"/>
            <a:ext cx="3200400" cy="3200400"/>
          </a:xfrm>
          <a:prstGeom prst="rect">
            <a:avLst/>
          </a:prstGeom>
          <a:ln w="50800">
            <a:solidFill>
              <a:schemeClr val="tx2"/>
            </a:solidFill>
          </a:ln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505200"/>
            <a:ext cx="3200400" cy="3200400"/>
          </a:xfrm>
          <a:prstGeom prst="rect">
            <a:avLst/>
          </a:prstGeom>
          <a:ln w="50800">
            <a:solidFill>
              <a:schemeClr val="tx2"/>
            </a:solidFill>
          </a:ln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505200"/>
            <a:ext cx="3200400" cy="3200400"/>
          </a:xfrm>
          <a:prstGeom prst="rect">
            <a:avLst/>
          </a:prstGeom>
          <a:ln w="50800">
            <a:solidFill>
              <a:schemeClr val="tx2"/>
            </a:solidFill>
          </a:ln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505200"/>
            <a:ext cx="3200400" cy="3200400"/>
          </a:xfrm>
          <a:prstGeom prst="rect">
            <a:avLst/>
          </a:prstGeom>
          <a:ln w="50800">
            <a:solidFill>
              <a:schemeClr val="tx2"/>
            </a:solidFill>
          </a:ln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505200"/>
            <a:ext cx="3200400" cy="3200400"/>
          </a:xfrm>
          <a:prstGeom prst="rect">
            <a:avLst/>
          </a:prstGeom>
          <a:ln w="50800">
            <a:solidFill>
              <a:schemeClr val="tx2"/>
            </a:solidFill>
          </a:ln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505200"/>
            <a:ext cx="3200400" cy="3200400"/>
          </a:xfrm>
          <a:prstGeom prst="rect">
            <a:avLst/>
          </a:prstGeom>
          <a:ln w="50800">
            <a:solidFill>
              <a:schemeClr val="tx2"/>
            </a:solidFill>
          </a:ln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505200"/>
            <a:ext cx="3200400" cy="3200400"/>
          </a:xfrm>
          <a:prstGeom prst="rect">
            <a:avLst/>
          </a:prstGeom>
          <a:ln w="50800">
            <a:solidFill>
              <a:schemeClr val="tx2"/>
            </a:solidFill>
          </a:ln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505200"/>
            <a:ext cx="3200400" cy="3200400"/>
          </a:xfrm>
          <a:prstGeom prst="rect">
            <a:avLst/>
          </a:prstGeom>
          <a:ln w="50800">
            <a:solidFill>
              <a:schemeClr val="tx2"/>
            </a:solidFill>
          </a:ln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505200"/>
            <a:ext cx="3200400" cy="3200400"/>
          </a:xfrm>
          <a:prstGeom prst="rect">
            <a:avLst/>
          </a:prstGeom>
          <a:ln w="50800">
            <a:solidFill>
              <a:schemeClr val="tx2"/>
            </a:solidFill>
          </a:ln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505200"/>
            <a:ext cx="3200400" cy="3200400"/>
          </a:xfrm>
          <a:prstGeom prst="rect">
            <a:avLst/>
          </a:prstGeom>
          <a:ln w="50800">
            <a:solidFill>
              <a:schemeClr val="tx2"/>
            </a:solidFill>
          </a:ln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505200"/>
            <a:ext cx="3200400" cy="3200400"/>
          </a:xfrm>
          <a:prstGeom prst="rect">
            <a:avLst/>
          </a:prstGeom>
          <a:ln w="50800">
            <a:solidFill>
              <a:schemeClr val="tx2"/>
            </a:solidFill>
          </a:ln>
        </p:spPr>
      </p:pic>
      <p:sp>
        <p:nvSpPr>
          <p:cNvPr id="40" name="Right Arrow 39"/>
          <p:cNvSpPr/>
          <p:nvPr/>
        </p:nvSpPr>
        <p:spPr>
          <a:xfrm>
            <a:off x="5367051" y="4920868"/>
            <a:ext cx="609600" cy="395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8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[</a:t>
            </a:r>
            <a:r>
              <a:rPr lang="en-US" u="sng" dirty="0" err="1" smtClean="0"/>
              <a:t>Osher</a:t>
            </a:r>
            <a:r>
              <a:rPr lang="en-US" u="sng" dirty="0" smtClean="0"/>
              <a:t> and </a:t>
            </a:r>
            <a:r>
              <a:rPr lang="en-US" u="sng" dirty="0" err="1" smtClean="0"/>
              <a:t>Rudin</a:t>
            </a:r>
            <a:r>
              <a:rPr lang="en-US" u="sng" dirty="0" smtClean="0"/>
              <a:t>, 1990]</a:t>
            </a:r>
            <a:r>
              <a:rPr lang="en-US" dirty="0" smtClean="0"/>
              <a:t>:</a:t>
            </a:r>
          </a:p>
          <a:p>
            <a:pPr marL="400050" lvl="1" indent="0">
              <a:buNone/>
            </a:pPr>
            <a:r>
              <a:rPr lang="en-US" dirty="0"/>
              <a:t>Progressively sharpen a signal so that:</a:t>
            </a:r>
          </a:p>
          <a:p>
            <a:pPr marL="857250" lvl="1" indent="-457200"/>
            <a:r>
              <a:rPr lang="en-US" dirty="0"/>
              <a:t>Extrema </a:t>
            </a:r>
            <a:r>
              <a:rPr lang="en-US" dirty="0" smtClean="0"/>
              <a:t>preserved</a:t>
            </a:r>
            <a:endParaRPr lang="en-US" dirty="0"/>
          </a:p>
          <a:p>
            <a:pPr marL="857250" lvl="1" indent="-457200"/>
            <a:r>
              <a:rPr lang="en-US" dirty="0"/>
              <a:t>Edges </a:t>
            </a:r>
            <a:r>
              <a:rPr lang="en-US" dirty="0" smtClean="0"/>
              <a:t>pronounced</a:t>
            </a:r>
            <a:endParaRPr lang="en-US" dirty="0"/>
          </a:p>
          <a:p>
            <a:pPr marL="857250" lvl="2" indent="0">
              <a:buNone/>
            </a:pPr>
            <a:r>
              <a:rPr lang="en-US" sz="2800" b="0" dirty="0" smtClean="0"/>
              <a:t/>
            </a:r>
            <a:br>
              <a:rPr lang="en-US" sz="2800" b="0" dirty="0" smtClean="0"/>
            </a:br>
            <a:endParaRPr lang="en-US" sz="2800" dirty="0" smtClean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882268" y="5215595"/>
            <a:ext cx="73152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18239" y="4194256"/>
                <a:ext cx="2725361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indent="-5715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ℱ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239" y="4194256"/>
                <a:ext cx="2725361" cy="9103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615584" y="5271578"/>
                <a:ext cx="18978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ℱ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584" y="5271578"/>
                <a:ext cx="1897827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14800" y="2455050"/>
                <a:ext cx="40991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 smtClean="0"/>
                  <a:t> vanishes with the gradient</a:t>
                </a:r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455050"/>
                <a:ext cx="4099199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0667" r="-1339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14800" y="2967335"/>
                <a:ext cx="42842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sz="2400" dirty="0" smtClean="0"/>
                  <a:t> gives the sign w.r.t. the edge</a:t>
                </a:r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67335"/>
                <a:ext cx="4284250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526" r="-128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15151" y="5733706"/>
                <a:ext cx="5709255" cy="895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𝒢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𝒢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/|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400" i="0">
                                          <a:latin typeface="Cambria Math" panose="02040503050406030204" pitchFamily="18" charset="0"/>
                                        </a:rPr>
                                        <m:t>∇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151" y="5733706"/>
                <a:ext cx="5709255" cy="89569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86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[</a:t>
            </a:r>
            <a:r>
              <a:rPr lang="en-US" u="sng" dirty="0" err="1" smtClean="0"/>
              <a:t>Osher</a:t>
            </a:r>
            <a:r>
              <a:rPr lang="en-US" u="sng" dirty="0" smtClean="0"/>
              <a:t> and </a:t>
            </a:r>
            <a:r>
              <a:rPr lang="en-US" u="sng" dirty="0" err="1" smtClean="0"/>
              <a:t>Rudin</a:t>
            </a:r>
            <a:r>
              <a:rPr lang="en-US" u="sng" dirty="0" smtClean="0"/>
              <a:t>, 1990]</a:t>
            </a:r>
            <a:r>
              <a:rPr lang="en-US" dirty="0" smtClean="0"/>
              <a:t>:</a:t>
            </a:r>
          </a:p>
          <a:p>
            <a:pPr marL="400050" lvl="1" indent="0">
              <a:buNone/>
            </a:pPr>
            <a:r>
              <a:rPr lang="en-US" dirty="0" smtClean="0"/>
              <a:t>Explicitly </a:t>
            </a:r>
            <a:r>
              <a:rPr lang="en-US" dirty="0" smtClean="0"/>
              <a:t>integrate  the non-linear PDE using locally adapted step-sizes to ensure stability.</a:t>
            </a:r>
          </a:p>
          <a:p>
            <a:pPr marL="857250" lvl="1" indent="-457200"/>
            <a:r>
              <a:rPr lang="en-US" dirty="0" smtClean="0"/>
              <a:t>[In Theory] Challenging to prove properties</a:t>
            </a:r>
          </a:p>
          <a:p>
            <a:pPr marL="857250" lvl="1" indent="-457200"/>
            <a:r>
              <a:rPr lang="en-US" dirty="0"/>
              <a:t>[In Practice] </a:t>
            </a:r>
            <a:r>
              <a:rPr lang="en-US" dirty="0" smtClean="0"/>
              <a:t>Challenging to extend</a:t>
            </a:r>
          </a:p>
          <a:p>
            <a:pPr marL="400050" lvl="1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82268" y="5215595"/>
            <a:ext cx="73152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18239" y="4194256"/>
                <a:ext cx="2725361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indent="-5715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ℱ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239" y="4194256"/>
                <a:ext cx="2725361" cy="9103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15584" y="5271578"/>
                <a:ext cx="18978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ℱ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584" y="5271578"/>
                <a:ext cx="1897827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15151" y="5733706"/>
                <a:ext cx="5709255" cy="895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𝒢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𝒢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/|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400" i="0">
                                          <a:latin typeface="Cambria Math" panose="02040503050406030204" pitchFamily="18" charset="0"/>
                                        </a:rPr>
                                        <m:t>∇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151" y="5733706"/>
                <a:ext cx="5709255" cy="8956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150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Shock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Filters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Advection</a:t>
            </a:r>
          </a:p>
          <a:p>
            <a:pPr lvl="1"/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Extensions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 Filters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Method of Characteristics</a:t>
                </a:r>
                <a:r>
                  <a:rPr lang="en-US" dirty="0" smtClean="0"/>
                  <a:t>:</a:t>
                </a:r>
              </a:p>
              <a:p>
                <a:pPr marL="400050" lvl="1" indent="0">
                  <a:buNone/>
                </a:pPr>
                <a:r>
                  <a:rPr lang="en-US" b="0" dirty="0" smtClean="0"/>
                  <a:t>Taking a simple form for the PDE:</a:t>
                </a:r>
                <a:br>
                  <a:rPr lang="en-US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ℱ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𝒢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400050" lvl="1" indent="0">
                  <a:buNone/>
                </a:pPr>
                <a:r>
                  <a:rPr lang="en-US" b="0" dirty="0" smtClean="0"/>
                  <a:t>This PDE describes the advection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b="0" dirty="0" smtClean="0"/>
                  <a:t> along the flow:</a:t>
                </a:r>
                <a:br>
                  <a:rPr lang="en-US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∇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r>
                  <a:rPr lang="en-US" sz="2400" b="0" dirty="0" smtClean="0"/>
                  <a:t/>
                </a:r>
                <a:br>
                  <a:rPr lang="en-US" sz="2400" b="0" dirty="0" smtClean="0"/>
                </a:b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2"/>
                <a:stretch>
                  <a:fillRect l="-1852" t="-1432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882268" y="5215595"/>
            <a:ext cx="73152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343400" y="4118633"/>
            <a:ext cx="2209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464770" y="5271578"/>
                <a:ext cx="20404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ℱ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770" y="5271578"/>
                <a:ext cx="2040430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73438" y="5743708"/>
                <a:ext cx="6195670" cy="8856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𝒢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∇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num>
                                    <m:den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∇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438" y="5743708"/>
                <a:ext cx="6195670" cy="88569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648200" y="5743708"/>
            <a:ext cx="3048000" cy="961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 Filter Advection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Method of Characteristics</a:t>
                </a:r>
                <a:r>
                  <a:rPr lang="en-US" dirty="0" smtClean="0"/>
                  <a:t>:</a:t>
                </a:r>
              </a:p>
              <a:p>
                <a:pPr marL="857250" lvl="2" indent="0">
                  <a:buNone/>
                </a:pPr>
                <a:r>
                  <a:rPr lang="en-US" altLang="en-US" u="sng" dirty="0" err="1" smtClean="0">
                    <a:latin typeface="Comic Sans MS" panose="030F0702030302020204" pitchFamily="66" charset="0"/>
                  </a:rPr>
                  <a:t>ShockAdvect</a:t>
                </a:r>
                <a:r>
                  <a:rPr lang="en-US" altLang="en-US" dirty="0" smtClean="0">
                    <a:latin typeface="Comic Sans MS" panose="030F0702030302020204" pitchFamily="66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en-US" dirty="0" smtClean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dirty="0">
                    <a:latin typeface="Comic Sans MS" panose="030F0702030302020204" pitchFamily="66" charset="0"/>
                  </a:rPr>
                  <a:t> </a:t>
                </a:r>
                <a:r>
                  <a:rPr lang="en-US" altLang="en-US" dirty="0" smtClean="0">
                    <a:latin typeface="Comic Sans MS" panose="030F0702030302020204" pitchFamily="66" charset="0"/>
                  </a:rPr>
                  <a:t>)</a:t>
                </a:r>
                <a:endParaRPr lang="en-US" altLang="en-US" dirty="0">
                  <a:latin typeface="Comic Sans MS" panose="030F0702030302020204" pitchFamily="66" charset="0"/>
                </a:endParaRPr>
              </a:p>
              <a:p>
                <a:pPr marL="1314450" lvl="2" indent="-457200" defTabSz="993775">
                  <a:buFont typeface="+mj-lt"/>
                  <a:buAutoNum type="arabicPeriod"/>
                </a:pPr>
                <a:r>
                  <a:rPr lang="en-US" altLang="en-US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dirty="0" smtClean="0">
                    <a:latin typeface="Comic Sans MS" panose="030F0702030302020204" pitchFamily="66" charset="0"/>
                  </a:rPr>
                  <a:t>		</a:t>
                </a:r>
                <a:r>
                  <a:rPr lang="en-US" altLang="en-US" sz="2000" dirty="0" smtClean="0">
                    <a:latin typeface="Comic Sans MS" panose="030F0702030302020204" pitchFamily="66" charset="0"/>
                  </a:rPr>
                  <a:t>// potential</a:t>
                </a:r>
                <a:endParaRPr lang="en-US" altLang="en-US" dirty="0">
                  <a:latin typeface="Comic Sans MS" panose="030F0702030302020204" pitchFamily="66" charset="0"/>
                </a:endParaRPr>
              </a:p>
              <a:p>
                <a:pPr marL="1314450" lvl="2" indent="-457200" defTabSz="993775">
                  <a:buFont typeface="+mj-lt"/>
                  <a:buAutoNum type="arabicPeriod"/>
                </a:pPr>
                <a:r>
                  <a:rPr lang="en-US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		</a:t>
                </a:r>
                <a:r>
                  <a:rPr lang="en-US" sz="2000" dirty="0" smtClean="0">
                    <a:latin typeface="Comic Sans MS" panose="030F0702030302020204" pitchFamily="66" charset="0"/>
                  </a:rPr>
                  <a:t>// flow field</a:t>
                </a: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1314450" lvl="2" indent="-457200">
                  <a:buFont typeface="+mj-lt"/>
                  <a:buAutoNum type="arabicPeriod"/>
                </a:pPr>
                <a:r>
                  <a:rPr lang="en-US" dirty="0" smtClean="0">
                    <a:latin typeface="Comic Sans MS" panose="030F0702030302020204" pitchFamily="66" charset="0"/>
                  </a:rPr>
                  <a:t>return </a:t>
                </a:r>
                <a:r>
                  <a:rPr lang="en-US" dirty="0" err="1" smtClean="0">
                    <a:latin typeface="Comic Sans MS" panose="030F0702030302020204" pitchFamily="66" charset="0"/>
                  </a:rPr>
                  <a:t>Advect</a:t>
                </a:r>
                <a:r>
                  <a:rPr lang="en-US" dirty="0" smtClean="0">
                    <a:latin typeface="Comic Sans MS" panose="030F0702030302020204" pitchFamily="66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 )</a:t>
                </a:r>
              </a:p>
              <a:p>
                <a:pPr marL="857250" lvl="2" indent="0">
                  <a:buNone/>
                </a:pPr>
                <a:endParaRPr lang="en-US" dirty="0" smtClean="0">
                  <a:latin typeface="Comic Sans MS" panose="030F0702030302020204" pitchFamily="66" charset="0"/>
                </a:endParaRPr>
              </a:p>
              <a:p>
                <a:pPr marL="857250" lvl="2" indent="0">
                  <a:buNone/>
                </a:pPr>
                <a:r>
                  <a:rPr lang="en-US" u="sng" dirty="0" err="1" smtClean="0">
                    <a:latin typeface="Comic Sans MS" panose="030F0702030302020204" pitchFamily="66" charset="0"/>
                  </a:rPr>
                  <a:t>Advect</a:t>
                </a:r>
                <a:r>
                  <a:rPr lang="en-US" dirty="0" smtClean="0">
                    <a:latin typeface="Comic Sans MS" panose="030F0702030302020204" pitchFamily="66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 )</a:t>
                </a:r>
              </a:p>
              <a:p>
                <a:pPr marL="1314450" lvl="2" indent="-457200">
                  <a:buFont typeface="+mj-lt"/>
                  <a:buAutoNum type="arabicPeriod"/>
                </a:pPr>
                <a:r>
                  <a:rPr lang="en-US" dirty="0" smtClean="0">
                    <a:latin typeface="Comic Sans MS" panose="030F0702030302020204" pitchFamily="66" charset="0"/>
                  </a:rPr>
                  <a:t>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:</a:t>
                </a:r>
              </a:p>
              <a:p>
                <a:pPr marL="1314450" lvl="2" indent="-457200">
                  <a:buFont typeface="+mj-lt"/>
                  <a:buAutoNum type="arabicPeriod"/>
                </a:pPr>
                <a:r>
                  <a:rPr lang="en-US" dirty="0" smtClean="0">
                    <a:latin typeface="Comic Sans MS" panose="030F0702030302020204" pitchFamily="66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 Trace(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 )</a:t>
                </a:r>
              </a:p>
              <a:p>
                <a:pPr marL="1314450" lvl="2" indent="-457200">
                  <a:buFont typeface="+mj-lt"/>
                  <a:buAutoNum type="arabicPeriod"/>
                </a:pPr>
                <a:r>
                  <a:rPr lang="en-US" dirty="0">
                    <a:latin typeface="Comic Sans MS" panose="030F0702030302020204" pitchFamily="66" charset="0"/>
                  </a:rPr>
                  <a:t>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mic Sans MS" panose="030F0702030302020204" pitchFamily="66" charset="0"/>
                </a:endParaRPr>
              </a:p>
              <a:p>
                <a:pPr marL="1314450" lvl="2" indent="-457200">
                  <a:buFont typeface="+mj-lt"/>
                  <a:buAutoNum type="arabicPeriod"/>
                </a:pPr>
                <a:r>
                  <a:rPr lang="en-US" dirty="0">
                    <a:latin typeface="Comic Sans MS" panose="030F0702030302020204" pitchFamily="66" charset="0"/>
                  </a:rPr>
                  <a:t>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return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</m:oMath>
                </a14:m>
                <a:endParaRPr lang="en-US" dirty="0" smtClean="0">
                  <a:latin typeface="Comic Sans MS" panose="030F0702030302020204" pitchFamily="66" charset="0"/>
                </a:endParaRPr>
              </a:p>
              <a:p>
                <a:pPr marL="857250" lvl="2" indent="0">
                  <a:buNone/>
                </a:pPr>
                <a:endParaRPr lang="en-US" u="sng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2"/>
                <a:stretch>
                  <a:fillRect l="-1852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451" y="44068"/>
            <a:ext cx="1600200" cy="16002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451" y="3429000"/>
            <a:ext cx="1600200" cy="1600200"/>
          </a:xfrm>
          <a:prstGeom prst="rect">
            <a:avLst/>
          </a:prstGeom>
          <a:ln w="50800">
            <a:solidFill>
              <a:schemeClr val="accent1">
                <a:shade val="50000"/>
              </a:schemeClr>
            </a:solidFill>
          </a:ln>
        </p:spPr>
      </p:pic>
      <p:sp>
        <p:nvSpPr>
          <p:cNvPr id="34" name="Rectangle 33"/>
          <p:cNvSpPr>
            <a:spLocks noChangeAspect="1"/>
          </p:cNvSpPr>
          <p:nvPr/>
        </p:nvSpPr>
        <p:spPr>
          <a:xfrm>
            <a:off x="8415051" y="3810000"/>
            <a:ext cx="381000" cy="381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424451" y="5181600"/>
            <a:ext cx="1600200" cy="1600200"/>
            <a:chOff x="7239000" y="4959158"/>
            <a:chExt cx="1828800" cy="18288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00" y="4959158"/>
              <a:ext cx="1828800" cy="1828800"/>
            </a:xfrm>
            <a:prstGeom prst="rect">
              <a:avLst/>
            </a:prstGeom>
            <a:ln w="50800">
              <a:solidFill>
                <a:schemeClr val="accent1">
                  <a:shade val="50000"/>
                </a:schemeClr>
              </a:solidFill>
            </a:ln>
          </p:spPr>
        </p:pic>
        <p:sp>
          <p:nvSpPr>
            <p:cNvPr id="20" name="Freeform 19"/>
            <p:cNvSpPr/>
            <p:nvPr/>
          </p:nvSpPr>
          <p:spPr>
            <a:xfrm>
              <a:off x="7943161" y="5288097"/>
              <a:ext cx="275422" cy="528809"/>
            </a:xfrm>
            <a:custGeom>
              <a:avLst/>
              <a:gdLst>
                <a:gd name="connsiteX0" fmla="*/ 0 w 275422"/>
                <a:gd name="connsiteY0" fmla="*/ 528809 h 528809"/>
                <a:gd name="connsiteX1" fmla="*/ 198304 w 275422"/>
                <a:gd name="connsiteY1" fmla="*/ 165253 h 528809"/>
                <a:gd name="connsiteX2" fmla="*/ 275422 w 275422"/>
                <a:gd name="connsiteY2" fmla="*/ 0 h 52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422" h="528809">
                  <a:moveTo>
                    <a:pt x="0" y="528809"/>
                  </a:moveTo>
                  <a:cubicBezTo>
                    <a:pt x="76200" y="391098"/>
                    <a:pt x="152400" y="253388"/>
                    <a:pt x="198304" y="165253"/>
                  </a:cubicBezTo>
                  <a:cubicBezTo>
                    <a:pt x="244208" y="77118"/>
                    <a:pt x="259815" y="38559"/>
                    <a:pt x="275422" y="0"/>
                  </a:cubicBezTo>
                </a:path>
              </a:pathLst>
            </a:custGeom>
            <a:noFill/>
            <a:ln w="50800">
              <a:headEnd type="oval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7755875" y="6323682"/>
              <a:ext cx="495759" cy="286439"/>
            </a:xfrm>
            <a:custGeom>
              <a:avLst/>
              <a:gdLst>
                <a:gd name="connsiteX0" fmla="*/ 495759 w 495759"/>
                <a:gd name="connsiteY0" fmla="*/ 0 h 286439"/>
                <a:gd name="connsiteX1" fmla="*/ 308472 w 495759"/>
                <a:gd name="connsiteY1" fmla="*/ 154236 h 286439"/>
                <a:gd name="connsiteX2" fmla="*/ 0 w 495759"/>
                <a:gd name="connsiteY2" fmla="*/ 286439 h 286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759" h="286439">
                  <a:moveTo>
                    <a:pt x="495759" y="0"/>
                  </a:moveTo>
                  <a:cubicBezTo>
                    <a:pt x="443428" y="53248"/>
                    <a:pt x="391098" y="106496"/>
                    <a:pt x="308472" y="154236"/>
                  </a:cubicBezTo>
                  <a:cubicBezTo>
                    <a:pt x="225846" y="201976"/>
                    <a:pt x="112923" y="244207"/>
                    <a:pt x="0" y="286439"/>
                  </a:cubicBezTo>
                </a:path>
              </a:pathLst>
            </a:custGeom>
            <a:noFill/>
            <a:ln w="50800"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591626" y="5628712"/>
                  <a:ext cx="3686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1626" y="5628712"/>
                  <a:ext cx="368627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5769" b="-301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934615" y="5015657"/>
                  <a:ext cx="3686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4615" y="5015657"/>
                  <a:ext cx="368627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1887" b="-301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451" y="1720468"/>
            <a:ext cx="1600200" cy="1600200"/>
          </a:xfrm>
          <a:prstGeom prst="rect">
            <a:avLst/>
          </a:prstGeom>
        </p:spPr>
      </p:pic>
      <p:sp>
        <p:nvSpPr>
          <p:cNvPr id="8" name="Rectangle 7"/>
          <p:cNvSpPr>
            <a:spLocks noChangeAspect="1"/>
          </p:cNvSpPr>
          <p:nvPr/>
        </p:nvSpPr>
        <p:spPr>
          <a:xfrm>
            <a:off x="8567451" y="1872868"/>
            <a:ext cx="239712" cy="23971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424928" y="2938132"/>
                <a:ext cx="1600200" cy="3810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928" y="2938132"/>
                <a:ext cx="1600200" cy="3810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424928" y="1295400"/>
                <a:ext cx="1600200" cy="3810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928" y="1295400"/>
                <a:ext cx="1600200" cy="3810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423532" y="4658134"/>
                <a:ext cx="1600200" cy="3810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532" y="4658134"/>
                <a:ext cx="1600200" cy="381000"/>
              </a:xfrm>
              <a:prstGeom prst="rect">
                <a:avLst/>
              </a:prstGeom>
              <a:blipFill rotWithShape="0">
                <a:blip r:embed="rId11"/>
                <a:stretch>
                  <a:fillRect t="-104762" r="-18321" b="-174603"/>
                </a:stretch>
              </a:blipFill>
              <a:ln w="508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53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8" grpId="0" animBg="1"/>
      <p:bldP spid="13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 Filter Advection	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6832849" cy="55324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Intuitively</a:t>
                </a:r>
                <a:r>
                  <a:rPr lang="en-US" dirty="0" smtClean="0"/>
                  <a:t>:</a:t>
                </a:r>
              </a:p>
              <a:p>
                <a:pPr marL="400050" lvl="1" indent="0">
                  <a:buNone/>
                </a:pPr>
                <a:r>
                  <a:rPr lang="en-US" dirty="0" smtClean="0"/>
                  <a:t>Values are transported along the flow lines of the potential’s gradient, moving from the (local) minima to </a:t>
                </a:r>
                <a:r>
                  <a:rPr lang="en-US" dirty="0" smtClean="0"/>
                  <a:t>maxima:</a:t>
                </a:r>
                <a:endParaRPr lang="en-US" dirty="0" smtClean="0"/>
              </a:p>
              <a:p>
                <a:pPr marL="857250" lvl="1" indent="-457200"/>
                <a:r>
                  <a:rPr lang="en-US" dirty="0" smtClean="0"/>
                  <a:t>[</a:t>
                </a:r>
                <a:r>
                  <a:rPr lang="en-US" dirty="0" smtClean="0"/>
                  <a:t>Minima] Critical points of the input</a:t>
                </a:r>
              </a:p>
              <a:p>
                <a:pPr marL="857250" lvl="1" indent="-457200"/>
                <a:r>
                  <a:rPr lang="en-US" dirty="0" smtClean="0"/>
                  <a:t>[Maxima] Edges of the output</a:t>
                </a:r>
              </a:p>
              <a:p>
                <a:pPr marL="804863" lvl="1" indent="-404813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“Piecewise constant” image with input extrema </a:t>
                </a:r>
                <a:r>
                  <a:rPr lang="en-US" dirty="0" err="1" smtClean="0"/>
                  <a:t>advected</a:t>
                </a:r>
                <a:r>
                  <a:rPr lang="en-US" dirty="0" smtClean="0"/>
                  <a:t> out </a:t>
                </a:r>
                <a:r>
                  <a:rPr lang="en-US" dirty="0" smtClean="0"/>
                  <a:t>to the edges.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6832849" cy="5532438"/>
              </a:xfrm>
              <a:blipFill rotWithShape="0">
                <a:blip r:embed="rId2"/>
                <a:stretch>
                  <a:fillRect l="-2230" t="-1432" r="-1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451" y="44068"/>
            <a:ext cx="1600200" cy="16002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451" y="3429000"/>
            <a:ext cx="1600200" cy="1600200"/>
          </a:xfrm>
          <a:prstGeom prst="rect">
            <a:avLst/>
          </a:prstGeom>
          <a:ln w="50800">
            <a:solidFill>
              <a:schemeClr val="accent1">
                <a:shade val="50000"/>
              </a:schemeClr>
            </a:solidFill>
          </a:ln>
        </p:spPr>
      </p:pic>
      <p:sp>
        <p:nvSpPr>
          <p:cNvPr id="34" name="Rectangle 33"/>
          <p:cNvSpPr>
            <a:spLocks noChangeAspect="1"/>
          </p:cNvSpPr>
          <p:nvPr/>
        </p:nvSpPr>
        <p:spPr>
          <a:xfrm>
            <a:off x="8415051" y="3810000"/>
            <a:ext cx="381000" cy="381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424451" y="5181600"/>
            <a:ext cx="1600200" cy="1600200"/>
            <a:chOff x="7239000" y="4959158"/>
            <a:chExt cx="1828800" cy="18288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00" y="4959158"/>
              <a:ext cx="1828800" cy="1828800"/>
            </a:xfrm>
            <a:prstGeom prst="rect">
              <a:avLst/>
            </a:prstGeom>
            <a:ln w="50800">
              <a:solidFill>
                <a:schemeClr val="accent1">
                  <a:shade val="50000"/>
                </a:schemeClr>
              </a:solidFill>
            </a:ln>
          </p:spPr>
        </p:pic>
        <p:sp>
          <p:nvSpPr>
            <p:cNvPr id="20" name="Freeform 19"/>
            <p:cNvSpPr/>
            <p:nvPr/>
          </p:nvSpPr>
          <p:spPr>
            <a:xfrm>
              <a:off x="7943161" y="5288097"/>
              <a:ext cx="275422" cy="528809"/>
            </a:xfrm>
            <a:custGeom>
              <a:avLst/>
              <a:gdLst>
                <a:gd name="connsiteX0" fmla="*/ 0 w 275422"/>
                <a:gd name="connsiteY0" fmla="*/ 528809 h 528809"/>
                <a:gd name="connsiteX1" fmla="*/ 198304 w 275422"/>
                <a:gd name="connsiteY1" fmla="*/ 165253 h 528809"/>
                <a:gd name="connsiteX2" fmla="*/ 275422 w 275422"/>
                <a:gd name="connsiteY2" fmla="*/ 0 h 52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422" h="528809">
                  <a:moveTo>
                    <a:pt x="0" y="528809"/>
                  </a:moveTo>
                  <a:cubicBezTo>
                    <a:pt x="76200" y="391098"/>
                    <a:pt x="152400" y="253388"/>
                    <a:pt x="198304" y="165253"/>
                  </a:cubicBezTo>
                  <a:cubicBezTo>
                    <a:pt x="244208" y="77118"/>
                    <a:pt x="259815" y="38559"/>
                    <a:pt x="275422" y="0"/>
                  </a:cubicBezTo>
                </a:path>
              </a:pathLst>
            </a:custGeom>
            <a:noFill/>
            <a:ln w="50800">
              <a:headEnd type="oval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7755875" y="6323682"/>
              <a:ext cx="495759" cy="286439"/>
            </a:xfrm>
            <a:custGeom>
              <a:avLst/>
              <a:gdLst>
                <a:gd name="connsiteX0" fmla="*/ 495759 w 495759"/>
                <a:gd name="connsiteY0" fmla="*/ 0 h 286439"/>
                <a:gd name="connsiteX1" fmla="*/ 308472 w 495759"/>
                <a:gd name="connsiteY1" fmla="*/ 154236 h 286439"/>
                <a:gd name="connsiteX2" fmla="*/ 0 w 495759"/>
                <a:gd name="connsiteY2" fmla="*/ 286439 h 286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759" h="286439">
                  <a:moveTo>
                    <a:pt x="495759" y="0"/>
                  </a:moveTo>
                  <a:cubicBezTo>
                    <a:pt x="443428" y="53248"/>
                    <a:pt x="391098" y="106496"/>
                    <a:pt x="308472" y="154236"/>
                  </a:cubicBezTo>
                  <a:cubicBezTo>
                    <a:pt x="225846" y="201976"/>
                    <a:pt x="112923" y="244207"/>
                    <a:pt x="0" y="286439"/>
                  </a:cubicBezTo>
                </a:path>
              </a:pathLst>
            </a:custGeom>
            <a:noFill/>
            <a:ln w="50800"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591626" y="5628712"/>
                  <a:ext cx="3686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1626" y="5628712"/>
                  <a:ext cx="368627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5769" b="-301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934615" y="5015657"/>
                  <a:ext cx="3686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4615" y="5015657"/>
                  <a:ext cx="368627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1887" b="-301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451" y="1720468"/>
            <a:ext cx="1600200" cy="1600200"/>
          </a:xfrm>
          <a:prstGeom prst="rect">
            <a:avLst/>
          </a:prstGeom>
        </p:spPr>
      </p:pic>
      <p:sp>
        <p:nvSpPr>
          <p:cNvPr id="8" name="Rectangle 7"/>
          <p:cNvSpPr>
            <a:spLocks noChangeAspect="1"/>
          </p:cNvSpPr>
          <p:nvPr/>
        </p:nvSpPr>
        <p:spPr>
          <a:xfrm>
            <a:off x="8567451" y="1872868"/>
            <a:ext cx="239712" cy="23971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424928" y="2938132"/>
                <a:ext cx="1600200" cy="3810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928" y="2938132"/>
                <a:ext cx="1600200" cy="3810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424928" y="1295400"/>
                <a:ext cx="1600200" cy="3810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928" y="1295400"/>
                <a:ext cx="1600200" cy="3810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423532" y="4658134"/>
                <a:ext cx="1600200" cy="3810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532" y="4658134"/>
                <a:ext cx="1600200" cy="381000"/>
              </a:xfrm>
              <a:prstGeom prst="rect">
                <a:avLst/>
              </a:prstGeom>
              <a:blipFill rotWithShape="0">
                <a:blip r:embed="rId11"/>
                <a:stretch>
                  <a:fillRect t="-104762" r="-18321" b="-174603"/>
                </a:stretch>
              </a:blipFill>
              <a:ln w="508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83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67158</TotalTime>
  <Words>701</Words>
  <Application>Microsoft Office PowerPoint</Application>
  <PresentationFormat>On-screen Show (4:3)</PresentationFormat>
  <Paragraphs>251</Paragraphs>
  <Slides>28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 Math</vt:lpstr>
      <vt:lpstr>Comic Sans MS</vt:lpstr>
      <vt:lpstr>Wingdings</vt:lpstr>
      <vt:lpstr>Office Theme</vt:lpstr>
      <vt:lpstr>Unconditionally Stable Shock Filters for Image and Geometry Processing</vt:lpstr>
      <vt:lpstr>Shock Filters</vt:lpstr>
      <vt:lpstr>Shock Filters</vt:lpstr>
      <vt:lpstr>Shock Filters</vt:lpstr>
      <vt:lpstr>Shock Filters</vt:lpstr>
      <vt:lpstr>Outline</vt:lpstr>
      <vt:lpstr>Shock Filters</vt:lpstr>
      <vt:lpstr>Shock Filter Advection </vt:lpstr>
      <vt:lpstr>Shock Filter Advection </vt:lpstr>
      <vt:lpstr>Shock Filter Advection </vt:lpstr>
      <vt:lpstr>Shock Filter Advection </vt:lpstr>
      <vt:lpstr>Shock Filter Advection </vt:lpstr>
      <vt:lpstr>Shock Filter Advection </vt:lpstr>
      <vt:lpstr>Shock Filter Advection </vt:lpstr>
      <vt:lpstr>Shock Filters on Surfaces </vt:lpstr>
      <vt:lpstr>Shock Filters on Surfaces </vt:lpstr>
      <vt:lpstr>Shock Filters on Surfaces </vt:lpstr>
      <vt:lpstr>Shock Filters on Surfaces </vt:lpstr>
      <vt:lpstr>Shock Filters on Surfaces </vt:lpstr>
      <vt:lpstr>Shock Filters on Surfaces </vt:lpstr>
      <vt:lpstr>Shock Filters on Surfaces </vt:lpstr>
      <vt:lpstr>Shock Filters on Surfaces </vt:lpstr>
      <vt:lpstr>Shock Filters on Surfaces </vt:lpstr>
      <vt:lpstr>Performance</vt:lpstr>
      <vt:lpstr>Outline</vt:lpstr>
      <vt:lpstr>Conclusion</vt:lpstr>
      <vt:lpstr>Future Work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Misha2014</dc:creator>
  <cp:lastModifiedBy>Misha2014</cp:lastModifiedBy>
  <cp:revision>1489</cp:revision>
  <dcterms:created xsi:type="dcterms:W3CDTF">2006-08-16T00:00:00Z</dcterms:created>
  <dcterms:modified xsi:type="dcterms:W3CDTF">2015-07-07T14:49:43Z</dcterms:modified>
</cp:coreProperties>
</file>