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837" r:id="rId2"/>
    <p:sldId id="1332" r:id="rId3"/>
    <p:sldId id="1313" r:id="rId4"/>
    <p:sldId id="1337" r:id="rId5"/>
    <p:sldId id="1336" r:id="rId6"/>
    <p:sldId id="1338" r:id="rId7"/>
    <p:sldId id="1339" r:id="rId8"/>
    <p:sldId id="1340" r:id="rId9"/>
    <p:sldId id="1341" r:id="rId10"/>
    <p:sldId id="1342" r:id="rId11"/>
    <p:sldId id="1335" r:id="rId12"/>
    <p:sldId id="1344" r:id="rId13"/>
    <p:sldId id="1345" r:id="rId14"/>
    <p:sldId id="1429" r:id="rId15"/>
    <p:sldId id="1428" r:id="rId16"/>
    <p:sldId id="1346" r:id="rId17"/>
    <p:sldId id="1349" r:id="rId18"/>
    <p:sldId id="1353" r:id="rId19"/>
    <p:sldId id="1350" r:id="rId20"/>
    <p:sldId id="1361" r:id="rId21"/>
    <p:sldId id="1360" r:id="rId22"/>
    <p:sldId id="1357" r:id="rId23"/>
    <p:sldId id="1358" r:id="rId24"/>
    <p:sldId id="1359" r:id="rId25"/>
    <p:sldId id="1362" r:id="rId26"/>
    <p:sldId id="1363" r:id="rId27"/>
    <p:sldId id="1364" r:id="rId28"/>
    <p:sldId id="1365" r:id="rId29"/>
    <p:sldId id="1366" r:id="rId30"/>
    <p:sldId id="1378" r:id="rId31"/>
    <p:sldId id="1369" r:id="rId32"/>
    <p:sldId id="1368" r:id="rId33"/>
    <p:sldId id="1370" r:id="rId34"/>
    <p:sldId id="1371" r:id="rId35"/>
    <p:sldId id="1373" r:id="rId36"/>
    <p:sldId id="1372" r:id="rId37"/>
    <p:sldId id="1374" r:id="rId38"/>
    <p:sldId id="1380" r:id="rId39"/>
    <p:sldId id="1412" r:id="rId40"/>
    <p:sldId id="1376" r:id="rId41"/>
    <p:sldId id="1377" r:id="rId42"/>
    <p:sldId id="1424" r:id="rId43"/>
    <p:sldId id="1385" r:id="rId44"/>
    <p:sldId id="1423" r:id="rId45"/>
    <p:sldId id="1343" r:id="rId46"/>
    <p:sldId id="1382" r:id="rId47"/>
    <p:sldId id="1383" r:id="rId48"/>
    <p:sldId id="1384" r:id="rId49"/>
    <p:sldId id="1381" r:id="rId50"/>
    <p:sldId id="1387" r:id="rId51"/>
    <p:sldId id="1386" r:id="rId52"/>
    <p:sldId id="1388" r:id="rId53"/>
    <p:sldId id="1389" r:id="rId54"/>
    <p:sldId id="1391" r:id="rId55"/>
    <p:sldId id="1395" r:id="rId56"/>
    <p:sldId id="1392" r:id="rId57"/>
    <p:sldId id="1393" r:id="rId58"/>
    <p:sldId id="1396" r:id="rId59"/>
    <p:sldId id="1397" r:id="rId60"/>
    <p:sldId id="1398" r:id="rId61"/>
    <p:sldId id="1403" r:id="rId62"/>
    <p:sldId id="1399" r:id="rId63"/>
    <p:sldId id="1400" r:id="rId64"/>
    <p:sldId id="1401" r:id="rId65"/>
    <p:sldId id="1402" r:id="rId66"/>
    <p:sldId id="1426" r:id="rId67"/>
    <p:sldId id="1425" r:id="rId68"/>
    <p:sldId id="1413" r:id="rId69"/>
    <p:sldId id="1421" r:id="rId70"/>
    <p:sldId id="1405" r:id="rId71"/>
    <p:sldId id="1407" r:id="rId72"/>
    <p:sldId id="1422" r:id="rId73"/>
    <p:sldId id="1410" r:id="rId74"/>
    <p:sldId id="1411" r:id="rId75"/>
    <p:sldId id="1414" r:id="rId76"/>
    <p:sldId id="1415" r:id="rId77"/>
    <p:sldId id="1416" r:id="rId78"/>
    <p:sldId id="1417" r:id="rId79"/>
    <p:sldId id="1418" r:id="rId80"/>
    <p:sldId id="1419" r:id="rId81"/>
    <p:sldId id="1420" r:id="rId82"/>
    <p:sldId id="1427" r:id="rId83"/>
    <p:sldId id="1152" r:id="rId8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95B3D7"/>
    <a:srgbClr val="C3D69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5972" autoAdjust="0"/>
  </p:normalViewPr>
  <p:slideViewPr>
    <p:cSldViewPr>
      <p:cViewPr varScale="1">
        <p:scale>
          <a:sx n="112" d="100"/>
          <a:sy n="112" d="100"/>
        </p:scale>
        <p:origin x="1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572"/>
    </p:cViewPr>
  </p:sorterViewPr>
  <p:notesViewPr>
    <p:cSldViewPr>
      <p:cViewPr varScale="1">
        <p:scale>
          <a:sx n="94" d="100"/>
          <a:sy n="94" d="100"/>
        </p:scale>
        <p:origin x="-35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DA024-D0F2-41DD-AFE2-72D34492F925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14416-E51B-4D35-8236-A11BA77C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5AA9A0-6881-455D-B4EE-032A2A9971A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C15058-0AF4-49E1-9672-C0E39179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8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30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02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28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21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6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51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50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0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64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8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1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21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8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70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37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62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5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26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0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404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479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12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878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56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16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1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875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084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72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983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69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92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303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93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194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41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548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154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1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10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20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48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304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26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283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7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5058-0AF4-49E1-9672-C0E391790C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55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jpe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1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9.png"/><Relationship Id="rId4" Type="http://schemas.openxmlformats.org/officeDocument/2006/relationships/image" Target="../media/image560.png"/><Relationship Id="rId9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4.png"/><Relationship Id="rId10" Type="http://schemas.openxmlformats.org/officeDocument/2006/relationships/image" Target="../media/image7.jpeg"/><Relationship Id="rId19" Type="http://schemas.openxmlformats.org/officeDocument/2006/relationships/image" Target="../media/image18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87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7" Type="http://schemas.openxmlformats.org/officeDocument/2006/relationships/image" Target="../media/image93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3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8.png"/><Relationship Id="rId5" Type="http://schemas.openxmlformats.org/officeDocument/2006/relationships/image" Target="../media/image100.png"/><Relationship Id="rId4" Type="http://schemas.openxmlformats.org/officeDocument/2006/relationships/notesSlide" Target="../notesSlides/notesSlide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9.png"/><Relationship Id="rId5" Type="http://schemas.openxmlformats.org/officeDocument/2006/relationships/image" Target="../media/image100.png"/><Relationship Id="rId4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90.png"/><Relationship Id="rId5" Type="http://schemas.openxmlformats.org/officeDocument/2006/relationships/image" Target="../media/image103.png"/><Relationship Id="rId4" Type="http://schemas.openxmlformats.org/officeDocument/2006/relationships/notesSlide" Target="../notesSlides/notesSlide4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88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900.png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4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0.png"/><Relationship Id="rId4" Type="http://schemas.openxmlformats.org/officeDocument/2006/relationships/image" Target="../media/image11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01.png"/><Relationship Id="rId4" Type="http://schemas.openxmlformats.org/officeDocument/2006/relationships/image" Target="../media/image13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3.png"/><Relationship Id="rId7" Type="http://schemas.openxmlformats.org/officeDocument/2006/relationships/image" Target="../media/image138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hyperlink" Target="waves.bat" TargetMode="External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04007"/>
            <a:ext cx="9144000" cy="1848555"/>
          </a:xfrm>
        </p:spPr>
        <p:txBody>
          <a:bodyPr>
            <a:normAutofit/>
          </a:bodyPr>
          <a:lstStyle/>
          <a:p>
            <a:r>
              <a:rPr lang="en-US" dirty="0" smtClean="0"/>
              <a:t>Spectral Processing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22555" y="4148406"/>
            <a:ext cx="7482348" cy="1871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dirty="0" err="1" smtClean="0"/>
              <a:t>Misha</a:t>
            </a:r>
            <a:r>
              <a:rPr lang="en-US" sz="3200" dirty="0" smtClean="0"/>
              <a:t> Kazhdan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380672"/>
            <a:ext cx="7572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Taubin</a:t>
            </a:r>
            <a:r>
              <a:rPr lang="en-US" dirty="0" smtClean="0"/>
              <a:t>, 1995] </a:t>
            </a:r>
            <a:r>
              <a:rPr lang="en-US" dirty="0"/>
              <a:t>A Signal Processing Approach to Fair Surface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Desbrun</a:t>
            </a:r>
            <a:r>
              <a:rPr lang="en-US" dirty="0" smtClean="0"/>
              <a:t>, </a:t>
            </a:r>
            <a:r>
              <a:rPr lang="en-US" i="1" dirty="0" smtClean="0"/>
              <a:t>et al.</a:t>
            </a:r>
            <a:r>
              <a:rPr lang="en-US" dirty="0" smtClean="0"/>
              <a:t>, 1999] Implicit Fairing of Arbitrary Meshes…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Vallet</a:t>
            </a:r>
            <a:r>
              <a:rPr lang="en-US" dirty="0" smtClean="0"/>
              <a:t> and Levy, 2008] </a:t>
            </a:r>
            <a:r>
              <a:rPr lang="en-US" dirty="0"/>
              <a:t>Spectral Geometry Processing with Manifold </a:t>
            </a:r>
            <a:r>
              <a:rPr lang="en-US" dirty="0" smtClean="0"/>
              <a:t>Harmonics</a:t>
            </a:r>
          </a:p>
          <a:p>
            <a:r>
              <a:rPr lang="en-US" dirty="0" smtClean="0"/>
              <a:t>[Bhat </a:t>
            </a:r>
            <a:r>
              <a:rPr lang="en-US" i="1" dirty="0" smtClean="0"/>
              <a:t>et al.</a:t>
            </a:r>
            <a:r>
              <a:rPr lang="en-US" dirty="0" smtClean="0"/>
              <a:t>, 2008] Fourier Analysis of the 2D Screened Poisson Equation…</a:t>
            </a:r>
            <a:endParaRPr lang="en-US" dirty="0"/>
          </a:p>
          <a:p>
            <a:r>
              <a:rPr lang="en-US" dirty="0" smtClean="0"/>
              <a:t>And much, much, much, more…</a:t>
            </a:r>
          </a:p>
        </p:txBody>
      </p:sp>
    </p:spTree>
  </p:cSld>
  <p:clrMapOvr>
    <a:masterClrMapping/>
  </p:clrMapOvr>
  <p:transition advTm="261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]⋅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u="sng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[WARNING]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In Euclidean space we can use the FFT to obtain the Fourier decomposition efficiently.</a:t>
                </a:r>
              </a:p>
              <a:p>
                <a:pPr lvl="1"/>
                <a:r>
                  <a:rPr lang="en-US" dirty="0" smtClean="0"/>
                  <a:t>For signals on surfaces, this is more challenging.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534454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Motivation</a:t>
                </a:r>
              </a:p>
              <a:p>
                <a:r>
                  <a:rPr lang="en-US" dirty="0" smtClean="0"/>
                  <a:t>Laplacian Spectrum</a:t>
                </a:r>
              </a:p>
              <a:p>
                <a:pPr lvl="1"/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Laplacian</a:t>
                </a:r>
              </a:p>
              <a:p>
                <a:pPr lvl="1"/>
                <a:r>
                  <a:rPr lang="en-US" dirty="0" smtClean="0"/>
                  <a:t>FEM discretization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Applications</a:t>
                </a:r>
              </a:p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Conclusion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2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How do we obtain the</a:t>
            </a:r>
            <a:br>
              <a:rPr lang="en-US" sz="4400" dirty="0" smtClean="0"/>
            </a:br>
            <a:r>
              <a:rPr lang="en-US" sz="4400" dirty="0" smtClean="0"/>
              <a:t>Fourier decomposition?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6274311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Laplacian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Recall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 Euclidean space, the </a:t>
                </a:r>
                <a:r>
                  <a:rPr lang="en-US" i="1" dirty="0" smtClean="0"/>
                  <a:t>Laplacian</a:t>
                </a:r>
                <a:r>
                  <a:rPr lang="en-US" dirty="0" smtClean="0"/>
                  <a:t>, is the operator that takes a function and returns the sum of (unmixed) second partial derivatives: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4"/>
                <a:stretch>
                  <a:fillRect l="-1852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901102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Laplacian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Informally</a:t>
                </a:r>
                <a:r>
                  <a:rPr lang="en-US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Laplacian gives the difference between the value at a point and the average in the vicinity: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∼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Av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4"/>
                <a:stretch>
                  <a:fillRect l="-1852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876800" y="4192615"/>
            <a:ext cx="3886200" cy="2582361"/>
            <a:chOff x="4876800" y="4192615"/>
            <a:chExt cx="3886200" cy="25823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92615"/>
              <a:ext cx="3886200" cy="25823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123416" y="6313311"/>
                  <a:ext cx="620491" cy="461665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3416" y="6313311"/>
                  <a:ext cx="620491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3883" b="-23377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81000" y="4199440"/>
            <a:ext cx="3886200" cy="2582361"/>
            <a:chOff x="381000" y="4199440"/>
            <a:chExt cx="3886200" cy="25823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199440"/>
              <a:ext cx="3886200" cy="25823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18163" y="6313311"/>
                  <a:ext cx="437748" cy="461665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163" y="6313311"/>
                  <a:ext cx="437748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703" r="-5405" b="-23377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2099732" y="5213729"/>
            <a:ext cx="109728" cy="10972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11021" y="5149197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021" y="5149197"/>
                <a:ext cx="36862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>
          <a:xfrm>
            <a:off x="2015067" y="5139268"/>
            <a:ext cx="272018" cy="272018"/>
          </a:xfrm>
          <a:prstGeom prst="ellipse">
            <a:avLst/>
          </a:prstGeom>
          <a:noFill/>
          <a:ln w="508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42065" y="4846135"/>
                <a:ext cx="792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065" y="4846135"/>
                <a:ext cx="792845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3077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>
            <a:spLocks noChangeAspect="1"/>
          </p:cNvSpPr>
          <p:nvPr/>
        </p:nvSpPr>
        <p:spPr>
          <a:xfrm>
            <a:off x="6629737" y="5213729"/>
            <a:ext cx="109728" cy="10972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83017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2" grpId="0" animBg="1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Laplacian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Note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The complex exponential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/>
                  <a:t> has Laplacian: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𝑖𝑘</m:t>
                          </m:r>
                        </m:e>
                      </m:d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0" dirty="0" smtClean="0"/>
                  <a:t> is an </a:t>
                </a:r>
                <a:r>
                  <a:rPr lang="en-US" sz="2800" b="0" dirty="0" err="1" smtClean="0"/>
                  <a:t>eigenfunction</a:t>
                </a:r>
                <a:r>
                  <a:rPr lang="en-US" sz="2800" b="0" dirty="0" smtClean="0"/>
                  <a:t> of the</a:t>
                </a:r>
                <a:br>
                  <a:rPr lang="en-US" sz="2800" b="0" dirty="0" smtClean="0"/>
                </a:br>
                <a:r>
                  <a:rPr lang="en-US" sz="2800" b="0" dirty="0" smtClean="0"/>
                  <a:t>Laplacian with eigenvalue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 smtClean="0"/>
                  <a:t>.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4"/>
                <a:stretch>
                  <a:fillRect l="-1852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867400" y="2743200"/>
            <a:ext cx="1981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2743200"/>
            <a:ext cx="4724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4911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Laplacian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500" u="sng" dirty="0" smtClean="0"/>
                  <a:t>Note</a:t>
                </a:r>
                <a:r>
                  <a:rPr lang="en-US" sz="35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3000" dirty="0" smtClean="0"/>
                  <a:t>Similarly,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𝑖𝑙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p>
                        </m:sSup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3000" dirty="0" smtClean="0"/>
                  <a:t> has Laplacian: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𝑖𝑙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𝑖𝑙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000" dirty="0" smtClean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𝑖𝑙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p>
                        </m:sSup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3000" dirty="0" smtClean="0"/>
                  <a:t> is </a:t>
                </a:r>
                <a:r>
                  <a:rPr lang="en-US" sz="3000" dirty="0"/>
                  <a:t>an </a:t>
                </a:r>
                <a:r>
                  <a:rPr lang="en-US" sz="3000" dirty="0" err="1" smtClean="0"/>
                  <a:t>eigenfunction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of </a:t>
                </a:r>
                <a:r>
                  <a:rPr lang="en-US" sz="3000" dirty="0" smtClean="0"/>
                  <a:t>the</a:t>
                </a:r>
                <a:br>
                  <a:rPr lang="en-US" sz="3000" dirty="0" smtClean="0"/>
                </a:br>
                <a:r>
                  <a:rPr lang="en-US" sz="3000" dirty="0" smtClean="0"/>
                  <a:t>Laplacian </a:t>
                </a:r>
                <a:r>
                  <a:rPr lang="en-US" sz="3000" dirty="0"/>
                  <a:t>with eigenvalue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4"/>
                <a:stretch>
                  <a:fillRect l="-1852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9431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Laplacian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Approach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Though we cannot compute the FFT for signals on general surfaces, we can define a Laplacian.</a:t>
                </a:r>
              </a:p>
              <a:p>
                <a:pPr lvl="1"/>
                <a:r>
                  <a:rPr lang="en-US" dirty="0" smtClean="0"/>
                  <a:t>To compute the Fourier decomposition of a signal,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, on a mesh we decompose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as the linear combination of eigenvectors of the Laplacian: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4"/>
                <a:stretch>
                  <a:fillRect l="-1852" t="-1444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488224" y="5471748"/>
                <a:ext cx="4191000" cy="85285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This is called the</a:t>
                </a:r>
                <a:br>
                  <a:rPr lang="en-US" sz="2400" dirty="0" smtClean="0"/>
                </a:br>
                <a:r>
                  <a:rPr lang="en-US" sz="2400" i="1" dirty="0" smtClean="0"/>
                  <a:t>harmonic decomposition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224" y="5471748"/>
                <a:ext cx="4191000" cy="852852"/>
              </a:xfrm>
              <a:prstGeom prst="roundRect">
                <a:avLst/>
              </a:prstGeom>
              <a:blipFill rotWithShape="0">
                <a:blip r:embed="rId5"/>
                <a:stretch>
                  <a:fillRect t="-277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289858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Laplacian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How do we know the eigenvectors of the Laplacian form a basis?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u="sng" dirty="0" smtClean="0"/>
              <a:t>Claims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Laplacian is a symmetric operator.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eigenvectors of a symmetric operator form an orthogonal basis (and have real eigenvalues).</a:t>
            </a:r>
          </a:p>
        </p:txBody>
      </p:sp>
    </p:spTree>
    <p:extLst>
      <p:ext uri="{BB962C8B-B14F-4D97-AF65-F5344CB8AC3E}">
        <p14:creationId xmlns:p14="http://schemas.microsoft.com/office/powerpoint/2010/main" val="1834968749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Laplacian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Preliminaries (1)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[Definition of the Laplacian]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div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b="0" i="0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[Product Rule]</a:t>
                </a:r>
                <a:r>
                  <a:rPr lang="en-US" dirty="0">
                    <a:latin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div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div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600" i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endParaRPr lang="en-US" sz="2600" dirty="0" smtClean="0"/>
              </a:p>
              <a:p>
                <a:pPr lvl="1"/>
                <a:r>
                  <a:rPr lang="en-US" dirty="0" smtClean="0"/>
                  <a:t>[Inner Product on Functions]</a:t>
                </a:r>
                <a:br>
                  <a:rPr lang="en-US" dirty="0" smtClean="0"/>
                </a:br>
                <a:r>
                  <a:rPr lang="en-US" dirty="0" smtClean="0"/>
                  <a:t>Given a surface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600" dirty="0" smtClean="0"/>
              </a:p>
              <a:p>
                <a:pPr lvl="1"/>
                <a:r>
                  <a:rPr lang="en-US" dirty="0" smtClean="0"/>
                  <a:t>[Divergence Theorem*]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div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supHide m:val="on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𝑑𝑠</m:t>
                            </m:r>
                          </m:e>
                        </m:nary>
                      </m:e>
                    </m:nary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4"/>
                <a:stretch>
                  <a:fillRect l="-1852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477000" y="61722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6661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Laplacian Spectrum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832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 smtClean="0"/>
                  <a:t> Laplacian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Preliminaries (2)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[Lagrange Multipliers]</a:t>
                </a:r>
                <a:br>
                  <a:rPr lang="en-US" dirty="0" smtClean="0"/>
                </a:br>
                <a:r>
                  <a:rPr lang="en-US" dirty="0" smtClean="0"/>
                  <a:t>The constrained maximizer: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is obtained when the gradient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is perpendicular to the contour lines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4"/>
                <a:stretch>
                  <a:fillRect l="-1852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274133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Symmetry of The Laplacian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571500" indent="-514350">
                  <a:buFont typeface="+mj-lt"/>
                  <a:buAutoNum type="arabicPeriod"/>
                </a:pPr>
                <a:r>
                  <a:rPr lang="en-US" u="sng" dirty="0" smtClean="0"/>
                  <a:t>The Laplacian is a symmetric operator</a:t>
                </a:r>
                <a:endParaRPr lang="en-US" dirty="0"/>
              </a:p>
              <a:p>
                <a:pPr marL="57150" indent="0">
                  <a:buNone/>
                </a:pPr>
                <a:r>
                  <a:rPr lang="en-US" dirty="0" smtClean="0"/>
                  <a:t>Given a surface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, we want to show that for any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we have: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57150" indent="0">
                  <a:buNone/>
                </a:pPr>
                <a:endParaRPr lang="en-US" b="0" dirty="0" smtClean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en-US" b="0" dirty="0" smtClean="0"/>
              </a:p>
              <a:p>
                <a:pPr marL="57150" indent="0">
                  <a:buNone/>
                </a:pPr>
                <a:endParaRPr lang="en-US" b="0" dirty="0" smtClean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5715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4"/>
                <a:stretch>
                  <a:fillRect l="-125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105176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Symmetry of The Laplacian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:r>
                  <a:rPr lang="en-US" u="sng" dirty="0" smtClean="0"/>
                  <a:t>Proof</a:t>
                </a:r>
                <a:r>
                  <a:rPr lang="en-US" dirty="0" smtClean="0"/>
                  <a:t>:</a:t>
                </a:r>
              </a:p>
              <a:p>
                <a:pPr marL="57150" indent="0">
                  <a:buNone/>
                </a:pPr>
                <a:r>
                  <a:rPr lang="en-US" dirty="0" smtClean="0"/>
                  <a:t>By the definition of the Laplacian: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div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3"/>
                <a:stretch>
                  <a:fillRect l="-118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14400" y="3276600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2858069"/>
                <a:ext cx="8404352" cy="394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=</m:t>
                      </m:r>
                      <m:nary>
                        <m:naryPr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div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=</m:t>
                      </m:r>
                      <m:nary>
                        <m:naryPr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div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58069"/>
                <a:ext cx="8404352" cy="39477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496807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Symmetry of The Laplacian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:r>
                  <a:rPr lang="en-US" u="sng" dirty="0" smtClean="0"/>
                  <a:t>Proof</a:t>
                </a:r>
                <a:r>
                  <a:rPr lang="en-US" dirty="0" smtClean="0"/>
                  <a:t>:</a:t>
                </a:r>
              </a:p>
              <a:p>
                <a:pPr marL="57150" indent="0">
                  <a:buNone/>
                </a:pPr>
                <a:r>
                  <a:rPr lang="en-US" dirty="0" smtClean="0"/>
                  <a:t>By the product rule:</a:t>
                </a:r>
              </a:p>
              <a:p>
                <a:pPr marL="57150" lvl="1" indent="0">
                  <a:buNone/>
                </a:pPr>
                <a14:m/>
                <a:endParaRPr lang="en-US" sz="2600" dirty="0"/>
              </a:p>
              <a:p>
                <a:pPr marL="57150" indent="0">
                  <a:buNone/>
                </a:pP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3"/>
                <a:stretch>
                  <a:fillRect l="-118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14400" y="3276600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2858069"/>
                <a:ext cx="8404352" cy="394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=</m:t>
                      </m:r>
                      <m:nary>
                        <m:naryPr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div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=</m:t>
                      </m:r>
                      <m:nary>
                        <m:naryPr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div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58069"/>
                <a:ext cx="8404352" cy="39477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795019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Symmetry of The Laplacian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:r>
                  <a:rPr lang="en-US" u="sng" dirty="0" smtClean="0"/>
                  <a:t>Proof</a:t>
                </a:r>
                <a:r>
                  <a:rPr lang="en-US" dirty="0" smtClean="0"/>
                  <a:t>:</a:t>
                </a:r>
              </a:p>
              <a:p>
                <a:pPr marL="57150" indent="0">
                  <a:buNone/>
                </a:pPr>
                <a:r>
                  <a:rPr lang="en-US" dirty="0" smtClean="0"/>
                  <a:t>By the Divergence Theorem*: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div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3"/>
                <a:stretch>
                  <a:fillRect l="-118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858069"/>
                <a:ext cx="8404352" cy="394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=</m:t>
                      </m:r>
                      <m:nary>
                        <m:naryPr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div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=</m:t>
                      </m:r>
                      <m:nary>
                        <m:naryPr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div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58069"/>
                <a:ext cx="8404352" cy="39477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914400" y="3276600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174822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Spectra of Symmetric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571500" lvl="1" indent="-514350">
                  <a:buFont typeface="+mj-lt"/>
                  <a:buAutoNum type="arabicPeriod" startAt="2"/>
                </a:pPr>
                <a:r>
                  <a:rPr lang="en-US" sz="3200" u="sng" dirty="0" smtClean="0"/>
                  <a:t>The </a:t>
                </a:r>
                <a:r>
                  <a:rPr lang="en-US" sz="3200" u="sng" dirty="0" err="1" smtClean="0"/>
                  <a:t>e.vectors</a:t>
                </a:r>
                <a:r>
                  <a:rPr lang="en-US" sz="3200" u="sng" dirty="0" smtClean="0"/>
                  <a:t> of a symmetric operator form an orthogonal basis (and have real </a:t>
                </a:r>
                <a:r>
                  <a:rPr lang="en-US" sz="3200" u="sng" dirty="0" err="1" smtClean="0"/>
                  <a:t>e.values</a:t>
                </a:r>
                <a:r>
                  <a:rPr lang="en-US" sz="3200" u="sng" dirty="0" smtClean="0"/>
                  <a:t>)</a:t>
                </a:r>
              </a:p>
              <a:p>
                <a:pPr marL="57150" lvl="1" indent="0">
                  <a:buNone/>
                </a:pPr>
                <a:r>
                  <a:rPr lang="en-US" sz="3200" dirty="0" smtClean="0"/>
                  <a:t>We show this in two steps:</a:t>
                </a:r>
              </a:p>
              <a:p>
                <a:pPr marL="628650" lvl="1" indent="-571500">
                  <a:buFont typeface="+mj-lt"/>
                  <a:buAutoNum type="romanUcPeriod"/>
                </a:pPr>
                <a:r>
                  <a:rPr lang="en-US" dirty="0" smtClean="0"/>
                  <a:t>There always exists at least one real eigenvector.</a:t>
                </a:r>
              </a:p>
              <a:p>
                <a:pPr marL="628650" lvl="1" indent="-571500">
                  <a:buFont typeface="+mj-lt"/>
                  <a:buAutoNum type="romanUcPeriod"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an eigenvector, then the space of vectors perpendicular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fixed by the operator.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71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b="0" dirty="0" smtClean="0"/>
              </a:p>
              <a:p>
                <a:pPr marL="57150" lvl="1" indent="0" algn="ctr">
                  <a:buNone/>
                </a:pPr>
                <a:r>
                  <a:rPr lang="en-US" dirty="0" smtClean="0"/>
                  <a:t>We can restrict to the subspace perpendicular</a:t>
                </a:r>
                <a:br>
                  <a:rPr lang="en-US" dirty="0" smtClean="0"/>
                </a:br>
                <a:r>
                  <a:rPr lang="en-US" dirty="0" smtClean="0"/>
                  <a:t>to the found eigenvectors and </a:t>
                </a:r>
                <a:r>
                  <a:rPr lang="en-US" dirty="0" err="1" smtClean="0"/>
                  <a:t>recurse</a:t>
                </a:r>
                <a:r>
                  <a:rPr lang="en-US" dirty="0" smtClean="0"/>
                  <a:t>.</a:t>
                </a:r>
              </a:p>
              <a:p>
                <a:pPr marL="57150" lvl="1" indent="0">
                  <a:buNone/>
                </a:pPr>
                <a:endParaRPr lang="en-US" sz="3200" u="sng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3"/>
                <a:stretch>
                  <a:fillRect l="-1259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994721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 of Symmetric Operators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57150" lvl="1" indent="0">
                  <a:buNone/>
                </a:pPr>
                <a:r>
                  <a:rPr lang="en-US" sz="3200" u="sng" dirty="0" smtClean="0"/>
                  <a:t>Proof (II)</a:t>
                </a:r>
                <a:r>
                  <a:rPr lang="en-US" sz="3200" dirty="0" smtClean="0"/>
                  <a:t>:</a:t>
                </a:r>
              </a:p>
              <a:p>
                <a:pPr marL="0" indent="0">
                  <a:buFontTx/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is an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eigenvector of a symmetric operator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𝑀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𝑤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is orthogonal </a:t>
                </a:r>
                <a:r>
                  <a:rPr lang="en-US" altLang="en-US" dirty="0"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:</a:t>
                </a:r>
                <a:br>
                  <a:rPr lang="en-US" altLang="en-US" dirty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𝑤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=0</m:t>
                      </m:r>
                    </m:oMath>
                  </m:oMathPara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marL="0" indent="0">
                  <a:buFontTx/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is an eigenvector, this implies that:</a:t>
                </a:r>
                <a:br>
                  <a:rPr lang="en-US" altLang="en-US" dirty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𝑀𝑣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𝑤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𝑤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𝜆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𝑤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=0</m:t>
                      </m:r>
                    </m:oMath>
                  </m:oMathPara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𝑀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is symmetric, we have:</a:t>
                </a:r>
                <a:br>
                  <a:rPr lang="en-US" altLang="en-US" dirty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𝑀𝑤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𝑀𝑣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𝑤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=0</m:t>
                      </m:r>
                    </m:oMath>
                  </m:oMathPara>
                </a14:m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marL="404813" indent="-404813"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The space of vectors orthogonal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stays orthogonal after applying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𝑀</m:t>
                    </m:r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.</a:t>
                </a:r>
                <a:endParaRPr lang="en-US" altLang="en-US" dirty="0">
                  <a:sym typeface="Symbol" panose="05050102010706020507" pitchFamily="18" charset="2"/>
                </a:endParaRPr>
              </a:p>
              <a:p>
                <a:pPr marL="0" indent="0">
                  <a:buFontTx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3"/>
                <a:stretch>
                  <a:fillRect l="-1852" t="-1444" r="-1333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701153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 of Symmetric Operators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57150" lvl="1" indent="0">
                  <a:buNone/>
                </a:pPr>
                <a:r>
                  <a:rPr lang="en-US" sz="3200" u="sng" dirty="0" smtClean="0"/>
                  <a:t>Proof (I)</a:t>
                </a:r>
                <a:r>
                  <a:rPr lang="en-US" sz="3200" dirty="0" smtClean="0"/>
                  <a:t>:</a:t>
                </a:r>
              </a:p>
              <a:p>
                <a:pPr marL="57150" lvl="1" indent="0">
                  <a:buNone/>
                </a:pPr>
                <a:r>
                  <a:rPr lang="en-US" sz="3200" dirty="0" smtClean="0"/>
                  <a:t>Consider the constrained maximization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𝑀𝑣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57150" lvl="1" indent="0">
                  <a:buNone/>
                </a:pPr>
                <a:r>
                  <a:rPr lang="en-US" sz="3200" dirty="0" smtClean="0"/>
                  <a:t>The sphere is compact so a maximizer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/>
                  <a:t> exists.</a:t>
                </a:r>
              </a:p>
              <a:p>
                <a:pPr marL="57150" lvl="1" indent="0">
                  <a:buNone/>
                </a:pPr>
                <a:r>
                  <a:rPr lang="en-US" sz="3200" dirty="0" smtClean="0"/>
                  <a:t> At the maximizer, we have:</a:t>
                </a:r>
              </a:p>
              <a:p>
                <a:pPr marL="571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pPr marL="571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200" b="0" dirty="0" smtClean="0"/>
              </a:p>
              <a:p>
                <a:pPr marL="571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  <a:p>
                <a:pPr marL="57150" lvl="1" indent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/>
                  <a:t> is an eigenvector with (real) eigenvalue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  <a:p>
                <a:pPr marL="57150" lvl="1" indent="0">
                  <a:buNone/>
                </a:pPr>
                <a:endParaRPr lang="en-US" sz="3200" dirty="0" smtClean="0"/>
              </a:p>
              <a:p>
                <a:pPr marL="57150" lvl="1" indent="0">
                  <a:buNone/>
                </a:pPr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486400"/>
              </a:xfrm>
              <a:blipFill rotWithShape="0">
                <a:blip r:embed="rId3"/>
                <a:stretch>
                  <a:fillRect l="-118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326497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What happens in the</a:t>
            </a:r>
            <a:br>
              <a:rPr lang="en-US" sz="4400" dirty="0" smtClean="0"/>
            </a:br>
            <a:r>
              <a:rPr lang="en-US" sz="4400" dirty="0" smtClean="0"/>
              <a:t>discrete setting?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9945962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To enable computation, we restrict ourselves to a </a:t>
                </a:r>
                <a:r>
                  <a:rPr lang="en-US" i="1" dirty="0" smtClean="0"/>
                  <a:t>finite-dimensional</a:t>
                </a:r>
                <a:r>
                  <a:rPr lang="en-US" dirty="0" smtClean="0"/>
                  <a:t> space of functions, spanned by basis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Often these are defined</a:t>
                </a:r>
                <a:br>
                  <a:rPr lang="en-US" dirty="0" smtClean="0"/>
                </a:br>
                <a:r>
                  <a:rPr lang="en-US" dirty="0" smtClean="0"/>
                  <a:t>to be the hat functions </a:t>
                </a:r>
                <a:br>
                  <a:rPr lang="en-US" dirty="0" smtClean="0"/>
                </a:br>
                <a:r>
                  <a:rPr lang="en-US" dirty="0" smtClean="0"/>
                  <a:t>centered at vertices.</a:t>
                </a:r>
              </a:p>
              <a:p>
                <a:pPr lvl="1"/>
                <a:r>
                  <a:rPr lang="en-US" dirty="0" smtClean="0"/>
                  <a:t>Piecewise linear</a:t>
                </a:r>
                <a:endParaRPr lang="en-US" dirty="0"/>
              </a:p>
              <a:p>
                <a:pPr marL="1204913" lvl="2" indent="-347663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Gradients are constant</a:t>
                </a:r>
                <a:br>
                  <a:rPr lang="en-US" dirty="0" smtClean="0"/>
                </a:br>
                <a:r>
                  <a:rPr lang="en-US" dirty="0" smtClean="0"/>
                  <a:t>within each triangle</a:t>
                </a:r>
              </a:p>
              <a:p>
                <a:pPr lvl="1"/>
                <a:r>
                  <a:rPr lang="en-US" dirty="0" err="1" smtClean="0"/>
                  <a:t>Interpolatory</a:t>
                </a:r>
                <a:endParaRPr lang="en-US" dirty="0" smtClean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926" t="-165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685219" y="2887555"/>
            <a:ext cx="3828881" cy="3818045"/>
            <a:chOff x="4685219" y="2514600"/>
            <a:chExt cx="3828881" cy="3818045"/>
          </a:xfrm>
        </p:grpSpPr>
        <p:grpSp>
          <p:nvGrpSpPr>
            <p:cNvPr id="96" name="Group 95"/>
            <p:cNvGrpSpPr/>
            <p:nvPr/>
          </p:nvGrpSpPr>
          <p:grpSpPr>
            <a:xfrm>
              <a:off x="4744064" y="2514600"/>
              <a:ext cx="3770036" cy="3048000"/>
              <a:chOff x="4744064" y="2902976"/>
              <a:chExt cx="3770036" cy="3048000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4827639" y="4218041"/>
                <a:ext cx="3411793" cy="1651819"/>
              </a:xfrm>
              <a:custGeom>
                <a:avLst/>
                <a:gdLst>
                  <a:gd name="connsiteX0" fmla="*/ 796413 w 3411793"/>
                  <a:gd name="connsiteY0" fmla="*/ 0 h 1651819"/>
                  <a:gd name="connsiteX1" fmla="*/ 0 w 3411793"/>
                  <a:gd name="connsiteY1" fmla="*/ 1111045 h 1651819"/>
                  <a:gd name="connsiteX2" fmla="*/ 1936955 w 3411793"/>
                  <a:gd name="connsiteY2" fmla="*/ 757083 h 1651819"/>
                  <a:gd name="connsiteX3" fmla="*/ 3411793 w 3411793"/>
                  <a:gd name="connsiteY3" fmla="*/ 1651819 h 1651819"/>
                  <a:gd name="connsiteX4" fmla="*/ 3195484 w 3411793"/>
                  <a:gd name="connsiteY4" fmla="*/ 344129 h 1651819"/>
                  <a:gd name="connsiteX5" fmla="*/ 1956619 w 3411793"/>
                  <a:gd name="connsiteY5" fmla="*/ 757083 h 1651819"/>
                  <a:gd name="connsiteX6" fmla="*/ 796413 w 3411793"/>
                  <a:gd name="connsiteY6" fmla="*/ 0 h 165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1793" h="1651819">
                    <a:moveTo>
                      <a:pt x="796413" y="0"/>
                    </a:moveTo>
                    <a:lnTo>
                      <a:pt x="0" y="1111045"/>
                    </a:lnTo>
                    <a:lnTo>
                      <a:pt x="1936955" y="757083"/>
                    </a:lnTo>
                    <a:lnTo>
                      <a:pt x="3411793" y="1651819"/>
                    </a:lnTo>
                    <a:lnTo>
                      <a:pt x="3195484" y="344129"/>
                    </a:lnTo>
                    <a:lnTo>
                      <a:pt x="1956619" y="757083"/>
                    </a:lnTo>
                    <a:lnTo>
                      <a:pt x="79641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5407742" y="2991466"/>
                <a:ext cx="3028335" cy="1592826"/>
              </a:xfrm>
              <a:custGeom>
                <a:avLst/>
                <a:gdLst>
                  <a:gd name="connsiteX0" fmla="*/ 0 w 3028335"/>
                  <a:gd name="connsiteY0" fmla="*/ 255639 h 1592826"/>
                  <a:gd name="connsiteX1" fmla="*/ 216310 w 3028335"/>
                  <a:gd name="connsiteY1" fmla="*/ 1219200 h 1592826"/>
                  <a:gd name="connsiteX2" fmla="*/ 1337187 w 3028335"/>
                  <a:gd name="connsiteY2" fmla="*/ 973394 h 1592826"/>
                  <a:gd name="connsiteX3" fmla="*/ 2605548 w 3028335"/>
                  <a:gd name="connsiteY3" fmla="*/ 1592826 h 1592826"/>
                  <a:gd name="connsiteX4" fmla="*/ 3028335 w 3028335"/>
                  <a:gd name="connsiteY4" fmla="*/ 462116 h 1592826"/>
                  <a:gd name="connsiteX5" fmla="*/ 1582993 w 3028335"/>
                  <a:gd name="connsiteY5" fmla="*/ 0 h 1592826"/>
                  <a:gd name="connsiteX6" fmla="*/ 0 w 3028335"/>
                  <a:gd name="connsiteY6" fmla="*/ 255639 h 159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28335" h="1592826">
                    <a:moveTo>
                      <a:pt x="0" y="255639"/>
                    </a:moveTo>
                    <a:lnTo>
                      <a:pt x="216310" y="1219200"/>
                    </a:lnTo>
                    <a:lnTo>
                      <a:pt x="1337187" y="973394"/>
                    </a:lnTo>
                    <a:lnTo>
                      <a:pt x="2605548" y="1592826"/>
                    </a:lnTo>
                    <a:lnTo>
                      <a:pt x="3028335" y="462116"/>
                    </a:lnTo>
                    <a:lnTo>
                      <a:pt x="1582993" y="0"/>
                    </a:lnTo>
                    <a:lnTo>
                      <a:pt x="0" y="25563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5628968" y="3950112"/>
                <a:ext cx="1130709" cy="1032387"/>
              </a:xfrm>
              <a:custGeom>
                <a:avLst/>
                <a:gdLst>
                  <a:gd name="connsiteX0" fmla="*/ 0 w 1130709"/>
                  <a:gd name="connsiteY0" fmla="*/ 255639 h 1032387"/>
                  <a:gd name="connsiteX1" fmla="*/ 1101213 w 1130709"/>
                  <a:gd name="connsiteY1" fmla="*/ 0 h 1032387"/>
                  <a:gd name="connsiteX2" fmla="*/ 1130709 w 1130709"/>
                  <a:gd name="connsiteY2" fmla="*/ 1032387 h 1032387"/>
                  <a:gd name="connsiteX3" fmla="*/ 0 w 1130709"/>
                  <a:gd name="connsiteY3" fmla="*/ 255639 h 103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0709" h="1032387">
                    <a:moveTo>
                      <a:pt x="0" y="255639"/>
                    </a:moveTo>
                    <a:lnTo>
                      <a:pt x="1101213" y="0"/>
                    </a:lnTo>
                    <a:lnTo>
                      <a:pt x="1130709" y="1032387"/>
                    </a:lnTo>
                    <a:lnTo>
                      <a:pt x="0" y="255639"/>
                    </a:lnTo>
                    <a:close/>
                  </a:path>
                </a:pathLst>
              </a:custGeom>
              <a:gradFill>
                <a:gsLst>
                  <a:gs pos="52000">
                    <a:srgbClr val="0070C0"/>
                  </a:gs>
                  <a:gs pos="82000">
                    <a:schemeClr val="accent1">
                      <a:tint val="23500"/>
                      <a:satMod val="160000"/>
                    </a:schemeClr>
                  </a:gs>
                </a:gsLst>
                <a:lin ang="18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5609304" y="3512576"/>
                <a:ext cx="1140542" cy="698090"/>
              </a:xfrm>
              <a:custGeom>
                <a:avLst/>
                <a:gdLst>
                  <a:gd name="connsiteX0" fmla="*/ 1140542 w 1140542"/>
                  <a:gd name="connsiteY0" fmla="*/ 0 h 698090"/>
                  <a:gd name="connsiteX1" fmla="*/ 1111045 w 1140542"/>
                  <a:gd name="connsiteY1" fmla="*/ 452284 h 698090"/>
                  <a:gd name="connsiteX2" fmla="*/ 0 w 1140542"/>
                  <a:gd name="connsiteY2" fmla="*/ 698090 h 698090"/>
                  <a:gd name="connsiteX3" fmla="*/ 1140542 w 1140542"/>
                  <a:gd name="connsiteY3" fmla="*/ 0 h 69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0542" h="698090">
                    <a:moveTo>
                      <a:pt x="1140542" y="0"/>
                    </a:moveTo>
                    <a:lnTo>
                      <a:pt x="1111045" y="452284"/>
                    </a:lnTo>
                    <a:lnTo>
                      <a:pt x="0" y="698090"/>
                    </a:lnTo>
                    <a:lnTo>
                      <a:pt x="1140542" y="0"/>
                    </a:lnTo>
                    <a:close/>
                  </a:path>
                </a:pathLst>
              </a:custGeom>
              <a:gradFill>
                <a:gsLst>
                  <a:gs pos="56000">
                    <a:srgbClr val="0070C0"/>
                  </a:gs>
                  <a:gs pos="76000">
                    <a:schemeClr val="accent1">
                      <a:tint val="23500"/>
                      <a:satMod val="160000"/>
                    </a:scheme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6732638" y="3955028"/>
                <a:ext cx="1278193" cy="1032387"/>
              </a:xfrm>
              <a:custGeom>
                <a:avLst/>
                <a:gdLst>
                  <a:gd name="connsiteX0" fmla="*/ 29497 w 1278193"/>
                  <a:gd name="connsiteY0" fmla="*/ 1032387 h 1032387"/>
                  <a:gd name="connsiteX1" fmla="*/ 1278193 w 1278193"/>
                  <a:gd name="connsiteY1" fmla="*/ 599768 h 1032387"/>
                  <a:gd name="connsiteX2" fmla="*/ 0 w 1278193"/>
                  <a:gd name="connsiteY2" fmla="*/ 0 h 1032387"/>
                  <a:gd name="connsiteX3" fmla="*/ 29497 w 1278193"/>
                  <a:gd name="connsiteY3" fmla="*/ 1032387 h 103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193" h="1032387">
                    <a:moveTo>
                      <a:pt x="29497" y="1032387"/>
                    </a:moveTo>
                    <a:lnTo>
                      <a:pt x="1278193" y="599768"/>
                    </a:lnTo>
                    <a:lnTo>
                      <a:pt x="0" y="0"/>
                    </a:lnTo>
                    <a:lnTo>
                      <a:pt x="29497" y="1032387"/>
                    </a:lnTo>
                    <a:close/>
                  </a:path>
                </a:pathLst>
              </a:custGeom>
              <a:gradFill>
                <a:gsLst>
                  <a:gs pos="43000">
                    <a:srgbClr val="0070C0"/>
                  </a:gs>
                  <a:gs pos="83000">
                    <a:schemeClr val="accent1">
                      <a:tint val="23500"/>
                      <a:satMod val="160000"/>
                    </a:schemeClr>
                  </a:gs>
                </a:gsLst>
                <a:lin ang="147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6735096" y="3512576"/>
                <a:ext cx="1268361" cy="1042220"/>
              </a:xfrm>
              <a:custGeom>
                <a:avLst/>
                <a:gdLst>
                  <a:gd name="connsiteX0" fmla="*/ 9832 w 1268361"/>
                  <a:gd name="connsiteY0" fmla="*/ 0 h 1042220"/>
                  <a:gd name="connsiteX1" fmla="*/ 0 w 1268361"/>
                  <a:gd name="connsiteY1" fmla="*/ 442452 h 1042220"/>
                  <a:gd name="connsiteX2" fmla="*/ 1268361 w 1268361"/>
                  <a:gd name="connsiteY2" fmla="*/ 1042220 h 1042220"/>
                  <a:gd name="connsiteX3" fmla="*/ 9832 w 1268361"/>
                  <a:gd name="connsiteY3" fmla="*/ 0 h 104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361" h="1042220">
                    <a:moveTo>
                      <a:pt x="9832" y="0"/>
                    </a:moveTo>
                    <a:lnTo>
                      <a:pt x="0" y="442452"/>
                    </a:lnTo>
                    <a:lnTo>
                      <a:pt x="1268361" y="1042220"/>
                    </a:lnTo>
                    <a:lnTo>
                      <a:pt x="9832" y="0"/>
                    </a:lnTo>
                    <a:close/>
                  </a:path>
                </a:pathLst>
              </a:custGeom>
              <a:gradFill>
                <a:gsLst>
                  <a:gs pos="52000">
                    <a:srgbClr val="0070C0"/>
                  </a:gs>
                  <a:gs pos="64000">
                    <a:schemeClr val="accent1">
                      <a:tint val="23500"/>
                      <a:satMod val="160000"/>
                    </a:schemeClr>
                  </a:gs>
                </a:gsLst>
                <a:lin ang="774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5409565" y="2984091"/>
                <a:ext cx="3028335" cy="2005781"/>
              </a:xfrm>
              <a:custGeom>
                <a:avLst/>
                <a:gdLst>
                  <a:gd name="connsiteX0" fmla="*/ 1347019 w 3028335"/>
                  <a:gd name="connsiteY0" fmla="*/ 540774 h 2005781"/>
                  <a:gd name="connsiteX1" fmla="*/ 206477 w 3028335"/>
                  <a:gd name="connsiteY1" fmla="*/ 1229032 h 2005781"/>
                  <a:gd name="connsiteX2" fmla="*/ 1347019 w 3028335"/>
                  <a:gd name="connsiteY2" fmla="*/ 2005781 h 2005781"/>
                  <a:gd name="connsiteX3" fmla="*/ 1327355 w 3028335"/>
                  <a:gd name="connsiteY3" fmla="*/ 983226 h 2005781"/>
                  <a:gd name="connsiteX4" fmla="*/ 2595716 w 3028335"/>
                  <a:gd name="connsiteY4" fmla="*/ 1582994 h 2005781"/>
                  <a:gd name="connsiteX5" fmla="*/ 3028335 w 3028335"/>
                  <a:gd name="connsiteY5" fmla="*/ 471949 h 2005781"/>
                  <a:gd name="connsiteX6" fmla="*/ 1543664 w 3028335"/>
                  <a:gd name="connsiteY6" fmla="*/ 0 h 2005781"/>
                  <a:gd name="connsiteX7" fmla="*/ 0 w 3028335"/>
                  <a:gd name="connsiteY7" fmla="*/ 275303 h 2005781"/>
                  <a:gd name="connsiteX8" fmla="*/ 1347019 w 3028335"/>
                  <a:gd name="connsiteY8" fmla="*/ 540774 h 200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335" h="2005781">
                    <a:moveTo>
                      <a:pt x="1347019" y="540774"/>
                    </a:moveTo>
                    <a:lnTo>
                      <a:pt x="206477" y="1229032"/>
                    </a:lnTo>
                    <a:lnTo>
                      <a:pt x="1347019" y="2005781"/>
                    </a:lnTo>
                    <a:lnTo>
                      <a:pt x="1327355" y="983226"/>
                    </a:lnTo>
                    <a:lnTo>
                      <a:pt x="2595716" y="1582994"/>
                    </a:lnTo>
                    <a:lnTo>
                      <a:pt x="3028335" y="471949"/>
                    </a:lnTo>
                    <a:lnTo>
                      <a:pt x="1543664" y="0"/>
                    </a:lnTo>
                    <a:lnTo>
                      <a:pt x="0" y="275303"/>
                    </a:lnTo>
                    <a:lnTo>
                      <a:pt x="1347019" y="540774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4" idx="1"/>
                <a:endCxn id="4" idx="3"/>
              </p:cNvCxnSpPr>
              <p:nvPr/>
            </p:nvCxnSpPr>
            <p:spPr>
              <a:xfrm flipV="1">
                <a:off x="5616042" y="3967317"/>
                <a:ext cx="1120879" cy="2458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4" idx="7"/>
                <a:endCxn id="4" idx="1"/>
              </p:cNvCxnSpPr>
              <p:nvPr/>
            </p:nvCxnSpPr>
            <p:spPr>
              <a:xfrm>
                <a:off x="5409565" y="3259394"/>
                <a:ext cx="206477" cy="9537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4" idx="0"/>
                <a:endCxn id="4" idx="6"/>
              </p:cNvCxnSpPr>
              <p:nvPr/>
            </p:nvCxnSpPr>
            <p:spPr>
              <a:xfrm flipV="1">
                <a:off x="6756585" y="2984091"/>
                <a:ext cx="196645" cy="54077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4" idx="0"/>
                <a:endCxn id="4" idx="4"/>
              </p:cNvCxnSpPr>
              <p:nvPr/>
            </p:nvCxnSpPr>
            <p:spPr>
              <a:xfrm>
                <a:off x="6756585" y="3524865"/>
                <a:ext cx="1248697" cy="104222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4" idx="0"/>
                <a:endCxn id="4" idx="5"/>
              </p:cNvCxnSpPr>
              <p:nvPr/>
            </p:nvCxnSpPr>
            <p:spPr>
              <a:xfrm flipV="1">
                <a:off x="6756585" y="3456040"/>
                <a:ext cx="1681315" cy="6882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4" idx="2"/>
                <a:endCxn id="4" idx="4"/>
              </p:cNvCxnSpPr>
              <p:nvPr/>
            </p:nvCxnSpPr>
            <p:spPr>
              <a:xfrm flipV="1">
                <a:off x="6756585" y="4567085"/>
                <a:ext cx="1248697" cy="4227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" idx="0"/>
                <a:endCxn id="4" idx="3"/>
              </p:cNvCxnSpPr>
              <p:nvPr/>
            </p:nvCxnSpPr>
            <p:spPr>
              <a:xfrm flipH="1">
                <a:off x="6736921" y="3524865"/>
                <a:ext cx="19664" cy="44245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6691510" y="3924908"/>
                    <a:ext cx="403572" cy="362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baseline="-25000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US" i="1" baseline="-250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1510" y="3924908"/>
                    <a:ext cx="403572" cy="36298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6665636" y="3903408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6676104" y="4884176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5569340" y="4132008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8361700" y="337984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6913900" y="2902976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6695132" y="3446208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5334000" y="3170904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6629400" y="4895844"/>
                    <a:ext cx="408253" cy="362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baseline="-25000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oMath>
                      </m:oMathPara>
                    </a14:m>
                    <a:endParaRPr lang="en-US" i="1" baseline="-25000" dirty="0"/>
                  </a:p>
                </p:txBody>
              </p:sp>
            </mc:Choice>
            <mc:Fallback xmlns="">
              <p:sp>
                <p:nvSpPr>
                  <p:cNvPr id="121" name="TextBox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400" y="4895844"/>
                    <a:ext cx="408253" cy="36298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35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8008180" y="4426976"/>
                    <a:ext cx="439864" cy="3629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baseline="-25000" dirty="0" err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i="1" baseline="-25000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8180" y="4426976"/>
                    <a:ext cx="439864" cy="36298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1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7239000" y="4731776"/>
                    <a:ext cx="7686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baseline="-25000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9000" y="4731776"/>
                    <a:ext cx="76867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r="-2381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7933996" y="4493344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4744064" y="5245512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8163232" y="5798576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685219" y="5214647"/>
                  <a:ext cx="3828881" cy="1117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if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otherwise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219" y="5214647"/>
                  <a:ext cx="3828881" cy="111799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2036413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u="sng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Recall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Given a signal,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:[0,2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, we can write it out in terms of its </a:t>
                </a:r>
                <a:r>
                  <a:rPr lang="en-US" i="1" dirty="0" smtClean="0"/>
                  <a:t>Fourier decomposition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]⋅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 smtClean="0"/>
                  <a:t>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Fourier coefficients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813562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To enable computation, we restrict ourselves to a </a:t>
                </a:r>
                <a:r>
                  <a:rPr lang="en-US" i="1" dirty="0"/>
                  <a:t>finite-dimensional</a:t>
                </a:r>
                <a:r>
                  <a:rPr lang="en-US" dirty="0"/>
                  <a:t> space of functions, spanned by basis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Having chosen a basis, we can think of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as a “discrete” function: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dirty="0" smtClean="0"/>
                  <a:t>If we use the hat functions as a basis, then: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926" t="-165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953000" y="5638800"/>
            <a:ext cx="2514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81800" y="5638800"/>
            <a:ext cx="685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60196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To enable computation, we restrict ourselves to a </a:t>
                </a:r>
                <a:r>
                  <a:rPr lang="en-US" i="1" dirty="0"/>
                  <a:t>finite-dimensional</a:t>
                </a:r>
                <a:r>
                  <a:rPr lang="en-US" dirty="0"/>
                  <a:t> space of functions, spanned by basis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u="sng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[WARNING]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 general, given: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 smtClean="0"/>
                  <a:t>: A continuous linear operator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A discrete function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will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be in the space of functions spanned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926" t="-1652" r="-1259" b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097626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To enable computation, we restrict ourselves to a </a:t>
                </a:r>
                <a:r>
                  <a:rPr lang="en-US" i="1" dirty="0"/>
                  <a:t>finite-dimensional</a:t>
                </a:r>
                <a:r>
                  <a:rPr lang="en-US" dirty="0"/>
                  <a:t> space of functions, spanned by basis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Given a continuous linear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 smtClean="0"/>
                  <a:t>, we discretize the operator by </a:t>
                </a:r>
                <a:r>
                  <a:rPr lang="en-US" i="1" dirty="0" smtClean="0"/>
                  <a:t>projecting</a:t>
                </a:r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200" b="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926" t="-165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794932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Writing out the discrete functions: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914400" y="2658208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1396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to be the matrices: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14400" y="2810608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48715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 smtClean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Definition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 smtClean="0"/>
                  <a:t>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is called the </a:t>
                </a:r>
                <a:r>
                  <a:rPr lang="en-US" i="1" dirty="0" smtClean="0"/>
                  <a:t>mass matrix</a:t>
                </a:r>
                <a:r>
                  <a:rPr lang="en-US" dirty="0" smtClean="0"/>
                  <a:t>.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The matrix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 called the </a:t>
                </a:r>
                <a:r>
                  <a:rPr lang="en-US" i="1" dirty="0" smtClean="0"/>
                  <a:t>stiffness matrix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14400" y="2810608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48200" y="3694846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72760" y="2286000"/>
            <a:ext cx="5410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Both the mass and stiffness matrices are symmetric and positive (semi)-definite.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915056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to the hat</a:t>
                </a:r>
                <a:br>
                  <a:rPr lang="en-US" dirty="0" smtClean="0"/>
                </a:br>
                <a:r>
                  <a:rPr lang="en-US" dirty="0" smtClean="0"/>
                  <a:t>functions,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is: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14400" y="2810608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2208" y="4410845"/>
                <a:ext cx="4424994" cy="1957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8" y="4410845"/>
                <a:ext cx="4424994" cy="19577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221564" y="2895600"/>
            <a:ext cx="3770036" cy="3048000"/>
            <a:chOff x="4744064" y="2902976"/>
            <a:chExt cx="3770036" cy="3048000"/>
          </a:xfrm>
        </p:grpSpPr>
        <p:sp>
          <p:nvSpPr>
            <p:cNvPr id="46" name="Freeform 45"/>
            <p:cNvSpPr/>
            <p:nvPr/>
          </p:nvSpPr>
          <p:spPr>
            <a:xfrm>
              <a:off x="4827639" y="4218041"/>
              <a:ext cx="3411793" cy="1651819"/>
            </a:xfrm>
            <a:custGeom>
              <a:avLst/>
              <a:gdLst>
                <a:gd name="connsiteX0" fmla="*/ 796413 w 3411793"/>
                <a:gd name="connsiteY0" fmla="*/ 0 h 1651819"/>
                <a:gd name="connsiteX1" fmla="*/ 0 w 3411793"/>
                <a:gd name="connsiteY1" fmla="*/ 1111045 h 1651819"/>
                <a:gd name="connsiteX2" fmla="*/ 1936955 w 3411793"/>
                <a:gd name="connsiteY2" fmla="*/ 757083 h 1651819"/>
                <a:gd name="connsiteX3" fmla="*/ 3411793 w 3411793"/>
                <a:gd name="connsiteY3" fmla="*/ 1651819 h 1651819"/>
                <a:gd name="connsiteX4" fmla="*/ 3195484 w 3411793"/>
                <a:gd name="connsiteY4" fmla="*/ 344129 h 1651819"/>
                <a:gd name="connsiteX5" fmla="*/ 1956619 w 3411793"/>
                <a:gd name="connsiteY5" fmla="*/ 757083 h 1651819"/>
                <a:gd name="connsiteX6" fmla="*/ 796413 w 3411793"/>
                <a:gd name="connsiteY6" fmla="*/ 0 h 16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1793" h="1651819">
                  <a:moveTo>
                    <a:pt x="796413" y="0"/>
                  </a:moveTo>
                  <a:lnTo>
                    <a:pt x="0" y="1111045"/>
                  </a:lnTo>
                  <a:lnTo>
                    <a:pt x="1936955" y="757083"/>
                  </a:lnTo>
                  <a:lnTo>
                    <a:pt x="3411793" y="1651819"/>
                  </a:lnTo>
                  <a:lnTo>
                    <a:pt x="3195484" y="344129"/>
                  </a:lnTo>
                  <a:lnTo>
                    <a:pt x="1956619" y="757083"/>
                  </a:lnTo>
                  <a:lnTo>
                    <a:pt x="7964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407742" y="2991466"/>
              <a:ext cx="3028335" cy="1592826"/>
            </a:xfrm>
            <a:custGeom>
              <a:avLst/>
              <a:gdLst>
                <a:gd name="connsiteX0" fmla="*/ 0 w 3028335"/>
                <a:gd name="connsiteY0" fmla="*/ 255639 h 1592826"/>
                <a:gd name="connsiteX1" fmla="*/ 216310 w 3028335"/>
                <a:gd name="connsiteY1" fmla="*/ 1219200 h 1592826"/>
                <a:gd name="connsiteX2" fmla="*/ 1337187 w 3028335"/>
                <a:gd name="connsiteY2" fmla="*/ 973394 h 1592826"/>
                <a:gd name="connsiteX3" fmla="*/ 2605548 w 3028335"/>
                <a:gd name="connsiteY3" fmla="*/ 1592826 h 1592826"/>
                <a:gd name="connsiteX4" fmla="*/ 3028335 w 3028335"/>
                <a:gd name="connsiteY4" fmla="*/ 462116 h 1592826"/>
                <a:gd name="connsiteX5" fmla="*/ 1582993 w 3028335"/>
                <a:gd name="connsiteY5" fmla="*/ 0 h 1592826"/>
                <a:gd name="connsiteX6" fmla="*/ 0 w 3028335"/>
                <a:gd name="connsiteY6" fmla="*/ 255639 h 15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335" h="1592826">
                  <a:moveTo>
                    <a:pt x="0" y="255639"/>
                  </a:moveTo>
                  <a:lnTo>
                    <a:pt x="216310" y="1219200"/>
                  </a:lnTo>
                  <a:lnTo>
                    <a:pt x="1337187" y="973394"/>
                  </a:lnTo>
                  <a:lnTo>
                    <a:pt x="2605548" y="1592826"/>
                  </a:lnTo>
                  <a:lnTo>
                    <a:pt x="3028335" y="462116"/>
                  </a:lnTo>
                  <a:lnTo>
                    <a:pt x="1582993" y="0"/>
                  </a:lnTo>
                  <a:lnTo>
                    <a:pt x="0" y="2556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628968" y="3950112"/>
              <a:ext cx="1130709" cy="1032387"/>
            </a:xfrm>
            <a:custGeom>
              <a:avLst/>
              <a:gdLst>
                <a:gd name="connsiteX0" fmla="*/ 0 w 1130709"/>
                <a:gd name="connsiteY0" fmla="*/ 255639 h 1032387"/>
                <a:gd name="connsiteX1" fmla="*/ 1101213 w 1130709"/>
                <a:gd name="connsiteY1" fmla="*/ 0 h 1032387"/>
                <a:gd name="connsiteX2" fmla="*/ 1130709 w 1130709"/>
                <a:gd name="connsiteY2" fmla="*/ 1032387 h 1032387"/>
                <a:gd name="connsiteX3" fmla="*/ 0 w 1130709"/>
                <a:gd name="connsiteY3" fmla="*/ 255639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709" h="1032387">
                  <a:moveTo>
                    <a:pt x="0" y="255639"/>
                  </a:moveTo>
                  <a:lnTo>
                    <a:pt x="1101213" y="0"/>
                  </a:lnTo>
                  <a:lnTo>
                    <a:pt x="1130709" y="1032387"/>
                  </a:lnTo>
                  <a:lnTo>
                    <a:pt x="0" y="255639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82000">
                  <a:schemeClr val="accent1">
                    <a:tint val="23500"/>
                    <a:satMod val="16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609304" y="3512576"/>
              <a:ext cx="1140542" cy="698090"/>
            </a:xfrm>
            <a:custGeom>
              <a:avLst/>
              <a:gdLst>
                <a:gd name="connsiteX0" fmla="*/ 1140542 w 1140542"/>
                <a:gd name="connsiteY0" fmla="*/ 0 h 698090"/>
                <a:gd name="connsiteX1" fmla="*/ 1111045 w 1140542"/>
                <a:gd name="connsiteY1" fmla="*/ 452284 h 698090"/>
                <a:gd name="connsiteX2" fmla="*/ 0 w 1140542"/>
                <a:gd name="connsiteY2" fmla="*/ 698090 h 698090"/>
                <a:gd name="connsiteX3" fmla="*/ 1140542 w 1140542"/>
                <a:gd name="connsiteY3" fmla="*/ 0 h 69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542" h="698090">
                  <a:moveTo>
                    <a:pt x="1140542" y="0"/>
                  </a:moveTo>
                  <a:lnTo>
                    <a:pt x="1111045" y="452284"/>
                  </a:lnTo>
                  <a:lnTo>
                    <a:pt x="0" y="698090"/>
                  </a:lnTo>
                  <a:lnTo>
                    <a:pt x="1140542" y="0"/>
                  </a:lnTo>
                  <a:close/>
                </a:path>
              </a:pathLst>
            </a:custGeom>
            <a:gradFill>
              <a:gsLst>
                <a:gs pos="56000">
                  <a:srgbClr val="0070C0"/>
                </a:gs>
                <a:gs pos="76000">
                  <a:schemeClr val="accent1">
                    <a:tint val="23500"/>
                    <a:satMod val="1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732638" y="3955028"/>
              <a:ext cx="1278193" cy="1032387"/>
            </a:xfrm>
            <a:custGeom>
              <a:avLst/>
              <a:gdLst>
                <a:gd name="connsiteX0" fmla="*/ 29497 w 1278193"/>
                <a:gd name="connsiteY0" fmla="*/ 1032387 h 1032387"/>
                <a:gd name="connsiteX1" fmla="*/ 1278193 w 1278193"/>
                <a:gd name="connsiteY1" fmla="*/ 599768 h 1032387"/>
                <a:gd name="connsiteX2" fmla="*/ 0 w 1278193"/>
                <a:gd name="connsiteY2" fmla="*/ 0 h 1032387"/>
                <a:gd name="connsiteX3" fmla="*/ 29497 w 1278193"/>
                <a:gd name="connsiteY3" fmla="*/ 1032387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193" h="1032387">
                  <a:moveTo>
                    <a:pt x="29497" y="1032387"/>
                  </a:moveTo>
                  <a:lnTo>
                    <a:pt x="1278193" y="599768"/>
                  </a:lnTo>
                  <a:lnTo>
                    <a:pt x="0" y="0"/>
                  </a:lnTo>
                  <a:lnTo>
                    <a:pt x="29497" y="1032387"/>
                  </a:lnTo>
                  <a:close/>
                </a:path>
              </a:pathLst>
            </a:custGeom>
            <a:gradFill>
              <a:gsLst>
                <a:gs pos="43000">
                  <a:srgbClr val="0070C0"/>
                </a:gs>
                <a:gs pos="83000">
                  <a:schemeClr val="accent1">
                    <a:tint val="23500"/>
                    <a:satMod val="160000"/>
                  </a:schemeClr>
                </a:gs>
              </a:gsLst>
              <a:lin ang="147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735096" y="3512576"/>
              <a:ext cx="1268361" cy="1042220"/>
            </a:xfrm>
            <a:custGeom>
              <a:avLst/>
              <a:gdLst>
                <a:gd name="connsiteX0" fmla="*/ 9832 w 1268361"/>
                <a:gd name="connsiteY0" fmla="*/ 0 h 1042220"/>
                <a:gd name="connsiteX1" fmla="*/ 0 w 1268361"/>
                <a:gd name="connsiteY1" fmla="*/ 442452 h 1042220"/>
                <a:gd name="connsiteX2" fmla="*/ 1268361 w 1268361"/>
                <a:gd name="connsiteY2" fmla="*/ 1042220 h 1042220"/>
                <a:gd name="connsiteX3" fmla="*/ 9832 w 1268361"/>
                <a:gd name="connsiteY3" fmla="*/ 0 h 104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361" h="1042220">
                  <a:moveTo>
                    <a:pt x="9832" y="0"/>
                  </a:moveTo>
                  <a:lnTo>
                    <a:pt x="0" y="442452"/>
                  </a:lnTo>
                  <a:lnTo>
                    <a:pt x="1268361" y="1042220"/>
                  </a:lnTo>
                  <a:lnTo>
                    <a:pt x="9832" y="0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64000">
                  <a:schemeClr val="accent1">
                    <a:tint val="23500"/>
                    <a:satMod val="160000"/>
                  </a:schemeClr>
                </a:gs>
              </a:gsLst>
              <a:lin ang="77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409565" y="2984091"/>
              <a:ext cx="3028335" cy="2005781"/>
            </a:xfrm>
            <a:custGeom>
              <a:avLst/>
              <a:gdLst>
                <a:gd name="connsiteX0" fmla="*/ 1347019 w 3028335"/>
                <a:gd name="connsiteY0" fmla="*/ 540774 h 2005781"/>
                <a:gd name="connsiteX1" fmla="*/ 206477 w 3028335"/>
                <a:gd name="connsiteY1" fmla="*/ 1229032 h 2005781"/>
                <a:gd name="connsiteX2" fmla="*/ 1347019 w 3028335"/>
                <a:gd name="connsiteY2" fmla="*/ 2005781 h 2005781"/>
                <a:gd name="connsiteX3" fmla="*/ 1327355 w 3028335"/>
                <a:gd name="connsiteY3" fmla="*/ 983226 h 2005781"/>
                <a:gd name="connsiteX4" fmla="*/ 2595716 w 3028335"/>
                <a:gd name="connsiteY4" fmla="*/ 1582994 h 2005781"/>
                <a:gd name="connsiteX5" fmla="*/ 3028335 w 3028335"/>
                <a:gd name="connsiteY5" fmla="*/ 471949 h 2005781"/>
                <a:gd name="connsiteX6" fmla="*/ 1543664 w 3028335"/>
                <a:gd name="connsiteY6" fmla="*/ 0 h 2005781"/>
                <a:gd name="connsiteX7" fmla="*/ 0 w 3028335"/>
                <a:gd name="connsiteY7" fmla="*/ 275303 h 2005781"/>
                <a:gd name="connsiteX8" fmla="*/ 1347019 w 3028335"/>
                <a:gd name="connsiteY8" fmla="*/ 540774 h 200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335" h="2005781">
                  <a:moveTo>
                    <a:pt x="1347019" y="540774"/>
                  </a:moveTo>
                  <a:lnTo>
                    <a:pt x="206477" y="1229032"/>
                  </a:lnTo>
                  <a:lnTo>
                    <a:pt x="1347019" y="2005781"/>
                  </a:lnTo>
                  <a:lnTo>
                    <a:pt x="1327355" y="983226"/>
                  </a:lnTo>
                  <a:lnTo>
                    <a:pt x="2595716" y="1582994"/>
                  </a:lnTo>
                  <a:lnTo>
                    <a:pt x="3028335" y="471949"/>
                  </a:lnTo>
                  <a:lnTo>
                    <a:pt x="1543664" y="0"/>
                  </a:lnTo>
                  <a:lnTo>
                    <a:pt x="0" y="275303"/>
                  </a:lnTo>
                  <a:lnTo>
                    <a:pt x="1347019" y="54077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52" idx="1"/>
              <a:endCxn id="52" idx="3"/>
            </p:cNvCxnSpPr>
            <p:nvPr/>
          </p:nvCxnSpPr>
          <p:spPr>
            <a:xfrm flipV="1">
              <a:off x="5616042" y="3967317"/>
              <a:ext cx="1120879" cy="2458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2" idx="7"/>
              <a:endCxn id="52" idx="1"/>
            </p:cNvCxnSpPr>
            <p:nvPr/>
          </p:nvCxnSpPr>
          <p:spPr>
            <a:xfrm>
              <a:off x="5409565" y="3259394"/>
              <a:ext cx="206477" cy="9537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0"/>
              <a:endCxn id="52" idx="6"/>
            </p:cNvCxnSpPr>
            <p:nvPr/>
          </p:nvCxnSpPr>
          <p:spPr>
            <a:xfrm flipV="1">
              <a:off x="6756585" y="2984091"/>
              <a:ext cx="196645" cy="5407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0"/>
              <a:endCxn id="52" idx="4"/>
            </p:cNvCxnSpPr>
            <p:nvPr/>
          </p:nvCxnSpPr>
          <p:spPr>
            <a:xfrm>
              <a:off x="6756585" y="3524865"/>
              <a:ext cx="1248697" cy="1042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2" idx="0"/>
              <a:endCxn id="52" idx="5"/>
            </p:cNvCxnSpPr>
            <p:nvPr/>
          </p:nvCxnSpPr>
          <p:spPr>
            <a:xfrm flipV="1">
              <a:off x="6756585" y="3456040"/>
              <a:ext cx="1681315" cy="688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2" idx="2"/>
              <a:endCxn id="52" idx="4"/>
            </p:cNvCxnSpPr>
            <p:nvPr/>
          </p:nvCxnSpPr>
          <p:spPr>
            <a:xfrm flipV="1">
              <a:off x="6756585" y="4567085"/>
              <a:ext cx="1248697" cy="4227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2" idx="0"/>
              <a:endCxn id="52" idx="3"/>
            </p:cNvCxnSpPr>
            <p:nvPr/>
          </p:nvCxnSpPr>
          <p:spPr>
            <a:xfrm flipH="1">
              <a:off x="6736921" y="3524865"/>
              <a:ext cx="19664" cy="442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691510" y="3924908"/>
                  <a:ext cx="403572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510" y="3924908"/>
                  <a:ext cx="403572" cy="36298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665636" y="39034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676104" y="48841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569340" y="41320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8361700" y="337984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913900" y="29029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695132" y="34462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5334000" y="317090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629400" y="4895844"/>
                  <a:ext cx="408253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4895844"/>
                  <a:ext cx="408253" cy="36298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008180" y="4426976"/>
                  <a:ext cx="439864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180" y="4426976"/>
                  <a:ext cx="439864" cy="3629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7239000" y="4731776"/>
                  <a:ext cx="768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baseline="-25000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4731776"/>
                  <a:ext cx="76867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381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933996" y="449334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4744064" y="5245512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8163232" y="57985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570784" y="4091352"/>
                <a:ext cx="608052" cy="523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784" y="4091352"/>
                <a:ext cx="608052" cy="5234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407436" y="4243752"/>
                <a:ext cx="608052" cy="523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436" y="4243752"/>
                <a:ext cx="608052" cy="5234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696134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to the hat</a:t>
                </a:r>
                <a:br>
                  <a:rPr lang="en-US" dirty="0" smtClean="0"/>
                </a:br>
                <a:r>
                  <a:rPr lang="en-US" dirty="0" smtClean="0"/>
                  <a:t>functions,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is</a:t>
                </a:r>
                <a:br>
                  <a:rPr lang="en-US" dirty="0" smtClean="0"/>
                </a:br>
                <a:r>
                  <a:rPr lang="en-US" dirty="0" smtClean="0"/>
                  <a:t>the cotangent-Laplacian:</a:t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14400" y="2810608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2953" y="4618896"/>
                <a:ext cx="4546116" cy="1519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ot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ot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53" y="4618896"/>
                <a:ext cx="4546116" cy="1519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5221564" y="2895600"/>
            <a:ext cx="3770036" cy="3048000"/>
            <a:chOff x="4744064" y="2902976"/>
            <a:chExt cx="3770036" cy="3048000"/>
          </a:xfrm>
        </p:grpSpPr>
        <p:sp>
          <p:nvSpPr>
            <p:cNvPr id="44" name="Freeform 43"/>
            <p:cNvSpPr/>
            <p:nvPr/>
          </p:nvSpPr>
          <p:spPr>
            <a:xfrm>
              <a:off x="4827639" y="4218041"/>
              <a:ext cx="3411793" cy="1651819"/>
            </a:xfrm>
            <a:custGeom>
              <a:avLst/>
              <a:gdLst>
                <a:gd name="connsiteX0" fmla="*/ 796413 w 3411793"/>
                <a:gd name="connsiteY0" fmla="*/ 0 h 1651819"/>
                <a:gd name="connsiteX1" fmla="*/ 0 w 3411793"/>
                <a:gd name="connsiteY1" fmla="*/ 1111045 h 1651819"/>
                <a:gd name="connsiteX2" fmla="*/ 1936955 w 3411793"/>
                <a:gd name="connsiteY2" fmla="*/ 757083 h 1651819"/>
                <a:gd name="connsiteX3" fmla="*/ 3411793 w 3411793"/>
                <a:gd name="connsiteY3" fmla="*/ 1651819 h 1651819"/>
                <a:gd name="connsiteX4" fmla="*/ 3195484 w 3411793"/>
                <a:gd name="connsiteY4" fmla="*/ 344129 h 1651819"/>
                <a:gd name="connsiteX5" fmla="*/ 1956619 w 3411793"/>
                <a:gd name="connsiteY5" fmla="*/ 757083 h 1651819"/>
                <a:gd name="connsiteX6" fmla="*/ 796413 w 3411793"/>
                <a:gd name="connsiteY6" fmla="*/ 0 h 16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1793" h="1651819">
                  <a:moveTo>
                    <a:pt x="796413" y="0"/>
                  </a:moveTo>
                  <a:lnTo>
                    <a:pt x="0" y="1111045"/>
                  </a:lnTo>
                  <a:lnTo>
                    <a:pt x="1936955" y="757083"/>
                  </a:lnTo>
                  <a:lnTo>
                    <a:pt x="3411793" y="1651819"/>
                  </a:lnTo>
                  <a:lnTo>
                    <a:pt x="3195484" y="344129"/>
                  </a:lnTo>
                  <a:lnTo>
                    <a:pt x="1956619" y="757083"/>
                  </a:lnTo>
                  <a:lnTo>
                    <a:pt x="7964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407742" y="2991466"/>
              <a:ext cx="3028335" cy="1592826"/>
            </a:xfrm>
            <a:custGeom>
              <a:avLst/>
              <a:gdLst>
                <a:gd name="connsiteX0" fmla="*/ 0 w 3028335"/>
                <a:gd name="connsiteY0" fmla="*/ 255639 h 1592826"/>
                <a:gd name="connsiteX1" fmla="*/ 216310 w 3028335"/>
                <a:gd name="connsiteY1" fmla="*/ 1219200 h 1592826"/>
                <a:gd name="connsiteX2" fmla="*/ 1337187 w 3028335"/>
                <a:gd name="connsiteY2" fmla="*/ 973394 h 1592826"/>
                <a:gd name="connsiteX3" fmla="*/ 2605548 w 3028335"/>
                <a:gd name="connsiteY3" fmla="*/ 1592826 h 1592826"/>
                <a:gd name="connsiteX4" fmla="*/ 3028335 w 3028335"/>
                <a:gd name="connsiteY4" fmla="*/ 462116 h 1592826"/>
                <a:gd name="connsiteX5" fmla="*/ 1582993 w 3028335"/>
                <a:gd name="connsiteY5" fmla="*/ 0 h 1592826"/>
                <a:gd name="connsiteX6" fmla="*/ 0 w 3028335"/>
                <a:gd name="connsiteY6" fmla="*/ 255639 h 15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335" h="1592826">
                  <a:moveTo>
                    <a:pt x="0" y="255639"/>
                  </a:moveTo>
                  <a:lnTo>
                    <a:pt x="216310" y="1219200"/>
                  </a:lnTo>
                  <a:lnTo>
                    <a:pt x="1337187" y="973394"/>
                  </a:lnTo>
                  <a:lnTo>
                    <a:pt x="2605548" y="1592826"/>
                  </a:lnTo>
                  <a:lnTo>
                    <a:pt x="3028335" y="462116"/>
                  </a:lnTo>
                  <a:lnTo>
                    <a:pt x="1582993" y="0"/>
                  </a:lnTo>
                  <a:lnTo>
                    <a:pt x="0" y="2556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628968" y="3950112"/>
              <a:ext cx="1130709" cy="1032387"/>
            </a:xfrm>
            <a:custGeom>
              <a:avLst/>
              <a:gdLst>
                <a:gd name="connsiteX0" fmla="*/ 0 w 1130709"/>
                <a:gd name="connsiteY0" fmla="*/ 255639 h 1032387"/>
                <a:gd name="connsiteX1" fmla="*/ 1101213 w 1130709"/>
                <a:gd name="connsiteY1" fmla="*/ 0 h 1032387"/>
                <a:gd name="connsiteX2" fmla="*/ 1130709 w 1130709"/>
                <a:gd name="connsiteY2" fmla="*/ 1032387 h 1032387"/>
                <a:gd name="connsiteX3" fmla="*/ 0 w 1130709"/>
                <a:gd name="connsiteY3" fmla="*/ 255639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709" h="1032387">
                  <a:moveTo>
                    <a:pt x="0" y="255639"/>
                  </a:moveTo>
                  <a:lnTo>
                    <a:pt x="1101213" y="0"/>
                  </a:lnTo>
                  <a:lnTo>
                    <a:pt x="1130709" y="1032387"/>
                  </a:lnTo>
                  <a:lnTo>
                    <a:pt x="0" y="255639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82000">
                  <a:schemeClr val="accent1">
                    <a:tint val="23500"/>
                    <a:satMod val="16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609304" y="3512576"/>
              <a:ext cx="1140542" cy="698090"/>
            </a:xfrm>
            <a:custGeom>
              <a:avLst/>
              <a:gdLst>
                <a:gd name="connsiteX0" fmla="*/ 1140542 w 1140542"/>
                <a:gd name="connsiteY0" fmla="*/ 0 h 698090"/>
                <a:gd name="connsiteX1" fmla="*/ 1111045 w 1140542"/>
                <a:gd name="connsiteY1" fmla="*/ 452284 h 698090"/>
                <a:gd name="connsiteX2" fmla="*/ 0 w 1140542"/>
                <a:gd name="connsiteY2" fmla="*/ 698090 h 698090"/>
                <a:gd name="connsiteX3" fmla="*/ 1140542 w 1140542"/>
                <a:gd name="connsiteY3" fmla="*/ 0 h 69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542" h="698090">
                  <a:moveTo>
                    <a:pt x="1140542" y="0"/>
                  </a:moveTo>
                  <a:lnTo>
                    <a:pt x="1111045" y="452284"/>
                  </a:lnTo>
                  <a:lnTo>
                    <a:pt x="0" y="698090"/>
                  </a:lnTo>
                  <a:lnTo>
                    <a:pt x="1140542" y="0"/>
                  </a:lnTo>
                  <a:close/>
                </a:path>
              </a:pathLst>
            </a:custGeom>
            <a:gradFill>
              <a:gsLst>
                <a:gs pos="56000">
                  <a:srgbClr val="0070C0"/>
                </a:gs>
                <a:gs pos="76000">
                  <a:schemeClr val="accent1">
                    <a:tint val="23500"/>
                    <a:satMod val="1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732638" y="3955028"/>
              <a:ext cx="1278193" cy="1032387"/>
            </a:xfrm>
            <a:custGeom>
              <a:avLst/>
              <a:gdLst>
                <a:gd name="connsiteX0" fmla="*/ 29497 w 1278193"/>
                <a:gd name="connsiteY0" fmla="*/ 1032387 h 1032387"/>
                <a:gd name="connsiteX1" fmla="*/ 1278193 w 1278193"/>
                <a:gd name="connsiteY1" fmla="*/ 599768 h 1032387"/>
                <a:gd name="connsiteX2" fmla="*/ 0 w 1278193"/>
                <a:gd name="connsiteY2" fmla="*/ 0 h 1032387"/>
                <a:gd name="connsiteX3" fmla="*/ 29497 w 1278193"/>
                <a:gd name="connsiteY3" fmla="*/ 1032387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193" h="1032387">
                  <a:moveTo>
                    <a:pt x="29497" y="1032387"/>
                  </a:moveTo>
                  <a:lnTo>
                    <a:pt x="1278193" y="599768"/>
                  </a:lnTo>
                  <a:lnTo>
                    <a:pt x="0" y="0"/>
                  </a:lnTo>
                  <a:lnTo>
                    <a:pt x="29497" y="1032387"/>
                  </a:lnTo>
                  <a:close/>
                </a:path>
              </a:pathLst>
            </a:custGeom>
            <a:gradFill>
              <a:gsLst>
                <a:gs pos="43000">
                  <a:srgbClr val="0070C0"/>
                </a:gs>
                <a:gs pos="83000">
                  <a:schemeClr val="accent1">
                    <a:tint val="23500"/>
                    <a:satMod val="160000"/>
                  </a:schemeClr>
                </a:gs>
              </a:gsLst>
              <a:lin ang="147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735096" y="3512576"/>
              <a:ext cx="1268361" cy="1042220"/>
            </a:xfrm>
            <a:custGeom>
              <a:avLst/>
              <a:gdLst>
                <a:gd name="connsiteX0" fmla="*/ 9832 w 1268361"/>
                <a:gd name="connsiteY0" fmla="*/ 0 h 1042220"/>
                <a:gd name="connsiteX1" fmla="*/ 0 w 1268361"/>
                <a:gd name="connsiteY1" fmla="*/ 442452 h 1042220"/>
                <a:gd name="connsiteX2" fmla="*/ 1268361 w 1268361"/>
                <a:gd name="connsiteY2" fmla="*/ 1042220 h 1042220"/>
                <a:gd name="connsiteX3" fmla="*/ 9832 w 1268361"/>
                <a:gd name="connsiteY3" fmla="*/ 0 h 104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361" h="1042220">
                  <a:moveTo>
                    <a:pt x="9832" y="0"/>
                  </a:moveTo>
                  <a:lnTo>
                    <a:pt x="0" y="442452"/>
                  </a:lnTo>
                  <a:lnTo>
                    <a:pt x="1268361" y="1042220"/>
                  </a:lnTo>
                  <a:lnTo>
                    <a:pt x="9832" y="0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64000">
                  <a:schemeClr val="accent1">
                    <a:tint val="23500"/>
                    <a:satMod val="160000"/>
                  </a:schemeClr>
                </a:gs>
              </a:gsLst>
              <a:lin ang="77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409565" y="2984091"/>
              <a:ext cx="3028335" cy="2005781"/>
            </a:xfrm>
            <a:custGeom>
              <a:avLst/>
              <a:gdLst>
                <a:gd name="connsiteX0" fmla="*/ 1347019 w 3028335"/>
                <a:gd name="connsiteY0" fmla="*/ 540774 h 2005781"/>
                <a:gd name="connsiteX1" fmla="*/ 206477 w 3028335"/>
                <a:gd name="connsiteY1" fmla="*/ 1229032 h 2005781"/>
                <a:gd name="connsiteX2" fmla="*/ 1347019 w 3028335"/>
                <a:gd name="connsiteY2" fmla="*/ 2005781 h 2005781"/>
                <a:gd name="connsiteX3" fmla="*/ 1327355 w 3028335"/>
                <a:gd name="connsiteY3" fmla="*/ 983226 h 2005781"/>
                <a:gd name="connsiteX4" fmla="*/ 2595716 w 3028335"/>
                <a:gd name="connsiteY4" fmla="*/ 1582994 h 2005781"/>
                <a:gd name="connsiteX5" fmla="*/ 3028335 w 3028335"/>
                <a:gd name="connsiteY5" fmla="*/ 471949 h 2005781"/>
                <a:gd name="connsiteX6" fmla="*/ 1543664 w 3028335"/>
                <a:gd name="connsiteY6" fmla="*/ 0 h 2005781"/>
                <a:gd name="connsiteX7" fmla="*/ 0 w 3028335"/>
                <a:gd name="connsiteY7" fmla="*/ 275303 h 2005781"/>
                <a:gd name="connsiteX8" fmla="*/ 1347019 w 3028335"/>
                <a:gd name="connsiteY8" fmla="*/ 540774 h 200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335" h="2005781">
                  <a:moveTo>
                    <a:pt x="1347019" y="540774"/>
                  </a:moveTo>
                  <a:lnTo>
                    <a:pt x="206477" y="1229032"/>
                  </a:lnTo>
                  <a:lnTo>
                    <a:pt x="1347019" y="2005781"/>
                  </a:lnTo>
                  <a:lnTo>
                    <a:pt x="1327355" y="983226"/>
                  </a:lnTo>
                  <a:lnTo>
                    <a:pt x="2595716" y="1582994"/>
                  </a:lnTo>
                  <a:lnTo>
                    <a:pt x="3028335" y="471949"/>
                  </a:lnTo>
                  <a:lnTo>
                    <a:pt x="1543664" y="0"/>
                  </a:lnTo>
                  <a:lnTo>
                    <a:pt x="0" y="275303"/>
                  </a:lnTo>
                  <a:lnTo>
                    <a:pt x="1347019" y="54077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50" idx="1"/>
              <a:endCxn id="50" idx="3"/>
            </p:cNvCxnSpPr>
            <p:nvPr/>
          </p:nvCxnSpPr>
          <p:spPr>
            <a:xfrm flipV="1">
              <a:off x="5616042" y="3967317"/>
              <a:ext cx="1120879" cy="2458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0" idx="7"/>
              <a:endCxn id="50" idx="1"/>
            </p:cNvCxnSpPr>
            <p:nvPr/>
          </p:nvCxnSpPr>
          <p:spPr>
            <a:xfrm>
              <a:off x="5409565" y="3259394"/>
              <a:ext cx="206477" cy="9537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0" idx="0"/>
              <a:endCxn id="50" idx="6"/>
            </p:cNvCxnSpPr>
            <p:nvPr/>
          </p:nvCxnSpPr>
          <p:spPr>
            <a:xfrm flipV="1">
              <a:off x="6756585" y="2984091"/>
              <a:ext cx="196645" cy="5407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0"/>
              <a:endCxn id="50" idx="4"/>
            </p:cNvCxnSpPr>
            <p:nvPr/>
          </p:nvCxnSpPr>
          <p:spPr>
            <a:xfrm>
              <a:off x="6756585" y="3524865"/>
              <a:ext cx="1248697" cy="1042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0"/>
              <a:endCxn id="50" idx="5"/>
            </p:cNvCxnSpPr>
            <p:nvPr/>
          </p:nvCxnSpPr>
          <p:spPr>
            <a:xfrm flipV="1">
              <a:off x="6756585" y="3456040"/>
              <a:ext cx="1681315" cy="688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0" idx="2"/>
              <a:endCxn id="50" idx="4"/>
            </p:cNvCxnSpPr>
            <p:nvPr/>
          </p:nvCxnSpPr>
          <p:spPr>
            <a:xfrm flipV="1">
              <a:off x="6756585" y="4567085"/>
              <a:ext cx="1248697" cy="4227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0" idx="0"/>
              <a:endCxn id="50" idx="3"/>
            </p:cNvCxnSpPr>
            <p:nvPr/>
          </p:nvCxnSpPr>
          <p:spPr>
            <a:xfrm flipH="1">
              <a:off x="6736921" y="3524865"/>
              <a:ext cx="19664" cy="442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691510" y="3924908"/>
                  <a:ext cx="403572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510" y="3924908"/>
                  <a:ext cx="403572" cy="36298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665636" y="39034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676104" y="48841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569340" y="41320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361700" y="337984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6913900" y="29029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6695132" y="34462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334000" y="317090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629400" y="4895844"/>
                  <a:ext cx="408253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4895844"/>
                  <a:ext cx="408253" cy="36298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8008180" y="4426976"/>
                  <a:ext cx="439864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180" y="4426976"/>
                  <a:ext cx="439864" cy="36298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239000" y="4731776"/>
                  <a:ext cx="768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baseline="-25000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4731776"/>
                  <a:ext cx="76867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381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933996" y="449334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4744064" y="5245512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8163232" y="57985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916008" y="4313157"/>
                <a:ext cx="4488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08" y="4313157"/>
                <a:ext cx="448841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4110" r="-1370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172200" y="4013724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013724"/>
                <a:ext cx="447238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>
            <a:spLocks noChangeAspect="1"/>
          </p:cNvSpPr>
          <p:nvPr/>
        </p:nvSpPr>
        <p:spPr>
          <a:xfrm>
            <a:off x="5638800" y="3733053"/>
            <a:ext cx="914400" cy="914400"/>
          </a:xfrm>
          <a:prstGeom prst="arc">
            <a:avLst>
              <a:gd name="adj1" fmla="val 21067162"/>
              <a:gd name="adj2" fmla="val 213627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/>
          <p:cNvSpPr>
            <a:spLocks noChangeAspect="1"/>
          </p:cNvSpPr>
          <p:nvPr/>
        </p:nvSpPr>
        <p:spPr>
          <a:xfrm>
            <a:off x="8001000" y="4114053"/>
            <a:ext cx="914400" cy="914400"/>
          </a:xfrm>
          <a:prstGeom prst="arc">
            <a:avLst>
              <a:gd name="adj1" fmla="val 9931971"/>
              <a:gd name="adj2" fmla="val 1248166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3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ot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ot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u="sng" dirty="0" smtClean="0"/>
                  <a:t>Observations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[Sparsity]</a:t>
                </a:r>
                <a:br>
                  <a:rPr lang="en-US" dirty="0" smtClean="0"/>
                </a:br>
                <a:r>
                  <a:rPr lang="en-US" dirty="0" smtClean="0"/>
                  <a:t>Entry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only be non-zero</a:t>
                </a:r>
                <a:br>
                  <a:rPr lang="en-US" dirty="0" smtClean="0"/>
                </a:br>
                <a:r>
                  <a:rPr lang="en-US" dirty="0" smtClean="0"/>
                  <a:t>if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are</a:t>
                </a:r>
                <a:br>
                  <a:rPr lang="en-US" dirty="0" smtClean="0"/>
                </a:br>
                <a:r>
                  <a:rPr lang="en-US" dirty="0" smtClean="0"/>
                  <a:t>neighbors in the mesh.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221564" y="2895600"/>
            <a:ext cx="3770036" cy="3048000"/>
            <a:chOff x="4744064" y="2902976"/>
            <a:chExt cx="3770036" cy="3048000"/>
          </a:xfrm>
        </p:grpSpPr>
        <p:sp>
          <p:nvSpPr>
            <p:cNvPr id="43" name="Freeform 42"/>
            <p:cNvSpPr/>
            <p:nvPr/>
          </p:nvSpPr>
          <p:spPr>
            <a:xfrm>
              <a:off x="4827639" y="4218041"/>
              <a:ext cx="3411793" cy="1651819"/>
            </a:xfrm>
            <a:custGeom>
              <a:avLst/>
              <a:gdLst>
                <a:gd name="connsiteX0" fmla="*/ 796413 w 3411793"/>
                <a:gd name="connsiteY0" fmla="*/ 0 h 1651819"/>
                <a:gd name="connsiteX1" fmla="*/ 0 w 3411793"/>
                <a:gd name="connsiteY1" fmla="*/ 1111045 h 1651819"/>
                <a:gd name="connsiteX2" fmla="*/ 1936955 w 3411793"/>
                <a:gd name="connsiteY2" fmla="*/ 757083 h 1651819"/>
                <a:gd name="connsiteX3" fmla="*/ 3411793 w 3411793"/>
                <a:gd name="connsiteY3" fmla="*/ 1651819 h 1651819"/>
                <a:gd name="connsiteX4" fmla="*/ 3195484 w 3411793"/>
                <a:gd name="connsiteY4" fmla="*/ 344129 h 1651819"/>
                <a:gd name="connsiteX5" fmla="*/ 1956619 w 3411793"/>
                <a:gd name="connsiteY5" fmla="*/ 757083 h 1651819"/>
                <a:gd name="connsiteX6" fmla="*/ 796413 w 3411793"/>
                <a:gd name="connsiteY6" fmla="*/ 0 h 16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1793" h="1651819">
                  <a:moveTo>
                    <a:pt x="796413" y="0"/>
                  </a:moveTo>
                  <a:lnTo>
                    <a:pt x="0" y="1111045"/>
                  </a:lnTo>
                  <a:lnTo>
                    <a:pt x="1936955" y="757083"/>
                  </a:lnTo>
                  <a:lnTo>
                    <a:pt x="3411793" y="1651819"/>
                  </a:lnTo>
                  <a:lnTo>
                    <a:pt x="3195484" y="344129"/>
                  </a:lnTo>
                  <a:lnTo>
                    <a:pt x="1956619" y="757083"/>
                  </a:lnTo>
                  <a:lnTo>
                    <a:pt x="7964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407742" y="2991466"/>
              <a:ext cx="3028335" cy="1592826"/>
            </a:xfrm>
            <a:custGeom>
              <a:avLst/>
              <a:gdLst>
                <a:gd name="connsiteX0" fmla="*/ 0 w 3028335"/>
                <a:gd name="connsiteY0" fmla="*/ 255639 h 1592826"/>
                <a:gd name="connsiteX1" fmla="*/ 216310 w 3028335"/>
                <a:gd name="connsiteY1" fmla="*/ 1219200 h 1592826"/>
                <a:gd name="connsiteX2" fmla="*/ 1337187 w 3028335"/>
                <a:gd name="connsiteY2" fmla="*/ 973394 h 1592826"/>
                <a:gd name="connsiteX3" fmla="*/ 2605548 w 3028335"/>
                <a:gd name="connsiteY3" fmla="*/ 1592826 h 1592826"/>
                <a:gd name="connsiteX4" fmla="*/ 3028335 w 3028335"/>
                <a:gd name="connsiteY4" fmla="*/ 462116 h 1592826"/>
                <a:gd name="connsiteX5" fmla="*/ 1582993 w 3028335"/>
                <a:gd name="connsiteY5" fmla="*/ 0 h 1592826"/>
                <a:gd name="connsiteX6" fmla="*/ 0 w 3028335"/>
                <a:gd name="connsiteY6" fmla="*/ 255639 h 15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335" h="1592826">
                  <a:moveTo>
                    <a:pt x="0" y="255639"/>
                  </a:moveTo>
                  <a:lnTo>
                    <a:pt x="216310" y="1219200"/>
                  </a:lnTo>
                  <a:lnTo>
                    <a:pt x="1337187" y="973394"/>
                  </a:lnTo>
                  <a:lnTo>
                    <a:pt x="2605548" y="1592826"/>
                  </a:lnTo>
                  <a:lnTo>
                    <a:pt x="3028335" y="462116"/>
                  </a:lnTo>
                  <a:lnTo>
                    <a:pt x="1582993" y="0"/>
                  </a:lnTo>
                  <a:lnTo>
                    <a:pt x="0" y="2556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628968" y="3950112"/>
              <a:ext cx="1130709" cy="1032387"/>
            </a:xfrm>
            <a:custGeom>
              <a:avLst/>
              <a:gdLst>
                <a:gd name="connsiteX0" fmla="*/ 0 w 1130709"/>
                <a:gd name="connsiteY0" fmla="*/ 255639 h 1032387"/>
                <a:gd name="connsiteX1" fmla="*/ 1101213 w 1130709"/>
                <a:gd name="connsiteY1" fmla="*/ 0 h 1032387"/>
                <a:gd name="connsiteX2" fmla="*/ 1130709 w 1130709"/>
                <a:gd name="connsiteY2" fmla="*/ 1032387 h 1032387"/>
                <a:gd name="connsiteX3" fmla="*/ 0 w 1130709"/>
                <a:gd name="connsiteY3" fmla="*/ 255639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709" h="1032387">
                  <a:moveTo>
                    <a:pt x="0" y="255639"/>
                  </a:moveTo>
                  <a:lnTo>
                    <a:pt x="1101213" y="0"/>
                  </a:lnTo>
                  <a:lnTo>
                    <a:pt x="1130709" y="1032387"/>
                  </a:lnTo>
                  <a:lnTo>
                    <a:pt x="0" y="255639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82000">
                  <a:schemeClr val="accent1">
                    <a:tint val="23500"/>
                    <a:satMod val="16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609304" y="3512576"/>
              <a:ext cx="1140542" cy="698090"/>
            </a:xfrm>
            <a:custGeom>
              <a:avLst/>
              <a:gdLst>
                <a:gd name="connsiteX0" fmla="*/ 1140542 w 1140542"/>
                <a:gd name="connsiteY0" fmla="*/ 0 h 698090"/>
                <a:gd name="connsiteX1" fmla="*/ 1111045 w 1140542"/>
                <a:gd name="connsiteY1" fmla="*/ 452284 h 698090"/>
                <a:gd name="connsiteX2" fmla="*/ 0 w 1140542"/>
                <a:gd name="connsiteY2" fmla="*/ 698090 h 698090"/>
                <a:gd name="connsiteX3" fmla="*/ 1140542 w 1140542"/>
                <a:gd name="connsiteY3" fmla="*/ 0 h 69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542" h="698090">
                  <a:moveTo>
                    <a:pt x="1140542" y="0"/>
                  </a:moveTo>
                  <a:lnTo>
                    <a:pt x="1111045" y="452284"/>
                  </a:lnTo>
                  <a:lnTo>
                    <a:pt x="0" y="698090"/>
                  </a:lnTo>
                  <a:lnTo>
                    <a:pt x="1140542" y="0"/>
                  </a:lnTo>
                  <a:close/>
                </a:path>
              </a:pathLst>
            </a:custGeom>
            <a:gradFill>
              <a:gsLst>
                <a:gs pos="56000">
                  <a:srgbClr val="0070C0"/>
                </a:gs>
                <a:gs pos="76000">
                  <a:schemeClr val="accent1">
                    <a:tint val="23500"/>
                    <a:satMod val="1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732638" y="3955028"/>
              <a:ext cx="1278193" cy="1032387"/>
            </a:xfrm>
            <a:custGeom>
              <a:avLst/>
              <a:gdLst>
                <a:gd name="connsiteX0" fmla="*/ 29497 w 1278193"/>
                <a:gd name="connsiteY0" fmla="*/ 1032387 h 1032387"/>
                <a:gd name="connsiteX1" fmla="*/ 1278193 w 1278193"/>
                <a:gd name="connsiteY1" fmla="*/ 599768 h 1032387"/>
                <a:gd name="connsiteX2" fmla="*/ 0 w 1278193"/>
                <a:gd name="connsiteY2" fmla="*/ 0 h 1032387"/>
                <a:gd name="connsiteX3" fmla="*/ 29497 w 1278193"/>
                <a:gd name="connsiteY3" fmla="*/ 1032387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193" h="1032387">
                  <a:moveTo>
                    <a:pt x="29497" y="1032387"/>
                  </a:moveTo>
                  <a:lnTo>
                    <a:pt x="1278193" y="599768"/>
                  </a:lnTo>
                  <a:lnTo>
                    <a:pt x="0" y="0"/>
                  </a:lnTo>
                  <a:lnTo>
                    <a:pt x="29497" y="1032387"/>
                  </a:lnTo>
                  <a:close/>
                </a:path>
              </a:pathLst>
            </a:custGeom>
            <a:gradFill>
              <a:gsLst>
                <a:gs pos="43000">
                  <a:srgbClr val="0070C0"/>
                </a:gs>
                <a:gs pos="83000">
                  <a:schemeClr val="accent1">
                    <a:tint val="23500"/>
                    <a:satMod val="160000"/>
                  </a:schemeClr>
                </a:gs>
              </a:gsLst>
              <a:lin ang="147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735096" y="3512576"/>
              <a:ext cx="1268361" cy="1042220"/>
            </a:xfrm>
            <a:custGeom>
              <a:avLst/>
              <a:gdLst>
                <a:gd name="connsiteX0" fmla="*/ 9832 w 1268361"/>
                <a:gd name="connsiteY0" fmla="*/ 0 h 1042220"/>
                <a:gd name="connsiteX1" fmla="*/ 0 w 1268361"/>
                <a:gd name="connsiteY1" fmla="*/ 442452 h 1042220"/>
                <a:gd name="connsiteX2" fmla="*/ 1268361 w 1268361"/>
                <a:gd name="connsiteY2" fmla="*/ 1042220 h 1042220"/>
                <a:gd name="connsiteX3" fmla="*/ 9832 w 1268361"/>
                <a:gd name="connsiteY3" fmla="*/ 0 h 104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361" h="1042220">
                  <a:moveTo>
                    <a:pt x="9832" y="0"/>
                  </a:moveTo>
                  <a:lnTo>
                    <a:pt x="0" y="442452"/>
                  </a:lnTo>
                  <a:lnTo>
                    <a:pt x="1268361" y="1042220"/>
                  </a:lnTo>
                  <a:lnTo>
                    <a:pt x="9832" y="0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64000">
                  <a:schemeClr val="accent1">
                    <a:tint val="23500"/>
                    <a:satMod val="160000"/>
                  </a:schemeClr>
                </a:gs>
              </a:gsLst>
              <a:lin ang="77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409565" y="2984091"/>
              <a:ext cx="3028335" cy="2005781"/>
            </a:xfrm>
            <a:custGeom>
              <a:avLst/>
              <a:gdLst>
                <a:gd name="connsiteX0" fmla="*/ 1347019 w 3028335"/>
                <a:gd name="connsiteY0" fmla="*/ 540774 h 2005781"/>
                <a:gd name="connsiteX1" fmla="*/ 206477 w 3028335"/>
                <a:gd name="connsiteY1" fmla="*/ 1229032 h 2005781"/>
                <a:gd name="connsiteX2" fmla="*/ 1347019 w 3028335"/>
                <a:gd name="connsiteY2" fmla="*/ 2005781 h 2005781"/>
                <a:gd name="connsiteX3" fmla="*/ 1327355 w 3028335"/>
                <a:gd name="connsiteY3" fmla="*/ 983226 h 2005781"/>
                <a:gd name="connsiteX4" fmla="*/ 2595716 w 3028335"/>
                <a:gd name="connsiteY4" fmla="*/ 1582994 h 2005781"/>
                <a:gd name="connsiteX5" fmla="*/ 3028335 w 3028335"/>
                <a:gd name="connsiteY5" fmla="*/ 471949 h 2005781"/>
                <a:gd name="connsiteX6" fmla="*/ 1543664 w 3028335"/>
                <a:gd name="connsiteY6" fmla="*/ 0 h 2005781"/>
                <a:gd name="connsiteX7" fmla="*/ 0 w 3028335"/>
                <a:gd name="connsiteY7" fmla="*/ 275303 h 2005781"/>
                <a:gd name="connsiteX8" fmla="*/ 1347019 w 3028335"/>
                <a:gd name="connsiteY8" fmla="*/ 540774 h 200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335" h="2005781">
                  <a:moveTo>
                    <a:pt x="1347019" y="540774"/>
                  </a:moveTo>
                  <a:lnTo>
                    <a:pt x="206477" y="1229032"/>
                  </a:lnTo>
                  <a:lnTo>
                    <a:pt x="1347019" y="2005781"/>
                  </a:lnTo>
                  <a:lnTo>
                    <a:pt x="1327355" y="983226"/>
                  </a:lnTo>
                  <a:lnTo>
                    <a:pt x="2595716" y="1582994"/>
                  </a:lnTo>
                  <a:lnTo>
                    <a:pt x="3028335" y="471949"/>
                  </a:lnTo>
                  <a:lnTo>
                    <a:pt x="1543664" y="0"/>
                  </a:lnTo>
                  <a:lnTo>
                    <a:pt x="0" y="275303"/>
                  </a:lnTo>
                  <a:lnTo>
                    <a:pt x="1347019" y="54077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1"/>
              <a:endCxn id="49" idx="3"/>
            </p:cNvCxnSpPr>
            <p:nvPr/>
          </p:nvCxnSpPr>
          <p:spPr>
            <a:xfrm flipV="1">
              <a:off x="5616042" y="3967317"/>
              <a:ext cx="1120879" cy="2458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7"/>
              <a:endCxn id="49" idx="1"/>
            </p:cNvCxnSpPr>
            <p:nvPr/>
          </p:nvCxnSpPr>
          <p:spPr>
            <a:xfrm>
              <a:off x="5409565" y="3259394"/>
              <a:ext cx="206477" cy="9537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0"/>
              <a:endCxn id="49" idx="6"/>
            </p:cNvCxnSpPr>
            <p:nvPr/>
          </p:nvCxnSpPr>
          <p:spPr>
            <a:xfrm flipV="1">
              <a:off x="6756585" y="2984091"/>
              <a:ext cx="196645" cy="5407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9" idx="0"/>
              <a:endCxn id="49" idx="4"/>
            </p:cNvCxnSpPr>
            <p:nvPr/>
          </p:nvCxnSpPr>
          <p:spPr>
            <a:xfrm>
              <a:off x="6756585" y="3524865"/>
              <a:ext cx="1248697" cy="1042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9" idx="0"/>
              <a:endCxn id="49" idx="5"/>
            </p:cNvCxnSpPr>
            <p:nvPr/>
          </p:nvCxnSpPr>
          <p:spPr>
            <a:xfrm flipV="1">
              <a:off x="6756585" y="3456040"/>
              <a:ext cx="1681315" cy="688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2"/>
              <a:endCxn id="49" idx="4"/>
            </p:cNvCxnSpPr>
            <p:nvPr/>
          </p:nvCxnSpPr>
          <p:spPr>
            <a:xfrm flipV="1">
              <a:off x="6756585" y="4567085"/>
              <a:ext cx="1248697" cy="4227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0"/>
              <a:endCxn id="49" idx="3"/>
            </p:cNvCxnSpPr>
            <p:nvPr/>
          </p:nvCxnSpPr>
          <p:spPr>
            <a:xfrm flipH="1">
              <a:off x="6736921" y="3524865"/>
              <a:ext cx="19664" cy="442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691510" y="3924908"/>
                  <a:ext cx="403572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510" y="3924908"/>
                  <a:ext cx="403572" cy="36298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665636" y="39034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676104" y="48841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569340" y="41320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8361700" y="337984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913900" y="29029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6695132" y="34462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5334000" y="317090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629400" y="4895844"/>
                  <a:ext cx="408253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4895844"/>
                  <a:ext cx="408253" cy="36298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8008180" y="4426976"/>
                  <a:ext cx="439864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180" y="4426976"/>
                  <a:ext cx="439864" cy="36298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239000" y="4731776"/>
                  <a:ext cx="768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baseline="-25000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4731776"/>
                  <a:ext cx="76867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381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7933996" y="449334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744064" y="5245512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8163232" y="57985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878016" y="1576752"/>
            <a:ext cx="1160584" cy="422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17776" y="1524000"/>
            <a:ext cx="1160584" cy="422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26045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ot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ot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u="sng" dirty="0" smtClean="0"/>
                  <a:t>Observations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Authalicity</a:t>
                </a:r>
                <a:r>
                  <a:rPr lang="en-US" dirty="0" smtClean="0"/>
                  <a:t>]</a:t>
                </a:r>
                <a:br>
                  <a:rPr lang="en-US" dirty="0" smtClean="0"/>
                </a:br>
                <a:r>
                  <a:rPr lang="en-US" dirty="0" smtClean="0"/>
                  <a:t>The mass matrix is invariant to</a:t>
                </a:r>
                <a:br>
                  <a:rPr lang="en-US" dirty="0" smtClean="0"/>
                </a:br>
                <a:r>
                  <a:rPr lang="en-US" dirty="0" smtClean="0"/>
                  <a:t>area-preserving deformations.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Conformality</a:t>
                </a:r>
                <a:r>
                  <a:rPr lang="en-US" dirty="0" smtClean="0"/>
                  <a:t>]</a:t>
                </a:r>
                <a:br>
                  <a:rPr lang="en-US" dirty="0" smtClean="0"/>
                </a:br>
                <a:r>
                  <a:rPr lang="en-US" dirty="0" smtClean="0"/>
                  <a:t>The stiffness matrix is invariant to</a:t>
                </a:r>
                <a:br>
                  <a:rPr lang="en-US" dirty="0" smtClean="0"/>
                </a:br>
                <a:r>
                  <a:rPr lang="en-US" dirty="0" smtClean="0"/>
                  <a:t>angle-preserving deformations.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221564" y="2895600"/>
            <a:ext cx="3770036" cy="3048000"/>
            <a:chOff x="4744064" y="2902976"/>
            <a:chExt cx="3770036" cy="3048000"/>
          </a:xfrm>
        </p:grpSpPr>
        <p:sp>
          <p:nvSpPr>
            <p:cNvPr id="43" name="Freeform 42"/>
            <p:cNvSpPr/>
            <p:nvPr/>
          </p:nvSpPr>
          <p:spPr>
            <a:xfrm>
              <a:off x="4827639" y="4218041"/>
              <a:ext cx="3411793" cy="1651819"/>
            </a:xfrm>
            <a:custGeom>
              <a:avLst/>
              <a:gdLst>
                <a:gd name="connsiteX0" fmla="*/ 796413 w 3411793"/>
                <a:gd name="connsiteY0" fmla="*/ 0 h 1651819"/>
                <a:gd name="connsiteX1" fmla="*/ 0 w 3411793"/>
                <a:gd name="connsiteY1" fmla="*/ 1111045 h 1651819"/>
                <a:gd name="connsiteX2" fmla="*/ 1936955 w 3411793"/>
                <a:gd name="connsiteY2" fmla="*/ 757083 h 1651819"/>
                <a:gd name="connsiteX3" fmla="*/ 3411793 w 3411793"/>
                <a:gd name="connsiteY3" fmla="*/ 1651819 h 1651819"/>
                <a:gd name="connsiteX4" fmla="*/ 3195484 w 3411793"/>
                <a:gd name="connsiteY4" fmla="*/ 344129 h 1651819"/>
                <a:gd name="connsiteX5" fmla="*/ 1956619 w 3411793"/>
                <a:gd name="connsiteY5" fmla="*/ 757083 h 1651819"/>
                <a:gd name="connsiteX6" fmla="*/ 796413 w 3411793"/>
                <a:gd name="connsiteY6" fmla="*/ 0 h 16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1793" h="1651819">
                  <a:moveTo>
                    <a:pt x="796413" y="0"/>
                  </a:moveTo>
                  <a:lnTo>
                    <a:pt x="0" y="1111045"/>
                  </a:lnTo>
                  <a:lnTo>
                    <a:pt x="1936955" y="757083"/>
                  </a:lnTo>
                  <a:lnTo>
                    <a:pt x="3411793" y="1651819"/>
                  </a:lnTo>
                  <a:lnTo>
                    <a:pt x="3195484" y="344129"/>
                  </a:lnTo>
                  <a:lnTo>
                    <a:pt x="1956619" y="757083"/>
                  </a:lnTo>
                  <a:lnTo>
                    <a:pt x="7964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407742" y="2991466"/>
              <a:ext cx="3028335" cy="1592826"/>
            </a:xfrm>
            <a:custGeom>
              <a:avLst/>
              <a:gdLst>
                <a:gd name="connsiteX0" fmla="*/ 0 w 3028335"/>
                <a:gd name="connsiteY0" fmla="*/ 255639 h 1592826"/>
                <a:gd name="connsiteX1" fmla="*/ 216310 w 3028335"/>
                <a:gd name="connsiteY1" fmla="*/ 1219200 h 1592826"/>
                <a:gd name="connsiteX2" fmla="*/ 1337187 w 3028335"/>
                <a:gd name="connsiteY2" fmla="*/ 973394 h 1592826"/>
                <a:gd name="connsiteX3" fmla="*/ 2605548 w 3028335"/>
                <a:gd name="connsiteY3" fmla="*/ 1592826 h 1592826"/>
                <a:gd name="connsiteX4" fmla="*/ 3028335 w 3028335"/>
                <a:gd name="connsiteY4" fmla="*/ 462116 h 1592826"/>
                <a:gd name="connsiteX5" fmla="*/ 1582993 w 3028335"/>
                <a:gd name="connsiteY5" fmla="*/ 0 h 1592826"/>
                <a:gd name="connsiteX6" fmla="*/ 0 w 3028335"/>
                <a:gd name="connsiteY6" fmla="*/ 255639 h 15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335" h="1592826">
                  <a:moveTo>
                    <a:pt x="0" y="255639"/>
                  </a:moveTo>
                  <a:lnTo>
                    <a:pt x="216310" y="1219200"/>
                  </a:lnTo>
                  <a:lnTo>
                    <a:pt x="1337187" y="973394"/>
                  </a:lnTo>
                  <a:lnTo>
                    <a:pt x="2605548" y="1592826"/>
                  </a:lnTo>
                  <a:lnTo>
                    <a:pt x="3028335" y="462116"/>
                  </a:lnTo>
                  <a:lnTo>
                    <a:pt x="1582993" y="0"/>
                  </a:lnTo>
                  <a:lnTo>
                    <a:pt x="0" y="2556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628968" y="3950112"/>
              <a:ext cx="1130709" cy="1032387"/>
            </a:xfrm>
            <a:custGeom>
              <a:avLst/>
              <a:gdLst>
                <a:gd name="connsiteX0" fmla="*/ 0 w 1130709"/>
                <a:gd name="connsiteY0" fmla="*/ 255639 h 1032387"/>
                <a:gd name="connsiteX1" fmla="*/ 1101213 w 1130709"/>
                <a:gd name="connsiteY1" fmla="*/ 0 h 1032387"/>
                <a:gd name="connsiteX2" fmla="*/ 1130709 w 1130709"/>
                <a:gd name="connsiteY2" fmla="*/ 1032387 h 1032387"/>
                <a:gd name="connsiteX3" fmla="*/ 0 w 1130709"/>
                <a:gd name="connsiteY3" fmla="*/ 255639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709" h="1032387">
                  <a:moveTo>
                    <a:pt x="0" y="255639"/>
                  </a:moveTo>
                  <a:lnTo>
                    <a:pt x="1101213" y="0"/>
                  </a:lnTo>
                  <a:lnTo>
                    <a:pt x="1130709" y="1032387"/>
                  </a:lnTo>
                  <a:lnTo>
                    <a:pt x="0" y="255639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82000">
                  <a:schemeClr val="accent1">
                    <a:tint val="23500"/>
                    <a:satMod val="160000"/>
                  </a:scheme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609304" y="3512576"/>
              <a:ext cx="1140542" cy="698090"/>
            </a:xfrm>
            <a:custGeom>
              <a:avLst/>
              <a:gdLst>
                <a:gd name="connsiteX0" fmla="*/ 1140542 w 1140542"/>
                <a:gd name="connsiteY0" fmla="*/ 0 h 698090"/>
                <a:gd name="connsiteX1" fmla="*/ 1111045 w 1140542"/>
                <a:gd name="connsiteY1" fmla="*/ 452284 h 698090"/>
                <a:gd name="connsiteX2" fmla="*/ 0 w 1140542"/>
                <a:gd name="connsiteY2" fmla="*/ 698090 h 698090"/>
                <a:gd name="connsiteX3" fmla="*/ 1140542 w 1140542"/>
                <a:gd name="connsiteY3" fmla="*/ 0 h 69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542" h="698090">
                  <a:moveTo>
                    <a:pt x="1140542" y="0"/>
                  </a:moveTo>
                  <a:lnTo>
                    <a:pt x="1111045" y="452284"/>
                  </a:lnTo>
                  <a:lnTo>
                    <a:pt x="0" y="698090"/>
                  </a:lnTo>
                  <a:lnTo>
                    <a:pt x="1140542" y="0"/>
                  </a:lnTo>
                  <a:close/>
                </a:path>
              </a:pathLst>
            </a:custGeom>
            <a:gradFill>
              <a:gsLst>
                <a:gs pos="56000">
                  <a:srgbClr val="0070C0"/>
                </a:gs>
                <a:gs pos="76000">
                  <a:schemeClr val="accent1">
                    <a:tint val="23500"/>
                    <a:satMod val="16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732638" y="3955028"/>
              <a:ext cx="1278193" cy="1032387"/>
            </a:xfrm>
            <a:custGeom>
              <a:avLst/>
              <a:gdLst>
                <a:gd name="connsiteX0" fmla="*/ 29497 w 1278193"/>
                <a:gd name="connsiteY0" fmla="*/ 1032387 h 1032387"/>
                <a:gd name="connsiteX1" fmla="*/ 1278193 w 1278193"/>
                <a:gd name="connsiteY1" fmla="*/ 599768 h 1032387"/>
                <a:gd name="connsiteX2" fmla="*/ 0 w 1278193"/>
                <a:gd name="connsiteY2" fmla="*/ 0 h 1032387"/>
                <a:gd name="connsiteX3" fmla="*/ 29497 w 1278193"/>
                <a:gd name="connsiteY3" fmla="*/ 1032387 h 10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193" h="1032387">
                  <a:moveTo>
                    <a:pt x="29497" y="1032387"/>
                  </a:moveTo>
                  <a:lnTo>
                    <a:pt x="1278193" y="599768"/>
                  </a:lnTo>
                  <a:lnTo>
                    <a:pt x="0" y="0"/>
                  </a:lnTo>
                  <a:lnTo>
                    <a:pt x="29497" y="1032387"/>
                  </a:lnTo>
                  <a:close/>
                </a:path>
              </a:pathLst>
            </a:custGeom>
            <a:gradFill>
              <a:gsLst>
                <a:gs pos="43000">
                  <a:srgbClr val="0070C0"/>
                </a:gs>
                <a:gs pos="83000">
                  <a:schemeClr val="accent1">
                    <a:tint val="23500"/>
                    <a:satMod val="160000"/>
                  </a:schemeClr>
                </a:gs>
              </a:gsLst>
              <a:lin ang="147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735096" y="3512576"/>
              <a:ext cx="1268361" cy="1042220"/>
            </a:xfrm>
            <a:custGeom>
              <a:avLst/>
              <a:gdLst>
                <a:gd name="connsiteX0" fmla="*/ 9832 w 1268361"/>
                <a:gd name="connsiteY0" fmla="*/ 0 h 1042220"/>
                <a:gd name="connsiteX1" fmla="*/ 0 w 1268361"/>
                <a:gd name="connsiteY1" fmla="*/ 442452 h 1042220"/>
                <a:gd name="connsiteX2" fmla="*/ 1268361 w 1268361"/>
                <a:gd name="connsiteY2" fmla="*/ 1042220 h 1042220"/>
                <a:gd name="connsiteX3" fmla="*/ 9832 w 1268361"/>
                <a:gd name="connsiteY3" fmla="*/ 0 h 104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361" h="1042220">
                  <a:moveTo>
                    <a:pt x="9832" y="0"/>
                  </a:moveTo>
                  <a:lnTo>
                    <a:pt x="0" y="442452"/>
                  </a:lnTo>
                  <a:lnTo>
                    <a:pt x="1268361" y="1042220"/>
                  </a:lnTo>
                  <a:lnTo>
                    <a:pt x="9832" y="0"/>
                  </a:lnTo>
                  <a:close/>
                </a:path>
              </a:pathLst>
            </a:custGeom>
            <a:gradFill>
              <a:gsLst>
                <a:gs pos="52000">
                  <a:srgbClr val="0070C0"/>
                </a:gs>
                <a:gs pos="64000">
                  <a:schemeClr val="accent1">
                    <a:tint val="23500"/>
                    <a:satMod val="160000"/>
                  </a:schemeClr>
                </a:gs>
              </a:gsLst>
              <a:lin ang="77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409565" y="2984091"/>
              <a:ext cx="3028335" cy="2005781"/>
            </a:xfrm>
            <a:custGeom>
              <a:avLst/>
              <a:gdLst>
                <a:gd name="connsiteX0" fmla="*/ 1347019 w 3028335"/>
                <a:gd name="connsiteY0" fmla="*/ 540774 h 2005781"/>
                <a:gd name="connsiteX1" fmla="*/ 206477 w 3028335"/>
                <a:gd name="connsiteY1" fmla="*/ 1229032 h 2005781"/>
                <a:gd name="connsiteX2" fmla="*/ 1347019 w 3028335"/>
                <a:gd name="connsiteY2" fmla="*/ 2005781 h 2005781"/>
                <a:gd name="connsiteX3" fmla="*/ 1327355 w 3028335"/>
                <a:gd name="connsiteY3" fmla="*/ 983226 h 2005781"/>
                <a:gd name="connsiteX4" fmla="*/ 2595716 w 3028335"/>
                <a:gd name="connsiteY4" fmla="*/ 1582994 h 2005781"/>
                <a:gd name="connsiteX5" fmla="*/ 3028335 w 3028335"/>
                <a:gd name="connsiteY5" fmla="*/ 471949 h 2005781"/>
                <a:gd name="connsiteX6" fmla="*/ 1543664 w 3028335"/>
                <a:gd name="connsiteY6" fmla="*/ 0 h 2005781"/>
                <a:gd name="connsiteX7" fmla="*/ 0 w 3028335"/>
                <a:gd name="connsiteY7" fmla="*/ 275303 h 2005781"/>
                <a:gd name="connsiteX8" fmla="*/ 1347019 w 3028335"/>
                <a:gd name="connsiteY8" fmla="*/ 540774 h 200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335" h="2005781">
                  <a:moveTo>
                    <a:pt x="1347019" y="540774"/>
                  </a:moveTo>
                  <a:lnTo>
                    <a:pt x="206477" y="1229032"/>
                  </a:lnTo>
                  <a:lnTo>
                    <a:pt x="1347019" y="2005781"/>
                  </a:lnTo>
                  <a:lnTo>
                    <a:pt x="1327355" y="983226"/>
                  </a:lnTo>
                  <a:lnTo>
                    <a:pt x="2595716" y="1582994"/>
                  </a:lnTo>
                  <a:lnTo>
                    <a:pt x="3028335" y="471949"/>
                  </a:lnTo>
                  <a:lnTo>
                    <a:pt x="1543664" y="0"/>
                  </a:lnTo>
                  <a:lnTo>
                    <a:pt x="0" y="275303"/>
                  </a:lnTo>
                  <a:lnTo>
                    <a:pt x="1347019" y="54077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1"/>
              <a:endCxn id="49" idx="3"/>
            </p:cNvCxnSpPr>
            <p:nvPr/>
          </p:nvCxnSpPr>
          <p:spPr>
            <a:xfrm flipV="1">
              <a:off x="5616042" y="3967317"/>
              <a:ext cx="1120879" cy="2458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7"/>
              <a:endCxn id="49" idx="1"/>
            </p:cNvCxnSpPr>
            <p:nvPr/>
          </p:nvCxnSpPr>
          <p:spPr>
            <a:xfrm>
              <a:off x="5409565" y="3259394"/>
              <a:ext cx="206477" cy="9537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0"/>
              <a:endCxn id="49" idx="6"/>
            </p:cNvCxnSpPr>
            <p:nvPr/>
          </p:nvCxnSpPr>
          <p:spPr>
            <a:xfrm flipV="1">
              <a:off x="6756585" y="2984091"/>
              <a:ext cx="196645" cy="5407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9" idx="0"/>
              <a:endCxn id="49" idx="4"/>
            </p:cNvCxnSpPr>
            <p:nvPr/>
          </p:nvCxnSpPr>
          <p:spPr>
            <a:xfrm>
              <a:off x="6756585" y="3524865"/>
              <a:ext cx="1248697" cy="1042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9" idx="0"/>
              <a:endCxn id="49" idx="5"/>
            </p:cNvCxnSpPr>
            <p:nvPr/>
          </p:nvCxnSpPr>
          <p:spPr>
            <a:xfrm flipV="1">
              <a:off x="6756585" y="3456040"/>
              <a:ext cx="1681315" cy="688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2"/>
              <a:endCxn id="49" idx="4"/>
            </p:cNvCxnSpPr>
            <p:nvPr/>
          </p:nvCxnSpPr>
          <p:spPr>
            <a:xfrm flipV="1">
              <a:off x="6756585" y="4567085"/>
              <a:ext cx="1248697" cy="4227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0"/>
              <a:endCxn id="49" idx="3"/>
            </p:cNvCxnSpPr>
            <p:nvPr/>
          </p:nvCxnSpPr>
          <p:spPr>
            <a:xfrm flipH="1">
              <a:off x="6736921" y="3524865"/>
              <a:ext cx="19664" cy="442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691510" y="3924908"/>
                  <a:ext cx="403572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510" y="3924908"/>
                  <a:ext cx="403572" cy="36298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665636" y="39034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676104" y="48841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569340" y="41320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8361700" y="337984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913900" y="29029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6695132" y="344620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5334000" y="317090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6629400" y="4895844"/>
                  <a:ext cx="408253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4895844"/>
                  <a:ext cx="408253" cy="36298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8008180" y="4426976"/>
                  <a:ext cx="439864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i="1" baseline="-25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180" y="4426976"/>
                  <a:ext cx="439864" cy="36298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239000" y="4731776"/>
                  <a:ext cx="768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baseline="-25000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00" y="4731776"/>
                  <a:ext cx="76867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381"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7933996" y="449334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744064" y="5245512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8163232" y="579857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916008" y="4313157"/>
                <a:ext cx="4488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08" y="4313157"/>
                <a:ext cx="44884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110" r="-1370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172200" y="4013724"/>
                <a:ext cx="447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013724"/>
                <a:ext cx="44723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>
            <a:spLocks noChangeAspect="1"/>
          </p:cNvSpPr>
          <p:nvPr/>
        </p:nvSpPr>
        <p:spPr>
          <a:xfrm>
            <a:off x="5638800" y="3733053"/>
            <a:ext cx="914400" cy="914400"/>
          </a:xfrm>
          <a:prstGeom prst="arc">
            <a:avLst>
              <a:gd name="adj1" fmla="val 21067162"/>
              <a:gd name="adj2" fmla="val 213627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>
            <a:spLocks noChangeAspect="1"/>
          </p:cNvSpPr>
          <p:nvPr/>
        </p:nvSpPr>
        <p:spPr>
          <a:xfrm>
            <a:off x="8001000" y="4114053"/>
            <a:ext cx="914400" cy="914400"/>
          </a:xfrm>
          <a:prstGeom prst="arc">
            <a:avLst>
              <a:gd name="adj1" fmla="val 9931971"/>
              <a:gd name="adj2" fmla="val 1248166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570784" y="4091352"/>
                <a:ext cx="608052" cy="523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784" y="4091352"/>
                <a:ext cx="608052" cy="5234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407436" y="4243752"/>
                <a:ext cx="608052" cy="523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436" y="4243752"/>
                <a:ext cx="608052" cy="5234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059866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 animBg="1"/>
      <p:bldP spid="74" grpId="0" animBg="1"/>
      <p:bldP spid="75" grpId="0"/>
      <p:bldP spid="75" grpId="1"/>
      <p:bldP spid="76" grpId="0"/>
      <p:bldP spid="7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77724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]⋅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Frequency Decomposition</a:t>
                </a:r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For smaller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 smtClean="0"/>
                  <a:t>, the finite sum: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]⋅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represents the lower frequency</a:t>
                </a:r>
                <a:br>
                  <a:rPr lang="en-US" b="0" dirty="0" smtClean="0"/>
                </a:br>
                <a:r>
                  <a:rPr lang="en-US" b="0" dirty="0" smtClean="0"/>
                  <a:t>components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7772400" cy="5532438"/>
              </a:xfrm>
              <a:blipFill rotWithShape="0">
                <a:blip r:embed="rId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/>
          <p:cNvSpPr/>
          <p:nvPr/>
        </p:nvSpPr>
        <p:spPr>
          <a:xfrm>
            <a:off x="7772400" y="2362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286000" cy="2286000"/>
          </a:xfrm>
          <a:prstGeom prst="rect">
            <a:avLst/>
          </a:prstGeom>
        </p:spPr>
      </p:pic>
      <p:pic>
        <p:nvPicPr>
          <p:cNvPr id="4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286000" cy="2286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286000" cy="2286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286000" cy="2286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286000" cy="2286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286000" cy="2286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286000" cy="2286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286000" cy="2286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286000" cy="2286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28600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92" y="4944208"/>
                <a:ext cx="1066800" cy="3048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701791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[WARNING]</a:t>
                </a:r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Given a discrete function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b="0" dirty="0" smtClean="0"/>
                  <a:t>, the vector:</a:t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i="1" u="sng" dirty="0" smtClean="0"/>
                  <a:t>does not</a:t>
                </a:r>
                <a:r>
                  <a:rPr lang="en-US" dirty="0" smtClean="0"/>
                  <a:t> correspond to the Laplacian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The coefficients of the Laplacian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satisfy: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1280744" y="4114800"/>
                <a:ext cx="6579576" cy="1066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In the literature, the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 smtClean="0"/>
                  <a:t> is sometimes called the </a:t>
                </a:r>
                <a:r>
                  <a:rPr lang="en-US" sz="2800" i="1" dirty="0" smtClean="0"/>
                  <a:t>normalized </a:t>
                </a:r>
                <a:r>
                  <a:rPr lang="en-US" sz="2800" dirty="0" smtClean="0"/>
                  <a:t>Laplacian.</a:t>
                </a:r>
                <a:endParaRPr lang="en-US" sz="2800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744" y="4114800"/>
                <a:ext cx="6579576" cy="1066800"/>
              </a:xfrm>
              <a:prstGeom prst="roundRect">
                <a:avLst/>
              </a:prstGeom>
              <a:blipFill rotWithShape="0">
                <a:blip r:embed="rId4"/>
                <a:stretch>
                  <a:fillRect l="-739" r="-646" b="-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18392" y="3141784"/>
                <a:ext cx="7874976" cy="1066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Often, the 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 smtClean="0"/>
                  <a:t> is approximated by the diagonal </a:t>
                </a:r>
                <a:r>
                  <a:rPr lang="en-US" sz="2800" i="1" dirty="0" smtClean="0"/>
                  <a:t>lumped mass matrix</a:t>
                </a:r>
                <a:r>
                  <a:rPr lang="en-US" sz="2800" dirty="0" smtClean="0"/>
                  <a:t>, making inversion simple.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92" y="3141784"/>
                <a:ext cx="7874976" cy="1066800"/>
              </a:xfrm>
              <a:prstGeom prst="roundRect">
                <a:avLst/>
              </a:prstGeom>
              <a:blipFill rotWithShape="0">
                <a:blip r:embed="rId5"/>
                <a:stretch>
                  <a:fillRect l="-540" r="-1698" b="-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255717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Laplacian Spectrum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 the continuous setting, the spectrum of the Laplacian,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satisfies: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And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form an orthonormal basis:</a:t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988642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Discretization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Laplacian Spectrum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 the discrete setting, the spectrum of the Laplacian,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satisfies: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And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form an orthonormal basis:</a:t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905000" y="5105400"/>
                <a:ext cx="5393266" cy="1295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Finding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is called the</a:t>
                </a:r>
                <a:br>
                  <a:rPr lang="en-US" sz="2800" dirty="0" smtClean="0"/>
                </a:br>
                <a:r>
                  <a:rPr lang="en-US" sz="2800" i="1" dirty="0" smtClean="0"/>
                  <a:t>generalized eigenvalue problem.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5393266" cy="1295400"/>
              </a:xfrm>
              <a:prstGeom prst="roundRect">
                <a:avLst/>
              </a:prstGeom>
              <a:blipFill rotWithShape="0"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259934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Spectrum of the Laplacian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Interpreting the Eigenvalues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is a (unit-norm) </a:t>
                </a:r>
                <a:r>
                  <a:rPr lang="en-US" dirty="0" err="1" smtClean="0"/>
                  <a:t>eigenfunction</a:t>
                </a:r>
                <a:r>
                  <a:rPr lang="en-US" dirty="0" smtClean="0"/>
                  <a:t> of the Laplacian, with eigenvalue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b="0" dirty="0" smtClean="0"/>
              </a:p>
              <a:p>
                <a:pPr marL="404813" indent="-404813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The eigenvalue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is a measure of how much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changes, i.e. the frequency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382241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How do we compute the</a:t>
            </a:r>
            <a:br>
              <a:rPr lang="en-US" sz="4400" dirty="0" smtClean="0"/>
            </a:br>
            <a:r>
              <a:rPr lang="en-US" sz="4400" dirty="0" smtClean="0"/>
              <a:t>spectral decomposition?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4502898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Dominant Eigenvector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 that a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diagonalizable, with </a:t>
                </a:r>
                <a:r>
                  <a:rPr lang="en-US" dirty="0" smtClean="0"/>
                  <a:t>(unit-norm) </a:t>
                </a:r>
                <a:r>
                  <a:rPr lang="en-US" dirty="0" smtClean="0"/>
                  <a:t>spectrum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, we have the harmonic decomposition: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]⋅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    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]⋅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⇒ 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]⋅</m:t>
                          </m:r>
                          <m:sSubSup>
                            <m:sSub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6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Dominant Eigenvector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]⋅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Without loss of too much generality,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the largest eigenvalue,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   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→∞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914400" y="2810608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2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Dominant Eigenvector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en-US" sz="2600" u="sng" dirty="0" smtClean="0">
                    <a:latin typeface="Comic Sans MS" panose="030F0702030302020204" pitchFamily="66" charset="0"/>
                  </a:rPr>
                  <a:t>ArnoldiDominant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)</a:t>
                </a:r>
                <a:endParaRPr lang="en-US" altLang="en-US" sz="2600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b="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2600" dirty="0" err="1" smtClean="0">
                    <a:latin typeface="Comic Sans MS" panose="030F0702030302020204" pitchFamily="66" charset="0"/>
                  </a:rPr>
                  <a:t>RandomVector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( )</a:t>
                </a:r>
                <a:endParaRPr lang="en-US" altLang="en-US" sz="2600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b="0" dirty="0" smtClean="0">
                    <a:latin typeface="Comic Sans MS" panose="030F0702030302020204" pitchFamily="66" charset="0"/>
                  </a:rPr>
                  <a:t> while( … )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600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en-US" sz="2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6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altLang="en-US" sz="2600" dirty="0" smtClean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⃗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600" b="0" i="1" dirty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endParaRPr lang="en-US" altLang="en-US" sz="2600" dirty="0" smtClean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←〈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altLang="en-US" sz="2600" dirty="0" smtClean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return (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t="-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432128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Sub-Dominant Eigenvector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the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 symmetric, the eigenvectors will be orthogonal:</a:t>
                </a:r>
              </a:p>
              <a:p>
                <a:pPr marL="457200" lvl="1" indent="0">
                  <a:buNone/>
                </a:pPr>
                <a:r>
                  <a:rPr lang="en-US" altLang="en-US" sz="2600" u="sng" dirty="0" err="1" smtClean="0">
                    <a:latin typeface="Comic Sans MS" panose="030F0702030302020204" pitchFamily="66" charset="0"/>
                  </a:rPr>
                  <a:t>ArnoldiSubDominant</a:t>
                </a:r>
                <a:r>
                  <a:rPr lang="en-US" altLang="en-US" sz="2600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600" dirty="0">
                    <a:latin typeface="Comic Sans MS" panose="030F0702030302020204" pitchFamily="66" charset="0"/>
                  </a:rPr>
                  <a:t> )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)←</m:t>
                    </m:r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2600" dirty="0" err="1" smtClean="0">
                    <a:latin typeface="Comic Sans MS" panose="030F0702030302020204" pitchFamily="66" charset="0"/>
                  </a:rPr>
                  <a:t>ArnoldiDominant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)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sz="26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2600" dirty="0" err="1">
                    <a:latin typeface="Comic Sans MS" panose="030F0702030302020204" pitchFamily="66" charset="0"/>
                  </a:rPr>
                  <a:t>RandomVector</a:t>
                </a:r>
                <a:r>
                  <a:rPr lang="en-US" altLang="en-US" sz="2600" dirty="0">
                    <a:latin typeface="Comic Sans MS" panose="030F0702030302020204" pitchFamily="66" charset="0"/>
                  </a:rPr>
                  <a:t>( )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>
                    <a:latin typeface="Comic Sans MS" panose="030F0702030302020204" pitchFamily="66" charset="0"/>
                  </a:rPr>
                  <a:t> while( … )</a:t>
                </a: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en-US" sz="2600" b="0" dirty="0" smtClean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 smtClean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600" b="0" dirty="0" smtClean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 smtClean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600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i="1">
                        <a:latin typeface="Cambria Math" panose="02040503050406030204" pitchFamily="18" charset="0"/>
                      </a:rPr>
                      <m:t>←〈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altLang="en-US" sz="2600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sz="2600" dirty="0">
                    <a:latin typeface="Comic Sans MS" panose="030F0702030302020204" pitchFamily="66" charset="0"/>
                  </a:rPr>
                  <a:t> return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600" dirty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6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)</a:t>
                </a:r>
                <a:endParaRPr lang="en-US" altLang="en-US" sz="2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322" b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914400" y="5334000"/>
                <a:ext cx="7315200" cy="1447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A similar approach can be applied to: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Solving the generalized eigenvalue problem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Finding the eigenvectors with smallest eigenvalues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Finding the eigenvectors with eigenvalues closest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34000"/>
                <a:ext cx="7315200" cy="1447800"/>
              </a:xfrm>
              <a:prstGeom prst="roundRect">
                <a:avLst/>
              </a:prstGeom>
              <a:blipFill rotWithShape="0">
                <a:blip r:embed="rId3"/>
                <a:stretch>
                  <a:fillRect l="-166" t="-6198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Laplacian Spectrum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Signal/Geometry Filtering</a:t>
            </a:r>
          </a:p>
          <a:p>
            <a:pPr lvl="1"/>
            <a:r>
              <a:rPr lang="en-US" dirty="0" smtClean="0"/>
              <a:t>Partial Differential Equations</a:t>
            </a:r>
          </a:p>
          <a:p>
            <a:pPr lvl="1"/>
            <a:r>
              <a:rPr lang="en-US" dirty="0" smtClean="0"/>
              <a:t>Complexity and Approximation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59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77724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]⋅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Filtering</a:t>
                </a:r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By modulating the values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as a</a:t>
                </a:r>
                <a:br>
                  <a:rPr lang="en-US" dirty="0" smtClean="0"/>
                </a:br>
                <a:r>
                  <a:rPr lang="en-US" dirty="0" smtClean="0"/>
                  <a:t>function of frequency, we can realize</a:t>
                </a:r>
                <a:br>
                  <a:rPr lang="en-US" dirty="0" smtClean="0"/>
                </a:br>
                <a:r>
                  <a:rPr lang="en-US" dirty="0" smtClean="0"/>
                  <a:t>different signal filters: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7772400" cy="5532438"/>
              </a:xfrm>
              <a:blipFill rotWithShape="0">
                <a:blip r:embed="rId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Down Arrow 41"/>
          <p:cNvSpPr/>
          <p:nvPr/>
        </p:nvSpPr>
        <p:spPr>
          <a:xfrm>
            <a:off x="7772400" y="2362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286000" cy="2286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84019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Signal/Geometry </a:t>
            </a:r>
            <a:r>
              <a:rPr lang="en-US" dirty="0"/>
              <a:t>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 lnSpcReduction="10000"/>
              </a:bodyPr>
              <a:lstStyle/>
              <a:p>
                <a:pPr marL="457200" lvl="1" indent="0">
                  <a:buNone/>
                </a:pPr>
                <a:r>
                  <a:rPr lang="en-US" altLang="en-US" sz="2600" u="sng" dirty="0" smtClean="0">
                    <a:latin typeface="Comic Sans MS" panose="030F0702030302020204" pitchFamily="66" charset="0"/>
                  </a:rPr>
                  <a:t>HarmonicDecomposition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altLang="en-US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)</a:t>
                </a:r>
                <a:endParaRPr lang="en-US" altLang="en-US" sz="2600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b="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)←</m:t>
                    </m:r>
                  </m:oMath>
                </a14:m>
                <a:r>
                  <a:rPr lang="en-US" altLang="en-US" dirty="0" smtClean="0">
                    <a:latin typeface="Comic Sans MS" panose="030F0702030302020204" pitchFamily="66" charset="0"/>
                  </a:rPr>
                  <a:t> MassAndStiffness (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dirty="0" smtClean="0">
                    <a:latin typeface="Comic Sans MS" panose="030F0702030302020204" pitchFamily="66" charset="0"/>
                  </a:rPr>
                  <a:t> )</a:t>
                </a:r>
                <a:endParaRPr lang="en-US" altLang="en-US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b="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altLang="en-US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en-US" dirty="0" err="1" smtClean="0">
                    <a:latin typeface="Comic Sans MS" panose="030F0702030302020204" pitchFamily="66" charset="0"/>
                  </a:rPr>
                  <a:t>GeneralizedEigen</a:t>
                </a:r>
                <a:r>
                  <a:rPr lang="en-US" altLang="en-US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en-US" dirty="0" smtClean="0">
                    <a:latin typeface="Comic Sans MS" panose="030F0702030302020204" pitchFamily="66" charset="0"/>
                  </a:rPr>
                  <a:t> )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: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altLang="en-US" dirty="0" smtClean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endParaRPr lang="en-US" sz="2200" u="sng" dirty="0">
                  <a:latin typeface="Comic Sans MS" panose="030F0702030302020204" pitchFamily="66" charset="0"/>
                </a:endParaRPr>
              </a:p>
              <a:p>
                <a:pPr marL="457200" lvl="1" indent="0">
                  <a:buNone/>
                </a:pPr>
                <a:r>
                  <a:rPr lang="en-US" u="sng" dirty="0" smtClean="0">
                    <a:latin typeface="Comic Sans MS" panose="030F0702030302020204" pitchFamily="66" charset="0"/>
                  </a:rPr>
                  <a:t>Process</a:t>
                </a:r>
                <a:r>
                  <a:rPr lang="en-US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)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: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b="0" dirty="0" smtClean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]←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⃗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]⋅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return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t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883690" y="2667004"/>
            <a:ext cx="3268533" cy="609604"/>
            <a:chOff x="3958217" y="3983739"/>
            <a:chExt cx="3194304" cy="770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329816" y="3983739"/>
                  <a:ext cx="1822705" cy="743216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816" y="3983739"/>
                  <a:ext cx="1822705" cy="74321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3958217" y="4355347"/>
              <a:ext cx="1371599" cy="3989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3568930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Given a color at each vertex, we can modulate the frequency coefficients of each channel to smooth/sharpen the colors.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971800"/>
            <a:ext cx="3200400" cy="320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3200400" cy="320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71800"/>
            <a:ext cx="3200400" cy="3200400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5305425" y="4343400"/>
            <a:ext cx="1171575" cy="376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2080100" y="4343400"/>
            <a:ext cx="1171575" cy="376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23286" y="6096000"/>
                <a:ext cx="2173608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286" y="6096000"/>
                <a:ext cx="2173608" cy="4397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0951" y="6100021"/>
                <a:ext cx="1494127" cy="414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1" y="6100021"/>
                <a:ext cx="1494127" cy="4146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38109" y="6096000"/>
                <a:ext cx="838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Input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109" y="6096000"/>
                <a:ext cx="83869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1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Using the position of the vertices as the signal, we can modulate the frequency coefficients of each coordinate to smooth/sharpen the shape.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8946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200400"/>
            <a:ext cx="2743200" cy="27432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5305425" y="4343400"/>
            <a:ext cx="1171575" cy="376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2080100" y="4343400"/>
            <a:ext cx="1171575" cy="376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89392" y="5732278"/>
                <a:ext cx="2173608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392" y="5732278"/>
                <a:ext cx="2173608" cy="4397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0951" y="5736299"/>
                <a:ext cx="1494127" cy="414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1" y="5736299"/>
                <a:ext cx="1494127" cy="4146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38109" y="5772090"/>
                <a:ext cx="838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Input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109" y="5772090"/>
                <a:ext cx="83869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5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Differential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Recall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Laplacian of a function at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the difference between the value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the average value of its neighbors.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0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u="sng" dirty="0" smtClean="0"/>
                  <a:t>Newton’s Law of Cooling</a:t>
                </a:r>
                <a:r>
                  <a:rPr lang="en-US" altLang="en-US" dirty="0" smtClean="0"/>
                  <a:t>:</a:t>
                </a:r>
              </a:p>
              <a:p>
                <a:pPr marL="0" indent="0">
                  <a:buFontTx/>
                  <a:buNone/>
                </a:pPr>
                <a:r>
                  <a:rPr lang="en-US" altLang="en-US" sz="2400" i="1" dirty="0" smtClean="0">
                    <a:sym typeface="Symbol" panose="05050102010706020507" pitchFamily="18" charset="2"/>
                  </a:rPr>
                  <a:t>The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rate of heat loss of a body is proportional to the difference in temperatures between the body and its surroundings</a:t>
                </a:r>
                <a:r>
                  <a:rPr lang="en-US" altLang="en-US" sz="2400" i="1" dirty="0" smtClean="0">
                    <a:sym typeface="Symbol" panose="05050102010706020507" pitchFamily="18" charset="2"/>
                  </a:rPr>
                  <a:t>.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0" indent="0">
                  <a:buFontTx/>
                  <a:buNone/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FontTx/>
                  <a:buNone/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Translating </a:t>
                </a:r>
                <a:r>
                  <a:rPr lang="en-US" altLang="en-US" dirty="0">
                    <a:sym typeface="Symbol" panose="05050102010706020507" pitchFamily="18" charset="2"/>
                  </a:rPr>
                  <a:t>this into the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PDE, </a:t>
                </a:r>
                <a:r>
                  <a:rPr lang="en-US" altLang="en-US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is the heat at position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, then:</a:t>
                </a:r>
                <a:br>
                  <a:rPr lang="en-US" altLang="en-US" dirty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𝜂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</m:oMath>
                  </m:oMathPara>
                </a14:m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9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u="sng" dirty="0" smtClean="0"/>
                  <a:t>Newton’s Law of Cooling</a:t>
                </a:r>
                <a:r>
                  <a:rPr lang="en-US" altLang="en-US" dirty="0" smtClean="0"/>
                  <a:t>:</a:t>
                </a:r>
              </a:p>
              <a:p>
                <a:pPr marL="0" indent="0">
                  <a:buFontTx/>
                  <a:buNone/>
                </a:pPr>
                <a:r>
                  <a:rPr lang="en-US" altLang="en-US" sz="2400" i="1" dirty="0" smtClean="0">
                    <a:sym typeface="Symbol" panose="05050102010706020507" pitchFamily="18" charset="2"/>
                  </a:rPr>
                  <a:t>The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rate of heat loss of a body is proportional to the difference in temperatures between the body and its surroundings</a:t>
                </a:r>
                <a:r>
                  <a:rPr lang="en-US" altLang="en-US" sz="2400" i="1" dirty="0" smtClean="0">
                    <a:sym typeface="Symbol" panose="05050102010706020507" pitchFamily="18" charset="2"/>
                  </a:rPr>
                  <a:t>.</a:t>
                </a: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u="sng" dirty="0"/>
                  <a:t>Goal</a:t>
                </a:r>
                <a:r>
                  <a:rPr lang="en-US" altLang="en-US" dirty="0"/>
                  <a:t>: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Given an initial heat distribution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dirty="0"/>
                  <a:t>, find the solution to the PDE: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𝜂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</m:oMath>
                  </m:oMathPara>
                </a14:m>
                <a:endParaRPr lang="en-US" altLang="en-US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dirty="0" smtClean="0">
                    <a:latin typeface="+mj-lt"/>
                    <a:sym typeface="Symbol" panose="05050102010706020507" pitchFamily="18" charset="2"/>
                  </a:rPr>
                  <a:t>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,0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7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 Diffusion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altLang="en-US" u="sng" dirty="0" smtClean="0"/>
              </a:p>
              <a:p>
                <a:pPr marL="0" indent="0">
                  <a:buNone/>
                </a:pPr>
                <a:r>
                  <a:rPr lang="en-US" altLang="en-US" u="sng" dirty="0" smtClean="0"/>
                  <a:t>Note</a:t>
                </a:r>
                <a:r>
                  <a:rPr lang="en-US" alt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  <m:sSub>
                                  <m:sSubPr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en-US" dirty="0" smtClean="0"/>
                  <a:t> be the Laplacian spectrum.</a:t>
                </a:r>
              </a:p>
              <a:p>
                <a:pPr marL="396875" indent="-396875"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 smtClean="0"/>
                  <a:t> The functions:</a:t>
                </a:r>
                <a:r>
                  <a:rPr lang="en-US" altLang="en-US" dirty="0"/>
                  <a:t/>
                </a: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r>
                  <a:rPr lang="en-US" altLang="en-US" b="0" dirty="0" smtClean="0"/>
                  <a:t/>
                </a:r>
                <a:br>
                  <a:rPr lang="en-US" altLang="en-US" b="0" dirty="0" smtClean="0"/>
                </a:br>
                <a:r>
                  <a:rPr lang="en-US" altLang="en-US" b="0" dirty="0" smtClean="0"/>
                  <a:t>are solutions to the PDE.</a:t>
                </a:r>
              </a:p>
              <a:p>
                <a:pPr marL="457200" indent="-457200"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 smtClean="0"/>
                  <a:t> Any linear sum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is a solution.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64568" y="38057"/>
                <a:ext cx="2429768" cy="102874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num>
                        <m:den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𝜂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en-US" sz="32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</m:oMath>
                  </m:oMathPara>
                </a14:m>
                <a:endParaRPr lang="en-US" altLang="en-US" sz="32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568" y="38057"/>
                <a:ext cx="2429768" cy="10287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5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dirty="0" smtClean="0"/>
                  <a:t>Compute the harmonic decomposition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:</a:t>
                </a:r>
                <a:r>
                  <a:rPr lang="en-US" altLang="en-US" dirty="0"/>
                  <a:t/>
                </a: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2800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Then consider the function:</a:t>
                </a:r>
                <a:br>
                  <a:rPr lang="en-US" alt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p>
                        <m:sSup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en-US" sz="2400" b="0" dirty="0" smtClean="0"/>
              </a:p>
              <a:p>
                <a:pPr lvl="1"/>
                <a:r>
                  <a:rPr lang="en-US" altLang="en-US" sz="3200" dirty="0" smtClean="0"/>
                  <a:t>It is a solution to the heat equation.</a:t>
                </a:r>
              </a:p>
              <a:p>
                <a:pPr lvl="1"/>
                <a:r>
                  <a:rPr lang="en-US" altLang="en-US" sz="3200" dirty="0" smtClean="0"/>
                  <a:t>It satisfies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64568" y="38057"/>
                <a:ext cx="2429768" cy="102874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num>
                        <m:den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𝜂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en-US" sz="32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</m:oMath>
                  </m:oMathPara>
                </a14:m>
                <a:endParaRPr lang="en-US" altLang="en-US" sz="32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568" y="38057"/>
                <a:ext cx="2429768" cy="10287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7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(Colors)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en-US" sz="2600" u="sng" dirty="0" err="1" smtClean="0">
                    <a:latin typeface="Comic Sans MS" panose="030F0702030302020204" pitchFamily="66" charset="0"/>
                  </a:rPr>
                  <a:t>HarmonicDecomposition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)</a:t>
                </a:r>
                <a:endParaRPr lang="en-US" altLang="en-US" sz="2600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b="0" dirty="0" smtClean="0">
                    <a:latin typeface="Comic Sans MS" panose="030F0702030302020204" pitchFamily="66" charset="0"/>
                  </a:rPr>
                  <a:t> …</a:t>
                </a:r>
              </a:p>
              <a:p>
                <a:pPr marL="857250" lvl="2" indent="0">
                  <a:buNone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857250" lvl="2" indent="0">
                  <a:buNone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pPr marL="857250" lvl="2" indent="0">
                  <a:buNone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857250" lvl="2" indent="0">
                  <a:buNone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pPr marL="457200" lvl="1" indent="0">
                  <a:buNone/>
                </a:pPr>
                <a:r>
                  <a:rPr lang="en-US" u="sng" dirty="0" smtClean="0">
                    <a:latin typeface="Comic Sans MS" panose="030F0702030302020204" pitchFamily="66" charset="0"/>
                  </a:rPr>
                  <a:t>Process</a:t>
                </a:r>
                <a:r>
                  <a:rPr lang="en-US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∈[0,∞)</m:t>
                    </m:r>
                  </m:oMath>
                </a14:m>
                <a:r>
                  <a:rPr lang="en-US" dirty="0" smtClean="0"/>
                  <a:t> )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: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⃗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]⋅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return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5"/>
                <a:stretch>
                  <a:fillRect t="-881" b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rmadillo.colo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6350" y="2171700"/>
            <a:ext cx="40576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22202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(Geometry)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en-US" sz="2600" u="sng" dirty="0" err="1" smtClean="0">
                    <a:latin typeface="Comic Sans MS" panose="030F0702030302020204" pitchFamily="66" charset="0"/>
                  </a:rPr>
                  <a:t>HarmonicDecomposition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)</a:t>
                </a:r>
                <a:endParaRPr lang="en-US" altLang="en-US" sz="2600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b="0" dirty="0" smtClean="0">
                    <a:latin typeface="Comic Sans MS" panose="030F0702030302020204" pitchFamily="66" charset="0"/>
                  </a:rPr>
                  <a:t> …</a:t>
                </a:r>
              </a:p>
              <a:p>
                <a:pPr marL="857250" lvl="2" indent="0">
                  <a:buNone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857250" lvl="2" indent="0">
                  <a:buNone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pPr marL="857250" lvl="2" indent="0">
                  <a:buNone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857250" lvl="2" indent="0">
                  <a:buNone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pPr marL="457200" lvl="1" indent="0">
                  <a:buNone/>
                </a:pPr>
                <a:r>
                  <a:rPr lang="en-US" u="sng" dirty="0" smtClean="0">
                    <a:latin typeface="Comic Sans MS" panose="030F0702030302020204" pitchFamily="66" charset="0"/>
                  </a:rPr>
                  <a:t>Process</a:t>
                </a:r>
                <a:r>
                  <a:rPr lang="en-US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∈[0,∞)</m:t>
                    </m:r>
                  </m:oMath>
                </a14:m>
                <a:r>
                  <a:rPr lang="en-US" dirty="0" smtClean="0"/>
                  <a:t> )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: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⃗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]⋅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return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5"/>
                <a:stretch>
                  <a:fillRect t="-881" b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rmadillo.posi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6350" y="2171700"/>
            <a:ext cx="40576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89208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77724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]⋅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Filtering</a:t>
                </a:r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By modulating the values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as a</a:t>
                </a:r>
                <a:br>
                  <a:rPr lang="en-US" dirty="0" smtClean="0"/>
                </a:br>
                <a:r>
                  <a:rPr lang="en-US" dirty="0" smtClean="0"/>
                  <a:t>function of frequency, we can realize</a:t>
                </a:r>
                <a:br>
                  <a:rPr lang="en-US" dirty="0" smtClean="0"/>
                </a:br>
                <a:r>
                  <a:rPr lang="en-US" dirty="0" smtClean="0"/>
                  <a:t>different signal filters: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7772400" cy="5532438"/>
              </a:xfrm>
              <a:blipFill rotWithShape="0">
                <a:blip r:embed="rId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Down Arrow 41"/>
          <p:cNvSpPr/>
          <p:nvPr/>
        </p:nvSpPr>
        <p:spPr>
          <a:xfrm>
            <a:off x="7772400" y="2362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286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48" y="2971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41149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(Geometry)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:r>
                  <a:rPr lang="en-US" altLang="en-US" u="sng" dirty="0" smtClean="0">
                    <a:latin typeface="+mj-lt"/>
                  </a:rPr>
                  <a:t>[WARNING]</a:t>
                </a:r>
                <a:r>
                  <a:rPr lang="en-US" altLang="en-US" dirty="0" smtClean="0">
                    <a:latin typeface="+mj-lt"/>
                  </a:rPr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en-US" dirty="0" smtClean="0">
                    <a:latin typeface="+mj-lt"/>
                  </a:rPr>
                  <a:t>As the geometry diffuses, the areas and angles of the triangles change.</a:t>
                </a:r>
              </a:p>
              <a:p>
                <a:pPr marL="976313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/>
                  <a:t> The mass and stiffness matrices change.</a:t>
                </a:r>
              </a:p>
              <a:p>
                <a:pPr marL="976313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/>
                  <a:t> The harmonic decomposition changes.</a:t>
                </a:r>
              </a:p>
              <a:p>
                <a:pPr marL="976313" lvl="1" indent="0">
                  <a:buNone/>
                </a:pPr>
                <a:r>
                  <a:rPr lang="en-US" altLang="en-US" dirty="0"/>
                  <a:t>If we take this into account, we get a non-linear PDE called </a:t>
                </a:r>
                <a:r>
                  <a:rPr lang="en-US" altLang="en-US" i="1" dirty="0"/>
                  <a:t>mean curvature flow</a:t>
                </a:r>
                <a:r>
                  <a:rPr lang="en-US" altLang="en-US" dirty="0" smtClean="0"/>
                  <a:t>.</a:t>
                </a:r>
                <a:endParaRPr lang="en-US" altLang="en-US" dirty="0" smtClean="0">
                  <a:latin typeface="+mj-lt"/>
                </a:endParaRPr>
              </a:p>
              <a:p>
                <a:pPr marL="971550" lvl="1" indent="-514350">
                  <a:buFont typeface="+mj-lt"/>
                  <a:buAutoNum type="arabicPeriod" startAt="2"/>
                </a:pPr>
                <a:r>
                  <a:rPr lang="en-US" altLang="en-US" dirty="0" smtClean="0"/>
                  <a:t>Mean curvature flow can create singularities.</a:t>
                </a:r>
                <a:endParaRPr lang="en-US" altLang="en-US" dirty="0" smtClean="0">
                  <a:latin typeface="+mj-lt"/>
                </a:endParaRPr>
              </a:p>
              <a:p>
                <a:pPr marL="976313" lvl="1" indent="0">
                  <a:buNone/>
                </a:pPr>
                <a:endParaRPr lang="en-US" alt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5"/>
                <a:stretch>
                  <a:fillRect l="-1185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dumbbe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38169" y="5257800"/>
            <a:ext cx="409123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34290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800" i="1" dirty="0">
                    <a:sym typeface="Symbol" panose="05050102010706020507" pitchFamily="18" charset="2"/>
                  </a:rPr>
                  <a:t>The acceleration of a wave’s height is proportional to the difference in height of the surrounding.</a:t>
                </a:r>
                <a:endParaRPr lang="en-US" altLang="en-US" dirty="0">
                  <a:sym typeface="Symbol" panose="05050102010706020507" pitchFamily="18" charset="2"/>
                </a:endParaRPr>
              </a:p>
              <a:p>
                <a:pPr marL="0" indent="0">
                  <a:buFontTx/>
                  <a:buNone/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FontTx/>
                  <a:buNone/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FontTx/>
                  <a:buNone/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Translating </a:t>
                </a:r>
                <a:r>
                  <a:rPr lang="en-US" altLang="en-US" dirty="0">
                    <a:sym typeface="Symbol" panose="05050102010706020507" pitchFamily="18" charset="2"/>
                  </a:rPr>
                  <a:t>this into the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PDE, </a:t>
                </a:r>
                <a:r>
                  <a:rPr lang="en-US" altLang="en-US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𝐻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is the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height at </a:t>
                </a:r>
                <a:r>
                  <a:rPr lang="en-US" altLang="en-US" dirty="0">
                    <a:sym typeface="Symbol" panose="05050102010706020507" pitchFamily="18" charset="2"/>
                  </a:rPr>
                  <a:t>position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, then:</a:t>
                </a:r>
                <a:br>
                  <a:rPr lang="en-US" altLang="en-US" dirty="0">
                    <a:sym typeface="Symbol" panose="05050102010706020507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𝜂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</m:oMath>
                  </m:oMathPara>
                </a14:m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4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800" i="1" dirty="0" smtClean="0">
                    <a:sym typeface="Symbol" panose="05050102010706020507" pitchFamily="18" charset="2"/>
                  </a:rPr>
                  <a:t>The acceleration of a wave’s height is </a:t>
                </a:r>
                <a:r>
                  <a:rPr lang="en-US" altLang="en-US" sz="2800" i="1" dirty="0">
                    <a:sym typeface="Symbol" panose="05050102010706020507" pitchFamily="18" charset="2"/>
                  </a:rPr>
                  <a:t>proportional to the difference in </a:t>
                </a:r>
                <a:r>
                  <a:rPr lang="en-US" altLang="en-US" sz="2800" i="1" dirty="0" smtClean="0">
                    <a:sym typeface="Symbol" panose="05050102010706020507" pitchFamily="18" charset="2"/>
                  </a:rPr>
                  <a:t>height of the surrounding.</a:t>
                </a:r>
                <a:endParaRPr lang="en-US" altLang="en-US" sz="2800" dirty="0">
                  <a:sym typeface="Symbol" panose="05050102010706020507" pitchFamily="18" charset="2"/>
                </a:endParaRPr>
              </a:p>
              <a:p>
                <a:pPr marL="0" indent="0">
                  <a:buFontTx/>
                  <a:buNone/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u="sng" dirty="0"/>
                  <a:t>Goal</a:t>
                </a:r>
                <a:r>
                  <a:rPr lang="en-US" altLang="en-US" dirty="0"/>
                  <a:t>: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Given an initial </a:t>
                </a:r>
                <a:r>
                  <a:rPr lang="en-US" altLang="en-US" dirty="0" smtClean="0"/>
                  <a:t>height distribution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dirty="0"/>
                  <a:t>, find the solution to the PDE: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𝜂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</m:oMath>
                  </m:oMathPara>
                </a14:m>
                <a:endParaRPr lang="en-US" altLang="en-US" sz="2800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800" dirty="0" smtClean="0">
                    <a:latin typeface="+mj-lt"/>
                    <a:sym typeface="Symbol" panose="05050102010706020507" pitchFamily="18" charset="2"/>
                  </a:rPr>
                  <a:t>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,0</m:t>
                          </m:r>
                        </m:e>
                      </m:d>
                      <m:r>
                        <a:rPr lang="en-US" altLang="en-US" sz="2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</m:d>
                      <m:r>
                        <a:rPr lang="en-US" altLang="en-US" sz="2800" b="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and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,0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=0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3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u="sng" dirty="0" smtClean="0"/>
                  <a:t>Note</a:t>
                </a:r>
                <a:r>
                  <a:rPr lang="en-US" alt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  <m:sSub>
                                  <m:sSubPr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en-US" dirty="0" smtClean="0"/>
                  <a:t> are the </a:t>
                </a:r>
                <a:r>
                  <a:rPr lang="en-US" altLang="en-US" dirty="0" err="1" smtClean="0"/>
                  <a:t>eigenfunctions</a:t>
                </a:r>
                <a:r>
                  <a:rPr lang="en-US" altLang="en-US" dirty="0" smtClean="0"/>
                  <a:t>/values of the Laplacian, then:</a:t>
                </a:r>
                <a:r>
                  <a:rPr lang="en-US" altLang="en-US" dirty="0"/>
                  <a:t/>
                </a: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r>
                  <a:rPr lang="en-US" altLang="en-US" b="0" dirty="0" smtClean="0"/>
                  <a:t/>
                </a:r>
                <a:br>
                  <a:rPr lang="en-US" altLang="en-US" b="0" dirty="0" smtClean="0"/>
                </a:br>
                <a:r>
                  <a:rPr lang="en-US" altLang="en-US" b="0" dirty="0" smtClean="0"/>
                  <a:t>are solutions to the PDE.</a:t>
                </a:r>
              </a:p>
              <a:p>
                <a:pPr marL="457200" indent="-457200"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dirty="0" smtClean="0"/>
                  <a:t> Any linear sum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is a solution to the PDE.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43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68208" y="38057"/>
                <a:ext cx="2635209" cy="108048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num>
                        <m:den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𝜂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en-US" sz="32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</m:oMath>
                  </m:oMathPara>
                </a14:m>
                <a:endParaRPr lang="en-US" altLang="en-US" sz="32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208" y="38057"/>
                <a:ext cx="2635209" cy="10804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91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dirty="0" smtClean="0"/>
                  <a:t>Compute the harmonic decomposition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:</a:t>
                </a:r>
                <a:r>
                  <a:rPr lang="en-US" altLang="en-US" dirty="0"/>
                  <a:t/>
                </a: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2800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Then consider the function:</a:t>
                </a:r>
                <a:br>
                  <a:rPr lang="en-US" alt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Sup>
                        <m:sSub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func>
                        <m:func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rad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en-US" sz="2400" b="0" dirty="0" smtClean="0"/>
              </a:p>
              <a:p>
                <a:pPr lvl="1"/>
                <a:r>
                  <a:rPr lang="en-US" altLang="en-US" sz="3200" dirty="0" smtClean="0"/>
                  <a:t>It is a solution to the wave equation.</a:t>
                </a:r>
              </a:p>
              <a:p>
                <a:pPr lvl="1"/>
                <a:r>
                  <a:rPr lang="en-US" altLang="en-US" sz="3200" dirty="0" smtClean="0"/>
                  <a:t>It satisfies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3200" dirty="0" smtClean="0"/>
              </a:p>
              <a:p>
                <a:pPr lvl="1"/>
                <a:r>
                  <a:rPr lang="en-US" altLang="en-US" sz="3200" dirty="0" smtClean="0"/>
                  <a:t>It satisfies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alt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alt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68208" y="38057"/>
                <a:ext cx="2635209" cy="108048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num>
                        <m:den>
                          <m:r>
                            <a:rPr lang="en-US" altLang="en-US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en-US" sz="32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𝜂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en-US" sz="32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n-US" altLang="en-US" sz="32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</m:oMath>
                  </m:oMathPara>
                </a14:m>
                <a:endParaRPr lang="en-US" altLang="en-US" sz="3200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208" y="38057"/>
                <a:ext cx="2635209" cy="10804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74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wWav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133600"/>
            <a:ext cx="47244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en-US" sz="2600" u="sng" dirty="0" err="1" smtClean="0">
                    <a:latin typeface="Comic Sans MS" panose="030F0702030302020204" pitchFamily="66" charset="0"/>
                  </a:rPr>
                  <a:t>HarmonicDecomposition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)</a:t>
                </a:r>
                <a:endParaRPr lang="en-US" altLang="en-US" sz="2600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b="0" dirty="0" smtClean="0">
                    <a:latin typeface="Comic Sans MS" panose="030F0702030302020204" pitchFamily="66" charset="0"/>
                  </a:rPr>
                  <a:t> …</a:t>
                </a:r>
              </a:p>
              <a:p>
                <a:pPr marL="857250" lvl="2" indent="0">
                  <a:buNone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857250" lvl="2" indent="0">
                  <a:buNone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pPr marL="857250" lvl="2" indent="0">
                  <a:buNone/>
                </a:pPr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457200" lvl="1" indent="0">
                  <a:buNone/>
                </a:pPr>
                <a:r>
                  <a:rPr lang="en-US" u="sng" dirty="0" smtClean="0">
                    <a:latin typeface="Comic Sans MS" panose="030F0702030302020204" pitchFamily="66" charset="0"/>
                  </a:rPr>
                  <a:t>Process</a:t>
                </a:r>
                <a:r>
                  <a:rPr lang="en-US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∈[0,∞)</m:t>
                    </m:r>
                  </m:oMath>
                </a14:m>
                <a:r>
                  <a:rPr lang="en-US" dirty="0" smtClean="0"/>
                  <a:t> )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: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⃗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]⋅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return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6"/>
                <a:stretch>
                  <a:fillRect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44187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How practical is it to use the spectral decomposition?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524806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:r>
                  <a:rPr lang="en-US" u="sng" dirty="0" smtClean="0">
                    <a:latin typeface="+mj-lt"/>
                  </a:rPr>
                  <a:t>Challenge</a:t>
                </a:r>
                <a:r>
                  <a:rPr lang="en-US" dirty="0" smtClean="0">
                    <a:latin typeface="+mj-lt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If we have a mesh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+mj-lt"/>
                  </a:rPr>
                  <a:t> vertices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+mj-lt"/>
                  </a:rPr>
                  <a:t> generalized eigenvectors.</a:t>
                </a:r>
              </a:p>
              <a:p>
                <a:pPr marL="919163" lvl="1" indent="-461963">
                  <a:buFont typeface="Wingdings" panose="05000000000000000000" pitchFamily="2" charset="2"/>
                  <a:buChar char="û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+mj-lt"/>
                  </a:rPr>
                  <a:t> storage /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+mj-lt"/>
                  </a:rPr>
                  <a:t> computation.</a:t>
                </a:r>
              </a:p>
              <a:p>
                <a:pPr marL="57150" indent="0">
                  <a:buNone/>
                </a:pPr>
                <a:endParaRPr lang="en-US" dirty="0" smtClean="0">
                  <a:latin typeface="+mj-lt"/>
                </a:endParaRPr>
              </a:p>
              <a:p>
                <a:pPr marL="57150" indent="0">
                  <a:buNone/>
                </a:pPr>
                <a:r>
                  <a:rPr lang="en-US" u="sng" dirty="0" smtClean="0">
                    <a:latin typeface="+mj-lt"/>
                  </a:rPr>
                  <a:t>Approximate</a:t>
                </a:r>
                <a:r>
                  <a:rPr lang="en-US" dirty="0" smtClean="0">
                    <a:latin typeface="+mj-lt"/>
                  </a:rPr>
                  <a:t>:</a:t>
                </a:r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Sometimes a low-frequency solution will do.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+mj-lt"/>
                  </a:rPr>
                  <a:t> storage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Sometimes a numerically inaccurate solution will do.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+mj-lt"/>
                  </a:rPr>
                  <a:t> storage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(?)</m:t>
                    </m:r>
                  </m:oMath>
                </a14:m>
                <a:r>
                  <a:rPr lang="en-US" dirty="0" smtClean="0">
                    <a:latin typeface="+mj-lt"/>
                  </a:rPr>
                  <a:t> computation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185" t="-143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721283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Spectral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57150" indent="0">
                  <a:buNone/>
                </a:pPr>
                <a:r>
                  <a:rPr lang="en-US" u="sng" dirty="0" smtClean="0">
                    <a:latin typeface="+mj-lt"/>
                  </a:rPr>
                  <a:t>Preliminaries</a:t>
                </a:r>
                <a:r>
                  <a:rPr lang="en-US" dirty="0" smtClean="0">
                    <a:latin typeface="+mj-lt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+mj-lt"/>
                  </a:rPr>
                  <a:t> be the mass matrix,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>
                    <a:latin typeface="+mj-lt"/>
                  </a:rPr>
                  <a:t> the stiffness matrix,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latin typeface="+mj-lt"/>
                  </a:rPr>
                  <a:t> the spectrum, we have:</a:t>
                </a:r>
                <a:br>
                  <a:rPr lang="en-US" dirty="0" smtClean="0"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Taking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times the 1</a:t>
                </a:r>
                <a:r>
                  <a:rPr lang="en-US" baseline="30000" dirty="0"/>
                  <a:t>st</a:t>
                </a:r>
                <a:r>
                  <a:rPr lang="en-US" dirty="0"/>
                  <a:t> equation plus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times the 2</a:t>
                </a:r>
                <a:r>
                  <a:rPr lang="en-US" baseline="30000" dirty="0"/>
                  <a:t>nd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Multiplying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latin typeface="+mj-lt"/>
                  </a:rPr>
                  <a:t>:</a:t>
                </a:r>
                <a:br>
                  <a:rPr lang="en-US" dirty="0" smtClean="0"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+mj-lt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185" t="-143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788283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Spectral Processing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57150" indent="0">
                  <a:buNone/>
                </a:pPr>
                <a:r>
                  <a:rPr lang="en-US" u="sng" dirty="0" smtClean="0">
                    <a:latin typeface="+mj-lt"/>
                  </a:rPr>
                  <a:t>Preliminaries</a:t>
                </a:r>
                <a:r>
                  <a:rPr lang="en-US" dirty="0" smtClean="0">
                    <a:latin typeface="+mj-lt"/>
                  </a:rPr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r>
                  <a:rPr lang="en-US" dirty="0" smtClean="0">
                    <a:latin typeface="+mj-lt"/>
                  </a:rPr>
                  <a:t>Combining these, we get:</a:t>
                </a:r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       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185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35244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7772400" cy="55324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]⋅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Filtering</a:t>
                </a:r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By modulating the values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as a</a:t>
                </a:r>
                <a:br>
                  <a:rPr lang="en-US" dirty="0" smtClean="0"/>
                </a:br>
                <a:r>
                  <a:rPr lang="en-US" dirty="0" smtClean="0"/>
                  <a:t>function of frequency, we can realize</a:t>
                </a:r>
                <a:br>
                  <a:rPr lang="en-US" dirty="0" smtClean="0"/>
                </a:br>
                <a:r>
                  <a:rPr lang="en-US" dirty="0" smtClean="0"/>
                  <a:t>different signal filters: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7772400" cy="5532438"/>
              </a:xfrm>
              <a:blipFill rotWithShape="0">
                <a:blip r:embed="rId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Down Arrow 41"/>
          <p:cNvSpPr/>
          <p:nvPr/>
        </p:nvSpPr>
        <p:spPr>
          <a:xfrm>
            <a:off x="7772400" y="23622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286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48" y="2971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45893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Spectral 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:endParaRPr lang="en-US" u="sng" dirty="0" smtClean="0">
                  <a:latin typeface="+mj-lt"/>
                </a:endParaRPr>
              </a:p>
              <a:p>
                <a:pPr marL="57150" indent="0">
                  <a:buNone/>
                </a:pPr>
                <a:endParaRPr lang="en-US" u="sng" dirty="0" smtClean="0">
                  <a:latin typeface="+mj-lt"/>
                </a:endParaRPr>
              </a:p>
              <a:p>
                <a:pPr marL="57150" indent="0">
                  <a:buNone/>
                </a:pPr>
                <a:r>
                  <a:rPr lang="en-US" u="sng" dirty="0" smtClean="0">
                    <a:latin typeface="+mj-lt"/>
                  </a:rPr>
                  <a:t>Example (Signal Smoothing)</a:t>
                </a:r>
                <a:r>
                  <a:rPr lang="en-US" dirty="0" smtClean="0">
                    <a:latin typeface="+mj-lt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The goal is to obtain a smoothed signal:</a:t>
                </a:r>
                <a:br>
                  <a:rPr lang="en-US" dirty="0" smtClean="0"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latin typeface="+mj-lt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We can relax the condition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>
                    <a:latin typeface="+mj-lt"/>
                  </a:rPr>
                  <a:t> and use a different filter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latin typeface="+mj-lt"/>
                  </a:rPr>
                  <a:t>.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The new filter should: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 preserve the low frequencies</a:t>
                </a:r>
              </a:p>
              <a:p>
                <a:pPr lvl="1"/>
                <a:r>
                  <a:rPr lang="en-US" dirty="0" smtClean="0">
                    <a:latin typeface="+mj-lt"/>
                  </a:rPr>
                  <a:t>decay at higher frequencies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18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610077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Spectral 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57150" indent="0">
                  <a:buNone/>
                </a:pPr>
                <a:endParaRPr lang="en-US" u="sng" dirty="0" smtClean="0">
                  <a:latin typeface="+mj-lt"/>
                </a:endParaRPr>
              </a:p>
              <a:p>
                <a:pPr marL="57150" indent="0">
                  <a:buNone/>
                </a:pPr>
                <a:endParaRPr lang="en-US" u="sng" dirty="0" smtClean="0">
                  <a:latin typeface="+mj-lt"/>
                </a:endParaRPr>
              </a:p>
              <a:p>
                <a:pPr marL="57150" indent="0">
                  <a:buNone/>
                </a:pPr>
                <a:r>
                  <a:rPr lang="en-US" u="sng" dirty="0" smtClean="0">
                    <a:latin typeface="+mj-lt"/>
                  </a:rPr>
                  <a:t>Example (Signal Smoothing)</a:t>
                </a:r>
                <a:r>
                  <a:rPr lang="en-US" dirty="0" smtClean="0">
                    <a:latin typeface="+mj-lt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Consider the solution to the linear system:</a:t>
                </a:r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dirty="0" smtClean="0">
                  <a:latin typeface="+mj-lt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Taking the spectral decomposition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>
                    <a:latin typeface="+mj-lt"/>
                  </a:rPr>
                  <a:t>:</a:t>
                </a:r>
                <a:br>
                  <a:rPr lang="en-US" dirty="0" smtClean="0"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+mj-lt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914400" y="4114800"/>
                <a:ext cx="7315200" cy="1524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Solving this linear system is equivalent to filtering with:</a:t>
                </a:r>
                <a:br>
                  <a:rPr lang="en-US" sz="24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 smtClean="0"/>
                  <a:t> the rate of decay of higher frequencies.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7315200" cy="1524000"/>
              </a:xfrm>
              <a:prstGeom prst="roundRect">
                <a:avLst/>
              </a:prstGeom>
              <a:blipFill rotWithShape="0">
                <a:blip r:embed="rId4"/>
                <a:stretch>
                  <a:fillRect t="-3937" b="-9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1060627"/>
                <a:ext cx="8247184" cy="991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∘(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0627"/>
                <a:ext cx="8247184" cy="9913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14400" y="2362200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45730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Spectral 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57150" indent="0">
                  <a:buNone/>
                </a:pPr>
                <a:endParaRPr lang="en-US" u="sng" dirty="0" smtClean="0">
                  <a:latin typeface="+mj-lt"/>
                </a:endParaRPr>
              </a:p>
              <a:p>
                <a:pPr marL="57150" indent="0">
                  <a:buNone/>
                </a:pPr>
                <a:endParaRPr lang="en-US" u="sng" dirty="0" smtClean="0">
                  <a:latin typeface="+mj-lt"/>
                </a:endParaRPr>
              </a:p>
              <a:p>
                <a:pPr marL="57150" indent="0">
                  <a:buNone/>
                </a:pPr>
                <a:r>
                  <a:rPr lang="en-US" u="sng" dirty="0" smtClean="0">
                    <a:latin typeface="+mj-lt"/>
                  </a:rPr>
                  <a:t>Example (Signal Sharpening)</a:t>
                </a:r>
                <a:r>
                  <a:rPr lang="en-US" dirty="0" smtClean="0">
                    <a:latin typeface="+mj-lt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Consider the solution to the linear system:</a:t>
                </a:r>
                <a:endParaRPr lang="en-US" dirty="0">
                  <a:latin typeface="+mj-lt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dirty="0" smtClean="0">
                  <a:latin typeface="+mj-lt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Taking the spectral decomposition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>
                    <a:latin typeface="+mj-lt"/>
                  </a:rPr>
                  <a:t>:</a:t>
                </a:r>
                <a:br>
                  <a:rPr lang="en-US" dirty="0" smtClean="0"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914400" y="2362200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1060627"/>
                <a:ext cx="8247184" cy="991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∘(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0627"/>
                <a:ext cx="8247184" cy="9913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052062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Spectral 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57150" indent="0">
                  <a:buNone/>
                </a:pPr>
                <a:endParaRPr lang="en-US" u="sng" dirty="0" smtClean="0">
                  <a:latin typeface="+mj-lt"/>
                </a:endParaRPr>
              </a:p>
              <a:p>
                <a:pPr marL="57150" indent="0">
                  <a:buNone/>
                </a:pPr>
                <a:endParaRPr lang="en-US" u="sng" dirty="0" smtClean="0">
                  <a:latin typeface="+mj-lt"/>
                </a:endParaRPr>
              </a:p>
              <a:p>
                <a:pPr marL="57150" indent="0">
                  <a:buNone/>
                </a:pPr>
                <a:r>
                  <a:rPr lang="en-US" u="sng" dirty="0"/>
                  <a:t>Example (Signal Sharpening)</a:t>
                </a:r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Consider </a:t>
                </a:r>
                <a:r>
                  <a:rPr lang="en-US" dirty="0"/>
                  <a:t>the solution to the linear system: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+mj-lt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latin typeface="+mj-lt"/>
                  </a:rPr>
                  <a:t>This filter satisfies: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+mj-lt"/>
                  </a:rPr>
                  <a:t>: Low-frequencies preserved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func>
                  </m:oMath>
                </a14:m>
                <a:r>
                  <a:rPr lang="en-US" dirty="0" smtClean="0">
                    <a:latin typeface="+mj-lt"/>
                  </a:rPr>
                  <a:t>: High frequencies scaled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914400" y="2362200"/>
            <a:ext cx="7315200" cy="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1060627"/>
                <a:ext cx="8247184" cy="991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∘(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0627"/>
                <a:ext cx="8247184" cy="9913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914400" y="4953000"/>
                <a:ext cx="7315200" cy="609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Signal smoothing is a special instance,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3000"/>
                <a:ext cx="7315200" cy="609600"/>
              </a:xfrm>
              <a:prstGeom prst="round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459126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Spectral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altLang="en-US" sz="2600" u="sng" dirty="0" smtClean="0">
                    <a:latin typeface="Comic Sans MS" panose="030F0702030302020204" pitchFamily="66" charset="0"/>
                  </a:rPr>
                  <a:t>Process</a:t>
                </a:r>
                <a:r>
                  <a:rPr lang="en-US" altLang="en-US" sz="2600" dirty="0" smtClean="0">
                    <a:latin typeface="Comic Sans MS" panose="030F0702030302020204" pitchFamily="66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altLang="en-US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600" dirty="0" smtClean="0">
                    <a:latin typeface="Comic Sans MS" panose="030F0702030302020204" pitchFamily="66" charset="0"/>
                  </a:rPr>
                  <a:t> )</a:t>
                </a:r>
                <a:endParaRPr lang="en-US" altLang="en-US" sz="2600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altLang="en-US" b="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)←</m:t>
                    </m:r>
                  </m:oMath>
                </a14:m>
                <a:r>
                  <a:rPr lang="en-US" altLang="en-US" dirty="0" smtClean="0">
                    <a:latin typeface="Comic Sans MS" panose="030F0702030302020204" pitchFamily="66" charset="0"/>
                  </a:rPr>
                  <a:t> MassAndStiffness (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dirty="0" smtClean="0">
                    <a:latin typeface="Comic Sans MS" panose="030F0702030302020204" pitchFamily="66" charset="0"/>
                  </a:rPr>
                  <a:t> )</a:t>
                </a:r>
                <a:endParaRPr lang="en-US" altLang="en-US" dirty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endParaRPr lang="en-US" dirty="0" smtClean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b="0" dirty="0" smtClean="0">
                  <a:latin typeface="Comic Sans MS" panose="030F0702030302020204" pitchFamily="66" charset="0"/>
                </a:endParaRPr>
              </a:p>
              <a:p>
                <a:pPr marL="1314450" lvl="2" indent="-457200">
                  <a:buFont typeface="+mj-lt"/>
                  <a:buAutoNum type="arabicPeriod"/>
                </a:pPr>
                <a:r>
                  <a:rPr lang="en-US" dirty="0" smtClean="0">
                    <a:latin typeface="Comic Sans MS" panose="030F0702030302020204" pitchFamily="66" charset="0"/>
                  </a:rPr>
                  <a:t> return Solve(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)</a:t>
                </a:r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533400" y="4114800"/>
            <a:ext cx="8077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By approximating, we replace the computational complexity of storing/computing the spectral decomposition with the complexity of solving a sparse linear system.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234532"/>
      </p:ext>
    </p:extLst>
  </p:cSld>
  <p:clrMapOvr>
    <a:masterClrMapping/>
  </p:clrMapOvr>
  <p:transition advTm="5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(Revisited)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𝜕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alt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s</m:t>
                      </m:r>
                      <m:r>
                        <a:rPr lang="en-US" alt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t</m:t>
                      </m:r>
                      <m:r>
                        <a:rPr lang="en-US" altLang="en-US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,0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altLang="en-US" u="sng" dirty="0" smtClean="0"/>
              </a:p>
              <a:p>
                <a:pPr marL="0" indent="0">
                  <a:buNone/>
                </a:pPr>
                <a:r>
                  <a:rPr lang="en-US" altLang="en-US" u="sng" dirty="0" smtClean="0"/>
                  <a:t>Discretization (Temporal)</a:t>
                </a:r>
                <a:r>
                  <a:rPr lang="en-US" altLang="en-US" dirty="0" smtClean="0"/>
                  <a:t>:</a:t>
                </a: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 smtClean="0"/>
                  <a:t>Letting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dirty="0" smtClean="0"/>
                  <a:t> be the solution at time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dirty="0" smtClean="0"/>
                  <a:t>, we can (temporally) discretize the PDE in two ways: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222394"/>
                <a:ext cx="4571999" cy="2407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3200" u="sng" dirty="0" smtClean="0">
                    <a:latin typeface="+mj-lt"/>
                    <a:sym typeface="Symbol" panose="05050102010706020507" pitchFamily="18" charset="2"/>
                  </a:rPr>
                  <a:t>Explicit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sub>
                          </m:s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den>
                      </m:f>
                      <m:r>
                        <a:rPr lang="en-US" alt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altLang="en-US" sz="28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2394"/>
                <a:ext cx="4571999" cy="2407006"/>
              </a:xfrm>
              <a:prstGeom prst="rect">
                <a:avLst/>
              </a:prstGeom>
              <a:blipFill rotWithShape="0">
                <a:blip r:embed="rId3"/>
                <a:stretch>
                  <a:fillRect t="-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0" y="4222394"/>
                <a:ext cx="4572000" cy="2407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3200" u="sng" dirty="0" smtClean="0">
                    <a:latin typeface="+mj-lt"/>
                    <a:sym typeface="Symbol" panose="05050102010706020507" pitchFamily="18" charset="2"/>
                  </a:rPr>
                  <a:t>Implicit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sub>
                          </m:s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den>
                      </m:f>
                      <m:r>
                        <a:rPr lang="en-US" alt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altLang="en-US" sz="28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Δ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0" dirty="0" smtClean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22394"/>
                <a:ext cx="4572000" cy="2407006"/>
              </a:xfrm>
              <a:prstGeom prst="rect">
                <a:avLst/>
              </a:prstGeom>
              <a:blipFill rotWithShape="0">
                <a:blip r:embed="rId4"/>
                <a:stretch>
                  <a:fillRect t="-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571999" y="4038600"/>
            <a:ext cx="1" cy="2667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(Revisited)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u="sng" dirty="0" smtClean="0"/>
          </a:p>
          <a:p>
            <a:pPr marL="0" indent="0">
              <a:buNone/>
            </a:pPr>
            <a:r>
              <a:rPr lang="en-US" altLang="en-US" u="sng" dirty="0"/>
              <a:t/>
            </a:r>
            <a:br>
              <a:rPr lang="en-US" altLang="en-US" u="sng" dirty="0"/>
            </a:br>
            <a:r>
              <a:rPr lang="en-US" altLang="en-US" u="sng" dirty="0" smtClean="0"/>
              <a:t/>
            </a:r>
            <a:br>
              <a:rPr lang="en-US" altLang="en-US" u="sng" dirty="0" smtClean="0"/>
            </a:br>
            <a:r>
              <a:rPr lang="en-US" altLang="en-US" u="sng" dirty="0" smtClean="0"/>
              <a:t>Discretization (Spatial)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Projecting onto the discrete function basis gives: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250594"/>
                <a:ext cx="45719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3200" u="sng" dirty="0" smtClean="0">
                    <a:latin typeface="+mj-lt"/>
                    <a:sym typeface="Symbol" panose="05050102010706020507" pitchFamily="18" charset="2"/>
                  </a:rPr>
                  <a:t>Explicit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600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0594"/>
                <a:ext cx="4571999" cy="1138773"/>
              </a:xfrm>
              <a:prstGeom prst="rect">
                <a:avLst/>
              </a:prstGeom>
              <a:blipFill rotWithShape="0">
                <a:blip r:embed="rId2"/>
                <a:stretch>
                  <a:fillRect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0" y="1250594"/>
                <a:ext cx="457200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3200" u="sng" dirty="0" smtClean="0">
                    <a:latin typeface="+mj-lt"/>
                    <a:sym typeface="Symbol" panose="05050102010706020507" pitchFamily="18" charset="2"/>
                  </a:rPr>
                  <a:t>Implicit</a:t>
                </a:r>
                <a:endParaRPr lang="en-US" sz="2800" b="0" dirty="0" smtClean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6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50594"/>
                <a:ext cx="4572000" cy="1138773"/>
              </a:xfrm>
              <a:prstGeom prst="rect">
                <a:avLst/>
              </a:prstGeom>
              <a:blipFill rotWithShape="0">
                <a:blip r:embed="rId3"/>
                <a:stretch>
                  <a:fillRect t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571999" y="1066800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4009738"/>
                <a:ext cx="4571999" cy="937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𝑀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𝑀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𝐿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09738"/>
                <a:ext cx="4571999" cy="9373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009738"/>
                <a:ext cx="4572000" cy="937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</m:t>
                          </m:r>
                        </m:e>
                      </m:d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𝑀</m:t>
                      </m:r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09738"/>
                <a:ext cx="4572000" cy="9373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571999" y="4138469"/>
            <a:ext cx="0" cy="16993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4900469"/>
                <a:ext cx="4571999" cy="96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∘</m:t>
                          </m:r>
                          <m:d>
                            <m:d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𝑀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⋅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𝐿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00469"/>
                <a:ext cx="4571999" cy="9669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4900469"/>
                <a:ext cx="4572000" cy="96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𝑀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𝛿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⋅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∘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00469"/>
                <a:ext cx="4572000" cy="9669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8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(Revisited)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altLang="en-US" u="sng" dirty="0" smtClean="0"/>
              </a:p>
              <a:p>
                <a:pPr marL="0" indent="0">
                  <a:buNone/>
                </a:pPr>
                <a:r>
                  <a:rPr lang="en-US" altLang="en-US" u="sng" dirty="0"/>
                  <a:t/>
                </a:r>
                <a:br>
                  <a:rPr lang="en-US" altLang="en-US" u="sng" dirty="0"/>
                </a:br>
                <a:r>
                  <a:rPr lang="en-US" altLang="en-US" u="sng" dirty="0" smtClean="0"/>
                  <a:t/>
                </a:r>
                <a:br>
                  <a:rPr lang="en-US" altLang="en-US" u="sng" dirty="0" smtClean="0"/>
                </a:br>
                <a:endParaRPr lang="en-US" altLang="en-US" u="sng" dirty="0" smtClean="0"/>
              </a:p>
              <a:p>
                <a:pPr marL="0" indent="0">
                  <a:buNone/>
                </a:pPr>
                <a:r>
                  <a:rPr lang="en-US" altLang="en-US" u="sng" dirty="0" smtClean="0"/>
                  <a:t>Discretization</a:t>
                </a:r>
                <a:r>
                  <a:rPr lang="en-US" altLang="en-US" dirty="0" smtClean="0"/>
                  <a:t>:</a:t>
                </a: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 smtClean="0"/>
                  <a:t>Both methods give an inaccurate answer when a large time-step,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en-US" dirty="0" smtClean="0"/>
                  <a:t>, is used.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But…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532438"/>
              </a:xfrm>
              <a:blipFill rotWithShape="0">
                <a:blip r:embed="rId2"/>
                <a:stretch>
                  <a:fillRect l="-1852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250594"/>
                <a:ext cx="4571999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3200" u="sng" dirty="0" smtClean="0">
                    <a:latin typeface="+mj-lt"/>
                    <a:sym typeface="Symbol" panose="05050102010706020507" pitchFamily="18" charset="2"/>
                  </a:rPr>
                  <a:t>Explicit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∘</m:t>
                          </m:r>
                          <m:d>
                            <m:d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𝑀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⋅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𝐿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0594"/>
                <a:ext cx="4571999" cy="1182375"/>
              </a:xfrm>
              <a:prstGeom prst="rect">
                <a:avLst/>
              </a:prstGeom>
              <a:blipFill rotWithShape="0">
                <a:blip r:embed="rId3"/>
                <a:stretch>
                  <a:fillRect t="-6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0" y="1250594"/>
                <a:ext cx="4572000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3200" u="sng" dirty="0" smtClean="0">
                    <a:latin typeface="+mj-lt"/>
                    <a:sym typeface="Symbol" panose="05050102010706020507" pitchFamily="18" charset="2"/>
                  </a:rPr>
                  <a:t>Implicit</a:t>
                </a:r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𝑀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𝛿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⋅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∘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50594"/>
                <a:ext cx="4572000" cy="1182375"/>
              </a:xfrm>
              <a:prstGeom prst="rect">
                <a:avLst/>
              </a:prstGeom>
              <a:blipFill rotWithShape="0">
                <a:blip r:embed="rId4"/>
                <a:stretch>
                  <a:fillRect t="-6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571999" y="1066800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95400" y="5334000"/>
                <a:ext cx="6552884" cy="1567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∘(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6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en-US" sz="26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⇒     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334000"/>
                <a:ext cx="6552884" cy="15678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2362200"/>
                <a:ext cx="4571999" cy="902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1−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2200"/>
                <a:ext cx="4571999" cy="902427"/>
              </a:xfrm>
              <a:prstGeom prst="rect">
                <a:avLst/>
              </a:prstGeom>
              <a:blipFill rotWithShape="0">
                <a:blip r:embed="rId6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2362200"/>
                <a:ext cx="4572000" cy="1279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e>
                      </m:d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62200"/>
                <a:ext cx="4572000" cy="12795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4571999" y="1066800"/>
            <a:ext cx="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0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Diffusion (Revisited)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55324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u="sng" dirty="0" smtClean="0"/>
          </a:p>
          <a:p>
            <a:pPr marL="0" indent="0">
              <a:buNone/>
            </a:pPr>
            <a:r>
              <a:rPr lang="en-US" altLang="en-US" u="sng" dirty="0"/>
              <a:t/>
            </a:r>
            <a:br>
              <a:rPr lang="en-US" altLang="en-US" u="sng" dirty="0"/>
            </a:br>
            <a:r>
              <a:rPr lang="en-US" altLang="en-US" u="sng" dirty="0" smtClean="0"/>
              <a:t/>
            </a:r>
            <a:br>
              <a:rPr lang="en-US" altLang="en-US" u="sng" dirty="0" smtClean="0"/>
            </a:br>
            <a:endParaRPr lang="en-US" altLang="en-US" u="sng" dirty="0" smtClean="0"/>
          </a:p>
          <a:p>
            <a:pPr marL="0" indent="0">
              <a:buNone/>
            </a:pPr>
            <a:r>
              <a:rPr lang="en-US" altLang="en-US" u="sng" dirty="0" smtClean="0"/>
              <a:t>Discretization</a:t>
            </a:r>
            <a:r>
              <a:rPr lang="en-US" altLang="en-US" dirty="0" smtClean="0"/>
              <a:t>:</a:t>
            </a:r>
          </a:p>
          <a:p>
            <a:pPr marL="0" indent="0">
              <a:buNone/>
            </a:pPr>
            <a:r>
              <a:rPr lang="en-US" altLang="en-US" dirty="0" smtClean="0"/>
              <a:t>Both filters preserve low frequencies: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But at high frequencies (and large time-steps):</a:t>
            </a:r>
            <a:br>
              <a:rPr lang="en-US" altLang="en-US" dirty="0" smtClean="0"/>
            </a:b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250594"/>
                <a:ext cx="4571999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3200" u="sng" dirty="0" smtClean="0">
                    <a:latin typeface="+mj-lt"/>
                    <a:sym typeface="Symbol" panose="05050102010706020507" pitchFamily="18" charset="2"/>
                  </a:rPr>
                  <a:t>Explicit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∘</m:t>
                          </m:r>
                          <m:d>
                            <m:d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𝑀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⋅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𝐿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0594"/>
                <a:ext cx="4571999" cy="1182375"/>
              </a:xfrm>
              <a:prstGeom prst="rect">
                <a:avLst/>
              </a:prstGeom>
              <a:blipFill rotWithShape="0">
                <a:blip r:embed="rId2"/>
                <a:stretch>
                  <a:fillRect t="-6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0" y="1250594"/>
                <a:ext cx="4572000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3200" u="sng" dirty="0" smtClean="0">
                    <a:latin typeface="+mj-lt"/>
                    <a:sym typeface="Symbol" panose="05050102010706020507" pitchFamily="18" charset="2"/>
                  </a:rPr>
                  <a:t>Implicit</a:t>
                </a:r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𝑀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𝛿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⋅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∘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e>
                      </m:d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50594"/>
                <a:ext cx="4572000" cy="1182375"/>
              </a:xfrm>
              <a:prstGeom prst="rect">
                <a:avLst/>
              </a:prstGeom>
              <a:blipFill rotWithShape="0">
                <a:blip r:embed="rId3"/>
                <a:stretch>
                  <a:fillRect t="-6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571999" y="1066800"/>
            <a:ext cx="0" cy="2362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2362200"/>
                <a:ext cx="4571999" cy="902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1−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2200"/>
                <a:ext cx="4571999" cy="902427"/>
              </a:xfrm>
              <a:prstGeom prst="rect">
                <a:avLst/>
              </a:prstGeom>
              <a:blipFill rotWithShape="0">
                <a:blip r:embed="rId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2362200"/>
                <a:ext cx="4572000" cy="1279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e>
                      </m:d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62200"/>
                <a:ext cx="4572000" cy="12795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5943600"/>
                <a:ext cx="4571999" cy="573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400" b="0" i="0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1−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=−∞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3600"/>
                <a:ext cx="4571999" cy="573106"/>
              </a:xfrm>
              <a:prstGeom prst="rect">
                <a:avLst/>
              </a:prstGeom>
              <a:blipFill rotWithShape="0">
                <a:blip r:embed="rId6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1" y="5715000"/>
                <a:ext cx="4571999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400" b="0" i="0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5715000"/>
                <a:ext cx="4571999" cy="9221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4571999" y="4660173"/>
            <a:ext cx="2" cy="5976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4640424"/>
                <a:ext cx="4571999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400" b="0" i="0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1−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0424"/>
                <a:ext cx="4571999" cy="573427"/>
              </a:xfrm>
              <a:prstGeom prst="rect">
                <a:avLst/>
              </a:prstGeom>
              <a:blipFill rotWithShape="0">
                <a:blip r:embed="rId8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1" y="4411824"/>
                <a:ext cx="4571999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400" b="0" i="0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4411824"/>
                <a:ext cx="4571999" cy="9221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H="1">
            <a:off x="4572000" y="5955573"/>
            <a:ext cx="2" cy="5976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8600" y="1843444"/>
            <a:ext cx="8686800" cy="1768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Though neither approximation gives an accurate answer at large times-steps, implicit integration is guaranteed to be (</a:t>
            </a:r>
            <a:r>
              <a:rPr lang="en-US" sz="2400" i="1" dirty="0" smtClean="0"/>
              <a:t>unconditionally</a:t>
            </a:r>
            <a:r>
              <a:rPr lang="en-US" sz="2400" dirty="0" smtClean="0"/>
              <a:t>)</a:t>
            </a:r>
            <a:r>
              <a:rPr lang="en-US" sz="2400" i="1" dirty="0" smtClean="0"/>
              <a:t> stable.</a:t>
            </a:r>
            <a:endParaRPr lang="en-US" sz="2400" dirty="0"/>
          </a:p>
        </p:txBody>
      </p:sp>
      <p:sp>
        <p:nvSpPr>
          <p:cNvPr id="20" name="Rectangle 19">
            <a:hlinkClick r:id="rId10" action="ppaction://hlinkfile"/>
          </p:cNvPr>
          <p:cNvSpPr/>
          <p:nvPr/>
        </p:nvSpPr>
        <p:spPr>
          <a:xfrm>
            <a:off x="735624" y="3352800"/>
            <a:ext cx="7696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similar approach can be used to approximate the solution to the wave equation without a harmonic decomposition.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61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 animBg="1"/>
      <p:bldP spid="2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Laplacian Spectrum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782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77724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Goal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We would like to extend this type of processing to the context of signals defined on surfaces*: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217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236156" y="4270386"/>
            <a:ext cx="74793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71442" y="5812553"/>
                <a:ext cx="3477362" cy="54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42" y="5812553"/>
                <a:ext cx="3477362" cy="5419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6488668"/>
            <a:ext cx="593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*For simplicity, we will assume all surfaces are w/o boundary.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35623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Though there is no Fourier Transform for general surfaces, we can use the spectrum of the Laplacian to get a frequency decomposition.</a:t>
            </a:r>
          </a:p>
          <a:p>
            <a:pPr marL="0" indent="0">
              <a:buNone/>
            </a:pPr>
            <a:r>
              <a:rPr lang="en-US" dirty="0" smtClean="0"/>
              <a:t>This enables:</a:t>
            </a:r>
          </a:p>
          <a:p>
            <a:pPr lvl="1"/>
            <a:r>
              <a:rPr lang="en-US" dirty="0" smtClean="0"/>
              <a:t>Filtering of signals</a:t>
            </a:r>
          </a:p>
          <a:p>
            <a:pPr lvl="1"/>
            <a:r>
              <a:rPr lang="en-US" dirty="0" smtClean="0"/>
              <a:t>Solving PDEs</a:t>
            </a:r>
          </a:p>
          <a:p>
            <a:pPr marL="0" indent="0">
              <a:buNone/>
            </a:pPr>
            <a:r>
              <a:rPr lang="en-US" dirty="0" smtClean="0"/>
              <a:t>by modulating the frequency coefficients.</a:t>
            </a:r>
          </a:p>
        </p:txBody>
      </p:sp>
    </p:spTree>
    <p:extLst>
      <p:ext uri="{BB962C8B-B14F-4D97-AF65-F5344CB8AC3E}">
        <p14:creationId xmlns:p14="http://schemas.microsoft.com/office/powerpoint/2010/main" val="6465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Though computing a full spectral decomposition is not space/time efficient, we can often:</a:t>
            </a:r>
          </a:p>
          <a:p>
            <a:pPr lvl="1"/>
            <a:r>
              <a:rPr lang="en-US" dirty="0" smtClean="0"/>
              <a:t>Use the lower frequencies.</a:t>
            </a:r>
          </a:p>
          <a:p>
            <a:pPr lvl="1"/>
            <a:r>
              <a:rPr lang="en-US" dirty="0" smtClean="0"/>
              <a:t>Design linear operators whose solution has the desired frequency modulation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Using the theory of spectral decomposition:</a:t>
            </a:r>
            <a:endParaRPr lang="en-US" dirty="0" smtClean="0"/>
          </a:p>
          <a:p>
            <a:pPr lvl="1"/>
            <a:r>
              <a:rPr lang="en-US" dirty="0" smtClean="0"/>
              <a:t>We can </a:t>
            </a:r>
            <a:r>
              <a:rPr lang="en-US" dirty="0" smtClean="0"/>
              <a:t>design stable simulations, without </a:t>
            </a:r>
            <a:r>
              <a:rPr lang="en-US" dirty="0" smtClean="0"/>
              <a:t>explicitly computing </a:t>
            </a:r>
            <a:r>
              <a:rPr lang="en-US" dirty="0" smtClean="0"/>
              <a:t>the decomposition.</a:t>
            </a:r>
          </a:p>
        </p:txBody>
      </p:sp>
    </p:spTree>
    <p:extLst>
      <p:ext uri="{BB962C8B-B14F-4D97-AF65-F5344CB8AC3E}">
        <p14:creationId xmlns:p14="http://schemas.microsoft.com/office/powerpoint/2010/main" val="29916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562"/>
                <a:ext cx="8229600" cy="54562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have seen that the mass and stiffness matrices are invariant to (respectively) </a:t>
                </a:r>
                <a:r>
                  <a:rPr lang="en-US" dirty="0" err="1" smtClean="0"/>
                  <a:t>authalic</a:t>
                </a:r>
                <a:r>
                  <a:rPr lang="en-US" dirty="0" smtClean="0"/>
                  <a:t> and conformal deformations.</a:t>
                </a:r>
              </a:p>
              <a:p>
                <a:pPr marL="744538" lvl="1" indent="-344488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/>
                  <a:t> Eigenvalues as isometry-invariant signatures</a:t>
                </a:r>
                <a:br>
                  <a:rPr lang="en-US" sz="2400" dirty="0" smtClean="0"/>
                </a:br>
                <a:r>
                  <a:rPr lang="en-US" sz="2000" dirty="0" smtClean="0"/>
                  <a:t>[Reuter, 2006] Laplace-Beltrami Spectra as `Shape-DNA’…</a:t>
                </a:r>
                <a:endParaRPr lang="en-US" sz="2400" dirty="0" smtClean="0"/>
              </a:p>
              <a:p>
                <a:pPr marL="744538" lvl="1" indent="-346075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/>
                  <a:t> Isometric embedding for intrinsic symmetry detection</a:t>
                </a:r>
                <a:br>
                  <a:rPr lang="en-US" sz="2400" dirty="0" smtClean="0"/>
                </a:br>
                <a:r>
                  <a:rPr lang="en-US" sz="2000" dirty="0" smtClean="0"/>
                  <a:t>[Ovsjanikov </a:t>
                </a:r>
                <a:r>
                  <a:rPr lang="en-US" sz="2000" i="1" dirty="0" smtClean="0"/>
                  <a:t>et al.</a:t>
                </a:r>
                <a:r>
                  <a:rPr lang="en-US" sz="2000" dirty="0" smtClean="0"/>
                  <a:t>, 2008] Global Intrinsic Symmetries of Shapes</a:t>
                </a:r>
              </a:p>
              <a:p>
                <a:pPr marL="744538" lvl="1" indent="-346075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/>
                  <a:t> Heat diffusion for computing isometry-invariant distances.</a:t>
                </a:r>
                <a:br>
                  <a:rPr lang="en-US" sz="2400" dirty="0" smtClean="0"/>
                </a:br>
                <a:r>
                  <a:rPr lang="en-US" sz="2000" dirty="0" smtClean="0"/>
                  <a:t>[Sun </a:t>
                </a:r>
                <a:r>
                  <a:rPr lang="en-US" sz="2000" i="1" dirty="0" smtClean="0"/>
                  <a:t>et al.</a:t>
                </a:r>
                <a:r>
                  <a:rPr lang="en-US" sz="2000" dirty="0" smtClean="0"/>
                  <a:t>, 2009] A Concise and Provably Informative Multi-Scale…</a:t>
                </a:r>
              </a:p>
              <a:p>
                <a:pPr marL="744538" lvl="1" indent="-346075">
                  <a:buNone/>
                  <a:tabLst>
                    <a:tab pos="744538" algn="l"/>
                  </a:tabLs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Authalicity</a:t>
                </a:r>
                <a:r>
                  <a:rPr lang="en-US" sz="2400" dirty="0" smtClean="0"/>
                  <a:t>/</a:t>
                </a:r>
                <a:r>
                  <a:rPr lang="en-US" sz="2400" dirty="0" err="1" smtClean="0"/>
                  <a:t>Conformality</a:t>
                </a:r>
                <a:r>
                  <a:rPr lang="en-US" sz="2400" dirty="0" smtClean="0"/>
                  <a:t> constraints for correspondence</a:t>
                </a:r>
                <a:br>
                  <a:rPr lang="en-US" sz="2400" dirty="0" smtClean="0"/>
                </a:br>
                <a:r>
                  <a:rPr lang="en-US" sz="2000" dirty="0" smtClean="0"/>
                  <a:t>[</a:t>
                </a:r>
                <a:r>
                  <a:rPr lang="en-US" sz="2000" dirty="0" err="1" smtClean="0"/>
                  <a:t>Rustamov</a:t>
                </a:r>
                <a:r>
                  <a:rPr lang="en-US" sz="2000" dirty="0" smtClean="0"/>
                  <a:t> </a:t>
                </a:r>
                <a:r>
                  <a:rPr lang="en-US" sz="2000" i="1" dirty="0" smtClean="0"/>
                  <a:t>et </a:t>
                </a:r>
                <a:r>
                  <a:rPr lang="en-US" sz="2000" i="1" smtClean="0"/>
                  <a:t>al.</a:t>
                </a:r>
                <a:r>
                  <a:rPr lang="en-US" sz="2000" smtClean="0"/>
                  <a:t>, 2013] </a:t>
                </a:r>
                <a:r>
                  <a:rPr lang="en-US" sz="2000" dirty="0" smtClean="0"/>
                  <a:t>Map-Based Exploration of </a:t>
                </a:r>
                <a:r>
                  <a:rPr lang="en-US" sz="2000" smtClean="0"/>
                  <a:t>Intrinsic Shape… </a:t>
                </a:r>
                <a:endParaRPr lang="en-US" sz="2400" dirty="0" smtClean="0"/>
              </a:p>
              <a:p>
                <a:pPr marL="804863" lvl="1" indent="-40640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smtClean="0"/>
                  <a:t> And much, much, much more…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562"/>
                <a:ext cx="8229600" cy="5456238"/>
              </a:xfrm>
              <a:blipFill rotWithShape="0">
                <a:blip r:embed="rId2"/>
                <a:stretch>
                  <a:fillRect l="-1852" t="-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6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306513" y="2651125"/>
            <a:ext cx="63436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96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77724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Goal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We would like to extend this type of processing to the context of signals defined on surfaces* and even to the geometry of the surface itself: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236156" y="4264521"/>
            <a:ext cx="74793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71442" y="5812553"/>
                <a:ext cx="3477362" cy="54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←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42" y="5812553"/>
                <a:ext cx="3477362" cy="5419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05" y="3143781"/>
            <a:ext cx="3047307" cy="262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68" y="3032760"/>
            <a:ext cx="2834640" cy="28346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593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*For simplicity, we will assume all surfaces are w/o boundary.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31488"/>
      </p:ext>
    </p:extLst>
  </p:cSld>
  <p:clrMapOvr>
    <a:masterClrMapping/>
  </p:clrMapOvr>
  <p:transition advTm="546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62992</TotalTime>
  <Words>1714</Words>
  <Application>Microsoft Office PowerPoint</Application>
  <PresentationFormat>On-screen Show (4:3)</PresentationFormat>
  <Paragraphs>699</Paragraphs>
  <Slides>83</Slides>
  <Notes>58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Calibri</vt:lpstr>
      <vt:lpstr>Cambria Math</vt:lpstr>
      <vt:lpstr>Comic Sans MS</vt:lpstr>
      <vt:lpstr>Symbol</vt:lpstr>
      <vt:lpstr>Wingdings</vt:lpstr>
      <vt:lpstr>Office Theme</vt:lpstr>
      <vt:lpstr>Spectral Processing</vt:lpstr>
      <vt:lpstr>Outline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Outline</vt:lpstr>
      <vt:lpstr>PowerPoint Presentation</vt:lpstr>
      <vt:lpstr>Fourier ↔ Laplacian</vt:lpstr>
      <vt:lpstr>Fourier ↔ Laplacian</vt:lpstr>
      <vt:lpstr>Fourier ↔ Laplacian</vt:lpstr>
      <vt:lpstr>Fourier ↔ Laplacian</vt:lpstr>
      <vt:lpstr>Fourier ↔ Laplacian</vt:lpstr>
      <vt:lpstr>Fourier ↔ Laplacian</vt:lpstr>
      <vt:lpstr>Fourier ↔ Laplacian</vt:lpstr>
      <vt:lpstr>Fourier ↔ Laplacian</vt:lpstr>
      <vt:lpstr>Symmetry of The Laplacian</vt:lpstr>
      <vt:lpstr>Symmetry of The Laplacian</vt:lpstr>
      <vt:lpstr>Symmetry of The Laplacian</vt:lpstr>
      <vt:lpstr>Symmetry of The Laplacian</vt:lpstr>
      <vt:lpstr>Spectra of Symmetric Operators</vt:lpstr>
      <vt:lpstr>Spectra of Symmetric Operators</vt:lpstr>
      <vt:lpstr>Spectra of Symmetric Operators</vt:lpstr>
      <vt:lpstr>PowerPoint Presentation</vt:lpstr>
      <vt:lpstr>FEM Discretization</vt:lpstr>
      <vt:lpstr>FEM Discretization</vt:lpstr>
      <vt:lpstr>FEM Discretization</vt:lpstr>
      <vt:lpstr>FEM Discretization</vt:lpstr>
      <vt:lpstr>FEM Discretization</vt:lpstr>
      <vt:lpstr>FEM Discretization</vt:lpstr>
      <vt:lpstr>FEM Discretization</vt:lpstr>
      <vt:lpstr>FEM Discretization</vt:lpstr>
      <vt:lpstr>FEM Discretization</vt:lpstr>
      <vt:lpstr>FEM Discretization</vt:lpstr>
      <vt:lpstr>FEM Discretization</vt:lpstr>
      <vt:lpstr>FEM Discretization</vt:lpstr>
      <vt:lpstr>FEM Discretization</vt:lpstr>
      <vt:lpstr>FEM Discretization</vt:lpstr>
      <vt:lpstr>The Spectrum of the Laplacian</vt:lpstr>
      <vt:lpstr>PowerPoint Presentation</vt:lpstr>
      <vt:lpstr>Getting the Dominant Eigenvector</vt:lpstr>
      <vt:lpstr>Getting the Dominant Eigenvector</vt:lpstr>
      <vt:lpstr>Getting the Dominant Eigenvector</vt:lpstr>
      <vt:lpstr>Getting the Sub-Dominant Eigenvector</vt:lpstr>
      <vt:lpstr>Outline</vt:lpstr>
      <vt:lpstr>Signal/Geometry Filtering</vt:lpstr>
      <vt:lpstr>Signal Filtering</vt:lpstr>
      <vt:lpstr>Geometry Filtering</vt:lpstr>
      <vt:lpstr>Partial Differential Equations</vt:lpstr>
      <vt:lpstr>Heat Diffusion</vt:lpstr>
      <vt:lpstr>Heat Diffusion</vt:lpstr>
      <vt:lpstr>Heat Diffusion</vt:lpstr>
      <vt:lpstr>Heat Diffusion</vt:lpstr>
      <vt:lpstr>Heat Diffusion (Colors)</vt:lpstr>
      <vt:lpstr>Heat Diffusion (Geometry)</vt:lpstr>
      <vt:lpstr>Heat Diffusion (Geometry)</vt:lpstr>
      <vt:lpstr>Wave Equation</vt:lpstr>
      <vt:lpstr>Wave Equation</vt:lpstr>
      <vt:lpstr>Wave Equation</vt:lpstr>
      <vt:lpstr>Wave Equation</vt:lpstr>
      <vt:lpstr>Wave Equation</vt:lpstr>
      <vt:lpstr>PowerPoint Presentation</vt:lpstr>
      <vt:lpstr>Complexity</vt:lpstr>
      <vt:lpstr>Approximate Spectral Processing</vt:lpstr>
      <vt:lpstr>Approximate Spectral Processing</vt:lpstr>
      <vt:lpstr>Approximate Spectral Processing</vt:lpstr>
      <vt:lpstr>Approximate Spectral Processing</vt:lpstr>
      <vt:lpstr>Approximate Spectral Processing</vt:lpstr>
      <vt:lpstr>Approximate Spectral Processing</vt:lpstr>
      <vt:lpstr>Approximate Spectral Processing</vt:lpstr>
      <vt:lpstr>Heat Diffusion (Revisited)</vt:lpstr>
      <vt:lpstr>Heat Diffusion (Revisited)</vt:lpstr>
      <vt:lpstr>Heat Diffusion (Revisited)</vt:lpstr>
      <vt:lpstr>Heat Diffusion (Revisited)</vt:lpstr>
      <vt:lpstr>Outline</vt:lpstr>
      <vt:lpstr>Conclusion</vt:lpstr>
      <vt:lpstr>Conclusion</vt:lpstr>
      <vt:lpstr>Future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Misha2014</cp:lastModifiedBy>
  <cp:revision>1381</cp:revision>
  <dcterms:created xsi:type="dcterms:W3CDTF">2006-08-16T00:00:00Z</dcterms:created>
  <dcterms:modified xsi:type="dcterms:W3CDTF">2015-07-05T20:13:14Z</dcterms:modified>
</cp:coreProperties>
</file>