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257" r:id="rId3"/>
    <p:sldId id="258" r:id="rId4"/>
    <p:sldId id="262" r:id="rId5"/>
    <p:sldId id="264" r:id="rId6"/>
    <p:sldId id="265" r:id="rId7"/>
    <p:sldId id="266" r:id="rId8"/>
    <p:sldId id="279" r:id="rId9"/>
    <p:sldId id="269" r:id="rId10"/>
    <p:sldId id="270" r:id="rId11"/>
    <p:sldId id="271" r:id="rId12"/>
    <p:sldId id="273" r:id="rId13"/>
    <p:sldId id="272" r:id="rId14"/>
    <p:sldId id="275" r:id="rId15"/>
    <p:sldId id="277" r:id="rId16"/>
    <p:sldId id="278" r:id="rId17"/>
    <p:sldId id="287" r:id="rId18"/>
    <p:sldId id="280" r:id="rId19"/>
    <p:sldId id="281" r:id="rId20"/>
    <p:sldId id="283" r:id="rId21"/>
    <p:sldId id="284" r:id="rId22"/>
    <p:sldId id="285" r:id="rId23"/>
    <p:sldId id="288" r:id="rId24"/>
    <p:sldId id="289" r:id="rId25"/>
    <p:sldId id="290" r:id="rId26"/>
    <p:sldId id="291" r:id="rId27"/>
    <p:sldId id="296" r:id="rId28"/>
    <p:sldId id="297" r:id="rId29"/>
    <p:sldId id="298" r:id="rId30"/>
    <p:sldId id="299" r:id="rId31"/>
    <p:sldId id="300" r:id="rId32"/>
    <p:sldId id="301" r:id="rId33"/>
    <p:sldId id="295" r:id="rId34"/>
    <p:sldId id="294" r:id="rId35"/>
    <p:sldId id="292" r:id="rId36"/>
    <p:sldId id="302" r:id="rId37"/>
    <p:sldId id="259" r:id="rId38"/>
    <p:sldId id="260" r:id="rId39"/>
    <p:sldId id="26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80"/>
    <a:srgbClr val="80F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612" y="-90"/>
      </p:cViewPr>
      <p:guideLst>
        <p:guide orient="horz" pos="2160"/>
        <p:guide pos="2880"/>
      </p:guideLst>
    </p:cSldViewPr>
  </p:slideViewPr>
  <p:notesTextViewPr>
    <p:cViewPr>
      <p:scale>
        <a:sx n="100" d="100"/>
        <a:sy n="100" d="100"/>
      </p:scale>
      <p:origin x="0" y="0"/>
    </p:cViewPr>
  </p:notesTextViewPr>
  <p:notesViewPr>
    <p:cSldViewPr>
      <p:cViewPr varScale="1">
        <p:scale>
          <a:sx n="98" d="100"/>
          <a:sy n="98" d="100"/>
        </p:scale>
        <p:origin x="-35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1DF0EA-0BE1-4BDC-91DD-A379A45933E0}" type="datetimeFigureOut">
              <a:rPr lang="en-US" smtClean="0"/>
              <a:t>7/13/2011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CE6117-7379-4F11-B503-F52B1D13A1BE}" type="slidenum">
              <a:rPr lang="en-US" smtClean="0"/>
              <a:t>‹#›</a:t>
            </a:fld>
            <a:endParaRPr lang="en-US"/>
          </a:p>
        </p:txBody>
      </p:sp>
    </p:spTree>
    <p:extLst>
      <p:ext uri="{BB962C8B-B14F-4D97-AF65-F5344CB8AC3E}">
        <p14:creationId xmlns:p14="http://schemas.microsoft.com/office/powerpoint/2010/main" val="20256323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6576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714171" y="4572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657600"/>
            <a:ext cx="7772400" cy="1470025"/>
          </a:xfrm>
        </p:spPr>
        <p:txBody>
          <a:bodyPr>
            <a:normAutofit/>
          </a:bodyPr>
          <a:lstStyle/>
          <a:p>
            <a:pPr algn="l"/>
            <a:r>
              <a:rPr lang="en-US" sz="5400" b="1" dirty="0" smtClean="0"/>
              <a:t>Surface Reconstruction</a:t>
            </a:r>
            <a:endParaRPr lang="en-US" sz="5400" b="1" dirty="0"/>
          </a:p>
        </p:txBody>
      </p:sp>
      <p:sp>
        <p:nvSpPr>
          <p:cNvPr id="3" name="Subtitle 2"/>
          <p:cNvSpPr>
            <a:spLocks noGrp="1"/>
          </p:cNvSpPr>
          <p:nvPr>
            <p:ph type="subTitle" idx="1"/>
          </p:nvPr>
        </p:nvSpPr>
        <p:spPr>
          <a:xfrm>
            <a:off x="2209800" y="4724400"/>
            <a:ext cx="6400800" cy="1752600"/>
          </a:xfrm>
        </p:spPr>
        <p:txBody>
          <a:bodyPr>
            <a:normAutofit/>
          </a:bodyPr>
          <a:lstStyle/>
          <a:p>
            <a:r>
              <a:rPr lang="en-US" sz="2400" dirty="0" err="1" smtClean="0">
                <a:solidFill>
                  <a:schemeClr val="tx1"/>
                </a:solidFill>
              </a:rPr>
              <a:t>Misha</a:t>
            </a:r>
            <a:r>
              <a:rPr lang="en-US" sz="2400" dirty="0" smtClean="0">
                <a:solidFill>
                  <a:schemeClr val="tx1"/>
                </a:solidFill>
              </a:rPr>
              <a:t> Kazhdan</a:t>
            </a:r>
            <a:endParaRPr lang="en-US" sz="2400" dirty="0">
              <a:solidFill>
                <a:schemeClr val="tx1"/>
              </a:solidFill>
            </a:endParaRPr>
          </a:p>
        </p:txBody>
      </p:sp>
    </p:spTree>
    <p:extLst>
      <p:ext uri="{BB962C8B-B14F-4D97-AF65-F5344CB8AC3E}">
        <p14:creationId xmlns:p14="http://schemas.microsoft.com/office/powerpoint/2010/main" val="1920529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p:txBody>
          <a:bodyPr/>
          <a:lstStyle/>
          <a:p>
            <a:pPr marL="0" indent="0">
              <a:buNone/>
            </a:pPr>
            <a:r>
              <a:rPr lang="en-US" u="sng" dirty="0" smtClean="0"/>
              <a:t>Convex Hulls</a:t>
            </a:r>
            <a:r>
              <a:rPr lang="en-US" dirty="0" smtClean="0"/>
              <a:t>:</a:t>
            </a:r>
          </a:p>
          <a:p>
            <a:pPr marL="0" indent="0">
              <a:buNone/>
            </a:pPr>
            <a:r>
              <a:rPr lang="en-US" dirty="0" smtClean="0"/>
              <a:t>A set </a:t>
            </a:r>
            <a:r>
              <a:rPr lang="en-US" i="1" dirty="0" smtClean="0"/>
              <a:t>S</a:t>
            </a:r>
            <a:r>
              <a:rPr lang="en-US" dirty="0" smtClean="0"/>
              <a:t> is </a:t>
            </a:r>
            <a:r>
              <a:rPr lang="en-US" i="1" dirty="0" smtClean="0"/>
              <a:t>convex</a:t>
            </a:r>
            <a:r>
              <a:rPr lang="en-US" dirty="0" smtClean="0"/>
              <a:t> if for any two points</a:t>
            </a:r>
            <a:br>
              <a:rPr lang="en-US" dirty="0" smtClean="0"/>
            </a:br>
            <a:r>
              <a:rPr lang="en-US" i="1" dirty="0" err="1" smtClean="0"/>
              <a:t>a</a:t>
            </a:r>
            <a:r>
              <a:rPr lang="en-US" dirty="0" err="1" smtClean="0"/>
              <a:t>,</a:t>
            </a:r>
            <a:r>
              <a:rPr lang="en-US" i="1" dirty="0" err="1" smtClean="0"/>
              <a:t>b</a:t>
            </a:r>
            <a:r>
              <a:rPr lang="en-US" dirty="0" err="1" smtClean="0">
                <a:sym typeface="Symbol"/>
              </a:rPr>
              <a:t></a:t>
            </a:r>
            <a:r>
              <a:rPr lang="en-US" i="1" dirty="0" err="1" smtClean="0">
                <a:sym typeface="Symbol"/>
              </a:rPr>
              <a:t>S</a:t>
            </a:r>
            <a:r>
              <a:rPr lang="en-US" dirty="0" smtClean="0">
                <a:sym typeface="Symbol"/>
              </a:rPr>
              <a:t>, the line segment between </a:t>
            </a:r>
            <a:r>
              <a:rPr lang="en-US" i="1" dirty="0" smtClean="0">
                <a:sym typeface="Symbol"/>
              </a:rPr>
              <a:t>a</a:t>
            </a:r>
            <a:r>
              <a:rPr lang="en-US" dirty="0" smtClean="0">
                <a:sym typeface="Symbol"/>
              </a:rPr>
              <a:t/>
            </a:r>
            <a:br>
              <a:rPr lang="en-US" dirty="0" smtClean="0">
                <a:sym typeface="Symbol"/>
              </a:rPr>
            </a:br>
            <a:r>
              <a:rPr lang="en-US" dirty="0" smtClean="0">
                <a:sym typeface="Symbol"/>
              </a:rPr>
              <a:t>and </a:t>
            </a:r>
            <a:r>
              <a:rPr lang="en-US" i="1" dirty="0" smtClean="0">
                <a:sym typeface="Symbol"/>
              </a:rPr>
              <a:t>b</a:t>
            </a:r>
            <a:r>
              <a:rPr lang="en-US" dirty="0" smtClean="0">
                <a:sym typeface="Symbol"/>
              </a:rPr>
              <a:t> is also in </a:t>
            </a:r>
            <a:r>
              <a:rPr lang="en-US" i="1" dirty="0" smtClean="0">
                <a:sym typeface="Symbol"/>
              </a:rPr>
              <a:t>S.</a:t>
            </a:r>
          </a:p>
          <a:p>
            <a:pPr marL="0" indent="0">
              <a:buNone/>
            </a:pPr>
            <a:endParaRPr lang="en-US" dirty="0" smtClean="0">
              <a:sym typeface="Symbol"/>
            </a:endParaRPr>
          </a:p>
          <a:p>
            <a:pPr marL="0" indent="0">
              <a:buNone/>
            </a:pPr>
            <a:r>
              <a:rPr lang="en-US" dirty="0" smtClean="0">
                <a:sym typeface="Symbol"/>
              </a:rPr>
              <a:t>The </a:t>
            </a:r>
            <a:r>
              <a:rPr lang="en-US" i="1" dirty="0" smtClean="0">
                <a:sym typeface="Symbol"/>
              </a:rPr>
              <a:t>convex hull</a:t>
            </a:r>
            <a:r>
              <a:rPr lang="en-US" dirty="0" smtClean="0">
                <a:sym typeface="Symbol"/>
              </a:rPr>
              <a:t> of a set of points is</a:t>
            </a:r>
            <a:br>
              <a:rPr lang="en-US" dirty="0" smtClean="0">
                <a:sym typeface="Symbol"/>
              </a:rPr>
            </a:br>
            <a:r>
              <a:rPr lang="en-US" dirty="0" smtClean="0">
                <a:sym typeface="Symbol"/>
              </a:rPr>
              <a:t>the smallest convex set containing </a:t>
            </a:r>
            <a:r>
              <a:rPr lang="en-US" i="1" dirty="0" smtClean="0">
                <a:sym typeface="Symbol"/>
              </a:rPr>
              <a:t>S.</a:t>
            </a:r>
            <a:endParaRPr lang="en-US" dirty="0" smtClean="0"/>
          </a:p>
        </p:txBody>
      </p:sp>
      <p:grpSp>
        <p:nvGrpSpPr>
          <p:cNvPr id="4" name="Group 7"/>
          <p:cNvGrpSpPr>
            <a:grpSpLocks/>
          </p:cNvGrpSpPr>
          <p:nvPr/>
        </p:nvGrpSpPr>
        <p:grpSpPr bwMode="auto">
          <a:xfrm>
            <a:off x="7681913" y="2438400"/>
            <a:ext cx="1233487" cy="1457325"/>
            <a:chOff x="4839" y="1146"/>
            <a:chExt cx="777" cy="918"/>
          </a:xfrm>
        </p:grpSpPr>
        <p:grpSp>
          <p:nvGrpSpPr>
            <p:cNvPr id="5" name="Group 8"/>
            <p:cNvGrpSpPr>
              <a:grpSpLocks/>
            </p:cNvGrpSpPr>
            <p:nvPr/>
          </p:nvGrpSpPr>
          <p:grpSpPr bwMode="auto">
            <a:xfrm>
              <a:off x="5010" y="1146"/>
              <a:ext cx="522" cy="737"/>
              <a:chOff x="4992" y="1146"/>
              <a:chExt cx="522" cy="737"/>
            </a:xfrm>
          </p:grpSpPr>
          <p:sp>
            <p:nvSpPr>
              <p:cNvPr id="7" name="Freeform 9"/>
              <p:cNvSpPr>
                <a:spLocks/>
              </p:cNvSpPr>
              <p:nvPr/>
            </p:nvSpPr>
            <p:spPr bwMode="auto">
              <a:xfrm>
                <a:off x="4992" y="1146"/>
                <a:ext cx="522" cy="737"/>
              </a:xfrm>
              <a:custGeom>
                <a:avLst/>
                <a:gdLst>
                  <a:gd name="T0" fmla="*/ 314 w 522"/>
                  <a:gd name="T1" fmla="*/ 28 h 737"/>
                  <a:gd name="T2" fmla="*/ 513 w 522"/>
                  <a:gd name="T3" fmla="*/ 239 h 737"/>
                  <a:gd name="T4" fmla="*/ 440 w 522"/>
                  <a:gd name="T5" fmla="*/ 554 h 737"/>
                  <a:gd name="T6" fmla="*/ 214 w 522"/>
                  <a:gd name="T7" fmla="*/ 737 h 737"/>
                  <a:gd name="T8" fmla="*/ 59 w 522"/>
                  <a:gd name="T9" fmla="*/ 693 h 737"/>
                  <a:gd name="T10" fmla="*/ 81 w 522"/>
                  <a:gd name="T11" fmla="*/ 538 h 737"/>
                  <a:gd name="T12" fmla="*/ 208 w 522"/>
                  <a:gd name="T13" fmla="*/ 438 h 737"/>
                  <a:gd name="T14" fmla="*/ 248 w 522"/>
                  <a:gd name="T15" fmla="*/ 350 h 737"/>
                  <a:gd name="T16" fmla="*/ 236 w 522"/>
                  <a:gd name="T17" fmla="*/ 226 h 737"/>
                  <a:gd name="T18" fmla="*/ 136 w 522"/>
                  <a:gd name="T19" fmla="*/ 139 h 737"/>
                  <a:gd name="T20" fmla="*/ 147 w 522"/>
                  <a:gd name="T21" fmla="*/ 72 h 737"/>
                  <a:gd name="T22" fmla="*/ 314 w 522"/>
                  <a:gd name="T23" fmla="*/ 2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737">
                    <a:moveTo>
                      <a:pt x="314" y="28"/>
                    </a:moveTo>
                    <a:cubicBezTo>
                      <a:pt x="439" y="59"/>
                      <a:pt x="483" y="116"/>
                      <a:pt x="513" y="239"/>
                    </a:cubicBezTo>
                    <a:cubicBezTo>
                      <a:pt x="522" y="346"/>
                      <a:pt x="496" y="418"/>
                      <a:pt x="440" y="554"/>
                    </a:cubicBezTo>
                    <a:cubicBezTo>
                      <a:pt x="376" y="618"/>
                      <a:pt x="285" y="723"/>
                      <a:pt x="214" y="737"/>
                    </a:cubicBezTo>
                    <a:cubicBezTo>
                      <a:pt x="143" y="728"/>
                      <a:pt x="114" y="730"/>
                      <a:pt x="59" y="693"/>
                    </a:cubicBezTo>
                    <a:cubicBezTo>
                      <a:pt x="21" y="636"/>
                      <a:pt x="0" y="565"/>
                      <a:pt x="81" y="538"/>
                    </a:cubicBezTo>
                    <a:cubicBezTo>
                      <a:pt x="114" y="481"/>
                      <a:pt x="144" y="486"/>
                      <a:pt x="208" y="438"/>
                    </a:cubicBezTo>
                    <a:cubicBezTo>
                      <a:pt x="234" y="407"/>
                      <a:pt x="242" y="383"/>
                      <a:pt x="248" y="350"/>
                    </a:cubicBezTo>
                    <a:cubicBezTo>
                      <a:pt x="253" y="315"/>
                      <a:pt x="255" y="261"/>
                      <a:pt x="236" y="226"/>
                    </a:cubicBezTo>
                    <a:cubicBezTo>
                      <a:pt x="221" y="187"/>
                      <a:pt x="166" y="168"/>
                      <a:pt x="136" y="139"/>
                    </a:cubicBezTo>
                    <a:cubicBezTo>
                      <a:pt x="140" y="117"/>
                      <a:pt x="139" y="93"/>
                      <a:pt x="147" y="72"/>
                    </a:cubicBezTo>
                    <a:cubicBezTo>
                      <a:pt x="177" y="54"/>
                      <a:pt x="253" y="0"/>
                      <a:pt x="314" y="28"/>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p:cNvSpPr>
                <a:spLocks noChangeShapeType="1"/>
              </p:cNvSpPr>
              <p:nvPr/>
            </p:nvSpPr>
            <p:spPr bwMode="auto">
              <a:xfrm flipH="1">
                <a:off x="5121" y="1248"/>
                <a:ext cx="96" cy="52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1"/>
              <p:cNvSpPr txBox="1">
                <a:spLocks noChangeArrowheads="1"/>
              </p:cNvSpPr>
              <p:nvPr/>
            </p:nvSpPr>
            <p:spPr bwMode="auto">
              <a:xfrm>
                <a:off x="5088" y="115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10" name="Text Box 12"/>
              <p:cNvSpPr txBox="1">
                <a:spLocks noChangeArrowheads="1"/>
              </p:cNvSpPr>
              <p:nvPr/>
            </p:nvSpPr>
            <p:spPr bwMode="auto">
              <a:xfrm>
                <a:off x="4992" y="163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11" name="Oval 13"/>
              <p:cNvSpPr>
                <a:spLocks noChangeArrowheads="1"/>
              </p:cNvSpPr>
              <p:nvPr/>
            </p:nvSpPr>
            <p:spPr bwMode="auto">
              <a:xfrm>
                <a:off x="5100" y="1732"/>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4"/>
              <p:cNvSpPr>
                <a:spLocks noChangeArrowheads="1"/>
              </p:cNvSpPr>
              <p:nvPr/>
            </p:nvSpPr>
            <p:spPr bwMode="auto">
              <a:xfrm>
                <a:off x="5188" y="1240"/>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Text Box 15"/>
            <p:cNvSpPr txBox="1">
              <a:spLocks noChangeArrowheads="1"/>
            </p:cNvSpPr>
            <p:nvPr/>
          </p:nvSpPr>
          <p:spPr bwMode="auto">
            <a:xfrm>
              <a:off x="4839" y="1852"/>
              <a:ext cx="7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600">
                  <a:latin typeface="Arial" charset="0"/>
                  <a:cs typeface="Arial" charset="0"/>
                </a:rPr>
                <a:t>non-convex</a:t>
              </a:r>
            </a:p>
          </p:txBody>
        </p:sp>
      </p:grpSp>
      <p:grpSp>
        <p:nvGrpSpPr>
          <p:cNvPr id="13" name="Group 16"/>
          <p:cNvGrpSpPr>
            <a:grpSpLocks/>
          </p:cNvGrpSpPr>
          <p:nvPr/>
        </p:nvGrpSpPr>
        <p:grpSpPr bwMode="auto">
          <a:xfrm>
            <a:off x="6581775" y="2492375"/>
            <a:ext cx="1038225" cy="1403350"/>
            <a:chOff x="4146" y="1180"/>
            <a:chExt cx="654" cy="884"/>
          </a:xfrm>
        </p:grpSpPr>
        <p:grpSp>
          <p:nvGrpSpPr>
            <p:cNvPr id="14" name="Group 17"/>
            <p:cNvGrpSpPr>
              <a:grpSpLocks/>
            </p:cNvGrpSpPr>
            <p:nvPr/>
          </p:nvGrpSpPr>
          <p:grpSpPr bwMode="auto">
            <a:xfrm>
              <a:off x="4146" y="1180"/>
              <a:ext cx="654" cy="697"/>
              <a:chOff x="3981" y="1776"/>
              <a:chExt cx="654" cy="697"/>
            </a:xfrm>
          </p:grpSpPr>
          <p:sp>
            <p:nvSpPr>
              <p:cNvPr id="16" name="Freeform 18"/>
              <p:cNvSpPr>
                <a:spLocks/>
              </p:cNvSpPr>
              <p:nvPr/>
            </p:nvSpPr>
            <p:spPr bwMode="auto">
              <a:xfrm>
                <a:off x="3981" y="1797"/>
                <a:ext cx="654" cy="676"/>
              </a:xfrm>
              <a:custGeom>
                <a:avLst/>
                <a:gdLst>
                  <a:gd name="T0" fmla="*/ 187 w 654"/>
                  <a:gd name="T1" fmla="*/ 39 h 676"/>
                  <a:gd name="T2" fmla="*/ 322 w 654"/>
                  <a:gd name="T3" fmla="*/ 0 h 676"/>
                  <a:gd name="T4" fmla="*/ 433 w 654"/>
                  <a:gd name="T5" fmla="*/ 22 h 676"/>
                  <a:gd name="T6" fmla="*/ 532 w 654"/>
                  <a:gd name="T7" fmla="*/ 99 h 676"/>
                  <a:gd name="T8" fmla="*/ 610 w 654"/>
                  <a:gd name="T9" fmla="*/ 188 h 676"/>
                  <a:gd name="T10" fmla="*/ 654 w 654"/>
                  <a:gd name="T11" fmla="*/ 288 h 676"/>
                  <a:gd name="T12" fmla="*/ 599 w 654"/>
                  <a:gd name="T13" fmla="*/ 553 h 676"/>
                  <a:gd name="T14" fmla="*/ 388 w 654"/>
                  <a:gd name="T15" fmla="*/ 675 h 676"/>
                  <a:gd name="T16" fmla="*/ 156 w 654"/>
                  <a:gd name="T17" fmla="*/ 642 h 676"/>
                  <a:gd name="T18" fmla="*/ 15 w 654"/>
                  <a:gd name="T19" fmla="*/ 471 h 676"/>
                  <a:gd name="T20" fmla="*/ 79 w 654"/>
                  <a:gd name="T21" fmla="*/ 167 h 676"/>
                  <a:gd name="T22" fmla="*/ 187 w 654"/>
                  <a:gd name="T23" fmla="*/ 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4" h="676">
                    <a:moveTo>
                      <a:pt x="187" y="39"/>
                    </a:moveTo>
                    <a:cubicBezTo>
                      <a:pt x="223" y="27"/>
                      <a:pt x="286" y="12"/>
                      <a:pt x="322" y="0"/>
                    </a:cubicBezTo>
                    <a:cubicBezTo>
                      <a:pt x="349" y="4"/>
                      <a:pt x="403" y="7"/>
                      <a:pt x="433" y="22"/>
                    </a:cubicBezTo>
                    <a:cubicBezTo>
                      <a:pt x="471" y="41"/>
                      <a:pt x="497" y="76"/>
                      <a:pt x="532" y="99"/>
                    </a:cubicBezTo>
                    <a:cubicBezTo>
                      <a:pt x="561" y="127"/>
                      <a:pt x="590" y="157"/>
                      <a:pt x="610" y="188"/>
                    </a:cubicBezTo>
                    <a:cubicBezTo>
                      <a:pt x="622" y="224"/>
                      <a:pt x="642" y="252"/>
                      <a:pt x="654" y="288"/>
                    </a:cubicBezTo>
                    <a:cubicBezTo>
                      <a:pt x="641" y="380"/>
                      <a:pt x="629" y="464"/>
                      <a:pt x="599" y="553"/>
                    </a:cubicBezTo>
                    <a:cubicBezTo>
                      <a:pt x="555" y="617"/>
                      <a:pt x="462" y="660"/>
                      <a:pt x="388" y="675"/>
                    </a:cubicBezTo>
                    <a:cubicBezTo>
                      <a:pt x="334" y="671"/>
                      <a:pt x="218" y="676"/>
                      <a:pt x="156" y="642"/>
                    </a:cubicBezTo>
                    <a:cubicBezTo>
                      <a:pt x="95" y="609"/>
                      <a:pt x="26" y="548"/>
                      <a:pt x="15" y="471"/>
                    </a:cubicBezTo>
                    <a:cubicBezTo>
                      <a:pt x="0" y="381"/>
                      <a:pt x="19" y="307"/>
                      <a:pt x="79" y="167"/>
                    </a:cubicBezTo>
                    <a:cubicBezTo>
                      <a:pt x="145" y="85"/>
                      <a:pt x="148" y="68"/>
                      <a:pt x="187" y="39"/>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9"/>
              <p:cNvSpPr>
                <a:spLocks noChangeShapeType="1"/>
              </p:cNvSpPr>
              <p:nvPr/>
            </p:nvSpPr>
            <p:spPr bwMode="auto">
              <a:xfrm flipH="1">
                <a:off x="4229" y="1911"/>
                <a:ext cx="96" cy="43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0"/>
              <p:cNvSpPr txBox="1">
                <a:spLocks noChangeArrowheads="1"/>
              </p:cNvSpPr>
              <p:nvPr/>
            </p:nvSpPr>
            <p:spPr bwMode="auto">
              <a:xfrm>
                <a:off x="4097" y="220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19" name="Text Box 21"/>
              <p:cNvSpPr txBox="1">
                <a:spLocks noChangeArrowheads="1"/>
              </p:cNvSpPr>
              <p:nvPr/>
            </p:nvSpPr>
            <p:spPr bwMode="auto">
              <a:xfrm>
                <a:off x="4193" y="177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20" name="Oval 22"/>
              <p:cNvSpPr>
                <a:spLocks noChangeArrowheads="1"/>
              </p:cNvSpPr>
              <p:nvPr/>
            </p:nvSpPr>
            <p:spPr bwMode="auto">
              <a:xfrm>
                <a:off x="4204" y="2304"/>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3"/>
              <p:cNvSpPr>
                <a:spLocks noChangeArrowheads="1"/>
              </p:cNvSpPr>
              <p:nvPr/>
            </p:nvSpPr>
            <p:spPr bwMode="auto">
              <a:xfrm>
                <a:off x="4300" y="1876"/>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24"/>
            <p:cNvSpPr txBox="1">
              <a:spLocks noChangeArrowheads="1"/>
            </p:cNvSpPr>
            <p:nvPr/>
          </p:nvSpPr>
          <p:spPr bwMode="auto">
            <a:xfrm>
              <a:off x="4245" y="1852"/>
              <a:ext cx="5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600">
                  <a:latin typeface="Arial" charset="0"/>
                  <a:cs typeface="Arial" charset="0"/>
                </a:rPr>
                <a:t>convex</a:t>
              </a:r>
            </a:p>
          </p:txBody>
        </p:sp>
      </p:grpSp>
      <p:grpSp>
        <p:nvGrpSpPr>
          <p:cNvPr id="22" name="Group 42"/>
          <p:cNvGrpSpPr>
            <a:grpSpLocks/>
          </p:cNvGrpSpPr>
          <p:nvPr/>
        </p:nvGrpSpPr>
        <p:grpSpPr bwMode="auto">
          <a:xfrm>
            <a:off x="6581775" y="2438400"/>
            <a:ext cx="2333625" cy="1457325"/>
            <a:chOff x="4146" y="1146"/>
            <a:chExt cx="1470" cy="918"/>
          </a:xfrm>
        </p:grpSpPr>
        <p:grpSp>
          <p:nvGrpSpPr>
            <p:cNvPr id="23" name="Group 43"/>
            <p:cNvGrpSpPr>
              <a:grpSpLocks/>
            </p:cNvGrpSpPr>
            <p:nvPr/>
          </p:nvGrpSpPr>
          <p:grpSpPr bwMode="auto">
            <a:xfrm>
              <a:off x="4839" y="1146"/>
              <a:ext cx="777" cy="918"/>
              <a:chOff x="4839" y="1146"/>
              <a:chExt cx="777" cy="918"/>
            </a:xfrm>
          </p:grpSpPr>
          <p:grpSp>
            <p:nvGrpSpPr>
              <p:cNvPr id="33" name="Group 44"/>
              <p:cNvGrpSpPr>
                <a:grpSpLocks/>
              </p:cNvGrpSpPr>
              <p:nvPr/>
            </p:nvGrpSpPr>
            <p:grpSpPr bwMode="auto">
              <a:xfrm>
                <a:off x="5010" y="1146"/>
                <a:ext cx="522" cy="737"/>
                <a:chOff x="4992" y="1146"/>
                <a:chExt cx="522" cy="737"/>
              </a:xfrm>
            </p:grpSpPr>
            <p:sp>
              <p:nvSpPr>
                <p:cNvPr id="35" name="Freeform 45"/>
                <p:cNvSpPr>
                  <a:spLocks/>
                </p:cNvSpPr>
                <p:nvPr/>
              </p:nvSpPr>
              <p:spPr bwMode="auto">
                <a:xfrm>
                  <a:off x="4992" y="1146"/>
                  <a:ext cx="522" cy="737"/>
                </a:xfrm>
                <a:custGeom>
                  <a:avLst/>
                  <a:gdLst>
                    <a:gd name="T0" fmla="*/ 314 w 522"/>
                    <a:gd name="T1" fmla="*/ 28 h 737"/>
                    <a:gd name="T2" fmla="*/ 513 w 522"/>
                    <a:gd name="T3" fmla="*/ 239 h 737"/>
                    <a:gd name="T4" fmla="*/ 440 w 522"/>
                    <a:gd name="T5" fmla="*/ 554 h 737"/>
                    <a:gd name="T6" fmla="*/ 214 w 522"/>
                    <a:gd name="T7" fmla="*/ 737 h 737"/>
                    <a:gd name="T8" fmla="*/ 59 w 522"/>
                    <a:gd name="T9" fmla="*/ 693 h 737"/>
                    <a:gd name="T10" fmla="*/ 81 w 522"/>
                    <a:gd name="T11" fmla="*/ 538 h 737"/>
                    <a:gd name="T12" fmla="*/ 208 w 522"/>
                    <a:gd name="T13" fmla="*/ 438 h 737"/>
                    <a:gd name="T14" fmla="*/ 248 w 522"/>
                    <a:gd name="T15" fmla="*/ 350 h 737"/>
                    <a:gd name="T16" fmla="*/ 236 w 522"/>
                    <a:gd name="T17" fmla="*/ 226 h 737"/>
                    <a:gd name="T18" fmla="*/ 136 w 522"/>
                    <a:gd name="T19" fmla="*/ 139 h 737"/>
                    <a:gd name="T20" fmla="*/ 147 w 522"/>
                    <a:gd name="T21" fmla="*/ 72 h 737"/>
                    <a:gd name="T22" fmla="*/ 314 w 522"/>
                    <a:gd name="T23" fmla="*/ 2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737">
                      <a:moveTo>
                        <a:pt x="314" y="28"/>
                      </a:moveTo>
                      <a:cubicBezTo>
                        <a:pt x="439" y="59"/>
                        <a:pt x="483" y="116"/>
                        <a:pt x="513" y="239"/>
                      </a:cubicBezTo>
                      <a:cubicBezTo>
                        <a:pt x="522" y="346"/>
                        <a:pt x="496" y="418"/>
                        <a:pt x="440" y="554"/>
                      </a:cubicBezTo>
                      <a:cubicBezTo>
                        <a:pt x="376" y="618"/>
                        <a:pt x="285" y="723"/>
                        <a:pt x="214" y="737"/>
                      </a:cubicBezTo>
                      <a:cubicBezTo>
                        <a:pt x="143" y="728"/>
                        <a:pt x="114" y="730"/>
                        <a:pt x="59" y="693"/>
                      </a:cubicBezTo>
                      <a:cubicBezTo>
                        <a:pt x="21" y="636"/>
                        <a:pt x="0" y="565"/>
                        <a:pt x="81" y="538"/>
                      </a:cubicBezTo>
                      <a:cubicBezTo>
                        <a:pt x="114" y="481"/>
                        <a:pt x="144" y="486"/>
                        <a:pt x="208" y="438"/>
                      </a:cubicBezTo>
                      <a:cubicBezTo>
                        <a:pt x="234" y="407"/>
                        <a:pt x="242" y="383"/>
                        <a:pt x="248" y="350"/>
                      </a:cubicBezTo>
                      <a:cubicBezTo>
                        <a:pt x="253" y="315"/>
                        <a:pt x="255" y="261"/>
                        <a:pt x="236" y="226"/>
                      </a:cubicBezTo>
                      <a:cubicBezTo>
                        <a:pt x="221" y="187"/>
                        <a:pt x="166" y="168"/>
                        <a:pt x="136" y="139"/>
                      </a:cubicBezTo>
                      <a:cubicBezTo>
                        <a:pt x="140" y="117"/>
                        <a:pt x="139" y="93"/>
                        <a:pt x="147" y="72"/>
                      </a:cubicBezTo>
                      <a:cubicBezTo>
                        <a:pt x="177" y="54"/>
                        <a:pt x="253" y="0"/>
                        <a:pt x="314" y="28"/>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46"/>
                <p:cNvSpPr>
                  <a:spLocks noChangeShapeType="1"/>
                </p:cNvSpPr>
                <p:nvPr/>
              </p:nvSpPr>
              <p:spPr bwMode="auto">
                <a:xfrm flipH="1">
                  <a:off x="5121" y="1248"/>
                  <a:ext cx="96" cy="52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47"/>
                <p:cNvSpPr txBox="1">
                  <a:spLocks noChangeArrowheads="1"/>
                </p:cNvSpPr>
                <p:nvPr/>
              </p:nvSpPr>
              <p:spPr bwMode="auto">
                <a:xfrm>
                  <a:off x="5088" y="115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38" name="Text Box 48"/>
                <p:cNvSpPr txBox="1">
                  <a:spLocks noChangeArrowheads="1"/>
                </p:cNvSpPr>
                <p:nvPr/>
              </p:nvSpPr>
              <p:spPr bwMode="auto">
                <a:xfrm>
                  <a:off x="4992" y="163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39" name="Oval 49"/>
                <p:cNvSpPr>
                  <a:spLocks noChangeArrowheads="1"/>
                </p:cNvSpPr>
                <p:nvPr/>
              </p:nvSpPr>
              <p:spPr bwMode="auto">
                <a:xfrm>
                  <a:off x="5100" y="1732"/>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50"/>
                <p:cNvSpPr>
                  <a:spLocks noChangeArrowheads="1"/>
                </p:cNvSpPr>
                <p:nvPr/>
              </p:nvSpPr>
              <p:spPr bwMode="auto">
                <a:xfrm>
                  <a:off x="5188" y="1240"/>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 name="Text Box 51"/>
              <p:cNvSpPr txBox="1">
                <a:spLocks noChangeArrowheads="1"/>
              </p:cNvSpPr>
              <p:nvPr/>
            </p:nvSpPr>
            <p:spPr bwMode="auto">
              <a:xfrm>
                <a:off x="4839" y="1852"/>
                <a:ext cx="7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600">
                    <a:latin typeface="Arial" charset="0"/>
                    <a:cs typeface="Arial" charset="0"/>
                  </a:rPr>
                  <a:t>non-convex</a:t>
                </a:r>
              </a:p>
            </p:txBody>
          </p:sp>
        </p:grpSp>
        <p:grpSp>
          <p:nvGrpSpPr>
            <p:cNvPr id="24" name="Group 52"/>
            <p:cNvGrpSpPr>
              <a:grpSpLocks/>
            </p:cNvGrpSpPr>
            <p:nvPr/>
          </p:nvGrpSpPr>
          <p:grpSpPr bwMode="auto">
            <a:xfrm>
              <a:off x="4146" y="1180"/>
              <a:ext cx="654" cy="884"/>
              <a:chOff x="4146" y="1180"/>
              <a:chExt cx="654" cy="884"/>
            </a:xfrm>
          </p:grpSpPr>
          <p:grpSp>
            <p:nvGrpSpPr>
              <p:cNvPr id="25" name="Group 53"/>
              <p:cNvGrpSpPr>
                <a:grpSpLocks/>
              </p:cNvGrpSpPr>
              <p:nvPr/>
            </p:nvGrpSpPr>
            <p:grpSpPr bwMode="auto">
              <a:xfrm>
                <a:off x="4146" y="1180"/>
                <a:ext cx="654" cy="697"/>
                <a:chOff x="3981" y="1776"/>
                <a:chExt cx="654" cy="697"/>
              </a:xfrm>
            </p:grpSpPr>
            <p:sp>
              <p:nvSpPr>
                <p:cNvPr id="27" name="Freeform 54"/>
                <p:cNvSpPr>
                  <a:spLocks/>
                </p:cNvSpPr>
                <p:nvPr/>
              </p:nvSpPr>
              <p:spPr bwMode="auto">
                <a:xfrm>
                  <a:off x="3981" y="1797"/>
                  <a:ext cx="654" cy="676"/>
                </a:xfrm>
                <a:custGeom>
                  <a:avLst/>
                  <a:gdLst>
                    <a:gd name="T0" fmla="*/ 187 w 654"/>
                    <a:gd name="T1" fmla="*/ 39 h 676"/>
                    <a:gd name="T2" fmla="*/ 322 w 654"/>
                    <a:gd name="T3" fmla="*/ 0 h 676"/>
                    <a:gd name="T4" fmla="*/ 433 w 654"/>
                    <a:gd name="T5" fmla="*/ 22 h 676"/>
                    <a:gd name="T6" fmla="*/ 532 w 654"/>
                    <a:gd name="T7" fmla="*/ 99 h 676"/>
                    <a:gd name="T8" fmla="*/ 610 w 654"/>
                    <a:gd name="T9" fmla="*/ 188 h 676"/>
                    <a:gd name="T10" fmla="*/ 654 w 654"/>
                    <a:gd name="T11" fmla="*/ 288 h 676"/>
                    <a:gd name="T12" fmla="*/ 599 w 654"/>
                    <a:gd name="T13" fmla="*/ 553 h 676"/>
                    <a:gd name="T14" fmla="*/ 388 w 654"/>
                    <a:gd name="T15" fmla="*/ 675 h 676"/>
                    <a:gd name="T16" fmla="*/ 156 w 654"/>
                    <a:gd name="T17" fmla="*/ 642 h 676"/>
                    <a:gd name="T18" fmla="*/ 15 w 654"/>
                    <a:gd name="T19" fmla="*/ 471 h 676"/>
                    <a:gd name="T20" fmla="*/ 79 w 654"/>
                    <a:gd name="T21" fmla="*/ 167 h 676"/>
                    <a:gd name="T22" fmla="*/ 187 w 654"/>
                    <a:gd name="T23" fmla="*/ 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4" h="676">
                      <a:moveTo>
                        <a:pt x="187" y="39"/>
                      </a:moveTo>
                      <a:cubicBezTo>
                        <a:pt x="223" y="27"/>
                        <a:pt x="286" y="12"/>
                        <a:pt x="322" y="0"/>
                      </a:cubicBezTo>
                      <a:cubicBezTo>
                        <a:pt x="349" y="4"/>
                        <a:pt x="403" y="7"/>
                        <a:pt x="433" y="22"/>
                      </a:cubicBezTo>
                      <a:cubicBezTo>
                        <a:pt x="471" y="41"/>
                        <a:pt x="497" y="76"/>
                        <a:pt x="532" y="99"/>
                      </a:cubicBezTo>
                      <a:cubicBezTo>
                        <a:pt x="561" y="127"/>
                        <a:pt x="590" y="157"/>
                        <a:pt x="610" y="188"/>
                      </a:cubicBezTo>
                      <a:cubicBezTo>
                        <a:pt x="622" y="224"/>
                        <a:pt x="642" y="252"/>
                        <a:pt x="654" y="288"/>
                      </a:cubicBezTo>
                      <a:cubicBezTo>
                        <a:pt x="641" y="380"/>
                        <a:pt x="629" y="464"/>
                        <a:pt x="599" y="553"/>
                      </a:cubicBezTo>
                      <a:cubicBezTo>
                        <a:pt x="555" y="617"/>
                        <a:pt x="462" y="660"/>
                        <a:pt x="388" y="675"/>
                      </a:cubicBezTo>
                      <a:cubicBezTo>
                        <a:pt x="334" y="671"/>
                        <a:pt x="218" y="676"/>
                        <a:pt x="156" y="642"/>
                      </a:cubicBezTo>
                      <a:cubicBezTo>
                        <a:pt x="95" y="609"/>
                        <a:pt x="26" y="548"/>
                        <a:pt x="15" y="471"/>
                      </a:cubicBezTo>
                      <a:cubicBezTo>
                        <a:pt x="0" y="381"/>
                        <a:pt x="19" y="307"/>
                        <a:pt x="79" y="167"/>
                      </a:cubicBezTo>
                      <a:cubicBezTo>
                        <a:pt x="145" y="85"/>
                        <a:pt x="148" y="68"/>
                        <a:pt x="187" y="39"/>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55"/>
                <p:cNvSpPr>
                  <a:spLocks noChangeShapeType="1"/>
                </p:cNvSpPr>
                <p:nvPr/>
              </p:nvSpPr>
              <p:spPr bwMode="auto">
                <a:xfrm flipH="1">
                  <a:off x="4229" y="1911"/>
                  <a:ext cx="96" cy="43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56"/>
                <p:cNvSpPr txBox="1">
                  <a:spLocks noChangeArrowheads="1"/>
                </p:cNvSpPr>
                <p:nvPr/>
              </p:nvSpPr>
              <p:spPr bwMode="auto">
                <a:xfrm>
                  <a:off x="4097" y="220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30" name="Text Box 57"/>
                <p:cNvSpPr txBox="1">
                  <a:spLocks noChangeArrowheads="1"/>
                </p:cNvSpPr>
                <p:nvPr/>
              </p:nvSpPr>
              <p:spPr bwMode="auto">
                <a:xfrm>
                  <a:off x="4193" y="177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31" name="Oval 58"/>
                <p:cNvSpPr>
                  <a:spLocks noChangeArrowheads="1"/>
                </p:cNvSpPr>
                <p:nvPr/>
              </p:nvSpPr>
              <p:spPr bwMode="auto">
                <a:xfrm>
                  <a:off x="4204" y="2304"/>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59"/>
                <p:cNvSpPr>
                  <a:spLocks noChangeArrowheads="1"/>
                </p:cNvSpPr>
                <p:nvPr/>
              </p:nvSpPr>
              <p:spPr bwMode="auto">
                <a:xfrm>
                  <a:off x="4300" y="1876"/>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Text Box 60"/>
              <p:cNvSpPr txBox="1">
                <a:spLocks noChangeArrowheads="1"/>
              </p:cNvSpPr>
              <p:nvPr/>
            </p:nvSpPr>
            <p:spPr bwMode="auto">
              <a:xfrm>
                <a:off x="4245" y="1852"/>
                <a:ext cx="5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600">
                    <a:latin typeface="Arial" charset="0"/>
                    <a:cs typeface="Arial" charset="0"/>
                  </a:rPr>
                  <a:t>convex</a:t>
                </a:r>
              </a:p>
            </p:txBody>
          </p:sp>
        </p:grpSp>
      </p:grpSp>
      <p:sp>
        <p:nvSpPr>
          <p:cNvPr id="41" name="TextBox 40"/>
          <p:cNvSpPr txBox="1"/>
          <p:nvPr/>
        </p:nvSpPr>
        <p:spPr>
          <a:xfrm>
            <a:off x="6879213" y="6519446"/>
            <a:ext cx="2264787" cy="338554"/>
          </a:xfrm>
          <a:prstGeom prst="rect">
            <a:avLst/>
          </a:prstGeom>
          <a:noFill/>
        </p:spPr>
        <p:txBody>
          <a:bodyPr wrap="none" rtlCol="0">
            <a:spAutoFit/>
          </a:bodyPr>
          <a:lstStyle/>
          <a:p>
            <a:pPr algn="r"/>
            <a:r>
              <a:rPr lang="en-US" sz="1600" dirty="0" smtClean="0">
                <a:solidFill>
                  <a:schemeClr val="tx1">
                    <a:lumMod val="50000"/>
                    <a:lumOff val="50000"/>
                  </a:schemeClr>
                </a:solidFill>
              </a:rPr>
              <a:t>[Notes courtesy of Alliez]</a:t>
            </a:r>
            <a:endParaRPr lang="en-US" sz="1600" dirty="0">
              <a:solidFill>
                <a:schemeClr val="tx1">
                  <a:lumMod val="50000"/>
                  <a:lumOff val="50000"/>
                </a:schemeClr>
              </a:solidFill>
            </a:endParaRPr>
          </a:p>
        </p:txBody>
      </p:sp>
      <p:grpSp>
        <p:nvGrpSpPr>
          <p:cNvPr id="42" name="Group 2"/>
          <p:cNvGrpSpPr>
            <a:grpSpLocks/>
          </p:cNvGrpSpPr>
          <p:nvPr/>
        </p:nvGrpSpPr>
        <p:grpSpPr bwMode="auto">
          <a:xfrm>
            <a:off x="6705600" y="4414837"/>
            <a:ext cx="1885950" cy="1757363"/>
            <a:chOff x="4224" y="2916"/>
            <a:chExt cx="1188" cy="1107"/>
          </a:xfrm>
        </p:grpSpPr>
        <p:sp>
          <p:nvSpPr>
            <p:cNvPr id="43" name="Freeform 3"/>
            <p:cNvSpPr>
              <a:spLocks/>
            </p:cNvSpPr>
            <p:nvPr/>
          </p:nvSpPr>
          <p:spPr bwMode="auto">
            <a:xfrm>
              <a:off x="4356" y="2916"/>
              <a:ext cx="1056" cy="1008"/>
            </a:xfrm>
            <a:custGeom>
              <a:avLst/>
              <a:gdLst>
                <a:gd name="T0" fmla="*/ 0 w 1056"/>
                <a:gd name="T1" fmla="*/ 384 h 1008"/>
                <a:gd name="T2" fmla="*/ 288 w 1056"/>
                <a:gd name="T3" fmla="*/ 0 h 1008"/>
                <a:gd name="T4" fmla="*/ 672 w 1056"/>
                <a:gd name="T5" fmla="*/ 0 h 1008"/>
                <a:gd name="T6" fmla="*/ 1056 w 1056"/>
                <a:gd name="T7" fmla="*/ 336 h 1008"/>
                <a:gd name="T8" fmla="*/ 960 w 1056"/>
                <a:gd name="T9" fmla="*/ 720 h 1008"/>
                <a:gd name="T10" fmla="*/ 768 w 1056"/>
                <a:gd name="T11" fmla="*/ 1008 h 1008"/>
                <a:gd name="T12" fmla="*/ 48 w 1056"/>
                <a:gd name="T13" fmla="*/ 720 h 1008"/>
                <a:gd name="T14" fmla="*/ 0 w 1056"/>
                <a:gd name="T15" fmla="*/ 384 h 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6" h="1008">
                  <a:moveTo>
                    <a:pt x="0" y="384"/>
                  </a:moveTo>
                  <a:lnTo>
                    <a:pt x="288" y="0"/>
                  </a:lnTo>
                  <a:lnTo>
                    <a:pt x="672" y="0"/>
                  </a:lnTo>
                  <a:lnTo>
                    <a:pt x="1056" y="336"/>
                  </a:lnTo>
                  <a:lnTo>
                    <a:pt x="960" y="720"/>
                  </a:lnTo>
                  <a:lnTo>
                    <a:pt x="768" y="1008"/>
                  </a:lnTo>
                  <a:lnTo>
                    <a:pt x="48" y="720"/>
                  </a:lnTo>
                  <a:lnTo>
                    <a:pt x="0" y="384"/>
                  </a:lnTo>
                  <a:close/>
                </a:path>
              </a:pathLst>
            </a:custGeom>
            <a:solidFill>
              <a:schemeClr val="folHlink"/>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Text Box 4"/>
            <p:cNvSpPr txBox="1">
              <a:spLocks noChangeArrowheads="1"/>
            </p:cNvSpPr>
            <p:nvPr/>
          </p:nvSpPr>
          <p:spPr bwMode="auto">
            <a:xfrm>
              <a:off x="4224" y="3792"/>
              <a:ext cx="516" cy="23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800">
                  <a:latin typeface="Arial" charset="0"/>
                  <a:cs typeface="Arial" charset="0"/>
                </a:rPr>
                <a:t>CH(</a:t>
              </a:r>
              <a:r>
                <a:rPr lang="en-US" sz="1800" i="1">
                  <a:latin typeface="Arial" charset="0"/>
                  <a:cs typeface="Arial" charset="0"/>
                </a:rPr>
                <a:t>S</a:t>
              </a:r>
              <a:r>
                <a:rPr lang="en-US" sz="1800">
                  <a:latin typeface="Arial" charset="0"/>
                  <a:cs typeface="Arial" charset="0"/>
                </a:rPr>
                <a:t>)</a:t>
              </a:r>
            </a:p>
          </p:txBody>
        </p:sp>
      </p:grpSp>
      <p:grpSp>
        <p:nvGrpSpPr>
          <p:cNvPr id="45" name="Group 26"/>
          <p:cNvGrpSpPr>
            <a:grpSpLocks/>
          </p:cNvGrpSpPr>
          <p:nvPr/>
        </p:nvGrpSpPr>
        <p:grpSpPr bwMode="auto">
          <a:xfrm>
            <a:off x="6858000" y="4357687"/>
            <a:ext cx="1797050" cy="1706563"/>
            <a:chOff x="4320" y="2880"/>
            <a:chExt cx="1132" cy="1075"/>
          </a:xfrm>
        </p:grpSpPr>
        <p:grpSp>
          <p:nvGrpSpPr>
            <p:cNvPr id="46" name="Group 27"/>
            <p:cNvGrpSpPr>
              <a:grpSpLocks/>
            </p:cNvGrpSpPr>
            <p:nvPr/>
          </p:nvGrpSpPr>
          <p:grpSpPr bwMode="auto">
            <a:xfrm>
              <a:off x="4320" y="2880"/>
              <a:ext cx="1132" cy="1075"/>
              <a:chOff x="3272" y="2748"/>
              <a:chExt cx="1132" cy="1075"/>
            </a:xfrm>
          </p:grpSpPr>
          <p:sp>
            <p:nvSpPr>
              <p:cNvPr id="48" name="Oval 28"/>
              <p:cNvSpPr>
                <a:spLocks noChangeArrowheads="1"/>
              </p:cNvSpPr>
              <p:nvPr/>
            </p:nvSpPr>
            <p:spPr bwMode="auto">
              <a:xfrm>
                <a:off x="3560" y="2752"/>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29"/>
              <p:cNvSpPr>
                <a:spLocks noChangeArrowheads="1"/>
              </p:cNvSpPr>
              <p:nvPr/>
            </p:nvSpPr>
            <p:spPr bwMode="auto">
              <a:xfrm>
                <a:off x="3984" y="3456"/>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30"/>
              <p:cNvSpPr>
                <a:spLocks noChangeArrowheads="1"/>
              </p:cNvSpPr>
              <p:nvPr/>
            </p:nvSpPr>
            <p:spPr bwMode="auto">
              <a:xfrm>
                <a:off x="3272" y="3132"/>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31"/>
              <p:cNvSpPr>
                <a:spLocks noChangeArrowheads="1"/>
              </p:cNvSpPr>
              <p:nvPr/>
            </p:nvSpPr>
            <p:spPr bwMode="auto">
              <a:xfrm>
                <a:off x="3948" y="2748"/>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32"/>
              <p:cNvSpPr>
                <a:spLocks noChangeArrowheads="1"/>
              </p:cNvSpPr>
              <p:nvPr/>
            </p:nvSpPr>
            <p:spPr bwMode="auto">
              <a:xfrm>
                <a:off x="3936" y="3072"/>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33"/>
              <p:cNvSpPr>
                <a:spLocks noChangeArrowheads="1"/>
              </p:cNvSpPr>
              <p:nvPr/>
            </p:nvSpPr>
            <p:spPr bwMode="auto">
              <a:xfrm>
                <a:off x="3552" y="3312"/>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34"/>
              <p:cNvSpPr>
                <a:spLocks noChangeArrowheads="1"/>
              </p:cNvSpPr>
              <p:nvPr/>
            </p:nvSpPr>
            <p:spPr bwMode="auto">
              <a:xfrm>
                <a:off x="4324" y="3080"/>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35"/>
              <p:cNvSpPr>
                <a:spLocks noChangeArrowheads="1"/>
              </p:cNvSpPr>
              <p:nvPr/>
            </p:nvSpPr>
            <p:spPr bwMode="auto">
              <a:xfrm>
                <a:off x="4232" y="3464"/>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36"/>
              <p:cNvSpPr>
                <a:spLocks noChangeArrowheads="1"/>
              </p:cNvSpPr>
              <p:nvPr/>
            </p:nvSpPr>
            <p:spPr bwMode="auto">
              <a:xfrm>
                <a:off x="3504" y="3072"/>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endParaRPr lang="en-US" sz="1800">
                  <a:solidFill>
                    <a:schemeClr val="accent2"/>
                  </a:solidFill>
                  <a:latin typeface="Arial" charset="0"/>
                  <a:cs typeface="Arial" charset="0"/>
                </a:endParaRPr>
              </a:p>
            </p:txBody>
          </p:sp>
          <p:sp>
            <p:nvSpPr>
              <p:cNvPr id="57" name="Oval 37"/>
              <p:cNvSpPr>
                <a:spLocks noChangeArrowheads="1"/>
              </p:cNvSpPr>
              <p:nvPr/>
            </p:nvSpPr>
            <p:spPr bwMode="auto">
              <a:xfrm>
                <a:off x="4032" y="3744"/>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38"/>
              <p:cNvSpPr>
                <a:spLocks noChangeArrowheads="1"/>
              </p:cNvSpPr>
              <p:nvPr/>
            </p:nvSpPr>
            <p:spPr bwMode="auto">
              <a:xfrm>
                <a:off x="3696" y="3552"/>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39"/>
              <p:cNvSpPr>
                <a:spLocks noChangeArrowheads="1"/>
              </p:cNvSpPr>
              <p:nvPr/>
            </p:nvSpPr>
            <p:spPr bwMode="auto">
              <a:xfrm>
                <a:off x="3792" y="3360"/>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40"/>
              <p:cNvSpPr>
                <a:spLocks noChangeArrowheads="1"/>
              </p:cNvSpPr>
              <p:nvPr/>
            </p:nvSpPr>
            <p:spPr bwMode="auto">
              <a:xfrm>
                <a:off x="3320" y="3456"/>
                <a:ext cx="80" cy="7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 name="Text Box 41"/>
            <p:cNvSpPr txBox="1">
              <a:spLocks noChangeArrowheads="1"/>
            </p:cNvSpPr>
            <p:nvPr/>
          </p:nvSpPr>
          <p:spPr bwMode="auto">
            <a:xfrm>
              <a:off x="4704" y="2976"/>
              <a:ext cx="212" cy="231"/>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800" i="1">
                  <a:latin typeface="Arial" charset="0"/>
                  <a:cs typeface="Arial" charset="0"/>
                </a:rPr>
                <a:t>S</a:t>
              </a:r>
            </a:p>
          </p:txBody>
        </p:sp>
      </p:grpSp>
    </p:spTree>
    <p:extLst>
      <p:ext uri="{BB962C8B-B14F-4D97-AF65-F5344CB8AC3E}">
        <p14:creationId xmlns:p14="http://schemas.microsoft.com/office/powerpoint/2010/main" val="301918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a:xfrm>
            <a:off x="457200" y="1600200"/>
            <a:ext cx="8229600" cy="4989311"/>
          </a:xfrm>
        </p:spPr>
        <p:txBody>
          <a:bodyPr>
            <a:normAutofit/>
          </a:bodyPr>
          <a:lstStyle/>
          <a:p>
            <a:pPr marL="0" indent="0">
              <a:buNone/>
            </a:pPr>
            <a:r>
              <a:rPr lang="en-US" u="sng" dirty="0" smtClean="0"/>
              <a:t>Delaunay Triangulation</a:t>
            </a:r>
            <a:r>
              <a:rPr lang="en-US" dirty="0" smtClean="0"/>
              <a:t>:</a:t>
            </a:r>
          </a:p>
          <a:p>
            <a:pPr marL="0" indent="0">
              <a:buNone/>
            </a:pPr>
            <a:r>
              <a:rPr lang="en-US" dirty="0"/>
              <a:t>A </a:t>
            </a:r>
            <a:r>
              <a:rPr lang="en-US" i="1" dirty="0" smtClean="0"/>
              <a:t>Delaunay </a:t>
            </a:r>
            <a:r>
              <a:rPr lang="en-US" i="1" dirty="0"/>
              <a:t>Triangulation </a:t>
            </a:r>
            <a:r>
              <a:rPr lang="en-US" dirty="0"/>
              <a:t>of </a:t>
            </a:r>
            <a:r>
              <a:rPr lang="en-US" i="1" dirty="0"/>
              <a:t>S</a:t>
            </a:r>
            <a:r>
              <a:rPr lang="en-US" dirty="0"/>
              <a:t> is the set of all triangles with vertices in </a:t>
            </a:r>
            <a:r>
              <a:rPr lang="en-US" i="1" dirty="0"/>
              <a:t>S </a:t>
            </a:r>
            <a:r>
              <a:rPr lang="en-US" dirty="0"/>
              <a:t>whose circumscribing circle contains no other points in </a:t>
            </a:r>
            <a:r>
              <a:rPr lang="en-US" i="1" dirty="0" smtClean="0"/>
              <a:t>S</a:t>
            </a:r>
            <a:r>
              <a:rPr lang="en-US" dirty="0" smtClean="0"/>
              <a:t>*.</a:t>
            </a:r>
            <a:endParaRPr lang="en-US" dirty="0"/>
          </a:p>
          <a:p>
            <a:pPr marL="0" indent="0">
              <a:buNone/>
            </a:pPr>
            <a:endParaRPr lang="en-US" dirty="0" smtClean="0"/>
          </a:p>
          <a:p>
            <a:pPr marL="0" indent="0">
              <a:buNone/>
            </a:pPr>
            <a:r>
              <a:rPr lang="en-US" u="sng" dirty="0" smtClean="0">
                <a:sym typeface="Symbol"/>
              </a:rPr>
              <a:t>Compactness Property</a:t>
            </a:r>
            <a:r>
              <a:rPr lang="en-US" dirty="0">
                <a:sym typeface="Symbol"/>
              </a:rPr>
              <a:t>:</a:t>
            </a:r>
          </a:p>
          <a:p>
            <a:pPr marL="0" indent="0">
              <a:buNone/>
            </a:pPr>
            <a:r>
              <a:rPr lang="en-US" dirty="0" smtClean="0">
                <a:sym typeface="Symbol"/>
              </a:rPr>
              <a:t>This is a triangulation that</a:t>
            </a:r>
            <a:r>
              <a:rPr lang="en-US" dirty="0">
                <a:sym typeface="Symbol"/>
              </a:rPr>
              <a:t/>
            </a:r>
            <a:br>
              <a:rPr lang="en-US" dirty="0">
                <a:sym typeface="Symbol"/>
              </a:rPr>
            </a:br>
            <a:r>
              <a:rPr lang="en-US" dirty="0">
                <a:sym typeface="Symbol"/>
              </a:rPr>
              <a:t>minimizes the max angle</a:t>
            </a:r>
            <a:r>
              <a:rPr lang="en-US" dirty="0" smtClean="0">
                <a:sym typeface="Symbol"/>
              </a:rPr>
              <a:t>.</a:t>
            </a:r>
            <a:endParaRPr lang="en-US" dirty="0">
              <a:sym typeface="Symbol"/>
            </a:endParaRPr>
          </a:p>
        </p:txBody>
      </p:sp>
      <p:sp>
        <p:nvSpPr>
          <p:cNvPr id="41" name="TextBox 40"/>
          <p:cNvSpPr txBox="1"/>
          <p:nvPr/>
        </p:nvSpPr>
        <p:spPr>
          <a:xfrm>
            <a:off x="6879213" y="6519446"/>
            <a:ext cx="2264787" cy="338554"/>
          </a:xfrm>
          <a:prstGeom prst="rect">
            <a:avLst/>
          </a:prstGeom>
          <a:noFill/>
        </p:spPr>
        <p:txBody>
          <a:bodyPr wrap="none" rtlCol="0">
            <a:spAutoFit/>
          </a:bodyPr>
          <a:lstStyle/>
          <a:p>
            <a:pPr algn="r"/>
            <a:r>
              <a:rPr lang="en-US" sz="1600" dirty="0" smtClean="0">
                <a:solidFill>
                  <a:schemeClr val="tx1">
                    <a:lumMod val="50000"/>
                    <a:lumOff val="50000"/>
                  </a:schemeClr>
                </a:solidFill>
              </a:rPr>
              <a:t>[Notes courtesy of Alliez]</a:t>
            </a:r>
            <a:endParaRPr lang="en-US" sz="1600" dirty="0">
              <a:solidFill>
                <a:schemeClr val="tx1">
                  <a:lumMod val="50000"/>
                  <a:lumOff val="50000"/>
                </a:schemeClr>
              </a:solidFill>
            </a:endParaRPr>
          </a:p>
        </p:txBody>
      </p:sp>
      <p:pic>
        <p:nvPicPr>
          <p:cNvPr id="61" name="Picture 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142228"/>
            <a:ext cx="3793210" cy="24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872" y="4137062"/>
            <a:ext cx="3798338" cy="245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62"/>
          <p:cNvSpPr>
            <a:spLocks noChangeAspect="1"/>
          </p:cNvSpPr>
          <p:nvPr/>
        </p:nvSpPr>
        <p:spPr>
          <a:xfrm>
            <a:off x="5638800" y="4572000"/>
            <a:ext cx="1066800" cy="1066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5631051" y="4839345"/>
            <a:ext cx="990600" cy="9906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6629400" y="5128647"/>
            <a:ext cx="381000" cy="3810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6629398" y="5211303"/>
            <a:ext cx="420624" cy="42062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0" y="6519446"/>
            <a:ext cx="2599238" cy="338554"/>
          </a:xfrm>
          <a:prstGeom prst="rect">
            <a:avLst/>
          </a:prstGeom>
          <a:noFill/>
        </p:spPr>
        <p:txBody>
          <a:bodyPr wrap="none" rtlCol="0">
            <a:spAutoFit/>
          </a:bodyPr>
          <a:lstStyle/>
          <a:p>
            <a:r>
              <a:rPr lang="en-US" sz="1600" dirty="0" smtClean="0"/>
              <a:t>[*Assuming general position]</a:t>
            </a:r>
            <a:endParaRPr lang="en-US" sz="1600" dirty="0"/>
          </a:p>
        </p:txBody>
      </p:sp>
    </p:spTree>
    <p:extLst>
      <p:ext uri="{BB962C8B-B14F-4D97-AF65-F5344CB8AC3E}">
        <p14:creationId xmlns:p14="http://schemas.microsoft.com/office/powerpoint/2010/main" val="10494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4" grpId="0" animBg="1"/>
      <p:bldP spid="64" grpId="1" animBg="1"/>
      <p:bldP spid="65" grpId="0" animBg="1"/>
      <p:bldP spid="65" grpId="1" animBg="1"/>
      <p:bldP spid="66" grpId="0" animBg="1"/>
      <p:bldP spid="6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u="sng" dirty="0" err="1" smtClean="0"/>
              <a:t>Voronoi</a:t>
            </a:r>
            <a:r>
              <a:rPr lang="en-US" u="sng" dirty="0" smtClean="0"/>
              <a:t> Diagrams</a:t>
            </a:r>
            <a:r>
              <a:rPr lang="en-US" dirty="0" smtClean="0"/>
              <a:t>:</a:t>
            </a:r>
          </a:p>
          <a:p>
            <a:pPr marL="0" indent="0">
              <a:buNone/>
            </a:pPr>
            <a:r>
              <a:rPr lang="en-US" dirty="0" smtClean="0"/>
              <a:t>The </a:t>
            </a:r>
            <a:r>
              <a:rPr lang="en-US" i="1" dirty="0" err="1" smtClean="0"/>
              <a:t>Voronoi</a:t>
            </a:r>
            <a:r>
              <a:rPr lang="en-US" i="1" dirty="0" smtClean="0"/>
              <a:t> Diagram </a:t>
            </a:r>
            <a:r>
              <a:rPr lang="en-US" dirty="0" smtClean="0"/>
              <a:t>of </a:t>
            </a:r>
            <a:r>
              <a:rPr lang="en-US" i="1" dirty="0" smtClean="0"/>
              <a:t>S</a:t>
            </a:r>
            <a:r>
              <a:rPr lang="en-US" dirty="0" smtClean="0"/>
              <a:t> is a partition of space into regions </a:t>
            </a:r>
            <a:r>
              <a:rPr lang="en-US" i="1" dirty="0" smtClean="0"/>
              <a:t>V</a:t>
            </a:r>
            <a:r>
              <a:rPr lang="en-US" dirty="0" smtClean="0"/>
              <a:t>(</a:t>
            </a:r>
            <a:r>
              <a:rPr lang="en-US" i="1" dirty="0" smtClean="0"/>
              <a:t>p</a:t>
            </a:r>
            <a:r>
              <a:rPr lang="en-US" dirty="0" smtClean="0"/>
              <a:t>) (</a:t>
            </a:r>
            <a:r>
              <a:rPr lang="en-US" i="1" dirty="0" err="1" smtClean="0"/>
              <a:t>p</a:t>
            </a:r>
            <a:r>
              <a:rPr lang="en-US" dirty="0" err="1" smtClean="0">
                <a:sym typeface="Symbol"/>
              </a:rPr>
              <a:t></a:t>
            </a:r>
            <a:r>
              <a:rPr lang="en-US" i="1" dirty="0" err="1" smtClean="0">
                <a:sym typeface="Symbol"/>
              </a:rPr>
              <a:t>S</a:t>
            </a:r>
            <a:r>
              <a:rPr lang="en-US" dirty="0" smtClean="0">
                <a:sym typeface="Symbol"/>
              </a:rPr>
              <a:t>) </a:t>
            </a:r>
            <a:r>
              <a:rPr lang="en-US" dirty="0" smtClean="0"/>
              <a:t>such that all points in </a:t>
            </a:r>
            <a:r>
              <a:rPr lang="en-US" i="1" dirty="0" smtClean="0"/>
              <a:t>V</a:t>
            </a:r>
            <a:r>
              <a:rPr lang="en-US" dirty="0" smtClean="0"/>
              <a:t>(</a:t>
            </a:r>
            <a:r>
              <a:rPr lang="en-US" i="1" dirty="0" smtClean="0"/>
              <a:t>p</a:t>
            </a:r>
            <a:r>
              <a:rPr lang="en-US" dirty="0" smtClean="0"/>
              <a:t>) are closer to </a:t>
            </a:r>
            <a:r>
              <a:rPr lang="en-US" i="1" dirty="0" smtClean="0"/>
              <a:t>p</a:t>
            </a:r>
            <a:r>
              <a:rPr lang="en-US" dirty="0" smtClean="0"/>
              <a:t> than any other point in </a:t>
            </a:r>
            <a:r>
              <a:rPr lang="en-US" i="1" dirty="0" smtClean="0"/>
              <a:t>S</a:t>
            </a:r>
            <a:r>
              <a:rPr lang="en-US" dirty="0" smtClean="0"/>
              <a:t>.</a:t>
            </a:r>
          </a:p>
          <a:p>
            <a:pPr marL="0" indent="0">
              <a:buNone/>
            </a:pPr>
            <a:endParaRPr lang="en-US" dirty="0" smtClean="0"/>
          </a:p>
          <a:p>
            <a:pPr marL="0" indent="0">
              <a:buNone/>
            </a:pPr>
            <a:r>
              <a:rPr lang="en-US" dirty="0" smtClean="0"/>
              <a:t>For a point on an edge, we</a:t>
            </a:r>
            <a:br>
              <a:rPr lang="en-US" dirty="0" smtClean="0"/>
            </a:br>
            <a:r>
              <a:rPr lang="en-US" dirty="0" smtClean="0"/>
              <a:t>can draw an empty circle</a:t>
            </a:r>
            <a:br>
              <a:rPr lang="en-US" dirty="0" smtClean="0"/>
            </a:br>
            <a:r>
              <a:rPr lang="en-US" dirty="0" smtClean="0"/>
              <a:t>that only touches the points</a:t>
            </a:r>
            <a:br>
              <a:rPr lang="en-US" dirty="0" smtClean="0"/>
            </a:br>
            <a:r>
              <a:rPr lang="en-US" dirty="0" smtClean="0"/>
              <a:t>in </a:t>
            </a:r>
            <a:r>
              <a:rPr lang="en-US" i="1" dirty="0" smtClean="0"/>
              <a:t>S</a:t>
            </a:r>
            <a:r>
              <a:rPr lang="en-US" dirty="0" smtClean="0"/>
              <a:t> separated by the edge.</a:t>
            </a:r>
          </a:p>
        </p:txBody>
      </p:sp>
      <p:sp>
        <p:nvSpPr>
          <p:cNvPr id="41" name="TextBox 40"/>
          <p:cNvSpPr txBox="1"/>
          <p:nvPr/>
        </p:nvSpPr>
        <p:spPr>
          <a:xfrm>
            <a:off x="6879213" y="6519446"/>
            <a:ext cx="2264787" cy="338554"/>
          </a:xfrm>
          <a:prstGeom prst="rect">
            <a:avLst/>
          </a:prstGeom>
          <a:noFill/>
        </p:spPr>
        <p:txBody>
          <a:bodyPr wrap="none" rtlCol="0">
            <a:spAutoFit/>
          </a:bodyPr>
          <a:lstStyle/>
          <a:p>
            <a:pPr algn="r"/>
            <a:r>
              <a:rPr lang="en-US" sz="1600" dirty="0" smtClean="0">
                <a:solidFill>
                  <a:schemeClr val="tx1">
                    <a:lumMod val="50000"/>
                    <a:lumOff val="50000"/>
                  </a:schemeClr>
                </a:solidFill>
              </a:rPr>
              <a:t>[Notes courtesy of Alliez]</a:t>
            </a:r>
            <a:endParaRPr lang="en-US" sz="1600" dirty="0">
              <a:solidFill>
                <a:schemeClr val="tx1">
                  <a:lumMod val="50000"/>
                  <a:lumOff val="50000"/>
                </a:schemeClr>
              </a:solidFill>
            </a:endParaRPr>
          </a:p>
        </p:txBody>
      </p:sp>
      <p:pic>
        <p:nvPicPr>
          <p:cNvPr id="61" name="Picture 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142228"/>
            <a:ext cx="3793210" cy="24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872" y="4138919"/>
            <a:ext cx="3798338" cy="245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5328872" y="5234553"/>
            <a:ext cx="767128"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noChangeAspect="1"/>
          </p:cNvGrpSpPr>
          <p:nvPr/>
        </p:nvGrpSpPr>
        <p:grpSpPr>
          <a:xfrm>
            <a:off x="5105400" y="4884549"/>
            <a:ext cx="685800" cy="685800"/>
            <a:chOff x="5142855" y="1256655"/>
            <a:chExt cx="685800" cy="685800"/>
          </a:xfrm>
        </p:grpSpPr>
        <p:sp>
          <p:nvSpPr>
            <p:cNvPr id="19" name="Oval 18"/>
            <p:cNvSpPr>
              <a:spLocks noChangeAspect="1"/>
            </p:cNvSpPr>
            <p:nvPr/>
          </p:nvSpPr>
          <p:spPr>
            <a:xfrm>
              <a:off x="5142855" y="1256655"/>
              <a:ext cx="685800" cy="685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448945" y="1568382"/>
              <a:ext cx="69273" cy="69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a:grpSpLocks noChangeAspect="1"/>
          </p:cNvGrpSpPr>
          <p:nvPr/>
        </p:nvGrpSpPr>
        <p:grpSpPr>
          <a:xfrm>
            <a:off x="5372745" y="4960749"/>
            <a:ext cx="532110" cy="532110"/>
            <a:chOff x="5142855" y="1256655"/>
            <a:chExt cx="685800" cy="685800"/>
          </a:xfrm>
        </p:grpSpPr>
        <p:sp>
          <p:nvSpPr>
            <p:cNvPr id="26" name="Oval 25"/>
            <p:cNvSpPr>
              <a:spLocks noChangeAspect="1"/>
            </p:cNvSpPr>
            <p:nvPr/>
          </p:nvSpPr>
          <p:spPr>
            <a:xfrm>
              <a:off x="5142855" y="1256655"/>
              <a:ext cx="685800" cy="685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448943" y="1568381"/>
              <a:ext cx="82496" cy="824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a:grpSpLocks noChangeAspect="1"/>
          </p:cNvGrpSpPr>
          <p:nvPr/>
        </p:nvGrpSpPr>
        <p:grpSpPr>
          <a:xfrm>
            <a:off x="5539353" y="4884549"/>
            <a:ext cx="685800" cy="685800"/>
            <a:chOff x="5142855" y="1256655"/>
            <a:chExt cx="685800" cy="685800"/>
          </a:xfrm>
        </p:grpSpPr>
        <p:sp>
          <p:nvSpPr>
            <p:cNvPr id="32" name="Oval 31"/>
            <p:cNvSpPr>
              <a:spLocks noChangeAspect="1"/>
            </p:cNvSpPr>
            <p:nvPr/>
          </p:nvSpPr>
          <p:spPr>
            <a:xfrm>
              <a:off x="5142855" y="1256655"/>
              <a:ext cx="685800" cy="685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448945" y="1568382"/>
              <a:ext cx="69273" cy="69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a:grpSpLocks noChangeAspect="1"/>
          </p:cNvGrpSpPr>
          <p:nvPr/>
        </p:nvGrpSpPr>
        <p:grpSpPr>
          <a:xfrm>
            <a:off x="5578098" y="4747647"/>
            <a:ext cx="960894" cy="960894"/>
            <a:chOff x="5142855" y="1256655"/>
            <a:chExt cx="685800" cy="685800"/>
          </a:xfrm>
        </p:grpSpPr>
        <p:sp>
          <p:nvSpPr>
            <p:cNvPr id="35" name="Oval 34"/>
            <p:cNvSpPr>
              <a:spLocks noChangeAspect="1"/>
            </p:cNvSpPr>
            <p:nvPr/>
          </p:nvSpPr>
          <p:spPr>
            <a:xfrm>
              <a:off x="5142855" y="1256655"/>
              <a:ext cx="685800" cy="685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448945" y="1579443"/>
              <a:ext cx="52209" cy="522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25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a:xfrm>
            <a:off x="457200" y="1600200"/>
            <a:ext cx="8229600" cy="4989311"/>
          </a:xfrm>
        </p:spPr>
        <p:txBody>
          <a:bodyPr>
            <a:normAutofit/>
          </a:bodyPr>
          <a:lstStyle/>
          <a:p>
            <a:pPr marL="0" indent="0">
              <a:buNone/>
            </a:pPr>
            <a:r>
              <a:rPr lang="en-US" u="sng" dirty="0" err="1" smtClean="0"/>
              <a:t>Voronoi</a:t>
            </a:r>
            <a:r>
              <a:rPr lang="en-US" u="sng" dirty="0" smtClean="0"/>
              <a:t> Diagrams</a:t>
            </a:r>
            <a:r>
              <a:rPr lang="en-US" dirty="0" smtClean="0"/>
              <a:t>:</a:t>
            </a:r>
          </a:p>
          <a:p>
            <a:pPr marL="0" indent="0">
              <a:buNone/>
            </a:pPr>
            <a:r>
              <a:rPr lang="en-US" dirty="0" smtClean="0"/>
              <a:t>The </a:t>
            </a:r>
            <a:r>
              <a:rPr lang="en-US" i="1" dirty="0" err="1" smtClean="0"/>
              <a:t>Voronoi</a:t>
            </a:r>
            <a:r>
              <a:rPr lang="en-US" i="1" dirty="0" smtClean="0"/>
              <a:t> Diagram </a:t>
            </a:r>
            <a:r>
              <a:rPr lang="en-US" dirty="0" smtClean="0"/>
              <a:t>of </a:t>
            </a:r>
            <a:r>
              <a:rPr lang="en-US" i="1" dirty="0" smtClean="0"/>
              <a:t>S</a:t>
            </a:r>
            <a:r>
              <a:rPr lang="en-US" dirty="0" smtClean="0"/>
              <a:t> is a partition of space into regions </a:t>
            </a:r>
            <a:r>
              <a:rPr lang="en-US" i="1" dirty="0" smtClean="0"/>
              <a:t>V</a:t>
            </a:r>
            <a:r>
              <a:rPr lang="en-US" dirty="0" smtClean="0"/>
              <a:t>(</a:t>
            </a:r>
            <a:r>
              <a:rPr lang="en-US" i="1" dirty="0" smtClean="0"/>
              <a:t>p</a:t>
            </a:r>
            <a:r>
              <a:rPr lang="en-US" dirty="0" smtClean="0"/>
              <a:t>) (</a:t>
            </a:r>
            <a:r>
              <a:rPr lang="en-US" i="1" dirty="0" err="1" smtClean="0"/>
              <a:t>p</a:t>
            </a:r>
            <a:r>
              <a:rPr lang="en-US" dirty="0" err="1" smtClean="0">
                <a:sym typeface="Symbol"/>
              </a:rPr>
              <a:t></a:t>
            </a:r>
            <a:r>
              <a:rPr lang="en-US" i="1" dirty="0" err="1" smtClean="0">
                <a:sym typeface="Symbol"/>
              </a:rPr>
              <a:t>S</a:t>
            </a:r>
            <a:r>
              <a:rPr lang="en-US" dirty="0" smtClean="0">
                <a:sym typeface="Symbol"/>
              </a:rPr>
              <a:t>) </a:t>
            </a:r>
            <a:r>
              <a:rPr lang="en-US" dirty="0" smtClean="0"/>
              <a:t>such that all points in </a:t>
            </a:r>
            <a:r>
              <a:rPr lang="en-US" i="1" dirty="0" smtClean="0"/>
              <a:t>V</a:t>
            </a:r>
            <a:r>
              <a:rPr lang="en-US" dirty="0" smtClean="0"/>
              <a:t>(</a:t>
            </a:r>
            <a:r>
              <a:rPr lang="en-US" i="1" dirty="0" smtClean="0"/>
              <a:t>p</a:t>
            </a:r>
            <a:r>
              <a:rPr lang="en-US" dirty="0" smtClean="0"/>
              <a:t>) are closer to </a:t>
            </a:r>
            <a:r>
              <a:rPr lang="en-US" i="1" dirty="0" smtClean="0"/>
              <a:t>p</a:t>
            </a:r>
            <a:r>
              <a:rPr lang="en-US" dirty="0" smtClean="0"/>
              <a:t> than any other point in </a:t>
            </a:r>
            <a:r>
              <a:rPr lang="en-US" i="1" dirty="0" smtClean="0"/>
              <a:t>S</a:t>
            </a:r>
            <a:r>
              <a:rPr lang="en-US" dirty="0" smtClean="0"/>
              <a:t>.</a:t>
            </a:r>
          </a:p>
          <a:p>
            <a:pPr marL="0" indent="0">
              <a:buNone/>
            </a:pPr>
            <a:endParaRPr lang="en-US" dirty="0" smtClean="0"/>
          </a:p>
          <a:p>
            <a:pPr marL="0" indent="0">
              <a:buNone/>
            </a:pPr>
            <a:r>
              <a:rPr lang="en-US" dirty="0" smtClean="0"/>
              <a:t>For a vertex, we can draw</a:t>
            </a:r>
            <a:br>
              <a:rPr lang="en-US" dirty="0" smtClean="0"/>
            </a:br>
            <a:r>
              <a:rPr lang="en-US" dirty="0" smtClean="0"/>
              <a:t>an empty circle that just</a:t>
            </a:r>
            <a:br>
              <a:rPr lang="en-US" dirty="0" smtClean="0"/>
            </a:br>
            <a:r>
              <a:rPr lang="en-US" dirty="0" smtClean="0"/>
              <a:t>touches the three points</a:t>
            </a:r>
            <a:br>
              <a:rPr lang="en-US" dirty="0" smtClean="0"/>
            </a:br>
            <a:r>
              <a:rPr lang="en-US" dirty="0" smtClean="0"/>
              <a:t>in </a:t>
            </a:r>
            <a:r>
              <a:rPr lang="en-US" i="1" dirty="0" smtClean="0"/>
              <a:t>S</a:t>
            </a:r>
            <a:r>
              <a:rPr lang="en-US" dirty="0" smtClean="0"/>
              <a:t> around the vertex.</a:t>
            </a:r>
          </a:p>
        </p:txBody>
      </p:sp>
      <p:sp>
        <p:nvSpPr>
          <p:cNvPr id="41" name="TextBox 40"/>
          <p:cNvSpPr txBox="1"/>
          <p:nvPr/>
        </p:nvSpPr>
        <p:spPr>
          <a:xfrm>
            <a:off x="6879213" y="6519446"/>
            <a:ext cx="2264787" cy="338554"/>
          </a:xfrm>
          <a:prstGeom prst="rect">
            <a:avLst/>
          </a:prstGeom>
          <a:noFill/>
        </p:spPr>
        <p:txBody>
          <a:bodyPr wrap="none" rtlCol="0">
            <a:spAutoFit/>
          </a:bodyPr>
          <a:lstStyle/>
          <a:p>
            <a:pPr algn="r"/>
            <a:r>
              <a:rPr lang="en-US" sz="1600" dirty="0" smtClean="0">
                <a:solidFill>
                  <a:schemeClr val="tx1">
                    <a:lumMod val="50000"/>
                    <a:lumOff val="50000"/>
                  </a:schemeClr>
                </a:solidFill>
              </a:rPr>
              <a:t>[Notes courtesy of Alliez]</a:t>
            </a:r>
            <a:endParaRPr lang="en-US" sz="1600" dirty="0">
              <a:solidFill>
                <a:schemeClr val="tx1">
                  <a:lumMod val="50000"/>
                  <a:lumOff val="50000"/>
                </a:schemeClr>
              </a:solidFill>
            </a:endParaRPr>
          </a:p>
        </p:txBody>
      </p:sp>
      <p:pic>
        <p:nvPicPr>
          <p:cNvPr id="61" name="Picture 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142228"/>
            <a:ext cx="3793210" cy="24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872" y="4138919"/>
            <a:ext cx="3798338" cy="245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a:grpSpLocks noChangeAspect="1"/>
          </p:cNvGrpSpPr>
          <p:nvPr/>
        </p:nvGrpSpPr>
        <p:grpSpPr>
          <a:xfrm>
            <a:off x="5593595" y="4686945"/>
            <a:ext cx="1060341" cy="1060341"/>
            <a:chOff x="5142855" y="1256655"/>
            <a:chExt cx="685800" cy="685800"/>
          </a:xfrm>
        </p:grpSpPr>
        <p:sp>
          <p:nvSpPr>
            <p:cNvPr id="20" name="Oval 19"/>
            <p:cNvSpPr>
              <a:spLocks noChangeAspect="1"/>
            </p:cNvSpPr>
            <p:nvPr/>
          </p:nvSpPr>
          <p:spPr>
            <a:xfrm>
              <a:off x="5142855" y="1256655"/>
              <a:ext cx="685800" cy="685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448945" y="1579443"/>
              <a:ext cx="47313" cy="47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a:grpSpLocks noChangeAspect="1"/>
          </p:cNvGrpSpPr>
          <p:nvPr/>
        </p:nvGrpSpPr>
        <p:grpSpPr>
          <a:xfrm>
            <a:off x="5646549" y="4548753"/>
            <a:ext cx="1060704" cy="1060704"/>
            <a:chOff x="5142855" y="1256655"/>
            <a:chExt cx="685800" cy="685800"/>
          </a:xfrm>
        </p:grpSpPr>
        <p:sp>
          <p:nvSpPr>
            <p:cNvPr id="23" name="Oval 22"/>
            <p:cNvSpPr>
              <a:spLocks noChangeAspect="1"/>
            </p:cNvSpPr>
            <p:nvPr/>
          </p:nvSpPr>
          <p:spPr>
            <a:xfrm>
              <a:off x="5142855" y="1256655"/>
              <a:ext cx="685800" cy="685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448945" y="1579443"/>
              <a:ext cx="47313" cy="47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a:grpSpLocks noChangeAspect="1"/>
          </p:cNvGrpSpPr>
          <p:nvPr/>
        </p:nvGrpSpPr>
        <p:grpSpPr>
          <a:xfrm>
            <a:off x="5654298" y="4335650"/>
            <a:ext cx="1133856" cy="1133856"/>
            <a:chOff x="5142855" y="1256655"/>
            <a:chExt cx="685800" cy="685800"/>
          </a:xfrm>
        </p:grpSpPr>
        <p:sp>
          <p:nvSpPr>
            <p:cNvPr id="26" name="Oval 25"/>
            <p:cNvSpPr>
              <a:spLocks noChangeAspect="1"/>
            </p:cNvSpPr>
            <p:nvPr/>
          </p:nvSpPr>
          <p:spPr>
            <a:xfrm>
              <a:off x="5142855" y="1256655"/>
              <a:ext cx="685800" cy="685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448945" y="1579443"/>
              <a:ext cx="47313" cy="47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81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436" y="4138919"/>
            <a:ext cx="3798338" cy="245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8872" y="4138919"/>
            <a:ext cx="3798338" cy="245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a:xfrm>
            <a:off x="457200" y="1600200"/>
            <a:ext cx="8229600" cy="4989311"/>
          </a:xfrm>
        </p:spPr>
        <p:txBody>
          <a:bodyPr>
            <a:normAutofit/>
          </a:bodyPr>
          <a:lstStyle/>
          <a:p>
            <a:pPr marL="0" indent="0">
              <a:buNone/>
            </a:pPr>
            <a:r>
              <a:rPr lang="en-US" u="sng" dirty="0" err="1" smtClean="0"/>
              <a:t>Voronoi</a:t>
            </a:r>
            <a:r>
              <a:rPr lang="en-US" u="sng" dirty="0" smtClean="0"/>
              <a:t> Diagrams</a:t>
            </a:r>
            <a:r>
              <a:rPr lang="en-US" dirty="0" smtClean="0"/>
              <a:t>:</a:t>
            </a:r>
          </a:p>
          <a:p>
            <a:pPr marL="0" indent="0">
              <a:buNone/>
            </a:pPr>
            <a:r>
              <a:rPr lang="en-US" dirty="0" smtClean="0"/>
              <a:t>The </a:t>
            </a:r>
            <a:r>
              <a:rPr lang="en-US" i="1" dirty="0" err="1" smtClean="0"/>
              <a:t>Voronoi</a:t>
            </a:r>
            <a:r>
              <a:rPr lang="en-US" i="1" dirty="0" smtClean="0"/>
              <a:t> Diagram </a:t>
            </a:r>
            <a:r>
              <a:rPr lang="en-US" dirty="0" smtClean="0"/>
              <a:t>of </a:t>
            </a:r>
            <a:r>
              <a:rPr lang="en-US" i="1" dirty="0" smtClean="0"/>
              <a:t>S</a:t>
            </a:r>
            <a:r>
              <a:rPr lang="en-US" dirty="0" smtClean="0"/>
              <a:t> is a partition of space into regions </a:t>
            </a:r>
            <a:r>
              <a:rPr lang="en-US" i="1" dirty="0" smtClean="0"/>
              <a:t>V</a:t>
            </a:r>
            <a:r>
              <a:rPr lang="en-US" dirty="0" smtClean="0"/>
              <a:t>(</a:t>
            </a:r>
            <a:r>
              <a:rPr lang="en-US" i="1" dirty="0" smtClean="0"/>
              <a:t>p</a:t>
            </a:r>
            <a:r>
              <a:rPr lang="en-US" dirty="0" smtClean="0"/>
              <a:t>) (</a:t>
            </a:r>
            <a:r>
              <a:rPr lang="en-US" i="1" dirty="0" err="1" smtClean="0"/>
              <a:t>p</a:t>
            </a:r>
            <a:r>
              <a:rPr lang="en-US" dirty="0" err="1" smtClean="0">
                <a:sym typeface="Symbol"/>
              </a:rPr>
              <a:t></a:t>
            </a:r>
            <a:r>
              <a:rPr lang="en-US" i="1" dirty="0" err="1" smtClean="0">
                <a:sym typeface="Symbol"/>
              </a:rPr>
              <a:t>S</a:t>
            </a:r>
            <a:r>
              <a:rPr lang="en-US" dirty="0" smtClean="0">
                <a:sym typeface="Symbol"/>
              </a:rPr>
              <a:t>) </a:t>
            </a:r>
            <a:r>
              <a:rPr lang="en-US" dirty="0" smtClean="0"/>
              <a:t>such that all points in </a:t>
            </a:r>
            <a:r>
              <a:rPr lang="en-US" i="1" dirty="0" smtClean="0"/>
              <a:t>V</a:t>
            </a:r>
            <a:r>
              <a:rPr lang="en-US" dirty="0" smtClean="0"/>
              <a:t>(</a:t>
            </a:r>
            <a:r>
              <a:rPr lang="en-US" i="1" dirty="0" smtClean="0"/>
              <a:t>p</a:t>
            </a:r>
            <a:r>
              <a:rPr lang="en-US" dirty="0" smtClean="0"/>
              <a:t>) are closer to </a:t>
            </a:r>
            <a:r>
              <a:rPr lang="en-US" i="1" dirty="0" smtClean="0"/>
              <a:t>p</a:t>
            </a:r>
            <a:r>
              <a:rPr lang="en-US" dirty="0" smtClean="0"/>
              <a:t> than any other point in </a:t>
            </a:r>
            <a:r>
              <a:rPr lang="en-US" i="1" dirty="0" smtClean="0"/>
              <a:t>S</a:t>
            </a:r>
            <a:r>
              <a:rPr lang="en-US" dirty="0" smtClean="0"/>
              <a:t>.</a:t>
            </a:r>
          </a:p>
          <a:p>
            <a:pPr marL="0" indent="0">
              <a:buNone/>
            </a:pPr>
            <a:endParaRPr lang="en-US" dirty="0" smtClean="0"/>
          </a:p>
          <a:p>
            <a:pPr marL="0" indent="0">
              <a:buNone/>
            </a:pPr>
            <a:r>
              <a:rPr lang="en-US" u="sng" dirty="0" smtClean="0"/>
              <a:t>Duality</a:t>
            </a:r>
            <a:r>
              <a:rPr lang="en-US" dirty="0" smtClean="0"/>
              <a:t>:</a:t>
            </a:r>
          </a:p>
          <a:p>
            <a:pPr marL="0" indent="0">
              <a:buNone/>
            </a:pPr>
            <a:r>
              <a:rPr lang="en-US" dirty="0" smtClean="0"/>
              <a:t>Each </a:t>
            </a:r>
            <a:r>
              <a:rPr lang="en-US" dirty="0" err="1" smtClean="0"/>
              <a:t>Voronoi</a:t>
            </a:r>
            <a:r>
              <a:rPr lang="en-US" dirty="0" smtClean="0"/>
              <a:t> vertex is in</a:t>
            </a:r>
            <a:br>
              <a:rPr lang="en-US" dirty="0" smtClean="0"/>
            </a:br>
            <a:r>
              <a:rPr lang="en-US" dirty="0" smtClean="0"/>
              <a:t>one-to-one correspondence</a:t>
            </a:r>
            <a:br>
              <a:rPr lang="en-US" dirty="0" smtClean="0"/>
            </a:br>
            <a:r>
              <a:rPr lang="en-US" dirty="0" smtClean="0"/>
              <a:t>with a Delaunay triangle.</a:t>
            </a:r>
          </a:p>
        </p:txBody>
      </p:sp>
      <p:sp>
        <p:nvSpPr>
          <p:cNvPr id="41" name="TextBox 40"/>
          <p:cNvSpPr txBox="1"/>
          <p:nvPr/>
        </p:nvSpPr>
        <p:spPr>
          <a:xfrm>
            <a:off x="6879213" y="6519446"/>
            <a:ext cx="2264787" cy="338554"/>
          </a:xfrm>
          <a:prstGeom prst="rect">
            <a:avLst/>
          </a:prstGeom>
          <a:noFill/>
        </p:spPr>
        <p:txBody>
          <a:bodyPr wrap="none" rtlCol="0">
            <a:spAutoFit/>
          </a:bodyPr>
          <a:lstStyle/>
          <a:p>
            <a:pPr algn="r"/>
            <a:r>
              <a:rPr lang="en-US" sz="1600" dirty="0" smtClean="0">
                <a:solidFill>
                  <a:schemeClr val="tx1">
                    <a:lumMod val="50000"/>
                    <a:lumOff val="50000"/>
                  </a:schemeClr>
                </a:solidFill>
              </a:rPr>
              <a:t>[Notes courtesy of Alliez]</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76011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a:xfrm>
            <a:off x="457200" y="1600200"/>
            <a:ext cx="8229600" cy="4989311"/>
          </a:xfrm>
        </p:spPr>
        <p:txBody>
          <a:bodyPr>
            <a:normAutofit/>
          </a:bodyPr>
          <a:lstStyle/>
          <a:p>
            <a:pPr marL="0" indent="0">
              <a:buNone/>
            </a:pPr>
            <a:r>
              <a:rPr lang="en-US" u="sng" dirty="0" smtClean="0"/>
              <a:t>Medial Axis</a:t>
            </a:r>
            <a:r>
              <a:rPr lang="en-US" dirty="0" smtClean="0"/>
              <a:t>:</a:t>
            </a:r>
          </a:p>
          <a:p>
            <a:pPr marL="0" indent="0">
              <a:buNone/>
            </a:pPr>
            <a:r>
              <a:rPr lang="en-US" dirty="0" smtClean="0"/>
              <a:t>For a shape (curve/surface) a </a:t>
            </a:r>
            <a:r>
              <a:rPr lang="en-US" i="1" dirty="0" smtClean="0"/>
              <a:t>Medial Ball</a:t>
            </a:r>
            <a:r>
              <a:rPr lang="en-US" dirty="0" smtClean="0"/>
              <a:t> is a circle/sphere that only meets the shape tangentially, in at least two points.</a:t>
            </a:r>
            <a:endParaRPr lang="en-US" i="1" dirty="0" smtClean="0"/>
          </a:p>
        </p:txBody>
      </p:sp>
      <p:pic>
        <p:nvPicPr>
          <p:cNvPr id="10" name="Picture 38" desc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814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a:spLocks noChangeAspect="1"/>
          </p:cNvSpPr>
          <p:nvPr/>
        </p:nvSpPr>
        <p:spPr>
          <a:xfrm>
            <a:off x="6789549" y="4442847"/>
            <a:ext cx="1143000" cy="11430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972945" y="5204847"/>
            <a:ext cx="655449" cy="65544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7490848" y="56388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7604502" y="6040466"/>
            <a:ext cx="328048" cy="32804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7140843" y="5196453"/>
            <a:ext cx="655449" cy="65544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6881247" y="56388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873497" y="5943599"/>
            <a:ext cx="381001" cy="38100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888637" y="5321084"/>
            <a:ext cx="485614" cy="485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7971292" y="5525143"/>
            <a:ext cx="731006" cy="731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469251" y="5739539"/>
            <a:ext cx="409414" cy="409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126996" y="5913894"/>
            <a:ext cx="731006" cy="731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2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
                                        <p:tgtEl>
                                          <p:spTgt spid="4"/>
                                        </p:tgtEl>
                                      </p:cBhvr>
                                    </p:animEffect>
                                  </p:childTnLst>
                                </p:cTn>
                              </p:par>
                            </p:childTnLst>
                          </p:cTn>
                        </p:par>
                        <p:par>
                          <p:cTn id="8" fill="hold">
                            <p:stCondLst>
                              <p:cond delay="125"/>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25"/>
                                        <p:tgtEl>
                                          <p:spTgt spid="15"/>
                                        </p:tgtEl>
                                      </p:cBhvr>
                                    </p:animEffect>
                                  </p:childTnLst>
                                </p:cTn>
                              </p:par>
                            </p:childTnLst>
                          </p:cTn>
                        </p:par>
                        <p:par>
                          <p:cTn id="12" fill="hold">
                            <p:stCondLst>
                              <p:cond delay="2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25"/>
                                        <p:tgtEl>
                                          <p:spTgt spid="11"/>
                                        </p:tgtEl>
                                      </p:cBhvr>
                                    </p:animEffect>
                                  </p:childTnLst>
                                </p:cTn>
                              </p:par>
                            </p:childTnLst>
                          </p:cTn>
                        </p:par>
                        <p:par>
                          <p:cTn id="16" fill="hold">
                            <p:stCondLst>
                              <p:cond delay="375"/>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25"/>
                                        <p:tgtEl>
                                          <p:spTgt spid="1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25"/>
                                        <p:tgtEl>
                                          <p:spTgt spid="17"/>
                                        </p:tgtEl>
                                      </p:cBhvr>
                                    </p:animEffect>
                                  </p:childTnLst>
                                </p:cTn>
                              </p:par>
                            </p:childTnLst>
                          </p:cTn>
                        </p:par>
                        <p:par>
                          <p:cTn id="24" fill="hold">
                            <p:stCondLst>
                              <p:cond delay="625"/>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25"/>
                                        <p:tgtEl>
                                          <p:spTgt spid="13"/>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25"/>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pic>
        <p:nvPicPr>
          <p:cNvPr id="10" name="Picture 38" desc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814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3" descr="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5814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a:spLocks noChangeAspect="1"/>
          </p:cNvSpPr>
          <p:nvPr/>
        </p:nvSpPr>
        <p:spPr>
          <a:xfrm>
            <a:off x="6789549" y="4442847"/>
            <a:ext cx="1143000" cy="11430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972945" y="5204847"/>
            <a:ext cx="655449" cy="65544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7490848" y="56388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7604502" y="6040466"/>
            <a:ext cx="328048" cy="32804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7140843" y="5196453"/>
            <a:ext cx="655449" cy="65544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881247" y="56388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873497" y="5943599"/>
            <a:ext cx="381001" cy="38100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7888637" y="5321084"/>
            <a:ext cx="485614" cy="485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7971292" y="5525143"/>
            <a:ext cx="731006" cy="731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469251" y="5739539"/>
            <a:ext cx="409414" cy="409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126996" y="5913894"/>
            <a:ext cx="731006" cy="731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6449052" y="6243699"/>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24699" y="5920353"/>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a:off x="7021197" y="6111498"/>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a:off x="7736703" y="6164451"/>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a:off x="7680702" y="5828655"/>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a:spLocks noChangeAspect="1"/>
          </p:cNvSpPr>
          <p:nvPr/>
        </p:nvSpPr>
        <p:spPr>
          <a:xfrm>
            <a:off x="7071102" y="5836404"/>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a:off x="7257546" y="5489448"/>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a:off x="7438362" y="5486400"/>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a:off x="8087997" y="5550150"/>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a:off x="8308848" y="5870448"/>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a:spLocks noChangeAspect="1"/>
          </p:cNvSpPr>
          <p:nvPr/>
        </p:nvSpPr>
        <p:spPr>
          <a:xfrm>
            <a:off x="7322949" y="4976247"/>
            <a:ext cx="73152" cy="73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4989311"/>
          </a:xfrm>
        </p:spPr>
        <p:txBody>
          <a:bodyPr>
            <a:normAutofit/>
          </a:bodyPr>
          <a:lstStyle/>
          <a:p>
            <a:pPr marL="0" indent="0">
              <a:buNone/>
            </a:pPr>
            <a:r>
              <a:rPr lang="en-US" u="sng" dirty="0" smtClean="0"/>
              <a:t>Medial Axis</a:t>
            </a:r>
            <a:r>
              <a:rPr lang="en-US" dirty="0" smtClean="0"/>
              <a:t>:</a:t>
            </a:r>
          </a:p>
          <a:p>
            <a:pPr marL="0" indent="0">
              <a:buNone/>
            </a:pPr>
            <a:r>
              <a:rPr lang="en-US" dirty="0" smtClean="0"/>
              <a:t>For a shape (curve/surface) a </a:t>
            </a:r>
            <a:r>
              <a:rPr lang="en-US" i="1" dirty="0" smtClean="0"/>
              <a:t>Medial Ball</a:t>
            </a:r>
            <a:r>
              <a:rPr lang="en-US" dirty="0" smtClean="0"/>
              <a:t> is a circle/sphere that only meets the shape tangentially, in at least two points.</a:t>
            </a:r>
          </a:p>
          <a:p>
            <a:pPr marL="0" indent="0">
              <a:buNone/>
            </a:pPr>
            <a:r>
              <a:rPr lang="en-US" dirty="0" smtClean="0"/>
              <a:t>The centers of all such balls make</a:t>
            </a:r>
            <a:br>
              <a:rPr lang="en-US" dirty="0" smtClean="0"/>
            </a:br>
            <a:r>
              <a:rPr lang="en-US" dirty="0" smtClean="0"/>
              <a:t>up the </a:t>
            </a:r>
            <a:r>
              <a:rPr lang="en-US" i="1" dirty="0" smtClean="0"/>
              <a:t>medial axis/skeleton</a:t>
            </a:r>
            <a:r>
              <a:rPr lang="en-US" dirty="0" smtClean="0"/>
              <a:t>.</a:t>
            </a:r>
          </a:p>
        </p:txBody>
      </p:sp>
    </p:spTree>
    <p:extLst>
      <p:ext uri="{BB962C8B-B14F-4D97-AF65-F5344CB8AC3E}">
        <p14:creationId xmlns:p14="http://schemas.microsoft.com/office/powerpoint/2010/main" val="405711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xit" presetSubtype="0" fill="hold" grpId="0" nodeType="withEffect">
                                  <p:stCondLst>
                                    <p:cond delay="0"/>
                                  </p:stCondLst>
                                  <p:childTnLst>
                                    <p:animEffect transition="out" filter="fade">
                                      <p:cBhvr>
                                        <p:cTn id="33" dur="500"/>
                                        <p:tgtEl>
                                          <p:spTgt spid="33"/>
                                        </p:tgtEl>
                                      </p:cBhvr>
                                    </p:animEffect>
                                    <p:set>
                                      <p:cBhvr>
                                        <p:cTn id="34" dur="1" fill="hold">
                                          <p:stCondLst>
                                            <p:cond delay="499"/>
                                          </p:stCondLst>
                                        </p:cTn>
                                        <p:tgtEl>
                                          <p:spTgt spid="3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0"/>
                                        </p:tgtEl>
                                      </p:cBhvr>
                                    </p:animEffect>
                                    <p:set>
                                      <p:cBhvr>
                                        <p:cTn id="6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a:xfrm>
            <a:off x="457200" y="1600200"/>
            <a:ext cx="8229600" cy="4989311"/>
          </a:xfrm>
        </p:spPr>
        <p:txBody>
          <a:bodyPr>
            <a:normAutofit/>
          </a:bodyPr>
          <a:lstStyle/>
          <a:p>
            <a:pPr marL="0" indent="0">
              <a:buNone/>
            </a:pPr>
            <a:r>
              <a:rPr lang="en-US" u="sng" dirty="0" smtClean="0"/>
              <a:t>Observation*</a:t>
            </a:r>
            <a:r>
              <a:rPr lang="en-US" dirty="0" smtClean="0"/>
              <a:t>:</a:t>
            </a:r>
          </a:p>
          <a:p>
            <a:pPr marL="0" indent="0">
              <a:buNone/>
            </a:pPr>
            <a:r>
              <a:rPr lang="en-US" dirty="0" smtClean="0"/>
              <a:t>For a reasonable point sample, the medial axis is well-sampled by the </a:t>
            </a:r>
            <a:r>
              <a:rPr lang="en-US" dirty="0" err="1" smtClean="0"/>
              <a:t>Voronoi</a:t>
            </a:r>
            <a:r>
              <a:rPr lang="en-US" dirty="0" smtClean="0"/>
              <a:t> vertices.</a:t>
            </a:r>
          </a:p>
        </p:txBody>
      </p:sp>
      <p:sp>
        <p:nvSpPr>
          <p:cNvPr id="45" name="TextBox 44"/>
          <p:cNvSpPr txBox="1"/>
          <p:nvPr/>
        </p:nvSpPr>
        <p:spPr>
          <a:xfrm>
            <a:off x="0" y="6519446"/>
            <a:ext cx="6030625" cy="338554"/>
          </a:xfrm>
          <a:prstGeom prst="rect">
            <a:avLst/>
          </a:prstGeom>
          <a:noFill/>
        </p:spPr>
        <p:txBody>
          <a:bodyPr wrap="none" rtlCol="0">
            <a:spAutoFit/>
          </a:bodyPr>
          <a:lstStyle/>
          <a:p>
            <a:r>
              <a:rPr lang="en-US" sz="1600" dirty="0"/>
              <a:t>*</a:t>
            </a:r>
            <a:r>
              <a:rPr lang="en-US" sz="1600" dirty="0" smtClean="0"/>
              <a:t>In 3D, this is only true for a subset of the </a:t>
            </a:r>
            <a:r>
              <a:rPr lang="en-US" sz="1600" dirty="0" err="1" smtClean="0"/>
              <a:t>Voronoi</a:t>
            </a:r>
            <a:r>
              <a:rPr lang="en-US" sz="1600" dirty="0" smtClean="0"/>
              <a:t> vertices – the </a:t>
            </a:r>
            <a:r>
              <a:rPr lang="en-US" sz="1600" i="1" dirty="0" smtClean="0"/>
              <a:t>poles</a:t>
            </a:r>
            <a:r>
              <a:rPr lang="en-US" sz="1600" dirty="0" smtClean="0"/>
              <a:t>.</a:t>
            </a:r>
            <a:endParaRPr lang="en-US" sz="1600" dirty="0"/>
          </a:p>
        </p:txBody>
      </p:sp>
      <p:pic>
        <p:nvPicPr>
          <p:cNvPr id="46"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820" y="3886200"/>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5785085" y="4471261"/>
            <a:ext cx="2932712" cy="2146515"/>
            <a:chOff x="5785085" y="4471261"/>
            <a:chExt cx="2932712" cy="2146515"/>
          </a:xfrm>
        </p:grpSpPr>
        <p:sp>
          <p:nvSpPr>
            <p:cNvPr id="5" name="Freeform 4"/>
            <p:cNvSpPr/>
            <p:nvPr/>
          </p:nvSpPr>
          <p:spPr>
            <a:xfrm>
              <a:off x="5785085" y="4605798"/>
              <a:ext cx="1646352" cy="1469538"/>
            </a:xfrm>
            <a:custGeom>
              <a:avLst/>
              <a:gdLst>
                <a:gd name="connsiteX0" fmla="*/ 158515 w 1646352"/>
                <a:gd name="connsiteY0" fmla="*/ 1469538 h 1469538"/>
                <a:gd name="connsiteX1" fmla="*/ 3532 w 1646352"/>
                <a:gd name="connsiteY1" fmla="*/ 1229314 h 1469538"/>
                <a:gd name="connsiteX2" fmla="*/ 50027 w 1646352"/>
                <a:gd name="connsiteY2" fmla="*/ 950344 h 1469538"/>
                <a:gd name="connsiteX3" fmla="*/ 50027 w 1646352"/>
                <a:gd name="connsiteY3" fmla="*/ 469897 h 1469538"/>
                <a:gd name="connsiteX4" fmla="*/ 174013 w 1646352"/>
                <a:gd name="connsiteY4" fmla="*/ 121185 h 1469538"/>
                <a:gd name="connsiteX5" fmla="*/ 786196 w 1646352"/>
                <a:gd name="connsiteY5" fmla="*/ 4948 h 1469538"/>
                <a:gd name="connsiteX6" fmla="*/ 1646352 w 1646352"/>
                <a:gd name="connsiteY6" fmla="*/ 260670 h 1469538"/>
                <a:gd name="connsiteX7" fmla="*/ 1646352 w 1646352"/>
                <a:gd name="connsiteY7" fmla="*/ 260670 h 146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6352" h="1469538">
                  <a:moveTo>
                    <a:pt x="158515" y="1469538"/>
                  </a:moveTo>
                  <a:cubicBezTo>
                    <a:pt x="90064" y="1392692"/>
                    <a:pt x="21613" y="1315846"/>
                    <a:pt x="3532" y="1229314"/>
                  </a:cubicBezTo>
                  <a:cubicBezTo>
                    <a:pt x="-14549" y="1142782"/>
                    <a:pt x="42278" y="1076913"/>
                    <a:pt x="50027" y="950344"/>
                  </a:cubicBezTo>
                  <a:cubicBezTo>
                    <a:pt x="57776" y="823775"/>
                    <a:pt x="29363" y="608090"/>
                    <a:pt x="50027" y="469897"/>
                  </a:cubicBezTo>
                  <a:cubicBezTo>
                    <a:pt x="70691" y="331704"/>
                    <a:pt x="51318" y="198676"/>
                    <a:pt x="174013" y="121185"/>
                  </a:cubicBezTo>
                  <a:cubicBezTo>
                    <a:pt x="296708" y="43694"/>
                    <a:pt x="540806" y="-18299"/>
                    <a:pt x="786196" y="4948"/>
                  </a:cubicBezTo>
                  <a:cubicBezTo>
                    <a:pt x="1031586" y="28195"/>
                    <a:pt x="1646352" y="260670"/>
                    <a:pt x="1646352" y="260670"/>
                  </a:cubicBezTo>
                  <a:lnTo>
                    <a:pt x="1646352" y="260670"/>
                  </a:ln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415939" y="4471261"/>
              <a:ext cx="16989" cy="402956"/>
            </a:xfrm>
            <a:custGeom>
              <a:avLst/>
              <a:gdLst>
                <a:gd name="connsiteX0" fmla="*/ 15498 w 16989"/>
                <a:gd name="connsiteY0" fmla="*/ 402956 h 402956"/>
                <a:gd name="connsiteX1" fmla="*/ 15498 w 16989"/>
                <a:gd name="connsiteY1" fmla="*/ 108488 h 402956"/>
                <a:gd name="connsiteX2" fmla="*/ 0 w 16989"/>
                <a:gd name="connsiteY2" fmla="*/ 0 h 402956"/>
              </a:gdLst>
              <a:ahLst/>
              <a:cxnLst>
                <a:cxn ang="0">
                  <a:pos x="connsiteX0" y="connsiteY0"/>
                </a:cxn>
                <a:cxn ang="0">
                  <a:pos x="connsiteX1" y="connsiteY1"/>
                </a:cxn>
                <a:cxn ang="0">
                  <a:pos x="connsiteX2" y="connsiteY2"/>
                </a:cxn>
              </a:cxnLst>
              <a:rect l="l" t="t" r="r" b="b"/>
              <a:pathLst>
                <a:path w="16989" h="402956">
                  <a:moveTo>
                    <a:pt x="15498" y="402956"/>
                  </a:moveTo>
                  <a:cubicBezTo>
                    <a:pt x="16789" y="289301"/>
                    <a:pt x="18081" y="175647"/>
                    <a:pt x="15498" y="108488"/>
                  </a:cubicBezTo>
                  <a:cubicBezTo>
                    <a:pt x="12915" y="41329"/>
                    <a:pt x="6457" y="20664"/>
                    <a:pt x="0" y="0"/>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423688" y="4874217"/>
              <a:ext cx="232475" cy="286719"/>
            </a:xfrm>
            <a:custGeom>
              <a:avLst/>
              <a:gdLst>
                <a:gd name="connsiteX0" fmla="*/ 0 w 232475"/>
                <a:gd name="connsiteY0" fmla="*/ 0 h 286719"/>
                <a:gd name="connsiteX1" fmla="*/ 147234 w 232475"/>
                <a:gd name="connsiteY1" fmla="*/ 147234 h 286719"/>
                <a:gd name="connsiteX2" fmla="*/ 232475 w 232475"/>
                <a:gd name="connsiteY2" fmla="*/ 286719 h 286719"/>
              </a:gdLst>
              <a:ahLst/>
              <a:cxnLst>
                <a:cxn ang="0">
                  <a:pos x="connsiteX0" y="connsiteY0"/>
                </a:cxn>
                <a:cxn ang="0">
                  <a:pos x="connsiteX1" y="connsiteY1"/>
                </a:cxn>
                <a:cxn ang="0">
                  <a:pos x="connsiteX2" y="connsiteY2"/>
                </a:cxn>
              </a:cxnLst>
              <a:rect l="l" t="t" r="r" b="b"/>
              <a:pathLst>
                <a:path w="232475" h="286719">
                  <a:moveTo>
                    <a:pt x="0" y="0"/>
                  </a:moveTo>
                  <a:cubicBezTo>
                    <a:pt x="54244" y="49724"/>
                    <a:pt x="108488" y="99448"/>
                    <a:pt x="147234" y="147234"/>
                  </a:cubicBezTo>
                  <a:cubicBezTo>
                    <a:pt x="185980" y="195020"/>
                    <a:pt x="209227" y="240869"/>
                    <a:pt x="232475" y="286719"/>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322949" y="5160936"/>
              <a:ext cx="340963" cy="844658"/>
            </a:xfrm>
            <a:custGeom>
              <a:avLst/>
              <a:gdLst>
                <a:gd name="connsiteX0" fmla="*/ 340963 w 340963"/>
                <a:gd name="connsiteY0" fmla="*/ 0 h 844658"/>
                <a:gd name="connsiteX1" fmla="*/ 147234 w 340963"/>
                <a:gd name="connsiteY1" fmla="*/ 271220 h 844658"/>
                <a:gd name="connsiteX2" fmla="*/ 0 w 340963"/>
                <a:gd name="connsiteY2" fmla="*/ 844658 h 844658"/>
              </a:gdLst>
              <a:ahLst/>
              <a:cxnLst>
                <a:cxn ang="0">
                  <a:pos x="connsiteX0" y="connsiteY0"/>
                </a:cxn>
                <a:cxn ang="0">
                  <a:pos x="connsiteX1" y="connsiteY1"/>
                </a:cxn>
                <a:cxn ang="0">
                  <a:pos x="connsiteX2" y="connsiteY2"/>
                </a:cxn>
              </a:cxnLst>
              <a:rect l="l" t="t" r="r" b="b"/>
              <a:pathLst>
                <a:path w="340963" h="844658">
                  <a:moveTo>
                    <a:pt x="340963" y="0"/>
                  </a:moveTo>
                  <a:cubicBezTo>
                    <a:pt x="272512" y="65222"/>
                    <a:pt x="204061" y="130444"/>
                    <a:pt x="147234" y="271220"/>
                  </a:cubicBezTo>
                  <a:cubicBezTo>
                    <a:pt x="90407" y="411996"/>
                    <a:pt x="45203" y="628327"/>
                    <a:pt x="0" y="844658"/>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648414" y="5153186"/>
              <a:ext cx="371959" cy="16990"/>
            </a:xfrm>
            <a:custGeom>
              <a:avLst/>
              <a:gdLst>
                <a:gd name="connsiteX0" fmla="*/ 0 w 371959"/>
                <a:gd name="connsiteY0" fmla="*/ 0 h 16990"/>
                <a:gd name="connsiteX1" fmla="*/ 116237 w 371959"/>
                <a:gd name="connsiteY1" fmla="*/ 15499 h 16990"/>
                <a:gd name="connsiteX2" fmla="*/ 371959 w 371959"/>
                <a:gd name="connsiteY2" fmla="*/ 15499 h 16990"/>
              </a:gdLst>
              <a:ahLst/>
              <a:cxnLst>
                <a:cxn ang="0">
                  <a:pos x="connsiteX0" y="connsiteY0"/>
                </a:cxn>
                <a:cxn ang="0">
                  <a:pos x="connsiteX1" y="connsiteY1"/>
                </a:cxn>
                <a:cxn ang="0">
                  <a:pos x="connsiteX2" y="connsiteY2"/>
                </a:cxn>
              </a:cxnLst>
              <a:rect l="l" t="t" r="r" b="b"/>
              <a:pathLst>
                <a:path w="371959" h="16990">
                  <a:moveTo>
                    <a:pt x="0" y="0"/>
                  </a:moveTo>
                  <a:cubicBezTo>
                    <a:pt x="27122" y="6458"/>
                    <a:pt x="54244" y="12916"/>
                    <a:pt x="116237" y="15499"/>
                  </a:cubicBezTo>
                  <a:cubicBezTo>
                    <a:pt x="178230" y="18082"/>
                    <a:pt x="275094" y="16790"/>
                    <a:pt x="371959" y="15499"/>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997125" y="5168685"/>
              <a:ext cx="557939" cy="674176"/>
            </a:xfrm>
            <a:custGeom>
              <a:avLst/>
              <a:gdLst>
                <a:gd name="connsiteX0" fmla="*/ 0 w 557939"/>
                <a:gd name="connsiteY0" fmla="*/ 0 h 674176"/>
                <a:gd name="connsiteX1" fmla="*/ 240224 w 557939"/>
                <a:gd name="connsiteY1" fmla="*/ 209227 h 674176"/>
                <a:gd name="connsiteX2" fmla="*/ 371960 w 557939"/>
                <a:gd name="connsiteY2" fmla="*/ 480447 h 674176"/>
                <a:gd name="connsiteX3" fmla="*/ 557939 w 557939"/>
                <a:gd name="connsiteY3" fmla="*/ 674176 h 674176"/>
              </a:gdLst>
              <a:ahLst/>
              <a:cxnLst>
                <a:cxn ang="0">
                  <a:pos x="connsiteX0" y="connsiteY0"/>
                </a:cxn>
                <a:cxn ang="0">
                  <a:pos x="connsiteX1" y="connsiteY1"/>
                </a:cxn>
                <a:cxn ang="0">
                  <a:pos x="connsiteX2" y="connsiteY2"/>
                </a:cxn>
                <a:cxn ang="0">
                  <a:pos x="connsiteX3" y="connsiteY3"/>
                </a:cxn>
              </a:cxnLst>
              <a:rect l="l" t="t" r="r" b="b"/>
              <a:pathLst>
                <a:path w="557939" h="674176">
                  <a:moveTo>
                    <a:pt x="0" y="0"/>
                  </a:moveTo>
                  <a:cubicBezTo>
                    <a:pt x="89115" y="64576"/>
                    <a:pt x="178231" y="129153"/>
                    <a:pt x="240224" y="209227"/>
                  </a:cubicBezTo>
                  <a:cubicBezTo>
                    <a:pt x="302217" y="289301"/>
                    <a:pt x="319007" y="402955"/>
                    <a:pt x="371960" y="480447"/>
                  </a:cubicBezTo>
                  <a:cubicBezTo>
                    <a:pt x="424913" y="557939"/>
                    <a:pt x="491426" y="616057"/>
                    <a:pt x="557939" y="674176"/>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989376" y="4486759"/>
              <a:ext cx="728421" cy="705173"/>
            </a:xfrm>
            <a:custGeom>
              <a:avLst/>
              <a:gdLst>
                <a:gd name="connsiteX0" fmla="*/ 0 w 728421"/>
                <a:gd name="connsiteY0" fmla="*/ 705173 h 705173"/>
                <a:gd name="connsiteX1" fmla="*/ 193729 w 728421"/>
                <a:gd name="connsiteY1" fmla="*/ 581187 h 705173"/>
                <a:gd name="connsiteX2" fmla="*/ 472699 w 728421"/>
                <a:gd name="connsiteY2" fmla="*/ 193729 h 705173"/>
                <a:gd name="connsiteX3" fmla="*/ 728421 w 728421"/>
                <a:gd name="connsiteY3" fmla="*/ 0 h 705173"/>
              </a:gdLst>
              <a:ahLst/>
              <a:cxnLst>
                <a:cxn ang="0">
                  <a:pos x="connsiteX0" y="connsiteY0"/>
                </a:cxn>
                <a:cxn ang="0">
                  <a:pos x="connsiteX1" y="connsiteY1"/>
                </a:cxn>
                <a:cxn ang="0">
                  <a:pos x="connsiteX2" y="connsiteY2"/>
                </a:cxn>
                <a:cxn ang="0">
                  <a:pos x="connsiteX3" y="connsiteY3"/>
                </a:cxn>
              </a:cxnLst>
              <a:rect l="l" t="t" r="r" b="b"/>
              <a:pathLst>
                <a:path w="728421" h="705173">
                  <a:moveTo>
                    <a:pt x="0" y="705173"/>
                  </a:moveTo>
                  <a:cubicBezTo>
                    <a:pt x="57473" y="685800"/>
                    <a:pt x="114946" y="666428"/>
                    <a:pt x="193729" y="581187"/>
                  </a:cubicBezTo>
                  <a:cubicBezTo>
                    <a:pt x="272512" y="495946"/>
                    <a:pt x="383584" y="290593"/>
                    <a:pt x="472699" y="193729"/>
                  </a:cubicBezTo>
                  <a:cubicBezTo>
                    <a:pt x="561814" y="96864"/>
                    <a:pt x="645117" y="48432"/>
                    <a:pt x="728421" y="0"/>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594377" y="5129939"/>
              <a:ext cx="54396" cy="1472339"/>
            </a:xfrm>
            <a:custGeom>
              <a:avLst/>
              <a:gdLst>
                <a:gd name="connsiteX0" fmla="*/ 54396 w 54396"/>
                <a:gd name="connsiteY0" fmla="*/ 0 h 1472339"/>
                <a:gd name="connsiteX1" fmla="*/ 15650 w 54396"/>
                <a:gd name="connsiteY1" fmla="*/ 216976 h 1472339"/>
                <a:gd name="connsiteX2" fmla="*/ 31148 w 54396"/>
                <a:gd name="connsiteY2" fmla="*/ 743919 h 1472339"/>
                <a:gd name="connsiteX3" fmla="*/ 152 w 54396"/>
                <a:gd name="connsiteY3" fmla="*/ 1216617 h 1472339"/>
                <a:gd name="connsiteX4" fmla="*/ 46647 w 54396"/>
                <a:gd name="connsiteY4" fmla="*/ 1472339 h 1472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96" h="1472339">
                  <a:moveTo>
                    <a:pt x="54396" y="0"/>
                  </a:moveTo>
                  <a:cubicBezTo>
                    <a:pt x="36960" y="46495"/>
                    <a:pt x="19525" y="92990"/>
                    <a:pt x="15650" y="216976"/>
                  </a:cubicBezTo>
                  <a:cubicBezTo>
                    <a:pt x="11775" y="340962"/>
                    <a:pt x="33731" y="577312"/>
                    <a:pt x="31148" y="743919"/>
                  </a:cubicBezTo>
                  <a:cubicBezTo>
                    <a:pt x="28565" y="910526"/>
                    <a:pt x="-2431" y="1095214"/>
                    <a:pt x="152" y="1216617"/>
                  </a:cubicBezTo>
                  <a:cubicBezTo>
                    <a:pt x="2735" y="1338020"/>
                    <a:pt x="24691" y="1405179"/>
                    <a:pt x="46647" y="1472339"/>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896386" y="6331058"/>
              <a:ext cx="93443" cy="286718"/>
            </a:xfrm>
            <a:custGeom>
              <a:avLst/>
              <a:gdLst>
                <a:gd name="connsiteX0" fmla="*/ 0 w 93443"/>
                <a:gd name="connsiteY0" fmla="*/ 0 h 286718"/>
                <a:gd name="connsiteX1" fmla="*/ 85241 w 93443"/>
                <a:gd name="connsiteY1" fmla="*/ 170481 h 286718"/>
                <a:gd name="connsiteX2" fmla="*/ 85241 w 93443"/>
                <a:gd name="connsiteY2" fmla="*/ 286718 h 286718"/>
              </a:gdLst>
              <a:ahLst/>
              <a:cxnLst>
                <a:cxn ang="0">
                  <a:pos x="connsiteX0" y="connsiteY0"/>
                </a:cxn>
                <a:cxn ang="0">
                  <a:pos x="connsiteX1" y="connsiteY1"/>
                </a:cxn>
                <a:cxn ang="0">
                  <a:pos x="connsiteX2" y="connsiteY2"/>
                </a:cxn>
              </a:cxnLst>
              <a:rect l="l" t="t" r="r" b="b"/>
              <a:pathLst>
                <a:path w="93443" h="286718">
                  <a:moveTo>
                    <a:pt x="0" y="0"/>
                  </a:moveTo>
                  <a:cubicBezTo>
                    <a:pt x="35517" y="61347"/>
                    <a:pt x="71034" y="122695"/>
                    <a:pt x="85241" y="170481"/>
                  </a:cubicBezTo>
                  <a:cubicBezTo>
                    <a:pt x="99448" y="218267"/>
                    <a:pt x="92344" y="252492"/>
                    <a:pt x="85241" y="286718"/>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8" name="Picture 4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821" y="3886200"/>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7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Introduction</a:t>
            </a:r>
          </a:p>
          <a:p>
            <a:r>
              <a:rPr lang="en-US" dirty="0" smtClean="0">
                <a:solidFill>
                  <a:schemeClr val="bg1">
                    <a:lumMod val="75000"/>
                  </a:schemeClr>
                </a:solidFill>
              </a:rPr>
              <a:t>Preliminaries</a:t>
            </a:r>
          </a:p>
          <a:p>
            <a:r>
              <a:rPr lang="en-US" dirty="0" smtClean="0"/>
              <a:t>A sampling of methods</a:t>
            </a:r>
          </a:p>
          <a:p>
            <a:pPr lvl="1"/>
            <a:r>
              <a:rPr lang="en-US" dirty="0" smtClean="0"/>
              <a:t>Space Partitioning</a:t>
            </a:r>
          </a:p>
          <a:p>
            <a:pPr lvl="1"/>
            <a:r>
              <a:rPr lang="en-US" dirty="0" smtClean="0"/>
              <a:t>Crust</a:t>
            </a:r>
          </a:p>
          <a:p>
            <a:pPr lvl="1"/>
            <a:r>
              <a:rPr lang="en-US" dirty="0" smtClean="0"/>
              <a:t>… from Unorganized Points</a:t>
            </a:r>
          </a:p>
          <a:p>
            <a:pPr lvl="1"/>
            <a:r>
              <a:rPr lang="en-US" dirty="0" smtClean="0"/>
              <a:t>Poisson Reconstruction</a:t>
            </a:r>
          </a:p>
          <a:p>
            <a:r>
              <a:rPr lang="en-US" dirty="0" smtClean="0">
                <a:solidFill>
                  <a:schemeClr val="bg1">
                    <a:lumMod val="75000"/>
                  </a:schemeClr>
                </a:solidFill>
              </a:rPr>
              <a:t>Why is reconstruction hard?</a:t>
            </a:r>
            <a:endParaRPr lang="en-US" dirty="0">
              <a:solidFill>
                <a:schemeClr val="bg1">
                  <a:lumMod val="75000"/>
                </a:schemeClr>
              </a:solidFill>
            </a:endParaRPr>
          </a:p>
        </p:txBody>
      </p:sp>
      <p:sp>
        <p:nvSpPr>
          <p:cNvPr id="4" name="Right Brace 3"/>
          <p:cNvSpPr/>
          <p:nvPr/>
        </p:nvSpPr>
        <p:spPr>
          <a:xfrm>
            <a:off x="4191000" y="3429000"/>
            <a:ext cx="155448" cy="9144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283449" y="3708013"/>
            <a:ext cx="2574551" cy="369332"/>
          </a:xfrm>
          <a:prstGeom prst="rect">
            <a:avLst/>
          </a:prstGeom>
          <a:noFill/>
        </p:spPr>
        <p:txBody>
          <a:bodyPr wrap="none" rtlCol="0">
            <a:spAutoFit/>
          </a:bodyPr>
          <a:lstStyle/>
          <a:p>
            <a:r>
              <a:rPr lang="en-US" dirty="0" smtClean="0"/>
              <a:t>Computational Geometry</a:t>
            </a:r>
            <a:endParaRPr lang="en-US" dirty="0"/>
          </a:p>
        </p:txBody>
      </p:sp>
      <p:sp>
        <p:nvSpPr>
          <p:cNvPr id="6" name="Right Brace 5"/>
          <p:cNvSpPr/>
          <p:nvPr/>
        </p:nvSpPr>
        <p:spPr>
          <a:xfrm>
            <a:off x="5500485" y="4495800"/>
            <a:ext cx="155448" cy="9144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592934" y="4774813"/>
            <a:ext cx="1722266" cy="369332"/>
          </a:xfrm>
          <a:prstGeom prst="rect">
            <a:avLst/>
          </a:prstGeom>
          <a:noFill/>
        </p:spPr>
        <p:txBody>
          <a:bodyPr wrap="none" rtlCol="0">
            <a:spAutoFit/>
          </a:bodyPr>
          <a:lstStyle/>
          <a:p>
            <a:r>
              <a:rPr lang="en-US" dirty="0" smtClean="0"/>
              <a:t>Implicit Surfaces</a:t>
            </a:r>
            <a:endParaRPr lang="en-US" dirty="0"/>
          </a:p>
        </p:txBody>
      </p:sp>
    </p:spTree>
    <p:extLst>
      <p:ext uri="{BB962C8B-B14F-4D97-AF65-F5344CB8AC3E}">
        <p14:creationId xmlns:p14="http://schemas.microsoft.com/office/powerpoint/2010/main" val="756142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Partitioning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Given a set of points, we can construct the Delaunay triangulation.</a:t>
            </a:r>
          </a:p>
          <a:p>
            <a:pPr marL="0" indent="0">
              <a:buNone/>
            </a:pPr>
            <a:r>
              <a:rPr lang="en-US" dirty="0" smtClean="0"/>
              <a:t>If we label each triangle as inside/outside, then the surface of interest is the set of edges that lie between inside and outside triangles.</a:t>
            </a:r>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4230272"/>
            <a:ext cx="4190999" cy="27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4229099"/>
            <a:ext cx="41910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820" y="4230272"/>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74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170"/>
                                        </p:tgtEl>
                                      </p:cBhvr>
                                    </p:animEffect>
                                    <p:set>
                                      <p:cBhvr>
                                        <p:cTn id="11" dur="1" fill="hold">
                                          <p:stCondLst>
                                            <p:cond delay="499"/>
                                          </p:stCondLst>
                                        </p:cTn>
                                        <p:tgtEl>
                                          <p:spTgt spid="7170"/>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Preliminaries</a:t>
            </a:r>
          </a:p>
          <a:p>
            <a:r>
              <a:rPr lang="en-US" dirty="0" smtClean="0"/>
              <a:t>A sampling of methods</a:t>
            </a:r>
          </a:p>
          <a:p>
            <a:r>
              <a:rPr lang="en-US" dirty="0" smtClean="0"/>
              <a:t>Why is reconstruction hard?</a:t>
            </a:r>
            <a:endParaRPr lang="en-US" dirty="0"/>
          </a:p>
        </p:txBody>
      </p:sp>
    </p:spTree>
    <p:extLst>
      <p:ext uri="{BB962C8B-B14F-4D97-AF65-F5344CB8AC3E}">
        <p14:creationId xmlns:p14="http://schemas.microsoft.com/office/powerpoint/2010/main" val="84529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Partitioning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Q: How to assign labels?</a:t>
            </a:r>
          </a:p>
          <a:p>
            <a:pPr marL="0" indent="0">
              <a:buNone/>
            </a:pPr>
            <a:r>
              <a:rPr lang="en-US" dirty="0" smtClean="0"/>
              <a:t>A: Spectral Partitioning </a:t>
            </a:r>
            <a:r>
              <a:rPr lang="en-US" sz="2400" dirty="0" smtClean="0"/>
              <a:t>[</a:t>
            </a:r>
            <a:r>
              <a:rPr lang="en-US" sz="2400" dirty="0" err="1" smtClean="0"/>
              <a:t>Kolluri</a:t>
            </a:r>
            <a:r>
              <a:rPr lang="en-US" sz="2400" dirty="0" smtClean="0"/>
              <a:t> et al. 2004]</a:t>
            </a:r>
            <a:endParaRPr lang="en-US" dirty="0" smtClean="0"/>
          </a:p>
          <a:p>
            <a:r>
              <a:rPr lang="en-US" dirty="0" smtClean="0"/>
              <a:t>Assign a weight to each edge indicating if the two triangles are likely to have the same label.</a:t>
            </a:r>
          </a:p>
          <a:p>
            <a:r>
              <a:rPr lang="en-US" dirty="0" smtClean="0"/>
              <a:t>Find a partition into roughly even pieces that minimizes the cut-weight.</a:t>
            </a:r>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4230272"/>
            <a:ext cx="4190999" cy="27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21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Partitioning</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Assigning Edge Weights</a:t>
            </a:r>
            <a:r>
              <a:rPr lang="en-US" dirty="0" smtClean="0"/>
              <a:t>:</a:t>
            </a:r>
          </a:p>
          <a:p>
            <a:pPr marL="0" indent="0">
              <a:buNone/>
            </a:pPr>
            <a:r>
              <a:rPr lang="en-US" dirty="0" smtClean="0"/>
              <a:t>Q: When are triangles on opposite sides of an edge likely to have the same label?</a:t>
            </a:r>
          </a:p>
          <a:p>
            <a:pPr marL="0" indent="0">
              <a:buNone/>
            </a:pPr>
            <a:r>
              <a:rPr lang="en-US" dirty="0" smtClean="0"/>
              <a:t>A: If the triangles are on the same side, their circumscribing circles intersect </a:t>
            </a:r>
            <a:r>
              <a:rPr lang="en-US" u="sng" dirty="0" smtClean="0"/>
              <a:t>deeply</a:t>
            </a:r>
            <a:r>
              <a:rPr lang="en-US" dirty="0" smtClean="0"/>
              <a:t>.</a:t>
            </a:r>
          </a:p>
          <a:p>
            <a:pPr marL="0" indent="0">
              <a:buNone/>
            </a:pPr>
            <a:r>
              <a:rPr lang="en-US" dirty="0" smtClean="0"/>
              <a:t>Use the angle of intersection</a:t>
            </a:r>
            <a:br>
              <a:rPr lang="en-US" dirty="0" smtClean="0"/>
            </a:br>
            <a:r>
              <a:rPr lang="en-US" dirty="0" smtClean="0"/>
              <a:t>to set the weight.</a:t>
            </a:r>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4230272"/>
            <a:ext cx="4190999" cy="27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spect="1"/>
          </p:cNvSpPr>
          <p:nvPr/>
        </p:nvSpPr>
        <p:spPr>
          <a:xfrm>
            <a:off x="5295255" y="4716651"/>
            <a:ext cx="1161288" cy="116128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5228094" y="4853553"/>
            <a:ext cx="1170432" cy="11704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393051" y="5417949"/>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6384423" y="5324082"/>
            <a:ext cx="420624" cy="42062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43552" y="5609094"/>
            <a:ext cx="738753" cy="73875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85800" y="5486400"/>
            <a:ext cx="990600" cy="9906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4" idx="6"/>
          </p:cNvCxnSpPr>
          <p:nvPr/>
        </p:nvCxnSpPr>
        <p:spPr>
          <a:xfrm>
            <a:off x="1547247" y="5631439"/>
            <a:ext cx="281553" cy="113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1"/>
          </p:cNvCxnSpPr>
          <p:nvPr/>
        </p:nvCxnSpPr>
        <p:spPr>
          <a:xfrm flipH="1" flipV="1">
            <a:off x="1295400" y="5417949"/>
            <a:ext cx="212823" cy="19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c 18"/>
          <p:cNvSpPr>
            <a:spLocks noChangeAspect="1"/>
          </p:cNvSpPr>
          <p:nvPr/>
        </p:nvSpPr>
        <p:spPr>
          <a:xfrm>
            <a:off x="1402596" y="5497713"/>
            <a:ext cx="266055" cy="266055"/>
          </a:xfrm>
          <a:prstGeom prst="arc">
            <a:avLst>
              <a:gd name="adj1" fmla="val 13297226"/>
              <a:gd name="adj2" fmla="val 13612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a:spLocks noChangeAspect="1"/>
          </p:cNvSpPr>
          <p:nvPr/>
        </p:nvSpPr>
        <p:spPr>
          <a:xfrm>
            <a:off x="3071247" y="5609094"/>
            <a:ext cx="738753" cy="73875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2264044" y="5486400"/>
            <a:ext cx="990600" cy="9906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6"/>
          </p:cNvCxnSpPr>
          <p:nvPr/>
        </p:nvCxnSpPr>
        <p:spPr>
          <a:xfrm flipV="1">
            <a:off x="3200400" y="5534394"/>
            <a:ext cx="240223" cy="1809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1"/>
          </p:cNvCxnSpPr>
          <p:nvPr/>
        </p:nvCxnSpPr>
        <p:spPr>
          <a:xfrm flipH="1" flipV="1">
            <a:off x="3054964" y="5516611"/>
            <a:ext cx="106412" cy="1826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Arc 26"/>
          <p:cNvSpPr>
            <a:spLocks noChangeAspect="1"/>
          </p:cNvSpPr>
          <p:nvPr/>
        </p:nvSpPr>
        <p:spPr>
          <a:xfrm>
            <a:off x="3055749" y="5581662"/>
            <a:ext cx="266055" cy="266055"/>
          </a:xfrm>
          <a:prstGeom prst="arc">
            <a:avLst>
              <a:gd name="adj1" fmla="val 14140576"/>
              <a:gd name="adj2" fmla="val 190214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a:spLocks noChangeAspect="1"/>
          </p:cNvSpPr>
          <p:nvPr/>
        </p:nvSpPr>
        <p:spPr>
          <a:xfrm>
            <a:off x="1501528" y="560857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154681" y="569252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93326" y="6477000"/>
            <a:ext cx="1143903" cy="307777"/>
          </a:xfrm>
          <a:prstGeom prst="rect">
            <a:avLst/>
          </a:prstGeom>
          <a:noFill/>
        </p:spPr>
        <p:txBody>
          <a:bodyPr wrap="none" rtlCol="0">
            <a:spAutoFit/>
          </a:bodyPr>
          <a:lstStyle/>
          <a:p>
            <a:pPr algn="ctr"/>
            <a:r>
              <a:rPr lang="en-US" sz="1400" dirty="0" smtClean="0"/>
              <a:t>Large Weight</a:t>
            </a:r>
            <a:endParaRPr lang="en-US" sz="1400" dirty="0"/>
          </a:p>
        </p:txBody>
      </p:sp>
      <p:sp>
        <p:nvSpPr>
          <p:cNvPr id="34" name="TextBox 33"/>
          <p:cNvSpPr txBox="1"/>
          <p:nvPr/>
        </p:nvSpPr>
        <p:spPr>
          <a:xfrm>
            <a:off x="2453546" y="6477000"/>
            <a:ext cx="1143005" cy="307777"/>
          </a:xfrm>
          <a:prstGeom prst="rect">
            <a:avLst/>
          </a:prstGeom>
          <a:noFill/>
        </p:spPr>
        <p:txBody>
          <a:bodyPr wrap="none" rtlCol="0">
            <a:spAutoFit/>
          </a:bodyPr>
          <a:lstStyle/>
          <a:p>
            <a:pPr algn="ctr"/>
            <a:r>
              <a:rPr lang="en-US" sz="1400" dirty="0" smtClean="0"/>
              <a:t>Small Weight</a:t>
            </a:r>
            <a:endParaRPr lang="en-US" sz="1400" dirty="0"/>
          </a:p>
        </p:txBody>
      </p:sp>
    </p:spTree>
    <p:extLst>
      <p:ext uri="{BB962C8B-B14F-4D97-AF65-F5344CB8AC3E}">
        <p14:creationId xmlns:p14="http://schemas.microsoft.com/office/powerpoint/2010/main" val="41953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9" grpId="0" animBg="1"/>
      <p:bldP spid="12" grpId="0" animBg="1"/>
      <p:bldP spid="13" grpId="0" animBg="1"/>
      <p:bldP spid="19" grpId="0" animBg="1"/>
      <p:bldP spid="22" grpId="0" animBg="1"/>
      <p:bldP spid="23" grpId="0" animBg="1"/>
      <p:bldP spid="27" grpId="0" animBg="1"/>
      <p:bldP spid="4" grpId="0" animBg="1"/>
      <p:bldP spid="24" grpId="0" animBg="1"/>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Crust </a:t>
            </a:r>
            <a:r>
              <a:rPr lang="en-US" sz="2800" dirty="0" smtClean="0"/>
              <a:t>[Amenta et al. 1998]</a:t>
            </a:r>
            <a:endParaRPr lang="en-US" sz="3200"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If we consider the Delaunay Triangulation of a point set, the shape boundary can be described as a subset of the Delaunay edges.</a:t>
            </a:r>
          </a:p>
          <a:p>
            <a:pPr marL="0" indent="0">
              <a:buNone/>
            </a:pPr>
            <a:r>
              <a:rPr lang="en-US" dirty="0"/>
              <a:t>Q: How do we determine which edges to keep</a:t>
            </a:r>
            <a:r>
              <a:rPr lang="en-US" dirty="0" smtClean="0"/>
              <a:t>?</a:t>
            </a:r>
          </a:p>
          <a:p>
            <a:pPr marL="0" indent="0">
              <a:buNone/>
            </a:pPr>
            <a:r>
              <a:rPr lang="en-US" dirty="0" smtClean="0"/>
              <a:t>A: Two types of edges:</a:t>
            </a:r>
          </a:p>
          <a:p>
            <a:pPr marL="744538" lvl="1" indent="-344488">
              <a:buFont typeface="+mj-lt"/>
              <a:buAutoNum type="arabicPeriod"/>
            </a:pPr>
            <a:r>
              <a:rPr lang="en-US" dirty="0" smtClean="0"/>
              <a:t>Those connecting adjacent</a:t>
            </a:r>
            <a:br>
              <a:rPr lang="en-US" dirty="0" smtClean="0"/>
            </a:br>
            <a:r>
              <a:rPr lang="en-US" dirty="0" smtClean="0"/>
              <a:t>points on the boundary</a:t>
            </a:r>
          </a:p>
          <a:p>
            <a:pPr marL="744538" lvl="1" indent="-344488">
              <a:buFont typeface="+mj-lt"/>
              <a:buAutoNum type="arabicPeriod"/>
            </a:pPr>
            <a:r>
              <a:rPr lang="en-US" dirty="0" smtClean="0"/>
              <a:t>Those traversing the shape.</a:t>
            </a:r>
          </a:p>
          <a:p>
            <a:pPr marL="0" indent="0">
              <a:buNone/>
            </a:pPr>
            <a:r>
              <a:rPr lang="en-US" dirty="0" smtClean="0"/>
              <a:t>Discard those that traverse.</a:t>
            </a:r>
            <a:endParaRPr lang="en-US" dirty="0"/>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4038600"/>
            <a:ext cx="4190999" cy="27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820" y="4038600"/>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cxnSpLocks noChangeAspect="1"/>
          </p:cNvCxnSpPr>
          <p:nvPr/>
        </p:nvCxnSpPr>
        <p:spPr>
          <a:xfrm>
            <a:off x="5509647" y="4441030"/>
            <a:ext cx="955698" cy="74980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noChangeAspect="1"/>
          </p:cNvCxnSpPr>
          <p:nvPr/>
        </p:nvCxnSpPr>
        <p:spPr>
          <a:xfrm>
            <a:off x="6309102" y="5809324"/>
            <a:ext cx="594360" cy="4347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p:cNvCxnSpPr>
          <p:nvPr/>
        </p:nvCxnSpPr>
        <p:spPr>
          <a:xfrm>
            <a:off x="7018149" y="6165656"/>
            <a:ext cx="141060" cy="24688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flipV="1">
            <a:off x="6732438" y="4433281"/>
            <a:ext cx="356241" cy="23247"/>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3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Crust </a:t>
            </a:r>
            <a:r>
              <a:rPr lang="en-US" sz="2800" dirty="0"/>
              <a:t>[Amenta et al. 1998]</a:t>
            </a:r>
            <a:endParaRPr lang="en-US" sz="3600"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u="sng" dirty="0" smtClean="0"/>
              <a:t>Observation</a:t>
            </a:r>
            <a:r>
              <a:rPr lang="en-US" dirty="0" smtClean="0"/>
              <a:t>:</a:t>
            </a:r>
          </a:p>
          <a:p>
            <a:pPr marL="0" indent="0">
              <a:buNone/>
            </a:pPr>
            <a:r>
              <a:rPr lang="en-US" dirty="0" smtClean="0"/>
              <a:t>Edges that traverse cross the medial axis.</a:t>
            </a:r>
          </a:p>
          <a:p>
            <a:pPr marL="0" indent="0">
              <a:buNone/>
            </a:pPr>
            <a:r>
              <a:rPr lang="en-US" dirty="0" smtClean="0"/>
              <a:t>Although we don’t know the axis, we can sample it with the </a:t>
            </a:r>
            <a:r>
              <a:rPr lang="en-US" dirty="0" err="1" smtClean="0"/>
              <a:t>Voronoi</a:t>
            </a:r>
            <a:r>
              <a:rPr lang="en-US" dirty="0" smtClean="0"/>
              <a:t> vertices.</a:t>
            </a:r>
          </a:p>
          <a:p>
            <a:pPr marL="0" indent="0">
              <a:buNone/>
            </a:pPr>
            <a:r>
              <a:rPr lang="en-US" dirty="0" smtClean="0"/>
              <a:t>Edges that traverse must be</a:t>
            </a:r>
            <a:br>
              <a:rPr lang="en-US" dirty="0" smtClean="0"/>
            </a:br>
            <a:r>
              <a:rPr lang="en-US" dirty="0" smtClean="0"/>
              <a:t>near the </a:t>
            </a:r>
            <a:r>
              <a:rPr lang="en-US" dirty="0" err="1" smtClean="0"/>
              <a:t>Voronoi</a:t>
            </a:r>
            <a:r>
              <a:rPr lang="en-US" dirty="0" smtClean="0"/>
              <a:t> vertices.</a:t>
            </a:r>
            <a:endParaRPr lang="en-US" dirty="0"/>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4038600"/>
            <a:ext cx="4190999" cy="27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cxnSpLocks noChangeAspect="1"/>
          </p:cNvCxnSpPr>
          <p:nvPr/>
        </p:nvCxnSpPr>
        <p:spPr>
          <a:xfrm>
            <a:off x="5509647" y="4441030"/>
            <a:ext cx="955698" cy="74980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noChangeAspect="1"/>
          </p:cNvCxnSpPr>
          <p:nvPr/>
        </p:nvCxnSpPr>
        <p:spPr>
          <a:xfrm>
            <a:off x="6309102" y="5809324"/>
            <a:ext cx="594360" cy="4347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p:cNvCxnSpPr>
          <p:nvPr/>
        </p:nvCxnSpPr>
        <p:spPr>
          <a:xfrm>
            <a:off x="7018149" y="6165656"/>
            <a:ext cx="141060" cy="24688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flipV="1">
            <a:off x="6732438" y="4433281"/>
            <a:ext cx="356241" cy="23247"/>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744892" y="4370522"/>
            <a:ext cx="3120139" cy="2440983"/>
            <a:chOff x="5744892" y="4370522"/>
            <a:chExt cx="3120139" cy="2440983"/>
          </a:xfrm>
        </p:grpSpPr>
        <p:sp>
          <p:nvSpPr>
            <p:cNvPr id="14" name="Freeform 13"/>
            <p:cNvSpPr/>
            <p:nvPr/>
          </p:nvSpPr>
          <p:spPr>
            <a:xfrm>
              <a:off x="7423688" y="5075169"/>
              <a:ext cx="232475" cy="286719"/>
            </a:xfrm>
            <a:custGeom>
              <a:avLst/>
              <a:gdLst>
                <a:gd name="connsiteX0" fmla="*/ 0 w 232475"/>
                <a:gd name="connsiteY0" fmla="*/ 0 h 286719"/>
                <a:gd name="connsiteX1" fmla="*/ 147234 w 232475"/>
                <a:gd name="connsiteY1" fmla="*/ 147234 h 286719"/>
                <a:gd name="connsiteX2" fmla="*/ 232475 w 232475"/>
                <a:gd name="connsiteY2" fmla="*/ 286719 h 286719"/>
              </a:gdLst>
              <a:ahLst/>
              <a:cxnLst>
                <a:cxn ang="0">
                  <a:pos x="connsiteX0" y="connsiteY0"/>
                </a:cxn>
                <a:cxn ang="0">
                  <a:pos x="connsiteX1" y="connsiteY1"/>
                </a:cxn>
                <a:cxn ang="0">
                  <a:pos x="connsiteX2" y="connsiteY2"/>
                </a:cxn>
              </a:cxnLst>
              <a:rect l="l" t="t" r="r" b="b"/>
              <a:pathLst>
                <a:path w="232475" h="286719">
                  <a:moveTo>
                    <a:pt x="0" y="0"/>
                  </a:moveTo>
                  <a:cubicBezTo>
                    <a:pt x="54244" y="49724"/>
                    <a:pt x="108488" y="99448"/>
                    <a:pt x="147234" y="147234"/>
                  </a:cubicBezTo>
                  <a:cubicBezTo>
                    <a:pt x="185980" y="195020"/>
                    <a:pt x="209227" y="240869"/>
                    <a:pt x="232475" y="286719"/>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648414" y="5354138"/>
              <a:ext cx="371959" cy="16990"/>
            </a:xfrm>
            <a:custGeom>
              <a:avLst/>
              <a:gdLst>
                <a:gd name="connsiteX0" fmla="*/ 0 w 371959"/>
                <a:gd name="connsiteY0" fmla="*/ 0 h 16990"/>
                <a:gd name="connsiteX1" fmla="*/ 116237 w 371959"/>
                <a:gd name="connsiteY1" fmla="*/ 15499 h 16990"/>
                <a:gd name="connsiteX2" fmla="*/ 371959 w 371959"/>
                <a:gd name="connsiteY2" fmla="*/ 15499 h 16990"/>
              </a:gdLst>
              <a:ahLst/>
              <a:cxnLst>
                <a:cxn ang="0">
                  <a:pos x="connsiteX0" y="connsiteY0"/>
                </a:cxn>
                <a:cxn ang="0">
                  <a:pos x="connsiteX1" y="connsiteY1"/>
                </a:cxn>
                <a:cxn ang="0">
                  <a:pos x="connsiteX2" y="connsiteY2"/>
                </a:cxn>
              </a:cxnLst>
              <a:rect l="l" t="t" r="r" b="b"/>
              <a:pathLst>
                <a:path w="371959" h="16990">
                  <a:moveTo>
                    <a:pt x="0" y="0"/>
                  </a:moveTo>
                  <a:cubicBezTo>
                    <a:pt x="27122" y="6458"/>
                    <a:pt x="54244" y="12916"/>
                    <a:pt x="116237" y="15499"/>
                  </a:cubicBezTo>
                  <a:cubicBezTo>
                    <a:pt x="178230" y="18082"/>
                    <a:pt x="275094" y="16790"/>
                    <a:pt x="371959" y="15499"/>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7911885" y="4494508"/>
              <a:ext cx="953146" cy="877433"/>
            </a:xfrm>
            <a:custGeom>
              <a:avLst/>
              <a:gdLst>
                <a:gd name="connsiteX0" fmla="*/ 953146 w 953146"/>
                <a:gd name="connsiteY0" fmla="*/ 0 h 877433"/>
                <a:gd name="connsiteX1" fmla="*/ 844657 w 953146"/>
                <a:gd name="connsiteY1" fmla="*/ 193729 h 877433"/>
                <a:gd name="connsiteX2" fmla="*/ 588935 w 953146"/>
                <a:gd name="connsiteY2" fmla="*/ 340963 h 877433"/>
                <a:gd name="connsiteX3" fmla="*/ 232474 w 953146"/>
                <a:gd name="connsiteY3" fmla="*/ 805912 h 877433"/>
                <a:gd name="connsiteX4" fmla="*/ 0 w 953146"/>
                <a:gd name="connsiteY4" fmla="*/ 875655 h 877433"/>
                <a:gd name="connsiteX5" fmla="*/ 0 w 953146"/>
                <a:gd name="connsiteY5" fmla="*/ 875655 h 877433"/>
                <a:gd name="connsiteX6" fmla="*/ 0 w 953146"/>
                <a:gd name="connsiteY6" fmla="*/ 875655 h 87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146" h="877433">
                  <a:moveTo>
                    <a:pt x="953146" y="0"/>
                  </a:moveTo>
                  <a:cubicBezTo>
                    <a:pt x="929252" y="68451"/>
                    <a:pt x="905359" y="136902"/>
                    <a:pt x="844657" y="193729"/>
                  </a:cubicBezTo>
                  <a:cubicBezTo>
                    <a:pt x="783955" y="250556"/>
                    <a:pt x="690965" y="238933"/>
                    <a:pt x="588935" y="340963"/>
                  </a:cubicBezTo>
                  <a:cubicBezTo>
                    <a:pt x="486905" y="442993"/>
                    <a:pt x="330630" y="716797"/>
                    <a:pt x="232474" y="805912"/>
                  </a:cubicBezTo>
                  <a:cubicBezTo>
                    <a:pt x="134318" y="895027"/>
                    <a:pt x="0" y="875655"/>
                    <a:pt x="0" y="875655"/>
                  </a:cubicBezTo>
                  <a:lnTo>
                    <a:pt x="0" y="875655"/>
                  </a:lnTo>
                  <a:lnTo>
                    <a:pt x="0" y="875655"/>
                  </a:ln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896386" y="5370163"/>
              <a:ext cx="867906" cy="720671"/>
            </a:xfrm>
            <a:custGeom>
              <a:avLst/>
              <a:gdLst>
                <a:gd name="connsiteX0" fmla="*/ 867906 w 867906"/>
                <a:gd name="connsiteY0" fmla="*/ 720671 h 720671"/>
                <a:gd name="connsiteX1" fmla="*/ 619933 w 867906"/>
                <a:gd name="connsiteY1" fmla="*/ 658678 h 720671"/>
                <a:gd name="connsiteX2" fmla="*/ 449451 w 867906"/>
                <a:gd name="connsiteY2" fmla="*/ 418454 h 720671"/>
                <a:gd name="connsiteX3" fmla="*/ 286719 w 867906"/>
                <a:gd name="connsiteY3" fmla="*/ 85240 h 720671"/>
                <a:gd name="connsiteX4" fmla="*/ 0 w 867906"/>
                <a:gd name="connsiteY4" fmla="*/ 0 h 72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06" h="720671">
                  <a:moveTo>
                    <a:pt x="867906" y="720671"/>
                  </a:moveTo>
                  <a:cubicBezTo>
                    <a:pt x="778790" y="714859"/>
                    <a:pt x="689675" y="709047"/>
                    <a:pt x="619933" y="658678"/>
                  </a:cubicBezTo>
                  <a:cubicBezTo>
                    <a:pt x="550191" y="608309"/>
                    <a:pt x="504987" y="514027"/>
                    <a:pt x="449451" y="418454"/>
                  </a:cubicBezTo>
                  <a:cubicBezTo>
                    <a:pt x="393915" y="322881"/>
                    <a:pt x="361627" y="154982"/>
                    <a:pt x="286719" y="85240"/>
                  </a:cubicBezTo>
                  <a:cubicBezTo>
                    <a:pt x="211810" y="15498"/>
                    <a:pt x="105905" y="7749"/>
                    <a:pt x="0" y="0"/>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811146" y="6199322"/>
              <a:ext cx="185979" cy="612183"/>
            </a:xfrm>
            <a:custGeom>
              <a:avLst/>
              <a:gdLst>
                <a:gd name="connsiteX0" fmla="*/ 0 w 185979"/>
                <a:gd name="connsiteY0" fmla="*/ 0 h 612183"/>
                <a:gd name="connsiteX1" fmla="*/ 69742 w 185979"/>
                <a:gd name="connsiteY1" fmla="*/ 193729 h 612183"/>
                <a:gd name="connsiteX2" fmla="*/ 123986 w 185979"/>
                <a:gd name="connsiteY2" fmla="*/ 426203 h 612183"/>
                <a:gd name="connsiteX3" fmla="*/ 185979 w 185979"/>
                <a:gd name="connsiteY3" fmla="*/ 612183 h 612183"/>
              </a:gdLst>
              <a:ahLst/>
              <a:cxnLst>
                <a:cxn ang="0">
                  <a:pos x="connsiteX0" y="connsiteY0"/>
                </a:cxn>
                <a:cxn ang="0">
                  <a:pos x="connsiteX1" y="connsiteY1"/>
                </a:cxn>
                <a:cxn ang="0">
                  <a:pos x="connsiteX2" y="connsiteY2"/>
                </a:cxn>
                <a:cxn ang="0">
                  <a:pos x="connsiteX3" y="connsiteY3"/>
                </a:cxn>
              </a:cxnLst>
              <a:rect l="l" t="t" r="r" b="b"/>
              <a:pathLst>
                <a:path w="185979" h="612183">
                  <a:moveTo>
                    <a:pt x="0" y="0"/>
                  </a:moveTo>
                  <a:cubicBezTo>
                    <a:pt x="24539" y="61347"/>
                    <a:pt x="49078" y="122695"/>
                    <a:pt x="69742" y="193729"/>
                  </a:cubicBezTo>
                  <a:cubicBezTo>
                    <a:pt x="90406" y="264763"/>
                    <a:pt x="104613" y="356461"/>
                    <a:pt x="123986" y="426203"/>
                  </a:cubicBezTo>
                  <a:cubicBezTo>
                    <a:pt x="143359" y="495945"/>
                    <a:pt x="164669" y="554064"/>
                    <a:pt x="185979" y="612183"/>
                  </a:cubicBezTo>
                </a:path>
              </a:pathLst>
            </a:cu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321473" y="5352480"/>
              <a:ext cx="605910" cy="1032822"/>
            </a:xfrm>
            <a:custGeom>
              <a:avLst/>
              <a:gdLst>
                <a:gd name="connsiteX0" fmla="*/ 605910 w 605910"/>
                <a:gd name="connsiteY0" fmla="*/ 17683 h 1032822"/>
                <a:gd name="connsiteX1" fmla="*/ 295944 w 605910"/>
                <a:gd name="connsiteY1" fmla="*/ 33181 h 1032822"/>
                <a:gd name="connsiteX2" fmla="*/ 40222 w 605910"/>
                <a:gd name="connsiteY2" fmla="*/ 319900 h 1032822"/>
                <a:gd name="connsiteX3" fmla="*/ 1476 w 605910"/>
                <a:gd name="connsiteY3" fmla="*/ 823595 h 1032822"/>
                <a:gd name="connsiteX4" fmla="*/ 47971 w 605910"/>
                <a:gd name="connsiteY4" fmla="*/ 1032822 h 103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10" h="1032822">
                  <a:moveTo>
                    <a:pt x="605910" y="17683"/>
                  </a:moveTo>
                  <a:cubicBezTo>
                    <a:pt x="498067" y="247"/>
                    <a:pt x="390225" y="-17188"/>
                    <a:pt x="295944" y="33181"/>
                  </a:cubicBezTo>
                  <a:cubicBezTo>
                    <a:pt x="201663" y="83550"/>
                    <a:pt x="89300" y="188164"/>
                    <a:pt x="40222" y="319900"/>
                  </a:cubicBezTo>
                  <a:cubicBezTo>
                    <a:pt x="-8856" y="451636"/>
                    <a:pt x="184" y="704775"/>
                    <a:pt x="1476" y="823595"/>
                  </a:cubicBezTo>
                  <a:cubicBezTo>
                    <a:pt x="2767" y="942415"/>
                    <a:pt x="25369" y="987618"/>
                    <a:pt x="47971" y="1032822"/>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540098" y="5160936"/>
              <a:ext cx="100926" cy="1635071"/>
            </a:xfrm>
            <a:custGeom>
              <a:avLst/>
              <a:gdLst>
                <a:gd name="connsiteX0" fmla="*/ 100926 w 100926"/>
                <a:gd name="connsiteY0" fmla="*/ 0 h 1635071"/>
                <a:gd name="connsiteX1" fmla="*/ 62180 w 100926"/>
                <a:gd name="connsiteY1" fmla="*/ 201478 h 1635071"/>
                <a:gd name="connsiteX2" fmla="*/ 187 w 100926"/>
                <a:gd name="connsiteY2" fmla="*/ 728420 h 1635071"/>
                <a:gd name="connsiteX3" fmla="*/ 46682 w 100926"/>
                <a:gd name="connsiteY3" fmla="*/ 1635071 h 1635071"/>
              </a:gdLst>
              <a:ahLst/>
              <a:cxnLst>
                <a:cxn ang="0">
                  <a:pos x="connsiteX0" y="connsiteY0"/>
                </a:cxn>
                <a:cxn ang="0">
                  <a:pos x="connsiteX1" y="connsiteY1"/>
                </a:cxn>
                <a:cxn ang="0">
                  <a:pos x="connsiteX2" y="connsiteY2"/>
                </a:cxn>
                <a:cxn ang="0">
                  <a:pos x="connsiteX3" y="connsiteY3"/>
                </a:cxn>
              </a:cxnLst>
              <a:rect l="l" t="t" r="r" b="b"/>
              <a:pathLst>
                <a:path w="100926" h="1635071">
                  <a:moveTo>
                    <a:pt x="100926" y="0"/>
                  </a:moveTo>
                  <a:cubicBezTo>
                    <a:pt x="89948" y="40037"/>
                    <a:pt x="78970" y="80075"/>
                    <a:pt x="62180" y="201478"/>
                  </a:cubicBezTo>
                  <a:cubicBezTo>
                    <a:pt x="45390" y="322881"/>
                    <a:pt x="2770" y="489488"/>
                    <a:pt x="187" y="728420"/>
                  </a:cubicBezTo>
                  <a:cubicBezTo>
                    <a:pt x="-2396" y="967352"/>
                    <a:pt x="22143" y="1301211"/>
                    <a:pt x="46682" y="1635071"/>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338136" y="4370522"/>
              <a:ext cx="85552" cy="712922"/>
            </a:xfrm>
            <a:custGeom>
              <a:avLst/>
              <a:gdLst>
                <a:gd name="connsiteX0" fmla="*/ 62305 w 85552"/>
                <a:gd name="connsiteY0" fmla="*/ 0 h 712922"/>
                <a:gd name="connsiteX1" fmla="*/ 311 w 85552"/>
                <a:gd name="connsiteY1" fmla="*/ 457200 h 712922"/>
                <a:gd name="connsiteX2" fmla="*/ 85552 w 85552"/>
                <a:gd name="connsiteY2" fmla="*/ 712922 h 712922"/>
              </a:gdLst>
              <a:ahLst/>
              <a:cxnLst>
                <a:cxn ang="0">
                  <a:pos x="connsiteX0" y="connsiteY0"/>
                </a:cxn>
                <a:cxn ang="0">
                  <a:pos x="connsiteX1" y="connsiteY1"/>
                </a:cxn>
                <a:cxn ang="0">
                  <a:pos x="connsiteX2" y="connsiteY2"/>
                </a:cxn>
              </a:cxnLst>
              <a:rect l="l" t="t" r="r" b="b"/>
              <a:pathLst>
                <a:path w="85552" h="712922">
                  <a:moveTo>
                    <a:pt x="62305" y="0"/>
                  </a:moveTo>
                  <a:cubicBezTo>
                    <a:pt x="29371" y="169190"/>
                    <a:pt x="-3563" y="338380"/>
                    <a:pt x="311" y="457200"/>
                  </a:cubicBezTo>
                  <a:cubicBezTo>
                    <a:pt x="4185" y="576020"/>
                    <a:pt x="44868" y="644471"/>
                    <a:pt x="85552" y="712922"/>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744892" y="4717357"/>
              <a:ext cx="1709793" cy="1660196"/>
            </a:xfrm>
            <a:custGeom>
              <a:avLst/>
              <a:gdLst>
                <a:gd name="connsiteX0" fmla="*/ 1709793 w 1709793"/>
                <a:gd name="connsiteY0" fmla="*/ 381585 h 1660196"/>
                <a:gd name="connsiteX1" fmla="*/ 1322335 w 1709793"/>
                <a:gd name="connsiteY1" fmla="*/ 102616 h 1660196"/>
                <a:gd name="connsiteX2" fmla="*/ 756647 w 1709793"/>
                <a:gd name="connsiteY2" fmla="*/ 1877 h 1660196"/>
                <a:gd name="connsiteX3" fmla="*/ 152213 w 1709793"/>
                <a:gd name="connsiteY3" fmla="*/ 110365 h 1660196"/>
                <a:gd name="connsiteX4" fmla="*/ 4979 w 1709793"/>
                <a:gd name="connsiteY4" fmla="*/ 823287 h 1660196"/>
                <a:gd name="connsiteX5" fmla="*/ 276200 w 1709793"/>
                <a:gd name="connsiteY5" fmla="*/ 1660196 h 16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9793" h="1660196">
                  <a:moveTo>
                    <a:pt x="1709793" y="381585"/>
                  </a:moveTo>
                  <a:cubicBezTo>
                    <a:pt x="1595492" y="273743"/>
                    <a:pt x="1481192" y="165901"/>
                    <a:pt x="1322335" y="102616"/>
                  </a:cubicBezTo>
                  <a:cubicBezTo>
                    <a:pt x="1163478" y="39331"/>
                    <a:pt x="951667" y="586"/>
                    <a:pt x="756647" y="1877"/>
                  </a:cubicBezTo>
                  <a:cubicBezTo>
                    <a:pt x="561627" y="3168"/>
                    <a:pt x="277491" y="-26537"/>
                    <a:pt x="152213" y="110365"/>
                  </a:cubicBezTo>
                  <a:cubicBezTo>
                    <a:pt x="26935" y="247267"/>
                    <a:pt x="-15685" y="564982"/>
                    <a:pt x="4979" y="823287"/>
                  </a:cubicBezTo>
                  <a:cubicBezTo>
                    <a:pt x="25643" y="1081592"/>
                    <a:pt x="150921" y="1370894"/>
                    <a:pt x="276200" y="1660196"/>
                  </a:cubicBezTo>
                </a:path>
              </a:pathLst>
            </a:cu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81" name="Picture 8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820" y="4038600"/>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5775702" y="4587498"/>
            <a:ext cx="3002796" cy="2071608"/>
            <a:chOff x="5775702" y="4587498"/>
            <a:chExt cx="3002796" cy="2071608"/>
          </a:xfrm>
        </p:grpSpPr>
        <p:sp>
          <p:nvSpPr>
            <p:cNvPr id="5" name="Oval 4"/>
            <p:cNvSpPr>
              <a:spLocks noChangeAspect="1"/>
            </p:cNvSpPr>
            <p:nvPr/>
          </p:nvSpPr>
          <p:spPr>
            <a:xfrm>
              <a:off x="5898396" y="61489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836404" y="60882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791200" y="59965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805408" y="58221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775702" y="56542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798949" y="55548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789910" y="529525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798949" y="519580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a:off x="5844153" y="50446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890647" y="48458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920353" y="4808349"/>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943600" y="4785102"/>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987514" y="47708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6279396" y="476185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6478290" y="47166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6781800" y="47696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896745" y="47696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576447" y="52578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6560949" y="529654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576447" y="54411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6545451" y="55018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560949" y="56852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6568698" y="571371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6544161" y="599784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6582906" y="607146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6568698" y="6332349"/>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6613902" y="65002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7299702" y="61269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7307451" y="609729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7352655" y="581315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7450812" y="5539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7626459" y="52578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7612251" y="52500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7505055" y="5091192"/>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7475349" y="506665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7391400" y="49762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7375902" y="4800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7886055" y="527975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7954506" y="52887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7985502" y="52578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8092698" y="51506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8412996" y="48458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8633847" y="46714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8672592" y="46172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8702298" y="45874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8114655" y="54554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8321298" y="57614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8358753" y="58376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8405247" y="58674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8472408" y="588935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7862808" y="64240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7924800" y="658290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2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xit" presetSubtype="0" fill="hold" nodeType="withEffect">
                                  <p:stCondLst>
                                    <p:cond delay="0"/>
                                  </p:stCondLst>
                                  <p:childTnLst>
                                    <p:animEffect transition="out" filter="fade">
                                      <p:cBhvr>
                                        <p:cTn id="15" dur="1000"/>
                                        <p:tgtEl>
                                          <p:spTgt spid="26"/>
                                        </p:tgtEl>
                                      </p:cBhvr>
                                    </p:animEffect>
                                    <p:set>
                                      <p:cBhvr>
                                        <p:cTn id="16" dur="1" fill="hold">
                                          <p:stCondLst>
                                            <p:cond delay="999"/>
                                          </p:stCondLst>
                                        </p:cTn>
                                        <p:tgtEl>
                                          <p:spTgt spid="2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10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Crust </a:t>
            </a:r>
            <a:r>
              <a:rPr lang="en-US" sz="2800" dirty="0"/>
              <a:t>[Amenta et al. 1998]</a:t>
            </a:r>
            <a:endParaRPr lang="en-US" sz="3600" dirty="0"/>
          </a:p>
        </p:txBody>
      </p:sp>
      <p:pic>
        <p:nvPicPr>
          <p:cNvPr id="141" name="Picture 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129" y="4026754"/>
            <a:ext cx="4195180"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035903"/>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19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820" y="4038600"/>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 name="Group 142"/>
          <p:cNvGrpSpPr/>
          <p:nvPr/>
        </p:nvGrpSpPr>
        <p:grpSpPr>
          <a:xfrm>
            <a:off x="5775702" y="4587498"/>
            <a:ext cx="3002796" cy="2071608"/>
            <a:chOff x="5775702" y="4587498"/>
            <a:chExt cx="3002796" cy="2071608"/>
          </a:xfrm>
        </p:grpSpPr>
        <p:sp>
          <p:nvSpPr>
            <p:cNvPr id="144" name="Oval 143"/>
            <p:cNvSpPr>
              <a:spLocks noChangeAspect="1"/>
            </p:cNvSpPr>
            <p:nvPr/>
          </p:nvSpPr>
          <p:spPr>
            <a:xfrm>
              <a:off x="5898396" y="61489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5836404" y="60882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5791200" y="59965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5805408" y="58221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5775702" y="56542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5798949" y="55548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5789910" y="529525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5798949" y="519580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p:cNvSpPr>
              <a:spLocks noChangeAspect="1"/>
            </p:cNvSpPr>
            <p:nvPr/>
          </p:nvSpPr>
          <p:spPr>
            <a:xfrm>
              <a:off x="5844153" y="50446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5890647" y="48458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5920353" y="4808349"/>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5943600" y="4785102"/>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5987514" y="47708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6279396" y="476185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6478290" y="47166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6781800" y="47696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6896745" y="47696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6576447" y="52578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6560949" y="529654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6576447" y="54411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6545451" y="55018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6560949" y="56852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6568698" y="571371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6544161" y="599784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6582906" y="607146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6568698" y="6332349"/>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6613902" y="65002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7299702" y="61269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7307451" y="609729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7352655" y="581315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7450812" y="5539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7626459" y="52578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7612251" y="5250051"/>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7505055" y="5091192"/>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7475349" y="506665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7391400" y="49762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7375902" y="4800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7886055" y="527975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7954506" y="528879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7985502" y="52578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8092698" y="51506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8412996" y="48458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8633847" y="46714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8672592" y="46172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8702298" y="4587498"/>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8114655" y="545540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8321298" y="57614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8358753" y="5837694"/>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8405247" y="58674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8472408" y="588935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7862808" y="6424047"/>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7924800" y="6582906"/>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7"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8130" y="4038600"/>
            <a:ext cx="4195179" cy="27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u="sng" dirty="0" smtClean="0"/>
              <a:t>Algorithm</a:t>
            </a:r>
            <a:r>
              <a:rPr lang="en-US" dirty="0" smtClean="0"/>
              <a:t>:</a:t>
            </a:r>
          </a:p>
          <a:p>
            <a:pPr marL="514350" indent="-514350">
              <a:buFont typeface="+mj-lt"/>
              <a:buAutoNum type="arabicPeriod"/>
            </a:pPr>
            <a:r>
              <a:rPr lang="en-US" dirty="0" smtClean="0"/>
              <a:t>Compute the Delaunay triangulation.</a:t>
            </a:r>
          </a:p>
          <a:p>
            <a:pPr marL="514350" indent="-514350">
              <a:buFont typeface="+mj-lt"/>
              <a:buAutoNum type="arabicPeriod"/>
            </a:pPr>
            <a:r>
              <a:rPr lang="en-US" dirty="0" smtClean="0"/>
              <a:t>Compute the </a:t>
            </a:r>
            <a:r>
              <a:rPr lang="en-US" dirty="0" err="1" smtClean="0"/>
              <a:t>Voronoi</a:t>
            </a:r>
            <a:r>
              <a:rPr lang="en-US" dirty="0" smtClean="0"/>
              <a:t> vertices</a:t>
            </a:r>
          </a:p>
          <a:p>
            <a:pPr marL="514350" indent="-514350">
              <a:buFont typeface="+mj-lt"/>
              <a:buAutoNum type="arabicPeriod"/>
            </a:pPr>
            <a:r>
              <a:rPr lang="en-US" dirty="0" smtClean="0"/>
              <a:t>Keep all edges for which there is a circle that contains the edge but no</a:t>
            </a:r>
            <a:br>
              <a:rPr lang="en-US" dirty="0" smtClean="0"/>
            </a:br>
            <a:r>
              <a:rPr lang="en-US" dirty="0" err="1" smtClean="0"/>
              <a:t>Voronoi</a:t>
            </a:r>
            <a:r>
              <a:rPr lang="en-US" dirty="0" smtClean="0"/>
              <a:t> vertices.</a:t>
            </a:r>
          </a:p>
        </p:txBody>
      </p:sp>
    </p:spTree>
    <p:extLst>
      <p:ext uri="{BB962C8B-B14F-4D97-AF65-F5344CB8AC3E}">
        <p14:creationId xmlns:p14="http://schemas.microsoft.com/office/powerpoint/2010/main" val="309736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animEffect transition="in" filter="fade">
                                      <p:cBhvr>
                                        <p:cTn id="9" dur="500"/>
                                        <p:tgtEl>
                                          <p:spTgt spid="1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1000"/>
                                        <p:tgtEl>
                                          <p:spTgt spid="143"/>
                                        </p:tgtEl>
                                      </p:cBhvr>
                                    </p:animEffect>
                                  </p:childTnLst>
                                </p:cTn>
                              </p:par>
                              <p:par>
                                <p:cTn id="17" presetID="10"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fade">
                                      <p:cBhvr>
                                        <p:cTn id="19" dur="1000"/>
                                        <p:tgtEl>
                                          <p:spTgt spid="19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196"/>
                                        </p:tgtEl>
                                      </p:cBhvr>
                                    </p:animEffect>
                                    <p:set>
                                      <p:cBhvr>
                                        <p:cTn id="26" dur="1" fill="hold">
                                          <p:stCondLst>
                                            <p:cond delay="499"/>
                                          </p:stCondLst>
                                        </p:cTn>
                                        <p:tgtEl>
                                          <p:spTgt spid="19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fade">
                                      <p:cBhvr>
                                        <p:cTn id="29"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Surface Reconstruction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u="sng" dirty="0" smtClean="0"/>
              <a:t>Key Idea</a:t>
            </a:r>
            <a:r>
              <a:rPr lang="en-US" dirty="0" smtClean="0"/>
              <a:t>:</a:t>
            </a:r>
          </a:p>
          <a:p>
            <a:pPr marL="914400" lvl="1" indent="-342900"/>
            <a:r>
              <a:rPr lang="en-US" dirty="0"/>
              <a:t>Use the point samples to define </a:t>
            </a:r>
            <a:r>
              <a:rPr lang="en-US" dirty="0" smtClean="0"/>
              <a:t>a </a:t>
            </a:r>
            <a:r>
              <a:rPr lang="en-US" dirty="0"/>
              <a:t>function whose values at the sample positions are zero.</a:t>
            </a:r>
          </a:p>
          <a:p>
            <a:pPr marL="914400" lvl="1" indent="-342900"/>
            <a:r>
              <a:rPr lang="en-US" dirty="0"/>
              <a:t>Extract the </a:t>
            </a:r>
            <a:r>
              <a:rPr lang="en-US" dirty="0" smtClean="0"/>
              <a:t>zero level set. </a:t>
            </a:r>
            <a:r>
              <a:rPr lang="en-US" sz="2400" dirty="0" smtClean="0"/>
              <a:t>[</a:t>
            </a:r>
            <a:r>
              <a:rPr lang="en-US" sz="2400" dirty="0" err="1" smtClean="0"/>
              <a:t>Lorensen</a:t>
            </a:r>
            <a:r>
              <a:rPr lang="en-US" sz="2400" dirty="0" smtClean="0"/>
              <a:t> and Cline, 1987]</a:t>
            </a:r>
            <a:endParaRPr lang="en-US" sz="3200" dirty="0"/>
          </a:p>
        </p:txBody>
      </p:sp>
      <p:pic>
        <p:nvPicPr>
          <p:cNvPr id="61" name="Picture 2" descr="te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766" y="3594078"/>
            <a:ext cx="2948009" cy="29480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te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599" y="3668711"/>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6"/>
          <p:cNvSpPr txBox="1">
            <a:spLocks noChangeArrowheads="1"/>
          </p:cNvSpPr>
          <p:nvPr/>
        </p:nvSpPr>
        <p:spPr bwMode="auto">
          <a:xfrm>
            <a:off x="1778860" y="6537108"/>
            <a:ext cx="15263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t>Sample Points</a:t>
            </a:r>
          </a:p>
        </p:txBody>
      </p:sp>
      <p:sp>
        <p:nvSpPr>
          <p:cNvPr id="64" name="Text Box 7"/>
          <p:cNvSpPr txBox="1">
            <a:spLocks noChangeArrowheads="1"/>
          </p:cNvSpPr>
          <p:nvPr/>
        </p:nvSpPr>
        <p:spPr bwMode="auto">
          <a:xfrm>
            <a:off x="6093685" y="6537108"/>
            <a:ext cx="15263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i="1"/>
              <a:t>F</a:t>
            </a:r>
            <a:r>
              <a:rPr lang="en-US"/>
              <a:t>(</a:t>
            </a:r>
            <a:r>
              <a:rPr lang="en-US" i="1"/>
              <a:t>x</a:t>
            </a:r>
            <a:r>
              <a:rPr lang="en-US"/>
              <a:t>,</a:t>
            </a:r>
            <a:r>
              <a:rPr lang="en-US" i="1"/>
              <a:t>y</a:t>
            </a:r>
            <a:r>
              <a:rPr lang="en-US"/>
              <a:t>)=0</a:t>
            </a:r>
          </a:p>
        </p:txBody>
      </p:sp>
      <p:sp>
        <p:nvSpPr>
          <p:cNvPr id="65" name="Text Box 8"/>
          <p:cNvSpPr txBox="1">
            <a:spLocks noChangeArrowheads="1"/>
          </p:cNvSpPr>
          <p:nvPr/>
        </p:nvSpPr>
        <p:spPr bwMode="auto">
          <a:xfrm>
            <a:off x="5978525" y="4774983"/>
            <a:ext cx="928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i="1">
                <a:solidFill>
                  <a:schemeClr val="bg1"/>
                </a:solidFill>
                <a:effectLst>
                  <a:outerShdw blurRad="38100" dist="38100" dir="2700000" algn="tl">
                    <a:srgbClr val="C0C0C0"/>
                  </a:outerShdw>
                </a:effectLst>
                <a:sym typeface="Symbol" pitchFamily="18" charset="2"/>
              </a:rPr>
              <a:t>F</a:t>
            </a:r>
            <a:r>
              <a:rPr lang="en-US">
                <a:solidFill>
                  <a:schemeClr val="bg1"/>
                </a:solidFill>
                <a:effectLst>
                  <a:outerShdw blurRad="38100" dist="38100" dir="2700000" algn="tl">
                    <a:srgbClr val="C0C0C0"/>
                  </a:outerShdw>
                </a:effectLst>
                <a:sym typeface="Symbol" pitchFamily="18" charset="2"/>
              </a:rPr>
              <a:t>(</a:t>
            </a:r>
            <a:r>
              <a:rPr lang="en-US" i="1">
                <a:solidFill>
                  <a:schemeClr val="bg1"/>
                </a:solidFill>
                <a:effectLst>
                  <a:outerShdw blurRad="38100" dist="38100" dir="2700000" algn="tl">
                    <a:srgbClr val="C0C0C0"/>
                  </a:outerShdw>
                </a:effectLst>
                <a:sym typeface="Symbol" pitchFamily="18" charset="2"/>
              </a:rPr>
              <a:t>x</a:t>
            </a:r>
            <a:r>
              <a:rPr lang="en-US">
                <a:solidFill>
                  <a:schemeClr val="bg1"/>
                </a:solidFill>
                <a:effectLst>
                  <a:outerShdw blurRad="38100" dist="38100" dir="2700000" algn="tl">
                    <a:srgbClr val="C0C0C0"/>
                  </a:outerShdw>
                </a:effectLst>
                <a:sym typeface="Symbol" pitchFamily="18" charset="2"/>
              </a:rPr>
              <a:t>,</a:t>
            </a:r>
            <a:r>
              <a:rPr lang="en-US" i="1">
                <a:solidFill>
                  <a:schemeClr val="bg1"/>
                </a:solidFill>
                <a:effectLst>
                  <a:outerShdw blurRad="38100" dist="38100" dir="2700000" algn="tl">
                    <a:srgbClr val="C0C0C0"/>
                  </a:outerShdw>
                </a:effectLst>
                <a:sym typeface="Symbol" pitchFamily="18" charset="2"/>
              </a:rPr>
              <a:t>y</a:t>
            </a:r>
            <a:r>
              <a:rPr lang="en-US">
                <a:solidFill>
                  <a:schemeClr val="bg1"/>
                </a:solidFill>
                <a:effectLst>
                  <a:outerShdw blurRad="38100" dist="38100" dir="2700000" algn="tl">
                    <a:srgbClr val="C0C0C0"/>
                  </a:outerShdw>
                </a:effectLst>
                <a:sym typeface="Symbol" pitchFamily="18" charset="2"/>
              </a:rPr>
              <a:t>)&lt;0</a:t>
            </a:r>
          </a:p>
        </p:txBody>
      </p:sp>
      <p:sp>
        <p:nvSpPr>
          <p:cNvPr id="66" name="Text Box 9"/>
          <p:cNvSpPr txBox="1">
            <a:spLocks noChangeArrowheads="1"/>
          </p:cNvSpPr>
          <p:nvPr/>
        </p:nvSpPr>
        <p:spPr bwMode="auto">
          <a:xfrm>
            <a:off x="5791200" y="5695733"/>
            <a:ext cx="928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i="1" dirty="0">
                <a:solidFill>
                  <a:schemeClr val="bg1"/>
                </a:solidFill>
                <a:effectLst>
                  <a:outerShdw blurRad="38100" dist="38100" dir="2700000" algn="tl">
                    <a:srgbClr val="C0C0C0"/>
                  </a:outerShdw>
                </a:effectLst>
                <a:sym typeface="Symbol" pitchFamily="18" charset="2"/>
              </a:rPr>
              <a:t>F</a:t>
            </a:r>
            <a:r>
              <a:rPr lang="en-US" dirty="0">
                <a:solidFill>
                  <a:schemeClr val="bg1"/>
                </a:solidFill>
                <a:effectLst>
                  <a:outerShdw blurRad="38100" dist="38100" dir="2700000" algn="tl">
                    <a:srgbClr val="C0C0C0"/>
                  </a:outerShdw>
                </a:effectLst>
                <a:sym typeface="Symbol" pitchFamily="18" charset="2"/>
              </a:rPr>
              <a:t>(</a:t>
            </a:r>
            <a:r>
              <a:rPr lang="en-US" i="1" dirty="0" err="1">
                <a:solidFill>
                  <a:schemeClr val="bg1"/>
                </a:solidFill>
                <a:effectLst>
                  <a:outerShdw blurRad="38100" dist="38100" dir="2700000" algn="tl">
                    <a:srgbClr val="C0C0C0"/>
                  </a:outerShdw>
                </a:effectLst>
                <a:sym typeface="Symbol" pitchFamily="18" charset="2"/>
              </a:rPr>
              <a:t>x</a:t>
            </a:r>
            <a:r>
              <a:rPr lang="en-US" dirty="0" err="1">
                <a:solidFill>
                  <a:schemeClr val="bg1"/>
                </a:solidFill>
                <a:effectLst>
                  <a:outerShdw blurRad="38100" dist="38100" dir="2700000" algn="tl">
                    <a:srgbClr val="C0C0C0"/>
                  </a:outerShdw>
                </a:effectLst>
                <a:sym typeface="Symbol" pitchFamily="18" charset="2"/>
              </a:rPr>
              <a:t>,</a:t>
            </a:r>
            <a:r>
              <a:rPr lang="en-US" i="1" dirty="0" err="1">
                <a:solidFill>
                  <a:schemeClr val="bg1"/>
                </a:solidFill>
                <a:effectLst>
                  <a:outerShdw blurRad="38100" dist="38100" dir="2700000" algn="tl">
                    <a:srgbClr val="C0C0C0"/>
                  </a:outerShdw>
                </a:effectLst>
                <a:sym typeface="Symbol" pitchFamily="18" charset="2"/>
              </a:rPr>
              <a:t>y</a:t>
            </a:r>
            <a:r>
              <a:rPr lang="en-US" dirty="0">
                <a:solidFill>
                  <a:schemeClr val="bg1"/>
                </a:solidFill>
                <a:effectLst>
                  <a:outerShdw blurRad="38100" dist="38100" dir="2700000" algn="tl">
                    <a:srgbClr val="C0C0C0"/>
                  </a:outerShdw>
                </a:effectLst>
                <a:sym typeface="Symbol" pitchFamily="18" charset="2"/>
              </a:rPr>
              <a:t>)&gt;0</a:t>
            </a:r>
          </a:p>
        </p:txBody>
      </p:sp>
      <p:sp>
        <p:nvSpPr>
          <p:cNvPr id="67" name="Text Box 10"/>
          <p:cNvSpPr txBox="1">
            <a:spLocks noChangeArrowheads="1"/>
          </p:cNvSpPr>
          <p:nvPr/>
        </p:nvSpPr>
        <p:spPr bwMode="auto">
          <a:xfrm>
            <a:off x="6137099" y="3908208"/>
            <a:ext cx="9860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i="1">
                <a:solidFill>
                  <a:schemeClr val="bg1"/>
                </a:solidFill>
                <a:effectLst>
                  <a:outerShdw blurRad="38100" dist="38100" dir="2700000" algn="tl">
                    <a:srgbClr val="C0C0C0"/>
                  </a:outerShdw>
                </a:effectLst>
                <a:sym typeface="Symbol" pitchFamily="18" charset="2"/>
              </a:rPr>
              <a:t>F</a:t>
            </a:r>
            <a:r>
              <a:rPr lang="en-US">
                <a:solidFill>
                  <a:schemeClr val="bg1"/>
                </a:solidFill>
                <a:effectLst>
                  <a:outerShdw blurRad="38100" dist="38100" dir="2700000" algn="tl">
                    <a:srgbClr val="C0C0C0"/>
                  </a:outerShdw>
                </a:effectLst>
                <a:sym typeface="Symbol" pitchFamily="18" charset="2"/>
              </a:rPr>
              <a:t>(</a:t>
            </a:r>
            <a:r>
              <a:rPr lang="en-US" i="1">
                <a:solidFill>
                  <a:schemeClr val="bg1"/>
                </a:solidFill>
                <a:effectLst>
                  <a:outerShdw blurRad="38100" dist="38100" dir="2700000" algn="tl">
                    <a:srgbClr val="C0C0C0"/>
                  </a:outerShdw>
                </a:effectLst>
                <a:sym typeface="Symbol" pitchFamily="18" charset="2"/>
              </a:rPr>
              <a:t>x</a:t>
            </a:r>
            <a:r>
              <a:rPr lang="en-US">
                <a:solidFill>
                  <a:schemeClr val="bg1"/>
                </a:solidFill>
                <a:effectLst>
                  <a:outerShdw blurRad="38100" dist="38100" dir="2700000" algn="tl">
                    <a:srgbClr val="C0C0C0"/>
                  </a:outerShdw>
                </a:effectLst>
                <a:sym typeface="Symbol" pitchFamily="18" charset="2"/>
              </a:rPr>
              <a:t>,</a:t>
            </a:r>
            <a:r>
              <a:rPr lang="en-US" i="1">
                <a:solidFill>
                  <a:schemeClr val="bg1"/>
                </a:solidFill>
                <a:effectLst>
                  <a:outerShdw blurRad="38100" dist="38100" dir="2700000" algn="tl">
                    <a:srgbClr val="C0C0C0"/>
                  </a:outerShdw>
                </a:effectLst>
                <a:sym typeface="Symbol" pitchFamily="18" charset="2"/>
              </a:rPr>
              <a:t>y</a:t>
            </a:r>
            <a:r>
              <a:rPr lang="en-US">
                <a:solidFill>
                  <a:schemeClr val="bg1"/>
                </a:solidFill>
                <a:effectLst>
                  <a:outerShdw blurRad="38100" dist="38100" dir="2700000" algn="tl">
                    <a:srgbClr val="C0C0C0"/>
                  </a:outerShdw>
                </a:effectLst>
                <a:sym typeface="Symbol" pitchFamily="18" charset="2"/>
              </a:rPr>
              <a:t>) =0</a:t>
            </a:r>
          </a:p>
        </p:txBody>
      </p:sp>
      <p:sp>
        <p:nvSpPr>
          <p:cNvPr id="68" name="Line 11"/>
          <p:cNvSpPr>
            <a:spLocks noChangeShapeType="1"/>
          </p:cNvSpPr>
          <p:nvPr/>
        </p:nvSpPr>
        <p:spPr bwMode="auto">
          <a:xfrm>
            <a:off x="6871383" y="4191000"/>
            <a:ext cx="139017" cy="195447"/>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 name="Text Box 12"/>
          <p:cNvSpPr txBox="1">
            <a:spLocks noChangeArrowheads="1"/>
          </p:cNvSpPr>
          <p:nvPr/>
        </p:nvSpPr>
        <p:spPr bwMode="auto">
          <a:xfrm>
            <a:off x="8458200" y="3589149"/>
            <a:ext cx="485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a:spcBef>
                <a:spcPct val="50000"/>
              </a:spcBef>
            </a:pPr>
            <a:r>
              <a:rPr lang="en-US" dirty="0"/>
              <a:t>&gt;0</a:t>
            </a:r>
          </a:p>
        </p:txBody>
      </p:sp>
      <p:sp>
        <p:nvSpPr>
          <p:cNvPr id="70" name="Text Box 13"/>
          <p:cNvSpPr txBox="1">
            <a:spLocks noChangeArrowheads="1"/>
          </p:cNvSpPr>
          <p:nvPr/>
        </p:nvSpPr>
        <p:spPr bwMode="auto">
          <a:xfrm>
            <a:off x="8502583" y="6329523"/>
            <a:ext cx="485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a:spcBef>
                <a:spcPct val="50000"/>
              </a:spcBef>
            </a:pPr>
            <a:r>
              <a:rPr lang="en-US" dirty="0"/>
              <a:t>&lt;0</a:t>
            </a:r>
          </a:p>
        </p:txBody>
      </p:sp>
      <p:sp>
        <p:nvSpPr>
          <p:cNvPr id="71" name="Line 14"/>
          <p:cNvSpPr>
            <a:spLocks noChangeShapeType="1"/>
          </p:cNvSpPr>
          <p:nvPr/>
        </p:nvSpPr>
        <p:spPr bwMode="auto">
          <a:xfrm>
            <a:off x="8430838" y="3779004"/>
            <a:ext cx="1734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7" name="Text Box 20"/>
          <p:cNvSpPr txBox="1">
            <a:spLocks noChangeArrowheads="1"/>
          </p:cNvSpPr>
          <p:nvPr/>
        </p:nvSpPr>
        <p:spPr bwMode="auto">
          <a:xfrm>
            <a:off x="8382000" y="5029200"/>
            <a:ext cx="485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a:spcBef>
                <a:spcPct val="50000"/>
              </a:spcBef>
            </a:pPr>
            <a:r>
              <a:rPr lang="en-US"/>
              <a:t>0</a:t>
            </a:r>
          </a:p>
        </p:txBody>
      </p:sp>
      <p:sp>
        <p:nvSpPr>
          <p:cNvPr id="79" name="Line 14"/>
          <p:cNvSpPr>
            <a:spLocks noChangeShapeType="1"/>
          </p:cNvSpPr>
          <p:nvPr/>
        </p:nvSpPr>
        <p:spPr bwMode="auto">
          <a:xfrm>
            <a:off x="8437188" y="5226804"/>
            <a:ext cx="1734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 name="Line 14"/>
          <p:cNvSpPr>
            <a:spLocks noChangeShapeType="1"/>
          </p:cNvSpPr>
          <p:nvPr/>
        </p:nvSpPr>
        <p:spPr bwMode="auto">
          <a:xfrm>
            <a:off x="8458200" y="6523494"/>
            <a:ext cx="1734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 name="Group 3"/>
          <p:cNvGrpSpPr/>
          <p:nvPr/>
        </p:nvGrpSpPr>
        <p:grpSpPr>
          <a:xfrm>
            <a:off x="8389034" y="3769686"/>
            <a:ext cx="139016" cy="2773990"/>
            <a:chOff x="8374063" y="3276600"/>
            <a:chExt cx="153987" cy="3267076"/>
          </a:xfrm>
        </p:grpSpPr>
        <p:sp>
          <p:nvSpPr>
            <p:cNvPr id="75" name="Rectangle 18"/>
            <p:cNvSpPr>
              <a:spLocks noChangeArrowheads="1"/>
            </p:cNvSpPr>
            <p:nvPr/>
          </p:nvSpPr>
          <p:spPr bwMode="auto">
            <a:xfrm>
              <a:off x="8374063" y="4891088"/>
              <a:ext cx="153987" cy="1652588"/>
            </a:xfrm>
            <a:prstGeom prst="rect">
              <a:avLst/>
            </a:prstGeom>
            <a:gradFill rotWithShape="1">
              <a:gsLst>
                <a:gs pos="0">
                  <a:schemeClr val="tx1"/>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 name="Rectangle 19"/>
            <p:cNvSpPr>
              <a:spLocks noChangeArrowheads="1"/>
            </p:cNvSpPr>
            <p:nvPr/>
          </p:nvSpPr>
          <p:spPr bwMode="auto">
            <a:xfrm>
              <a:off x="8374063" y="3276600"/>
              <a:ext cx="153987" cy="1652588"/>
            </a:xfrm>
            <a:prstGeom prst="rect">
              <a:avLst/>
            </a:prstGeom>
            <a:gradFill rotWithShape="1">
              <a:gsLst>
                <a:gs pos="0">
                  <a:srgbClr val="00FF00"/>
                </a:gs>
                <a:gs pos="100000">
                  <a:schemeClr val="tx1"/>
                </a:gs>
              </a:gsLst>
              <a:lin ang="5400000" scaled="1"/>
            </a:gradFill>
            <a:ln w="9525" algn="ctr">
              <a:solidFill>
                <a:schemeClr val="tx1"/>
              </a:solidFill>
              <a:miter lim="800000"/>
              <a:headEnd/>
              <a:tailEnd/>
            </a:ln>
            <a:effectLst/>
          </p:spPr>
          <p:txBody>
            <a:bodyPr wrap="none" anchor="ctr"/>
            <a:lstStyle/>
            <a:p>
              <a:endParaRPr lang="en-US"/>
            </a:p>
          </p:txBody>
        </p:sp>
      </p:grpSp>
      <p:sp>
        <p:nvSpPr>
          <p:cNvPr id="5" name="Right Arrow 4"/>
          <p:cNvSpPr/>
          <p:nvPr/>
        </p:nvSpPr>
        <p:spPr>
          <a:xfrm>
            <a:off x="4191000" y="5068082"/>
            <a:ext cx="609600" cy="330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3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Unorganized Points </a:t>
            </a:r>
            <a:r>
              <a:rPr lang="en-US" sz="3100" dirty="0" smtClean="0"/>
              <a:t>[Hoppe et al. 1992]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Computes a local signed distance transform by using the sample normals to define a linear approximation to the function.</a:t>
            </a:r>
          </a:p>
          <a:p>
            <a:pPr marL="0" indent="0">
              <a:buNone/>
            </a:pPr>
            <a:r>
              <a:rPr lang="en-US" dirty="0" smtClean="0"/>
              <a:t>Extracts the zero level (where defined).</a:t>
            </a:r>
          </a:p>
        </p:txBody>
      </p:sp>
      <p:pic>
        <p:nvPicPr>
          <p:cNvPr id="211" name="Picture 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820" y="3808707"/>
            <a:ext cx="38975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a:off x="5083444" y="4928461"/>
            <a:ext cx="379709" cy="557939"/>
          </a:xfrm>
          <a:custGeom>
            <a:avLst/>
            <a:gdLst>
              <a:gd name="connsiteX0" fmla="*/ 348712 w 379709"/>
              <a:gd name="connsiteY0" fmla="*/ 0 h 557939"/>
              <a:gd name="connsiteX1" fmla="*/ 379709 w 379709"/>
              <a:gd name="connsiteY1" fmla="*/ 488197 h 557939"/>
              <a:gd name="connsiteX2" fmla="*/ 46495 w 379709"/>
              <a:gd name="connsiteY2" fmla="*/ 557939 h 557939"/>
              <a:gd name="connsiteX3" fmla="*/ 0 w 379709"/>
              <a:gd name="connsiteY3" fmla="*/ 15498 h 557939"/>
              <a:gd name="connsiteX4" fmla="*/ 348712 w 379709"/>
              <a:gd name="connsiteY4" fmla="*/ 0 h 55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09" h="557939">
                <a:moveTo>
                  <a:pt x="348712" y="0"/>
                </a:moveTo>
                <a:lnTo>
                  <a:pt x="379709" y="488197"/>
                </a:lnTo>
                <a:lnTo>
                  <a:pt x="46495" y="557939"/>
                </a:lnTo>
                <a:lnTo>
                  <a:pt x="0" y="15498"/>
                </a:lnTo>
                <a:lnTo>
                  <a:pt x="348712" y="0"/>
                </a:lnTo>
                <a:close/>
              </a:path>
            </a:pathLst>
          </a:custGeom>
          <a:gradFill>
            <a:gsLst>
              <a:gs pos="50000">
                <a:schemeClr val="tx1">
                  <a:lumMod val="100000"/>
                </a:schemeClr>
              </a:gs>
              <a:gs pos="0">
                <a:srgbClr val="FF8080"/>
              </a:gs>
              <a:gs pos="100000">
                <a:srgbClr val="80FF8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122190" y="5424407"/>
            <a:ext cx="464949" cy="503695"/>
          </a:xfrm>
          <a:custGeom>
            <a:avLst/>
            <a:gdLst>
              <a:gd name="connsiteX0" fmla="*/ 348712 w 464949"/>
              <a:gd name="connsiteY0" fmla="*/ 0 h 503695"/>
              <a:gd name="connsiteX1" fmla="*/ 464949 w 464949"/>
              <a:gd name="connsiteY1" fmla="*/ 340962 h 503695"/>
              <a:gd name="connsiteX2" fmla="*/ 154983 w 464949"/>
              <a:gd name="connsiteY2" fmla="*/ 503695 h 503695"/>
              <a:gd name="connsiteX3" fmla="*/ 0 w 464949"/>
              <a:gd name="connsiteY3" fmla="*/ 69742 h 503695"/>
              <a:gd name="connsiteX4" fmla="*/ 348712 w 464949"/>
              <a:gd name="connsiteY4" fmla="*/ 0 h 503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49" h="503695">
                <a:moveTo>
                  <a:pt x="348712" y="0"/>
                </a:moveTo>
                <a:lnTo>
                  <a:pt x="464949" y="340962"/>
                </a:lnTo>
                <a:lnTo>
                  <a:pt x="154983" y="503695"/>
                </a:lnTo>
                <a:lnTo>
                  <a:pt x="0" y="69742"/>
                </a:lnTo>
                <a:lnTo>
                  <a:pt x="348712" y="0"/>
                </a:lnTo>
                <a:close/>
              </a:path>
            </a:pathLst>
          </a:custGeom>
          <a:gradFill>
            <a:gsLst>
              <a:gs pos="50000">
                <a:schemeClr val="tx1">
                  <a:lumMod val="100000"/>
                </a:schemeClr>
              </a:gs>
              <a:gs pos="15000">
                <a:srgbClr val="FF8080"/>
              </a:gs>
              <a:gs pos="85000">
                <a:srgbClr val="80FF80"/>
              </a:gs>
            </a:gsLst>
            <a:lin ang="98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277173" y="5749871"/>
            <a:ext cx="480447" cy="534692"/>
          </a:xfrm>
          <a:custGeom>
            <a:avLst/>
            <a:gdLst>
              <a:gd name="connsiteX0" fmla="*/ 340963 w 480447"/>
              <a:gd name="connsiteY0" fmla="*/ 0 h 534692"/>
              <a:gd name="connsiteX1" fmla="*/ 480447 w 480447"/>
              <a:gd name="connsiteY1" fmla="*/ 123987 h 534692"/>
              <a:gd name="connsiteX2" fmla="*/ 302217 w 480447"/>
              <a:gd name="connsiteY2" fmla="*/ 534692 h 534692"/>
              <a:gd name="connsiteX3" fmla="*/ 0 w 480447"/>
              <a:gd name="connsiteY3" fmla="*/ 185980 h 534692"/>
              <a:gd name="connsiteX4" fmla="*/ 340963 w 480447"/>
              <a:gd name="connsiteY4" fmla="*/ 0 h 53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447" h="534692">
                <a:moveTo>
                  <a:pt x="340963" y="0"/>
                </a:moveTo>
                <a:lnTo>
                  <a:pt x="480447" y="123987"/>
                </a:lnTo>
                <a:lnTo>
                  <a:pt x="302217" y="534692"/>
                </a:lnTo>
                <a:lnTo>
                  <a:pt x="0" y="185980"/>
                </a:lnTo>
                <a:lnTo>
                  <a:pt x="340963" y="0"/>
                </a:lnTo>
                <a:close/>
              </a:path>
            </a:pathLst>
          </a:custGeom>
          <a:gradFill>
            <a:gsLst>
              <a:gs pos="20000">
                <a:srgbClr val="FF8080">
                  <a:lumMod val="100000"/>
                </a:srgbClr>
              </a:gs>
              <a:gs pos="50000">
                <a:schemeClr val="tx1"/>
              </a:gs>
              <a:gs pos="80000">
                <a:srgbClr val="80FF80"/>
              </a:gs>
            </a:gsLst>
            <a:lin ang="8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587139" y="5912603"/>
            <a:ext cx="402956" cy="364211"/>
          </a:xfrm>
          <a:custGeom>
            <a:avLst/>
            <a:gdLst>
              <a:gd name="connsiteX0" fmla="*/ 0 w 402956"/>
              <a:gd name="connsiteY0" fmla="*/ 364211 h 364211"/>
              <a:gd name="connsiteX1" fmla="*/ 402956 w 402956"/>
              <a:gd name="connsiteY1" fmla="*/ 348712 h 364211"/>
              <a:gd name="connsiteX2" fmla="*/ 302217 w 402956"/>
              <a:gd name="connsiteY2" fmla="*/ 15499 h 364211"/>
              <a:gd name="connsiteX3" fmla="*/ 162732 w 402956"/>
              <a:gd name="connsiteY3" fmla="*/ 0 h 364211"/>
              <a:gd name="connsiteX4" fmla="*/ 0 w 402956"/>
              <a:gd name="connsiteY4" fmla="*/ 364211 h 364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56" h="364211">
                <a:moveTo>
                  <a:pt x="0" y="364211"/>
                </a:moveTo>
                <a:lnTo>
                  <a:pt x="402956" y="348712"/>
                </a:lnTo>
                <a:lnTo>
                  <a:pt x="302217" y="15499"/>
                </a:lnTo>
                <a:lnTo>
                  <a:pt x="162732" y="0"/>
                </a:lnTo>
                <a:lnTo>
                  <a:pt x="0" y="364211"/>
                </a:lnTo>
                <a:close/>
              </a:path>
            </a:pathLst>
          </a:custGeom>
          <a:gradFill>
            <a:gsLst>
              <a:gs pos="50000">
                <a:schemeClr val="tx1">
                  <a:lumMod val="100000"/>
                </a:schemeClr>
              </a:gs>
              <a:gs pos="0">
                <a:srgbClr val="FF8080"/>
              </a:gs>
              <a:gs pos="100000">
                <a:srgbClr val="80FF80"/>
              </a:gs>
            </a:gsLst>
            <a:lin ang="5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889356" y="5827363"/>
            <a:ext cx="488197" cy="495945"/>
          </a:xfrm>
          <a:custGeom>
            <a:avLst/>
            <a:gdLst>
              <a:gd name="connsiteX0" fmla="*/ 123986 w 488197"/>
              <a:gd name="connsiteY0" fmla="*/ 495945 h 495945"/>
              <a:gd name="connsiteX1" fmla="*/ 488197 w 488197"/>
              <a:gd name="connsiteY1" fmla="*/ 139484 h 495945"/>
              <a:gd name="connsiteX2" fmla="*/ 77491 w 488197"/>
              <a:gd name="connsiteY2" fmla="*/ 0 h 495945"/>
              <a:gd name="connsiteX3" fmla="*/ 0 w 488197"/>
              <a:gd name="connsiteY3" fmla="*/ 100739 h 495945"/>
              <a:gd name="connsiteX4" fmla="*/ 123986 w 488197"/>
              <a:gd name="connsiteY4" fmla="*/ 495945 h 495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97" h="495945">
                <a:moveTo>
                  <a:pt x="123986" y="495945"/>
                </a:moveTo>
                <a:lnTo>
                  <a:pt x="488197" y="139484"/>
                </a:lnTo>
                <a:lnTo>
                  <a:pt x="77491" y="0"/>
                </a:lnTo>
                <a:lnTo>
                  <a:pt x="0" y="100739"/>
                </a:lnTo>
                <a:lnTo>
                  <a:pt x="123986" y="495945"/>
                </a:lnTo>
                <a:close/>
              </a:path>
            </a:pathLst>
          </a:custGeom>
          <a:gradFill>
            <a:gsLst>
              <a:gs pos="10000">
                <a:srgbClr val="FF8080">
                  <a:lumMod val="100000"/>
                </a:srgbClr>
              </a:gs>
              <a:gs pos="50000">
                <a:schemeClr val="tx1"/>
              </a:gs>
              <a:gs pos="70000">
                <a:srgbClr val="80FF80"/>
              </a:gs>
            </a:gsLst>
            <a:lin ang="2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Arrow Connector 206"/>
          <p:cNvCxnSpPr/>
          <p:nvPr/>
        </p:nvCxnSpPr>
        <p:spPr>
          <a:xfrm rot="8280000">
            <a:off x="5251341" y="610890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160000">
            <a:off x="5630842" y="6275312"/>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2280000">
            <a:off x="6012516" y="612217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10800000">
            <a:off x="4923295" y="5204847"/>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9840000">
            <a:off x="5029200" y="5708541"/>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5246176" y="4734732"/>
            <a:ext cx="926891" cy="1384928"/>
          </a:xfrm>
          <a:custGeom>
            <a:avLst/>
            <a:gdLst>
              <a:gd name="connsiteX0" fmla="*/ 0 w 926891"/>
              <a:gd name="connsiteY0" fmla="*/ 0 h 1384928"/>
              <a:gd name="connsiteX1" fmla="*/ 23248 w 926891"/>
              <a:gd name="connsiteY1" fmla="*/ 472699 h 1384928"/>
              <a:gd name="connsiteX2" fmla="*/ 123987 w 926891"/>
              <a:gd name="connsiteY2" fmla="*/ 999641 h 1384928"/>
              <a:gd name="connsiteX3" fmla="*/ 340963 w 926891"/>
              <a:gd name="connsiteY3" fmla="*/ 1286360 h 1384928"/>
              <a:gd name="connsiteX4" fmla="*/ 612183 w 926891"/>
              <a:gd name="connsiteY4" fmla="*/ 1379349 h 1384928"/>
              <a:gd name="connsiteX5" fmla="*/ 891153 w 926891"/>
              <a:gd name="connsiteY5" fmla="*/ 1146875 h 1384928"/>
              <a:gd name="connsiteX6" fmla="*/ 914400 w 926891"/>
              <a:gd name="connsiteY6" fmla="*/ 1092631 h 138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891" h="1384928">
                <a:moveTo>
                  <a:pt x="0" y="0"/>
                </a:moveTo>
                <a:cubicBezTo>
                  <a:pt x="1292" y="153046"/>
                  <a:pt x="2584" y="306092"/>
                  <a:pt x="23248" y="472699"/>
                </a:cubicBezTo>
                <a:cubicBezTo>
                  <a:pt x="43912" y="639306"/>
                  <a:pt x="71035" y="864031"/>
                  <a:pt x="123987" y="999641"/>
                </a:cubicBezTo>
                <a:cubicBezTo>
                  <a:pt x="176940" y="1135251"/>
                  <a:pt x="259597" y="1223075"/>
                  <a:pt x="340963" y="1286360"/>
                </a:cubicBezTo>
                <a:cubicBezTo>
                  <a:pt x="422329" y="1349645"/>
                  <a:pt x="520485" y="1402596"/>
                  <a:pt x="612183" y="1379349"/>
                </a:cubicBezTo>
                <a:cubicBezTo>
                  <a:pt x="703881" y="1356102"/>
                  <a:pt x="840784" y="1194661"/>
                  <a:pt x="891153" y="1146875"/>
                </a:cubicBezTo>
                <a:cubicBezTo>
                  <a:pt x="941522" y="1099089"/>
                  <a:pt x="927961" y="1095860"/>
                  <a:pt x="914400" y="1092631"/>
                </a:cubicBezTo>
              </a:path>
            </a:pathLst>
          </a:cu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19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Unorganized Points </a:t>
            </a:r>
            <a:r>
              <a:rPr lang="en-US" sz="3100" dirty="0" smtClean="0"/>
              <a:t>[Hoppe et al. 1992]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Q: How do we get the normals?</a:t>
            </a:r>
          </a:p>
        </p:txBody>
      </p:sp>
      <p:pic>
        <p:nvPicPr>
          <p:cNvPr id="211" name="Picture 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820" y="3808707"/>
            <a:ext cx="38975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126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Unorganized Points </a:t>
            </a:r>
            <a:r>
              <a:rPr lang="en-US" sz="3100" dirty="0" smtClean="0"/>
              <a:t>[Hoppe et al. 1992]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Q: How do we get the normals?</a:t>
            </a:r>
          </a:p>
          <a:p>
            <a:pPr marL="0" indent="0">
              <a:buNone/>
            </a:pPr>
            <a:r>
              <a:rPr lang="en-US" dirty="0" smtClean="0"/>
              <a:t>A1: Fit a line to the neighbors of each point.</a:t>
            </a:r>
          </a:p>
        </p:txBody>
      </p:sp>
      <p:pic>
        <p:nvPicPr>
          <p:cNvPr id="211" name="Picture 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820" y="3808707"/>
            <a:ext cx="38975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a:spLocks noChangeAspect="1"/>
          </p:cNvSpPr>
          <p:nvPr/>
        </p:nvSpPr>
        <p:spPr>
          <a:xfrm>
            <a:off x="4572000" y="4495800"/>
            <a:ext cx="1447800" cy="1447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227449" y="4114800"/>
            <a:ext cx="19050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923295" y="5204847"/>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4679196" y="4915545"/>
            <a:ext cx="1447800" cy="1447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720000">
            <a:off x="5340962" y="4500973"/>
            <a:ext cx="19050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9840000">
            <a:off x="5029200" y="5708541"/>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4876800" y="5181600"/>
            <a:ext cx="1447800" cy="1447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3180000">
            <a:off x="5493362" y="4748286"/>
            <a:ext cx="19050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7620000">
            <a:off x="5283822" y="6132156"/>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3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Unorganized Points </a:t>
            </a:r>
            <a:r>
              <a:rPr lang="en-US" sz="3100" dirty="0" smtClean="0"/>
              <a:t>[Hoppe et al. 1992]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Q: How do we get the normals?</a:t>
            </a:r>
          </a:p>
          <a:p>
            <a:pPr marL="0" indent="0">
              <a:buNone/>
            </a:pPr>
            <a:r>
              <a:rPr lang="en-US" dirty="0"/>
              <a:t>A1: Fit a line to the neighbors of each point</a:t>
            </a:r>
            <a:r>
              <a:rPr lang="en-US" dirty="0" smtClean="0"/>
              <a:t>.</a:t>
            </a:r>
          </a:p>
          <a:p>
            <a:pPr marL="0" indent="0">
              <a:buNone/>
            </a:pPr>
            <a:r>
              <a:rPr lang="en-US" dirty="0" smtClean="0"/>
              <a:t>This doesn’t guarantee a consistent orientation!</a:t>
            </a:r>
          </a:p>
          <a:p>
            <a:pPr marL="0" indent="0">
              <a:buNone/>
            </a:pPr>
            <a:endParaRPr lang="en-US" dirty="0" smtClean="0"/>
          </a:p>
          <a:p>
            <a:pPr marL="0" indent="0">
              <a:buNone/>
            </a:pPr>
            <a:r>
              <a:rPr lang="en-US" dirty="0" smtClean="0"/>
              <a:t>For the orientation to be</a:t>
            </a:r>
            <a:br>
              <a:rPr lang="en-US" dirty="0" smtClean="0"/>
            </a:br>
            <a:r>
              <a:rPr lang="en-US" dirty="0" smtClean="0"/>
              <a:t>consistent, neighboring</a:t>
            </a:r>
            <a:br>
              <a:rPr lang="en-US" dirty="0" smtClean="0"/>
            </a:br>
            <a:r>
              <a:rPr lang="en-US" dirty="0" smtClean="0"/>
              <a:t>points should point in</a:t>
            </a:r>
            <a:br>
              <a:rPr lang="en-US" dirty="0" smtClean="0"/>
            </a:br>
            <a:r>
              <a:rPr lang="en-US" dirty="0" smtClean="0"/>
              <a:t>the same direction.</a:t>
            </a:r>
            <a:endParaRPr lang="en-US" dirty="0"/>
          </a:p>
        </p:txBody>
      </p:sp>
      <p:pic>
        <p:nvPicPr>
          <p:cNvPr id="211" name="Picture 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820" y="3808707"/>
            <a:ext cx="38975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7" name="Straight Arrow Connector 206"/>
          <p:cNvCxnSpPr/>
          <p:nvPr/>
        </p:nvCxnSpPr>
        <p:spPr>
          <a:xfrm rot="8280000">
            <a:off x="5251341" y="610890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160000">
            <a:off x="5630842" y="6275312"/>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8520000">
            <a:off x="5745532" y="589357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10800000">
            <a:off x="4923295" y="5204847"/>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960000">
            <a:off x="5387773" y="5611905"/>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2280000">
            <a:off x="6012516" y="612217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9840000">
            <a:off x="5029200" y="5708541"/>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5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06"/>
                                        </p:tgtEl>
                                        <p:attrNameLst>
                                          <p:attrName>style.visibility</p:attrName>
                                        </p:attrNameLst>
                                      </p:cBhvr>
                                      <p:to>
                                        <p:strVal val="visible"/>
                                      </p:to>
                                    </p:set>
                                    <p:animEffect transition="in" filter="fade">
                                      <p:cBhvr>
                                        <p:cTn id="16" dur="500"/>
                                        <p:tgtEl>
                                          <p:spTgt spid="20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4" descr="scanner-head-and-david-h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3584904" cy="2237387"/>
          </a:xfrm>
          <a:prstGeom prst="rect">
            <a:avLst/>
          </a:prstGeom>
          <a:noFill/>
          <a:ln w="0">
            <a:solidFill>
              <a:schemeClr val="tx2"/>
            </a:solidFill>
            <a:miter lim="800000"/>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pPr marL="0" indent="0">
              <a:buNone/>
            </a:pPr>
            <a:r>
              <a:rPr lang="en-US" dirty="0" smtClean="0"/>
              <a:t>3D Scanners are ubiquitous (and cheap)</a:t>
            </a:r>
            <a:endParaRPr lang="en-US" dirty="0"/>
          </a:p>
        </p:txBody>
      </p:sp>
      <p:sp>
        <p:nvSpPr>
          <p:cNvPr id="9" name="TextBox 8"/>
          <p:cNvSpPr txBox="1"/>
          <p:nvPr/>
        </p:nvSpPr>
        <p:spPr>
          <a:xfrm>
            <a:off x="1889450" y="6519446"/>
            <a:ext cx="7254550" cy="338554"/>
          </a:xfrm>
          <a:prstGeom prst="rect">
            <a:avLst/>
          </a:prstGeom>
          <a:noFill/>
        </p:spPr>
        <p:txBody>
          <a:bodyPr wrap="none" rtlCol="0">
            <a:spAutoFit/>
          </a:bodyPr>
          <a:lstStyle/>
          <a:p>
            <a:pPr algn="r"/>
            <a:r>
              <a:rPr lang="en-US" sz="1600" dirty="0" smtClean="0">
                <a:solidFill>
                  <a:schemeClr val="tx1">
                    <a:lumMod val="50000"/>
                    <a:lumOff val="50000"/>
                  </a:schemeClr>
                </a:solidFill>
              </a:rPr>
              <a:t>[Images courtesy of </a:t>
            </a:r>
            <a:r>
              <a:rPr lang="en-US" sz="1600" dirty="0" err="1" smtClean="0">
                <a:solidFill>
                  <a:schemeClr val="tx1">
                    <a:lumMod val="50000"/>
                    <a:lumOff val="50000"/>
                  </a:schemeClr>
                </a:solidFill>
              </a:rPr>
              <a:t>Rusinkiewicz</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Strecha</a:t>
            </a:r>
            <a:r>
              <a:rPr lang="en-US" sz="1600" dirty="0" smtClean="0">
                <a:solidFill>
                  <a:schemeClr val="tx1">
                    <a:lumMod val="50000"/>
                    <a:lumOff val="50000"/>
                  </a:schemeClr>
                </a:solidFill>
              </a:rPr>
              <a:t>, createdigitalmotion.com, and </a:t>
            </a:r>
            <a:r>
              <a:rPr lang="en-US" sz="1600" dirty="0" err="1" smtClean="0">
                <a:solidFill>
                  <a:schemeClr val="tx1">
                    <a:lumMod val="50000"/>
                    <a:lumOff val="50000"/>
                  </a:schemeClr>
                </a:solidFill>
              </a:rPr>
              <a:t>NextEngine</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pic>
        <p:nvPicPr>
          <p:cNvPr id="3080" name="Picture 8" descr="C:\Talks\SGP-11 (Reconstruction Course)\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260604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NextEngine 3D Scanning Pack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31967"/>
            <a:ext cx="2213303" cy="204361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Talks\SGP-11 (Reconstruction Course)\kyle_kin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841" y="4426902"/>
            <a:ext cx="3352800" cy="20486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xeassets.xbox.com/shaxam/0201/06/9b/069be97c-35b0-4fc4-bfae-33941745435b.JPG?v=1#ilg-kinectSen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039" y="5754102"/>
            <a:ext cx="1869802" cy="68247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Talks\SGP-11 (Reconstruction Course)\00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502307"/>
            <a:ext cx="260604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Talks\SGP-11 (Reconstruction Course)\model.ply.0005.ppm.rend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950827"/>
            <a:ext cx="2405907" cy="160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79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Unorganized Points </a:t>
            </a:r>
            <a:r>
              <a:rPr lang="en-US" sz="3100" dirty="0" smtClean="0"/>
              <a:t>[Hoppe et al. 1992]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Q: How do we get the normals?</a:t>
            </a:r>
          </a:p>
          <a:p>
            <a:pPr marL="0" indent="0">
              <a:buNone/>
            </a:pPr>
            <a:r>
              <a:rPr lang="en-US" dirty="0"/>
              <a:t>A1: Fit a line to the neighbors of each point.</a:t>
            </a:r>
          </a:p>
          <a:p>
            <a:pPr marL="0" indent="0">
              <a:buNone/>
            </a:pPr>
            <a:r>
              <a:rPr lang="en-US" dirty="0"/>
              <a:t>A2: Build a (Euclidian) minimal spanning tree and propagate the orientation from </a:t>
            </a:r>
            <a:r>
              <a:rPr lang="en-US" dirty="0" smtClean="0"/>
              <a:t>a root</a:t>
            </a:r>
            <a:r>
              <a:rPr lang="en-US" dirty="0"/>
              <a:t>.</a:t>
            </a:r>
            <a:endParaRPr lang="en-US" dirty="0"/>
          </a:p>
        </p:txBody>
      </p:sp>
      <p:pic>
        <p:nvPicPr>
          <p:cNvPr id="211" name="Picture 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820" y="3808707"/>
            <a:ext cx="38975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5281047" y="4648200"/>
            <a:ext cx="16239" cy="5566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89166" y="5204848"/>
            <a:ext cx="105537" cy="45438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4702" y="5659236"/>
            <a:ext cx="168446" cy="34447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66649" y="5983871"/>
            <a:ext cx="243069" cy="113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797240" y="6012051"/>
            <a:ext cx="268125" cy="9685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065365" y="5757846"/>
            <a:ext cx="76200" cy="24586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Oval 29"/>
          <p:cNvSpPr>
            <a:spLocks noChangeAspect="1"/>
          </p:cNvSpPr>
          <p:nvPr/>
        </p:nvSpPr>
        <p:spPr>
          <a:xfrm>
            <a:off x="4572000" y="4495800"/>
            <a:ext cx="1447800" cy="1447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5227449" y="4114800"/>
            <a:ext cx="19050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81048" y="5204847"/>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a:spLocks noChangeAspect="1"/>
          </p:cNvSpPr>
          <p:nvPr/>
        </p:nvSpPr>
        <p:spPr>
          <a:xfrm>
            <a:off x="4679196" y="4915545"/>
            <a:ext cx="1447800" cy="1447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720000">
            <a:off x="5340962" y="4500973"/>
            <a:ext cx="19050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9840000">
            <a:off x="5029200" y="5708541"/>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a:spLocks noChangeAspect="1"/>
          </p:cNvSpPr>
          <p:nvPr/>
        </p:nvSpPr>
        <p:spPr>
          <a:xfrm>
            <a:off x="4876800" y="5181600"/>
            <a:ext cx="1447800" cy="144780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3180000">
            <a:off x="5493362" y="4748286"/>
            <a:ext cx="19050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7620000">
            <a:off x="5283822" y="6132156"/>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4929754" y="5204847"/>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960000">
            <a:off x="5370636" y="5611905"/>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3180000">
            <a:off x="5504673" y="584235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26" presetClass="emph" presetSubtype="0" repeatCount="indefinite" fill="remove" nodeType="withEffect">
                                  <p:stCondLst>
                                    <p:cond delay="0"/>
                                  </p:stCondLst>
                                  <p:endCondLst>
                                    <p:cond evt="onNext" delay="0">
                                      <p:tgtEl>
                                        <p:sldTgt/>
                                      </p:tgtEl>
                                    </p:cond>
                                  </p:endCondLst>
                                  <p:childTnLst>
                                    <p:animEffect transition="out" filter="fade">
                                      <p:cBhvr>
                                        <p:cTn id="16" dur="500" tmFilter="0, 0; .2, .5; .8, .5; 1, 0"/>
                                        <p:tgtEl>
                                          <p:spTgt spid="39"/>
                                        </p:tgtEl>
                                      </p:cBhvr>
                                    </p:animEffect>
                                    <p:animScale>
                                      <p:cBhvr>
                                        <p:cTn id="17" dur="250" autoRev="1" fill="hold"/>
                                        <p:tgtEl>
                                          <p:spTgt spid="39"/>
                                        </p:tgtEl>
                                      </p:cBhvr>
                                      <p:by x="105000" y="105000"/>
                                    </p:animScale>
                                  </p:childTnLst>
                                </p:cTn>
                              </p:par>
                              <p:par>
                                <p:cTn id="18" presetID="26" presetClass="emph" presetSubtype="0" repeatCount="indefinite" fill="remove" nodeType="withEffect">
                                  <p:stCondLst>
                                    <p:cond delay="0"/>
                                  </p:stCondLst>
                                  <p:endCondLst>
                                    <p:cond evt="onNext" delay="0">
                                      <p:tgtEl>
                                        <p:sldTgt/>
                                      </p:tgtEl>
                                    </p:cond>
                                  </p:endCondLst>
                                  <p:childTnLst>
                                    <p:animEffect transition="out" filter="fade">
                                      <p:cBhvr>
                                        <p:cTn id="19" dur="500" tmFilter="0, 0; .2, .5; .8, .5; 1, 0"/>
                                        <p:tgtEl>
                                          <p:spTgt spid="32"/>
                                        </p:tgtEl>
                                      </p:cBhvr>
                                    </p:animEffect>
                                    <p:animScale>
                                      <p:cBhvr>
                                        <p:cTn id="20" dur="250" autoRev="1" fill="hold"/>
                                        <p:tgtEl>
                                          <p:spTgt spid="32"/>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26" presetClass="emph" presetSubtype="0" repeatCount="indefinite" fill="hold" nodeType="withEffect">
                                  <p:stCondLst>
                                    <p:cond delay="0"/>
                                  </p:stCondLst>
                                  <p:endCondLst>
                                    <p:cond evt="onNext" delay="0">
                                      <p:tgtEl>
                                        <p:sldTgt/>
                                      </p:tgtEl>
                                    </p:cond>
                                  </p:endCondLst>
                                  <p:childTnLst>
                                    <p:animEffect transition="out" filter="fade">
                                      <p:cBhvr>
                                        <p:cTn id="42" dur="500" tmFilter="0, 0; .2, .5; .8, .5; 1, 0"/>
                                        <p:tgtEl>
                                          <p:spTgt spid="40"/>
                                        </p:tgtEl>
                                      </p:cBhvr>
                                    </p:animEffect>
                                    <p:animScale>
                                      <p:cBhvr>
                                        <p:cTn id="43" dur="250" autoRev="1" fill="hold"/>
                                        <p:tgtEl>
                                          <p:spTgt spid="40"/>
                                        </p:tgtEl>
                                      </p:cBhvr>
                                      <p:by x="105000" y="105000"/>
                                    </p:animScale>
                                  </p:childTnLst>
                                </p:cTn>
                              </p:par>
                              <p:par>
                                <p:cTn id="44" presetID="26" presetClass="emph" presetSubtype="0" repeatCount="indefinite" fill="hold" nodeType="withEffect">
                                  <p:stCondLst>
                                    <p:cond delay="0"/>
                                  </p:stCondLst>
                                  <p:endCondLst>
                                    <p:cond evt="onNext" delay="0">
                                      <p:tgtEl>
                                        <p:sldTgt/>
                                      </p:tgtEl>
                                    </p:cond>
                                  </p:endCondLst>
                                  <p:childTnLst>
                                    <p:animEffect transition="out" filter="fade">
                                      <p:cBhvr>
                                        <p:cTn id="45" dur="500" tmFilter="0, 0; .2, .5; .8, .5; 1, 0"/>
                                        <p:tgtEl>
                                          <p:spTgt spid="35"/>
                                        </p:tgtEl>
                                      </p:cBhvr>
                                    </p:animEffect>
                                    <p:animScale>
                                      <p:cBhvr>
                                        <p:cTn id="46" dur="250" autoRev="1" fill="hold"/>
                                        <p:tgtEl>
                                          <p:spTgt spid="35"/>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26" presetClass="emph" presetSubtype="0" repeatCount="indefinite" fill="hold" nodeType="withEffect">
                                  <p:stCondLst>
                                    <p:cond delay="0"/>
                                  </p:stCondLst>
                                  <p:endCondLst>
                                    <p:cond evt="onNext" delay="0">
                                      <p:tgtEl>
                                        <p:sldTgt/>
                                      </p:tgtEl>
                                    </p:cond>
                                  </p:endCondLst>
                                  <p:childTnLst>
                                    <p:animEffect transition="out" filter="fade">
                                      <p:cBhvr>
                                        <p:cTn id="68" dur="500" tmFilter="0, 0; .2, .5; .8, .5; 1, 0"/>
                                        <p:tgtEl>
                                          <p:spTgt spid="41"/>
                                        </p:tgtEl>
                                      </p:cBhvr>
                                    </p:animEffect>
                                    <p:animScale>
                                      <p:cBhvr>
                                        <p:cTn id="69" dur="250" autoRev="1" fill="hold"/>
                                        <p:tgtEl>
                                          <p:spTgt spid="41"/>
                                        </p:tgtEl>
                                      </p:cBhvr>
                                      <p:by x="105000" y="105000"/>
                                    </p:animScale>
                                  </p:childTnLst>
                                </p:cTn>
                              </p:par>
                              <p:par>
                                <p:cTn id="70" presetID="26" presetClass="emph" presetSubtype="0" repeatCount="indefinite" fill="hold" nodeType="withEffect">
                                  <p:stCondLst>
                                    <p:cond delay="0"/>
                                  </p:stCondLst>
                                  <p:endCondLst>
                                    <p:cond evt="onNext" delay="0">
                                      <p:tgtEl>
                                        <p:sldTgt/>
                                      </p:tgtEl>
                                    </p:cond>
                                  </p:end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3" grpId="0" animBg="1"/>
      <p:bldP spid="33" grpId="1"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Unorganized Points </a:t>
            </a:r>
            <a:r>
              <a:rPr lang="en-US" sz="3100" dirty="0" smtClean="0"/>
              <a:t>[Hoppe et al. 1992]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Q: How do we get the normals?</a:t>
            </a:r>
          </a:p>
          <a:p>
            <a:pPr marL="0" indent="0">
              <a:buNone/>
            </a:pPr>
            <a:r>
              <a:rPr lang="en-US" dirty="0"/>
              <a:t>A1: Fit a line to the neighbors of each point.</a:t>
            </a:r>
          </a:p>
          <a:p>
            <a:pPr marL="0" indent="0">
              <a:buNone/>
            </a:pPr>
            <a:r>
              <a:rPr lang="en-US" dirty="0" smtClean="0"/>
              <a:t>A2</a:t>
            </a:r>
            <a:r>
              <a:rPr lang="en-US" dirty="0"/>
              <a:t>: Build a (Euclidian) </a:t>
            </a:r>
            <a:r>
              <a:rPr lang="en-US" dirty="0" smtClean="0"/>
              <a:t>minimal spanning </a:t>
            </a:r>
            <a:r>
              <a:rPr lang="en-US" dirty="0"/>
              <a:t>tree and propagate the orientation from </a:t>
            </a:r>
            <a:r>
              <a:rPr lang="en-US" dirty="0" smtClean="0"/>
              <a:t>a root</a:t>
            </a:r>
            <a:r>
              <a:rPr lang="en-US" dirty="0"/>
              <a:t>.</a:t>
            </a:r>
          </a:p>
          <a:p>
            <a:pPr marL="0" indent="0">
              <a:buNone/>
            </a:pPr>
            <a:r>
              <a:rPr lang="en-US" u="sng" dirty="0" smtClean="0"/>
              <a:t>Note</a:t>
            </a:r>
            <a:r>
              <a:rPr lang="en-US" dirty="0" smtClean="0"/>
              <a:t>:</a:t>
            </a:r>
          </a:p>
          <a:p>
            <a:pPr marL="0" indent="0">
              <a:buNone/>
            </a:pPr>
            <a:r>
              <a:rPr lang="en-US" dirty="0"/>
              <a:t>I</a:t>
            </a:r>
            <a:r>
              <a:rPr lang="en-US" dirty="0" smtClean="0"/>
              <a:t>n 2D, building a good</a:t>
            </a:r>
            <a:br>
              <a:rPr lang="en-US" dirty="0" smtClean="0"/>
            </a:br>
            <a:r>
              <a:rPr lang="en-US" dirty="0" smtClean="0"/>
              <a:t>spanning tree is the</a:t>
            </a:r>
            <a:br>
              <a:rPr lang="en-US" dirty="0" smtClean="0"/>
            </a:br>
            <a:r>
              <a:rPr lang="en-US" dirty="0" smtClean="0"/>
              <a:t>same as fitting a closed</a:t>
            </a:r>
            <a:br>
              <a:rPr lang="en-US" dirty="0" smtClean="0"/>
            </a:br>
            <a:r>
              <a:rPr lang="en-US" dirty="0" smtClean="0"/>
              <a:t>curve, it’s not in 3D.</a:t>
            </a:r>
            <a:endParaRPr lang="en-US" dirty="0"/>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820" y="3808707"/>
            <a:ext cx="38975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Arrow Connector 42"/>
          <p:cNvCxnSpPr/>
          <p:nvPr/>
        </p:nvCxnSpPr>
        <p:spPr>
          <a:xfrm rot="8280000">
            <a:off x="5251341" y="610890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160000">
            <a:off x="5630842" y="6275312"/>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2280000">
            <a:off x="6012516" y="612217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4923295" y="5204847"/>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9840000">
            <a:off x="5029200" y="5708541"/>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100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Unorganized Points </a:t>
            </a:r>
            <a:r>
              <a:rPr lang="en-US" sz="3100" dirty="0" smtClean="0"/>
              <a:t>[Hoppe et al. 1992]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Q: How do we get the normals?</a:t>
            </a:r>
          </a:p>
          <a:p>
            <a:pPr marL="0" indent="0">
              <a:buNone/>
            </a:pPr>
            <a:r>
              <a:rPr lang="en-US" dirty="0"/>
              <a:t>A1: Fit a line to the neighbors of each point.</a:t>
            </a:r>
          </a:p>
          <a:p>
            <a:pPr marL="0" indent="0">
              <a:buNone/>
            </a:pPr>
            <a:r>
              <a:rPr lang="en-US" dirty="0" smtClean="0"/>
              <a:t>A2</a:t>
            </a:r>
            <a:r>
              <a:rPr lang="en-US" dirty="0"/>
              <a:t>: Build a (Euclidian) </a:t>
            </a:r>
            <a:r>
              <a:rPr lang="en-US" dirty="0" smtClean="0"/>
              <a:t>minimal spanning </a:t>
            </a:r>
            <a:r>
              <a:rPr lang="en-US" dirty="0"/>
              <a:t>tree and propagate the orientation from </a:t>
            </a:r>
            <a:r>
              <a:rPr lang="en-US" dirty="0" smtClean="0"/>
              <a:t>a root</a:t>
            </a:r>
            <a:r>
              <a:rPr lang="en-US" dirty="0"/>
              <a:t>.</a:t>
            </a:r>
          </a:p>
          <a:p>
            <a:pPr marL="0" indent="0">
              <a:buNone/>
            </a:pPr>
            <a:r>
              <a:rPr lang="en-US" u="sng" dirty="0" smtClean="0"/>
              <a:t>Note</a:t>
            </a:r>
            <a:r>
              <a:rPr lang="en-US" dirty="0" smtClean="0"/>
              <a:t>:</a:t>
            </a:r>
          </a:p>
          <a:p>
            <a:pPr marL="0" indent="0">
              <a:buNone/>
            </a:pPr>
            <a:r>
              <a:rPr lang="en-US" dirty="0" smtClean="0"/>
              <a:t>If the spanning graph is</a:t>
            </a:r>
            <a:br>
              <a:rPr lang="en-US" dirty="0" smtClean="0"/>
            </a:br>
            <a:r>
              <a:rPr lang="en-US" dirty="0" smtClean="0"/>
              <a:t>not a tree, can prioritize</a:t>
            </a:r>
            <a:br>
              <a:rPr lang="en-US" dirty="0" smtClean="0"/>
            </a:br>
            <a:r>
              <a:rPr lang="en-US" dirty="0" smtClean="0"/>
              <a:t>propagation based on</a:t>
            </a:r>
            <a:br>
              <a:rPr lang="en-US" dirty="0" smtClean="0"/>
            </a:br>
            <a:r>
              <a:rPr lang="en-US" dirty="0" smtClean="0"/>
              <a:t>confidence.</a:t>
            </a:r>
            <a:endParaRPr lang="en-US" dirty="0"/>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8820" y="3808707"/>
            <a:ext cx="38975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Arrow Connector 42"/>
          <p:cNvCxnSpPr/>
          <p:nvPr/>
        </p:nvCxnSpPr>
        <p:spPr>
          <a:xfrm rot="8280000">
            <a:off x="5251341" y="610890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160000">
            <a:off x="5630842" y="6275312"/>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2280000">
            <a:off x="6012516" y="6122179"/>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4923295" y="5204847"/>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9840000">
            <a:off x="5029200" y="5708541"/>
            <a:ext cx="357752" cy="0"/>
          </a:xfrm>
          <a:prstGeom prst="straightConnector1">
            <a:avLst/>
          </a:prstGeom>
          <a:ln w="127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114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Poisson Reconstruction </a:t>
            </a:r>
            <a:r>
              <a:rPr lang="en-US" sz="3100" dirty="0" smtClean="0"/>
              <a:t>[Kazhdan et al. 2006]</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Reconstructs the indicator function of the surface and then extracts the boundary.</a:t>
            </a:r>
          </a:p>
          <a:p>
            <a:pPr marL="0" indent="0">
              <a:buNone/>
            </a:pPr>
            <a:r>
              <a:rPr lang="en-US" dirty="0"/>
              <a:t>Q: How to fit the function to the samples?</a:t>
            </a:r>
          </a:p>
          <a:p>
            <a:pPr marL="0" indent="0">
              <a:buNone/>
            </a:pPr>
            <a:r>
              <a:rPr lang="en-US" dirty="0"/>
              <a:t>A: Normals are samples of function’s gradients.</a:t>
            </a:r>
          </a:p>
          <a:p>
            <a:pPr marL="0" indent="0">
              <a:buNone/>
            </a:pPr>
            <a:endParaRPr lang="en-US" dirty="0"/>
          </a:p>
        </p:txBody>
      </p:sp>
      <p:grpSp>
        <p:nvGrpSpPr>
          <p:cNvPr id="6" name="Group 5"/>
          <p:cNvGrpSpPr/>
          <p:nvPr/>
        </p:nvGrpSpPr>
        <p:grpSpPr>
          <a:xfrm>
            <a:off x="5486400" y="4191000"/>
            <a:ext cx="2098679" cy="2549525"/>
            <a:chOff x="5486400" y="4191000"/>
            <a:chExt cx="2098679" cy="2549525"/>
          </a:xfrm>
        </p:grpSpPr>
        <p:grpSp>
          <p:nvGrpSpPr>
            <p:cNvPr id="22" name="Group 21"/>
            <p:cNvGrpSpPr>
              <a:grpSpLocks/>
            </p:cNvGrpSpPr>
            <p:nvPr/>
          </p:nvGrpSpPr>
          <p:grpSpPr bwMode="auto">
            <a:xfrm>
              <a:off x="5616578" y="4354512"/>
              <a:ext cx="1968501" cy="2386013"/>
              <a:chOff x="3795" y="2356"/>
              <a:chExt cx="1240" cy="1503"/>
            </a:xfrm>
          </p:grpSpPr>
          <p:sp>
            <p:nvSpPr>
              <p:cNvPr id="31" name="Freeform 30"/>
              <p:cNvSpPr>
                <a:spLocks/>
              </p:cNvSpPr>
              <p:nvPr/>
            </p:nvSpPr>
            <p:spPr bwMode="blackGray">
              <a:xfrm>
                <a:off x="3956" y="2356"/>
                <a:ext cx="1079" cy="1221"/>
              </a:xfrm>
              <a:custGeom>
                <a:avLst/>
                <a:gdLst>
                  <a:gd name="T0" fmla="*/ 1016 w 1584"/>
                  <a:gd name="T1" fmla="*/ 136 h 1536"/>
                  <a:gd name="T2" fmla="*/ 632 w 1584"/>
                  <a:gd name="T3" fmla="*/ 40 h 1536"/>
                  <a:gd name="T4" fmla="*/ 152 w 1584"/>
                  <a:gd name="T5" fmla="*/ 376 h 1536"/>
                  <a:gd name="T6" fmla="*/ 56 w 1584"/>
                  <a:gd name="T7" fmla="*/ 1000 h 1536"/>
                  <a:gd name="T8" fmla="*/ 488 w 1584"/>
                  <a:gd name="T9" fmla="*/ 1480 h 1536"/>
                  <a:gd name="T10" fmla="*/ 865 w 1584"/>
                  <a:gd name="T11" fmla="*/ 1395 h 1536"/>
                  <a:gd name="T12" fmla="*/ 825 w 1584"/>
                  <a:gd name="T13" fmla="*/ 1065 h 1536"/>
                  <a:gd name="T14" fmla="*/ 839 w 1584"/>
                  <a:gd name="T15" fmla="*/ 699 h 1536"/>
                  <a:gd name="T16" fmla="*/ 1208 w 1584"/>
                  <a:gd name="T17" fmla="*/ 664 h 1536"/>
                  <a:gd name="T18" fmla="*/ 1544 w 1584"/>
                  <a:gd name="T19" fmla="*/ 568 h 1536"/>
                  <a:gd name="T20" fmla="*/ 1448 w 1584"/>
                  <a:gd name="T21" fmla="*/ 184 h 1536"/>
                  <a:gd name="T22" fmla="*/ 1178 w 1584"/>
                  <a:gd name="T23" fmla="*/ 292 h 1536"/>
                  <a:gd name="T24" fmla="*/ 1016 w 1584"/>
                  <a:gd name="T25" fmla="*/ 1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4" h="1536">
                    <a:moveTo>
                      <a:pt x="1016" y="136"/>
                    </a:moveTo>
                    <a:cubicBezTo>
                      <a:pt x="917" y="78"/>
                      <a:pt x="776" y="0"/>
                      <a:pt x="632" y="40"/>
                    </a:cubicBezTo>
                    <a:cubicBezTo>
                      <a:pt x="488" y="80"/>
                      <a:pt x="248" y="216"/>
                      <a:pt x="152" y="376"/>
                    </a:cubicBezTo>
                    <a:cubicBezTo>
                      <a:pt x="56" y="536"/>
                      <a:pt x="0" y="816"/>
                      <a:pt x="56" y="1000"/>
                    </a:cubicBezTo>
                    <a:cubicBezTo>
                      <a:pt x="112" y="1184"/>
                      <a:pt x="328" y="1424"/>
                      <a:pt x="488" y="1480"/>
                    </a:cubicBezTo>
                    <a:cubicBezTo>
                      <a:pt x="648" y="1536"/>
                      <a:pt x="801" y="1467"/>
                      <a:pt x="865" y="1395"/>
                    </a:cubicBezTo>
                    <a:cubicBezTo>
                      <a:pt x="929" y="1323"/>
                      <a:pt x="873" y="1193"/>
                      <a:pt x="825" y="1065"/>
                    </a:cubicBezTo>
                    <a:cubicBezTo>
                      <a:pt x="777" y="937"/>
                      <a:pt x="715" y="832"/>
                      <a:pt x="839" y="699"/>
                    </a:cubicBezTo>
                    <a:cubicBezTo>
                      <a:pt x="963" y="566"/>
                      <a:pt x="1068" y="638"/>
                      <a:pt x="1208" y="664"/>
                    </a:cubicBezTo>
                    <a:cubicBezTo>
                      <a:pt x="1348" y="690"/>
                      <a:pt x="1504" y="648"/>
                      <a:pt x="1544" y="568"/>
                    </a:cubicBezTo>
                    <a:cubicBezTo>
                      <a:pt x="1584" y="488"/>
                      <a:pt x="1520" y="232"/>
                      <a:pt x="1448" y="184"/>
                    </a:cubicBezTo>
                    <a:cubicBezTo>
                      <a:pt x="1376" y="136"/>
                      <a:pt x="1285" y="319"/>
                      <a:pt x="1178" y="292"/>
                    </a:cubicBezTo>
                    <a:cubicBezTo>
                      <a:pt x="1071" y="265"/>
                      <a:pt x="1115" y="194"/>
                      <a:pt x="1016" y="136"/>
                    </a:cubicBezTo>
                    <a:close/>
                  </a:path>
                </a:pathLst>
              </a:custGeom>
              <a:solidFill>
                <a:schemeClr val="tx2"/>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 name="Rectangle 32"/>
              <p:cNvSpPr>
                <a:spLocks noChangeArrowheads="1"/>
              </p:cNvSpPr>
              <p:nvPr/>
            </p:nvSpPr>
            <p:spPr bwMode="blackGray">
              <a:xfrm>
                <a:off x="3795" y="3667"/>
                <a:ext cx="12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sym typeface="Symbol" pitchFamily="18" charset="2"/>
                  </a:rPr>
                  <a:t>Indicator function</a:t>
                </a:r>
              </a:p>
            </p:txBody>
          </p:sp>
        </p:grpSp>
        <p:sp>
          <p:nvSpPr>
            <p:cNvPr id="23" name="Text Box 10"/>
            <p:cNvSpPr txBox="1">
              <a:spLocks noChangeArrowheads="1"/>
            </p:cNvSpPr>
            <p:nvPr/>
          </p:nvSpPr>
          <p:spPr bwMode="auto">
            <a:xfrm>
              <a:off x="5486400" y="5243512"/>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0</a:t>
              </a:r>
            </a:p>
          </p:txBody>
        </p:sp>
        <p:sp>
          <p:nvSpPr>
            <p:cNvPr id="24" name="Text Box 11"/>
            <p:cNvSpPr txBox="1">
              <a:spLocks noChangeArrowheads="1"/>
            </p:cNvSpPr>
            <p:nvPr/>
          </p:nvSpPr>
          <p:spPr bwMode="auto">
            <a:xfrm>
              <a:off x="6229350" y="4970462"/>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solidFill>
                    <a:schemeClr val="bg1"/>
                  </a:solidFill>
                </a:rPr>
                <a:t>1</a:t>
              </a:r>
            </a:p>
          </p:txBody>
        </p:sp>
        <p:sp>
          <p:nvSpPr>
            <p:cNvPr id="25" name="Text Box 13"/>
            <p:cNvSpPr txBox="1">
              <a:spLocks noChangeArrowheads="1"/>
            </p:cNvSpPr>
            <p:nvPr/>
          </p:nvSpPr>
          <p:spPr bwMode="auto">
            <a:xfrm>
              <a:off x="6916737" y="5427662"/>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0</a:t>
              </a:r>
            </a:p>
          </p:txBody>
        </p:sp>
        <p:sp>
          <p:nvSpPr>
            <p:cNvPr id="26" name="Text Box 14"/>
            <p:cNvSpPr txBox="1">
              <a:spLocks noChangeArrowheads="1"/>
            </p:cNvSpPr>
            <p:nvPr/>
          </p:nvSpPr>
          <p:spPr bwMode="auto">
            <a:xfrm>
              <a:off x="7037387" y="419100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0</a:t>
              </a:r>
            </a:p>
          </p:txBody>
        </p:sp>
        <p:sp>
          <p:nvSpPr>
            <p:cNvPr id="27" name="Text Box 15"/>
            <p:cNvSpPr txBox="1">
              <a:spLocks noChangeArrowheads="1"/>
            </p:cNvSpPr>
            <p:nvPr/>
          </p:nvSpPr>
          <p:spPr bwMode="auto">
            <a:xfrm>
              <a:off x="5813425" y="4306887"/>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0</a:t>
              </a:r>
            </a:p>
          </p:txBody>
        </p:sp>
        <p:sp>
          <p:nvSpPr>
            <p:cNvPr id="28" name="Text Box 16"/>
            <p:cNvSpPr txBox="1">
              <a:spLocks noChangeArrowheads="1"/>
            </p:cNvSpPr>
            <p:nvPr/>
          </p:nvSpPr>
          <p:spPr bwMode="auto">
            <a:xfrm>
              <a:off x="5862637" y="5978525"/>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0</a:t>
              </a:r>
            </a:p>
          </p:txBody>
        </p:sp>
        <p:sp>
          <p:nvSpPr>
            <p:cNvPr id="29" name="Text Box 17"/>
            <p:cNvSpPr txBox="1">
              <a:spLocks noChangeArrowheads="1"/>
            </p:cNvSpPr>
            <p:nvPr/>
          </p:nvSpPr>
          <p:spPr bwMode="auto">
            <a:xfrm>
              <a:off x="6773862" y="4657725"/>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solidFill>
                    <a:schemeClr val="bg1"/>
                  </a:solidFill>
                </a:rPr>
                <a:t>1</a:t>
              </a:r>
            </a:p>
          </p:txBody>
        </p:sp>
        <p:sp>
          <p:nvSpPr>
            <p:cNvPr id="30" name="Text Box 19"/>
            <p:cNvSpPr txBox="1">
              <a:spLocks noChangeArrowheads="1"/>
            </p:cNvSpPr>
            <p:nvPr/>
          </p:nvSpPr>
          <p:spPr bwMode="auto">
            <a:xfrm>
              <a:off x="6327775" y="5665787"/>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solidFill>
                    <a:schemeClr val="bg1"/>
                  </a:solidFill>
                </a:rPr>
                <a:t>1</a:t>
              </a:r>
            </a:p>
          </p:txBody>
        </p:sp>
      </p:grpSp>
      <p:sp>
        <p:nvSpPr>
          <p:cNvPr id="34" name="Rectangle 33"/>
          <p:cNvSpPr>
            <a:spLocks noChangeArrowheads="1"/>
          </p:cNvSpPr>
          <p:nvPr/>
        </p:nvSpPr>
        <p:spPr bwMode="blackGray">
          <a:xfrm>
            <a:off x="1949450" y="6477000"/>
            <a:ext cx="172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sym typeface="Symbol" pitchFamily="18" charset="2"/>
              </a:rPr>
              <a:t>Oriented points</a:t>
            </a:r>
          </a:p>
        </p:txBody>
      </p:sp>
      <p:grpSp>
        <p:nvGrpSpPr>
          <p:cNvPr id="36" name="Group 35"/>
          <p:cNvGrpSpPr>
            <a:grpSpLocks/>
          </p:cNvGrpSpPr>
          <p:nvPr/>
        </p:nvGrpSpPr>
        <p:grpSpPr bwMode="auto">
          <a:xfrm rot="519153" flipH="1" flipV="1">
            <a:off x="2281238" y="4537075"/>
            <a:ext cx="111125" cy="136525"/>
            <a:chOff x="4537" y="1204"/>
            <a:chExt cx="70" cy="91"/>
          </a:xfrm>
        </p:grpSpPr>
        <p:sp>
          <p:nvSpPr>
            <p:cNvPr id="149" name="Line 26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0" name="Oval 14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37" name="Group 36"/>
          <p:cNvGrpSpPr>
            <a:grpSpLocks/>
          </p:cNvGrpSpPr>
          <p:nvPr/>
        </p:nvGrpSpPr>
        <p:grpSpPr bwMode="auto">
          <a:xfrm rot="-735886" flipH="1" flipV="1">
            <a:off x="2173288" y="4641850"/>
            <a:ext cx="111125" cy="136525"/>
            <a:chOff x="4537" y="1204"/>
            <a:chExt cx="70" cy="91"/>
          </a:xfrm>
        </p:grpSpPr>
        <p:sp>
          <p:nvSpPr>
            <p:cNvPr id="147" name="Line 26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8" name="Oval 14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38" name="Group 37"/>
          <p:cNvGrpSpPr>
            <a:grpSpLocks/>
          </p:cNvGrpSpPr>
          <p:nvPr/>
        </p:nvGrpSpPr>
        <p:grpSpPr bwMode="auto">
          <a:xfrm flipH="1" flipV="1">
            <a:off x="2111375" y="4722812"/>
            <a:ext cx="111125" cy="136525"/>
            <a:chOff x="4537" y="1204"/>
            <a:chExt cx="70" cy="91"/>
          </a:xfrm>
        </p:grpSpPr>
        <p:sp>
          <p:nvSpPr>
            <p:cNvPr id="145" name="Line 26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6" name="Oval 14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39" name="Group 38"/>
          <p:cNvGrpSpPr>
            <a:grpSpLocks/>
          </p:cNvGrpSpPr>
          <p:nvPr/>
        </p:nvGrpSpPr>
        <p:grpSpPr bwMode="auto">
          <a:xfrm rot="-1757482" flipH="1" flipV="1">
            <a:off x="2085975" y="4781550"/>
            <a:ext cx="111125" cy="136525"/>
            <a:chOff x="4537" y="1204"/>
            <a:chExt cx="70" cy="91"/>
          </a:xfrm>
        </p:grpSpPr>
        <p:sp>
          <p:nvSpPr>
            <p:cNvPr id="143" name="Line 271"/>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4" name="Oval 14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0" name="Group 39"/>
          <p:cNvGrpSpPr>
            <a:grpSpLocks/>
          </p:cNvGrpSpPr>
          <p:nvPr/>
        </p:nvGrpSpPr>
        <p:grpSpPr bwMode="auto">
          <a:xfrm rot="-3172988" flipH="1" flipV="1">
            <a:off x="2050256" y="4899819"/>
            <a:ext cx="104775" cy="144462"/>
            <a:chOff x="4537" y="1204"/>
            <a:chExt cx="70" cy="91"/>
          </a:xfrm>
        </p:grpSpPr>
        <p:sp>
          <p:nvSpPr>
            <p:cNvPr id="141" name="Line 274"/>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2" name="Oval 14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1" name="Group 40"/>
          <p:cNvGrpSpPr>
            <a:grpSpLocks/>
          </p:cNvGrpSpPr>
          <p:nvPr/>
        </p:nvGrpSpPr>
        <p:grpSpPr bwMode="auto">
          <a:xfrm rot="-2908094" flipH="1" flipV="1">
            <a:off x="1999456" y="5098257"/>
            <a:ext cx="104775" cy="144462"/>
            <a:chOff x="4537" y="1204"/>
            <a:chExt cx="70" cy="91"/>
          </a:xfrm>
        </p:grpSpPr>
        <p:sp>
          <p:nvSpPr>
            <p:cNvPr id="139" name="Line 277"/>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0" name="Oval 13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2" name="Group 41"/>
          <p:cNvGrpSpPr>
            <a:grpSpLocks/>
          </p:cNvGrpSpPr>
          <p:nvPr/>
        </p:nvGrpSpPr>
        <p:grpSpPr bwMode="auto">
          <a:xfrm rot="-3872199" flipH="1" flipV="1">
            <a:off x="1987521" y="5246746"/>
            <a:ext cx="106364" cy="144463"/>
            <a:chOff x="4537" y="1204"/>
            <a:chExt cx="70" cy="91"/>
          </a:xfrm>
        </p:grpSpPr>
        <p:sp>
          <p:nvSpPr>
            <p:cNvPr id="137" name="Line 280"/>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8" name="Oval 13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3" name="Group 42"/>
          <p:cNvGrpSpPr>
            <a:grpSpLocks/>
          </p:cNvGrpSpPr>
          <p:nvPr/>
        </p:nvGrpSpPr>
        <p:grpSpPr bwMode="auto">
          <a:xfrm rot="-4735788" flipH="1" flipV="1">
            <a:off x="2035162" y="5529327"/>
            <a:ext cx="106364" cy="144463"/>
            <a:chOff x="4537" y="1204"/>
            <a:chExt cx="70" cy="91"/>
          </a:xfrm>
        </p:grpSpPr>
        <p:sp>
          <p:nvSpPr>
            <p:cNvPr id="135" name="Line 283"/>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6" name="Oval 13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4" name="Group 43"/>
          <p:cNvGrpSpPr>
            <a:grpSpLocks/>
          </p:cNvGrpSpPr>
          <p:nvPr/>
        </p:nvGrpSpPr>
        <p:grpSpPr bwMode="auto">
          <a:xfrm rot="15754116" flipH="1" flipV="1">
            <a:off x="2129631" y="5714207"/>
            <a:ext cx="104775" cy="144462"/>
            <a:chOff x="4537" y="1204"/>
            <a:chExt cx="70" cy="91"/>
          </a:xfrm>
        </p:grpSpPr>
        <p:sp>
          <p:nvSpPr>
            <p:cNvPr id="133" name="Line 286"/>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4" name="Oval 13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5" name="Group 44"/>
          <p:cNvGrpSpPr>
            <a:grpSpLocks/>
          </p:cNvGrpSpPr>
          <p:nvPr/>
        </p:nvGrpSpPr>
        <p:grpSpPr bwMode="auto">
          <a:xfrm rot="-5101815" flipH="1" flipV="1">
            <a:off x="2284413" y="5905500"/>
            <a:ext cx="104775" cy="142875"/>
            <a:chOff x="4537" y="1204"/>
            <a:chExt cx="70" cy="91"/>
          </a:xfrm>
        </p:grpSpPr>
        <p:sp>
          <p:nvSpPr>
            <p:cNvPr id="131" name="Line 289"/>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2" name="Oval 13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6" name="Group 45"/>
          <p:cNvGrpSpPr>
            <a:grpSpLocks/>
          </p:cNvGrpSpPr>
          <p:nvPr/>
        </p:nvGrpSpPr>
        <p:grpSpPr bwMode="auto">
          <a:xfrm rot="12967160" flipH="1" flipV="1">
            <a:off x="2498725" y="6061075"/>
            <a:ext cx="111125" cy="136525"/>
            <a:chOff x="4537" y="1204"/>
            <a:chExt cx="70" cy="91"/>
          </a:xfrm>
        </p:grpSpPr>
        <p:sp>
          <p:nvSpPr>
            <p:cNvPr id="129" name="Line 29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0" name="Oval 12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7" name="Group 46"/>
          <p:cNvGrpSpPr>
            <a:grpSpLocks/>
          </p:cNvGrpSpPr>
          <p:nvPr/>
        </p:nvGrpSpPr>
        <p:grpSpPr bwMode="auto">
          <a:xfrm rot="11104776" flipH="1" flipV="1">
            <a:off x="2740025" y="6022975"/>
            <a:ext cx="111125" cy="138112"/>
            <a:chOff x="4537" y="1204"/>
            <a:chExt cx="70" cy="91"/>
          </a:xfrm>
        </p:grpSpPr>
        <p:sp>
          <p:nvSpPr>
            <p:cNvPr id="127" name="Line 29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8" name="Oval 12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8" name="Group 47"/>
          <p:cNvGrpSpPr>
            <a:grpSpLocks/>
          </p:cNvGrpSpPr>
          <p:nvPr/>
        </p:nvGrpSpPr>
        <p:grpSpPr bwMode="auto">
          <a:xfrm rot="8587806" flipH="1" flipV="1">
            <a:off x="2849563" y="5899150"/>
            <a:ext cx="111125" cy="136525"/>
            <a:chOff x="4537" y="1204"/>
            <a:chExt cx="70" cy="91"/>
          </a:xfrm>
        </p:grpSpPr>
        <p:sp>
          <p:nvSpPr>
            <p:cNvPr id="125" name="Line 29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Oval 12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9" name="Group 48"/>
          <p:cNvGrpSpPr>
            <a:grpSpLocks/>
          </p:cNvGrpSpPr>
          <p:nvPr/>
        </p:nvGrpSpPr>
        <p:grpSpPr bwMode="auto">
          <a:xfrm rot="6482057" flipH="1" flipV="1">
            <a:off x="2817019" y="5680868"/>
            <a:ext cx="104775" cy="144463"/>
            <a:chOff x="4537" y="1204"/>
            <a:chExt cx="70" cy="91"/>
          </a:xfrm>
        </p:grpSpPr>
        <p:sp>
          <p:nvSpPr>
            <p:cNvPr id="123" name="Line 301"/>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Oval 12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0" name="Group 49"/>
          <p:cNvGrpSpPr>
            <a:grpSpLocks/>
          </p:cNvGrpSpPr>
          <p:nvPr/>
        </p:nvGrpSpPr>
        <p:grpSpPr bwMode="auto">
          <a:xfrm rot="6482057" flipH="1" flipV="1">
            <a:off x="2740819" y="5477668"/>
            <a:ext cx="104775" cy="144463"/>
            <a:chOff x="4537" y="1204"/>
            <a:chExt cx="70" cy="91"/>
          </a:xfrm>
        </p:grpSpPr>
        <p:sp>
          <p:nvSpPr>
            <p:cNvPr id="121" name="Line 304"/>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2" name="Oval 12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1" name="Group 50"/>
          <p:cNvGrpSpPr>
            <a:grpSpLocks/>
          </p:cNvGrpSpPr>
          <p:nvPr/>
        </p:nvGrpSpPr>
        <p:grpSpPr bwMode="auto">
          <a:xfrm rot="9034352" flipH="1" flipV="1">
            <a:off x="2725738" y="5216525"/>
            <a:ext cx="111125" cy="136525"/>
            <a:chOff x="4537" y="1204"/>
            <a:chExt cx="70" cy="91"/>
          </a:xfrm>
        </p:grpSpPr>
        <p:sp>
          <p:nvSpPr>
            <p:cNvPr id="119" name="Line 307"/>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0" name="Oval 11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2" name="Group 51"/>
          <p:cNvGrpSpPr>
            <a:grpSpLocks/>
          </p:cNvGrpSpPr>
          <p:nvPr/>
        </p:nvGrpSpPr>
        <p:grpSpPr bwMode="auto">
          <a:xfrm rot="11882057" flipH="1" flipV="1">
            <a:off x="2908300" y="4994275"/>
            <a:ext cx="111125" cy="136525"/>
            <a:chOff x="4537" y="1204"/>
            <a:chExt cx="70" cy="91"/>
          </a:xfrm>
        </p:grpSpPr>
        <p:sp>
          <p:nvSpPr>
            <p:cNvPr id="117" name="Line 310"/>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8" name="Oval 11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3" name="Group 52"/>
          <p:cNvGrpSpPr>
            <a:grpSpLocks/>
          </p:cNvGrpSpPr>
          <p:nvPr/>
        </p:nvGrpSpPr>
        <p:grpSpPr bwMode="auto">
          <a:xfrm rot="13658553" flipH="1" flipV="1">
            <a:off x="3084555" y="4970511"/>
            <a:ext cx="106364" cy="144462"/>
            <a:chOff x="4537" y="1204"/>
            <a:chExt cx="70" cy="91"/>
          </a:xfrm>
        </p:grpSpPr>
        <p:sp>
          <p:nvSpPr>
            <p:cNvPr id="115" name="Line 313"/>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6" name="Oval 11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4" name="Group 53"/>
          <p:cNvGrpSpPr>
            <a:grpSpLocks/>
          </p:cNvGrpSpPr>
          <p:nvPr/>
        </p:nvGrpSpPr>
        <p:grpSpPr bwMode="auto">
          <a:xfrm rot="12800443" flipH="1" flipV="1">
            <a:off x="3367088" y="5029200"/>
            <a:ext cx="111125" cy="136525"/>
            <a:chOff x="4537" y="1204"/>
            <a:chExt cx="70" cy="91"/>
          </a:xfrm>
        </p:grpSpPr>
        <p:sp>
          <p:nvSpPr>
            <p:cNvPr id="113" name="Line 316"/>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4" name="Oval 11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5" name="Group 54"/>
          <p:cNvGrpSpPr>
            <a:grpSpLocks/>
          </p:cNvGrpSpPr>
          <p:nvPr/>
        </p:nvGrpSpPr>
        <p:grpSpPr bwMode="auto">
          <a:xfrm rot="12631783" flipH="1" flipV="1">
            <a:off x="3489325" y="5010150"/>
            <a:ext cx="111125" cy="136525"/>
            <a:chOff x="4537" y="1204"/>
            <a:chExt cx="70" cy="91"/>
          </a:xfrm>
        </p:grpSpPr>
        <p:sp>
          <p:nvSpPr>
            <p:cNvPr id="111" name="Line 319"/>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2" name="Oval 11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6" name="Group 55"/>
          <p:cNvGrpSpPr>
            <a:grpSpLocks/>
          </p:cNvGrpSpPr>
          <p:nvPr/>
        </p:nvGrpSpPr>
        <p:grpSpPr bwMode="auto">
          <a:xfrm rot="11180412" flipH="1" flipV="1">
            <a:off x="3541713" y="4972050"/>
            <a:ext cx="111125" cy="136525"/>
            <a:chOff x="4537" y="1204"/>
            <a:chExt cx="70" cy="91"/>
          </a:xfrm>
        </p:grpSpPr>
        <p:sp>
          <p:nvSpPr>
            <p:cNvPr id="109" name="Line 32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0" name="Oval 10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7" name="Group 56"/>
          <p:cNvGrpSpPr>
            <a:grpSpLocks/>
          </p:cNvGrpSpPr>
          <p:nvPr/>
        </p:nvGrpSpPr>
        <p:grpSpPr bwMode="auto">
          <a:xfrm rot="10800000" flipH="1" flipV="1">
            <a:off x="3595688" y="4932362"/>
            <a:ext cx="111125" cy="136525"/>
            <a:chOff x="4537" y="1204"/>
            <a:chExt cx="70" cy="91"/>
          </a:xfrm>
        </p:grpSpPr>
        <p:sp>
          <p:nvSpPr>
            <p:cNvPr id="107" name="Line 32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8" name="Oval 10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8" name="Group 57"/>
          <p:cNvGrpSpPr>
            <a:grpSpLocks/>
          </p:cNvGrpSpPr>
          <p:nvPr/>
        </p:nvGrpSpPr>
        <p:grpSpPr bwMode="auto">
          <a:xfrm rot="7672499" flipH="1" flipV="1">
            <a:off x="3601244" y="4814093"/>
            <a:ext cx="104775" cy="144463"/>
            <a:chOff x="4537" y="1204"/>
            <a:chExt cx="70" cy="91"/>
          </a:xfrm>
        </p:grpSpPr>
        <p:sp>
          <p:nvSpPr>
            <p:cNvPr id="105" name="Line 32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6" name="Oval 10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9" name="Group 58"/>
          <p:cNvGrpSpPr>
            <a:grpSpLocks/>
          </p:cNvGrpSpPr>
          <p:nvPr/>
        </p:nvGrpSpPr>
        <p:grpSpPr bwMode="auto">
          <a:xfrm rot="5400000" flipH="1" flipV="1">
            <a:off x="3567906" y="4637882"/>
            <a:ext cx="104775" cy="144462"/>
            <a:chOff x="4537" y="1204"/>
            <a:chExt cx="70" cy="91"/>
          </a:xfrm>
        </p:grpSpPr>
        <p:sp>
          <p:nvSpPr>
            <p:cNvPr id="103" name="Line 331"/>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 name="Oval 10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0" name="Group 59"/>
          <p:cNvGrpSpPr>
            <a:grpSpLocks/>
          </p:cNvGrpSpPr>
          <p:nvPr/>
        </p:nvGrpSpPr>
        <p:grpSpPr bwMode="auto">
          <a:xfrm rot="987601" flipH="1" flipV="1">
            <a:off x="3476625" y="4524375"/>
            <a:ext cx="111125" cy="136525"/>
            <a:chOff x="4537" y="1204"/>
            <a:chExt cx="70" cy="91"/>
          </a:xfrm>
        </p:grpSpPr>
        <p:sp>
          <p:nvSpPr>
            <p:cNvPr id="101" name="Line 334"/>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2" name="Oval 10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2" name="Group 71"/>
          <p:cNvGrpSpPr>
            <a:grpSpLocks/>
          </p:cNvGrpSpPr>
          <p:nvPr/>
        </p:nvGrpSpPr>
        <p:grpSpPr bwMode="auto">
          <a:xfrm rot="966805" flipH="1" flipV="1">
            <a:off x="3381375" y="4589462"/>
            <a:ext cx="111125" cy="136525"/>
            <a:chOff x="4537" y="1204"/>
            <a:chExt cx="70" cy="91"/>
          </a:xfrm>
        </p:grpSpPr>
        <p:sp>
          <p:nvSpPr>
            <p:cNvPr id="99" name="Line 337"/>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0" name="Oval 9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3" name="Group 72"/>
          <p:cNvGrpSpPr>
            <a:grpSpLocks/>
          </p:cNvGrpSpPr>
          <p:nvPr/>
        </p:nvGrpSpPr>
        <p:grpSpPr bwMode="auto">
          <a:xfrm rot="1793934" flipH="1" flipV="1">
            <a:off x="3243263" y="4657725"/>
            <a:ext cx="109537" cy="136525"/>
            <a:chOff x="4537" y="1204"/>
            <a:chExt cx="70" cy="91"/>
          </a:xfrm>
        </p:grpSpPr>
        <p:sp>
          <p:nvSpPr>
            <p:cNvPr id="97" name="Line 340"/>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8" name="Oval 9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4" name="Group 73"/>
          <p:cNvGrpSpPr>
            <a:grpSpLocks/>
          </p:cNvGrpSpPr>
          <p:nvPr/>
        </p:nvGrpSpPr>
        <p:grpSpPr bwMode="auto">
          <a:xfrm rot="5095224" flipH="1" flipV="1">
            <a:off x="3047206" y="4482307"/>
            <a:ext cx="104775" cy="144462"/>
            <a:chOff x="4537" y="1204"/>
            <a:chExt cx="70" cy="91"/>
          </a:xfrm>
        </p:grpSpPr>
        <p:sp>
          <p:nvSpPr>
            <p:cNvPr id="95" name="Line 343"/>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6" name="Oval 9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8" name="Group 77"/>
          <p:cNvGrpSpPr>
            <a:grpSpLocks/>
          </p:cNvGrpSpPr>
          <p:nvPr/>
        </p:nvGrpSpPr>
        <p:grpSpPr bwMode="auto">
          <a:xfrm rot="2647115" flipH="1" flipV="1">
            <a:off x="2722563" y="4322762"/>
            <a:ext cx="111125" cy="136525"/>
            <a:chOff x="4537" y="1204"/>
            <a:chExt cx="70" cy="91"/>
          </a:xfrm>
        </p:grpSpPr>
        <p:sp>
          <p:nvSpPr>
            <p:cNvPr id="93" name="Line 346"/>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4" name="Oval 9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1" name="Group 80"/>
          <p:cNvGrpSpPr>
            <a:grpSpLocks/>
          </p:cNvGrpSpPr>
          <p:nvPr/>
        </p:nvGrpSpPr>
        <p:grpSpPr bwMode="auto">
          <a:xfrm flipH="1" flipV="1">
            <a:off x="2359025" y="4478337"/>
            <a:ext cx="109538" cy="138113"/>
            <a:chOff x="4537" y="1204"/>
            <a:chExt cx="70" cy="91"/>
          </a:xfrm>
        </p:grpSpPr>
        <p:sp>
          <p:nvSpPr>
            <p:cNvPr id="91" name="Line 349"/>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2" name="Oval 9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2" name="Group 81"/>
          <p:cNvGrpSpPr>
            <a:grpSpLocks/>
          </p:cNvGrpSpPr>
          <p:nvPr/>
        </p:nvGrpSpPr>
        <p:grpSpPr bwMode="auto">
          <a:xfrm flipH="1" flipV="1">
            <a:off x="2435225" y="4425950"/>
            <a:ext cx="111125" cy="136525"/>
            <a:chOff x="4537" y="1204"/>
            <a:chExt cx="70" cy="91"/>
          </a:xfrm>
        </p:grpSpPr>
        <p:sp>
          <p:nvSpPr>
            <p:cNvPr id="89" name="Line 35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0" name="Oval 8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3" name="Group 82"/>
          <p:cNvGrpSpPr>
            <a:grpSpLocks/>
          </p:cNvGrpSpPr>
          <p:nvPr/>
        </p:nvGrpSpPr>
        <p:grpSpPr bwMode="auto">
          <a:xfrm rot="2647115" flipH="1" flipV="1">
            <a:off x="2541588" y="4356100"/>
            <a:ext cx="111125" cy="136525"/>
            <a:chOff x="4537" y="1204"/>
            <a:chExt cx="70" cy="91"/>
          </a:xfrm>
        </p:grpSpPr>
        <p:sp>
          <p:nvSpPr>
            <p:cNvPr id="87" name="Line 35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8" name="Oval 8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4" name="Group 83"/>
          <p:cNvGrpSpPr>
            <a:grpSpLocks/>
          </p:cNvGrpSpPr>
          <p:nvPr/>
        </p:nvGrpSpPr>
        <p:grpSpPr bwMode="auto">
          <a:xfrm rot="5095224" flipH="1" flipV="1">
            <a:off x="2890044" y="4371181"/>
            <a:ext cx="104775" cy="144463"/>
            <a:chOff x="4537" y="1204"/>
            <a:chExt cx="70" cy="91"/>
          </a:xfrm>
        </p:grpSpPr>
        <p:sp>
          <p:nvSpPr>
            <p:cNvPr id="85" name="Line 35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6" name="Oval 8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64" name="Group 163"/>
          <p:cNvGrpSpPr>
            <a:grpSpLocks/>
          </p:cNvGrpSpPr>
          <p:nvPr/>
        </p:nvGrpSpPr>
        <p:grpSpPr bwMode="auto">
          <a:xfrm>
            <a:off x="5607241" y="4175502"/>
            <a:ext cx="2017715" cy="2570282"/>
            <a:chOff x="1535" y="960"/>
            <a:chExt cx="1271" cy="1692"/>
          </a:xfrm>
        </p:grpSpPr>
        <p:sp>
          <p:nvSpPr>
            <p:cNvPr id="165" name="Freeform 164"/>
            <p:cNvSpPr>
              <a:spLocks/>
            </p:cNvSpPr>
            <p:nvPr/>
          </p:nvSpPr>
          <p:spPr bwMode="blackGray">
            <a:xfrm>
              <a:off x="1682" y="1079"/>
              <a:ext cx="1124" cy="1275"/>
            </a:xfrm>
            <a:custGeom>
              <a:avLst/>
              <a:gdLst>
                <a:gd name="T0" fmla="*/ 1016 w 1584"/>
                <a:gd name="T1" fmla="*/ 136 h 1536"/>
                <a:gd name="T2" fmla="*/ 632 w 1584"/>
                <a:gd name="T3" fmla="*/ 40 h 1536"/>
                <a:gd name="T4" fmla="*/ 152 w 1584"/>
                <a:gd name="T5" fmla="*/ 376 h 1536"/>
                <a:gd name="T6" fmla="*/ 56 w 1584"/>
                <a:gd name="T7" fmla="*/ 1000 h 1536"/>
                <a:gd name="T8" fmla="*/ 488 w 1584"/>
                <a:gd name="T9" fmla="*/ 1480 h 1536"/>
                <a:gd name="T10" fmla="*/ 865 w 1584"/>
                <a:gd name="T11" fmla="*/ 1395 h 1536"/>
                <a:gd name="T12" fmla="*/ 825 w 1584"/>
                <a:gd name="T13" fmla="*/ 1065 h 1536"/>
                <a:gd name="T14" fmla="*/ 839 w 1584"/>
                <a:gd name="T15" fmla="*/ 699 h 1536"/>
                <a:gd name="T16" fmla="*/ 1208 w 1584"/>
                <a:gd name="T17" fmla="*/ 664 h 1536"/>
                <a:gd name="T18" fmla="*/ 1544 w 1584"/>
                <a:gd name="T19" fmla="*/ 568 h 1536"/>
                <a:gd name="T20" fmla="*/ 1448 w 1584"/>
                <a:gd name="T21" fmla="*/ 184 h 1536"/>
                <a:gd name="T22" fmla="*/ 1178 w 1584"/>
                <a:gd name="T23" fmla="*/ 292 h 1536"/>
                <a:gd name="T24" fmla="*/ 1016 w 1584"/>
                <a:gd name="T25" fmla="*/ 1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4" h="1536">
                  <a:moveTo>
                    <a:pt x="1016" y="136"/>
                  </a:moveTo>
                  <a:cubicBezTo>
                    <a:pt x="917" y="78"/>
                    <a:pt x="776" y="0"/>
                    <a:pt x="632" y="40"/>
                  </a:cubicBezTo>
                  <a:cubicBezTo>
                    <a:pt x="488" y="80"/>
                    <a:pt x="248" y="216"/>
                    <a:pt x="152" y="376"/>
                  </a:cubicBezTo>
                  <a:cubicBezTo>
                    <a:pt x="56" y="536"/>
                    <a:pt x="0" y="816"/>
                    <a:pt x="56" y="1000"/>
                  </a:cubicBezTo>
                  <a:cubicBezTo>
                    <a:pt x="112" y="1184"/>
                    <a:pt x="328" y="1424"/>
                    <a:pt x="488" y="1480"/>
                  </a:cubicBezTo>
                  <a:cubicBezTo>
                    <a:pt x="648" y="1536"/>
                    <a:pt x="801" y="1467"/>
                    <a:pt x="865" y="1395"/>
                  </a:cubicBezTo>
                  <a:cubicBezTo>
                    <a:pt x="929" y="1323"/>
                    <a:pt x="873" y="1193"/>
                    <a:pt x="825" y="1065"/>
                  </a:cubicBezTo>
                  <a:cubicBezTo>
                    <a:pt x="777" y="937"/>
                    <a:pt x="715" y="832"/>
                    <a:pt x="839" y="699"/>
                  </a:cubicBezTo>
                  <a:cubicBezTo>
                    <a:pt x="963" y="566"/>
                    <a:pt x="1068" y="638"/>
                    <a:pt x="1208" y="664"/>
                  </a:cubicBezTo>
                  <a:cubicBezTo>
                    <a:pt x="1348" y="690"/>
                    <a:pt x="1504" y="648"/>
                    <a:pt x="1544" y="568"/>
                  </a:cubicBezTo>
                  <a:cubicBezTo>
                    <a:pt x="1584" y="488"/>
                    <a:pt x="1520" y="232"/>
                    <a:pt x="1448" y="184"/>
                  </a:cubicBezTo>
                  <a:cubicBezTo>
                    <a:pt x="1376" y="136"/>
                    <a:pt x="1285" y="319"/>
                    <a:pt x="1178" y="292"/>
                  </a:cubicBezTo>
                  <a:cubicBezTo>
                    <a:pt x="1071" y="265"/>
                    <a:pt x="1115" y="194"/>
                    <a:pt x="1016" y="136"/>
                  </a:cubicBezTo>
                  <a:close/>
                </a:path>
              </a:pathLst>
            </a:custGeom>
            <a:noFill/>
            <a:ln w="19050" cap="flat" cmpd="sng">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6" name="Line 7"/>
            <p:cNvSpPr>
              <a:spLocks noChangeShapeType="1"/>
            </p:cNvSpPr>
            <p:nvPr/>
          </p:nvSpPr>
          <p:spPr bwMode="blackGray">
            <a:xfrm flipH="1" flipV="1">
              <a:off x="2274" y="1571"/>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7" name="Line 8"/>
            <p:cNvSpPr>
              <a:spLocks noChangeShapeType="1"/>
            </p:cNvSpPr>
            <p:nvPr/>
          </p:nvSpPr>
          <p:spPr bwMode="blackGray">
            <a:xfrm rot="-4057551" flipH="1" flipV="1">
              <a:off x="2192" y="1811"/>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8" name="Line 9"/>
            <p:cNvSpPr>
              <a:spLocks noChangeShapeType="1"/>
            </p:cNvSpPr>
            <p:nvPr/>
          </p:nvSpPr>
          <p:spPr bwMode="blackGray">
            <a:xfrm rot="-328258">
              <a:off x="1860" y="1248"/>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9" name="Line 10"/>
            <p:cNvSpPr>
              <a:spLocks noChangeShapeType="1"/>
            </p:cNvSpPr>
            <p:nvPr/>
          </p:nvSpPr>
          <p:spPr bwMode="blackGray">
            <a:xfrm>
              <a:off x="2594" y="1260"/>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0" name="Line 11"/>
            <p:cNvSpPr>
              <a:spLocks noChangeShapeType="1"/>
            </p:cNvSpPr>
            <p:nvPr/>
          </p:nvSpPr>
          <p:spPr bwMode="blackGray">
            <a:xfrm flipH="1">
              <a:off x="2303" y="1131"/>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1" name="Line 12"/>
            <p:cNvSpPr>
              <a:spLocks noChangeShapeType="1"/>
            </p:cNvSpPr>
            <p:nvPr/>
          </p:nvSpPr>
          <p:spPr bwMode="blackGray">
            <a:xfrm rot="20886167" flipV="1">
              <a:off x="1991" y="2246"/>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2" name="Line 13"/>
            <p:cNvSpPr>
              <a:spLocks noChangeShapeType="1"/>
            </p:cNvSpPr>
            <p:nvPr/>
          </p:nvSpPr>
          <p:spPr bwMode="blackGray">
            <a:xfrm rot="-13670188" flipH="1" flipV="1">
              <a:off x="1700" y="1659"/>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3" name="Line 14"/>
            <p:cNvSpPr>
              <a:spLocks noChangeShapeType="1"/>
            </p:cNvSpPr>
            <p:nvPr/>
          </p:nvSpPr>
          <p:spPr bwMode="blackGray">
            <a:xfrm rot="-16327485" flipH="1" flipV="1">
              <a:off x="1789" y="2034"/>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4" name="Line 15"/>
            <p:cNvSpPr>
              <a:spLocks noChangeShapeType="1"/>
            </p:cNvSpPr>
            <p:nvPr/>
          </p:nvSpPr>
          <p:spPr bwMode="blackGray">
            <a:xfrm rot="-2825154" flipH="1" flipV="1">
              <a:off x="2272" y="2146"/>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5" name="Line 16"/>
            <p:cNvSpPr>
              <a:spLocks noChangeShapeType="1"/>
            </p:cNvSpPr>
            <p:nvPr/>
          </p:nvSpPr>
          <p:spPr bwMode="blackGray">
            <a:xfrm rot="-20195175" flipH="1" flipV="1">
              <a:off x="2623" y="1578"/>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6" name="Line 17"/>
            <p:cNvSpPr>
              <a:spLocks noChangeShapeType="1"/>
            </p:cNvSpPr>
            <p:nvPr/>
          </p:nvSpPr>
          <p:spPr bwMode="blackGray">
            <a:xfrm rot="-3572574" flipH="1" flipV="1">
              <a:off x="2742" y="1419"/>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7" name="Line 18"/>
            <p:cNvSpPr>
              <a:spLocks noChangeShapeType="1"/>
            </p:cNvSpPr>
            <p:nvPr/>
          </p:nvSpPr>
          <p:spPr bwMode="blackGray">
            <a:xfrm rot="18569158" flipH="1">
              <a:off x="2117" y="1089"/>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8" name="Rectangle 177"/>
            <p:cNvSpPr>
              <a:spLocks noChangeArrowheads="1"/>
            </p:cNvSpPr>
            <p:nvPr/>
          </p:nvSpPr>
          <p:spPr bwMode="blackGray">
            <a:xfrm>
              <a:off x="1535" y="2452"/>
              <a:ext cx="1235"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dirty="0">
                  <a:sym typeface="Symbol" pitchFamily="18" charset="2"/>
                </a:rPr>
                <a:t>Indicator gradient</a:t>
              </a:r>
            </a:p>
          </p:txBody>
        </p:sp>
        <p:sp>
          <p:nvSpPr>
            <p:cNvPr id="179" name="Text Box 20"/>
            <p:cNvSpPr txBox="1">
              <a:spLocks noChangeArrowheads="1"/>
            </p:cNvSpPr>
            <p:nvPr/>
          </p:nvSpPr>
          <p:spPr bwMode="blackGray">
            <a:xfrm>
              <a:off x="1811" y="960"/>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0" name="Text Box 21"/>
            <p:cNvSpPr txBox="1">
              <a:spLocks noChangeArrowheads="1"/>
            </p:cNvSpPr>
            <p:nvPr/>
          </p:nvSpPr>
          <p:spPr bwMode="blackGray">
            <a:xfrm>
              <a:off x="2455" y="971"/>
              <a:ext cx="205"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1" name="Text Box 22"/>
            <p:cNvSpPr txBox="1">
              <a:spLocks noChangeArrowheads="1"/>
            </p:cNvSpPr>
            <p:nvPr/>
          </p:nvSpPr>
          <p:spPr bwMode="blackGray">
            <a:xfrm>
              <a:off x="2411" y="1824"/>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2" name="Text Box 23"/>
            <p:cNvSpPr txBox="1">
              <a:spLocks noChangeArrowheads="1"/>
            </p:cNvSpPr>
            <p:nvPr/>
          </p:nvSpPr>
          <p:spPr bwMode="blackGray">
            <a:xfrm>
              <a:off x="2213" y="1248"/>
              <a:ext cx="205"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3" name="Text Box 24"/>
            <p:cNvSpPr txBox="1">
              <a:spLocks noChangeArrowheads="1"/>
            </p:cNvSpPr>
            <p:nvPr/>
          </p:nvSpPr>
          <p:spPr bwMode="blackGray">
            <a:xfrm>
              <a:off x="1895" y="1776"/>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4" name="Text Box 25"/>
            <p:cNvSpPr txBox="1">
              <a:spLocks noChangeArrowheads="1"/>
            </p:cNvSpPr>
            <p:nvPr/>
          </p:nvSpPr>
          <p:spPr bwMode="blackGray">
            <a:xfrm>
              <a:off x="1819" y="1432"/>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grpSp>
      <p:sp>
        <p:nvSpPr>
          <p:cNvPr id="185" name="Right Arrow 184"/>
          <p:cNvSpPr/>
          <p:nvPr/>
        </p:nvSpPr>
        <p:spPr>
          <a:xfrm>
            <a:off x="4495800" y="5232150"/>
            <a:ext cx="609600" cy="330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 Arrow 185"/>
          <p:cNvSpPr/>
          <p:nvPr/>
        </p:nvSpPr>
        <p:spPr>
          <a:xfrm>
            <a:off x="4114800" y="5216910"/>
            <a:ext cx="988842" cy="3611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64"/>
                                        </p:tgtEl>
                                        <p:attrNameLst>
                                          <p:attrName>style.visibility</p:attrName>
                                        </p:attrNameLst>
                                      </p:cBhvr>
                                      <p:to>
                                        <p:strVal val="visible"/>
                                      </p:to>
                                    </p:set>
                                    <p:animEffect transition="in" filter="fade">
                                      <p:cBhvr>
                                        <p:cTn id="16" dur="1000"/>
                                        <p:tgtEl>
                                          <p:spTgt spid="164"/>
                                        </p:tgtEl>
                                      </p:cBhvr>
                                    </p:animEffect>
                                  </p:childTnLst>
                                </p:cTn>
                              </p:par>
                              <p:par>
                                <p:cTn id="17" presetID="10" presetClass="exit" presetSubtype="0" fill="hold" grpId="0" nodeType="withEffect">
                                  <p:stCondLst>
                                    <p:cond delay="0"/>
                                  </p:stCondLst>
                                  <p:childTnLst>
                                    <p:animEffect transition="out" filter="fade">
                                      <p:cBhvr>
                                        <p:cTn id="18" dur="1000"/>
                                        <p:tgtEl>
                                          <p:spTgt spid="185"/>
                                        </p:tgtEl>
                                      </p:cBhvr>
                                    </p:animEffect>
                                    <p:set>
                                      <p:cBhvr>
                                        <p:cTn id="19" dur="1" fill="hold">
                                          <p:stCondLst>
                                            <p:cond delay="999"/>
                                          </p:stCondLst>
                                        </p:cTn>
                                        <p:tgtEl>
                                          <p:spTgt spid="18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Poisson Reconstruction </a:t>
            </a:r>
            <a:r>
              <a:rPr lang="en-US" sz="3100" dirty="0" smtClean="0"/>
              <a:t>[Kazhdan et al. 2006]</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To fit a scalar field </a:t>
                </a:r>
                <a:r>
                  <a:rPr lang="en-US" i="1" dirty="0" smtClean="0"/>
                  <a:t>F</a:t>
                </a:r>
                <a:r>
                  <a:rPr lang="en-US" dirty="0" smtClean="0"/>
                  <a:t> to the gradients </a:t>
                </a:r>
                <a14:m>
                  <m:oMath xmlns:m="http://schemas.openxmlformats.org/officeDocument/2006/math">
                    <m:acc>
                      <m:accPr>
                        <m:chr m:val="⃗"/>
                        <m:ctrlPr>
                          <a:rPr lang="en-US" i="1" dirty="0">
                            <a:latin typeface="Cambria Math"/>
                          </a:rPr>
                        </m:ctrlPr>
                      </m:accPr>
                      <m:e>
                        <m:r>
                          <a:rPr lang="en-US" i="1" dirty="0">
                            <a:latin typeface="Cambria Math"/>
                          </a:rPr>
                          <m:t>𝑉</m:t>
                        </m:r>
                      </m:e>
                    </m:acc>
                  </m:oMath>
                </a14:m>
                <a:r>
                  <a:rPr lang="en-US" dirty="0" smtClean="0"/>
                  <a:t>:</a:t>
                </a:r>
                <a:br>
                  <a:rPr lang="en-US" dirty="0" smtClean="0"/>
                </a:br>
                <a:r>
                  <a:rPr lang="en-US" dirty="0" smtClean="0"/>
                  <a:t/>
                </a:r>
                <a:br>
                  <a:rPr lang="en-US" dirty="0" smtClean="0"/>
                </a:br>
                <a:r>
                  <a:rPr lang="en-US" dirty="0" smtClean="0"/>
                  <a:t>we take the divergence of both sides, which results in a Poisson equation:</a:t>
                </a:r>
                <a:br>
                  <a:rPr lang="en-US" dirty="0" smtClean="0"/>
                </a:br>
                <a:r>
                  <a:rPr lang="en-US" dirty="0" smtClean="0"/>
                  <a:t/>
                </a:r>
                <a:br>
                  <a:rPr lang="en-US" dirty="0" smtClean="0"/>
                </a:b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1">
                <a:blip r:embed="rId3"/>
                <a:stretch>
                  <a:fillRect l="-1852" t="-232"/>
                </a:stretch>
              </a:blipFill>
            </p:spPr>
            <p:txBody>
              <a:bodyPr/>
              <a:lstStyle/>
              <a:p>
                <a:r>
                  <a:rPr lang="en-US">
                    <a:noFill/>
                  </a:rPr>
                  <a:t> </a:t>
                </a:r>
              </a:p>
            </p:txBody>
          </p:sp>
        </mc:Fallback>
      </mc:AlternateContent>
      <p:sp>
        <p:nvSpPr>
          <p:cNvPr id="34" name="Rectangle 33"/>
          <p:cNvSpPr>
            <a:spLocks noChangeArrowheads="1"/>
          </p:cNvSpPr>
          <p:nvPr/>
        </p:nvSpPr>
        <p:spPr bwMode="blackGray">
          <a:xfrm>
            <a:off x="1949450" y="6477000"/>
            <a:ext cx="172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sym typeface="Symbol" pitchFamily="18" charset="2"/>
              </a:rPr>
              <a:t>Oriented points</a:t>
            </a:r>
          </a:p>
        </p:txBody>
      </p:sp>
      <p:grpSp>
        <p:nvGrpSpPr>
          <p:cNvPr id="36" name="Group 35"/>
          <p:cNvGrpSpPr>
            <a:grpSpLocks/>
          </p:cNvGrpSpPr>
          <p:nvPr/>
        </p:nvGrpSpPr>
        <p:grpSpPr bwMode="auto">
          <a:xfrm rot="519153" flipH="1" flipV="1">
            <a:off x="2281238" y="4537075"/>
            <a:ext cx="111125" cy="136525"/>
            <a:chOff x="4537" y="1204"/>
            <a:chExt cx="70" cy="91"/>
          </a:xfrm>
        </p:grpSpPr>
        <p:sp>
          <p:nvSpPr>
            <p:cNvPr id="149" name="Line 26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0" name="Oval 14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37" name="Group 36"/>
          <p:cNvGrpSpPr>
            <a:grpSpLocks/>
          </p:cNvGrpSpPr>
          <p:nvPr/>
        </p:nvGrpSpPr>
        <p:grpSpPr bwMode="auto">
          <a:xfrm rot="-735886" flipH="1" flipV="1">
            <a:off x="2173288" y="4641850"/>
            <a:ext cx="111125" cy="136525"/>
            <a:chOff x="4537" y="1204"/>
            <a:chExt cx="70" cy="91"/>
          </a:xfrm>
        </p:grpSpPr>
        <p:sp>
          <p:nvSpPr>
            <p:cNvPr id="147" name="Line 26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8" name="Oval 14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38" name="Group 37"/>
          <p:cNvGrpSpPr>
            <a:grpSpLocks/>
          </p:cNvGrpSpPr>
          <p:nvPr/>
        </p:nvGrpSpPr>
        <p:grpSpPr bwMode="auto">
          <a:xfrm flipH="1" flipV="1">
            <a:off x="2111375" y="4722812"/>
            <a:ext cx="111125" cy="136525"/>
            <a:chOff x="4537" y="1204"/>
            <a:chExt cx="70" cy="91"/>
          </a:xfrm>
        </p:grpSpPr>
        <p:sp>
          <p:nvSpPr>
            <p:cNvPr id="145" name="Line 26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6" name="Oval 14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39" name="Group 38"/>
          <p:cNvGrpSpPr>
            <a:grpSpLocks/>
          </p:cNvGrpSpPr>
          <p:nvPr/>
        </p:nvGrpSpPr>
        <p:grpSpPr bwMode="auto">
          <a:xfrm rot="-1757482" flipH="1" flipV="1">
            <a:off x="2085975" y="4781550"/>
            <a:ext cx="111125" cy="136525"/>
            <a:chOff x="4537" y="1204"/>
            <a:chExt cx="70" cy="91"/>
          </a:xfrm>
        </p:grpSpPr>
        <p:sp>
          <p:nvSpPr>
            <p:cNvPr id="143" name="Line 271"/>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4" name="Oval 14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0" name="Group 39"/>
          <p:cNvGrpSpPr>
            <a:grpSpLocks/>
          </p:cNvGrpSpPr>
          <p:nvPr/>
        </p:nvGrpSpPr>
        <p:grpSpPr bwMode="auto">
          <a:xfrm rot="-3172988" flipH="1" flipV="1">
            <a:off x="2050256" y="4899819"/>
            <a:ext cx="104775" cy="144462"/>
            <a:chOff x="4537" y="1204"/>
            <a:chExt cx="70" cy="91"/>
          </a:xfrm>
        </p:grpSpPr>
        <p:sp>
          <p:nvSpPr>
            <p:cNvPr id="141" name="Line 274"/>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2" name="Oval 14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1" name="Group 40"/>
          <p:cNvGrpSpPr>
            <a:grpSpLocks/>
          </p:cNvGrpSpPr>
          <p:nvPr/>
        </p:nvGrpSpPr>
        <p:grpSpPr bwMode="auto">
          <a:xfrm rot="-2908094" flipH="1" flipV="1">
            <a:off x="1999456" y="5098257"/>
            <a:ext cx="104775" cy="144462"/>
            <a:chOff x="4537" y="1204"/>
            <a:chExt cx="70" cy="91"/>
          </a:xfrm>
        </p:grpSpPr>
        <p:sp>
          <p:nvSpPr>
            <p:cNvPr id="139" name="Line 277"/>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0" name="Oval 13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2" name="Group 41"/>
          <p:cNvGrpSpPr>
            <a:grpSpLocks/>
          </p:cNvGrpSpPr>
          <p:nvPr/>
        </p:nvGrpSpPr>
        <p:grpSpPr bwMode="auto">
          <a:xfrm rot="-3872199" flipH="1" flipV="1">
            <a:off x="1987521" y="5246746"/>
            <a:ext cx="106364" cy="144463"/>
            <a:chOff x="4537" y="1204"/>
            <a:chExt cx="70" cy="91"/>
          </a:xfrm>
        </p:grpSpPr>
        <p:sp>
          <p:nvSpPr>
            <p:cNvPr id="137" name="Line 280"/>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8" name="Oval 13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3" name="Group 42"/>
          <p:cNvGrpSpPr>
            <a:grpSpLocks/>
          </p:cNvGrpSpPr>
          <p:nvPr/>
        </p:nvGrpSpPr>
        <p:grpSpPr bwMode="auto">
          <a:xfrm rot="-4735788" flipH="1" flipV="1">
            <a:off x="2035162" y="5529327"/>
            <a:ext cx="106364" cy="144463"/>
            <a:chOff x="4537" y="1204"/>
            <a:chExt cx="70" cy="91"/>
          </a:xfrm>
        </p:grpSpPr>
        <p:sp>
          <p:nvSpPr>
            <p:cNvPr id="135" name="Line 283"/>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6" name="Oval 13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4" name="Group 43"/>
          <p:cNvGrpSpPr>
            <a:grpSpLocks/>
          </p:cNvGrpSpPr>
          <p:nvPr/>
        </p:nvGrpSpPr>
        <p:grpSpPr bwMode="auto">
          <a:xfrm rot="15754116" flipH="1" flipV="1">
            <a:off x="2129631" y="5714207"/>
            <a:ext cx="104775" cy="144462"/>
            <a:chOff x="4537" y="1204"/>
            <a:chExt cx="70" cy="91"/>
          </a:xfrm>
        </p:grpSpPr>
        <p:sp>
          <p:nvSpPr>
            <p:cNvPr id="133" name="Line 286"/>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4" name="Oval 13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5" name="Group 44"/>
          <p:cNvGrpSpPr>
            <a:grpSpLocks/>
          </p:cNvGrpSpPr>
          <p:nvPr/>
        </p:nvGrpSpPr>
        <p:grpSpPr bwMode="auto">
          <a:xfrm rot="-5101815" flipH="1" flipV="1">
            <a:off x="2284413" y="5905500"/>
            <a:ext cx="104775" cy="142875"/>
            <a:chOff x="4537" y="1204"/>
            <a:chExt cx="70" cy="91"/>
          </a:xfrm>
        </p:grpSpPr>
        <p:sp>
          <p:nvSpPr>
            <p:cNvPr id="131" name="Line 289"/>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2" name="Oval 13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6" name="Group 45"/>
          <p:cNvGrpSpPr>
            <a:grpSpLocks/>
          </p:cNvGrpSpPr>
          <p:nvPr/>
        </p:nvGrpSpPr>
        <p:grpSpPr bwMode="auto">
          <a:xfrm rot="12967160" flipH="1" flipV="1">
            <a:off x="2498725" y="6061075"/>
            <a:ext cx="111125" cy="136525"/>
            <a:chOff x="4537" y="1204"/>
            <a:chExt cx="70" cy="91"/>
          </a:xfrm>
        </p:grpSpPr>
        <p:sp>
          <p:nvSpPr>
            <p:cNvPr id="129" name="Line 29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0" name="Oval 12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7" name="Group 46"/>
          <p:cNvGrpSpPr>
            <a:grpSpLocks/>
          </p:cNvGrpSpPr>
          <p:nvPr/>
        </p:nvGrpSpPr>
        <p:grpSpPr bwMode="auto">
          <a:xfrm rot="11104776" flipH="1" flipV="1">
            <a:off x="2740025" y="6022975"/>
            <a:ext cx="111125" cy="138112"/>
            <a:chOff x="4537" y="1204"/>
            <a:chExt cx="70" cy="91"/>
          </a:xfrm>
        </p:grpSpPr>
        <p:sp>
          <p:nvSpPr>
            <p:cNvPr id="127" name="Line 29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8" name="Oval 12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8" name="Group 47"/>
          <p:cNvGrpSpPr>
            <a:grpSpLocks/>
          </p:cNvGrpSpPr>
          <p:nvPr/>
        </p:nvGrpSpPr>
        <p:grpSpPr bwMode="auto">
          <a:xfrm rot="8587806" flipH="1" flipV="1">
            <a:off x="2849563" y="5899150"/>
            <a:ext cx="111125" cy="136525"/>
            <a:chOff x="4537" y="1204"/>
            <a:chExt cx="70" cy="91"/>
          </a:xfrm>
        </p:grpSpPr>
        <p:sp>
          <p:nvSpPr>
            <p:cNvPr id="125" name="Line 29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Oval 12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49" name="Group 48"/>
          <p:cNvGrpSpPr>
            <a:grpSpLocks/>
          </p:cNvGrpSpPr>
          <p:nvPr/>
        </p:nvGrpSpPr>
        <p:grpSpPr bwMode="auto">
          <a:xfrm rot="6482057" flipH="1" flipV="1">
            <a:off x="2817019" y="5680868"/>
            <a:ext cx="104775" cy="144463"/>
            <a:chOff x="4537" y="1204"/>
            <a:chExt cx="70" cy="91"/>
          </a:xfrm>
        </p:grpSpPr>
        <p:sp>
          <p:nvSpPr>
            <p:cNvPr id="123" name="Line 301"/>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Oval 12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0" name="Group 49"/>
          <p:cNvGrpSpPr>
            <a:grpSpLocks/>
          </p:cNvGrpSpPr>
          <p:nvPr/>
        </p:nvGrpSpPr>
        <p:grpSpPr bwMode="auto">
          <a:xfrm rot="6482057" flipH="1" flipV="1">
            <a:off x="2740819" y="5477668"/>
            <a:ext cx="104775" cy="144463"/>
            <a:chOff x="4537" y="1204"/>
            <a:chExt cx="70" cy="91"/>
          </a:xfrm>
        </p:grpSpPr>
        <p:sp>
          <p:nvSpPr>
            <p:cNvPr id="121" name="Line 304"/>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2" name="Oval 12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1" name="Group 50"/>
          <p:cNvGrpSpPr>
            <a:grpSpLocks/>
          </p:cNvGrpSpPr>
          <p:nvPr/>
        </p:nvGrpSpPr>
        <p:grpSpPr bwMode="auto">
          <a:xfrm rot="9034352" flipH="1" flipV="1">
            <a:off x="2725738" y="5216525"/>
            <a:ext cx="111125" cy="136525"/>
            <a:chOff x="4537" y="1204"/>
            <a:chExt cx="70" cy="91"/>
          </a:xfrm>
        </p:grpSpPr>
        <p:sp>
          <p:nvSpPr>
            <p:cNvPr id="119" name="Line 307"/>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0" name="Oval 11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2" name="Group 51"/>
          <p:cNvGrpSpPr>
            <a:grpSpLocks/>
          </p:cNvGrpSpPr>
          <p:nvPr/>
        </p:nvGrpSpPr>
        <p:grpSpPr bwMode="auto">
          <a:xfrm rot="11882057" flipH="1" flipV="1">
            <a:off x="2908300" y="4994275"/>
            <a:ext cx="111125" cy="136525"/>
            <a:chOff x="4537" y="1204"/>
            <a:chExt cx="70" cy="91"/>
          </a:xfrm>
        </p:grpSpPr>
        <p:sp>
          <p:nvSpPr>
            <p:cNvPr id="117" name="Line 310"/>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8" name="Oval 11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3" name="Group 52"/>
          <p:cNvGrpSpPr>
            <a:grpSpLocks/>
          </p:cNvGrpSpPr>
          <p:nvPr/>
        </p:nvGrpSpPr>
        <p:grpSpPr bwMode="auto">
          <a:xfrm rot="13658553" flipH="1" flipV="1">
            <a:off x="3084555" y="4970511"/>
            <a:ext cx="106364" cy="144462"/>
            <a:chOff x="4537" y="1204"/>
            <a:chExt cx="70" cy="91"/>
          </a:xfrm>
        </p:grpSpPr>
        <p:sp>
          <p:nvSpPr>
            <p:cNvPr id="115" name="Line 313"/>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6" name="Oval 11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4" name="Group 53"/>
          <p:cNvGrpSpPr>
            <a:grpSpLocks/>
          </p:cNvGrpSpPr>
          <p:nvPr/>
        </p:nvGrpSpPr>
        <p:grpSpPr bwMode="auto">
          <a:xfrm rot="12800443" flipH="1" flipV="1">
            <a:off x="3367088" y="5029200"/>
            <a:ext cx="111125" cy="136525"/>
            <a:chOff x="4537" y="1204"/>
            <a:chExt cx="70" cy="91"/>
          </a:xfrm>
        </p:grpSpPr>
        <p:sp>
          <p:nvSpPr>
            <p:cNvPr id="113" name="Line 316"/>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4" name="Oval 11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5" name="Group 54"/>
          <p:cNvGrpSpPr>
            <a:grpSpLocks/>
          </p:cNvGrpSpPr>
          <p:nvPr/>
        </p:nvGrpSpPr>
        <p:grpSpPr bwMode="auto">
          <a:xfrm rot="12631783" flipH="1" flipV="1">
            <a:off x="3489325" y="5010150"/>
            <a:ext cx="111125" cy="136525"/>
            <a:chOff x="4537" y="1204"/>
            <a:chExt cx="70" cy="91"/>
          </a:xfrm>
        </p:grpSpPr>
        <p:sp>
          <p:nvSpPr>
            <p:cNvPr id="111" name="Line 319"/>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2" name="Oval 11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6" name="Group 55"/>
          <p:cNvGrpSpPr>
            <a:grpSpLocks/>
          </p:cNvGrpSpPr>
          <p:nvPr/>
        </p:nvGrpSpPr>
        <p:grpSpPr bwMode="auto">
          <a:xfrm rot="11180412" flipH="1" flipV="1">
            <a:off x="3541713" y="4972050"/>
            <a:ext cx="111125" cy="136525"/>
            <a:chOff x="4537" y="1204"/>
            <a:chExt cx="70" cy="91"/>
          </a:xfrm>
        </p:grpSpPr>
        <p:sp>
          <p:nvSpPr>
            <p:cNvPr id="109" name="Line 32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0" name="Oval 10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7" name="Group 56"/>
          <p:cNvGrpSpPr>
            <a:grpSpLocks/>
          </p:cNvGrpSpPr>
          <p:nvPr/>
        </p:nvGrpSpPr>
        <p:grpSpPr bwMode="auto">
          <a:xfrm rot="10800000" flipH="1" flipV="1">
            <a:off x="3595688" y="4932362"/>
            <a:ext cx="111125" cy="136525"/>
            <a:chOff x="4537" y="1204"/>
            <a:chExt cx="70" cy="91"/>
          </a:xfrm>
        </p:grpSpPr>
        <p:sp>
          <p:nvSpPr>
            <p:cNvPr id="107" name="Line 32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8" name="Oval 10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8" name="Group 57"/>
          <p:cNvGrpSpPr>
            <a:grpSpLocks/>
          </p:cNvGrpSpPr>
          <p:nvPr/>
        </p:nvGrpSpPr>
        <p:grpSpPr bwMode="auto">
          <a:xfrm rot="7672499" flipH="1" flipV="1">
            <a:off x="3601244" y="4814093"/>
            <a:ext cx="104775" cy="144463"/>
            <a:chOff x="4537" y="1204"/>
            <a:chExt cx="70" cy="91"/>
          </a:xfrm>
        </p:grpSpPr>
        <p:sp>
          <p:nvSpPr>
            <p:cNvPr id="105" name="Line 32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6" name="Oval 10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9" name="Group 58"/>
          <p:cNvGrpSpPr>
            <a:grpSpLocks/>
          </p:cNvGrpSpPr>
          <p:nvPr/>
        </p:nvGrpSpPr>
        <p:grpSpPr bwMode="auto">
          <a:xfrm rot="5400000" flipH="1" flipV="1">
            <a:off x="3567906" y="4637882"/>
            <a:ext cx="104775" cy="144462"/>
            <a:chOff x="4537" y="1204"/>
            <a:chExt cx="70" cy="91"/>
          </a:xfrm>
        </p:grpSpPr>
        <p:sp>
          <p:nvSpPr>
            <p:cNvPr id="103" name="Line 331"/>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 name="Oval 10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0" name="Group 59"/>
          <p:cNvGrpSpPr>
            <a:grpSpLocks/>
          </p:cNvGrpSpPr>
          <p:nvPr/>
        </p:nvGrpSpPr>
        <p:grpSpPr bwMode="auto">
          <a:xfrm rot="987601" flipH="1" flipV="1">
            <a:off x="3476625" y="4524375"/>
            <a:ext cx="111125" cy="136525"/>
            <a:chOff x="4537" y="1204"/>
            <a:chExt cx="70" cy="91"/>
          </a:xfrm>
        </p:grpSpPr>
        <p:sp>
          <p:nvSpPr>
            <p:cNvPr id="101" name="Line 334"/>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2" name="Oval 10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2" name="Group 71"/>
          <p:cNvGrpSpPr>
            <a:grpSpLocks/>
          </p:cNvGrpSpPr>
          <p:nvPr/>
        </p:nvGrpSpPr>
        <p:grpSpPr bwMode="auto">
          <a:xfrm rot="966805" flipH="1" flipV="1">
            <a:off x="3381375" y="4589462"/>
            <a:ext cx="111125" cy="136525"/>
            <a:chOff x="4537" y="1204"/>
            <a:chExt cx="70" cy="91"/>
          </a:xfrm>
        </p:grpSpPr>
        <p:sp>
          <p:nvSpPr>
            <p:cNvPr id="99" name="Line 337"/>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0" name="Oval 9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3" name="Group 72"/>
          <p:cNvGrpSpPr>
            <a:grpSpLocks/>
          </p:cNvGrpSpPr>
          <p:nvPr/>
        </p:nvGrpSpPr>
        <p:grpSpPr bwMode="auto">
          <a:xfrm rot="1793934" flipH="1" flipV="1">
            <a:off x="3243263" y="4657725"/>
            <a:ext cx="109537" cy="136525"/>
            <a:chOff x="4537" y="1204"/>
            <a:chExt cx="70" cy="91"/>
          </a:xfrm>
        </p:grpSpPr>
        <p:sp>
          <p:nvSpPr>
            <p:cNvPr id="97" name="Line 340"/>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8" name="Oval 9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4" name="Group 73"/>
          <p:cNvGrpSpPr>
            <a:grpSpLocks/>
          </p:cNvGrpSpPr>
          <p:nvPr/>
        </p:nvGrpSpPr>
        <p:grpSpPr bwMode="auto">
          <a:xfrm rot="5095224" flipH="1" flipV="1">
            <a:off x="3047206" y="4482307"/>
            <a:ext cx="104775" cy="144462"/>
            <a:chOff x="4537" y="1204"/>
            <a:chExt cx="70" cy="91"/>
          </a:xfrm>
        </p:grpSpPr>
        <p:sp>
          <p:nvSpPr>
            <p:cNvPr id="95" name="Line 343"/>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6" name="Oval 9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8" name="Group 77"/>
          <p:cNvGrpSpPr>
            <a:grpSpLocks/>
          </p:cNvGrpSpPr>
          <p:nvPr/>
        </p:nvGrpSpPr>
        <p:grpSpPr bwMode="auto">
          <a:xfrm rot="2647115" flipH="1" flipV="1">
            <a:off x="2722563" y="4322762"/>
            <a:ext cx="111125" cy="136525"/>
            <a:chOff x="4537" y="1204"/>
            <a:chExt cx="70" cy="91"/>
          </a:xfrm>
        </p:grpSpPr>
        <p:sp>
          <p:nvSpPr>
            <p:cNvPr id="93" name="Line 346"/>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4" name="Oval 93"/>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1" name="Group 80"/>
          <p:cNvGrpSpPr>
            <a:grpSpLocks/>
          </p:cNvGrpSpPr>
          <p:nvPr/>
        </p:nvGrpSpPr>
        <p:grpSpPr bwMode="auto">
          <a:xfrm flipH="1" flipV="1">
            <a:off x="2359025" y="4478337"/>
            <a:ext cx="109538" cy="138113"/>
            <a:chOff x="4537" y="1204"/>
            <a:chExt cx="70" cy="91"/>
          </a:xfrm>
        </p:grpSpPr>
        <p:sp>
          <p:nvSpPr>
            <p:cNvPr id="91" name="Line 349"/>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2" name="Oval 91"/>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2" name="Group 81"/>
          <p:cNvGrpSpPr>
            <a:grpSpLocks/>
          </p:cNvGrpSpPr>
          <p:nvPr/>
        </p:nvGrpSpPr>
        <p:grpSpPr bwMode="auto">
          <a:xfrm flipH="1" flipV="1">
            <a:off x="2435225" y="4425950"/>
            <a:ext cx="111125" cy="136525"/>
            <a:chOff x="4537" y="1204"/>
            <a:chExt cx="70" cy="91"/>
          </a:xfrm>
        </p:grpSpPr>
        <p:sp>
          <p:nvSpPr>
            <p:cNvPr id="89" name="Line 352"/>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0" name="Oval 89"/>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3" name="Group 82"/>
          <p:cNvGrpSpPr>
            <a:grpSpLocks/>
          </p:cNvGrpSpPr>
          <p:nvPr/>
        </p:nvGrpSpPr>
        <p:grpSpPr bwMode="auto">
          <a:xfrm rot="2647115" flipH="1" flipV="1">
            <a:off x="2541588" y="4356100"/>
            <a:ext cx="111125" cy="136525"/>
            <a:chOff x="4537" y="1204"/>
            <a:chExt cx="70" cy="91"/>
          </a:xfrm>
        </p:grpSpPr>
        <p:sp>
          <p:nvSpPr>
            <p:cNvPr id="87" name="Line 355"/>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8" name="Oval 87"/>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4" name="Group 83"/>
          <p:cNvGrpSpPr>
            <a:grpSpLocks/>
          </p:cNvGrpSpPr>
          <p:nvPr/>
        </p:nvGrpSpPr>
        <p:grpSpPr bwMode="auto">
          <a:xfrm rot="5095224" flipH="1" flipV="1">
            <a:off x="2890044" y="4371181"/>
            <a:ext cx="104775" cy="144463"/>
            <a:chOff x="4537" y="1204"/>
            <a:chExt cx="70" cy="91"/>
          </a:xfrm>
        </p:grpSpPr>
        <p:sp>
          <p:nvSpPr>
            <p:cNvPr id="85" name="Line 358"/>
            <p:cNvSpPr>
              <a:spLocks noChangeShapeType="1"/>
            </p:cNvSpPr>
            <p:nvPr/>
          </p:nvSpPr>
          <p:spPr bwMode="blackGray">
            <a:xfrm flipH="1" flipV="1">
              <a:off x="4537" y="1204"/>
              <a:ext cx="52" cy="73"/>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6" name="Oval 85"/>
            <p:cNvSpPr>
              <a:spLocks noChangeAspect="1" noChangeArrowheads="1"/>
            </p:cNvSpPr>
            <p:nvPr/>
          </p:nvSpPr>
          <p:spPr bwMode="blackGray">
            <a:xfrm>
              <a:off x="4572" y="1260"/>
              <a:ext cx="35" cy="35"/>
            </a:xfrm>
            <a:prstGeom prst="ellipse">
              <a:avLst/>
            </a:prstGeom>
            <a:solidFill>
              <a:schemeClr val="tx1"/>
            </a:solidFill>
            <a:ln>
              <a:noFill/>
            </a:ln>
            <a:effectLst/>
            <a:extLst>
              <a:ext uri="{91240B29-F687-4F45-9708-019B960494DF}">
                <a14:hiddenLine xmlns:a14="http://schemas.microsoft.com/office/drawing/2010/main" w="19050" algn="ctr">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64" name="Group 163"/>
          <p:cNvGrpSpPr>
            <a:grpSpLocks/>
          </p:cNvGrpSpPr>
          <p:nvPr/>
        </p:nvGrpSpPr>
        <p:grpSpPr bwMode="auto">
          <a:xfrm>
            <a:off x="5607241" y="4175502"/>
            <a:ext cx="2017715" cy="2570282"/>
            <a:chOff x="1535" y="960"/>
            <a:chExt cx="1271" cy="1692"/>
          </a:xfrm>
        </p:grpSpPr>
        <p:sp>
          <p:nvSpPr>
            <p:cNvPr id="165" name="Freeform 164"/>
            <p:cNvSpPr>
              <a:spLocks/>
            </p:cNvSpPr>
            <p:nvPr/>
          </p:nvSpPr>
          <p:spPr bwMode="blackGray">
            <a:xfrm>
              <a:off x="1682" y="1079"/>
              <a:ext cx="1124" cy="1275"/>
            </a:xfrm>
            <a:custGeom>
              <a:avLst/>
              <a:gdLst>
                <a:gd name="T0" fmla="*/ 1016 w 1584"/>
                <a:gd name="T1" fmla="*/ 136 h 1536"/>
                <a:gd name="T2" fmla="*/ 632 w 1584"/>
                <a:gd name="T3" fmla="*/ 40 h 1536"/>
                <a:gd name="T4" fmla="*/ 152 w 1584"/>
                <a:gd name="T5" fmla="*/ 376 h 1536"/>
                <a:gd name="T6" fmla="*/ 56 w 1584"/>
                <a:gd name="T7" fmla="*/ 1000 h 1536"/>
                <a:gd name="T8" fmla="*/ 488 w 1584"/>
                <a:gd name="T9" fmla="*/ 1480 h 1536"/>
                <a:gd name="T10" fmla="*/ 865 w 1584"/>
                <a:gd name="T11" fmla="*/ 1395 h 1536"/>
                <a:gd name="T12" fmla="*/ 825 w 1584"/>
                <a:gd name="T13" fmla="*/ 1065 h 1536"/>
                <a:gd name="T14" fmla="*/ 839 w 1584"/>
                <a:gd name="T15" fmla="*/ 699 h 1536"/>
                <a:gd name="T16" fmla="*/ 1208 w 1584"/>
                <a:gd name="T17" fmla="*/ 664 h 1536"/>
                <a:gd name="T18" fmla="*/ 1544 w 1584"/>
                <a:gd name="T19" fmla="*/ 568 h 1536"/>
                <a:gd name="T20" fmla="*/ 1448 w 1584"/>
                <a:gd name="T21" fmla="*/ 184 h 1536"/>
                <a:gd name="T22" fmla="*/ 1178 w 1584"/>
                <a:gd name="T23" fmla="*/ 292 h 1536"/>
                <a:gd name="T24" fmla="*/ 1016 w 1584"/>
                <a:gd name="T25" fmla="*/ 1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4" h="1536">
                  <a:moveTo>
                    <a:pt x="1016" y="136"/>
                  </a:moveTo>
                  <a:cubicBezTo>
                    <a:pt x="917" y="78"/>
                    <a:pt x="776" y="0"/>
                    <a:pt x="632" y="40"/>
                  </a:cubicBezTo>
                  <a:cubicBezTo>
                    <a:pt x="488" y="80"/>
                    <a:pt x="248" y="216"/>
                    <a:pt x="152" y="376"/>
                  </a:cubicBezTo>
                  <a:cubicBezTo>
                    <a:pt x="56" y="536"/>
                    <a:pt x="0" y="816"/>
                    <a:pt x="56" y="1000"/>
                  </a:cubicBezTo>
                  <a:cubicBezTo>
                    <a:pt x="112" y="1184"/>
                    <a:pt x="328" y="1424"/>
                    <a:pt x="488" y="1480"/>
                  </a:cubicBezTo>
                  <a:cubicBezTo>
                    <a:pt x="648" y="1536"/>
                    <a:pt x="801" y="1467"/>
                    <a:pt x="865" y="1395"/>
                  </a:cubicBezTo>
                  <a:cubicBezTo>
                    <a:pt x="929" y="1323"/>
                    <a:pt x="873" y="1193"/>
                    <a:pt x="825" y="1065"/>
                  </a:cubicBezTo>
                  <a:cubicBezTo>
                    <a:pt x="777" y="937"/>
                    <a:pt x="715" y="832"/>
                    <a:pt x="839" y="699"/>
                  </a:cubicBezTo>
                  <a:cubicBezTo>
                    <a:pt x="963" y="566"/>
                    <a:pt x="1068" y="638"/>
                    <a:pt x="1208" y="664"/>
                  </a:cubicBezTo>
                  <a:cubicBezTo>
                    <a:pt x="1348" y="690"/>
                    <a:pt x="1504" y="648"/>
                    <a:pt x="1544" y="568"/>
                  </a:cubicBezTo>
                  <a:cubicBezTo>
                    <a:pt x="1584" y="488"/>
                    <a:pt x="1520" y="232"/>
                    <a:pt x="1448" y="184"/>
                  </a:cubicBezTo>
                  <a:cubicBezTo>
                    <a:pt x="1376" y="136"/>
                    <a:pt x="1285" y="319"/>
                    <a:pt x="1178" y="292"/>
                  </a:cubicBezTo>
                  <a:cubicBezTo>
                    <a:pt x="1071" y="265"/>
                    <a:pt x="1115" y="194"/>
                    <a:pt x="1016" y="136"/>
                  </a:cubicBezTo>
                  <a:close/>
                </a:path>
              </a:pathLst>
            </a:custGeom>
            <a:noFill/>
            <a:ln w="19050" cap="flat" cmpd="sng">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6" name="Line 7"/>
            <p:cNvSpPr>
              <a:spLocks noChangeShapeType="1"/>
            </p:cNvSpPr>
            <p:nvPr/>
          </p:nvSpPr>
          <p:spPr bwMode="blackGray">
            <a:xfrm flipH="1" flipV="1">
              <a:off x="2274" y="1571"/>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7" name="Line 8"/>
            <p:cNvSpPr>
              <a:spLocks noChangeShapeType="1"/>
            </p:cNvSpPr>
            <p:nvPr/>
          </p:nvSpPr>
          <p:spPr bwMode="blackGray">
            <a:xfrm rot="-4057551" flipH="1" flipV="1">
              <a:off x="2192" y="1811"/>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8" name="Line 9"/>
            <p:cNvSpPr>
              <a:spLocks noChangeShapeType="1"/>
            </p:cNvSpPr>
            <p:nvPr/>
          </p:nvSpPr>
          <p:spPr bwMode="blackGray">
            <a:xfrm rot="-328258">
              <a:off x="1860" y="1248"/>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9" name="Line 10"/>
            <p:cNvSpPr>
              <a:spLocks noChangeShapeType="1"/>
            </p:cNvSpPr>
            <p:nvPr/>
          </p:nvSpPr>
          <p:spPr bwMode="blackGray">
            <a:xfrm>
              <a:off x="2594" y="1260"/>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0" name="Line 11"/>
            <p:cNvSpPr>
              <a:spLocks noChangeShapeType="1"/>
            </p:cNvSpPr>
            <p:nvPr/>
          </p:nvSpPr>
          <p:spPr bwMode="blackGray">
            <a:xfrm flipH="1">
              <a:off x="2303" y="1131"/>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1" name="Line 12"/>
            <p:cNvSpPr>
              <a:spLocks noChangeShapeType="1"/>
            </p:cNvSpPr>
            <p:nvPr/>
          </p:nvSpPr>
          <p:spPr bwMode="blackGray">
            <a:xfrm rot="20886167" flipV="1">
              <a:off x="1991" y="2246"/>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2" name="Line 13"/>
            <p:cNvSpPr>
              <a:spLocks noChangeShapeType="1"/>
            </p:cNvSpPr>
            <p:nvPr/>
          </p:nvSpPr>
          <p:spPr bwMode="blackGray">
            <a:xfrm rot="-13670188" flipH="1" flipV="1">
              <a:off x="1700" y="1659"/>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3" name="Line 14"/>
            <p:cNvSpPr>
              <a:spLocks noChangeShapeType="1"/>
            </p:cNvSpPr>
            <p:nvPr/>
          </p:nvSpPr>
          <p:spPr bwMode="blackGray">
            <a:xfrm rot="-16327485" flipH="1" flipV="1">
              <a:off x="1789" y="2034"/>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4" name="Line 15"/>
            <p:cNvSpPr>
              <a:spLocks noChangeShapeType="1"/>
            </p:cNvSpPr>
            <p:nvPr/>
          </p:nvSpPr>
          <p:spPr bwMode="blackGray">
            <a:xfrm rot="-2825154" flipH="1" flipV="1">
              <a:off x="2272" y="2146"/>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5" name="Line 16"/>
            <p:cNvSpPr>
              <a:spLocks noChangeShapeType="1"/>
            </p:cNvSpPr>
            <p:nvPr/>
          </p:nvSpPr>
          <p:spPr bwMode="blackGray">
            <a:xfrm rot="-20195175" flipH="1" flipV="1">
              <a:off x="2623" y="1578"/>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6" name="Line 17"/>
            <p:cNvSpPr>
              <a:spLocks noChangeShapeType="1"/>
            </p:cNvSpPr>
            <p:nvPr/>
          </p:nvSpPr>
          <p:spPr bwMode="blackGray">
            <a:xfrm rot="-3572574" flipH="1" flipV="1">
              <a:off x="2742" y="1419"/>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7" name="Line 18"/>
            <p:cNvSpPr>
              <a:spLocks noChangeShapeType="1"/>
            </p:cNvSpPr>
            <p:nvPr/>
          </p:nvSpPr>
          <p:spPr bwMode="blackGray">
            <a:xfrm rot="18569158" flipH="1">
              <a:off x="2117" y="1089"/>
              <a:ext cx="52" cy="73"/>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8" name="Rectangle 177"/>
            <p:cNvSpPr>
              <a:spLocks noChangeArrowheads="1"/>
            </p:cNvSpPr>
            <p:nvPr/>
          </p:nvSpPr>
          <p:spPr bwMode="blackGray">
            <a:xfrm>
              <a:off x="1535" y="2452"/>
              <a:ext cx="1235"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dirty="0">
                  <a:sym typeface="Symbol" pitchFamily="18" charset="2"/>
                </a:rPr>
                <a:t>Indicator gradient</a:t>
              </a:r>
            </a:p>
          </p:txBody>
        </p:sp>
        <p:sp>
          <p:nvSpPr>
            <p:cNvPr id="179" name="Text Box 20"/>
            <p:cNvSpPr txBox="1">
              <a:spLocks noChangeArrowheads="1"/>
            </p:cNvSpPr>
            <p:nvPr/>
          </p:nvSpPr>
          <p:spPr bwMode="blackGray">
            <a:xfrm>
              <a:off x="1811" y="960"/>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0" name="Text Box 21"/>
            <p:cNvSpPr txBox="1">
              <a:spLocks noChangeArrowheads="1"/>
            </p:cNvSpPr>
            <p:nvPr/>
          </p:nvSpPr>
          <p:spPr bwMode="blackGray">
            <a:xfrm>
              <a:off x="2455" y="971"/>
              <a:ext cx="205"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1" name="Text Box 22"/>
            <p:cNvSpPr txBox="1">
              <a:spLocks noChangeArrowheads="1"/>
            </p:cNvSpPr>
            <p:nvPr/>
          </p:nvSpPr>
          <p:spPr bwMode="blackGray">
            <a:xfrm>
              <a:off x="2411" y="1824"/>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2" name="Text Box 23"/>
            <p:cNvSpPr txBox="1">
              <a:spLocks noChangeArrowheads="1"/>
            </p:cNvSpPr>
            <p:nvPr/>
          </p:nvSpPr>
          <p:spPr bwMode="blackGray">
            <a:xfrm>
              <a:off x="2213" y="1248"/>
              <a:ext cx="205"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3" name="Text Box 24"/>
            <p:cNvSpPr txBox="1">
              <a:spLocks noChangeArrowheads="1"/>
            </p:cNvSpPr>
            <p:nvPr/>
          </p:nvSpPr>
          <p:spPr bwMode="blackGray">
            <a:xfrm>
              <a:off x="1895" y="1776"/>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sp>
          <p:nvSpPr>
            <p:cNvPr id="184" name="Text Box 25"/>
            <p:cNvSpPr txBox="1">
              <a:spLocks noChangeArrowheads="1"/>
            </p:cNvSpPr>
            <p:nvPr/>
          </p:nvSpPr>
          <p:spPr bwMode="blackGray">
            <a:xfrm>
              <a:off x="1819" y="1432"/>
              <a:ext cx="2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a:t>0</a:t>
              </a:r>
            </a:p>
          </p:txBody>
        </p:sp>
      </p:grpSp>
      <p:sp>
        <p:nvSpPr>
          <p:cNvPr id="187" name="Left-Right Arrow 186"/>
          <p:cNvSpPr/>
          <p:nvPr/>
        </p:nvSpPr>
        <p:spPr>
          <a:xfrm>
            <a:off x="4114800" y="5216910"/>
            <a:ext cx="988842" cy="3611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910498677"/>
              </p:ext>
            </p:extLst>
          </p:nvPr>
        </p:nvGraphicFramePr>
        <p:xfrm>
          <a:off x="3351213" y="2100263"/>
          <a:ext cx="1876425" cy="642937"/>
        </p:xfrm>
        <a:graphic>
          <a:graphicData uri="http://schemas.openxmlformats.org/presentationml/2006/ole">
            <mc:AlternateContent xmlns:mc="http://schemas.openxmlformats.org/markup-compatibility/2006">
              <mc:Choice xmlns:v="urn:schemas-microsoft-com:vml" Requires="v">
                <p:oleObj spid="_x0000_s9253" name="Equation" r:id="rId4" imgW="965160" imgH="330120" progId="Equation.3">
                  <p:embed/>
                </p:oleObj>
              </mc:Choice>
              <mc:Fallback>
                <p:oleObj name="Equation" r:id="rId4" imgW="965160" imgH="3301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213" y="2100263"/>
                        <a:ext cx="1876425"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52589792"/>
              </p:ext>
            </p:extLst>
          </p:nvPr>
        </p:nvGraphicFramePr>
        <p:xfrm>
          <a:off x="1936750" y="3644900"/>
          <a:ext cx="4541838" cy="469900"/>
        </p:xfrm>
        <a:graphic>
          <a:graphicData uri="http://schemas.openxmlformats.org/presentationml/2006/ole">
            <mc:AlternateContent xmlns:mc="http://schemas.openxmlformats.org/markup-compatibility/2006">
              <mc:Choice xmlns:v="urn:schemas-microsoft-com:vml" Requires="v">
                <p:oleObj spid="_x0000_s9254" name="Equation" r:id="rId6" imgW="2336760" imgH="241200" progId="Equation.3">
                  <p:embed/>
                </p:oleObj>
              </mc:Choice>
              <mc:Fallback>
                <p:oleObj name="Equation" r:id="rId6" imgW="2336760" imgH="241200" progId="Equation.3">
                  <p:embed/>
                  <p:pic>
                    <p:nvPicPr>
                      <p:cNvPr id="0" name="Object 6"/>
                      <p:cNvPicPr>
                        <a:picLocks noChangeAspect="1" noChangeArrowheads="1"/>
                      </p:cNvPicPr>
                      <p:nvPr/>
                    </p:nvPicPr>
                    <p:blipFill>
                      <a:blip r:embed="rId7"/>
                      <a:srcRect/>
                      <a:stretch>
                        <a:fillRect/>
                      </a:stretch>
                    </p:blipFill>
                    <p:spPr bwMode="auto">
                      <a:xfrm>
                        <a:off x="1936750" y="3644900"/>
                        <a:ext cx="454183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4235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Poisson Reconstruction </a:t>
            </a:r>
            <a:r>
              <a:rPr lang="en-US" sz="3100" dirty="0" smtClean="0"/>
              <a:t>[Kazhdan et al. 2006]</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u="sng" dirty="0" smtClean="0"/>
              <a:t>Algorithm</a:t>
            </a:r>
            <a:r>
              <a:rPr lang="en-US" dirty="0" smtClean="0"/>
              <a:t>:</a:t>
            </a:r>
          </a:p>
          <a:p>
            <a:pPr marL="514350" indent="-514350">
              <a:buFont typeface="+mj-lt"/>
              <a:buAutoNum type="arabicPeriod"/>
            </a:pPr>
            <a:r>
              <a:rPr lang="en-US" dirty="0" smtClean="0"/>
              <a:t>Transform samples into a vector field.</a:t>
            </a:r>
          </a:p>
          <a:p>
            <a:pPr marL="514350" indent="-514350">
              <a:buFont typeface="+mj-lt"/>
              <a:buAutoNum type="arabicPeriod"/>
            </a:pPr>
            <a:r>
              <a:rPr lang="en-US" dirty="0" smtClean="0"/>
              <a:t>Fit a scalar-field to the gradients.</a:t>
            </a:r>
          </a:p>
          <a:p>
            <a:pPr marL="514350" indent="-514350">
              <a:buFont typeface="+mj-lt"/>
              <a:buAutoNum type="arabicPeriod"/>
            </a:pPr>
            <a:r>
              <a:rPr lang="en-US" dirty="0" smtClean="0"/>
              <a:t>Extract the </a:t>
            </a:r>
            <a:r>
              <a:rPr lang="en-US" dirty="0" err="1" smtClean="0"/>
              <a:t>isosurface</a:t>
            </a:r>
            <a:r>
              <a:rPr lang="en-US" dirty="0" smtClean="0"/>
              <a:t>.</a:t>
            </a:r>
          </a:p>
          <a:p>
            <a:pPr marL="0" indent="0">
              <a:buNone/>
            </a:pPr>
            <a:endParaRPr lang="en-US" dirty="0"/>
          </a:p>
        </p:txBody>
      </p:sp>
      <p:pic>
        <p:nvPicPr>
          <p:cNvPr id="151" name="Picture 150" descr="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62400"/>
            <a:ext cx="2743200" cy="27432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4" name="Picture 153" descr="indic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635" y="3945610"/>
            <a:ext cx="2703165" cy="2703165"/>
          </a:xfrm>
          <a:prstGeom prst="rect">
            <a:avLst/>
          </a:prstGeom>
          <a:noFill/>
          <a:extLst>
            <a:ext uri="{909E8E84-426E-40DD-AFC4-6F175D3DCCD1}">
              <a14:hiddenFill xmlns:a14="http://schemas.microsoft.com/office/drawing/2010/main">
                <a:solidFill>
                  <a:srgbClr val="FFFFFF"/>
                </a:solidFill>
              </a14:hiddenFill>
            </a:ext>
          </a:extLst>
        </p:spPr>
      </p:pic>
      <p:sp>
        <p:nvSpPr>
          <p:cNvPr id="155" name="Right Arrow 154"/>
          <p:cNvSpPr/>
          <p:nvPr/>
        </p:nvSpPr>
        <p:spPr>
          <a:xfrm>
            <a:off x="5638800" y="5232150"/>
            <a:ext cx="609600" cy="330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Picture 155" descr="ho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176" y="3942151"/>
            <a:ext cx="2706624" cy="2706624"/>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56" descr="poi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656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53" name="Right Arrow 152"/>
          <p:cNvSpPr/>
          <p:nvPr/>
        </p:nvSpPr>
        <p:spPr>
          <a:xfrm>
            <a:off x="2286000" y="5232150"/>
            <a:ext cx="609600" cy="330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19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animEffect transition="in" filter="fade">
                                      <p:cBhvr>
                                        <p:cTn id="9" dur="500"/>
                                        <p:tgtEl>
                                          <p:spTgt spid="153"/>
                                        </p:tgtEl>
                                      </p:cBhvr>
                                    </p:animEffect>
                                  </p:childTnLst>
                                </p:cTn>
                              </p:par>
                              <p:par>
                                <p:cTn id="10" presetID="10" presetClass="entr" presetSubtype="0" fill="hold" nodeType="with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500"/>
                                        <p:tgtEl>
                                          <p:spTgt spid="155"/>
                                        </p:tgtEl>
                                      </p:cBhvr>
                                    </p:animEffect>
                                  </p:childTnLst>
                                </p:cTn>
                              </p:par>
                              <p:par>
                                <p:cTn id="20" presetID="10" presetClass="entr" presetSubtype="0" fill="hold" nodeType="with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500"/>
                                        <p:tgtEl>
                                          <p:spTgt spid="15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Introduction</a:t>
            </a:r>
          </a:p>
          <a:p>
            <a:r>
              <a:rPr lang="en-US" dirty="0" smtClean="0">
                <a:solidFill>
                  <a:schemeClr val="bg1">
                    <a:lumMod val="85000"/>
                  </a:schemeClr>
                </a:solidFill>
              </a:rPr>
              <a:t>Preliminaries</a:t>
            </a:r>
            <a:endParaRPr lang="en-US" dirty="0" smtClean="0"/>
          </a:p>
          <a:p>
            <a:r>
              <a:rPr lang="en-US" dirty="0" smtClean="0">
                <a:solidFill>
                  <a:schemeClr val="bg1">
                    <a:lumMod val="75000"/>
                  </a:schemeClr>
                </a:solidFill>
              </a:rPr>
              <a:t>A sampling of methods</a:t>
            </a:r>
          </a:p>
          <a:p>
            <a:r>
              <a:rPr lang="en-US" dirty="0" smtClean="0"/>
              <a:t>Why is reconstruction hard?</a:t>
            </a:r>
            <a:endParaRPr lang="en-US" dirty="0"/>
          </a:p>
        </p:txBody>
      </p:sp>
    </p:spTree>
    <p:extLst>
      <p:ext uri="{BB962C8B-B14F-4D97-AF65-F5344CB8AC3E}">
        <p14:creationId xmlns:p14="http://schemas.microsoft.com/office/powerpoint/2010/main" val="338830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Reconstruction Hard?</a:t>
            </a:r>
            <a:endParaRPr lang="en-US" dirty="0"/>
          </a:p>
        </p:txBody>
      </p:sp>
      <p:sp>
        <p:nvSpPr>
          <p:cNvPr id="3" name="Content Placeholder 2"/>
          <p:cNvSpPr>
            <a:spLocks noGrp="1"/>
          </p:cNvSpPr>
          <p:nvPr>
            <p:ph idx="1"/>
          </p:nvPr>
        </p:nvSpPr>
        <p:spPr/>
        <p:txBody>
          <a:bodyPr/>
          <a:lstStyle/>
          <a:p>
            <a:pPr marL="0" indent="0">
              <a:buNone/>
            </a:pPr>
            <a:r>
              <a:rPr lang="en-US" dirty="0" smtClean="0"/>
              <a:t>The point-set is often the result of:</a:t>
            </a:r>
          </a:p>
          <a:p>
            <a:r>
              <a:rPr lang="en-US" dirty="0" smtClean="0"/>
              <a:t>Scanning</a:t>
            </a:r>
          </a:p>
          <a:p>
            <a:r>
              <a:rPr lang="en-US" dirty="0" smtClean="0"/>
              <a:t>Registering</a:t>
            </a:r>
          </a:p>
          <a:p>
            <a:r>
              <a:rPr lang="en-US" dirty="0" smtClean="0"/>
              <a:t>Warping</a:t>
            </a:r>
          </a:p>
          <a:p>
            <a:r>
              <a:rPr lang="en-US" dirty="0" smtClean="0"/>
              <a:t>Etc.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296" y="4038600"/>
            <a:ext cx="904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446" y="5305586"/>
            <a:ext cx="8477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445" y="4314986"/>
            <a:ext cx="16097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695" y="4269137"/>
            <a:ext cx="17430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802770" y="5200811"/>
            <a:ext cx="1447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30970" y="5400836"/>
            <a:ext cx="1600200" cy="381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30970" y="4486436"/>
            <a:ext cx="1600200" cy="381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64170" y="6174504"/>
            <a:ext cx="1679947" cy="369332"/>
          </a:xfrm>
          <a:prstGeom prst="rect">
            <a:avLst/>
          </a:prstGeom>
          <a:noFill/>
        </p:spPr>
        <p:txBody>
          <a:bodyPr wrap="none" rtlCol="0">
            <a:spAutoFit/>
          </a:bodyPr>
          <a:lstStyle/>
          <a:p>
            <a:r>
              <a:rPr lang="en-US" dirty="0" smtClean="0"/>
              <a:t>Individual Scans</a:t>
            </a:r>
            <a:endParaRPr lang="en-US" dirty="0"/>
          </a:p>
        </p:txBody>
      </p:sp>
      <p:sp>
        <p:nvSpPr>
          <p:cNvPr id="18" name="TextBox 17"/>
          <p:cNvSpPr txBox="1"/>
          <p:nvPr/>
        </p:nvSpPr>
        <p:spPr>
          <a:xfrm>
            <a:off x="4278770" y="6174504"/>
            <a:ext cx="1751185" cy="369332"/>
          </a:xfrm>
          <a:prstGeom prst="rect">
            <a:avLst/>
          </a:prstGeom>
          <a:noFill/>
        </p:spPr>
        <p:txBody>
          <a:bodyPr wrap="none" rtlCol="0">
            <a:spAutoFit/>
          </a:bodyPr>
          <a:lstStyle/>
          <a:p>
            <a:r>
              <a:rPr lang="en-US" dirty="0" smtClean="0"/>
              <a:t>Registered Scans</a:t>
            </a:r>
            <a:endParaRPr lang="en-US" dirty="0"/>
          </a:p>
        </p:txBody>
      </p:sp>
      <p:sp>
        <p:nvSpPr>
          <p:cNvPr id="19" name="TextBox 18"/>
          <p:cNvSpPr txBox="1"/>
          <p:nvPr/>
        </p:nvSpPr>
        <p:spPr>
          <a:xfrm>
            <a:off x="6869570" y="6174504"/>
            <a:ext cx="2198230" cy="369332"/>
          </a:xfrm>
          <a:prstGeom prst="rect">
            <a:avLst/>
          </a:prstGeom>
          <a:noFill/>
        </p:spPr>
        <p:txBody>
          <a:bodyPr wrap="none" rtlCol="0">
            <a:spAutoFit/>
          </a:bodyPr>
          <a:lstStyle/>
          <a:p>
            <a:r>
              <a:rPr lang="en-US" dirty="0" smtClean="0"/>
              <a:t>Reconstructed Model</a:t>
            </a:r>
            <a:endParaRPr lang="en-US" dirty="0"/>
          </a:p>
        </p:txBody>
      </p:sp>
      <p:sp>
        <p:nvSpPr>
          <p:cNvPr id="31" name="TextBox 30"/>
          <p:cNvSpPr txBox="1"/>
          <p:nvPr/>
        </p:nvSpPr>
        <p:spPr>
          <a:xfrm>
            <a:off x="6702049" y="6519446"/>
            <a:ext cx="2441951" cy="338554"/>
          </a:xfrm>
          <a:prstGeom prst="rect">
            <a:avLst/>
          </a:prstGeom>
          <a:noFill/>
        </p:spPr>
        <p:txBody>
          <a:bodyPr wrap="none" rtlCol="0">
            <a:spAutoFit/>
          </a:bodyPr>
          <a:lstStyle/>
          <a:p>
            <a:pPr algn="r"/>
            <a:r>
              <a:rPr lang="en-US" sz="1600" dirty="0" smtClean="0">
                <a:solidFill>
                  <a:schemeClr val="tx1">
                    <a:lumMod val="50000"/>
                    <a:lumOff val="50000"/>
                  </a:schemeClr>
                </a:solidFill>
              </a:rPr>
              <a:t>[Image courtesy of Bolitho]</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664301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Reconstruction Hard?</a:t>
            </a:r>
          </a:p>
        </p:txBody>
      </p:sp>
      <p:sp>
        <p:nvSpPr>
          <p:cNvPr id="3" name="Content Placeholder 2"/>
          <p:cNvSpPr>
            <a:spLocks noGrp="1"/>
          </p:cNvSpPr>
          <p:nvPr>
            <p:ph idx="1"/>
          </p:nvPr>
        </p:nvSpPr>
        <p:spPr/>
        <p:txBody>
          <a:bodyPr/>
          <a:lstStyle/>
          <a:p>
            <a:pPr marL="0" indent="0">
              <a:buNone/>
            </a:pPr>
            <a:r>
              <a:rPr lang="en-US" dirty="0" smtClean="0"/>
              <a:t>Susceptible to:</a:t>
            </a:r>
            <a:endParaRPr lang="en-US" dirty="0"/>
          </a:p>
          <a:p>
            <a:r>
              <a:rPr lang="en-US" dirty="0" smtClean="0"/>
              <a:t>Scanner noise</a:t>
            </a:r>
          </a:p>
          <a:p>
            <a:r>
              <a:rPr lang="en-US" dirty="0" smtClean="0"/>
              <a:t>Misalignment</a:t>
            </a:r>
          </a:p>
          <a:p>
            <a:r>
              <a:rPr lang="en-US" dirty="0" err="1" smtClean="0"/>
              <a:t>Nonuniform</a:t>
            </a:r>
            <a:r>
              <a:rPr lang="en-US" dirty="0" smtClean="0"/>
              <a:t> sampling</a:t>
            </a:r>
          </a:p>
        </p:txBody>
      </p:sp>
      <p:sp>
        <p:nvSpPr>
          <p:cNvPr id="30" name="TextBox 29"/>
          <p:cNvSpPr txBox="1"/>
          <p:nvPr/>
        </p:nvSpPr>
        <p:spPr>
          <a:xfrm>
            <a:off x="6286102" y="6519446"/>
            <a:ext cx="2857898" cy="338554"/>
          </a:xfrm>
          <a:prstGeom prst="rect">
            <a:avLst/>
          </a:prstGeom>
          <a:noFill/>
        </p:spPr>
        <p:txBody>
          <a:bodyPr wrap="none" rtlCol="0">
            <a:spAutoFit/>
          </a:bodyPr>
          <a:lstStyle/>
          <a:p>
            <a:pPr algn="r"/>
            <a:r>
              <a:rPr lang="en-US" sz="1600" dirty="0" smtClean="0">
                <a:solidFill>
                  <a:schemeClr val="tx1">
                    <a:lumMod val="50000"/>
                    <a:lumOff val="50000"/>
                  </a:schemeClr>
                </a:solidFill>
              </a:rPr>
              <a:t>[Image courtesy of Berger </a:t>
            </a:r>
            <a:r>
              <a:rPr lang="en-US" sz="1600" i="1" dirty="0" smtClean="0">
                <a:solidFill>
                  <a:schemeClr val="tx1">
                    <a:lumMod val="50000"/>
                    <a:lumOff val="50000"/>
                  </a:schemeClr>
                </a:solidFill>
              </a:rPr>
              <a:t>et al</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906" y="3104870"/>
            <a:ext cx="4058735" cy="314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973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US" dirty="0"/>
          </a:p>
        </p:txBody>
      </p:sp>
      <p:sp>
        <p:nvSpPr>
          <p:cNvPr id="3" name="Content Placeholder 2"/>
          <p:cNvSpPr>
            <a:spLocks noGrp="1"/>
          </p:cNvSpPr>
          <p:nvPr>
            <p:ph idx="1"/>
          </p:nvPr>
        </p:nvSpPr>
        <p:spPr/>
        <p:txBody>
          <a:bodyPr/>
          <a:lstStyle/>
          <a:p>
            <a:r>
              <a:rPr lang="en-US" dirty="0" smtClean="0"/>
              <a:t>Performance in the presence of bad data</a:t>
            </a:r>
          </a:p>
          <a:p>
            <a:r>
              <a:rPr lang="en-US" dirty="0"/>
              <a:t>Interpolating vs. Approximating</a:t>
            </a:r>
          </a:p>
          <a:p>
            <a:r>
              <a:rPr lang="en-US" dirty="0" smtClean="0"/>
              <a:t>Efficiency of reconstruction</a:t>
            </a:r>
          </a:p>
          <a:p>
            <a:r>
              <a:rPr lang="en-US" dirty="0" smtClean="0"/>
              <a:t>Quality </a:t>
            </a:r>
            <a:r>
              <a:rPr lang="en-US" dirty="0"/>
              <a:t>Guarantees</a:t>
            </a:r>
          </a:p>
          <a:p>
            <a:r>
              <a:rPr lang="en-US" dirty="0" smtClean="0"/>
              <a:t>Input constraints</a:t>
            </a:r>
          </a:p>
          <a:p>
            <a:r>
              <a:rPr lang="en-US" dirty="0" smtClean="0"/>
              <a:t>Manifoldness</a:t>
            </a:r>
          </a:p>
          <a:p>
            <a:r>
              <a:rPr lang="en-US" dirty="0" smtClean="0"/>
              <a:t>Etc.</a:t>
            </a:r>
          </a:p>
        </p:txBody>
      </p:sp>
    </p:spTree>
    <p:extLst>
      <p:ext uri="{BB962C8B-B14F-4D97-AF65-F5344CB8AC3E}">
        <p14:creationId xmlns:p14="http://schemas.microsoft.com/office/powerpoint/2010/main" val="1732584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pPr marL="0" indent="0">
              <a:buNone/>
            </a:pPr>
            <a:r>
              <a:rPr lang="en-US" dirty="0" smtClean="0"/>
              <a:t>Scanners typically produce un/semi-structured sets of points that need to be connected into a single (water-tight) model.</a:t>
            </a:r>
            <a:endParaRPr lang="en-US" dirty="0"/>
          </a:p>
        </p:txBody>
      </p:sp>
      <p:pic>
        <p:nvPicPr>
          <p:cNvPr id="12" name="Picture 11" descr="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607" y="2995612"/>
            <a:ext cx="3684587" cy="36845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ni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7" y="3116262"/>
            <a:ext cx="3665537" cy="3665538"/>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9"/>
          <p:cNvSpPr>
            <a:spLocks noChangeArrowheads="1"/>
          </p:cNvSpPr>
          <p:nvPr/>
        </p:nvSpPr>
        <p:spPr bwMode="auto">
          <a:xfrm>
            <a:off x="3918744" y="4784725"/>
            <a:ext cx="822325" cy="449262"/>
          </a:xfrm>
          <a:prstGeom prst="rightArrow">
            <a:avLst>
              <a:gd name="adj1" fmla="val 50000"/>
              <a:gd name="adj2" fmla="val 4576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Tree>
    <p:extLst>
      <p:ext uri="{BB962C8B-B14F-4D97-AF65-F5344CB8AC3E}">
        <p14:creationId xmlns:p14="http://schemas.microsoft.com/office/powerpoint/2010/main" val="230462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10" name="Rectangle 3"/>
          <p:cNvSpPr txBox="1">
            <a:spLocks noChangeArrowheads="1"/>
          </p:cNvSpPr>
          <p:nvPr/>
        </p:nvSpPr>
        <p:spPr>
          <a:xfrm>
            <a:off x="23247" y="1069221"/>
            <a:ext cx="8763000" cy="5394325"/>
          </a:xfrm>
          <a:prstGeom prst="rect">
            <a:avLst/>
          </a:prstGeom>
          <a:noFill/>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341313" algn="just">
              <a:lnSpc>
                <a:spcPct val="80000"/>
              </a:lnSpc>
              <a:buFont typeface="Wingdings" pitchFamily="2" charset="2"/>
              <a:buNone/>
            </a:pPr>
            <a:r>
              <a:rPr lang="en-US" sz="1600" noProof="1" smtClean="0"/>
              <a:t>[</a:t>
            </a:r>
            <a:r>
              <a:rPr lang="en-US" sz="1600" dirty="0" smtClean="0"/>
              <a:t>1</a:t>
            </a:r>
            <a:r>
              <a:rPr lang="en-US" sz="1600" noProof="1" smtClean="0"/>
              <a:t>] 	</a:t>
            </a:r>
            <a:r>
              <a:rPr lang="en-US" sz="800" noProof="1" smtClean="0"/>
              <a:t>GVU Center Georgia Tech, Graphics Research Grupo, Variational Implicit Surfaces Web site: http://www.cc.gatech.edu/gvu/geometry/implicit/. [6] T. Gentils R. Smith A. Hilton, D. Beresford and W. Sun. Virtual people: Capturing human models to populate virtual worlds. In Proc. Computer Animation, page 174185, Geneva, Switzerland, 1999. IEEE Press. [7] Anders Adamson and Marc Alexa. Approximating and intersecting surfaces from points. In Proceedings of the Eurographics/ACM SIG- GRAPH Symposium on Geometry Processing 2003, pages 230{239. ACM Press, Jun 2003. [8] Anders Adamson and Marc Alexa. Approximating bounded, nonorientable surfaces from points. In SMI '04: Proceedings of Shape Modeling Applications 2004, pages 243{252, 2004. 153 [9] U. Adamy, J. Giesen, and M. John. Surface reconstruction using umbrella ¿ters. Computational Geometry, 21(1-2):63{86, 2002. [10] G. J. Agin and T. O.Binford. Computer description of curved objects. In Proceedings of the International Joint Conference on ArtiÌial In- telligence, pages 629{640, 1973. [11] Irene Albrecht, Jorg Haber, and Hans-Peter Seidel. Construction and Animation of Anatomically Based Human Hand Models. In Proceedings ACM SIGGRAPH/Eurographics Symposium on Computer Animation (SCA '03), pages 98{108, July 2003. [12] M. Alexa, J. Behr, D. Cohen-Or, S. Fleishman, D. Levin, and C. T. Silva. Point set surfaces. In IEEE Visualization 2001, pages 21{28, October 2001. [13] Marc Alexa and Anders Adamson. On normals and projection operators for surfaces de¿ed by point sets. In Marc Alexa, Markus Gross, Hanspeter P¿ter, and Szymon Rusinkiewicz, editors, Proceedings of Eurographics Symposium on Point-based Graphics, pages 149{156. Eurographics, 2004. [14] Marc Alexa, Johannes Behr, Daniel Cohen-Or, Shachar Fleishman, David Levin, and Claudio T. Silva. Computing and rendering point set surfaces. IEEE Transactions on Computer Graphics and Visualization, 9:3{15, 2003. [15] International 2003, pages 49{58, Seoul, Korea, May 2003. [17] H. Alt, B. Behrends, and J. Blomer. Approximate matching of polygonal shapes. Annals of Mathematics and ArtiÌial Intelligence, pages 251{265, 1995. 154 [18] N. Amenta, M. Bern, and M. Kamvysselis. A new Voronoi-based Surface Reconstruction Algorithm. In Proceedings of ACM SIGGRAPH' 98, pp.415-421, 1998. [19] N. Amenta, M. Bern, and M. Kamvysselis. A new Voronoi-based surface reconstruction algorithm. In Proceedings of ACM SIGGRAPH 1998, pages 415{421, 1998. [20] N. Amenta, S. Choi, T. K. Dey, and N. Leekha. A simple algorithm for homeomorphic surface reconstruction. In Proc. 16th Annu. ACM Sympos. Comput. Geom., pages 213{222, 2000. [21] N. Amenta, S. Choi, and R. Kolluri. The power crust. In Proceedings of 6th ACM Symposium on Solid Modeling, pages 249{260, 2001. [22] N. Amenta, S. Choi, and R. Kolluri. The power crust. In ACM Solid Modeling, 2001. [23] N. Amenta, S. Choi, and R. K. Kolluri. The power crust, unions of balls, and the medial axis transform. Comput. Geom. Theory Appl., 19:127{153, 2001. [24] N. Amenta and Y. Kil. De¿ing point-set surfaces. Acm Transactions on Graphics, 23, Aug 2004. [25] N. Amenta and Y. Kil. The domain of a point set surface. In Symposium on Point-Based Graphics 2004, 2004. [26] N. Amenta, S.Choi, t. K. Dey, and N. Leekha. A Simple Algorithm for Homeomorphic Surface Reconstruction, International Journal of Computational Geometry and Applications, vol.12 n.1-2, pp.125-141, 2002. [27] Nina Amenta and Marshall Bern. Surface reconstruction by Voronoi ¿tering. Discrete Comput. Geom., 22(4):481{504, 1999. [28] P. Anandan. A computational framework and an algorithm for the measurement of visual motion. Int. Journal of Computer Vision, 2:283{ 310, 1989. [29] Anonymous. The Anthropometry Source Book, volume I &amp; II. NASA Reference Publication 1024. 155 [30] Anonymous. Nasa man-systems integration manual. Technical Report NASA-STD-3000. [31] H.J. Antonisse. Image segmentation in pyramids. Computer Vision, Graphics and Image Processing, 19(4):367{383, 1982. [32] A. Asundi. Computer aided moire methods. Optical Laser Engineering, 17:107{116, 1993. [33] D. Attali. r-regular Shape Reconstruction from Unorganized Points. In Proceedings of the ACM Symposium on Computational Geometry, pp.248-253, 1997. [34] D. Attali and J. O. Lachaud. Delaunay conforming iso-surface; skeleton extraction and noise removal, Computational Geometry: Theory and Applications. 19(2-3): 175-189, 2001. [35] D. Attali and J.-O. Lachaud. Constructing Iso-Surfaces Satisfying the Delaunay Constraint; Application to the Skeleton Computation. In Proc. 10th International Conference on Image Analysis and Processing (ICIAP'99), Venice, Italy, September 27-29, pages 382-387, 1999. [36] Dominique Attali and Jean-Daniel Boissonnat. Complexity of the Delaunay triangulation of points on polyhedral surfaces. In Proc. 7th ACM Symposium on Solid Modeling and Applications, 2002. [37] M. Attene, B. Falcidino, M. Spagnuolo, and J. Rossignac. Sharpen &amp; bend: Recovering curved edges in triangle meshes produced by featureinsensitive sampling. Technical report, Georgia Institute of Technology, 2003. GVU-GATECH 34/2003. [38] M. Attene and M. Spagnuolo. Automatic Surface Reconstruction from point sets in space. In EUROGRAPHICS 2000 Proceedings, pp. 457- 465, Vol.19 n.3, 2000. [39] M. Attene and M. Spagnuolo. Automatic surface reconstruction from point sets in space. Computer Graphics Forum, 19(3):457{465, 2000. Proceedings of EUROGRAPHICS 2000. [40] Marco Attene, Bianca Falcidieno, Jarek Rossignac, and Michela Spagnuolo. Edge-sharpener: Recovering sharp features in triangulations of non-adaptively re-meshed surfaces. 156 [41] Marco Attene and Michela Spagnuolo. Automatic surface reconstruction from point sets in space. Computer Graphics Forum, 19(3):457{ 465, 2000. [42] C.K. Au and M.M.F. Yuen. Feature-based reverse engineering of mannequin for garment design. Computer-Aided Design 31:751-759, 1999. [43] S. Ayer and H. Sawhney. Layered representation of motion video using robust maximum-likelihood estimation of mixture models and mdl encoding. International Conference on Computer Vision, pages 777{784, 1995. [44] Z. Popovic B. Allen, B. Curless. Articulated body deformation from range scan data. In Proceedings SIGGRAPH 02, page 612619, San Antonio, TX, USA, 2002. Addison-Wesley. [45] Z. Popovic B. Allen, B. Curless. The space of all body shapes: reconstruction and parameterization from range scans. In Proceedings SIGGRAPH 03, page 587594, San Diego, CA, USA, 2003. Addison- Wesley. [46] ed B. M. ter haar Romeny. Geometry-Driven Di¯sion in Computer Vision. Kluwer Academic Pubs., 1994. [47] A. Bab-Hadiashar and D. Suter. Robust optic  ow estimation using least median of squares. Proceedings ICIP-96, September 1996. Switzerland. [48] C. Bajaj, Fausto Bernardini, and Guoliang Xu. Automatic reconstruction of surfaces and scalar Îlds from 3d scans. In International Confer- ence on Computer Graphics and Interactive Techniques, pages 109{118, 1995. [49] C .L. Bajaj, F. Bernardini, J. Chen, and D. Schikore. utomatic Reconstruction of 3D Cad Models. In Proceedings of Theory and Practice of Geometric Modelling, 1996. [50] C.L. Bajaj, E.J. Coyle, and K.N. Lin. Arbitrary topology shape reconstruction from planar cross sections. Graphical.Models.and Image Processing., 58:524{543, 1996. 157 [51] G. Barequet, M.T. Goodrich, A. Levi-Steiner, and D. Steiner. Contour interpolation by straight skeletons. Graphical.models., 66:245{260, 2004. [52] G. Barequet, D. Shapiro, and A. Tal. Multilevel sensitive reconstruction of polyhedral surfaces from parallel slices. The Visual Computer, 16(2):116{133, 2000. [53] G. Barequet and M. Sharir. Piecewise-linear interpolation between polygonal slices. Computer Vision and Image Understanding, 63(2):251{272, 1996. [54] G. Barequet and M. Sharir. Partial surface and Beraldin. Practical considerations for a design of a high precision 3d laser scanner system. Proceedings of SPIE, 959:225{246, 1988. [74] B. Blanz and T. Vetter. A morphable model for the synthesis of 3d faces. In Proceedings SIGGRAPH 99, page 187194, Los Angeles, CA, USA, 1999. Addison-Wesley. [75] Volker Blanz, Curzio Basso, Tomaso Poggio, and Thomas Vetter. Reanimating Faces in Images and Video. In Pere Brunet and Dieter Fellner, editors, Computer Graphics Forum (Proceedings of Eurographics 2003), volume 22, pages 641{650, September 2003. [76] Volker Blanz and Thomas Vetter. A Morphable Model for the Synthesis of 3D Faces. In Alyn Rockwood, editor, Computer Graphics (SIGGRAPH '99 Conference Proceedings), pages 187{194. ACM SIGGRAPH, August 1999. [77] J. F. Blinn. A generalization of algebraic surface drawing. ACM Trans- actions on Graphics, 1(3):235{256, July 1982. [78] J. Bloomenthal, editor. Introduction to Implicit Surfaces. Morgan Kaufmann, 1997. [79] J. D. Boissonnat. Geometric Structures for Three-dimensional Shape Representation. ACM Transaction on Graphics, pp.266-286, Vol.3, 1984. [80] J.-D. Boissonnat. Geometric structures for three-dimensional shape representation. ACM Transactions on Graphics, 3(4):266{286, October 1984. [81] J.D. Boissonnat. Shape reconstruction from planar cross sections… </a:t>
            </a:r>
            <a:r>
              <a:rPr lang="en-US" sz="800" dirty="0" smtClean="0"/>
              <a:t> [403] M.J. </a:t>
            </a:r>
            <a:r>
              <a:rPr lang="en-US" sz="800" dirty="0" err="1" smtClean="0"/>
              <a:t>Zyda</a:t>
            </a:r>
            <a:r>
              <a:rPr lang="en-US" sz="800" dirty="0" smtClean="0"/>
              <a:t>, A.R. Jones, and P.G. Hogan. Surface construction from planar contours. </a:t>
            </a:r>
            <a:r>
              <a:rPr lang="en-US" sz="800" dirty="0" err="1" smtClean="0"/>
              <a:t>Computers.and</a:t>
            </a:r>
            <a:r>
              <a:rPr lang="en-US" sz="800" dirty="0" smtClean="0"/>
              <a:t> Graphics, 11:393{408, 1987. </a:t>
            </a:r>
            <a:endParaRPr lang="en-US" sz="2000" b="1" dirty="0"/>
          </a:p>
        </p:txBody>
      </p:sp>
      <p:sp>
        <p:nvSpPr>
          <p:cNvPr id="9" name="Rectangle 4"/>
          <p:cNvSpPr>
            <a:spLocks noChangeArrowheads="1"/>
          </p:cNvSpPr>
          <p:nvPr/>
        </p:nvSpPr>
        <p:spPr bwMode="auto">
          <a:xfrm>
            <a:off x="2819400" y="5724496"/>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 [403]</a:t>
            </a:r>
          </a:p>
        </p:txBody>
      </p:sp>
      <p:sp>
        <p:nvSpPr>
          <p:cNvPr id="11" name="TextBox 10"/>
          <p:cNvSpPr txBox="1"/>
          <p:nvPr/>
        </p:nvSpPr>
        <p:spPr>
          <a:xfrm>
            <a:off x="7090937" y="6519446"/>
            <a:ext cx="2053063" cy="338554"/>
          </a:xfrm>
          <a:prstGeom prst="rect">
            <a:avLst/>
          </a:prstGeom>
          <a:noFill/>
        </p:spPr>
        <p:txBody>
          <a:bodyPr wrap="none" rtlCol="0">
            <a:spAutoFit/>
          </a:bodyPr>
          <a:lstStyle/>
          <a:p>
            <a:pPr algn="r"/>
            <a:r>
              <a:rPr lang="en-US" sz="1600" dirty="0" smtClean="0">
                <a:solidFill>
                  <a:schemeClr val="tx1">
                    <a:lumMod val="50000"/>
                    <a:lumOff val="50000"/>
                  </a:schemeClr>
                </a:solidFill>
              </a:rPr>
              <a:t>[List courtesy of Alliez]</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16840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lstStyle/>
          <a:p>
            <a:pPr marL="0" indent="0">
              <a:buNone/>
            </a:pPr>
            <a:r>
              <a:rPr lang="en-US" u="sng" dirty="0" smtClean="0"/>
              <a:t>Classification</a:t>
            </a:r>
            <a:r>
              <a:rPr lang="en-US" dirty="0" smtClean="0"/>
              <a:t>:</a:t>
            </a:r>
          </a:p>
          <a:p>
            <a:r>
              <a:rPr lang="en-US" dirty="0" smtClean="0"/>
              <a:t>Computational Geometry vs. Implicit Surfaces</a:t>
            </a:r>
          </a:p>
          <a:p>
            <a:r>
              <a:rPr lang="en-US" dirty="0" smtClean="0"/>
              <a:t>Oriented vs. </a:t>
            </a:r>
            <a:r>
              <a:rPr lang="en-US" dirty="0" err="1" smtClean="0"/>
              <a:t>Unoriented</a:t>
            </a:r>
            <a:r>
              <a:rPr lang="en-US" dirty="0" smtClean="0"/>
              <a:t> Points</a:t>
            </a:r>
          </a:p>
          <a:p>
            <a:r>
              <a:rPr lang="en-US" dirty="0" smtClean="0"/>
              <a:t>Structured vs. Unstructured Data</a:t>
            </a:r>
          </a:p>
          <a:p>
            <a:r>
              <a:rPr lang="en-US" dirty="0" smtClean="0"/>
              <a:t>Water-tight vs. Surface with Boundary Output</a:t>
            </a:r>
          </a:p>
          <a:p>
            <a:r>
              <a:rPr lang="en-US" dirty="0" smtClean="0"/>
              <a:t>Etc.</a:t>
            </a:r>
            <a:endParaRPr lang="en-US" dirty="0"/>
          </a:p>
        </p:txBody>
      </p:sp>
    </p:spTree>
    <p:extLst>
      <p:ext uri="{BB962C8B-B14F-4D97-AF65-F5344CB8AC3E}">
        <p14:creationId xmlns:p14="http://schemas.microsoft.com/office/powerpoint/2010/main" val="2486933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lstStyle/>
          <a:p>
            <a:pPr marL="0" indent="0">
              <a:buNone/>
            </a:pPr>
            <a:r>
              <a:rPr lang="en-US" u="sng" dirty="0" smtClean="0"/>
              <a:t>Classification</a:t>
            </a:r>
            <a:r>
              <a:rPr lang="en-US" dirty="0" smtClean="0"/>
              <a:t>:</a:t>
            </a:r>
          </a:p>
          <a:p>
            <a:r>
              <a:rPr lang="en-US" dirty="0" smtClean="0"/>
              <a:t>Computational Geometry</a:t>
            </a:r>
          </a:p>
          <a:p>
            <a:pPr lvl="1"/>
            <a:r>
              <a:rPr lang="en-US" dirty="0" smtClean="0"/>
              <a:t>Uses input to partition space</a:t>
            </a:r>
          </a:p>
          <a:p>
            <a:pPr lvl="1"/>
            <a:r>
              <a:rPr lang="en-US" dirty="0" smtClean="0"/>
              <a:t>Use a subset of the partition to define the shape</a:t>
            </a:r>
          </a:p>
          <a:p>
            <a:r>
              <a:rPr lang="en-US" dirty="0" smtClean="0"/>
              <a:t>Implicit Surfaces</a:t>
            </a:r>
          </a:p>
          <a:p>
            <a:pPr lvl="1"/>
            <a:r>
              <a:rPr lang="en-US" dirty="0" smtClean="0"/>
              <a:t>Fit implicit function to the input</a:t>
            </a:r>
          </a:p>
          <a:p>
            <a:pPr lvl="1"/>
            <a:r>
              <a:rPr lang="en-US" dirty="0" smtClean="0"/>
              <a:t>Extract </a:t>
            </a:r>
            <a:r>
              <a:rPr lang="en-US" dirty="0" err="1" smtClean="0"/>
              <a:t>iso</a:t>
            </a:r>
            <a:r>
              <a:rPr lang="en-US" dirty="0" smtClean="0"/>
              <a:t>-surface</a:t>
            </a:r>
          </a:p>
        </p:txBody>
      </p:sp>
    </p:spTree>
    <p:extLst>
      <p:ext uri="{BB962C8B-B14F-4D97-AF65-F5344CB8AC3E}">
        <p14:creationId xmlns:p14="http://schemas.microsoft.com/office/powerpoint/2010/main" val="2254548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Introduction</a:t>
            </a:r>
          </a:p>
          <a:p>
            <a:r>
              <a:rPr lang="en-US" dirty="0" smtClean="0"/>
              <a:t>Preliminaries</a:t>
            </a:r>
          </a:p>
          <a:p>
            <a:pPr lvl="1"/>
            <a:r>
              <a:rPr lang="en-US" dirty="0" smtClean="0"/>
              <a:t>Convex Hulls</a:t>
            </a:r>
          </a:p>
          <a:p>
            <a:pPr lvl="1"/>
            <a:r>
              <a:rPr lang="en-US" dirty="0" smtClean="0"/>
              <a:t>Delaunay Triangulations</a:t>
            </a:r>
          </a:p>
          <a:p>
            <a:pPr lvl="1"/>
            <a:r>
              <a:rPr lang="en-US" dirty="0" err="1" smtClean="0"/>
              <a:t>Voronoi</a:t>
            </a:r>
            <a:r>
              <a:rPr lang="en-US" dirty="0" smtClean="0"/>
              <a:t> Diagrams</a:t>
            </a:r>
          </a:p>
          <a:p>
            <a:pPr lvl="1"/>
            <a:r>
              <a:rPr lang="en-US" dirty="0" smtClean="0"/>
              <a:t>Medial Axes</a:t>
            </a:r>
          </a:p>
          <a:p>
            <a:r>
              <a:rPr lang="en-US" dirty="0" smtClean="0">
                <a:solidFill>
                  <a:schemeClr val="bg1">
                    <a:lumMod val="75000"/>
                  </a:schemeClr>
                </a:solidFill>
              </a:rPr>
              <a:t>A sampling of methods</a:t>
            </a:r>
          </a:p>
          <a:p>
            <a:r>
              <a:rPr lang="en-US" dirty="0" smtClean="0">
                <a:solidFill>
                  <a:schemeClr val="bg1">
                    <a:lumMod val="75000"/>
                  </a:schemeClr>
                </a:solidFill>
              </a:rPr>
              <a:t>Why is reconstruction hard?</a:t>
            </a:r>
            <a:endParaRPr lang="en-US" dirty="0">
              <a:solidFill>
                <a:schemeClr val="bg1">
                  <a:lumMod val="75000"/>
                </a:schemeClr>
              </a:solidFill>
            </a:endParaRPr>
          </a:p>
        </p:txBody>
      </p:sp>
    </p:spTree>
    <p:extLst>
      <p:ext uri="{BB962C8B-B14F-4D97-AF65-F5344CB8AC3E}">
        <p14:creationId xmlns:p14="http://schemas.microsoft.com/office/powerpoint/2010/main" val="2481742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Geometry</a:t>
            </a:r>
            <a:endParaRPr lang="en-US" dirty="0"/>
          </a:p>
        </p:txBody>
      </p:sp>
      <p:sp>
        <p:nvSpPr>
          <p:cNvPr id="3" name="Content Placeholder 2"/>
          <p:cNvSpPr>
            <a:spLocks noGrp="1"/>
          </p:cNvSpPr>
          <p:nvPr>
            <p:ph idx="1"/>
          </p:nvPr>
        </p:nvSpPr>
        <p:spPr/>
        <p:txBody>
          <a:bodyPr/>
          <a:lstStyle/>
          <a:p>
            <a:pPr marL="0" indent="0">
              <a:buNone/>
            </a:pPr>
            <a:r>
              <a:rPr lang="en-US" u="sng" dirty="0" smtClean="0"/>
              <a:t>Convex Hulls</a:t>
            </a:r>
            <a:r>
              <a:rPr lang="en-US" dirty="0" smtClean="0"/>
              <a:t>:</a:t>
            </a:r>
          </a:p>
          <a:p>
            <a:pPr marL="0" indent="0">
              <a:buNone/>
            </a:pPr>
            <a:r>
              <a:rPr lang="en-US" dirty="0" smtClean="0"/>
              <a:t>A set </a:t>
            </a:r>
            <a:r>
              <a:rPr lang="en-US" i="1" dirty="0" smtClean="0"/>
              <a:t>S</a:t>
            </a:r>
            <a:r>
              <a:rPr lang="en-US" dirty="0" smtClean="0"/>
              <a:t> is </a:t>
            </a:r>
            <a:r>
              <a:rPr lang="en-US" i="1" dirty="0" smtClean="0"/>
              <a:t>convex</a:t>
            </a:r>
            <a:r>
              <a:rPr lang="en-US" dirty="0" smtClean="0"/>
              <a:t> if for any two points</a:t>
            </a:r>
            <a:br>
              <a:rPr lang="en-US" dirty="0" smtClean="0"/>
            </a:br>
            <a:r>
              <a:rPr lang="en-US" i="1" dirty="0" err="1" smtClean="0"/>
              <a:t>a</a:t>
            </a:r>
            <a:r>
              <a:rPr lang="en-US" dirty="0" err="1" smtClean="0"/>
              <a:t>,</a:t>
            </a:r>
            <a:r>
              <a:rPr lang="en-US" i="1" dirty="0" err="1" smtClean="0"/>
              <a:t>b</a:t>
            </a:r>
            <a:r>
              <a:rPr lang="en-US" dirty="0" err="1" smtClean="0">
                <a:sym typeface="Symbol"/>
              </a:rPr>
              <a:t></a:t>
            </a:r>
            <a:r>
              <a:rPr lang="en-US" i="1" dirty="0" err="1" smtClean="0">
                <a:sym typeface="Symbol"/>
              </a:rPr>
              <a:t>S</a:t>
            </a:r>
            <a:r>
              <a:rPr lang="en-US" dirty="0" smtClean="0">
                <a:sym typeface="Symbol"/>
              </a:rPr>
              <a:t>, the line segment between </a:t>
            </a:r>
            <a:r>
              <a:rPr lang="en-US" i="1" dirty="0" smtClean="0">
                <a:sym typeface="Symbol"/>
              </a:rPr>
              <a:t>a</a:t>
            </a:r>
            <a:r>
              <a:rPr lang="en-US" dirty="0" smtClean="0">
                <a:sym typeface="Symbol"/>
              </a:rPr>
              <a:t/>
            </a:r>
            <a:br>
              <a:rPr lang="en-US" dirty="0" smtClean="0">
                <a:sym typeface="Symbol"/>
              </a:rPr>
            </a:br>
            <a:r>
              <a:rPr lang="en-US" dirty="0" smtClean="0">
                <a:sym typeface="Symbol"/>
              </a:rPr>
              <a:t>and </a:t>
            </a:r>
            <a:r>
              <a:rPr lang="en-US" i="1" dirty="0" smtClean="0">
                <a:sym typeface="Symbol"/>
              </a:rPr>
              <a:t>b</a:t>
            </a:r>
            <a:r>
              <a:rPr lang="en-US" dirty="0" smtClean="0">
                <a:sym typeface="Symbol"/>
              </a:rPr>
              <a:t> is also in </a:t>
            </a:r>
            <a:r>
              <a:rPr lang="en-US" i="1" dirty="0" smtClean="0">
                <a:sym typeface="Symbol"/>
              </a:rPr>
              <a:t>S.</a:t>
            </a:r>
          </a:p>
          <a:p>
            <a:pPr marL="0" indent="0">
              <a:buNone/>
            </a:pPr>
            <a:endParaRPr lang="en-US" dirty="0" smtClean="0">
              <a:sym typeface="Symbol"/>
            </a:endParaRPr>
          </a:p>
        </p:txBody>
      </p:sp>
      <p:grpSp>
        <p:nvGrpSpPr>
          <p:cNvPr id="5" name="Group 8"/>
          <p:cNvGrpSpPr>
            <a:grpSpLocks/>
          </p:cNvGrpSpPr>
          <p:nvPr/>
        </p:nvGrpSpPr>
        <p:grpSpPr bwMode="auto">
          <a:xfrm>
            <a:off x="7953375" y="2438400"/>
            <a:ext cx="828675" cy="1169988"/>
            <a:chOff x="4992" y="1146"/>
            <a:chExt cx="522" cy="737"/>
          </a:xfrm>
        </p:grpSpPr>
        <p:sp>
          <p:nvSpPr>
            <p:cNvPr id="7" name="Freeform 9"/>
            <p:cNvSpPr>
              <a:spLocks/>
            </p:cNvSpPr>
            <p:nvPr/>
          </p:nvSpPr>
          <p:spPr bwMode="auto">
            <a:xfrm>
              <a:off x="4992" y="1146"/>
              <a:ext cx="522" cy="737"/>
            </a:xfrm>
            <a:custGeom>
              <a:avLst/>
              <a:gdLst>
                <a:gd name="T0" fmla="*/ 314 w 522"/>
                <a:gd name="T1" fmla="*/ 28 h 737"/>
                <a:gd name="T2" fmla="*/ 513 w 522"/>
                <a:gd name="T3" fmla="*/ 239 h 737"/>
                <a:gd name="T4" fmla="*/ 440 w 522"/>
                <a:gd name="T5" fmla="*/ 554 h 737"/>
                <a:gd name="T6" fmla="*/ 214 w 522"/>
                <a:gd name="T7" fmla="*/ 737 h 737"/>
                <a:gd name="T8" fmla="*/ 59 w 522"/>
                <a:gd name="T9" fmla="*/ 693 h 737"/>
                <a:gd name="T10" fmla="*/ 81 w 522"/>
                <a:gd name="T11" fmla="*/ 538 h 737"/>
                <a:gd name="T12" fmla="*/ 208 w 522"/>
                <a:gd name="T13" fmla="*/ 438 h 737"/>
                <a:gd name="T14" fmla="*/ 248 w 522"/>
                <a:gd name="T15" fmla="*/ 350 h 737"/>
                <a:gd name="T16" fmla="*/ 236 w 522"/>
                <a:gd name="T17" fmla="*/ 226 h 737"/>
                <a:gd name="T18" fmla="*/ 136 w 522"/>
                <a:gd name="T19" fmla="*/ 139 h 737"/>
                <a:gd name="T20" fmla="*/ 147 w 522"/>
                <a:gd name="T21" fmla="*/ 72 h 737"/>
                <a:gd name="T22" fmla="*/ 314 w 522"/>
                <a:gd name="T23" fmla="*/ 2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737">
                  <a:moveTo>
                    <a:pt x="314" y="28"/>
                  </a:moveTo>
                  <a:cubicBezTo>
                    <a:pt x="439" y="59"/>
                    <a:pt x="483" y="116"/>
                    <a:pt x="513" y="239"/>
                  </a:cubicBezTo>
                  <a:cubicBezTo>
                    <a:pt x="522" y="346"/>
                    <a:pt x="496" y="418"/>
                    <a:pt x="440" y="554"/>
                  </a:cubicBezTo>
                  <a:cubicBezTo>
                    <a:pt x="376" y="618"/>
                    <a:pt x="285" y="723"/>
                    <a:pt x="214" y="737"/>
                  </a:cubicBezTo>
                  <a:cubicBezTo>
                    <a:pt x="143" y="728"/>
                    <a:pt x="114" y="730"/>
                    <a:pt x="59" y="693"/>
                  </a:cubicBezTo>
                  <a:cubicBezTo>
                    <a:pt x="21" y="636"/>
                    <a:pt x="0" y="565"/>
                    <a:pt x="81" y="538"/>
                  </a:cubicBezTo>
                  <a:cubicBezTo>
                    <a:pt x="114" y="481"/>
                    <a:pt x="144" y="486"/>
                    <a:pt x="208" y="438"/>
                  </a:cubicBezTo>
                  <a:cubicBezTo>
                    <a:pt x="234" y="407"/>
                    <a:pt x="242" y="383"/>
                    <a:pt x="248" y="350"/>
                  </a:cubicBezTo>
                  <a:cubicBezTo>
                    <a:pt x="253" y="315"/>
                    <a:pt x="255" y="261"/>
                    <a:pt x="236" y="226"/>
                  </a:cubicBezTo>
                  <a:cubicBezTo>
                    <a:pt x="221" y="187"/>
                    <a:pt x="166" y="168"/>
                    <a:pt x="136" y="139"/>
                  </a:cubicBezTo>
                  <a:cubicBezTo>
                    <a:pt x="140" y="117"/>
                    <a:pt x="139" y="93"/>
                    <a:pt x="147" y="72"/>
                  </a:cubicBezTo>
                  <a:cubicBezTo>
                    <a:pt x="177" y="54"/>
                    <a:pt x="253" y="0"/>
                    <a:pt x="314" y="28"/>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1"/>
            <p:cNvSpPr txBox="1">
              <a:spLocks noChangeArrowheads="1"/>
            </p:cNvSpPr>
            <p:nvPr/>
          </p:nvSpPr>
          <p:spPr bwMode="auto">
            <a:xfrm>
              <a:off x="5088" y="115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10" name="Text Box 12"/>
            <p:cNvSpPr txBox="1">
              <a:spLocks noChangeArrowheads="1"/>
            </p:cNvSpPr>
            <p:nvPr/>
          </p:nvSpPr>
          <p:spPr bwMode="auto">
            <a:xfrm>
              <a:off x="4992" y="163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11" name="Oval 13"/>
            <p:cNvSpPr>
              <a:spLocks noChangeArrowheads="1"/>
            </p:cNvSpPr>
            <p:nvPr/>
          </p:nvSpPr>
          <p:spPr bwMode="auto">
            <a:xfrm>
              <a:off x="5100" y="1732"/>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4"/>
            <p:cNvSpPr>
              <a:spLocks noChangeArrowheads="1"/>
            </p:cNvSpPr>
            <p:nvPr/>
          </p:nvSpPr>
          <p:spPr bwMode="auto">
            <a:xfrm>
              <a:off x="5188" y="1240"/>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Text Box 15"/>
          <p:cNvSpPr txBox="1">
            <a:spLocks noChangeArrowheads="1"/>
          </p:cNvSpPr>
          <p:nvPr/>
        </p:nvSpPr>
        <p:spPr bwMode="auto">
          <a:xfrm>
            <a:off x="7681913" y="3559175"/>
            <a:ext cx="1233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600">
                <a:latin typeface="Arial" charset="0"/>
                <a:cs typeface="Arial" charset="0"/>
              </a:rPr>
              <a:t>non-convex</a:t>
            </a:r>
          </a:p>
        </p:txBody>
      </p:sp>
      <p:grpSp>
        <p:nvGrpSpPr>
          <p:cNvPr id="14" name="Group 17"/>
          <p:cNvGrpSpPr>
            <a:grpSpLocks/>
          </p:cNvGrpSpPr>
          <p:nvPr/>
        </p:nvGrpSpPr>
        <p:grpSpPr bwMode="auto">
          <a:xfrm>
            <a:off x="6581775" y="2492375"/>
            <a:ext cx="1038225" cy="1106488"/>
            <a:chOff x="3981" y="1776"/>
            <a:chExt cx="654" cy="697"/>
          </a:xfrm>
        </p:grpSpPr>
        <p:sp>
          <p:nvSpPr>
            <p:cNvPr id="16" name="Freeform 18"/>
            <p:cNvSpPr>
              <a:spLocks/>
            </p:cNvSpPr>
            <p:nvPr/>
          </p:nvSpPr>
          <p:spPr bwMode="auto">
            <a:xfrm>
              <a:off x="3981" y="1797"/>
              <a:ext cx="654" cy="676"/>
            </a:xfrm>
            <a:custGeom>
              <a:avLst/>
              <a:gdLst>
                <a:gd name="T0" fmla="*/ 187 w 654"/>
                <a:gd name="T1" fmla="*/ 39 h 676"/>
                <a:gd name="T2" fmla="*/ 322 w 654"/>
                <a:gd name="T3" fmla="*/ 0 h 676"/>
                <a:gd name="T4" fmla="*/ 433 w 654"/>
                <a:gd name="T5" fmla="*/ 22 h 676"/>
                <a:gd name="T6" fmla="*/ 532 w 654"/>
                <a:gd name="T7" fmla="*/ 99 h 676"/>
                <a:gd name="T8" fmla="*/ 610 w 654"/>
                <a:gd name="T9" fmla="*/ 188 h 676"/>
                <a:gd name="T10" fmla="*/ 654 w 654"/>
                <a:gd name="T11" fmla="*/ 288 h 676"/>
                <a:gd name="T12" fmla="*/ 599 w 654"/>
                <a:gd name="T13" fmla="*/ 553 h 676"/>
                <a:gd name="T14" fmla="*/ 388 w 654"/>
                <a:gd name="T15" fmla="*/ 675 h 676"/>
                <a:gd name="T16" fmla="*/ 156 w 654"/>
                <a:gd name="T17" fmla="*/ 642 h 676"/>
                <a:gd name="T18" fmla="*/ 15 w 654"/>
                <a:gd name="T19" fmla="*/ 471 h 676"/>
                <a:gd name="T20" fmla="*/ 79 w 654"/>
                <a:gd name="T21" fmla="*/ 167 h 676"/>
                <a:gd name="T22" fmla="*/ 187 w 654"/>
                <a:gd name="T23" fmla="*/ 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4" h="676">
                  <a:moveTo>
                    <a:pt x="187" y="39"/>
                  </a:moveTo>
                  <a:cubicBezTo>
                    <a:pt x="223" y="27"/>
                    <a:pt x="286" y="12"/>
                    <a:pt x="322" y="0"/>
                  </a:cubicBezTo>
                  <a:cubicBezTo>
                    <a:pt x="349" y="4"/>
                    <a:pt x="403" y="7"/>
                    <a:pt x="433" y="22"/>
                  </a:cubicBezTo>
                  <a:cubicBezTo>
                    <a:pt x="471" y="41"/>
                    <a:pt x="497" y="76"/>
                    <a:pt x="532" y="99"/>
                  </a:cubicBezTo>
                  <a:cubicBezTo>
                    <a:pt x="561" y="127"/>
                    <a:pt x="590" y="157"/>
                    <a:pt x="610" y="188"/>
                  </a:cubicBezTo>
                  <a:cubicBezTo>
                    <a:pt x="622" y="224"/>
                    <a:pt x="642" y="252"/>
                    <a:pt x="654" y="288"/>
                  </a:cubicBezTo>
                  <a:cubicBezTo>
                    <a:pt x="641" y="380"/>
                    <a:pt x="629" y="464"/>
                    <a:pt x="599" y="553"/>
                  </a:cubicBezTo>
                  <a:cubicBezTo>
                    <a:pt x="555" y="617"/>
                    <a:pt x="462" y="660"/>
                    <a:pt x="388" y="675"/>
                  </a:cubicBezTo>
                  <a:cubicBezTo>
                    <a:pt x="334" y="671"/>
                    <a:pt x="218" y="676"/>
                    <a:pt x="156" y="642"/>
                  </a:cubicBezTo>
                  <a:cubicBezTo>
                    <a:pt x="95" y="609"/>
                    <a:pt x="26" y="548"/>
                    <a:pt x="15" y="471"/>
                  </a:cubicBezTo>
                  <a:cubicBezTo>
                    <a:pt x="0" y="381"/>
                    <a:pt x="19" y="307"/>
                    <a:pt x="79" y="167"/>
                  </a:cubicBezTo>
                  <a:cubicBezTo>
                    <a:pt x="145" y="85"/>
                    <a:pt x="148" y="68"/>
                    <a:pt x="187" y="39"/>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9"/>
            <p:cNvSpPr>
              <a:spLocks noChangeShapeType="1"/>
            </p:cNvSpPr>
            <p:nvPr/>
          </p:nvSpPr>
          <p:spPr bwMode="auto">
            <a:xfrm flipH="1">
              <a:off x="4229" y="1911"/>
              <a:ext cx="96" cy="43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0"/>
            <p:cNvSpPr txBox="1">
              <a:spLocks noChangeArrowheads="1"/>
            </p:cNvSpPr>
            <p:nvPr/>
          </p:nvSpPr>
          <p:spPr bwMode="auto">
            <a:xfrm>
              <a:off x="4097" y="220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19" name="Text Box 21"/>
            <p:cNvSpPr txBox="1">
              <a:spLocks noChangeArrowheads="1"/>
            </p:cNvSpPr>
            <p:nvPr/>
          </p:nvSpPr>
          <p:spPr bwMode="auto">
            <a:xfrm>
              <a:off x="4193" y="177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20" name="Oval 22"/>
            <p:cNvSpPr>
              <a:spLocks noChangeArrowheads="1"/>
            </p:cNvSpPr>
            <p:nvPr/>
          </p:nvSpPr>
          <p:spPr bwMode="auto">
            <a:xfrm>
              <a:off x="4204" y="2304"/>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3"/>
            <p:cNvSpPr>
              <a:spLocks noChangeArrowheads="1"/>
            </p:cNvSpPr>
            <p:nvPr/>
          </p:nvSpPr>
          <p:spPr bwMode="auto">
            <a:xfrm>
              <a:off x="4300" y="1876"/>
              <a:ext cx="48" cy="4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24"/>
          <p:cNvSpPr txBox="1">
            <a:spLocks noChangeArrowheads="1"/>
          </p:cNvSpPr>
          <p:nvPr/>
        </p:nvSpPr>
        <p:spPr bwMode="auto">
          <a:xfrm>
            <a:off x="6738938" y="3559175"/>
            <a:ext cx="827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r>
              <a:rPr lang="en-US" sz="1600">
                <a:latin typeface="Arial" charset="0"/>
                <a:cs typeface="Arial" charset="0"/>
              </a:rPr>
              <a:t>convex</a:t>
            </a:r>
          </a:p>
        </p:txBody>
      </p:sp>
      <p:sp>
        <p:nvSpPr>
          <p:cNvPr id="35" name="Freeform 45"/>
          <p:cNvSpPr>
            <a:spLocks/>
          </p:cNvSpPr>
          <p:nvPr/>
        </p:nvSpPr>
        <p:spPr bwMode="auto">
          <a:xfrm>
            <a:off x="7953376" y="2438400"/>
            <a:ext cx="828675" cy="1169988"/>
          </a:xfrm>
          <a:custGeom>
            <a:avLst/>
            <a:gdLst>
              <a:gd name="T0" fmla="*/ 314 w 522"/>
              <a:gd name="T1" fmla="*/ 28 h 737"/>
              <a:gd name="T2" fmla="*/ 513 w 522"/>
              <a:gd name="T3" fmla="*/ 239 h 737"/>
              <a:gd name="T4" fmla="*/ 440 w 522"/>
              <a:gd name="T5" fmla="*/ 554 h 737"/>
              <a:gd name="T6" fmla="*/ 214 w 522"/>
              <a:gd name="T7" fmla="*/ 737 h 737"/>
              <a:gd name="T8" fmla="*/ 59 w 522"/>
              <a:gd name="T9" fmla="*/ 693 h 737"/>
              <a:gd name="T10" fmla="*/ 81 w 522"/>
              <a:gd name="T11" fmla="*/ 538 h 737"/>
              <a:gd name="T12" fmla="*/ 208 w 522"/>
              <a:gd name="T13" fmla="*/ 438 h 737"/>
              <a:gd name="T14" fmla="*/ 248 w 522"/>
              <a:gd name="T15" fmla="*/ 350 h 737"/>
              <a:gd name="T16" fmla="*/ 236 w 522"/>
              <a:gd name="T17" fmla="*/ 226 h 737"/>
              <a:gd name="T18" fmla="*/ 136 w 522"/>
              <a:gd name="T19" fmla="*/ 139 h 737"/>
              <a:gd name="T20" fmla="*/ 147 w 522"/>
              <a:gd name="T21" fmla="*/ 72 h 737"/>
              <a:gd name="T22" fmla="*/ 314 w 522"/>
              <a:gd name="T23" fmla="*/ 2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737">
                <a:moveTo>
                  <a:pt x="314" y="28"/>
                </a:moveTo>
                <a:cubicBezTo>
                  <a:pt x="439" y="59"/>
                  <a:pt x="483" y="116"/>
                  <a:pt x="513" y="239"/>
                </a:cubicBezTo>
                <a:cubicBezTo>
                  <a:pt x="522" y="346"/>
                  <a:pt x="496" y="418"/>
                  <a:pt x="440" y="554"/>
                </a:cubicBezTo>
                <a:cubicBezTo>
                  <a:pt x="376" y="618"/>
                  <a:pt x="285" y="723"/>
                  <a:pt x="214" y="737"/>
                </a:cubicBezTo>
                <a:cubicBezTo>
                  <a:pt x="143" y="728"/>
                  <a:pt x="114" y="730"/>
                  <a:pt x="59" y="693"/>
                </a:cubicBezTo>
                <a:cubicBezTo>
                  <a:pt x="21" y="636"/>
                  <a:pt x="0" y="565"/>
                  <a:pt x="81" y="538"/>
                </a:cubicBezTo>
                <a:cubicBezTo>
                  <a:pt x="114" y="481"/>
                  <a:pt x="144" y="486"/>
                  <a:pt x="208" y="438"/>
                </a:cubicBezTo>
                <a:cubicBezTo>
                  <a:pt x="234" y="407"/>
                  <a:pt x="242" y="383"/>
                  <a:pt x="248" y="350"/>
                </a:cubicBezTo>
                <a:cubicBezTo>
                  <a:pt x="253" y="315"/>
                  <a:pt x="255" y="261"/>
                  <a:pt x="236" y="226"/>
                </a:cubicBezTo>
                <a:cubicBezTo>
                  <a:pt x="221" y="187"/>
                  <a:pt x="166" y="168"/>
                  <a:pt x="136" y="139"/>
                </a:cubicBezTo>
                <a:cubicBezTo>
                  <a:pt x="140" y="117"/>
                  <a:pt x="139" y="93"/>
                  <a:pt x="147" y="72"/>
                </a:cubicBezTo>
                <a:cubicBezTo>
                  <a:pt x="177" y="54"/>
                  <a:pt x="253" y="0"/>
                  <a:pt x="314" y="28"/>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47"/>
          <p:cNvSpPr txBox="1">
            <a:spLocks noChangeArrowheads="1"/>
          </p:cNvSpPr>
          <p:nvPr/>
        </p:nvSpPr>
        <p:spPr bwMode="auto">
          <a:xfrm>
            <a:off x="8105776" y="244792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38" name="Text Box 48"/>
          <p:cNvSpPr txBox="1">
            <a:spLocks noChangeArrowheads="1"/>
          </p:cNvSpPr>
          <p:nvPr/>
        </p:nvSpPr>
        <p:spPr bwMode="auto">
          <a:xfrm>
            <a:off x="7953376" y="320992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27" name="Freeform 54"/>
          <p:cNvSpPr>
            <a:spLocks/>
          </p:cNvSpPr>
          <p:nvPr/>
        </p:nvSpPr>
        <p:spPr bwMode="auto">
          <a:xfrm>
            <a:off x="6581775" y="2525713"/>
            <a:ext cx="1038225" cy="1073150"/>
          </a:xfrm>
          <a:custGeom>
            <a:avLst/>
            <a:gdLst>
              <a:gd name="T0" fmla="*/ 187 w 654"/>
              <a:gd name="T1" fmla="*/ 39 h 676"/>
              <a:gd name="T2" fmla="*/ 322 w 654"/>
              <a:gd name="T3" fmla="*/ 0 h 676"/>
              <a:gd name="T4" fmla="*/ 433 w 654"/>
              <a:gd name="T5" fmla="*/ 22 h 676"/>
              <a:gd name="T6" fmla="*/ 532 w 654"/>
              <a:gd name="T7" fmla="*/ 99 h 676"/>
              <a:gd name="T8" fmla="*/ 610 w 654"/>
              <a:gd name="T9" fmla="*/ 188 h 676"/>
              <a:gd name="T10" fmla="*/ 654 w 654"/>
              <a:gd name="T11" fmla="*/ 288 h 676"/>
              <a:gd name="T12" fmla="*/ 599 w 654"/>
              <a:gd name="T13" fmla="*/ 553 h 676"/>
              <a:gd name="T14" fmla="*/ 388 w 654"/>
              <a:gd name="T15" fmla="*/ 675 h 676"/>
              <a:gd name="T16" fmla="*/ 156 w 654"/>
              <a:gd name="T17" fmla="*/ 642 h 676"/>
              <a:gd name="T18" fmla="*/ 15 w 654"/>
              <a:gd name="T19" fmla="*/ 471 h 676"/>
              <a:gd name="T20" fmla="*/ 79 w 654"/>
              <a:gd name="T21" fmla="*/ 167 h 676"/>
              <a:gd name="T22" fmla="*/ 187 w 654"/>
              <a:gd name="T23" fmla="*/ 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4" h="676">
                <a:moveTo>
                  <a:pt x="187" y="39"/>
                </a:moveTo>
                <a:cubicBezTo>
                  <a:pt x="223" y="27"/>
                  <a:pt x="286" y="12"/>
                  <a:pt x="322" y="0"/>
                </a:cubicBezTo>
                <a:cubicBezTo>
                  <a:pt x="349" y="4"/>
                  <a:pt x="403" y="7"/>
                  <a:pt x="433" y="22"/>
                </a:cubicBezTo>
                <a:cubicBezTo>
                  <a:pt x="471" y="41"/>
                  <a:pt x="497" y="76"/>
                  <a:pt x="532" y="99"/>
                </a:cubicBezTo>
                <a:cubicBezTo>
                  <a:pt x="561" y="127"/>
                  <a:pt x="590" y="157"/>
                  <a:pt x="610" y="188"/>
                </a:cubicBezTo>
                <a:cubicBezTo>
                  <a:pt x="622" y="224"/>
                  <a:pt x="642" y="252"/>
                  <a:pt x="654" y="288"/>
                </a:cubicBezTo>
                <a:cubicBezTo>
                  <a:pt x="641" y="380"/>
                  <a:pt x="629" y="464"/>
                  <a:pt x="599" y="553"/>
                </a:cubicBezTo>
                <a:cubicBezTo>
                  <a:pt x="555" y="617"/>
                  <a:pt x="462" y="660"/>
                  <a:pt x="388" y="675"/>
                </a:cubicBezTo>
                <a:cubicBezTo>
                  <a:pt x="334" y="671"/>
                  <a:pt x="218" y="676"/>
                  <a:pt x="156" y="642"/>
                </a:cubicBezTo>
                <a:cubicBezTo>
                  <a:pt x="95" y="609"/>
                  <a:pt x="26" y="548"/>
                  <a:pt x="15" y="471"/>
                </a:cubicBezTo>
                <a:cubicBezTo>
                  <a:pt x="0" y="381"/>
                  <a:pt x="19" y="307"/>
                  <a:pt x="79" y="167"/>
                </a:cubicBezTo>
                <a:cubicBezTo>
                  <a:pt x="145" y="85"/>
                  <a:pt x="148" y="68"/>
                  <a:pt x="187" y="39"/>
                </a:cubicBez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55"/>
          <p:cNvSpPr>
            <a:spLocks noChangeShapeType="1"/>
          </p:cNvSpPr>
          <p:nvPr/>
        </p:nvSpPr>
        <p:spPr bwMode="auto">
          <a:xfrm flipH="1">
            <a:off x="6975475" y="2706688"/>
            <a:ext cx="152400" cy="685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56"/>
          <p:cNvSpPr txBox="1">
            <a:spLocks noChangeArrowheads="1"/>
          </p:cNvSpPr>
          <p:nvPr/>
        </p:nvSpPr>
        <p:spPr bwMode="auto">
          <a:xfrm>
            <a:off x="6765925" y="31781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q</a:t>
            </a:r>
          </a:p>
        </p:txBody>
      </p:sp>
      <p:sp>
        <p:nvSpPr>
          <p:cNvPr id="30" name="Text Box 57"/>
          <p:cNvSpPr txBox="1">
            <a:spLocks noChangeArrowheads="1"/>
          </p:cNvSpPr>
          <p:nvPr/>
        </p:nvSpPr>
        <p:spPr bwMode="auto">
          <a:xfrm>
            <a:off x="6918325" y="24923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sz="1600" i="1">
                <a:latin typeface="Arial" charset="0"/>
                <a:cs typeface="Arial" charset="0"/>
              </a:rPr>
              <a:t>p</a:t>
            </a:r>
          </a:p>
        </p:txBody>
      </p:sp>
      <p:sp>
        <p:nvSpPr>
          <p:cNvPr id="31" name="Oval 58"/>
          <p:cNvSpPr>
            <a:spLocks noChangeArrowheads="1"/>
          </p:cNvSpPr>
          <p:nvPr/>
        </p:nvSpPr>
        <p:spPr bwMode="auto">
          <a:xfrm>
            <a:off x="6935788" y="3330575"/>
            <a:ext cx="76200" cy="7620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59"/>
          <p:cNvSpPr>
            <a:spLocks noChangeArrowheads="1"/>
          </p:cNvSpPr>
          <p:nvPr/>
        </p:nvSpPr>
        <p:spPr bwMode="auto">
          <a:xfrm>
            <a:off x="7088188" y="2651125"/>
            <a:ext cx="76200" cy="7620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Box 40"/>
          <p:cNvSpPr txBox="1"/>
          <p:nvPr/>
        </p:nvSpPr>
        <p:spPr>
          <a:xfrm>
            <a:off x="6879213" y="6519446"/>
            <a:ext cx="2264787" cy="338554"/>
          </a:xfrm>
          <a:prstGeom prst="rect">
            <a:avLst/>
          </a:prstGeom>
          <a:noFill/>
        </p:spPr>
        <p:txBody>
          <a:bodyPr wrap="none" rtlCol="0">
            <a:spAutoFit/>
          </a:bodyPr>
          <a:lstStyle/>
          <a:p>
            <a:pPr algn="r"/>
            <a:r>
              <a:rPr lang="en-US" sz="1600" dirty="0" smtClean="0">
                <a:solidFill>
                  <a:schemeClr val="tx1">
                    <a:lumMod val="50000"/>
                    <a:lumOff val="50000"/>
                  </a:schemeClr>
                </a:solidFill>
              </a:rPr>
              <a:t>[Notes courtesy of Alliez]</a:t>
            </a:r>
            <a:endParaRPr lang="en-US" sz="1600" dirty="0">
              <a:solidFill>
                <a:schemeClr val="tx1">
                  <a:lumMod val="50000"/>
                  <a:lumOff val="50000"/>
                </a:schemeClr>
              </a:solidFill>
            </a:endParaRPr>
          </a:p>
        </p:txBody>
      </p:sp>
      <p:sp>
        <p:nvSpPr>
          <p:cNvPr id="61" name="Line 46"/>
          <p:cNvSpPr>
            <a:spLocks noChangeShapeType="1"/>
          </p:cNvSpPr>
          <p:nvPr/>
        </p:nvSpPr>
        <p:spPr bwMode="auto">
          <a:xfrm flipH="1">
            <a:off x="8158164" y="2600325"/>
            <a:ext cx="152400" cy="838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Oval 49"/>
          <p:cNvSpPr>
            <a:spLocks noChangeArrowheads="1"/>
          </p:cNvSpPr>
          <p:nvPr/>
        </p:nvSpPr>
        <p:spPr bwMode="auto">
          <a:xfrm>
            <a:off x="8124826" y="3368675"/>
            <a:ext cx="76200" cy="7620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50"/>
          <p:cNvSpPr>
            <a:spLocks noChangeArrowheads="1"/>
          </p:cNvSpPr>
          <p:nvPr/>
        </p:nvSpPr>
        <p:spPr bwMode="auto">
          <a:xfrm>
            <a:off x="8264526" y="2587625"/>
            <a:ext cx="76200" cy="7620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9705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8"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3280</TotalTime>
  <Words>1392</Words>
  <Application>Microsoft Office PowerPoint</Application>
  <PresentationFormat>On-screen Show (4:3)</PresentationFormat>
  <Paragraphs>262</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Microsoft Equation 3.0</vt:lpstr>
      <vt:lpstr>Surface Reconstruction</vt:lpstr>
      <vt:lpstr>Outline</vt:lpstr>
      <vt:lpstr>Motivation</vt:lpstr>
      <vt:lpstr>Motivation</vt:lpstr>
      <vt:lpstr>Related Work</vt:lpstr>
      <vt:lpstr>Related Work</vt:lpstr>
      <vt:lpstr>Related Work</vt:lpstr>
      <vt:lpstr>Outline</vt:lpstr>
      <vt:lpstr>Computational Geometry</vt:lpstr>
      <vt:lpstr>Computational Geometry</vt:lpstr>
      <vt:lpstr>Computational Geometry</vt:lpstr>
      <vt:lpstr>Computational Geometry</vt:lpstr>
      <vt:lpstr>Computational Geometry</vt:lpstr>
      <vt:lpstr>Computational Geometry</vt:lpstr>
      <vt:lpstr>Computational Geometry</vt:lpstr>
      <vt:lpstr>Computational Geometry</vt:lpstr>
      <vt:lpstr>Computational Geometry</vt:lpstr>
      <vt:lpstr>Outline</vt:lpstr>
      <vt:lpstr>Space Partitioning</vt:lpstr>
      <vt:lpstr>Space Partitioning</vt:lpstr>
      <vt:lpstr>Space Partitioning</vt:lpstr>
      <vt:lpstr>Crust [Amenta et al. 1998]</vt:lpstr>
      <vt:lpstr>Crust [Amenta et al. 1998]</vt:lpstr>
      <vt:lpstr>Crust [Amenta et al. 1998]</vt:lpstr>
      <vt:lpstr>Implicit Surface Reconstruction</vt:lpstr>
      <vt:lpstr>… Unorganized Points [Hoppe et al. 1992]</vt:lpstr>
      <vt:lpstr>… Unorganized Points [Hoppe et al. 1992]</vt:lpstr>
      <vt:lpstr>… Unorganized Points [Hoppe et al. 1992]</vt:lpstr>
      <vt:lpstr>… Unorganized Points [Hoppe et al. 1992]</vt:lpstr>
      <vt:lpstr>… Unorganized Points [Hoppe et al. 1992]</vt:lpstr>
      <vt:lpstr>… Unorganized Points [Hoppe et al. 1992]</vt:lpstr>
      <vt:lpstr>… Unorganized Points [Hoppe et al. 1992]</vt:lpstr>
      <vt:lpstr>Poisson Reconstruction [Kazhdan et al. 2006]</vt:lpstr>
      <vt:lpstr>Poisson Reconstruction [Kazhdan et al. 2006]</vt:lpstr>
      <vt:lpstr>Poisson Reconstruction [Kazhdan et al. 2006]</vt:lpstr>
      <vt:lpstr>Outline</vt:lpstr>
      <vt:lpstr>Why is Reconstruction Hard?</vt:lpstr>
      <vt:lpstr>Why is Reconstruction Hard?</vt:lpstr>
      <vt:lpstr>Concerns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Reconstruction</dc:title>
  <dc:creator>Misha</dc:creator>
  <cp:lastModifiedBy>Misha</cp:lastModifiedBy>
  <cp:revision>68</cp:revision>
  <dcterms:created xsi:type="dcterms:W3CDTF">2006-08-16T00:00:00Z</dcterms:created>
  <dcterms:modified xsi:type="dcterms:W3CDTF">2011-07-15T21:32:52Z</dcterms:modified>
</cp:coreProperties>
</file>