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345" r:id="rId3"/>
    <p:sldId id="446" r:id="rId4"/>
    <p:sldId id="346" r:id="rId5"/>
    <p:sldId id="348" r:id="rId6"/>
    <p:sldId id="354" r:id="rId7"/>
    <p:sldId id="418" r:id="rId8"/>
    <p:sldId id="419" r:id="rId9"/>
    <p:sldId id="420" r:id="rId10"/>
    <p:sldId id="421" r:id="rId11"/>
    <p:sldId id="422" r:id="rId12"/>
    <p:sldId id="423" r:id="rId13"/>
    <p:sldId id="424" r:id="rId14"/>
    <p:sldId id="362" r:id="rId15"/>
    <p:sldId id="367" r:id="rId16"/>
    <p:sldId id="444" r:id="rId17"/>
    <p:sldId id="442" r:id="rId18"/>
    <p:sldId id="364" r:id="rId19"/>
    <p:sldId id="426" r:id="rId20"/>
    <p:sldId id="371" r:id="rId21"/>
    <p:sldId id="432" r:id="rId22"/>
    <p:sldId id="374" r:id="rId23"/>
    <p:sldId id="375" r:id="rId24"/>
    <p:sldId id="373" r:id="rId25"/>
    <p:sldId id="408" r:id="rId26"/>
    <p:sldId id="376" r:id="rId27"/>
    <p:sldId id="377" r:id="rId28"/>
    <p:sldId id="379" r:id="rId29"/>
    <p:sldId id="380" r:id="rId30"/>
    <p:sldId id="381" r:id="rId31"/>
    <p:sldId id="382" r:id="rId32"/>
    <p:sldId id="428" r:id="rId33"/>
    <p:sldId id="383" r:id="rId34"/>
    <p:sldId id="385" r:id="rId35"/>
    <p:sldId id="386" r:id="rId36"/>
    <p:sldId id="388" r:id="rId37"/>
    <p:sldId id="445" r:id="rId38"/>
    <p:sldId id="409" r:id="rId39"/>
    <p:sldId id="393" r:id="rId40"/>
    <p:sldId id="397" r:id="rId41"/>
    <p:sldId id="401" r:id="rId42"/>
    <p:sldId id="400" r:id="rId43"/>
    <p:sldId id="447" r:id="rId44"/>
    <p:sldId id="1433" r:id="rId45"/>
    <p:sldId id="1456" r:id="rId46"/>
    <p:sldId id="1474" r:id="rId47"/>
    <p:sldId id="1424" r:id="rId48"/>
    <p:sldId id="1473" r:id="rId49"/>
    <p:sldId id="1419" r:id="rId50"/>
    <p:sldId id="1442" r:id="rId51"/>
    <p:sldId id="1437" r:id="rId52"/>
    <p:sldId id="1438" r:id="rId53"/>
    <p:sldId id="1439" r:id="rId54"/>
    <p:sldId id="1440" r:id="rId55"/>
    <p:sldId id="1441" r:id="rId56"/>
    <p:sldId id="1469" r:id="rId57"/>
    <p:sldId id="1445" r:id="rId58"/>
    <p:sldId id="1447" r:id="rId59"/>
    <p:sldId id="1446" r:id="rId60"/>
    <p:sldId id="1448" r:id="rId61"/>
    <p:sldId id="1472" r:id="rId62"/>
    <p:sldId id="1450" r:id="rId63"/>
    <p:sldId id="1451" r:id="rId64"/>
    <p:sldId id="1453" r:id="rId65"/>
    <p:sldId id="1455" r:id="rId66"/>
    <p:sldId id="1454" r:id="rId67"/>
    <p:sldId id="1457" r:id="rId68"/>
    <p:sldId id="1458" r:id="rId69"/>
    <p:sldId id="1459" r:id="rId70"/>
    <p:sldId id="1475" r:id="rId71"/>
    <p:sldId id="1482" r:id="rId72"/>
    <p:sldId id="1464" r:id="rId73"/>
    <p:sldId id="1465" r:id="rId74"/>
    <p:sldId id="1476" r:id="rId75"/>
    <p:sldId id="1477" r:id="rId76"/>
    <p:sldId id="1478" r:id="rId77"/>
    <p:sldId id="1479" r:id="rId78"/>
    <p:sldId id="1480" r:id="rId79"/>
    <p:sldId id="1481" r:id="rId80"/>
    <p:sldId id="1485" r:id="rId81"/>
    <p:sldId id="1483" r:id="rId82"/>
    <p:sldId id="1484" r:id="rId83"/>
    <p:sldId id="1487" r:id="rId84"/>
    <p:sldId id="1486" r:id="rId85"/>
    <p:sldId id="406" r:id="rId86"/>
    <p:sldId id="439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5324" autoAdjust="0"/>
  </p:normalViewPr>
  <p:slideViewPr>
    <p:cSldViewPr>
      <p:cViewPr varScale="1">
        <p:scale>
          <a:sx n="100" d="100"/>
          <a:sy n="100" d="100"/>
        </p:scale>
        <p:origin x="777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6A997-6336-44EC-886D-B15FECD7258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9838C-A054-4D02-B90B-A75BA995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87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8888" y="457200"/>
            <a:ext cx="4038600" cy="3028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505200"/>
            <a:ext cx="5943600" cy="5334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45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3B4B147-51EF-4A31-B6DA-CE69F58727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88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17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</a:p>
          <a:p>
            <a:r>
              <a:rPr lang="en-US" dirty="0"/>
              <a:t>The</a:t>
            </a:r>
            <a:r>
              <a:rPr lang="en-US" baseline="0" dirty="0"/>
              <a:t> figure on the right is a cut-away of a water-tight surface of revolution.</a:t>
            </a:r>
            <a:endParaRPr lang="en-US" dirty="0"/>
          </a:p>
          <a:p>
            <a:r>
              <a:rPr lang="en-US" dirty="0"/>
              <a:t>For</a:t>
            </a:r>
            <a:r>
              <a:rPr lang="en-US" baseline="0" dirty="0"/>
              <a:t> the curve case, convex regions flow inward, concave regions flow out, and flat regions stay fixed. On surfaces the “flat” regions can still flow inward.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86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02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62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</a:p>
          <a:p>
            <a:r>
              <a:rPr lang="en-US" dirty="0"/>
              <a:t>We won’t discuss the question of</a:t>
            </a:r>
            <a:r>
              <a:rPr lang="en-US" baseline="0" dirty="0"/>
              <a:t> a basis because our discussion won’t depend on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Note:</a:t>
                </a:r>
              </a:p>
              <a:p>
                <a:r>
                  <a:rPr lang="en-US" dirty="0"/>
                  <a:t>Throughout,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r>
                      <a:rPr lang="en-US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 is the parameterization domain, not the embedding.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Note:</a:t>
                </a:r>
              </a:p>
              <a:p>
                <a:r>
                  <a:rPr lang="en-US" dirty="0" smtClean="0"/>
                  <a:t>Throughout,</a:t>
                </a:r>
                <a:r>
                  <a:rPr lang="en-US" baseline="0" dirty="0" smtClean="0"/>
                  <a:t> </a:t>
                </a:r>
                <a:r>
                  <a:rPr lang="en-US" i="0" baseline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ℳ</a:t>
                </a:r>
                <a:r>
                  <a:rPr lang="en-US" dirty="0" smtClean="0"/>
                  <a:t> is the parameterization domain, not the embedding.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4042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84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Recall:</a:t>
            </a:r>
          </a:p>
          <a:p>
            <a:r>
              <a:rPr lang="en-US" dirty="0"/>
              <a:t>As with the previous description</a:t>
            </a:r>
            <a:r>
              <a:rPr lang="en-US" baseline="0" dirty="0"/>
              <a:t> of mean curvature flow, the changing geometry implies that the definition of the LB operator changes as the surface evolves.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9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60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We</a:t>
            </a:r>
            <a:r>
              <a:rPr lang="en-US" baseline="0" dirty="0"/>
              <a:t> are performing explicit integration. Analogous results hold when performing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22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65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012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</a:p>
          <a:p>
            <a:r>
              <a:rPr lang="en-US" dirty="0"/>
              <a:t>First</a:t>
            </a:r>
            <a:r>
              <a:rPr lang="en-US" baseline="0" dirty="0"/>
              <a:t> show results with small time-steps, then stress the advantage of being able to use unconditionally stable (semi-implicit) solvers to converge more quickly.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717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47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637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853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740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13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752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816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85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21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63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966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636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015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511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148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C15058-0AF4-49E1-9672-C0E391790C29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695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3B4B147-51EF-4A31-B6DA-CE69F58727E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50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0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79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457200"/>
            <a:ext cx="4038600" cy="3028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 definition of the normal/curvature changes as the surface evolves, so we need to </a:t>
            </a:r>
            <a:r>
              <a:rPr lang="en-US" dirty="0" err="1"/>
              <a:t>recompute</a:t>
            </a:r>
            <a:r>
              <a:rPr lang="en-US" baseline="0" dirty="0"/>
              <a:t> as we evolve.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4"/><Relationship Id="rId7" Type="http://schemas.openxmlformats.org/officeDocument/2006/relationships/image" Target="../media/image1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3.jpeg"/><Relationship Id="rId10" Type="http://schemas.openxmlformats.org/officeDocument/2006/relationships/image" Target="../media/image40.png"/><Relationship Id="rId4" Type="http://schemas.openxmlformats.org/officeDocument/2006/relationships/image" Target="../media/image12.jpe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.png"/><Relationship Id="rId7" Type="http://schemas.openxmlformats.org/officeDocument/2006/relationships/image" Target="../media/image4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image" Target="../media/image13.jpeg"/><Relationship Id="rId10" Type="http://schemas.openxmlformats.org/officeDocument/2006/relationships/image" Target="../media/image43.png"/><Relationship Id="rId4" Type="http://schemas.openxmlformats.org/officeDocument/2006/relationships/image" Target="../media/image12.jpe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15" Type="http://schemas.openxmlformats.org/officeDocument/2006/relationships/image" Target="../media/image13.jpeg"/><Relationship Id="rId10" Type="http://schemas.openxmlformats.org/officeDocument/2006/relationships/image" Target="../media/image43.png"/><Relationship Id="rId14" Type="http://schemas.openxmlformats.org/officeDocument/2006/relationships/image" Target="../media/image12.jpe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15" Type="http://schemas.openxmlformats.org/officeDocument/2006/relationships/image" Target="../media/image13.jpeg"/><Relationship Id="rId10" Type="http://schemas.openxmlformats.org/officeDocument/2006/relationships/image" Target="../media/image43.png"/><Relationship Id="rId14" Type="http://schemas.openxmlformats.org/officeDocument/2006/relationships/image" Target="../media/image12.jpe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png"/><Relationship Id="rId8" Type="http://schemas.openxmlformats.org/officeDocument/2006/relationships/image" Target="../media/image54.png"/><Relationship Id="rId7" Type="http://schemas.openxmlformats.org/officeDocument/2006/relationships/image" Target="../media/image53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57.png"/><Relationship Id="rId15" Type="http://schemas.openxmlformats.org/officeDocument/2006/relationships/image" Target="../media/image13.jpeg"/><Relationship Id="rId10" Type="http://schemas.openxmlformats.org/officeDocument/2006/relationships/image" Target="../media/image56.png"/><Relationship Id="rId14" Type="http://schemas.openxmlformats.org/officeDocument/2006/relationships/image" Target="../media/image12.jpe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12" Type="http://schemas.openxmlformats.org/officeDocument/2006/relationships/image" Target="../media/image41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image" Target="../media/image13.jpeg"/><Relationship Id="rId10" Type="http://schemas.openxmlformats.org/officeDocument/2006/relationships/image" Target="../media/image43.png"/><Relationship Id="rId4" Type="http://schemas.openxmlformats.org/officeDocument/2006/relationships/image" Target="../media/image12.jpe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demo.cmcf.bat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3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10.png"/><Relationship Id="rId4" Type="http://schemas.openxmlformats.org/officeDocument/2006/relationships/image" Target="../media/image39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70.png"/><Relationship Id="rId5" Type="http://schemas.openxmlformats.org/officeDocument/2006/relationships/image" Target="../media/image45.png"/><Relationship Id="rId4" Type="http://schemas.openxmlformats.org/officeDocument/2006/relationships/image" Target="../media/image2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microsoft.com/office/2007/relationships/media" Target="../media/media10.mp4"/><Relationship Id="rId7" Type="http://schemas.openxmlformats.org/officeDocument/2006/relationships/image" Target="../media/image5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Relationship Id="rId9" Type="http://schemas.openxmlformats.org/officeDocument/2006/relationships/image" Target="../media/image3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61.png"/><Relationship Id="rId3" Type="http://schemas.microsoft.com/office/2007/relationships/media" Target="../media/media10.mp4"/><Relationship Id="rId7" Type="http://schemas.microsoft.com/office/2007/relationships/media" Target="../media/media12.mp4"/><Relationship Id="rId12" Type="http://schemas.openxmlformats.org/officeDocument/2006/relationships/image" Target="../media/image5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52.png"/><Relationship Id="rId5" Type="http://schemas.microsoft.com/office/2007/relationships/media" Target="../media/media11.mp4"/><Relationship Id="rId15" Type="http://schemas.openxmlformats.org/officeDocument/2006/relationships/image" Target="../media/image53.jpg"/><Relationship Id="rId10" Type="http://schemas.openxmlformats.org/officeDocument/2006/relationships/image" Target="../media/image51.png"/><Relationship Id="rId4" Type="http://schemas.openxmlformats.org/officeDocument/2006/relationships/video" Target="../media/media10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420.png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4.jpeg"/><Relationship Id="rId5" Type="http://schemas.openxmlformats.org/officeDocument/2006/relationships/image" Target="../media/image45.png"/><Relationship Id="rId4" Type="http://schemas.openxmlformats.org/officeDocument/2006/relationships/image" Target="../media/image4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10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00.png"/><Relationship Id="rId5" Type="http://schemas.openxmlformats.org/officeDocument/2006/relationships/image" Target="../media/image31.jpeg"/><Relationship Id="rId10" Type="http://schemas.openxmlformats.org/officeDocument/2006/relationships/image" Target="../media/image590.png"/><Relationship Id="rId4" Type="http://schemas.openxmlformats.org/officeDocument/2006/relationships/image" Target="../media/image3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77.png"/><Relationship Id="rId3" Type="http://schemas.openxmlformats.org/officeDocument/2006/relationships/image" Target="../media/image34.jpeg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3.png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jpe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81.png"/><Relationship Id="rId5" Type="http://schemas.openxmlformats.org/officeDocument/2006/relationships/image" Target="../media/image69.jpeg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openxmlformats.org/officeDocument/2006/relationships/image" Target="../media/image72.png"/><Relationship Id="rId19" Type="http://schemas.openxmlformats.org/officeDocument/2006/relationships/oleObject" Target="../embeddings/oleObject7.bin"/><Relationship Id="rId4" Type="http://schemas.openxmlformats.org/officeDocument/2006/relationships/image" Target="../media/image35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75.png"/><Relationship Id="rId22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5.png"/><Relationship Id="rId18" Type="http://schemas.openxmlformats.org/officeDocument/2006/relationships/oleObject" Target="../embeddings/oleObject7.bin"/><Relationship Id="rId3" Type="http://schemas.openxmlformats.org/officeDocument/2006/relationships/image" Target="../media/image34.jpeg"/><Relationship Id="rId21" Type="http://schemas.openxmlformats.org/officeDocument/2006/relationships/image" Target="../media/image79.png"/><Relationship Id="rId7" Type="http://schemas.openxmlformats.org/officeDocument/2006/relationships/image" Target="../media/image71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3.png"/><Relationship Id="rId24" Type="http://schemas.openxmlformats.org/officeDocument/2006/relationships/image" Target="../media/image69.jpeg"/><Relationship Id="rId5" Type="http://schemas.openxmlformats.org/officeDocument/2006/relationships/image" Target="../media/image70.jpeg"/><Relationship Id="rId15" Type="http://schemas.openxmlformats.org/officeDocument/2006/relationships/image" Target="../media/image76.png"/><Relationship Id="rId23" Type="http://schemas.openxmlformats.org/officeDocument/2006/relationships/image" Target="../media/image81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78.png"/><Relationship Id="rId4" Type="http://schemas.openxmlformats.org/officeDocument/2006/relationships/image" Target="../media/image35.jpeg"/><Relationship Id="rId9" Type="http://schemas.openxmlformats.org/officeDocument/2006/relationships/image" Target="../media/image72.png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77.png"/><Relationship Id="rId26" Type="http://schemas.openxmlformats.org/officeDocument/2006/relationships/image" Target="../media/image82.jpeg"/><Relationship Id="rId3" Type="http://schemas.openxmlformats.org/officeDocument/2006/relationships/notesSlide" Target="../notesSlides/notesSlide48.xml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3.png"/><Relationship Id="rId17" Type="http://schemas.openxmlformats.org/officeDocument/2006/relationships/oleObject" Target="../embeddings/oleObject6.bin"/><Relationship Id="rId25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jpe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81.png"/><Relationship Id="rId5" Type="http://schemas.openxmlformats.org/officeDocument/2006/relationships/image" Target="../media/image35.jpeg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openxmlformats.org/officeDocument/2006/relationships/image" Target="../media/image72.png"/><Relationship Id="rId19" Type="http://schemas.openxmlformats.org/officeDocument/2006/relationships/oleObject" Target="../embeddings/oleObject7.bin"/><Relationship Id="rId4" Type="http://schemas.openxmlformats.org/officeDocument/2006/relationships/image" Target="../media/image34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75.png"/><Relationship Id="rId22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4"/><Relationship Id="rId7" Type="http://schemas.openxmlformats.org/officeDocument/2006/relationships/image" Target="../media/image6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Relationship Id="rId9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jp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86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9.jp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90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7.jpg"/><Relationship Id="rId4" Type="http://schemas.openxmlformats.org/officeDocument/2006/relationships/image" Target="../media/image94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1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1.mp4"/><Relationship Id="rId9" Type="http://schemas.openxmlformats.org/officeDocument/2006/relationships/image" Target="../media/image8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3.jpe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89.jpg"/><Relationship Id="rId10" Type="http://schemas.openxmlformats.org/officeDocument/2006/relationships/image" Target="../media/image96.jpeg"/><Relationship Id="rId4" Type="http://schemas.openxmlformats.org/officeDocument/2006/relationships/image" Target="../media/image84.jpeg"/><Relationship Id="rId9" Type="http://schemas.openxmlformats.org/officeDocument/2006/relationships/image" Target="../media/image87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jpe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83.jpeg"/><Relationship Id="rId5" Type="http://schemas.openxmlformats.org/officeDocument/2006/relationships/image" Target="../media/image88.png"/><Relationship Id="rId4" Type="http://schemas.openxmlformats.org/officeDocument/2006/relationships/image" Target="../media/image85.jpg"/><Relationship Id="rId9" Type="http://schemas.openxmlformats.org/officeDocument/2006/relationships/image" Target="../media/image87.jp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jpe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83.jpeg"/><Relationship Id="rId5" Type="http://schemas.openxmlformats.org/officeDocument/2006/relationships/image" Target="../media/image101.png"/><Relationship Id="rId10" Type="http://schemas.openxmlformats.org/officeDocument/2006/relationships/image" Target="../media/image96.jpeg"/><Relationship Id="rId4" Type="http://schemas.openxmlformats.org/officeDocument/2006/relationships/image" Target="../media/image97.jpg"/><Relationship Id="rId9" Type="http://schemas.openxmlformats.org/officeDocument/2006/relationships/image" Target="../media/image87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jhu.edu/~misha/Code/ConformalizedMCF/" TargetMode="External"/><Relationship Id="rId3" Type="http://schemas.microsoft.com/office/2007/relationships/media" Target="../media/media16.mp4"/><Relationship Id="rId7" Type="http://schemas.openxmlformats.org/officeDocument/2006/relationships/image" Target="../media/image106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notesSlide" Target="../notesSlides/notesSlide58.xml"/><Relationship Id="rId11" Type="http://schemas.openxmlformats.org/officeDocument/2006/relationships/image" Target="../media/image107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://www.cs.jhu.edu/~misha/Code/SurfaceOpticalFlow/" TargetMode="External"/><Relationship Id="rId4" Type="http://schemas.openxmlformats.org/officeDocument/2006/relationships/video" Target="../media/media16.mp4"/><Relationship Id="rId9" Type="http://schemas.openxmlformats.org/officeDocument/2006/relationships/hyperlink" Target="http://www.cs.jhu.edu/~misha/Code/MoebiusRegistration/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Registering Genus-zero Surfaces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7819" y="5638800"/>
            <a:ext cx="7356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[M. Kazhdan, J. Solomon, and M. Ben-Chen. </a:t>
            </a:r>
            <a:r>
              <a:rPr lang="en-US"/>
              <a:t>SGP </a:t>
            </a:r>
            <a:r>
              <a:rPr lang="en-US" dirty="0"/>
              <a:t>2012]</a:t>
            </a:r>
          </a:p>
          <a:p>
            <a:pPr algn="r"/>
            <a:r>
              <a:rPr lang="en-US" dirty="0"/>
              <a:t>[F. Prada, M. Kazhdan, M. Chuang, A. Collet, and H . Hoppe. SIGGRAPH 2016]</a:t>
            </a:r>
          </a:p>
          <a:p>
            <a:pPr algn="r"/>
            <a:r>
              <a:rPr lang="en-US" dirty="0"/>
              <a:t>[A. Baden, K. Crane, and M. Kazhdan. SGP 2018]</a:t>
            </a:r>
          </a:p>
          <a:p>
            <a:pPr algn="r"/>
            <a:r>
              <a:rPr lang="en-US" dirty="0"/>
              <a:t>[S. Lee and M. Kazhdan. In progress]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Misha Kazhdan</a:t>
            </a:r>
          </a:p>
          <a:p>
            <a:r>
              <a:rPr lang="en-US" i="1" dirty="0">
                <a:solidFill>
                  <a:schemeClr val="tx1"/>
                </a:solidFill>
              </a:rPr>
              <a:t>Johns Hopkins University</a:t>
            </a:r>
          </a:p>
        </p:txBody>
      </p:sp>
    </p:spTree>
    <p:extLst>
      <p:ext uri="{BB962C8B-B14F-4D97-AF65-F5344CB8AC3E}">
        <p14:creationId xmlns:p14="http://schemas.microsoft.com/office/powerpoint/2010/main" val="172505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(Curves)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Advance the mesh along the normal, at a speed proportional to the mean curvature.</a:t>
            </a:r>
          </a:p>
          <a:p>
            <a:pPr marL="0" indent="0">
              <a:buNone/>
            </a:pPr>
            <a:r>
              <a:rPr lang="en-US" dirty="0"/>
              <a:t>... And rescale the curve</a:t>
            </a:r>
            <a:br>
              <a:rPr lang="en-US" dirty="0"/>
            </a:br>
            <a:r>
              <a:rPr lang="en-US" dirty="0"/>
              <a:t>after each step of the</a:t>
            </a:r>
            <a:br>
              <a:rPr lang="en-US" dirty="0"/>
            </a:br>
            <a:r>
              <a:rPr lang="en-US" dirty="0"/>
              <a:t>flow  [</a:t>
            </a:r>
            <a:r>
              <a:rPr lang="en-US" dirty="0" err="1"/>
              <a:t>Huisken</a:t>
            </a:r>
            <a:r>
              <a:rPr lang="en-US" dirty="0"/>
              <a:t> ’84].</a:t>
            </a:r>
          </a:p>
          <a:p>
            <a:pPr marL="0" indent="0">
              <a:buNone/>
            </a:pPr>
            <a:r>
              <a:rPr lang="en-US" dirty="0"/>
              <a:t>The evolution always</a:t>
            </a:r>
            <a:br>
              <a:rPr lang="en-US" dirty="0"/>
            </a:br>
            <a:r>
              <a:rPr lang="en-US" dirty="0"/>
              <a:t>converges to a “round</a:t>
            </a:r>
            <a:br>
              <a:rPr lang="en-US" dirty="0"/>
            </a:br>
            <a:r>
              <a:rPr lang="en-US" dirty="0"/>
              <a:t>point” [Grayson ’87].</a:t>
            </a:r>
          </a:p>
        </p:txBody>
      </p:sp>
      <p:pic>
        <p:nvPicPr>
          <p:cNvPr id="5" name="dumbbell.2D.Resca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0016" y="2514600"/>
            <a:ext cx="4215384" cy="42153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47073" y="2514600"/>
            <a:ext cx="1320527" cy="4215384"/>
            <a:chOff x="6147073" y="2514600"/>
            <a:chExt cx="1320527" cy="4215384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6810013" y="25146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2700000">
              <a:off x="7222185" y="2711636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>
              <a:off x="6810013" y="6501384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3500000">
              <a:off x="6365447" y="6280129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8900000">
              <a:off x="6365447" y="2747822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24600000">
              <a:off x="6368151" y="3791384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29700000">
              <a:off x="7219694" y="6281877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29400000">
              <a:off x="6365753" y="5299052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35400000">
              <a:off x="7263417" y="5295354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40200000">
              <a:off x="7261019" y="3793782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>
              <a:off x="6261373" y="59817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>
              <a:off x="6261373" y="30861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7353300" y="30861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7349509" y="5984748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24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(Surfaces)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Things don’t work as well with surfaces.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04902" y="2514600"/>
            <a:ext cx="4215384" cy="4215384"/>
            <a:chOff x="2261616" y="2514600"/>
            <a:chExt cx="4215384" cy="4215384"/>
          </a:xfrm>
        </p:grpSpPr>
        <p:pic>
          <p:nvPicPr>
            <p:cNvPr id="26" name="Picture 129" descr="C:\Talks\SGP-12 (cMCF)\dumbbell.2D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616" y="2514600"/>
              <a:ext cx="4215384" cy="421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4369308" y="25146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2700000">
              <a:off x="4781480" y="2711636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>
              <a:off x="4369308" y="6501384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3500000">
              <a:off x="3924742" y="6280129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8900000">
              <a:off x="3924742" y="2747822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24600000">
              <a:off x="3927446" y="3791384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29700000">
              <a:off x="4778989" y="6281877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29400000">
              <a:off x="3925048" y="5299052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35400000">
              <a:off x="4822712" y="5295354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40200000">
              <a:off x="4820314" y="3793782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>
              <a:off x="3820668" y="59817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16200000">
              <a:off x="3820668" y="30861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>
              <a:off x="4912595" y="3086100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>
              <a:off x="4908804" y="5984748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700016" y="2514600"/>
            <a:ext cx="4215384" cy="4215384"/>
            <a:chOff x="4700016" y="2514600"/>
            <a:chExt cx="4215384" cy="4215384"/>
          </a:xfrm>
        </p:grpSpPr>
        <p:pic>
          <p:nvPicPr>
            <p:cNvPr id="100354" name="Picture 2" descr="C:\Talks\SGP-12 (cMCF)\dumbbell.3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016" y="2514600"/>
              <a:ext cx="4215384" cy="421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6807708" y="2514600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2700000">
              <a:off x="7098142" y="2718331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>
              <a:off x="6807708" y="6547104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3500000">
              <a:off x="6546454" y="6319154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8900000">
              <a:off x="6529466" y="2754517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29700000">
              <a:off x="7096394" y="6320902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>
              <a:off x="6428232" y="6004560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>
              <a:off x="6431280" y="3108960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7147560" y="3108960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7150608" y="6007608"/>
              <a:ext cx="0" cy="1828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>
              <a:off x="6722364" y="4869181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>
              <a:off x="6722364" y="4015741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6899148" y="4957572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6899148" y="4104132"/>
              <a:ext cx="0" cy="228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4100000">
              <a:off x="6565392" y="3502152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3300000">
              <a:off x="7062216" y="5599176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29100000">
              <a:off x="7062216" y="3502152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8300000">
              <a:off x="6565392" y="5599176"/>
              <a:ext cx="0" cy="1371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  <a:effectLst>
              <a:outerShdw blurRad="25400" dist="38100" dir="2700000" algn="tl" rotWithShape="0">
                <a:schemeClr val="accent1">
                  <a:lumMod val="20000"/>
                  <a:lumOff val="8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Left Brace 3"/>
          <p:cNvSpPr/>
          <p:nvPr/>
        </p:nvSpPr>
        <p:spPr>
          <a:xfrm>
            <a:off x="3049654" y="4028552"/>
            <a:ext cx="166144" cy="12192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00200" y="4316717"/>
                <a:ext cx="15284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 curvature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Curve waits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316717"/>
                <a:ext cx="1528495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3600" t="-4717" r="-360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e 45"/>
          <p:cNvSpPr/>
          <p:nvPr/>
        </p:nvSpPr>
        <p:spPr>
          <a:xfrm>
            <a:off x="6225463" y="4038600"/>
            <a:ext cx="166144" cy="121920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437930" y="4326765"/>
                <a:ext cx="18866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Yes curvature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Surface evolves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930" y="4326765"/>
                <a:ext cx="1886670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2581" t="-5660" r="-290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2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46" grpId="0" animBg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(Surfaces)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Things don’t work as well with surfaces.</a:t>
            </a:r>
            <a:br>
              <a:rPr lang="en-US" dirty="0"/>
            </a:br>
            <a:r>
              <a:rPr lang="en-US" dirty="0"/>
              <a:t>Neck-pinches can form in concave regions.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Proof of convergence of</a:t>
            </a:r>
            <a:br>
              <a:rPr lang="en-US" dirty="0"/>
            </a:br>
            <a:r>
              <a:rPr lang="en-US" dirty="0"/>
              <a:t>Mean-Curvature flow on</a:t>
            </a:r>
            <a:br>
              <a:rPr lang="en-US" dirty="0"/>
            </a:br>
            <a:r>
              <a:rPr lang="en-US" dirty="0"/>
              <a:t>2D-manifolds restricted</a:t>
            </a:r>
            <a:br>
              <a:rPr lang="en-US" dirty="0"/>
            </a:br>
            <a:r>
              <a:rPr lang="en-US" dirty="0"/>
              <a:t>to simple (mean-convex)</a:t>
            </a:r>
            <a:br>
              <a:rPr lang="en-US" dirty="0"/>
            </a:br>
            <a:r>
              <a:rPr lang="en-US" dirty="0"/>
              <a:t>shapes [</a:t>
            </a:r>
            <a:r>
              <a:rPr lang="en-US" dirty="0" err="1"/>
              <a:t>Huisken</a:t>
            </a:r>
            <a:r>
              <a:rPr lang="en-US" dirty="0"/>
              <a:t> 1984].</a:t>
            </a:r>
          </a:p>
        </p:txBody>
      </p:sp>
      <p:pic>
        <p:nvPicPr>
          <p:cNvPr id="5" name="dumbbell.3D.MC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0016" y="2514600"/>
            <a:ext cx="4215384" cy="42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6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Mean-Curvature Flow (Surfaces)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Approach</a:t>
            </a:r>
            <a:r>
              <a:rPr lang="en-US" dirty="0"/>
              <a:t>:</a:t>
            </a:r>
          </a:p>
          <a:p>
            <a:r>
              <a:rPr lang="en-US" dirty="0"/>
              <a:t>Identify “numerical instabilities” in the flow.</a:t>
            </a:r>
          </a:p>
          <a:p>
            <a:r>
              <a:rPr lang="en-US" dirty="0"/>
              <a:t>Modify the flow to avoid them.</a:t>
            </a:r>
          </a:p>
        </p:txBody>
      </p:sp>
      <p:pic>
        <p:nvPicPr>
          <p:cNvPr id="4" name="dumbbell.3D.cMC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536" y="2993136"/>
            <a:ext cx="3736848" cy="37368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sian_drag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2993136"/>
            <a:ext cx="3736848" cy="37368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8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</a:t>
            </a:r>
            <a:r>
              <a:rPr lang="en-US" dirty="0" err="1"/>
              <a:t>Conformalized</a:t>
            </a:r>
            <a:r>
              <a:rPr lang="en-US" dirty="0"/>
              <a:t>) Mean Curvature Flow</a:t>
            </a:r>
          </a:p>
          <a:p>
            <a:pPr lvl="1"/>
            <a:r>
              <a:rPr lang="en-US" dirty="0"/>
              <a:t>Harmonic Flow</a:t>
            </a:r>
          </a:p>
          <a:p>
            <a:pPr lvl="1"/>
            <a:r>
              <a:rPr lang="en-US" b="1" dirty="0"/>
              <a:t>Discretization</a:t>
            </a:r>
          </a:p>
          <a:p>
            <a:pPr lvl="2"/>
            <a:r>
              <a:rPr lang="en-US" b="1" dirty="0"/>
              <a:t>Inner products</a:t>
            </a:r>
          </a:p>
          <a:p>
            <a:pPr lvl="2"/>
            <a:r>
              <a:rPr lang="en-US" b="1" dirty="0"/>
              <a:t>Discrete MCF</a:t>
            </a:r>
          </a:p>
          <a:p>
            <a:pPr lvl="1"/>
            <a:r>
              <a:rPr lang="en-US" dirty="0"/>
              <a:t>Identifying and Modifying</a:t>
            </a:r>
          </a:p>
          <a:p>
            <a:pPr lvl="1"/>
            <a:r>
              <a:rPr lang="en-US" dirty="0"/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Mobius Registration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Optical Flow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4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Approach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To make computation tractable, replace the infinite-dimensional space of functions on a manifold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 with a finite-dimensional subspace.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To do this, we need: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/>
                  <a:t>A basis for the subspace.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/>
                  <a:t>An inner product on the space of functions.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425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29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Inner-Product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Suppose we have an embedding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. 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We define an inner-product on functions: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𝑔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𝜇</m:t>
                          </m:r>
                        </m:e>
                      </m:nary>
                    </m:oMath>
                  </m:oMathPara>
                </a14:m>
                <a:br>
                  <a:rPr lang="en-US" dirty="0">
                    <a:sym typeface="Symbol"/>
                  </a:rPr>
                </a:br>
                <a:r>
                  <a:rPr lang="en-US" dirty="0"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𝜇</m:t>
                    </m:r>
                  </m:oMath>
                </a14:m>
                <a:r>
                  <a:rPr lang="en-US" dirty="0">
                    <a:sym typeface="Symbol"/>
                  </a:rPr>
                  <a:t> is the area measure defined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sym typeface="Symbol"/>
                      </a:rPr>
                      <m:t>Φ</m:t>
                    </m:r>
                  </m:oMath>
                </a14:m>
                <a:r>
                  <a:rPr lang="en-US" dirty="0">
                    <a:sym typeface="Symbol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02" y="368503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94802" y="6420896"/>
                <a:ext cx="1852558" cy="460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sym typeface="Symbol"/>
                        </a:rPr>
                        <m:t>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sym typeface="Symbol"/>
                        </a:rPr>
                        <m:t>⊂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i="1" baseline="30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802" y="6420896"/>
                <a:ext cx="1852558" cy="4605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>
            <a:off x="838200" y="5332042"/>
            <a:ext cx="2937718" cy="821551"/>
          </a:xfrm>
          <a:custGeom>
            <a:avLst/>
            <a:gdLst>
              <a:gd name="connsiteX0" fmla="*/ 916964 w 2937718"/>
              <a:gd name="connsiteY0" fmla="*/ 10318 h 821551"/>
              <a:gd name="connsiteX1" fmla="*/ 2564 w 2937718"/>
              <a:gd name="connsiteY1" fmla="*/ 438022 h 821551"/>
              <a:gd name="connsiteX2" fmla="*/ 1226680 w 2937718"/>
              <a:gd name="connsiteY2" fmla="*/ 821480 h 821551"/>
              <a:gd name="connsiteX3" fmla="*/ 2937493 w 2937718"/>
              <a:gd name="connsiteY3" fmla="*/ 467518 h 821551"/>
              <a:gd name="connsiteX4" fmla="*/ 1344667 w 2937718"/>
              <a:gd name="connsiteY4" fmla="*/ 157802 h 821551"/>
              <a:gd name="connsiteX5" fmla="*/ 916964 w 2937718"/>
              <a:gd name="connsiteY5" fmla="*/ 10318 h 8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7718" h="821551">
                <a:moveTo>
                  <a:pt x="916964" y="10318"/>
                </a:moveTo>
                <a:cubicBezTo>
                  <a:pt x="693280" y="57021"/>
                  <a:pt x="-49055" y="302828"/>
                  <a:pt x="2564" y="438022"/>
                </a:cubicBezTo>
                <a:cubicBezTo>
                  <a:pt x="54183" y="573216"/>
                  <a:pt x="737525" y="816564"/>
                  <a:pt x="1226680" y="821480"/>
                </a:cubicBezTo>
                <a:cubicBezTo>
                  <a:pt x="1715835" y="826396"/>
                  <a:pt x="2917829" y="578131"/>
                  <a:pt x="2937493" y="467518"/>
                </a:cubicBezTo>
                <a:cubicBezTo>
                  <a:pt x="2957157" y="356905"/>
                  <a:pt x="1683880" y="229086"/>
                  <a:pt x="1344667" y="157802"/>
                </a:cubicBezTo>
                <a:cubicBezTo>
                  <a:pt x="1005454" y="86518"/>
                  <a:pt x="1140648" y="-36385"/>
                  <a:pt x="916964" y="10318"/>
                </a:cubicBez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71600" y="5556177"/>
                <a:ext cx="583045" cy="4531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</m:oMath>
                  </m:oMathPara>
                </a14:m>
                <a:endParaRPr lang="en-US" sz="2400" i="1" baseline="-25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556177"/>
                <a:ext cx="583045" cy="45313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/>
          <p:cNvSpPr/>
          <p:nvPr/>
        </p:nvSpPr>
        <p:spPr>
          <a:xfrm>
            <a:off x="2133600" y="5044570"/>
            <a:ext cx="3104293" cy="635850"/>
          </a:xfrm>
          <a:custGeom>
            <a:avLst/>
            <a:gdLst>
              <a:gd name="connsiteX0" fmla="*/ 0 w 2772697"/>
              <a:gd name="connsiteY0" fmla="*/ 653177 h 653177"/>
              <a:gd name="connsiteX1" fmla="*/ 1371600 w 2772697"/>
              <a:gd name="connsiteY1" fmla="*/ 33745 h 653177"/>
              <a:gd name="connsiteX2" fmla="*/ 2772697 w 2772697"/>
              <a:gd name="connsiteY2" fmla="*/ 136984 h 653177"/>
              <a:gd name="connsiteX0" fmla="*/ 0 w 3104293"/>
              <a:gd name="connsiteY0" fmla="*/ 635850 h 635850"/>
              <a:gd name="connsiteX1" fmla="*/ 1371600 w 3104293"/>
              <a:gd name="connsiteY1" fmla="*/ 16418 h 635850"/>
              <a:gd name="connsiteX2" fmla="*/ 3104293 w 3104293"/>
              <a:gd name="connsiteY2" fmla="*/ 300527 h 63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4293" h="635850">
                <a:moveTo>
                  <a:pt x="0" y="635850"/>
                </a:moveTo>
                <a:cubicBezTo>
                  <a:pt x="454742" y="369150"/>
                  <a:pt x="909484" y="102450"/>
                  <a:pt x="1371600" y="16418"/>
                </a:cubicBezTo>
                <a:cubicBezTo>
                  <a:pt x="1833716" y="-69614"/>
                  <a:pt x="2634802" y="205891"/>
                  <a:pt x="3104293" y="30052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09536" y="5684520"/>
            <a:ext cx="210312" cy="210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147187" y="5295171"/>
            <a:ext cx="339213" cy="353961"/>
          </a:xfrm>
          <a:custGeom>
            <a:avLst/>
            <a:gdLst>
              <a:gd name="connsiteX0" fmla="*/ 0 w 339213"/>
              <a:gd name="connsiteY0" fmla="*/ 117987 h 353961"/>
              <a:gd name="connsiteX1" fmla="*/ 14748 w 339213"/>
              <a:gd name="connsiteY1" fmla="*/ 309716 h 353961"/>
              <a:gd name="connsiteX2" fmla="*/ 324465 w 339213"/>
              <a:gd name="connsiteY2" fmla="*/ 353961 h 353961"/>
              <a:gd name="connsiteX3" fmla="*/ 339213 w 339213"/>
              <a:gd name="connsiteY3" fmla="*/ 0 h 353961"/>
              <a:gd name="connsiteX4" fmla="*/ 0 w 339213"/>
              <a:gd name="connsiteY4" fmla="*/ 117987 h 35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13" h="353961">
                <a:moveTo>
                  <a:pt x="0" y="117987"/>
                </a:moveTo>
                <a:lnTo>
                  <a:pt x="14748" y="309716"/>
                </a:lnTo>
                <a:lnTo>
                  <a:pt x="324465" y="353961"/>
                </a:lnTo>
                <a:lnTo>
                  <a:pt x="339213" y="0"/>
                </a:lnTo>
                <a:lnTo>
                  <a:pt x="0" y="11798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91296" y="47360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296" y="4736068"/>
                <a:ext cx="41870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52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Inner-Product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Suppose we have a finite function basis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,⋯,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</a:t>
                </a:r>
                <a:r>
                  <a:rPr lang="en-US" dirty="0">
                    <a:sym typeface="Symbol"/>
                  </a:rPr>
                  <a:t>he</a:t>
                </a:r>
                <a:r>
                  <a:rPr lang="en-US" dirty="0"/>
                  <a:t> </a:t>
                </a:r>
                <a:r>
                  <a:rPr lang="en-US" u="sng" dirty="0"/>
                  <a:t>projection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ym typeface="Symbol"/>
                  </a:rPr>
                  <a:t> onto the span is:</a:t>
                </a:r>
              </a:p>
              <a:p>
                <a:pPr lvl="1"/>
                <a:r>
                  <a:rPr lang="en-US" dirty="0">
                    <a:sym typeface="Symbol"/>
                  </a:rPr>
                  <a:t>The function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⋅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𝑝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ym typeface="Symbol"/>
                </a:endParaRPr>
              </a:p>
              <a:p>
                <a:pPr lvl="1"/>
                <a:r>
                  <a:rPr lang="en-US" dirty="0">
                    <a:sym typeface="Symbol"/>
                  </a:rPr>
                  <a:t>Satisfying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𝐹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𝐹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sub>
                    </m:sSub>
                  </m:oMath>
                </a14:m>
                <a:br>
                  <a:rPr lang="en-US" dirty="0">
                    <a:sym typeface="Symbol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8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Recall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Mean-curvature flow is characterized by a family of mappings,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, satisfying the PDE: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sym typeface="Symbol"/>
                            </a:rPr>
                            <m:t>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is the Laplace(-Beltrami) operator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.</a:t>
                </a:r>
                <a:br>
                  <a:rPr lang="en-US" dirty="0">
                    <a:sym typeface="Symbol"/>
                  </a:rPr>
                </a:b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425" r="-2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4648200" y="3124200"/>
            <a:ext cx="1143000" cy="6096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44096" y="5147101"/>
                <a:ext cx="6068120" cy="830997"/>
              </a:xfrm>
              <a:prstGeom prst="rect">
                <a:avLst/>
              </a:prstGeom>
              <a:solidFill>
                <a:schemeClr val="accent5"/>
              </a:solidFill>
              <a:ln w="508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Even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 is in the subspace of functions, its Laplacian does not have to be.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096" y="5147101"/>
                <a:ext cx="6068120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2759" b="-11724"/>
                </a:stretch>
              </a:blipFill>
              <a:ln w="5080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8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Recall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Mean-curvature flow is characterized by a family of mappings,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, satisfying the PDE: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sym typeface="Symbol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⇓</m:t>
                      </m:r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⋅,⋅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is the inner-product defined with respect to the area measure 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425" r="-2593" b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994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Parametrizing Genus-Zero Surfaces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Conformalized</a:t>
            </a:r>
            <a:r>
              <a:rPr lang="en-US" dirty="0"/>
              <a:t>) Mean Curvature Flow</a:t>
            </a:r>
          </a:p>
          <a:p>
            <a:r>
              <a:rPr lang="en-US" dirty="0"/>
              <a:t>Registering the Parametrizations</a:t>
            </a:r>
          </a:p>
          <a:p>
            <a:pPr lvl="1"/>
            <a:r>
              <a:rPr lang="en-US" dirty="0"/>
              <a:t>Mobius Registration</a:t>
            </a:r>
          </a:p>
          <a:p>
            <a:r>
              <a:rPr lang="en-US" dirty="0"/>
              <a:t>Refining the Registration</a:t>
            </a:r>
          </a:p>
          <a:p>
            <a:pPr lvl="1"/>
            <a:r>
              <a:rPr lang="en-US" dirty="0"/>
              <a:t>Optical Flow</a:t>
            </a:r>
          </a:p>
        </p:txBody>
      </p:sp>
    </p:spTree>
    <p:extLst>
      <p:ext uri="{BB962C8B-B14F-4D97-AF65-F5344CB8AC3E}">
        <p14:creationId xmlns:p14="http://schemas.microsoft.com/office/powerpoint/2010/main" val="357960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     ∀ 1≤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Writing 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  <a:sym typeface="Symbol"/>
                            </a:rPr>
                            <m:t>Φ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𝑗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=1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(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)⋅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   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  <a:sym typeface="Symbol"/>
                            </a:rPr>
                            <m:t>w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  <a:sym typeface="Symbol"/>
                            </a:rPr>
                            <m:t>/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   </m:t>
                          </m:r>
                        </m:e>
                      </m:nary>
                      <m:sSub>
                        <m:sSubPr>
                          <m:ctrlP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𝑥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  <a:sym typeface="Symbol"/>
                            </a:rPr>
                            <m:t>𝑗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𝑡</m:t>
                      </m:r>
                      <m:r>
                        <a:rPr lang="en-US" sz="3000" i="1">
                          <a:latin typeface="Cambria Math" panose="02040503050406030204" pitchFamily="18" charset="0"/>
                          <a:sym typeface="Symbol"/>
                        </a:rPr>
                        <m:t>)∈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ℝ</m:t>
                          </m:r>
                        </m:e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  <a:sym typeface="Symbo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ym typeface="Symbo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000" b="0" i="0" smtClean="0"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</m:e>
                                        <m:sub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    ∀ 1≤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nary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0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    ∀ 1≤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br>
                  <a:rPr lang="en-US" dirty="0">
                    <a:sym typeface="Symbol"/>
                  </a:rPr>
                </a:br>
                <a:r>
                  <a:rPr lang="en-US" dirty="0">
                    <a:sym typeface="Symbol"/>
                  </a:rPr>
                  <a:t>Or, more concisely:</a:t>
                </a:r>
                <a:br>
                  <a:rPr lang="en-US" dirty="0">
                    <a:sym typeface="Symbol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  <a:sym typeface="Symbol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sym typeface="Symbol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𝑥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sym typeface="Symbol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b="0" dirty="0">
                    <a:sym typeface="Symbol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 the mass/stiffness matrices: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−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9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(Explicit</a:t>
            </a:r>
            <a:r>
              <a:rPr lang="en-US" baseline="30000" dirty="0"/>
              <a:t>*</a:t>
            </a:r>
            <a:r>
              <a:rPr lang="en-US" dirty="0"/>
              <a:t>) MCF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Discretizing across time, we get: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giving the coefficients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𝛿</m:t>
                    </m:r>
                  </m:oMath>
                </a14:m>
                <a:r>
                  <a:rPr lang="en-US" dirty="0">
                    <a:sym typeface="Symbol"/>
                  </a:rPr>
                  <a:t> as the solution: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105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430357" y="1787069"/>
                <a:ext cx="7975773" cy="1063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𝑀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𝑥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+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𝛿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≈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𝑀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sym typeface="Symbol"/>
                                </a:rPr>
                                <m:t>𝑥</m:t>
                              </m:r>
                            </m:e>
                          </m:acc>
                          <m:d>
                            <m:d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  <a:sym typeface="Symbol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sym typeface="Symbol"/>
                        </a:rPr>
                        <m:t>=−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𝑆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3200" dirty="0">
                  <a:sym typeface="Symbol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30357" y="1787069"/>
                <a:ext cx="7975773" cy="10638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-1440405" y="1828800"/>
            <a:ext cx="4191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6488668"/>
            <a:ext cx="643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</a:t>
            </a:r>
            <a:r>
              <a:rPr lang="en-US" dirty="0"/>
              <a:t>Discussion remains the same if we use (semi-)implicit integration.</a:t>
            </a:r>
          </a:p>
        </p:txBody>
      </p:sp>
    </p:spTree>
    <p:extLst>
      <p:ext uri="{BB962C8B-B14F-4D97-AF65-F5344CB8AC3E}">
        <p14:creationId xmlns:p14="http://schemas.microsoft.com/office/powerpoint/2010/main" val="22642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(Explicit) MCF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Implementation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Given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(0)</m:t>
                    </m:r>
                  </m:oMath>
                </a14:m>
                <a:r>
                  <a:rPr lang="en-US" dirty="0">
                    <a:sym typeface="Symbol"/>
                  </a:rPr>
                  <a:t> of the initial embedding: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Compute the matrices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,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Solve for the coefficients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𝛿</m:t>
                    </m:r>
                  </m:oMath>
                </a14:m>
                <a:r>
                  <a:rPr lang="en-US" dirty="0">
                    <a:sym typeface="Symbol"/>
                  </a:rPr>
                  <a:t>:</a:t>
                </a:r>
                <a:br>
                  <a:rPr lang="en-US" dirty="0">
                    <a:sym typeface="Symbol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𝛿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p>
                      </m:e>
                    </m:d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endParaRPr lang="en-US" dirty="0">
                  <a:sym typeface="Symbol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𝛿</m:t>
                    </m:r>
                  </m:oMath>
                </a14:m>
                <a:r>
                  <a:rPr lang="en-US" dirty="0">
                    <a:sym typeface="Symbol"/>
                  </a:rPr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Go back to step 1.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926" t="-1425" r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105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4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</a:t>
            </a:r>
            <a:r>
              <a:rPr lang="en-US" dirty="0" err="1"/>
              <a:t>Conformalized</a:t>
            </a:r>
            <a:r>
              <a:rPr lang="en-US" dirty="0"/>
              <a:t>) Mean Curvature Flow</a:t>
            </a:r>
          </a:p>
          <a:p>
            <a:pPr lvl="1"/>
            <a:r>
              <a:rPr lang="en-US" dirty="0"/>
              <a:t>Harmonic Flow</a:t>
            </a:r>
          </a:p>
          <a:p>
            <a:pPr lvl="1"/>
            <a:r>
              <a:rPr lang="en-US" dirty="0"/>
              <a:t>Discretization</a:t>
            </a:r>
          </a:p>
          <a:p>
            <a:pPr lvl="1"/>
            <a:r>
              <a:rPr lang="en-US" b="1" dirty="0"/>
              <a:t>Identifying and Modifying</a:t>
            </a:r>
          </a:p>
          <a:p>
            <a:pPr lvl="2"/>
            <a:r>
              <a:rPr lang="en-US" b="1" dirty="0"/>
              <a:t>Division by zero</a:t>
            </a:r>
          </a:p>
          <a:p>
            <a:pPr lvl="2"/>
            <a:r>
              <a:rPr lang="en-US" b="1" dirty="0" err="1"/>
              <a:t>Conformalization</a:t>
            </a:r>
            <a:endParaRPr lang="en-US" b="1" dirty="0"/>
          </a:p>
          <a:p>
            <a:pPr lvl="1"/>
            <a:r>
              <a:rPr lang="en-US" dirty="0"/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Mobius Registration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Optical Flow</a:t>
            </a:r>
          </a:p>
        </p:txBody>
      </p:sp>
    </p:spTree>
    <p:extLst>
      <p:ext uri="{BB962C8B-B14F-4D97-AF65-F5344CB8AC3E}">
        <p14:creationId xmlns:p14="http://schemas.microsoft.com/office/powerpoint/2010/main" val="1538517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sym typeface="Symbol"/>
              </a:rPr>
              <a:t>Observation</a:t>
            </a:r>
            <a:r>
              <a:rPr lang="en-US" dirty="0">
                <a:sym typeface="Symbol"/>
              </a:rPr>
              <a:t>: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If we scale a patch of surface</a:t>
            </a:r>
          </a:p>
          <a:p>
            <a:pPr lvl="1"/>
            <a:r>
              <a:rPr lang="en-US" dirty="0">
                <a:sym typeface="Symbol"/>
              </a:rPr>
              <a:t>Area increases</a:t>
            </a:r>
          </a:p>
          <a:p>
            <a:pPr lvl="1"/>
            <a:r>
              <a:rPr lang="en-US" dirty="0">
                <a:sym typeface="Symbol"/>
              </a:rPr>
              <a:t>Derivatives decrease</a:t>
            </a:r>
          </a:p>
          <a:p>
            <a:pPr marL="57150" indent="0">
              <a:buNone/>
            </a:pPr>
            <a:endParaRPr lang="en-US" dirty="0">
              <a:sym typeface="Symbol"/>
            </a:endParaRPr>
          </a:p>
          <a:p>
            <a:pPr marL="57150" indent="0">
              <a:buNone/>
            </a:pPr>
            <a:r>
              <a:rPr lang="en-US" dirty="0">
                <a:sym typeface="Symbol"/>
              </a:rPr>
              <a:t>When the scaling is uniform, these cancel out.</a:t>
            </a:r>
          </a:p>
          <a:p>
            <a:pPr marL="57150" indent="0">
              <a:buNone/>
            </a:pPr>
            <a:r>
              <a:rPr lang="en-US" dirty="0">
                <a:sym typeface="Symbol"/>
              </a:rPr>
              <a:t>Otherwise, things get messy.</a:t>
            </a:r>
          </a:p>
          <a:p>
            <a:pPr marL="0" indent="0">
              <a:buNone/>
            </a:pPr>
            <a:endParaRPr lang="en-US" dirty="0">
              <a:sym typeface="Symbo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u="sng" dirty="0"/>
                  <a:t>Approach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Study the collapse of the flow by expressing the integrals with respect to the initial embedding.</a:t>
                </a:r>
                <a:endParaRPr lang="en-US" i="1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568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3931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3931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3154680" y="3826649"/>
            <a:ext cx="2937718" cy="821551"/>
          </a:xfrm>
          <a:custGeom>
            <a:avLst/>
            <a:gdLst>
              <a:gd name="connsiteX0" fmla="*/ 916964 w 2937718"/>
              <a:gd name="connsiteY0" fmla="*/ 10318 h 821551"/>
              <a:gd name="connsiteX1" fmla="*/ 2564 w 2937718"/>
              <a:gd name="connsiteY1" fmla="*/ 438022 h 821551"/>
              <a:gd name="connsiteX2" fmla="*/ 1226680 w 2937718"/>
              <a:gd name="connsiteY2" fmla="*/ 821480 h 821551"/>
              <a:gd name="connsiteX3" fmla="*/ 2937493 w 2937718"/>
              <a:gd name="connsiteY3" fmla="*/ 467518 h 821551"/>
              <a:gd name="connsiteX4" fmla="*/ 1344667 w 2937718"/>
              <a:gd name="connsiteY4" fmla="*/ 157802 h 821551"/>
              <a:gd name="connsiteX5" fmla="*/ 916964 w 2937718"/>
              <a:gd name="connsiteY5" fmla="*/ 10318 h 8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7718" h="821551">
                <a:moveTo>
                  <a:pt x="916964" y="10318"/>
                </a:moveTo>
                <a:cubicBezTo>
                  <a:pt x="693280" y="57021"/>
                  <a:pt x="-49055" y="302828"/>
                  <a:pt x="2564" y="438022"/>
                </a:cubicBezTo>
                <a:cubicBezTo>
                  <a:pt x="54183" y="573216"/>
                  <a:pt x="737525" y="816564"/>
                  <a:pt x="1226680" y="821480"/>
                </a:cubicBezTo>
                <a:cubicBezTo>
                  <a:pt x="1715835" y="826396"/>
                  <a:pt x="2917829" y="578131"/>
                  <a:pt x="2937493" y="467518"/>
                </a:cubicBezTo>
                <a:cubicBezTo>
                  <a:pt x="2957157" y="356905"/>
                  <a:pt x="1683880" y="229086"/>
                  <a:pt x="1344667" y="157802"/>
                </a:cubicBezTo>
                <a:cubicBezTo>
                  <a:pt x="1005454" y="86518"/>
                  <a:pt x="1140648" y="-36385"/>
                  <a:pt x="916964" y="10318"/>
                </a:cubicBez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131307" y="4042663"/>
                <a:ext cx="583045" cy="4531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ℳ</m:t>
                      </m:r>
                    </m:oMath>
                  </m:oMathPara>
                </a14:m>
                <a:endParaRPr lang="en-US" sz="2400" i="1" baseline="-25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307" y="4042663"/>
                <a:ext cx="583045" cy="45313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/>
          <p:cNvSpPr/>
          <p:nvPr/>
        </p:nvSpPr>
        <p:spPr>
          <a:xfrm flipV="1">
            <a:off x="4653442" y="4237424"/>
            <a:ext cx="1578077" cy="714802"/>
          </a:xfrm>
          <a:custGeom>
            <a:avLst/>
            <a:gdLst>
              <a:gd name="connsiteX0" fmla="*/ 0 w 1578077"/>
              <a:gd name="connsiteY0" fmla="*/ 1017639 h 1017639"/>
              <a:gd name="connsiteX1" fmla="*/ 973393 w 1578077"/>
              <a:gd name="connsiteY1" fmla="*/ 545690 h 1017639"/>
              <a:gd name="connsiteX2" fmla="*/ 1578077 w 1578077"/>
              <a:gd name="connsiteY2" fmla="*/ 0 h 101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8077" h="1017639">
                <a:moveTo>
                  <a:pt x="0" y="1017639"/>
                </a:moveTo>
                <a:cubicBezTo>
                  <a:pt x="355190" y="866467"/>
                  <a:pt x="710380" y="715296"/>
                  <a:pt x="973393" y="545690"/>
                </a:cubicBezTo>
                <a:cubicBezTo>
                  <a:pt x="1236406" y="376083"/>
                  <a:pt x="1407241" y="188041"/>
                  <a:pt x="1578077" y="0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flipH="1" flipV="1">
            <a:off x="2567201" y="4237423"/>
            <a:ext cx="1648436" cy="715576"/>
          </a:xfrm>
          <a:custGeom>
            <a:avLst/>
            <a:gdLst>
              <a:gd name="connsiteX0" fmla="*/ 0 w 1578077"/>
              <a:gd name="connsiteY0" fmla="*/ 1017639 h 1017639"/>
              <a:gd name="connsiteX1" fmla="*/ 973393 w 1578077"/>
              <a:gd name="connsiteY1" fmla="*/ 545690 h 1017639"/>
              <a:gd name="connsiteX2" fmla="*/ 1578077 w 1578077"/>
              <a:gd name="connsiteY2" fmla="*/ 0 h 101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8077" h="1017639">
                <a:moveTo>
                  <a:pt x="0" y="1017639"/>
                </a:moveTo>
                <a:cubicBezTo>
                  <a:pt x="355190" y="866467"/>
                  <a:pt x="710380" y="715296"/>
                  <a:pt x="973393" y="545690"/>
                </a:cubicBezTo>
                <a:cubicBezTo>
                  <a:pt x="1236406" y="376083"/>
                  <a:pt x="1407241" y="188041"/>
                  <a:pt x="1578077" y="0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flipV="1">
            <a:off x="3124201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69331" y="4254945"/>
                <a:ext cx="526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31" y="4254945"/>
                <a:ext cx="52604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715000" y="4419600"/>
                <a:ext cx="526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419600"/>
                <a:ext cx="52604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25207" y="6477000"/>
                <a:ext cx="982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207" y="6477000"/>
                <a:ext cx="982320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324600" y="6488668"/>
                <a:ext cx="982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488668"/>
                <a:ext cx="98232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5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0" grpId="0" animBg="1"/>
      <p:bldP spid="30" grpId="0" animBg="1"/>
      <p:bldP spid="25" grpId="0" animBg="1"/>
      <p:bldP spid="4" grpId="0"/>
      <p:bldP spid="18" grpId="0"/>
      <p:bldP spid="8" grpId="0"/>
      <p:bldP spid="22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Small circles around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dirty="0">
                    <a:sym typeface="Symbol"/>
                  </a:rPr>
                  <a:t> map to a small ellipses around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ℳ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en-US" dirty="0">
                    <a:sym typeface="Symbol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316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568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 flipV="1">
            <a:off x="3124201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3048000" y="5011992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/>
          </p:cNvSpPr>
          <p:nvPr/>
        </p:nvSpPr>
        <p:spPr>
          <a:xfrm rot="420000">
            <a:off x="8437486" y="5105423"/>
            <a:ext cx="224437" cy="11476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blipFill rotWithShape="0"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>
            <a:spLocks noChangeAspect="1"/>
          </p:cNvSpPr>
          <p:nvPr/>
        </p:nvSpPr>
        <p:spPr>
          <a:xfrm flipV="1">
            <a:off x="3170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 flipV="1">
            <a:off x="8503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𝑞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blipFill rotWithShape="0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163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Find orthonormal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on the tangent space 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sym typeface="Symbol"/>
                      </a:rPr>
                      <m:t>𝑝</m:t>
                    </m:r>
                  </m:oMath>
                </a14:m>
                <a:r>
                  <a:rPr lang="en-US" dirty="0">
                    <a:sym typeface="Symbol"/>
                  </a:rPr>
                  <a:t> that map to (orthogonal) principal directions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 on the tangent space 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sym typeface="Symbol"/>
                      </a:rPr>
                      <m:t>𝑞</m:t>
                    </m:r>
                  </m:oMath>
                </a14:m>
                <a:r>
                  <a:rPr lang="en-US" dirty="0">
                    <a:sym typeface="Symbol"/>
                  </a:rPr>
                  <a:t>.</a:t>
                </a:r>
                <a:endParaRPr lang="en-US" baseline="-25000" dirty="0"/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Compute the stretch along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ym typeface="Symbol"/>
                  </a:rPr>
                  <a:t>:</a:t>
                </a:r>
                <a:br>
                  <a:rPr lang="en-US" dirty="0">
                    <a:sym typeface="Symbol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𝑡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 32"/>
          <p:cNvSpPr/>
          <p:nvPr/>
        </p:nvSpPr>
        <p:spPr>
          <a:xfrm flipV="1">
            <a:off x="3124201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>
            <a:spLocks noChangeAspect="1"/>
          </p:cNvSpPr>
          <p:nvPr/>
        </p:nvSpPr>
        <p:spPr>
          <a:xfrm>
            <a:off x="5334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24348" y="5029200"/>
            <a:ext cx="1676400" cy="1676400"/>
            <a:chOff x="2743200" y="2895600"/>
            <a:chExt cx="1676400" cy="16764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l 37"/>
          <p:cNvSpPr>
            <a:spLocks noChangeAspect="1"/>
          </p:cNvSpPr>
          <p:nvPr/>
        </p:nvSpPr>
        <p:spPr>
          <a:xfrm rot="420000">
            <a:off x="806244" y="5181600"/>
            <a:ext cx="1348596" cy="134859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456076" y="5860096"/>
            <a:ext cx="692272" cy="1045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8" idx="0"/>
          </p:cNvCxnSpPr>
          <p:nvPr/>
        </p:nvCxnSpPr>
        <p:spPr>
          <a:xfrm flipV="1">
            <a:off x="1452000" y="5186626"/>
            <a:ext cx="110718" cy="666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>
            <a:spLocks noChangeAspect="1"/>
          </p:cNvSpPr>
          <p:nvPr/>
        </p:nvSpPr>
        <p:spPr>
          <a:xfrm>
            <a:off x="60198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 rot="420000">
            <a:off x="6347861" y="5572831"/>
            <a:ext cx="1136064" cy="5680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081252" y="5029200"/>
            <a:ext cx="1676400" cy="1676400"/>
            <a:chOff x="2743200" y="2895600"/>
            <a:chExt cx="1676400" cy="167640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/>
          <p:cNvCxnSpPr/>
          <p:nvPr/>
        </p:nvCxnSpPr>
        <p:spPr>
          <a:xfrm>
            <a:off x="6934200" y="5861303"/>
            <a:ext cx="694944" cy="100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915647" y="5184648"/>
            <a:ext cx="109728" cy="667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/>
          <p:cNvSpPr>
            <a:spLocks noChangeAspect="1"/>
          </p:cNvSpPr>
          <p:nvPr/>
        </p:nvSpPr>
        <p:spPr>
          <a:xfrm>
            <a:off x="3048000" y="5011992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/>
          </p:cNvSpPr>
          <p:nvPr/>
        </p:nvSpPr>
        <p:spPr>
          <a:xfrm rot="420000">
            <a:off x="8437486" y="5105423"/>
            <a:ext cx="224437" cy="11476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 flipV="1">
            <a:off x="3170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 flipV="1">
            <a:off x="8503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blipFill rotWithShape="0">
                <a:blip r:embed="rId10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𝑞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blipFill rotWithShape="0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496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 terms of the initial embedding: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/>
                  <a:t>Area measure scales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>
                    <a:sym typeface="Symbol"/>
                  </a:rPr>
                  <a:t>:</a:t>
                </a:r>
                <a:br>
                  <a:rPr lang="en-US" dirty="0">
                    <a:sym typeface="Symbol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Derivative in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sym typeface="Symbol"/>
                      </a:rPr>
                      <m:t>𝑖</m:t>
                    </m:r>
                  </m:oMath>
                </a14:m>
                <a:r>
                  <a:rPr lang="en-US" dirty="0">
                    <a:sym typeface="Symbol"/>
                  </a:rPr>
                  <a:t>-</a:t>
                </a:r>
                <a:r>
                  <a:rPr lang="en-US" dirty="0" err="1">
                    <a:sym typeface="Symbol"/>
                  </a:rPr>
                  <a:t>th</a:t>
                </a:r>
                <a:r>
                  <a:rPr lang="en-US" dirty="0">
                    <a:sym typeface="Symbol"/>
                  </a:rPr>
                  <a:t> direction scales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1/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>
                    <a:sym typeface="Symbol"/>
                  </a:rPr>
                  <a:t>:</a:t>
                </a:r>
                <a:br>
                  <a:rPr lang="en-US" dirty="0">
                    <a:sym typeface="Symbol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𝐵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𝐵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13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Picture 8" descr="C:\Talks\Tufts-12\Hand\hand.0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8" descr="C:\Talks\Tufts-12\Hand\hand.0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reeform 40"/>
          <p:cNvSpPr/>
          <p:nvPr/>
        </p:nvSpPr>
        <p:spPr>
          <a:xfrm flipV="1">
            <a:off x="3124201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5334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24348" y="5029200"/>
            <a:ext cx="1676400" cy="1676400"/>
            <a:chOff x="2743200" y="2895600"/>
            <a:chExt cx="1676400" cy="167640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>
            <a:spLocks noChangeAspect="1"/>
          </p:cNvSpPr>
          <p:nvPr/>
        </p:nvSpPr>
        <p:spPr>
          <a:xfrm rot="420000">
            <a:off x="806244" y="5181600"/>
            <a:ext cx="1348596" cy="134859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456076" y="5860096"/>
            <a:ext cx="692272" cy="1045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46" idx="0"/>
          </p:cNvCxnSpPr>
          <p:nvPr/>
        </p:nvCxnSpPr>
        <p:spPr>
          <a:xfrm flipV="1">
            <a:off x="1452000" y="5186626"/>
            <a:ext cx="110718" cy="666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>
            <a:spLocks noChangeAspect="1"/>
          </p:cNvSpPr>
          <p:nvPr/>
        </p:nvSpPr>
        <p:spPr>
          <a:xfrm>
            <a:off x="60198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 rot="420000">
            <a:off x="6347861" y="5572831"/>
            <a:ext cx="1136064" cy="5680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6081252" y="5029200"/>
            <a:ext cx="1676400" cy="1676400"/>
            <a:chOff x="2743200" y="2895600"/>
            <a:chExt cx="1676400" cy="16764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/>
          <p:cNvCxnSpPr/>
          <p:nvPr/>
        </p:nvCxnSpPr>
        <p:spPr>
          <a:xfrm>
            <a:off x="6934200" y="5861303"/>
            <a:ext cx="694944" cy="100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6915647" y="5184648"/>
            <a:ext cx="109728" cy="667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Oval 58"/>
          <p:cNvSpPr>
            <a:spLocks noChangeAspect="1"/>
          </p:cNvSpPr>
          <p:nvPr/>
        </p:nvSpPr>
        <p:spPr>
          <a:xfrm>
            <a:off x="3048000" y="5011992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/>
          </p:cNvSpPr>
          <p:nvPr/>
        </p:nvSpPr>
        <p:spPr>
          <a:xfrm rot="420000">
            <a:off x="8437486" y="5105423"/>
            <a:ext cx="224437" cy="11476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 flipV="1">
            <a:off x="3170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 flipV="1">
            <a:off x="8503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blipFill rotWithShape="0">
                <a:blip r:embed="rId10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𝑞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blipFill rotWithShape="0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</a:t>
            </a:r>
            <a:r>
              <a:rPr lang="en-US" dirty="0" err="1"/>
              <a:t>Conformalized</a:t>
            </a:r>
            <a:r>
              <a:rPr lang="en-US" dirty="0"/>
              <a:t>) Mean Curvature Flow</a:t>
            </a:r>
          </a:p>
          <a:p>
            <a:pPr lvl="1"/>
            <a:r>
              <a:rPr lang="en-US" b="1" dirty="0"/>
              <a:t>Harmonic Flow</a:t>
            </a:r>
          </a:p>
          <a:p>
            <a:pPr lvl="1"/>
            <a:r>
              <a:rPr lang="en-US" dirty="0"/>
              <a:t>Discretization</a:t>
            </a:r>
          </a:p>
          <a:p>
            <a:pPr lvl="1"/>
            <a:r>
              <a:rPr lang="en-US" dirty="0"/>
              <a:t>Identifying and Modifying</a:t>
            </a:r>
          </a:p>
          <a:p>
            <a:pPr lvl="1"/>
            <a:r>
              <a:rPr lang="en-US" dirty="0"/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Mobius Registration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Optical Flow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39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 the mass matrix, we get: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13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Picture 8" descr="C:\Talks\Tufts-12\Hand\hand.0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8" descr="C:\Talks\Tufts-12\Hand\hand.0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5"/>
          <p:cNvSpPr/>
          <p:nvPr/>
        </p:nvSpPr>
        <p:spPr>
          <a:xfrm flipV="1">
            <a:off x="3124201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5334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24348" y="5029200"/>
            <a:ext cx="1676400" cy="1676400"/>
            <a:chOff x="2743200" y="2895600"/>
            <a:chExt cx="1676400" cy="1676400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>
            <a:spLocks noChangeAspect="1"/>
          </p:cNvSpPr>
          <p:nvPr/>
        </p:nvSpPr>
        <p:spPr>
          <a:xfrm rot="420000">
            <a:off x="806244" y="5181600"/>
            <a:ext cx="1348596" cy="134859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456076" y="5860096"/>
            <a:ext cx="692272" cy="1045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1" idx="0"/>
          </p:cNvCxnSpPr>
          <p:nvPr/>
        </p:nvCxnSpPr>
        <p:spPr>
          <a:xfrm flipV="1">
            <a:off x="1452000" y="5186626"/>
            <a:ext cx="110718" cy="666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>
            <a:spLocks noChangeAspect="1"/>
          </p:cNvSpPr>
          <p:nvPr/>
        </p:nvSpPr>
        <p:spPr>
          <a:xfrm>
            <a:off x="60198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 rot="420000">
            <a:off x="6347861" y="5572831"/>
            <a:ext cx="1136064" cy="5680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6081252" y="5029200"/>
            <a:ext cx="1676400" cy="1676400"/>
            <a:chOff x="2743200" y="2895600"/>
            <a:chExt cx="1676400" cy="16764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/>
          <p:cNvCxnSpPr/>
          <p:nvPr/>
        </p:nvCxnSpPr>
        <p:spPr>
          <a:xfrm>
            <a:off x="6934200" y="5861303"/>
            <a:ext cx="694944" cy="100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915647" y="5184648"/>
            <a:ext cx="109728" cy="667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/>
          <p:cNvSpPr>
            <a:spLocks noChangeAspect="1"/>
          </p:cNvSpPr>
          <p:nvPr/>
        </p:nvSpPr>
        <p:spPr>
          <a:xfrm>
            <a:off x="3048000" y="5011992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/>
          </p:cNvSpPr>
          <p:nvPr/>
        </p:nvSpPr>
        <p:spPr>
          <a:xfrm rot="420000">
            <a:off x="8437486" y="5105423"/>
            <a:ext cx="224437" cy="11476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 flipV="1">
            <a:off x="3170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 flipV="1">
            <a:off x="8503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blipFill rotWithShape="0">
                <a:blip r:embed="rId10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𝑞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blipFill rotWithShape="0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71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the stiffness matrix, we get: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13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pic>
        <p:nvPicPr>
          <p:cNvPr id="37" name="Picture 8" descr="C:\Talks\Tufts-12\Hand\hand.0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Talks\Tufts-12\Hand\hand.0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C:\Talks\Tufts-12\Hand\hand.1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4348" y="2606040"/>
            <a:ext cx="3947652" cy="1341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580705" y="2607358"/>
            <a:ext cx="3947652" cy="1341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 flipV="1">
            <a:off x="3124201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>
            <a:spLocks noChangeAspect="1"/>
          </p:cNvSpPr>
          <p:nvPr/>
        </p:nvSpPr>
        <p:spPr>
          <a:xfrm>
            <a:off x="5334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624348" y="5029200"/>
            <a:ext cx="1676400" cy="1676400"/>
            <a:chOff x="2743200" y="2895600"/>
            <a:chExt cx="1676400" cy="167640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Oval 73"/>
          <p:cNvSpPr>
            <a:spLocks noChangeAspect="1"/>
          </p:cNvSpPr>
          <p:nvPr/>
        </p:nvSpPr>
        <p:spPr>
          <a:xfrm rot="420000">
            <a:off x="806244" y="5181600"/>
            <a:ext cx="1348596" cy="134859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456076" y="5860096"/>
            <a:ext cx="692272" cy="1045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74" idx="0"/>
          </p:cNvCxnSpPr>
          <p:nvPr/>
        </p:nvCxnSpPr>
        <p:spPr>
          <a:xfrm flipV="1">
            <a:off x="1452000" y="5186626"/>
            <a:ext cx="110718" cy="666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/>
          <p:cNvSpPr>
            <a:spLocks noChangeAspect="1"/>
          </p:cNvSpPr>
          <p:nvPr/>
        </p:nvSpPr>
        <p:spPr>
          <a:xfrm>
            <a:off x="60198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 rot="420000">
            <a:off x="6347861" y="5572831"/>
            <a:ext cx="1136064" cy="5680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6081252" y="5029200"/>
            <a:ext cx="1676400" cy="1676400"/>
            <a:chOff x="2743200" y="2895600"/>
            <a:chExt cx="1676400" cy="1676400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83"/>
          <p:cNvCxnSpPr/>
          <p:nvPr/>
        </p:nvCxnSpPr>
        <p:spPr>
          <a:xfrm>
            <a:off x="6934200" y="5861303"/>
            <a:ext cx="694944" cy="100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15647" y="5184648"/>
            <a:ext cx="109728" cy="667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Oval 86"/>
          <p:cNvSpPr>
            <a:spLocks noChangeAspect="1"/>
          </p:cNvSpPr>
          <p:nvPr/>
        </p:nvSpPr>
        <p:spPr>
          <a:xfrm>
            <a:off x="3048000" y="5011992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/>
          </p:cNvSpPr>
          <p:nvPr/>
        </p:nvSpPr>
        <p:spPr>
          <a:xfrm rot="420000">
            <a:off x="8437486" y="5105423"/>
            <a:ext cx="224437" cy="11476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 flipV="1">
            <a:off x="3170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 flipV="1">
            <a:off x="8503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blipFill rotWithShape="0">
                <a:blip r:embed="rId10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𝑞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blipFill rotWithShape="0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5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the stiffness matrix, we get: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As the stretch becomes more anisotropic, one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>
                    <a:sym typeface="Symbol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/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>
                    <a:sym typeface="Symbol"/>
                  </a:rPr>
                  <a:t> will get very large and the integral will blow up.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852" t="-1425" r="-2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10400" y="2667000"/>
            <a:ext cx="762000" cy="990600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7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Conformalization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Modified Flow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Since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can explode when the local scaling is anisotropic, perform the computation </a:t>
                </a:r>
                <a:r>
                  <a:rPr lang="en-US" u="sng" dirty="0"/>
                  <a:t>as though</a:t>
                </a:r>
                <a:r>
                  <a:rPr lang="en-US" dirty="0"/>
                  <a:t> the scaling was isotropic.</a:t>
                </a:r>
              </a:p>
              <a:p>
                <a:pPr marL="0" indent="0">
                  <a:buNone/>
                </a:pPr>
                <a:r>
                  <a:rPr lang="en-US" dirty="0"/>
                  <a:t>Compute the integrals as though the stretch along the principal directions were: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  </m:t>
                      </m:r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Talks\Tufts-12\Hand\hand.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C:\Talks\Tufts-12\Hand\hand.10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642852"/>
            <a:ext cx="3401568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reeform 41"/>
          <p:cNvSpPr/>
          <p:nvPr/>
        </p:nvSpPr>
        <p:spPr>
          <a:xfrm flipV="1">
            <a:off x="3124201" y="5943600"/>
            <a:ext cx="2636520" cy="398206"/>
          </a:xfrm>
          <a:custGeom>
            <a:avLst/>
            <a:gdLst>
              <a:gd name="connsiteX0" fmla="*/ 0 w 3465871"/>
              <a:gd name="connsiteY0" fmla="*/ 398206 h 398206"/>
              <a:gd name="connsiteX1" fmla="*/ 1740309 w 3465871"/>
              <a:gd name="connsiteY1" fmla="*/ 0 h 398206"/>
              <a:gd name="connsiteX2" fmla="*/ 3465871 w 3465871"/>
              <a:gd name="connsiteY2" fmla="*/ 398206 h 398206"/>
              <a:gd name="connsiteX3" fmla="*/ 3465871 w 3465871"/>
              <a:gd name="connsiteY3" fmla="*/ 398206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5871" h="398206">
                <a:moveTo>
                  <a:pt x="0" y="398206"/>
                </a:moveTo>
                <a:cubicBezTo>
                  <a:pt x="581332" y="199103"/>
                  <a:pt x="1162664" y="0"/>
                  <a:pt x="1740309" y="0"/>
                </a:cubicBezTo>
                <a:cubicBezTo>
                  <a:pt x="2317954" y="0"/>
                  <a:pt x="3465871" y="398206"/>
                  <a:pt x="3465871" y="398206"/>
                </a:cubicBezTo>
                <a:lnTo>
                  <a:pt x="3465871" y="39820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>
            <a:spLocks noChangeAspect="1"/>
          </p:cNvSpPr>
          <p:nvPr/>
        </p:nvSpPr>
        <p:spPr>
          <a:xfrm>
            <a:off x="5334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624348" y="5029200"/>
            <a:ext cx="1676400" cy="1676400"/>
            <a:chOff x="2743200" y="2895600"/>
            <a:chExt cx="1676400" cy="167640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>
            <a:spLocks noChangeAspect="1"/>
          </p:cNvSpPr>
          <p:nvPr/>
        </p:nvSpPr>
        <p:spPr>
          <a:xfrm rot="420000">
            <a:off x="806244" y="5181600"/>
            <a:ext cx="1348596" cy="134859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456076" y="5860096"/>
            <a:ext cx="692272" cy="1045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7" idx="0"/>
          </p:cNvCxnSpPr>
          <p:nvPr/>
        </p:nvCxnSpPr>
        <p:spPr>
          <a:xfrm flipV="1">
            <a:off x="1452000" y="5186626"/>
            <a:ext cx="110718" cy="666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>
            <a:spLocks noChangeAspect="1"/>
          </p:cNvSpPr>
          <p:nvPr/>
        </p:nvSpPr>
        <p:spPr>
          <a:xfrm>
            <a:off x="6019800" y="4953000"/>
            <a:ext cx="1828800" cy="1828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 rot="420000">
            <a:off x="6347861" y="5572831"/>
            <a:ext cx="1136064" cy="5680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081252" y="5029200"/>
            <a:ext cx="1676400" cy="1676400"/>
            <a:chOff x="2743200" y="2895600"/>
            <a:chExt cx="1676400" cy="167640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577324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>
              <a:off x="3581400" y="2895600"/>
              <a:ext cx="0" cy="1676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/>
          <p:cNvCxnSpPr/>
          <p:nvPr/>
        </p:nvCxnSpPr>
        <p:spPr>
          <a:xfrm>
            <a:off x="6934200" y="5861303"/>
            <a:ext cx="694944" cy="100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6915647" y="5184648"/>
            <a:ext cx="109728" cy="667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3048000" y="5011992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/>
          </p:cNvSpPr>
          <p:nvPr/>
        </p:nvSpPr>
        <p:spPr>
          <a:xfrm rot="420000">
            <a:off x="8437486" y="5105423"/>
            <a:ext cx="224437" cy="11476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 flipV="1">
            <a:off x="3170903" y="5134895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 flipV="1">
            <a:off x="8503392" y="513427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6479075" y="5422488"/>
            <a:ext cx="876587" cy="87658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8459410" y="5079691"/>
            <a:ext cx="160298" cy="160298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426" y="5779532"/>
                <a:ext cx="46769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246" y="5302044"/>
                <a:ext cx="46769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078" y="5193268"/>
                <a:ext cx="50712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52" y="5761704"/>
                <a:ext cx="507126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𝑝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888" y="5040868"/>
                <a:ext cx="350994" cy="362984"/>
              </a:xfrm>
              <a:prstGeom prst="rect">
                <a:avLst/>
              </a:prstGeom>
              <a:blipFill rotWithShape="0">
                <a:blip r:embed="rId10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sym typeface="Symbol"/>
                        </a:rPr>
                        <m:t>𝑞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680" y="5029200"/>
                <a:ext cx="351956" cy="362984"/>
              </a:xfrm>
              <a:prstGeom prst="rect">
                <a:avLst/>
              </a:prstGeom>
              <a:blipFill rotWithShape="0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46" y="6401214"/>
                <a:ext cx="1716303" cy="3749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942703" y="4293755"/>
                <a:ext cx="1209177" cy="583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703" y="4293755"/>
                <a:ext cx="1209177" cy="58304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4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3" grpId="0" animBg="1"/>
      <p:bldP spid="68" grpId="0" animBg="1"/>
      <p:bldP spid="71" grpId="0" animBg="1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Conformalization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Modified Flow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Since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can explode when the local scaling is anisotropic, perform the computation as though the scaling was isotropic.</a:t>
                </a:r>
              </a:p>
              <a:p>
                <a:pPr marL="0" indent="0">
                  <a:buNone/>
                </a:pPr>
                <a:r>
                  <a:rPr lang="en-US" dirty="0"/>
                  <a:t>Compute the integrals as though the stretch along the principal directions were: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  </m:t>
                      </m:r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dirty="0"/>
                  <a:t>The mass matrix becomes: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6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0" y="5582696"/>
                <a:ext cx="9144000" cy="975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8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8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82696"/>
                <a:ext cx="9144000" cy="97539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7906378" y="5651293"/>
            <a:ext cx="990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495800" y="5641246"/>
            <a:ext cx="3429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42703" y="4293755"/>
                <a:ext cx="1209177" cy="583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703" y="4293755"/>
                <a:ext cx="1209177" cy="5830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33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Conformalization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Modified Flow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Since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 can explode when the local scaling is anisotropic, perform the computation as though the scaling was isotropic.</a:t>
                </a:r>
              </a:p>
              <a:p>
                <a:pPr marL="0" indent="0">
                  <a:buNone/>
                </a:pPr>
                <a:r>
                  <a:rPr lang="en-US" dirty="0"/>
                  <a:t>Compute the integrals as though the stretch along the principal directions were: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     </m:t>
                      </m:r>
                      <m:sSubSup>
                        <m:sSubSup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dirty="0"/>
                  <a:t>The stiffness matrix becomes: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0048" y="5582696"/>
                <a:ext cx="9199292" cy="1617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6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6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2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2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sz="26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048" y="5582696"/>
                <a:ext cx="9199292" cy="161723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4404852" y="5582696"/>
            <a:ext cx="3824748" cy="127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29600" y="5972215"/>
            <a:ext cx="924448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42703" y="4293755"/>
                <a:ext cx="1209177" cy="583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703" y="4293755"/>
                <a:ext cx="1209177" cy="58304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73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Discrete (Extrinsic) </a:t>
            </a:r>
            <a:r>
              <a:rPr lang="en-US" dirty="0" err="1"/>
              <a:t>Conformalized</a:t>
            </a:r>
            <a:r>
              <a:rPr lang="en-US" dirty="0"/>
              <a:t> MCF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ym typeface="Symbol"/>
                  </a:rPr>
                  <a:t>Implementation</a:t>
                </a:r>
                <a:r>
                  <a:rPr lang="en-US" dirty="0">
                    <a:sym typeface="Symbol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Given coefficients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(0)</m:t>
                    </m:r>
                  </m:oMath>
                </a14:m>
                <a:r>
                  <a:rPr lang="en-US" dirty="0">
                    <a:sym typeface="Symbol"/>
                  </a:rPr>
                  <a:t> of the initial embedding: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0.  Compute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,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Compute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sym typeface="Symbol"/>
                  </a:rPr>
                  <a:t>,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Solve for the coefficients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𝛿</m:t>
                    </m:r>
                  </m:oMath>
                </a14:m>
                <a:r>
                  <a:rPr lang="en-US" dirty="0">
                    <a:sym typeface="Symbol"/>
                  </a:rPr>
                  <a:t>:</a:t>
                </a:r>
                <a:br>
                  <a:rPr lang="en-US" dirty="0">
                    <a:sym typeface="Symbol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𝛿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𝑀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𝛿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𝑆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p>
                        </m:sSup>
                      </m:e>
                    </m:d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endParaRPr lang="en-US" dirty="0">
                  <a:sym typeface="Symbol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/>
                      </a:rPr>
                      <m:t>𝛿</m:t>
                    </m:r>
                  </m:oMath>
                </a14:m>
                <a:r>
                  <a:rPr lang="en-US" dirty="0">
                    <a:sym typeface="Symbol"/>
                  </a:rPr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ym typeface="Symbol"/>
                  </a:rPr>
                  <a:t>Go back to step 1.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926" t="-1425" r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105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87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Conformalized</a:t>
            </a:r>
            <a:r>
              <a:rPr lang="en-US" dirty="0"/>
              <a:t>) Mean Curvature Flow</a:t>
            </a:r>
          </a:p>
          <a:p>
            <a:pPr lvl="1"/>
            <a:r>
              <a:rPr lang="en-US" dirty="0"/>
              <a:t>Harmonic Flow</a:t>
            </a:r>
          </a:p>
          <a:p>
            <a:pPr lvl="1"/>
            <a:r>
              <a:rPr lang="en-US" dirty="0"/>
              <a:t>Discretization</a:t>
            </a:r>
          </a:p>
          <a:p>
            <a:pPr lvl="1"/>
            <a:r>
              <a:rPr lang="en-US" dirty="0"/>
              <a:t>Identifying and Modifying</a:t>
            </a:r>
          </a:p>
          <a:p>
            <a:pPr lvl="1"/>
            <a:r>
              <a:rPr lang="en-US" b="1" dirty="0"/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Mobius Registration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Optical Flow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63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We compare three flows: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u="sng" dirty="0">
                    <a:sym typeface="Symbol"/>
                  </a:rPr>
                  <a:t>Mean-Curvature Flow</a:t>
                </a:r>
                <a:br>
                  <a:rPr lang="en-US" dirty="0">
                    <a:sym typeface="Symbol"/>
                  </a:rPr>
                </a:br>
                <a:r>
                  <a:rPr lang="en-US" dirty="0">
                    <a:sym typeface="Symbol"/>
                  </a:rPr>
                  <a:t>Compute w.r.t. the geometry at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</m:oMath>
                </a14:m>
                <a:r>
                  <a:rPr lang="en-US" dirty="0">
                    <a:sym typeface="Symbol"/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u="sng" dirty="0">
                    <a:sym typeface="Symbol"/>
                  </a:rPr>
                  <a:t>Heat Flow</a:t>
                </a:r>
                <a:br>
                  <a:rPr lang="en-US" dirty="0">
                    <a:sym typeface="Symbol"/>
                  </a:rPr>
                </a:br>
                <a:r>
                  <a:rPr lang="en-US" dirty="0">
                    <a:sym typeface="Symbol"/>
                  </a:rPr>
                  <a:t>Compute w.r.t. the geometry at time 0.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u="sng" dirty="0" err="1">
                    <a:sym typeface="Symbol"/>
                  </a:rPr>
                  <a:t>Conformalized</a:t>
                </a:r>
                <a:r>
                  <a:rPr lang="en-US" u="sng" dirty="0">
                    <a:sym typeface="Symbol"/>
                  </a:rPr>
                  <a:t> Mean-Curvature Flow</a:t>
                </a:r>
                <a:br>
                  <a:rPr lang="en-US" u="sng" dirty="0">
                    <a:sym typeface="Symbol"/>
                  </a:rPr>
                </a:br>
                <a:r>
                  <a:rPr lang="en-US" dirty="0">
                    <a:sym typeface="Symbol"/>
                  </a:rPr>
                  <a:t>Compute w.r.t. the geometry at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Symbol"/>
                      </a:rPr>
                      <m:t>𝑡</m:t>
                    </m:r>
                  </m:oMath>
                </a14:m>
                <a:r>
                  <a:rPr lang="en-US" dirty="0">
                    <a:sym typeface="Symbol"/>
                  </a:rPr>
                  <a:t>, but </a:t>
                </a:r>
                <a:r>
                  <a:rPr lang="en-US" dirty="0" err="1">
                    <a:sym typeface="Symbol"/>
                  </a:rPr>
                  <a:t>conformalized</a:t>
                </a:r>
                <a:r>
                  <a:rPr lang="en-US" dirty="0">
                    <a:sym typeface="Symbol"/>
                  </a:rPr>
                  <a:t> w.r.t. the embedding at time 0.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12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5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48" name="Picture 4" descr="C:\Research\ConformalFlow\Paper\dumbb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C:\Research\ConformalFlow\Paper\br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6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a signal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on a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sym typeface="Symbol"/>
                      </a:rPr>
                      <m:t>Ω</m:t>
                    </m:r>
                  </m:oMath>
                </a14:m>
                <a:r>
                  <a:rPr lang="en-US" dirty="0">
                    <a:sym typeface="Symbol"/>
                  </a:rPr>
                  <a:t>, we can measure the </a:t>
                </a:r>
                <a:r>
                  <a:rPr lang="en-US" u="sng" dirty="0">
                    <a:sym typeface="Symbol"/>
                  </a:rPr>
                  <a:t>smoothness</a:t>
                </a:r>
                <a:r>
                  <a:rPr lang="en-US" dirty="0">
                    <a:sym typeface="Symbol"/>
                  </a:rPr>
                  <a:t>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sym typeface="Symbol"/>
                      </a:rPr>
                      <m:t>𝐹</m:t>
                    </m:r>
                  </m:oMath>
                </a14:m>
                <a:r>
                  <a:rPr lang="en-US" dirty="0">
                    <a:sym typeface="Symbol"/>
                  </a:rPr>
                  <a:t> as the Dirichlet Energy:</a:t>
                </a:r>
                <a:br>
                  <a:rPr lang="en-US" dirty="0">
                    <a:sym typeface="Symbol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𝐹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sym typeface="Symbol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2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sym typeface="Symbol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sym typeface="Symbol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Symbol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To smooth the signal, we evolve/flow the signal to reduce the energy.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316" r="-2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63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5400" y="5715000"/>
            <a:ext cx="3657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70" name="Picture 2" descr="C:\Research\ConformalFlow\Paper\octop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1648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Research\ConformalFlow\Paper\luc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072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hlinkClick r:id="rId3" action="ppaction://hlinkfile"/>
          </p:cNvPr>
          <p:cNvSpPr txBox="1"/>
          <p:nvPr/>
        </p:nvSpPr>
        <p:spPr>
          <a:xfrm>
            <a:off x="3380808" y="2895600"/>
            <a:ext cx="2436886" cy="120032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7200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424595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For Genus-Zero Surfaces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it converge?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it converge to?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it converge?</a:t>
            </a:r>
          </a:p>
        </p:txBody>
      </p:sp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11393"/>
            <a:ext cx="3733974" cy="314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30" y="3712464"/>
            <a:ext cx="3917241" cy="31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66" y="3712464"/>
            <a:ext cx="3917241" cy="31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943350"/>
            <a:ext cx="15430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22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Conformalized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 Mean Curvature flow</a:t>
            </a:r>
          </a:p>
          <a:p>
            <a:r>
              <a:rPr lang="en-US" dirty="0"/>
              <a:t>Mobius Registration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Optical Flow</a:t>
            </a:r>
          </a:p>
        </p:txBody>
      </p:sp>
    </p:spTree>
    <p:extLst>
      <p:ext uri="{BB962C8B-B14F-4D97-AF65-F5344CB8AC3E}">
        <p14:creationId xmlns:p14="http://schemas.microsoft.com/office/powerpoint/2010/main" val="2414950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Conformal Spherical Parametrization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63706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lvl="1"/>
            <a:endParaRPr lang="en-US" dirty="0"/>
          </a:p>
          <a:p>
            <a:pPr marL="1258888" lvl="2" indent="-344488">
              <a:buFont typeface="Wingdings" panose="05000000000000000000" pitchFamily="2" charset="2"/>
              <a:buChar char="ü"/>
            </a:pPr>
            <a:endParaRPr lang="en-US" dirty="0"/>
          </a:p>
          <a:p>
            <a:pPr marL="1258888" lvl="2" indent="-344488">
              <a:buFont typeface="Wingdings" panose="05000000000000000000" pitchFamily="2" charset="2"/>
              <a:buChar char="ü"/>
            </a:pPr>
            <a:r>
              <a:rPr lang="en-US" dirty="0"/>
              <a:t>Discretization invariant</a:t>
            </a:r>
          </a:p>
          <a:p>
            <a:pPr marL="1258888" lvl="2" indent="-344488">
              <a:buFont typeface="Wingdings" panose="05000000000000000000" pitchFamily="2" charset="2"/>
              <a:buChar char="ü"/>
            </a:pPr>
            <a:r>
              <a:rPr lang="en-US" dirty="0"/>
              <a:t>Same parametrization for</a:t>
            </a:r>
            <a:br>
              <a:rPr lang="en-US" dirty="0"/>
            </a:br>
            <a:r>
              <a:rPr lang="en-US" dirty="0"/>
              <a:t>isometric deformations of</a:t>
            </a:r>
            <a:br>
              <a:rPr lang="en-US" dirty="0"/>
            </a:br>
            <a:r>
              <a:rPr lang="en-US" dirty="0"/>
              <a:t>the same shape…</a:t>
            </a:r>
          </a:p>
          <a:p>
            <a:pPr lvl="2">
              <a:buFont typeface="Wingdings" panose="05000000000000000000" pitchFamily="2" charset="2"/>
              <a:buChar char="û"/>
            </a:pPr>
            <a:r>
              <a:rPr lang="en-US" dirty="0"/>
              <a:t>Up to Möbius transformation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DEAF2CD-1286-45E6-B198-10446FCE7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30752"/>
            <a:ext cx="2816352" cy="28163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6906CF-2143-4662-A8C0-572FDD2AF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730752"/>
            <a:ext cx="1828800" cy="1828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EA45420-148E-4C83-B43F-2B46FDD6A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914400"/>
            <a:ext cx="2816352" cy="28163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6D52CE-0EB9-4A9D-B9C9-74F1211DB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14400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BE3A8C-1F72-4E38-A0B5-7B6F58CD94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1440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7DE95-376F-4391-AF62-70B027C22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14400"/>
            <a:ext cx="1828800" cy="1828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555B658-392E-446E-85EB-1FB348D11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1828800" cy="1828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1D604C7-91B1-4784-97FD-23544FE5FA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828800" cy="1828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0D3628A-2375-4940-9C67-D07CF4373AEB}"/>
              </a:ext>
            </a:extLst>
          </p:cNvPr>
          <p:cNvSpPr txBox="1"/>
          <p:nvPr/>
        </p:nvSpPr>
        <p:spPr>
          <a:xfrm>
            <a:off x="3657600" y="2670048"/>
            <a:ext cx="371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rotations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A0CD80-65D4-48ED-99C0-AA688C834947}"/>
              </a:ext>
            </a:extLst>
          </p:cNvPr>
          <p:cNvSpPr txBox="1"/>
          <p:nvPr/>
        </p:nvSpPr>
        <p:spPr>
          <a:xfrm>
            <a:off x="0" y="2667000"/>
            <a:ext cx="365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inversions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570327B-3ACC-4398-A9E5-5C1B5CA83047}"/>
              </a:ext>
            </a:extLst>
          </p:cNvPr>
          <p:cNvSpPr/>
          <p:nvPr/>
        </p:nvSpPr>
        <p:spPr>
          <a:xfrm>
            <a:off x="301752" y="5652257"/>
            <a:ext cx="5562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Registration requires alignment over the group of Möbius transformation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94AAB2FD-687F-4047-B88F-FEE559DF3BD3}"/>
              </a:ext>
            </a:extLst>
          </p:cNvPr>
          <p:cNvSpPr/>
          <p:nvPr/>
        </p:nvSpPr>
        <p:spPr>
          <a:xfrm rot="16200000">
            <a:off x="1755648" y="1106425"/>
            <a:ext cx="182880" cy="324307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1A0AE08-F70F-476B-8253-E07B612D1835}"/>
              </a:ext>
            </a:extLst>
          </p:cNvPr>
          <p:cNvSpPr/>
          <p:nvPr/>
        </p:nvSpPr>
        <p:spPr>
          <a:xfrm rot="16200000">
            <a:off x="5373625" y="1106425"/>
            <a:ext cx="182880" cy="324307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 animBg="1"/>
      <p:bldP spid="4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Möbius 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075238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/>
              <a:t>Separately handle rotations and inversions</a:t>
            </a:r>
          </a:p>
          <a:p>
            <a:pPr lvl="1"/>
            <a:r>
              <a:rPr lang="en-US" i="1" dirty="0"/>
              <a:t>Canonically</a:t>
            </a:r>
            <a:r>
              <a:rPr lang="en-US" dirty="0"/>
              <a:t> center each shape w.r.t. inversions</a:t>
            </a:r>
          </a:p>
          <a:p>
            <a:pPr lvl="1"/>
            <a:r>
              <a:rPr lang="en-US" i="1" dirty="0"/>
              <a:t>Optimally</a:t>
            </a:r>
            <a:r>
              <a:rPr lang="en-US" dirty="0"/>
              <a:t> align pairs of shapes w.r.t. rotations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5913DE-BB7C-4D44-88D9-6A2DFA40E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05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D7B36F-2C75-4571-B647-33CC77E0B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0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719D59-C93F-4853-8C9C-946E47F84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2907792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5BFB8C-4E2C-4A55-B0A9-1F2857161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4956048"/>
            <a:ext cx="1828800" cy="1828800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29A67523-D783-4B0C-87A0-14688D7088E7}"/>
              </a:ext>
            </a:extLst>
          </p:cNvPr>
          <p:cNvSpPr/>
          <p:nvPr/>
        </p:nvSpPr>
        <p:spPr>
          <a:xfrm>
            <a:off x="1490472" y="3672431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FBA5C6CB-5C23-4AC6-9FD8-D3FD20DF54EB}"/>
              </a:ext>
            </a:extLst>
          </p:cNvPr>
          <p:cNvSpPr/>
          <p:nvPr/>
        </p:nvSpPr>
        <p:spPr>
          <a:xfrm>
            <a:off x="1487774" y="5705594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59FB42-6ABE-40D7-AECF-BF92FA4E944A}"/>
              </a:ext>
            </a:extLst>
          </p:cNvPr>
          <p:cNvSpPr txBox="1"/>
          <p:nvPr/>
        </p:nvSpPr>
        <p:spPr>
          <a:xfrm>
            <a:off x="931759" y="46598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parametrization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AED64-7D13-45C7-B305-18154E405E06}"/>
              </a:ext>
            </a:extLst>
          </p:cNvPr>
          <p:cNvGrpSpPr/>
          <p:nvPr/>
        </p:nvGrpSpPr>
        <p:grpSpPr>
          <a:xfrm>
            <a:off x="3429000" y="2907792"/>
            <a:ext cx="3200400" cy="3877056"/>
            <a:chOff x="3429000" y="2907792"/>
            <a:chExt cx="3200400" cy="38770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B571EE-9192-49B7-8FE3-D748534AD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907792"/>
              <a:ext cx="1828800" cy="18288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E9841D-1CD6-48CF-B4A9-04FC93D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956048"/>
              <a:ext cx="1828800" cy="18288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AEDD9B0-DA6A-4ED3-95DA-424BF80D7F06}"/>
                </a:ext>
              </a:extLst>
            </p:cNvPr>
            <p:cNvSpPr txBox="1"/>
            <p:nvPr/>
          </p:nvSpPr>
          <p:spPr>
            <a:xfrm>
              <a:off x="3429000" y="4648200"/>
              <a:ext cx="2001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canonical centering</a:t>
              </a: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CFD232F7-40D6-47EB-87A9-5FED7551DC4B}"/>
                </a:ext>
              </a:extLst>
            </p:cNvPr>
            <p:cNvSpPr/>
            <p:nvPr/>
          </p:nvSpPr>
          <p:spPr>
            <a:xfrm>
              <a:off x="4251960" y="368783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row: Right 56">
              <a:extLst>
                <a:ext uri="{FF2B5EF4-FFF2-40B4-BE49-F238E27FC236}">
                  <a16:creationId xmlns:a16="http://schemas.microsoft.com/office/drawing/2014/main" id="{A9DC4CD2-32F1-44F5-84CD-3FE9B67EE6E2}"/>
                </a:ext>
              </a:extLst>
            </p:cNvPr>
            <p:cNvSpPr/>
            <p:nvPr/>
          </p:nvSpPr>
          <p:spPr>
            <a:xfrm>
              <a:off x="4251960" y="571500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51F5F2-44A4-413D-BCAD-3FDFE4421214}"/>
              </a:ext>
            </a:extLst>
          </p:cNvPr>
          <p:cNvGrpSpPr/>
          <p:nvPr/>
        </p:nvGrpSpPr>
        <p:grpSpPr>
          <a:xfrm>
            <a:off x="5943600" y="2907792"/>
            <a:ext cx="3127248" cy="3877056"/>
            <a:chOff x="5943600" y="2907792"/>
            <a:chExt cx="3127248" cy="38770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079A0-2C17-4EED-B0F4-71CB2B4A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048" y="2907792"/>
              <a:ext cx="1828800" cy="18288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93C50B-AF5F-4F25-8A67-227C0CADA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048" y="4956048"/>
              <a:ext cx="1828800" cy="18288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9B0FE9-0C2A-46AB-8C5D-FAFA7F3AF6FB}"/>
                </a:ext>
              </a:extLst>
            </p:cNvPr>
            <p:cNvSpPr txBox="1"/>
            <p:nvPr/>
          </p:nvSpPr>
          <p:spPr>
            <a:xfrm>
              <a:off x="5943600" y="4648200"/>
              <a:ext cx="1906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optimal alignment</a:t>
              </a: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1999741A-0457-4D10-A24C-3F4AEBF07615}"/>
                </a:ext>
              </a:extLst>
            </p:cNvPr>
            <p:cNvSpPr/>
            <p:nvPr/>
          </p:nvSpPr>
          <p:spPr>
            <a:xfrm>
              <a:off x="6675120" y="368783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4DDDD98A-F756-48FB-8A56-3AEFF7D51312}"/>
                </a:ext>
              </a:extLst>
            </p:cNvPr>
            <p:cNvSpPr/>
            <p:nvPr/>
          </p:nvSpPr>
          <p:spPr>
            <a:xfrm>
              <a:off x="6675120" y="571500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82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Conformalized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 Mean Curvature flow</a:t>
            </a:r>
          </a:p>
          <a:p>
            <a:r>
              <a:rPr lang="en-US" dirty="0"/>
              <a:t>Mobius Registration</a:t>
            </a:r>
          </a:p>
          <a:p>
            <a:pPr lvl="1"/>
            <a:r>
              <a:rPr lang="en-US" b="1" dirty="0"/>
              <a:t>Registration</a:t>
            </a:r>
          </a:p>
          <a:p>
            <a:pPr lvl="2"/>
            <a:r>
              <a:rPr lang="en-US" b="1" dirty="0"/>
              <a:t>Inversions: canonical centering</a:t>
            </a:r>
          </a:p>
          <a:p>
            <a:pPr lvl="2"/>
            <a:r>
              <a:rPr lang="en-US" b="1" dirty="0"/>
              <a:t>Rotations: optimal alignment</a:t>
            </a:r>
          </a:p>
          <a:p>
            <a:pPr lvl="1"/>
            <a:r>
              <a:rPr lang="en-US" dirty="0"/>
              <a:t>Point-to-point Correspondences?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Optical Flow</a:t>
            </a:r>
          </a:p>
        </p:txBody>
      </p:sp>
    </p:spTree>
    <p:extLst>
      <p:ext uri="{BB962C8B-B14F-4D97-AF65-F5344CB8AC3E}">
        <p14:creationId xmlns:p14="http://schemas.microsoft.com/office/powerpoint/2010/main" val="3583432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Inversion (2D)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Invert the embedding space:</a:t>
            </a:r>
          </a:p>
          <a:p>
            <a:pPr lvl="1"/>
            <a:r>
              <a:rPr lang="en-US" dirty="0"/>
              <a:t>Angle preserving map in 2D</a:t>
            </a:r>
          </a:p>
          <a:p>
            <a:pPr lvl="1"/>
            <a:r>
              <a:rPr lang="en-US" dirty="0"/>
              <a:t>Takes circles to circles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F8952B-ECD6-4254-AE26-695C05C31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81400"/>
            <a:ext cx="2743200" cy="2743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DE8CB6D-6240-4DDF-97C4-1F0EA2965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81400"/>
            <a:ext cx="2743200" cy="2743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DE99E3F-1BA6-41F6-9086-5A1C3E840AB0}"/>
              </a:ext>
            </a:extLst>
          </p:cNvPr>
          <p:cNvGrpSpPr/>
          <p:nvPr/>
        </p:nvGrpSpPr>
        <p:grpSpPr>
          <a:xfrm>
            <a:off x="4956048" y="3440648"/>
            <a:ext cx="2971800" cy="2971800"/>
            <a:chOff x="1295400" y="3440648"/>
            <a:chExt cx="2971800" cy="297180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CDF942E-A524-4774-85AA-5EB0C4F170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00" y="3440648"/>
              <a:ext cx="0" cy="297180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ADC885C-D90F-4E37-9A83-651297547636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4953000"/>
              <a:ext cx="29718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062413-152B-4BC8-BB6C-E47B3514B097}"/>
              </a:ext>
            </a:extLst>
          </p:cNvPr>
          <p:cNvGrpSpPr/>
          <p:nvPr/>
        </p:nvGrpSpPr>
        <p:grpSpPr>
          <a:xfrm>
            <a:off x="1298448" y="3438144"/>
            <a:ext cx="2971800" cy="2971800"/>
            <a:chOff x="1295400" y="3440648"/>
            <a:chExt cx="2971800" cy="297180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BCD230D-147A-4B97-9A43-3925372E64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00" y="3440648"/>
              <a:ext cx="0" cy="297180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B9C32EA-6ABB-4F84-A045-F63556AE4B32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4953000"/>
              <a:ext cx="29718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B09795BE-EF37-4F2D-B326-5176A31D595D}"/>
              </a:ext>
            </a:extLst>
          </p:cNvPr>
          <p:cNvSpPr/>
          <p:nvPr/>
        </p:nvSpPr>
        <p:spPr>
          <a:xfrm>
            <a:off x="4305300" y="4836566"/>
            <a:ext cx="533400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6304BF9-E245-4F94-806A-6F050F276D9F}"/>
              </a:ext>
            </a:extLst>
          </p:cNvPr>
          <p:cNvSpPr>
            <a:spLocks noChangeAspect="1"/>
          </p:cNvSpPr>
          <p:nvPr/>
        </p:nvSpPr>
        <p:spPr>
          <a:xfrm>
            <a:off x="6534758" y="4629758"/>
            <a:ext cx="182880" cy="18288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3850CB-DD5C-48DD-9E15-AA5F4CFA2AF6}"/>
                  </a:ext>
                </a:extLst>
              </p:cNvPr>
              <p:cNvSpPr txBox="1"/>
              <p:nvPr/>
            </p:nvSpPr>
            <p:spPr>
              <a:xfrm>
                <a:off x="6553200" y="4191000"/>
                <a:ext cx="383621" cy="448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28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3850CB-DD5C-48DD-9E15-AA5F4CFA2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4191000"/>
                <a:ext cx="383621" cy="4484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47CCFA2-BE62-4E51-BFC4-8D5088882B00}"/>
              </a:ext>
            </a:extLst>
          </p:cNvPr>
          <p:cNvGrpSpPr/>
          <p:nvPr/>
        </p:nvGrpSpPr>
        <p:grpSpPr>
          <a:xfrm>
            <a:off x="5105400" y="4492142"/>
            <a:ext cx="1748942" cy="1822863"/>
            <a:chOff x="5105400" y="4492142"/>
            <a:chExt cx="1748942" cy="1822863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4C15BD2-74C4-4809-A4D6-C9CD26BDE64A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H="1">
              <a:off x="5294891" y="5272631"/>
              <a:ext cx="778962" cy="786281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1409823-3AA5-4908-AB33-9FA511AB59D6}"/>
                </a:ext>
              </a:extLst>
            </p:cNvPr>
            <p:cNvCxnSpPr>
              <a:cxnSpLocks/>
              <a:stCxn id="33" idx="7"/>
              <a:endCxn id="36" idx="7"/>
            </p:cNvCxnSpPr>
            <p:nvPr/>
          </p:nvCxnSpPr>
          <p:spPr>
            <a:xfrm flipH="1">
              <a:off x="6577748" y="4626053"/>
              <a:ext cx="142683" cy="149999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B15474B-D2BE-4082-8160-0D0AFB0B47FC}"/>
                </a:ext>
              </a:extLst>
            </p:cNvPr>
            <p:cNvCxnSpPr>
              <a:cxnSpLocks noChangeAspect="1"/>
              <a:stCxn id="33" idx="6"/>
            </p:cNvCxnSpPr>
            <p:nvPr/>
          </p:nvCxnSpPr>
          <p:spPr>
            <a:xfrm flipH="1">
              <a:off x="6722276" y="4949342"/>
              <a:ext cx="132066" cy="34386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0ABF241-0FA2-4019-957B-DFD7EC73BB49}"/>
                </a:ext>
              </a:extLst>
            </p:cNvPr>
            <p:cNvCxnSpPr>
              <a:cxnSpLocks noChangeAspect="1"/>
              <a:stCxn id="33" idx="0"/>
            </p:cNvCxnSpPr>
            <p:nvPr/>
          </p:nvCxnSpPr>
          <p:spPr>
            <a:xfrm>
              <a:off x="6397142" y="4492142"/>
              <a:ext cx="6041" cy="137336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2EB7DE3-1086-48B9-9AEB-353B99BAC5E1}"/>
                </a:ext>
              </a:extLst>
            </p:cNvPr>
            <p:cNvCxnSpPr>
              <a:cxnSpLocks noChangeAspect="1"/>
              <a:stCxn id="33" idx="2"/>
            </p:cNvCxnSpPr>
            <p:nvPr/>
          </p:nvCxnSpPr>
          <p:spPr>
            <a:xfrm flipH="1" flipV="1">
              <a:off x="5589211" y="4586990"/>
              <a:ext cx="350731" cy="362352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FDDB491-1A17-4073-B55F-0BC1806E05B9}"/>
                </a:ext>
              </a:extLst>
            </p:cNvPr>
            <p:cNvCxnSpPr>
              <a:cxnSpLocks noChangeAspect="1"/>
              <a:stCxn id="33" idx="4"/>
            </p:cNvCxnSpPr>
            <p:nvPr/>
          </p:nvCxnSpPr>
          <p:spPr>
            <a:xfrm>
              <a:off x="6397142" y="5406542"/>
              <a:ext cx="361467" cy="363848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DDF5340-F07D-40FE-8C6D-3C27FA283C74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6052930" y="4499929"/>
              <a:ext cx="20329" cy="117146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77F5CFD-B1B8-44C6-93F1-6E17EAB23466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 flipH="1" flipV="1">
              <a:off x="6769383" y="5203893"/>
              <a:ext cx="20329" cy="117146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C676E60-4890-40F2-8887-0A3608535957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5105400" y="5029200"/>
              <a:ext cx="860329" cy="78497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3BF397A-1D60-4768-B579-52AC20708618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 flipH="1" flipV="1">
              <a:off x="5709597" y="5798657"/>
              <a:ext cx="946349" cy="86347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404548A-C4FB-4F50-AF8B-AE64C557AB29}"/>
              </a:ext>
            </a:extLst>
          </p:cNvPr>
          <p:cNvSpPr>
            <a:spLocks noChangeAspect="1"/>
          </p:cNvSpPr>
          <p:nvPr/>
        </p:nvSpPr>
        <p:spPr>
          <a:xfrm>
            <a:off x="2877158" y="4629758"/>
            <a:ext cx="182880" cy="18288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95288A-3383-4900-A198-BF0138A65142}"/>
                  </a:ext>
                </a:extLst>
              </p:cNvPr>
              <p:cNvSpPr txBox="1"/>
              <p:nvPr/>
            </p:nvSpPr>
            <p:spPr>
              <a:xfrm>
                <a:off x="2895600" y="4191000"/>
                <a:ext cx="383621" cy="448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28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95288A-3383-4900-A198-BF0138A65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191000"/>
                <a:ext cx="383621" cy="4484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0F506EDA-1E7A-4CBE-A857-4EFCAF75825B}"/>
              </a:ext>
            </a:extLst>
          </p:cNvPr>
          <p:cNvSpPr>
            <a:spLocks noChangeAspect="1"/>
          </p:cNvSpPr>
          <p:nvPr/>
        </p:nvSpPr>
        <p:spPr>
          <a:xfrm>
            <a:off x="2286000" y="449580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B523F3-ED89-4D92-8282-90FD32E3F42F}"/>
              </a:ext>
            </a:extLst>
          </p:cNvPr>
          <p:cNvSpPr>
            <a:spLocks noChangeAspect="1"/>
          </p:cNvSpPr>
          <p:nvPr/>
        </p:nvSpPr>
        <p:spPr>
          <a:xfrm>
            <a:off x="5939942" y="4492142"/>
            <a:ext cx="914400" cy="914400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8887770-79BF-4714-94CC-EA526AC38194}"/>
              </a:ext>
            </a:extLst>
          </p:cNvPr>
          <p:cNvSpPr>
            <a:spLocks noChangeAspect="1"/>
          </p:cNvSpPr>
          <p:nvPr/>
        </p:nvSpPr>
        <p:spPr>
          <a:xfrm>
            <a:off x="5029200" y="4510363"/>
            <a:ext cx="1814237" cy="18142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46AF4B6B-B312-4E73-9F99-84C4C1BB1C5D}"/>
                  </a:ext>
                </a:extLst>
              </p:cNvPr>
              <p:cNvSpPr/>
              <p:nvPr/>
            </p:nvSpPr>
            <p:spPr>
              <a:xfrm>
                <a:off x="4343400" y="1143000"/>
                <a:ext cx="3809995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46AF4B6B-B312-4E73-9F99-84C4C1BB1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143000"/>
                <a:ext cx="3809995" cy="9144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26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27" grpId="0"/>
      <p:bldP spid="22" grpId="0" animBg="1"/>
      <p:bldP spid="33" grpId="0" animBg="1"/>
      <p:bldP spid="3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Inversion (2D)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Invert the embedding space:</a:t>
            </a:r>
          </a:p>
          <a:p>
            <a:pPr lvl="1"/>
            <a:r>
              <a:rPr lang="en-US" dirty="0"/>
              <a:t>Angle preserving map in 2D</a:t>
            </a:r>
          </a:p>
          <a:p>
            <a:pPr lvl="1"/>
            <a:r>
              <a:rPr lang="en-US" dirty="0"/>
              <a:t>Takes circles to circles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F8952B-ECD6-4254-AE26-695C05C31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81400"/>
            <a:ext cx="2743200" cy="2743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DE8CB6D-6240-4DDF-97C4-1F0EA2965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81400"/>
            <a:ext cx="2743200" cy="2743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DE99E3F-1BA6-41F6-9086-5A1C3E840AB0}"/>
              </a:ext>
            </a:extLst>
          </p:cNvPr>
          <p:cNvGrpSpPr/>
          <p:nvPr/>
        </p:nvGrpSpPr>
        <p:grpSpPr>
          <a:xfrm>
            <a:off x="4956048" y="3440648"/>
            <a:ext cx="2971800" cy="2971800"/>
            <a:chOff x="1295400" y="3440648"/>
            <a:chExt cx="2971800" cy="297180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CDF942E-A524-4774-85AA-5EB0C4F170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00" y="3440648"/>
              <a:ext cx="0" cy="297180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ADC885C-D90F-4E37-9A83-651297547636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4953000"/>
              <a:ext cx="29718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062413-152B-4BC8-BB6C-E47B3514B097}"/>
              </a:ext>
            </a:extLst>
          </p:cNvPr>
          <p:cNvGrpSpPr/>
          <p:nvPr/>
        </p:nvGrpSpPr>
        <p:grpSpPr>
          <a:xfrm>
            <a:off x="1298448" y="3438144"/>
            <a:ext cx="2971800" cy="2971800"/>
            <a:chOff x="1295400" y="3440648"/>
            <a:chExt cx="2971800" cy="297180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BCD230D-147A-4B97-9A43-3925372E64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00" y="3440648"/>
              <a:ext cx="0" cy="297180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B9C32EA-6ABB-4F84-A045-F63556AE4B32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4953000"/>
              <a:ext cx="29718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B09795BE-EF37-4F2D-B326-5176A31D595D}"/>
              </a:ext>
            </a:extLst>
          </p:cNvPr>
          <p:cNvSpPr/>
          <p:nvPr/>
        </p:nvSpPr>
        <p:spPr>
          <a:xfrm>
            <a:off x="4305300" y="4836566"/>
            <a:ext cx="533400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6304BF9-E245-4F94-806A-6F050F276D9F}"/>
              </a:ext>
            </a:extLst>
          </p:cNvPr>
          <p:cNvSpPr>
            <a:spLocks noChangeAspect="1"/>
          </p:cNvSpPr>
          <p:nvPr/>
        </p:nvSpPr>
        <p:spPr>
          <a:xfrm>
            <a:off x="6534758" y="4629758"/>
            <a:ext cx="182880" cy="18288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3850CB-DD5C-48DD-9E15-AA5F4CFA2AF6}"/>
                  </a:ext>
                </a:extLst>
              </p:cNvPr>
              <p:cNvSpPr txBox="1"/>
              <p:nvPr/>
            </p:nvSpPr>
            <p:spPr>
              <a:xfrm>
                <a:off x="6553200" y="4191000"/>
                <a:ext cx="383621" cy="448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28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3850CB-DD5C-48DD-9E15-AA5F4CFA2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4191000"/>
                <a:ext cx="383621" cy="4484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47CCFA2-BE62-4E51-BFC4-8D5088882B00}"/>
              </a:ext>
            </a:extLst>
          </p:cNvPr>
          <p:cNvGrpSpPr/>
          <p:nvPr/>
        </p:nvGrpSpPr>
        <p:grpSpPr>
          <a:xfrm>
            <a:off x="5105400" y="4492142"/>
            <a:ext cx="1748942" cy="1822863"/>
            <a:chOff x="5105400" y="4492142"/>
            <a:chExt cx="1748942" cy="1822863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4C15BD2-74C4-4809-A4D6-C9CD26BDE64A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H="1">
              <a:off x="5294891" y="5272631"/>
              <a:ext cx="778962" cy="786281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1409823-3AA5-4908-AB33-9FA511AB59D6}"/>
                </a:ext>
              </a:extLst>
            </p:cNvPr>
            <p:cNvCxnSpPr>
              <a:cxnSpLocks/>
              <a:stCxn id="33" idx="7"/>
              <a:endCxn id="36" idx="7"/>
            </p:cNvCxnSpPr>
            <p:nvPr/>
          </p:nvCxnSpPr>
          <p:spPr>
            <a:xfrm flipH="1">
              <a:off x="6577748" y="4626053"/>
              <a:ext cx="142683" cy="149999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B15474B-D2BE-4082-8160-0D0AFB0B47FC}"/>
                </a:ext>
              </a:extLst>
            </p:cNvPr>
            <p:cNvCxnSpPr>
              <a:cxnSpLocks noChangeAspect="1"/>
              <a:stCxn id="33" idx="6"/>
            </p:cNvCxnSpPr>
            <p:nvPr/>
          </p:nvCxnSpPr>
          <p:spPr>
            <a:xfrm flipH="1">
              <a:off x="6722276" y="4949342"/>
              <a:ext cx="132066" cy="34386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0ABF241-0FA2-4019-957B-DFD7EC73BB49}"/>
                </a:ext>
              </a:extLst>
            </p:cNvPr>
            <p:cNvCxnSpPr>
              <a:cxnSpLocks noChangeAspect="1"/>
              <a:stCxn id="33" idx="0"/>
            </p:cNvCxnSpPr>
            <p:nvPr/>
          </p:nvCxnSpPr>
          <p:spPr>
            <a:xfrm>
              <a:off x="6397142" y="4492142"/>
              <a:ext cx="6041" cy="137336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2EB7DE3-1086-48B9-9AEB-353B99BAC5E1}"/>
                </a:ext>
              </a:extLst>
            </p:cNvPr>
            <p:cNvCxnSpPr>
              <a:cxnSpLocks noChangeAspect="1"/>
              <a:stCxn id="33" idx="2"/>
            </p:cNvCxnSpPr>
            <p:nvPr/>
          </p:nvCxnSpPr>
          <p:spPr>
            <a:xfrm flipH="1" flipV="1">
              <a:off x="5589211" y="4586990"/>
              <a:ext cx="350731" cy="362352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FDDB491-1A17-4073-B55F-0BC1806E05B9}"/>
                </a:ext>
              </a:extLst>
            </p:cNvPr>
            <p:cNvCxnSpPr>
              <a:cxnSpLocks noChangeAspect="1"/>
              <a:stCxn id="33" idx="4"/>
            </p:cNvCxnSpPr>
            <p:nvPr/>
          </p:nvCxnSpPr>
          <p:spPr>
            <a:xfrm>
              <a:off x="6397142" y="5406542"/>
              <a:ext cx="361467" cy="363848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DDF5340-F07D-40FE-8C6D-3C27FA283C74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6052930" y="4499929"/>
              <a:ext cx="20329" cy="117146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77F5CFD-B1B8-44C6-93F1-6E17EAB23466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 flipH="1" flipV="1">
              <a:off x="6769383" y="5203893"/>
              <a:ext cx="20329" cy="117146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C676E60-4890-40F2-8887-0A3608535957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5105400" y="5029200"/>
              <a:ext cx="860329" cy="78497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3BF397A-1D60-4768-B579-52AC20708618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 flipH="1" flipV="1">
              <a:off x="5709597" y="5798657"/>
              <a:ext cx="946349" cy="86347"/>
            </a:xfrm>
            <a:prstGeom prst="straightConnector1">
              <a:avLst/>
            </a:prstGeom>
            <a:ln w="19050">
              <a:solidFill>
                <a:srgbClr val="385D8A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404548A-C4FB-4F50-AF8B-AE64C557AB29}"/>
              </a:ext>
            </a:extLst>
          </p:cNvPr>
          <p:cNvSpPr>
            <a:spLocks noChangeAspect="1"/>
          </p:cNvSpPr>
          <p:nvPr/>
        </p:nvSpPr>
        <p:spPr>
          <a:xfrm>
            <a:off x="2877158" y="4629758"/>
            <a:ext cx="182880" cy="18288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95288A-3383-4900-A198-BF0138A65142}"/>
                  </a:ext>
                </a:extLst>
              </p:cNvPr>
              <p:cNvSpPr txBox="1"/>
              <p:nvPr/>
            </p:nvSpPr>
            <p:spPr>
              <a:xfrm>
                <a:off x="2895600" y="4191000"/>
                <a:ext cx="383621" cy="448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28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395288A-3383-4900-A198-BF0138A65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191000"/>
                <a:ext cx="383621" cy="4484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0F506EDA-1E7A-4CBE-A857-4EFCAF75825B}"/>
              </a:ext>
            </a:extLst>
          </p:cNvPr>
          <p:cNvSpPr>
            <a:spLocks noChangeAspect="1"/>
          </p:cNvSpPr>
          <p:nvPr/>
        </p:nvSpPr>
        <p:spPr>
          <a:xfrm>
            <a:off x="2286000" y="449580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B523F3-ED89-4D92-8282-90FD32E3F42F}"/>
              </a:ext>
            </a:extLst>
          </p:cNvPr>
          <p:cNvSpPr>
            <a:spLocks noChangeAspect="1"/>
          </p:cNvSpPr>
          <p:nvPr/>
        </p:nvSpPr>
        <p:spPr>
          <a:xfrm>
            <a:off x="5939942" y="4492142"/>
            <a:ext cx="914400" cy="914400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8887770-79BF-4714-94CC-EA526AC38194}"/>
              </a:ext>
            </a:extLst>
          </p:cNvPr>
          <p:cNvSpPr>
            <a:spLocks noChangeAspect="1"/>
          </p:cNvSpPr>
          <p:nvPr/>
        </p:nvSpPr>
        <p:spPr>
          <a:xfrm>
            <a:off x="5029200" y="4510363"/>
            <a:ext cx="1814237" cy="181423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76E703-F104-4D36-AE8C-CDA1D9B2B92B}"/>
              </a:ext>
            </a:extLst>
          </p:cNvPr>
          <p:cNvSpPr txBox="1"/>
          <p:nvPr/>
        </p:nvSpPr>
        <p:spPr>
          <a:xfrm>
            <a:off x="1828800" y="6027003"/>
            <a:ext cx="5410200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Composing with scaling and translation,</a:t>
            </a:r>
            <a:br>
              <a:rPr lang="en-US" sz="2400" dirty="0"/>
            </a:br>
            <a:r>
              <a:rPr lang="en-US" sz="2400" dirty="0"/>
              <a:t>it takes the unit circle to itself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2F4EDC8-AA42-4E71-9A3F-28501F719E26}"/>
                  </a:ext>
                </a:extLst>
              </p:cNvPr>
              <p:cNvSpPr/>
              <p:nvPr/>
            </p:nvSpPr>
            <p:spPr>
              <a:xfrm>
                <a:off x="4343400" y="1143000"/>
                <a:ext cx="4343400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2F4EDC8-AA42-4E71-9A3F-28501F719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143000"/>
                <a:ext cx="4343400" cy="9144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890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Inversion (3D)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As we move the center towards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…</a:t>
                </a:r>
              </a:p>
              <a:p>
                <a:pPr marL="0" indent="0">
                  <a:buNone/>
                </a:pPr>
                <a:r>
                  <a:rPr lang="en-US" dirty="0"/>
                  <a:t>… points on the sphere "flow" in direction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stripes">
            <a:hlinkClick r:id="" action="ppaction://media"/>
            <a:extLst>
              <a:ext uri="{FF2B5EF4-FFF2-40B4-BE49-F238E27FC236}">
                <a16:creationId xmlns:a16="http://schemas.microsoft.com/office/drawing/2014/main" id="{9BBF7D45-C884-4E64-91C1-09237C5040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2410" y="3093720"/>
            <a:ext cx="3382962" cy="338296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8FA5F65-E114-40C2-9700-3F193DB172F2}"/>
              </a:ext>
            </a:extLst>
          </p:cNvPr>
          <p:cNvGrpSpPr/>
          <p:nvPr/>
        </p:nvGrpSpPr>
        <p:grpSpPr>
          <a:xfrm>
            <a:off x="1219200" y="2862887"/>
            <a:ext cx="3344699" cy="3614113"/>
            <a:chOff x="1219200" y="2862887"/>
            <a:chExt cx="3344699" cy="36141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A489495-1BD4-43E9-89F3-21F023A588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9200" y="3093720"/>
              <a:ext cx="3344699" cy="3383280"/>
              <a:chOff x="4038602" y="1524000"/>
              <a:chExt cx="4519863" cy="452596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D0D55DF-61C2-4ED7-9BD4-86E854321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1581" y="1524000"/>
                <a:ext cx="0" cy="45259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99CED9F-0259-4D44-AFD6-61F9C783B1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38602" y="3200399"/>
                <a:ext cx="3733798" cy="144475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FD4C0BD-9978-4DD5-B979-1A4B9E13EE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4667" y="3200400"/>
                <a:ext cx="3733798" cy="144475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6F2200D-9777-4701-995B-A59A3B837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5601" y="3055447"/>
              <a:ext cx="0" cy="1717655"/>
            </a:xfrm>
            <a:prstGeom prst="straightConnector1">
              <a:avLst/>
            </a:prstGeom>
            <a:ln w="50800">
              <a:tailEnd type="triangle"/>
            </a:ln>
            <a:scene3d>
              <a:camera prst="orthographicFront"/>
              <a:lightRig rig="threePt" dir="t"/>
            </a:scene3d>
            <a:sp3d>
              <a:bevelT w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30BB384-1C44-45BC-8BC2-DBD06238985E}"/>
                    </a:ext>
                  </a:extLst>
                </p:cNvPr>
                <p:cNvSpPr txBox="1"/>
                <p:nvPr/>
              </p:nvSpPr>
              <p:spPr>
                <a:xfrm>
                  <a:off x="2819400" y="2862887"/>
                  <a:ext cx="41847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30BB384-1C44-45BC-8BC2-DBD062389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2862887"/>
                  <a:ext cx="41847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677B96-8993-4750-8866-F0112C0BD657}"/>
              </a:ext>
            </a:extLst>
          </p:cNvPr>
          <p:cNvGrpSpPr/>
          <p:nvPr/>
        </p:nvGrpSpPr>
        <p:grpSpPr>
          <a:xfrm>
            <a:off x="1139682" y="2862887"/>
            <a:ext cx="3508518" cy="3937408"/>
            <a:chOff x="1139682" y="2862887"/>
            <a:chExt cx="3508518" cy="3937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2686E31-8EF8-405C-BF4C-961E5EEF20D2}"/>
                    </a:ext>
                  </a:extLst>
                </p:cNvPr>
                <p:cNvSpPr txBox="1"/>
                <p:nvPr/>
              </p:nvSpPr>
              <p:spPr>
                <a:xfrm flipH="1">
                  <a:off x="1139682" y="6430963"/>
                  <a:ext cx="35085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Flow field: 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Id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2686E31-8EF8-405C-BF4C-961E5EEF20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139682" y="6430963"/>
                  <a:ext cx="3508518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563" t="-22951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BBF1BD5-7BFD-4485-9BB9-7ADA566B2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79" y="3166888"/>
              <a:ext cx="3233911" cy="3233911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2F2B3A-6009-46C6-B765-5D10129416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5601" y="3062943"/>
              <a:ext cx="0" cy="457200"/>
            </a:xfrm>
            <a:prstGeom prst="straightConnector1">
              <a:avLst/>
            </a:prstGeom>
            <a:ln w="50800">
              <a:tailEnd type="triangle"/>
            </a:ln>
            <a:scene3d>
              <a:camera prst="orthographicFront"/>
              <a:lightRig rig="threePt" dir="t"/>
            </a:scene3d>
            <a:sp3d>
              <a:bevelT w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889CBB6-BDED-4C40-8496-1991B67293F8}"/>
                    </a:ext>
                  </a:extLst>
                </p:cNvPr>
                <p:cNvSpPr txBox="1"/>
                <p:nvPr/>
              </p:nvSpPr>
              <p:spPr>
                <a:xfrm>
                  <a:off x="2819400" y="2862887"/>
                  <a:ext cx="41847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889CBB6-BDED-4C40-8496-1991B6729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2862887"/>
                  <a:ext cx="41847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459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Gradient Descent</a:t>
                </a:r>
                <a:r>
                  <a:rPr lang="en-US" dirty="0"/>
                  <a:t>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dirty="0"/>
                  <a:t>Find the gradient of the energy,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3200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dirty="0"/>
                  <a:t>Update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3200" i="1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dirty="0"/>
                  <a:t>Repeat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92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ctopus.I.sf">
            <a:hlinkClick r:id="" action="ppaction://media"/>
            <a:extLst>
              <a:ext uri="{FF2B5EF4-FFF2-40B4-BE49-F238E27FC236}">
                <a16:creationId xmlns:a16="http://schemas.microsoft.com/office/drawing/2014/main" id="{79C6CFFD-7118-4AAC-A90D-5651A095B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8464" y="2971800"/>
            <a:ext cx="1828800" cy="1828800"/>
          </a:xfrm>
          <a:prstGeom prst="rect">
            <a:avLst/>
          </a:prstGeom>
        </p:spPr>
      </p:pic>
      <p:pic>
        <p:nvPicPr>
          <p:cNvPr id="22" name="octopus.I.cmcf">
            <a:hlinkClick r:id="" action="ppaction://media"/>
            <a:extLst>
              <a:ext uri="{FF2B5EF4-FFF2-40B4-BE49-F238E27FC236}">
                <a16:creationId xmlns:a16="http://schemas.microsoft.com/office/drawing/2014/main" id="{FBB19E6D-FB48-4D20-9698-0EC86FCC02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1568" y="2971800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Scale factors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Given a spherical parametrization: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dirty="0"/>
              <a:t>How much surface sits over a point on the sphere?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335F82F-3499-4D00-8E0F-B80370EC130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800"/>
            <a:ext cx="2743200" cy="27432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5FE69D0A-C01E-4754-B932-2902AD7982CF}"/>
              </a:ext>
            </a:extLst>
          </p:cNvPr>
          <p:cNvGrpSpPr/>
          <p:nvPr/>
        </p:nvGrpSpPr>
        <p:grpSpPr>
          <a:xfrm>
            <a:off x="8087468" y="2894776"/>
            <a:ext cx="904132" cy="2019499"/>
            <a:chOff x="8087468" y="4856813"/>
            <a:chExt cx="904132" cy="201949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10E60DB-CDC3-4AA4-BFCB-F94D77FE5A96}"/>
                </a:ext>
              </a:extLst>
            </p:cNvPr>
            <p:cNvSpPr/>
            <p:nvPr/>
          </p:nvSpPr>
          <p:spPr>
            <a:xfrm>
              <a:off x="8087468" y="5029200"/>
              <a:ext cx="164592" cy="17373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bg1">
                    <a:lumMod val="50000"/>
                  </a:schemeClr>
                </a:gs>
                <a:gs pos="100000">
                  <a:srgbClr val="0070C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483D6F9-7DA1-4309-9EC0-384425B89183}"/>
                </a:ext>
              </a:extLst>
            </p:cNvPr>
            <p:cNvSpPr txBox="1"/>
            <p:nvPr/>
          </p:nvSpPr>
          <p:spPr>
            <a:xfrm>
              <a:off x="8192125" y="4856813"/>
              <a:ext cx="756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dense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EBF3D3B-B88B-4DB7-ACAC-B44E0CDC30CE}"/>
                </a:ext>
              </a:extLst>
            </p:cNvPr>
            <p:cNvSpPr txBox="1"/>
            <p:nvPr/>
          </p:nvSpPr>
          <p:spPr>
            <a:xfrm>
              <a:off x="8207115" y="6506980"/>
              <a:ext cx="784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sparse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16E4607-1FA9-4772-A074-DBF79AD2E946}"/>
              </a:ext>
            </a:extLst>
          </p:cNvPr>
          <p:cNvSpPr txBox="1"/>
          <p:nvPr/>
        </p:nvSpPr>
        <p:spPr>
          <a:xfrm>
            <a:off x="3487373" y="47360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parametrization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E667375-2E54-44E0-9921-B02C569FA53E}"/>
              </a:ext>
            </a:extLst>
          </p:cNvPr>
          <p:cNvSpPr/>
          <p:nvPr/>
        </p:nvSpPr>
        <p:spPr>
          <a:xfrm>
            <a:off x="5310141" y="3733800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949FF14-7339-43B7-876A-A8FFC1DBAE80}"/>
                  </a:ext>
                </a:extLst>
              </p:cNvPr>
              <p:cNvSpPr txBox="1"/>
              <p:nvPr/>
            </p:nvSpPr>
            <p:spPr>
              <a:xfrm>
                <a:off x="6204793" y="4736068"/>
                <a:ext cx="15873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i="1" dirty="0"/>
                  <a:t>: scale factors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949FF14-7339-43B7-876A-A8FFC1DBA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793" y="4736068"/>
                <a:ext cx="1587358" cy="369332"/>
              </a:xfrm>
              <a:prstGeom prst="rect">
                <a:avLst/>
              </a:prstGeom>
              <a:blipFill>
                <a:blip r:embed="rId9"/>
                <a:stretch>
                  <a:fillRect t="-9836" r="-346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rrow: Right 49">
            <a:extLst>
              <a:ext uri="{FF2B5EF4-FFF2-40B4-BE49-F238E27FC236}">
                <a16:creationId xmlns:a16="http://schemas.microsoft.com/office/drawing/2014/main" id="{C79B9DD9-47DB-417A-97A9-C0EEC5BDC7EB}"/>
              </a:ext>
            </a:extLst>
          </p:cNvPr>
          <p:cNvSpPr/>
          <p:nvPr/>
        </p:nvSpPr>
        <p:spPr>
          <a:xfrm rot="19733248">
            <a:off x="1960236" y="4780096"/>
            <a:ext cx="1660109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CD8AF2-CABA-49B5-A0B0-D96050377BB7}"/>
              </a:ext>
            </a:extLst>
          </p:cNvPr>
          <p:cNvSpPr>
            <a:spLocks noChangeAspect="1"/>
          </p:cNvSpPr>
          <p:nvPr/>
        </p:nvSpPr>
        <p:spPr>
          <a:xfrm>
            <a:off x="3886200" y="4162347"/>
            <a:ext cx="345308" cy="34530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741D10-82C4-4B17-89C8-054CA9BE9CB0}"/>
              </a:ext>
            </a:extLst>
          </p:cNvPr>
          <p:cNvSpPr>
            <a:spLocks noChangeAspect="1"/>
          </p:cNvSpPr>
          <p:nvPr/>
        </p:nvSpPr>
        <p:spPr>
          <a:xfrm>
            <a:off x="6511069" y="4219197"/>
            <a:ext cx="345308" cy="34530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08A727-628D-47B4-BADA-A949CFBE5B95}"/>
              </a:ext>
            </a:extLst>
          </p:cNvPr>
          <p:cNvSpPr/>
          <p:nvPr/>
        </p:nvSpPr>
        <p:spPr>
          <a:xfrm rot="285772">
            <a:off x="90008" y="5791592"/>
            <a:ext cx="1603865" cy="473075"/>
          </a:xfrm>
          <a:prstGeom prst="ellipse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2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4" grpId="0" animBg="1"/>
      <p:bldP spid="36" grpId="0"/>
      <p:bldP spid="5" grpId="0" animBg="1"/>
      <p:bldP spid="20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Scale factors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Given a spherical parametrization: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dirty="0"/>
              <a:t>How much surface sits over a point on the sphere?</a:t>
            </a:r>
          </a:p>
        </p:txBody>
      </p:sp>
      <p:pic>
        <p:nvPicPr>
          <p:cNvPr id="14" name="octopus.I.sf">
            <a:hlinkClick r:id="" action="ppaction://media"/>
            <a:extLst>
              <a:ext uri="{FF2B5EF4-FFF2-40B4-BE49-F238E27FC236}">
                <a16:creationId xmlns:a16="http://schemas.microsoft.com/office/drawing/2014/main" id="{EEE075DE-2A92-49F0-B688-ABB475C9F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98464" y="2971800"/>
            <a:ext cx="1828800" cy="1828800"/>
          </a:xfrm>
          <a:prstGeom prst="rect">
            <a:avLst/>
          </a:prstGeom>
        </p:spPr>
      </p:pic>
      <p:pic>
        <p:nvPicPr>
          <p:cNvPr id="15" name="octopus.I.cmcf">
            <a:hlinkClick r:id="" action="ppaction://media"/>
            <a:extLst>
              <a:ext uri="{FF2B5EF4-FFF2-40B4-BE49-F238E27FC236}">
                <a16:creationId xmlns:a16="http://schemas.microsoft.com/office/drawing/2014/main" id="{9513ECD5-84A7-4CEB-908E-C576AAB75A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1568" y="2971800"/>
            <a:ext cx="1828800" cy="1828800"/>
          </a:xfrm>
          <a:prstGeom prst="rect">
            <a:avLst/>
          </a:prstGeom>
        </p:spPr>
      </p:pic>
      <p:pic>
        <p:nvPicPr>
          <p:cNvPr id="17" name="octopus.sf">
            <a:hlinkClick r:id="" action="ppaction://media"/>
            <a:extLst>
              <a:ext uri="{FF2B5EF4-FFF2-40B4-BE49-F238E27FC236}">
                <a16:creationId xmlns:a16="http://schemas.microsoft.com/office/drawing/2014/main" id="{9E95875F-8316-4753-A271-CC72103F88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8464" y="5029200"/>
            <a:ext cx="1828800" cy="1828800"/>
          </a:xfrm>
          <a:prstGeom prst="rect">
            <a:avLst/>
          </a:prstGeom>
        </p:spPr>
      </p:pic>
      <p:pic>
        <p:nvPicPr>
          <p:cNvPr id="18" name="octopus.cmcf">
            <a:hlinkClick r:id="" action="ppaction://media"/>
            <a:extLst>
              <a:ext uri="{FF2B5EF4-FFF2-40B4-BE49-F238E27FC236}">
                <a16:creationId xmlns:a16="http://schemas.microsoft.com/office/drawing/2014/main" id="{4496DC56-904C-4C0B-AA0A-8A046222D48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01568" y="5029200"/>
            <a:ext cx="1828800" cy="1828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34B11C-85F8-47B8-B648-D6CE40410710}"/>
              </a:ext>
            </a:extLst>
          </p:cNvPr>
          <p:cNvSpPr txBox="1"/>
          <p:nvPr/>
        </p:nvSpPr>
        <p:spPr>
          <a:xfrm>
            <a:off x="3487373" y="47360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parametrization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A3AF1E1-1A5D-46F8-9CD1-0B3A0BBC2E6A}"/>
              </a:ext>
            </a:extLst>
          </p:cNvPr>
          <p:cNvSpPr/>
          <p:nvPr/>
        </p:nvSpPr>
        <p:spPr>
          <a:xfrm>
            <a:off x="5310141" y="3733800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E618BF-8855-4A4C-BA01-C9AC7B1F0668}"/>
                  </a:ext>
                </a:extLst>
              </p:cNvPr>
              <p:cNvSpPr txBox="1"/>
              <p:nvPr/>
            </p:nvSpPr>
            <p:spPr>
              <a:xfrm>
                <a:off x="6117461" y="4736068"/>
                <a:ext cx="1762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i="1" dirty="0"/>
                  <a:t>: stretch factors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E618BF-8855-4A4C-BA01-C9AC7B1F0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61" y="4736068"/>
                <a:ext cx="1762021" cy="369332"/>
              </a:xfrm>
              <a:prstGeom prst="rect">
                <a:avLst/>
              </a:prstGeom>
              <a:blipFill>
                <a:blip r:embed="rId14"/>
                <a:stretch>
                  <a:fillRect t="-9836" r="-276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Right 19">
            <a:extLst>
              <a:ext uri="{FF2B5EF4-FFF2-40B4-BE49-F238E27FC236}">
                <a16:creationId xmlns:a16="http://schemas.microsoft.com/office/drawing/2014/main" id="{3ECC29A6-47CD-4A0E-9807-47B508CF4126}"/>
              </a:ext>
            </a:extLst>
          </p:cNvPr>
          <p:cNvSpPr/>
          <p:nvPr/>
        </p:nvSpPr>
        <p:spPr>
          <a:xfrm>
            <a:off x="5316640" y="5763385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5617CBC-20FC-4A57-B1A3-D4279798634A}"/>
              </a:ext>
            </a:extLst>
          </p:cNvPr>
          <p:cNvSpPr/>
          <p:nvPr/>
        </p:nvSpPr>
        <p:spPr>
          <a:xfrm>
            <a:off x="2743200" y="5715000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BC2E95-F856-4457-9984-3FF905A253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800"/>
            <a:ext cx="2743200" cy="27432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335EF3-36F1-451B-B535-89ED36FB710D}"/>
              </a:ext>
            </a:extLst>
          </p:cNvPr>
          <p:cNvSpPr/>
          <p:nvPr/>
        </p:nvSpPr>
        <p:spPr>
          <a:xfrm rot="19733248">
            <a:off x="1960236" y="4780096"/>
            <a:ext cx="1660109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3AF996-A790-4C91-B3C3-91935438983D}"/>
              </a:ext>
            </a:extLst>
          </p:cNvPr>
          <p:cNvGrpSpPr/>
          <p:nvPr/>
        </p:nvGrpSpPr>
        <p:grpSpPr>
          <a:xfrm>
            <a:off x="8087468" y="2894776"/>
            <a:ext cx="904132" cy="2019499"/>
            <a:chOff x="8087468" y="4856813"/>
            <a:chExt cx="904132" cy="20194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1C3E985-EAD7-445A-8931-BE347B2DD33F}"/>
                </a:ext>
              </a:extLst>
            </p:cNvPr>
            <p:cNvSpPr/>
            <p:nvPr/>
          </p:nvSpPr>
          <p:spPr>
            <a:xfrm>
              <a:off x="8087468" y="5029200"/>
              <a:ext cx="164592" cy="17373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50000">
                  <a:schemeClr val="bg1">
                    <a:lumMod val="50000"/>
                  </a:schemeClr>
                </a:gs>
                <a:gs pos="100000">
                  <a:srgbClr val="0070C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001A022-12A2-43F7-8C79-2188D4A867E3}"/>
                </a:ext>
              </a:extLst>
            </p:cNvPr>
            <p:cNvSpPr txBox="1"/>
            <p:nvPr/>
          </p:nvSpPr>
          <p:spPr>
            <a:xfrm>
              <a:off x="8192125" y="4856813"/>
              <a:ext cx="756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dense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37477D-49FF-4A81-A434-9A1B4B3A0927}"/>
                </a:ext>
              </a:extLst>
            </p:cNvPr>
            <p:cNvSpPr txBox="1"/>
            <p:nvPr/>
          </p:nvSpPr>
          <p:spPr>
            <a:xfrm>
              <a:off x="8207115" y="6506980"/>
              <a:ext cx="784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sparse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198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Goal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Find the spherical inversion that makes the mass as uniformly distributed as possible</a:t>
            </a:r>
          </a:p>
          <a:p>
            <a:pPr marL="57150" indent="0" algn="ctr">
              <a:buNone/>
            </a:pPr>
            <a:r>
              <a:rPr lang="en-US" dirty="0"/>
              <a:t>Measure uniformity by computing the</a:t>
            </a:r>
            <a:br>
              <a:rPr lang="en-US" dirty="0"/>
            </a:br>
            <a:r>
              <a:rPr lang="en-US" i="1" dirty="0"/>
              <a:t>center of mass</a:t>
            </a:r>
            <a:r>
              <a:rPr lang="en-US" dirty="0"/>
              <a:t> w.r.t. the stretch factors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34B11C-85F8-47B8-B648-D6CE40410710}"/>
              </a:ext>
            </a:extLst>
          </p:cNvPr>
          <p:cNvSpPr txBox="1"/>
          <p:nvPr/>
        </p:nvSpPr>
        <p:spPr>
          <a:xfrm>
            <a:off x="3487373" y="4736068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parametrization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E618BF-8855-4A4C-BA01-C9AC7B1F0668}"/>
                  </a:ext>
                </a:extLst>
              </p:cNvPr>
              <p:cNvSpPr txBox="1"/>
              <p:nvPr/>
            </p:nvSpPr>
            <p:spPr>
              <a:xfrm>
                <a:off x="6117461" y="4736068"/>
                <a:ext cx="1762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i="1" dirty="0"/>
                  <a:t>: stretch factors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9E618BF-8855-4A4C-BA01-C9AC7B1F0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61" y="4736068"/>
                <a:ext cx="1762021" cy="369332"/>
              </a:xfrm>
              <a:prstGeom prst="rect">
                <a:avLst/>
              </a:prstGeom>
              <a:blipFill>
                <a:blip r:embed="rId2"/>
                <a:stretch>
                  <a:fillRect t="-9836" r="-276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61E280A-08D9-41A9-9C91-AC96E94464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8" y="5029200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C8E3-25FD-474C-B32A-0684E0235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41" y="5029200"/>
            <a:ext cx="1828800" cy="182880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3ECC29A6-47CD-4A0E-9807-47B508CF4126}"/>
              </a:ext>
            </a:extLst>
          </p:cNvPr>
          <p:cNvSpPr/>
          <p:nvPr/>
        </p:nvSpPr>
        <p:spPr>
          <a:xfrm>
            <a:off x="5316640" y="5763385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9EA681-6CEC-43A4-BC90-38A38FC53EDB}"/>
                  </a:ext>
                </a:extLst>
              </p:cNvPr>
              <p:cNvSpPr txBox="1"/>
              <p:nvPr/>
            </p:nvSpPr>
            <p:spPr>
              <a:xfrm>
                <a:off x="2819400" y="4155319"/>
                <a:ext cx="3234026" cy="110248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9EA681-6CEC-43A4-BC90-38A38FC53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155319"/>
                <a:ext cx="3234026" cy="11024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E610DD82-70E2-4B27-882F-E909F91F65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800"/>
            <a:ext cx="2743200" cy="2743200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78917C4E-1C53-462E-914C-38613D14262B}"/>
              </a:ext>
            </a:extLst>
          </p:cNvPr>
          <p:cNvSpPr/>
          <p:nvPr/>
        </p:nvSpPr>
        <p:spPr>
          <a:xfrm>
            <a:off x="2743200" y="5715000"/>
            <a:ext cx="626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4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Claim</a:t>
            </a:r>
            <a:r>
              <a:rPr lang="en-US" dirty="0"/>
              <a:t>:</a:t>
            </a:r>
          </a:p>
          <a:p>
            <a:pPr marL="400050" lvl="1" indent="0">
              <a:buNone/>
            </a:pPr>
            <a:r>
              <a:rPr lang="en-US" dirty="0"/>
              <a:t>There is a unique Möbius inversion that puts the center of mass at the origin.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9EA681-6CEC-43A4-BC90-38A38FC53EDB}"/>
                  </a:ext>
                </a:extLst>
              </p:cNvPr>
              <p:cNvSpPr txBox="1"/>
              <p:nvPr/>
            </p:nvSpPr>
            <p:spPr>
              <a:xfrm>
                <a:off x="2938174" y="1522034"/>
                <a:ext cx="3234026" cy="110248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9EA681-6CEC-43A4-BC90-38A38FC53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174" y="1522034"/>
                <a:ext cx="3234026" cy="11024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236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61420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Existence proof (sketch)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Considering the centering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4000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gradient only vanishes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is centered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Local minima put the center of mass at the origin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Gradient descent and you're there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6142038"/>
              </a:xfrm>
              <a:blipFill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91B740-6D40-4B4F-8A8B-6C7D61FDAD42}"/>
              </a:ext>
            </a:extLst>
          </p:cNvPr>
          <p:cNvSpPr/>
          <p:nvPr/>
        </p:nvSpPr>
        <p:spPr>
          <a:xfrm>
            <a:off x="5410200" y="3048000"/>
            <a:ext cx="16764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23C6FF-5390-4388-9976-DC9003674B11}"/>
              </a:ext>
            </a:extLst>
          </p:cNvPr>
          <p:cNvSpPr/>
          <p:nvPr/>
        </p:nvSpPr>
        <p:spPr>
          <a:xfrm>
            <a:off x="3810000" y="2922975"/>
            <a:ext cx="3429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ABBFE10-B77D-4119-867E-59CB72112F53}"/>
                  </a:ext>
                </a:extLst>
              </p:cNvPr>
              <p:cNvSpPr/>
              <p:nvPr/>
            </p:nvSpPr>
            <p:spPr>
              <a:xfrm>
                <a:off x="304800" y="3810000"/>
                <a:ext cx="8382000" cy="685800"/>
              </a:xfrm>
              <a:prstGeom prst="roundRect">
                <a:avLst>
                  <a:gd name="adj" fmla="val 4214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  Inversion about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is flow along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ABBFE10-B77D-4119-867E-59CB72112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10000"/>
                <a:ext cx="8382000" cy="685800"/>
              </a:xfrm>
              <a:prstGeom prst="roundRect">
                <a:avLst>
                  <a:gd name="adj" fmla="val 42145"/>
                </a:avLst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2D7B9E3-5640-4590-B184-725E99B291C9}"/>
                  </a:ext>
                </a:extLst>
              </p:cNvPr>
              <p:cNvSpPr/>
              <p:nvPr/>
            </p:nvSpPr>
            <p:spPr>
              <a:xfrm>
                <a:off x="304800" y="3810000"/>
                <a:ext cx="8382000" cy="1600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Inversion about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is flow along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br>
                  <a:rPr lang="en-US" sz="28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br>
                  <a:rPr lang="en-US" sz="2800" dirty="0">
                    <a:solidFill>
                      <a:schemeClr val="tx1"/>
                    </a:solidFill>
                  </a:rPr>
                </a:br>
                <a:r>
                  <a:rPr lang="en-US" sz="2800" dirty="0">
                    <a:solidFill>
                      <a:schemeClr val="tx1"/>
                    </a:solidFill>
                  </a:rPr>
                  <a:t>The Jacobian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nary>
                      <m:naryPr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Id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.−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𝑑𝑝</m:t>
                        </m:r>
                      </m:e>
                    </m:nary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is SPD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2D7B9E3-5640-4590-B184-725E99B29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10000"/>
                <a:ext cx="8382000" cy="1600200"/>
              </a:xfrm>
              <a:prstGeom prst="roundRect">
                <a:avLst/>
              </a:prstGeom>
              <a:blipFill>
                <a:blip r:embed="rId4"/>
                <a:stretch>
                  <a:fillRect r="-798" b="-1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068EDF9-35F9-4A4E-82FA-4F83A4831205}"/>
              </a:ext>
            </a:extLst>
          </p:cNvPr>
          <p:cNvSpPr/>
          <p:nvPr/>
        </p:nvSpPr>
        <p:spPr>
          <a:xfrm>
            <a:off x="7391400" y="4632503"/>
            <a:ext cx="876300" cy="6858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8" grpId="0" animBg="1"/>
      <p:bldP spid="6" grpId="0" animBg="1"/>
      <p:bldP spid="4" grpId="0" animBg="1"/>
      <p:bldP spid="4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637063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Uniqueness proof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Suppose the mass is centered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mass is "balanced" above and below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pPr marL="400050" lvl="1" indent="0">
                  <a:buNone/>
                </a:pPr>
                <a:r>
                  <a:rPr lang="en-US" dirty="0"/>
                  <a:t>An inversion along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shifts the mass towards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mass will no longer be centered</a:t>
                </a:r>
              </a:p>
              <a:p>
                <a:pPr marL="40005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6370638"/>
              </a:xfrm>
              <a:blipFill>
                <a:blip r:embed="rId4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tripes">
            <a:hlinkClick r:id="" action="ppaction://media"/>
            <a:extLst>
              <a:ext uri="{FF2B5EF4-FFF2-40B4-BE49-F238E27FC236}">
                <a16:creationId xmlns:a16="http://schemas.microsoft.com/office/drawing/2014/main" id="{2EC6B734-B62C-4E65-90BB-E14F82C4F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3090" y="4724400"/>
            <a:ext cx="1752282" cy="17522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562CEE-1D4F-4315-AE20-99E6E80F2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65" y="4730645"/>
            <a:ext cx="1755648" cy="175564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5D5967-AE6F-4FA3-A624-B36D96BF16AC}"/>
              </a:ext>
            </a:extLst>
          </p:cNvPr>
          <p:cNvCxnSpPr>
            <a:cxnSpLocks/>
          </p:cNvCxnSpPr>
          <p:nvPr/>
        </p:nvCxnSpPr>
        <p:spPr>
          <a:xfrm flipV="1">
            <a:off x="5735832" y="4635983"/>
            <a:ext cx="0" cy="232072"/>
          </a:xfrm>
          <a:prstGeom prst="straightConnector1">
            <a:avLst/>
          </a:prstGeom>
          <a:ln w="50800">
            <a:tailEnd type="triangle"/>
          </a:ln>
          <a:scene3d>
            <a:camera prst="orthographicFront"/>
            <a:lightRig rig="threePt" dir="t"/>
          </a:scene3d>
          <a:sp3d>
            <a:bevelT w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8A4BE84-6AD4-41B9-A6BA-754608C75E66}"/>
                  </a:ext>
                </a:extLst>
              </p:cNvPr>
              <p:cNvSpPr txBox="1"/>
              <p:nvPr/>
            </p:nvSpPr>
            <p:spPr>
              <a:xfrm>
                <a:off x="5719593" y="4482590"/>
                <a:ext cx="221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8A4BE84-6AD4-41B9-A6BA-754608C75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593" y="4482590"/>
                <a:ext cx="221104" cy="461665"/>
              </a:xfrm>
              <a:prstGeom prst="rect">
                <a:avLst/>
              </a:prstGeom>
              <a:blipFill>
                <a:blip r:embed="rId7"/>
                <a:stretch>
                  <a:fillRect r="-3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70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400" u="sng" dirty="0"/>
                  <a:t>Implementation</a:t>
                </a:r>
                <a:r>
                  <a:rPr lang="en-US" sz="2400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sz="2000" dirty="0"/>
                  <a:t>Input: Spherical mesh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; surface area function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/>
                  <a:t>; threshold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2000" b="0" dirty="0"/>
              </a:p>
              <a:p>
                <a:pPr marL="400050" lvl="1" indent="0">
                  <a:buNone/>
                </a:pPr>
                <a:r>
                  <a:rPr lang="en-US" sz="2000" dirty="0"/>
                  <a:t>Output: Centered spherical mesh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000" b="0" dirty="0"/>
                  <a:t>Get center of mass:</a:t>
                </a:r>
                <a:br>
                  <a:rPr lang="en-US" sz="2000" b="0" dirty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Center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/>
                  <a:t>: break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000" dirty="0"/>
                  <a:t>Get the Jacobian: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Id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.−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Center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Center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e>
                    </m:nary>
                  </m:oMath>
                </a14:m>
                <a:endParaRPr lang="en-US" sz="2000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000" dirty="0"/>
                  <a:t>Get the center of inversion (Gauss-Newton):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000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000" dirty="0"/>
                  <a:t>Invert the spherical mesh: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   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000" b="0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2000" dirty="0" err="1"/>
                  <a:t>Goto</a:t>
                </a:r>
                <a:r>
                  <a:rPr lang="en-US" sz="2000" dirty="0"/>
                  <a:t> #1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>
                <a:blip r:embed="rId3"/>
                <a:stretch>
                  <a:fillRect l="-1111" t="-1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5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Centering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Taking a step back</a:t>
                </a:r>
                <a:r>
                  <a:rPr lang="en-US" dirty="0"/>
                  <a:t>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/>
                  <a:t>(Infinitesimal) spherical inversion towards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equivalent to flow along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=2(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pPr marL="914400" lvl="1" indent="-514350">
                  <a:buNone/>
                </a:pPr>
                <a:r>
                  <a:rPr lang="en-US" dirty="0"/>
                  <a:t>	This is the gradient of the linear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restricted to the sphere</a:t>
                </a:r>
              </a:p>
              <a:p>
                <a:pPr marL="914400" lvl="1" indent="-514350">
                  <a:buFont typeface="+mj-lt"/>
                  <a:buAutoNum type="arabicPeriod" startAt="2"/>
                </a:pPr>
                <a:r>
                  <a:rPr lang="en-US" dirty="0"/>
                  <a:t>Find an inversion centering the stretch factors: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𝑑𝑝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914400" lvl="1" indent="-514350">
                  <a:buNone/>
                </a:pPr>
                <a:r>
                  <a:rPr lang="en-US" dirty="0"/>
                  <a:t>	Equivalently, making the inner-product of the stretch factors with all linear functions is zero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>
                <a:blip r:embed="rId2"/>
                <a:stretch>
                  <a:fillRect l="-1852" b="-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B2D17-69D1-4BC2-BA96-072121381352}"/>
              </a:ext>
            </a:extLst>
          </p:cNvPr>
          <p:cNvCxnSpPr/>
          <p:nvPr/>
        </p:nvCxnSpPr>
        <p:spPr>
          <a:xfrm>
            <a:off x="5198025" y="384123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33EC0F-CDDE-41BA-AFB8-E10315171CFB}"/>
              </a:ext>
            </a:extLst>
          </p:cNvPr>
          <p:cNvCxnSpPr>
            <a:cxnSpLocks/>
          </p:cNvCxnSpPr>
          <p:nvPr/>
        </p:nvCxnSpPr>
        <p:spPr>
          <a:xfrm>
            <a:off x="4735350" y="6591925"/>
            <a:ext cx="228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27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Given a space of (non-const.) functions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u="sng" dirty="0"/>
                  <a:t>Deformations</a:t>
                </a:r>
                <a:r>
                  <a:rPr lang="en-US" dirty="0"/>
                  <a:t>: infinitesimal flow along gradients of functions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endParaRPr lang="en-US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u="sng" dirty="0"/>
                  <a:t>Centered</a:t>
                </a:r>
                <a:r>
                  <a:rPr lang="en-US" dirty="0"/>
                  <a:t>: projection of the stretch factors onto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vanishes</a:t>
                </a:r>
              </a:p>
              <a:p>
                <a:pPr marL="0" indent="0">
                  <a:buNone/>
                </a:pPr>
                <a:r>
                  <a:rPr lang="en-US" u="sng" dirty="0"/>
                  <a:t>As above</a:t>
                </a:r>
                <a:r>
                  <a:rPr lang="en-US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dirty="0"/>
                  <a:t>Define a centering energy as a function measuring the square norm of the projection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>
                <a:blip r:embed="rId2"/>
                <a:stretch>
                  <a:fillRect l="-1852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48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Formulation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Theorem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The gradient of the centering energy vanishes if and only if the stretch factors are centered.</a:t>
            </a:r>
          </a:p>
          <a:p>
            <a:pPr marL="0" indent="0">
              <a:buNone/>
            </a:pPr>
            <a:r>
              <a:rPr lang="en-US" sz="2400" dirty="0"/>
              <a:t>[Identical proof: Show that the Jacobian is SPD]</a:t>
            </a:r>
          </a:p>
        </p:txBody>
      </p:sp>
    </p:spTree>
    <p:extLst>
      <p:ext uri="{BB962C8B-B14F-4D97-AF65-F5344CB8AC3E}">
        <p14:creationId xmlns:p14="http://schemas.microsoft.com/office/powerpoint/2010/main" val="88459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Flow (on Images)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can be applied to images:</a:t>
                </a:r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nak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752" y="3952352"/>
            <a:ext cx="2829448" cy="2829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49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Formulation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u="sng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Centering w.r.t. to Möbius inversions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dirty="0"/>
                  <a:t>Setting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to be the space of linear functions</a:t>
                </a:r>
                <a:br>
                  <a:rPr lang="en-US" dirty="0"/>
                </a:br>
                <a:r>
                  <a:rPr lang="en-US" dirty="0"/>
                  <a:t>(i.e. first-order spherical harmonics)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9221EA-7A6E-4968-BDAB-4CD18EF00A10}"/>
              </a:ext>
            </a:extLst>
          </p:cNvPr>
          <p:cNvSpPr/>
          <p:nvPr/>
        </p:nvSpPr>
        <p:spPr>
          <a:xfrm>
            <a:off x="1676400" y="5715000"/>
            <a:ext cx="6477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We could use higher-order harmonics!</a:t>
            </a:r>
          </a:p>
        </p:txBody>
      </p:sp>
    </p:spTree>
    <p:extLst>
      <p:ext uri="{BB962C8B-B14F-4D97-AF65-F5344CB8AC3E}">
        <p14:creationId xmlns:p14="http://schemas.microsoft.com/office/powerpoint/2010/main" val="167342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Formulation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harmonics:</a:t>
            </a:r>
          </a:p>
          <a:p>
            <a:pPr marL="400050" lvl="1" indent="0">
              <a:buNone/>
            </a:pPr>
            <a:r>
              <a:rPr lang="en-US" dirty="0"/>
              <a:t>Uniform mass distribution</a:t>
            </a:r>
            <a:br>
              <a:rPr lang="en-US" dirty="0"/>
            </a:br>
            <a:r>
              <a:rPr lang="en-US" dirty="0"/>
              <a:t>subject to conformality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456173-3C76-4E2C-880D-BF678C00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E4D50-1D2D-41E9-AAF7-4BAA129112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" y="3581400"/>
            <a:ext cx="3017520" cy="3017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2C7263-1ABC-43C6-97FB-8EBF972DF23D}"/>
              </a:ext>
            </a:extLst>
          </p:cNvPr>
          <p:cNvSpPr txBox="1"/>
          <p:nvPr/>
        </p:nvSpPr>
        <p:spPr>
          <a:xfrm>
            <a:off x="-14991" y="6437058"/>
            <a:ext cx="3062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29387109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Formulation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61A109-4420-4D90-AD91-3B2F14453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Higher order harmonics:</a:t>
            </a:r>
          </a:p>
          <a:p>
            <a:pPr marL="400050" lvl="1" indent="0">
              <a:buNone/>
            </a:pPr>
            <a:r>
              <a:rPr lang="en-US" dirty="0"/>
              <a:t>Trade conformality for more</a:t>
            </a:r>
            <a:br>
              <a:rPr lang="en-US" dirty="0"/>
            </a:br>
            <a:r>
              <a:rPr lang="en-US" dirty="0"/>
              <a:t>uniform area distribution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456173-3C76-4E2C-880D-BF678C001E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E4D50-1D2D-41E9-AAF7-4BAA129112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" y="3581400"/>
            <a:ext cx="3017520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FBFB8-129A-49F5-96A2-96BE818EEA7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70" y="3581400"/>
            <a:ext cx="3017520" cy="3017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E47D8-B01D-4A8A-9082-33C7F5BB27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70" y="3581400"/>
            <a:ext cx="3017520" cy="3017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2C7263-1ABC-43C6-97FB-8EBF972DF23D}"/>
              </a:ext>
            </a:extLst>
          </p:cNvPr>
          <p:cNvSpPr txBox="1"/>
          <p:nvPr/>
        </p:nvSpPr>
        <p:spPr>
          <a:xfrm>
            <a:off x="-14991" y="6437058"/>
            <a:ext cx="3062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order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DE532-9C81-47AA-8C1B-635BE721E336}"/>
              </a:ext>
            </a:extLst>
          </p:cNvPr>
          <p:cNvSpPr txBox="1"/>
          <p:nvPr/>
        </p:nvSpPr>
        <p:spPr>
          <a:xfrm>
            <a:off x="3093471" y="6437376"/>
            <a:ext cx="2941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+ 2</a:t>
            </a:r>
            <a:r>
              <a:rPr lang="en-US" sz="2000" baseline="30000" dirty="0"/>
              <a:t>nd</a:t>
            </a:r>
            <a:r>
              <a:rPr lang="en-US" sz="2000" dirty="0"/>
              <a:t> order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9165C-57E7-43E1-8C5A-CF72D71A0E57}"/>
              </a:ext>
            </a:extLst>
          </p:cNvPr>
          <p:cNvSpPr txBox="1"/>
          <p:nvPr/>
        </p:nvSpPr>
        <p:spPr>
          <a:xfrm>
            <a:off x="6175200" y="6437376"/>
            <a:ext cx="2941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+ 2</a:t>
            </a:r>
            <a:r>
              <a:rPr lang="en-US" sz="2000" baseline="30000" dirty="0"/>
              <a:t>nd</a:t>
            </a:r>
            <a:r>
              <a:rPr lang="en-US" sz="2000" dirty="0"/>
              <a:t>  + 3</a:t>
            </a:r>
            <a:r>
              <a:rPr lang="en-US" sz="2000" baseline="30000" dirty="0"/>
              <a:t>rd</a:t>
            </a:r>
            <a:r>
              <a:rPr lang="en-US" sz="2000" dirty="0"/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2035838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2CF-FCC2-4298-9D52-67A5AF0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66754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Q. What transformations can't we center?</a:t>
                </a:r>
              </a:p>
              <a:p>
                <a:pPr marL="457200" indent="-457200">
                  <a:buNone/>
                </a:pPr>
                <a:r>
                  <a:rPr lang="en-US" dirty="0"/>
                  <a:t>A. Those that don’t correspond to flows along gradients of functions</a:t>
                </a:r>
                <a:br>
                  <a:rPr lang="en-US" dirty="0"/>
                </a:br>
                <a:endParaRPr lang="en-US" u="sng" dirty="0"/>
              </a:p>
              <a:p>
                <a:pPr marL="457200" indent="-457200">
                  <a:buNone/>
                </a:pPr>
                <a:r>
                  <a:rPr lang="en-US" u="sng" dirty="0"/>
                  <a:t>Möbius transformations</a:t>
                </a:r>
                <a:r>
                  <a:rPr lang="en-US" dirty="0"/>
                  <a:t>:</a:t>
                </a:r>
              </a:p>
              <a:p>
                <a:pPr marL="857250" lvl="1" indent="-457200"/>
                <a:r>
                  <a:rPr lang="en-US" dirty="0"/>
                  <a:t>Gradients of linear functions give inversions</a:t>
                </a:r>
              </a:p>
              <a:p>
                <a:pPr marL="857250" lvl="1" indent="-457200"/>
                <a:r>
                  <a:rPr lang="en-US" dirty="0"/>
                  <a:t>Their orthogonal complements give rotations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The need for rotational alignment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9661A109-4420-4D90-AD91-3B2F144535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6675438"/>
              </a:xfrm>
              <a:blipFill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7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075238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/>
              <a:t>Find the rotation that best aligns the centered stretch factors of two parameterizations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55C3B19-BD67-41D1-AD0A-E7841B4F4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670048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CBBD24-F549-4E6B-9EC5-9F0854F81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470916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913DE-BB7C-4D44-88D9-6A2DFA40E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6700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D7B36F-2C75-4571-B647-33CC77E0B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709410"/>
            <a:ext cx="1828800" cy="18288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AEDD9B0-DA6A-4ED3-95DA-424BF80D7F06}"/>
              </a:ext>
            </a:extLst>
          </p:cNvPr>
          <p:cNvSpPr txBox="1"/>
          <p:nvPr/>
        </p:nvSpPr>
        <p:spPr>
          <a:xfrm>
            <a:off x="4267200" y="6400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parametrization + centering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CFD232F7-40D6-47EB-87A9-5FED7551DC4B}"/>
              </a:ext>
            </a:extLst>
          </p:cNvPr>
          <p:cNvSpPr/>
          <p:nvPr/>
        </p:nvSpPr>
        <p:spPr>
          <a:xfrm>
            <a:off x="5547360" y="344424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A9DC4CD2-32F1-44F5-84CD-3FE9B67EE6E2}"/>
              </a:ext>
            </a:extLst>
          </p:cNvPr>
          <p:cNvSpPr/>
          <p:nvPr/>
        </p:nvSpPr>
        <p:spPr>
          <a:xfrm>
            <a:off x="5547360" y="547141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100A55-1F47-47BB-B6AE-67CE3B2D5976}"/>
                  </a:ext>
                </a:extLst>
              </p:cNvPr>
              <p:cNvSpPr txBox="1"/>
              <p:nvPr/>
            </p:nvSpPr>
            <p:spPr>
              <a:xfrm>
                <a:off x="5587584" y="2667000"/>
                <a:ext cx="1241184" cy="412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100A55-1F47-47BB-B6AE-67CE3B2D5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584" y="2667000"/>
                <a:ext cx="1241184" cy="4127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C0A82A-0158-4C0B-AF4E-A7F0433B429F}"/>
                  </a:ext>
                </a:extLst>
              </p:cNvPr>
              <p:cNvSpPr txBox="1"/>
              <p:nvPr/>
            </p:nvSpPr>
            <p:spPr>
              <a:xfrm>
                <a:off x="5586335" y="4684877"/>
                <a:ext cx="1241184" cy="412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C0A82A-0158-4C0B-AF4E-A7F0433B4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335" y="4684877"/>
                <a:ext cx="1241184" cy="41274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rrow: Curved Left 40">
            <a:extLst>
              <a:ext uri="{FF2B5EF4-FFF2-40B4-BE49-F238E27FC236}">
                <a16:creationId xmlns:a16="http://schemas.microsoft.com/office/drawing/2014/main" id="{0B7AF044-A535-4667-BCD5-6BFD58A4AB3D}"/>
              </a:ext>
            </a:extLst>
          </p:cNvPr>
          <p:cNvSpPr/>
          <p:nvPr/>
        </p:nvSpPr>
        <p:spPr>
          <a:xfrm>
            <a:off x="7924800" y="3429000"/>
            <a:ext cx="914400" cy="24234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037BC33-45F6-4F40-B4AE-66557EE82AC8}"/>
              </a:ext>
            </a:extLst>
          </p:cNvPr>
          <p:cNvSpPr/>
          <p:nvPr/>
        </p:nvSpPr>
        <p:spPr>
          <a:xfrm>
            <a:off x="8571876" y="4267701"/>
            <a:ext cx="443459" cy="517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96461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91C984-D25F-4D38-8006-995878A190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</p:spPr>
            <p:txBody>
              <a:bodyPr>
                <a:normAutofit/>
              </a:bodyPr>
              <a:lstStyle/>
              <a:p>
                <a:pPr marL="57150" indent="0">
                  <a:buNone/>
                </a:pPr>
                <a:r>
                  <a:rPr lang="en-US" dirty="0"/>
                  <a:t>Find the rotation that best aligns the centered stretch factors of two parameterizations</a:t>
                </a:r>
              </a:p>
              <a:p>
                <a:pPr marL="57150" indent="0">
                  <a:buNone/>
                </a:pPr>
                <a:r>
                  <a:rPr lang="en-US" b="0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⇓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Find the rotation minimizing</a:t>
                </a:r>
                <a:br>
                  <a:rPr lang="en-US" dirty="0"/>
                </a:br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-distance between the</a:t>
                </a:r>
                <a:br>
                  <a:rPr lang="en-US" dirty="0"/>
                </a:br>
                <a:r>
                  <a:rPr lang="en-US" dirty="0"/>
                  <a:t>source and target stretch factors</a:t>
                </a:r>
              </a:p>
              <a:p>
                <a:pPr marL="57150" indent="0">
                  <a:buNone/>
                </a:pPr>
                <a:r>
                  <a:rPr lang="en-US" b="0" dirty="0"/>
                  <a:t>		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⇕</m:t>
                    </m:r>
                  </m:oMath>
                </a14:m>
                <a:br>
                  <a:rPr lang="en-US" b="0" dirty="0"/>
                </a:br>
                <a:r>
                  <a:rPr lang="en-US" dirty="0"/>
                  <a:t>Find the rotation maximizing</a:t>
                </a:r>
                <a:br>
                  <a:rPr lang="en-US" dirty="0"/>
                </a:br>
                <a:r>
                  <a:rPr lang="en-US" dirty="0"/>
                  <a:t>the correlation between the</a:t>
                </a:r>
                <a:br>
                  <a:rPr lang="en-US" dirty="0"/>
                </a:br>
                <a:r>
                  <a:rPr lang="en-US" dirty="0"/>
                  <a:t>source and target stretch factors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91C984-D25F-4D38-8006-995878A190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562"/>
                <a:ext cx="8229600" cy="5532438"/>
              </a:xfrm>
              <a:blipFill>
                <a:blip r:embed="rId2"/>
                <a:stretch>
                  <a:fillRect l="-1185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030467DF-EBD3-4F6E-9F17-36EBC1257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670048"/>
            <a:ext cx="1828800" cy="1828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A58B1D-5602-4103-9C9D-A97D0FE2C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4709160"/>
            <a:ext cx="1828800" cy="1828800"/>
          </a:xfrm>
          <a:prstGeom prst="rect">
            <a:avLst/>
          </a:prstGeom>
        </p:spPr>
      </p:pic>
      <p:sp>
        <p:nvSpPr>
          <p:cNvPr id="31" name="Arrow: Curved Left 30">
            <a:extLst>
              <a:ext uri="{FF2B5EF4-FFF2-40B4-BE49-F238E27FC236}">
                <a16:creationId xmlns:a16="http://schemas.microsoft.com/office/drawing/2014/main" id="{36016B62-52F0-4FE6-97D6-F63C9EB76510}"/>
              </a:ext>
            </a:extLst>
          </p:cNvPr>
          <p:cNvSpPr/>
          <p:nvPr/>
        </p:nvSpPr>
        <p:spPr>
          <a:xfrm>
            <a:off x="7924800" y="3429000"/>
            <a:ext cx="914400" cy="24234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357E6E1-1016-44BD-BB49-CA4F986232CA}"/>
              </a:ext>
            </a:extLst>
          </p:cNvPr>
          <p:cNvSpPr/>
          <p:nvPr/>
        </p:nvSpPr>
        <p:spPr>
          <a:xfrm>
            <a:off x="8571876" y="4267701"/>
            <a:ext cx="443459" cy="517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74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075238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dirty="0"/>
              <a:t>Sample the stretch factors to a spherical grid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5163DC-47FB-4C51-BE98-7FF28C01C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670048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1948F1-0B1A-43A6-A68A-F17D15A07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4709160"/>
            <a:ext cx="1828800" cy="1828800"/>
          </a:xfrm>
          <a:prstGeom prst="rect">
            <a:avLst/>
          </a:prstGeom>
        </p:spPr>
      </p:pic>
      <p:sp>
        <p:nvSpPr>
          <p:cNvPr id="27" name="Arrow: Curved Left 26">
            <a:extLst>
              <a:ext uri="{FF2B5EF4-FFF2-40B4-BE49-F238E27FC236}">
                <a16:creationId xmlns:a16="http://schemas.microsoft.com/office/drawing/2014/main" id="{F66ECE42-7B9A-4AD2-9ECC-EF70B55DD2EC}"/>
              </a:ext>
            </a:extLst>
          </p:cNvPr>
          <p:cNvSpPr/>
          <p:nvPr/>
        </p:nvSpPr>
        <p:spPr>
          <a:xfrm>
            <a:off x="7924800" y="3429000"/>
            <a:ext cx="914400" cy="24234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693ECF-B30D-4A66-8740-D69050F014C2}"/>
              </a:ext>
            </a:extLst>
          </p:cNvPr>
          <p:cNvSpPr/>
          <p:nvPr/>
        </p:nvSpPr>
        <p:spPr>
          <a:xfrm>
            <a:off x="8571876" y="4267701"/>
            <a:ext cx="443459" cy="517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1C7A66B-BB57-484F-A366-052264372029}"/>
              </a:ext>
            </a:extLst>
          </p:cNvPr>
          <p:cNvSpPr/>
          <p:nvPr/>
        </p:nvSpPr>
        <p:spPr>
          <a:xfrm flipH="1">
            <a:off x="5508885" y="344424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7368B1CD-E8F5-41FB-9450-9234A34229C2}"/>
              </a:ext>
            </a:extLst>
          </p:cNvPr>
          <p:cNvSpPr/>
          <p:nvPr/>
        </p:nvSpPr>
        <p:spPr>
          <a:xfrm flipH="1">
            <a:off x="5508885" y="547141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27DEC-D2D8-4B24-931C-18F7CCD7C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70048"/>
            <a:ext cx="18288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86D0BC-CCFE-4B6C-8BDA-79F212A47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0916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04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075238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 startAt="2"/>
            </a:pPr>
            <a:r>
              <a:rPr lang="en-US" dirty="0"/>
              <a:t>Compute the forward (spherical) Fourier transform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5163DC-47FB-4C51-BE98-7FF28C01C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670048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1948F1-0B1A-43A6-A68A-F17D15A07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4709160"/>
            <a:ext cx="1828800" cy="1828800"/>
          </a:xfrm>
          <a:prstGeom prst="rect">
            <a:avLst/>
          </a:prstGeom>
        </p:spPr>
      </p:pic>
      <p:sp>
        <p:nvSpPr>
          <p:cNvPr id="27" name="Arrow: Curved Left 26">
            <a:extLst>
              <a:ext uri="{FF2B5EF4-FFF2-40B4-BE49-F238E27FC236}">
                <a16:creationId xmlns:a16="http://schemas.microsoft.com/office/drawing/2014/main" id="{F66ECE42-7B9A-4AD2-9ECC-EF70B55DD2EC}"/>
              </a:ext>
            </a:extLst>
          </p:cNvPr>
          <p:cNvSpPr/>
          <p:nvPr/>
        </p:nvSpPr>
        <p:spPr>
          <a:xfrm>
            <a:off x="7924800" y="3429000"/>
            <a:ext cx="914400" cy="24234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693ECF-B30D-4A66-8740-D69050F014C2}"/>
              </a:ext>
            </a:extLst>
          </p:cNvPr>
          <p:cNvSpPr/>
          <p:nvPr/>
        </p:nvSpPr>
        <p:spPr>
          <a:xfrm>
            <a:off x="8571876" y="4267701"/>
            <a:ext cx="443459" cy="517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1C7A66B-BB57-484F-A366-052264372029}"/>
              </a:ext>
            </a:extLst>
          </p:cNvPr>
          <p:cNvSpPr/>
          <p:nvPr/>
        </p:nvSpPr>
        <p:spPr>
          <a:xfrm flipH="1">
            <a:off x="5508885" y="344424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7368B1CD-E8F5-41FB-9450-9234A34229C2}"/>
              </a:ext>
            </a:extLst>
          </p:cNvPr>
          <p:cNvSpPr/>
          <p:nvPr/>
        </p:nvSpPr>
        <p:spPr>
          <a:xfrm flipH="1">
            <a:off x="5508885" y="547141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27DEC-D2D8-4B24-931C-18F7CCD7C2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70048"/>
            <a:ext cx="18288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86D0BC-CCFE-4B6C-8BDA-79F212A476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09160"/>
            <a:ext cx="1828800" cy="1828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9A73CD-EC07-49C5-9586-0989A4F59D52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2725610"/>
            <a:ext cx="2939284" cy="1770190"/>
            <a:chOff x="2928938" y="2651125"/>
            <a:chExt cx="4370387" cy="2632076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3B825EB1-78F8-4DBA-99B4-7AB631DE043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679950" y="265112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2" name="Bitmap Image" r:id="rId7" imgW="2857899" imgH="2857899" progId="Paint.Picture">
                    <p:embed/>
                  </p:oleObj>
                </mc:Choice>
                <mc:Fallback>
                  <p:oleObj name="Bitmap Image" r:id="rId7" imgW="2857899" imgH="2857899" progId="Paint.Picture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3B825EB1-78F8-4DBA-99B4-7AB631DE043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265112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5B7B03C7-4E6C-4398-8452-90905E8F186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811588" y="3524250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3" name="Bitmap Image" r:id="rId9" imgW="2857899" imgH="2857899" progId="Paint.Picture">
                    <p:embed/>
                  </p:oleObj>
                </mc:Choice>
                <mc:Fallback>
                  <p:oleObj name="Bitmap Image" r:id="rId9" imgW="2857899" imgH="2857899" progId="Paint.Picture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5B7B03C7-4E6C-4398-8452-90905E8F18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588" y="3524250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B0ABF3C7-C953-4E08-976F-81FE47E8505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679950" y="3524250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4" name="Bitmap Image" r:id="rId11" imgW="2857899" imgH="2857899" progId="Paint.Picture">
                    <p:embed/>
                  </p:oleObj>
                </mc:Choice>
                <mc:Fallback>
                  <p:oleObj name="Bitmap Image" r:id="rId11" imgW="2857899" imgH="2857899" progId="Paint.Picture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B0ABF3C7-C953-4E08-976F-81FE47E850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3524250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1029EC80-AC1C-4210-9211-660F39DE59E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549900" y="3524250"/>
            <a:ext cx="881063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5" name="Bitmap Image" r:id="rId13" imgW="2857899" imgH="2857899" progId="Paint.Picture">
                    <p:embed/>
                  </p:oleObj>
                </mc:Choice>
                <mc:Fallback>
                  <p:oleObj name="Bitmap Image" r:id="rId13" imgW="2857899" imgH="2857899" progId="Paint.Picture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1029EC80-AC1C-4210-9211-660F39DE59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9900" y="3524250"/>
                          <a:ext cx="881063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4AB6BA23-4312-4CB5-B526-277052CBE387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928938" y="439737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6" name="Bitmap Image" r:id="rId15" imgW="2857899" imgH="2857899" progId="Paint.Picture">
                    <p:embed/>
                  </p:oleObj>
                </mc:Choice>
                <mc:Fallback>
                  <p:oleObj name="Bitmap Image" r:id="rId15" imgW="2857899" imgH="2857899" progId="Paint.Picture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4AB6BA23-4312-4CB5-B526-277052CBE3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938" y="439737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6">
              <a:extLst>
                <a:ext uri="{FF2B5EF4-FFF2-40B4-BE49-F238E27FC236}">
                  <a16:creationId xmlns:a16="http://schemas.microsoft.com/office/drawing/2014/main" id="{6563C3FE-BCF0-4EDB-8D66-134C8471BAB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811588" y="4397375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7" name="Bitmap Image" r:id="rId17" imgW="2857899" imgH="2857899" progId="Paint.Picture">
                    <p:embed/>
                  </p:oleObj>
                </mc:Choice>
                <mc:Fallback>
                  <p:oleObj name="Bitmap Image" r:id="rId17" imgW="2857899" imgH="2857899" progId="Paint.Picture">
                    <p:embed/>
                    <p:pic>
                      <p:nvPicPr>
                        <p:cNvPr id="18" name="Object 16">
                          <a:extLst>
                            <a:ext uri="{FF2B5EF4-FFF2-40B4-BE49-F238E27FC236}">
                              <a16:creationId xmlns:a16="http://schemas.microsoft.com/office/drawing/2014/main" id="{6563C3FE-BCF0-4EDB-8D66-134C8471BA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588" y="4397375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7">
              <a:extLst>
                <a:ext uri="{FF2B5EF4-FFF2-40B4-BE49-F238E27FC236}">
                  <a16:creationId xmlns:a16="http://schemas.microsoft.com/office/drawing/2014/main" id="{A78A3905-2110-4B48-BF2A-C6401AE8A28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679950" y="439737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8" name="Bitmap Image" r:id="rId19" imgW="2857899" imgH="2857899" progId="Paint.Picture">
                    <p:embed/>
                  </p:oleObj>
                </mc:Choice>
                <mc:Fallback>
                  <p:oleObj name="Bitmap Image" r:id="rId19" imgW="2857899" imgH="2857899" progId="Paint.Picture">
                    <p:embed/>
                    <p:pic>
                      <p:nvPicPr>
                        <p:cNvPr id="19" name="Object 17">
                          <a:extLst>
                            <a:ext uri="{FF2B5EF4-FFF2-40B4-BE49-F238E27FC236}">
                              <a16:creationId xmlns:a16="http://schemas.microsoft.com/office/drawing/2014/main" id="{A78A3905-2110-4B48-BF2A-C6401AE8A28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439737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8">
              <a:extLst>
                <a:ext uri="{FF2B5EF4-FFF2-40B4-BE49-F238E27FC236}">
                  <a16:creationId xmlns:a16="http://schemas.microsoft.com/office/drawing/2014/main" id="{F5327B61-3182-41FB-8842-4497CDE8C7C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549900" y="4397375"/>
            <a:ext cx="881063" cy="885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9" name="Bitmap Image" r:id="rId21" imgW="2857899" imgH="2857899" progId="Paint.Picture">
                    <p:embed/>
                  </p:oleObj>
                </mc:Choice>
                <mc:Fallback>
                  <p:oleObj name="Bitmap Image" r:id="rId21" imgW="2857899" imgH="2857899" progId="Paint.Picture">
                    <p:embed/>
                    <p:pic>
                      <p:nvPicPr>
                        <p:cNvPr id="20" name="Object 18">
                          <a:extLst>
                            <a:ext uri="{FF2B5EF4-FFF2-40B4-BE49-F238E27FC236}">
                              <a16:creationId xmlns:a16="http://schemas.microsoft.com/office/drawing/2014/main" id="{F5327B61-3182-41FB-8842-4497CDE8C7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9900" y="4397375"/>
                          <a:ext cx="881063" cy="8858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9">
              <a:extLst>
                <a:ext uri="{FF2B5EF4-FFF2-40B4-BE49-F238E27FC236}">
                  <a16:creationId xmlns:a16="http://schemas.microsoft.com/office/drawing/2014/main" id="{53DFF87E-E651-40BE-AAE9-8C29B155E15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418263" y="4397375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0" name="Bitmap Image" r:id="rId23" imgW="2857899" imgH="2857899" progId="Paint.Picture">
                    <p:embed/>
                  </p:oleObj>
                </mc:Choice>
                <mc:Fallback>
                  <p:oleObj name="Bitmap Image" r:id="rId23" imgW="2857899" imgH="2857899" progId="Paint.Picture">
                    <p:embed/>
                    <p:pic>
                      <p:nvPicPr>
                        <p:cNvPr id="21" name="Object 19">
                          <a:extLst>
                            <a:ext uri="{FF2B5EF4-FFF2-40B4-BE49-F238E27FC236}">
                              <a16:creationId xmlns:a16="http://schemas.microsoft.com/office/drawing/2014/main" id="{53DFF87E-E651-40BE-AAE9-8C29B155E15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8263" y="4397375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5CC0418-714F-4C97-ADCE-A671594E2303}"/>
              </a:ext>
            </a:extLst>
          </p:cNvPr>
          <p:cNvSpPr/>
          <p:nvPr/>
        </p:nvSpPr>
        <p:spPr>
          <a:xfrm flipH="1">
            <a:off x="3070485" y="344524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6427B7-BA6B-40C4-A326-3461E55E5DF8}"/>
              </a:ext>
            </a:extLst>
          </p:cNvPr>
          <p:cNvSpPr/>
          <p:nvPr/>
        </p:nvSpPr>
        <p:spPr>
          <a:xfrm flipH="1">
            <a:off x="3070485" y="547141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31D73F-C23B-45CD-9C28-86B27145DBBE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4724400"/>
            <a:ext cx="2939284" cy="1770190"/>
            <a:chOff x="2928938" y="2651125"/>
            <a:chExt cx="4370387" cy="2632076"/>
          </a:xfrm>
        </p:grpSpPr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F7D6E29D-DB73-4352-A8AE-0D0DDE02077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679950" y="265112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1" name="Bitmap Image" r:id="rId7" imgW="2857899" imgH="2857899" progId="Paint.Picture">
                    <p:embed/>
                  </p:oleObj>
                </mc:Choice>
                <mc:Fallback>
                  <p:oleObj name="Bitmap Image" r:id="rId7" imgW="2857899" imgH="2857899" progId="Paint.Picture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F7D6E29D-DB73-4352-A8AE-0D0DDE0207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265112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27AB924C-61F1-44F3-8B29-E6CB076B439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811588" y="3524250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2" name="Bitmap Image" r:id="rId9" imgW="2857899" imgH="2857899" progId="Paint.Picture">
                    <p:embed/>
                  </p:oleObj>
                </mc:Choice>
                <mc:Fallback>
                  <p:oleObj name="Bitmap Image" r:id="rId9" imgW="2857899" imgH="2857899" progId="Paint.Picture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27AB924C-61F1-44F3-8B29-E6CB076B439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588" y="3524250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3173B52F-B0A4-44BD-BE5D-0242F4B418D4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679950" y="3524250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3" name="Bitmap Image" r:id="rId11" imgW="2857899" imgH="2857899" progId="Paint.Picture">
                    <p:embed/>
                  </p:oleObj>
                </mc:Choice>
                <mc:Fallback>
                  <p:oleObj name="Bitmap Image" r:id="rId11" imgW="2857899" imgH="2857899" progId="Paint.Picture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3173B52F-B0A4-44BD-BE5D-0242F4B418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3524250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D41CD27E-2345-4E86-B846-1DEEF4E5362E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549900" y="3524250"/>
            <a:ext cx="881063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4" name="Bitmap Image" r:id="rId13" imgW="2857899" imgH="2857899" progId="Paint.Picture">
                    <p:embed/>
                  </p:oleObj>
                </mc:Choice>
                <mc:Fallback>
                  <p:oleObj name="Bitmap Image" r:id="rId13" imgW="2857899" imgH="2857899" progId="Paint.Picture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D41CD27E-2345-4E86-B846-1DEEF4E5362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9900" y="3524250"/>
                          <a:ext cx="881063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076CE177-234A-4895-853D-8A9956B779C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928938" y="439737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5" name="Bitmap Image" r:id="rId15" imgW="2857899" imgH="2857899" progId="Paint.Picture">
                    <p:embed/>
                  </p:oleObj>
                </mc:Choice>
                <mc:Fallback>
                  <p:oleObj name="Bitmap Image" r:id="rId15" imgW="2857899" imgH="2857899" progId="Paint.Picture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076CE177-234A-4895-853D-8A9956B779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938" y="439737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16">
              <a:extLst>
                <a:ext uri="{FF2B5EF4-FFF2-40B4-BE49-F238E27FC236}">
                  <a16:creationId xmlns:a16="http://schemas.microsoft.com/office/drawing/2014/main" id="{7E18408A-9AAF-47F3-A894-F9C7C8DE375E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811588" y="4397375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" name="Bitmap Image" r:id="rId17" imgW="2857899" imgH="2857899" progId="Paint.Picture">
                    <p:embed/>
                  </p:oleObj>
                </mc:Choice>
                <mc:Fallback>
                  <p:oleObj name="Bitmap Image" r:id="rId17" imgW="2857899" imgH="2857899" progId="Paint.Picture">
                    <p:embed/>
                    <p:pic>
                      <p:nvPicPr>
                        <p:cNvPr id="36" name="Object 16">
                          <a:extLst>
                            <a:ext uri="{FF2B5EF4-FFF2-40B4-BE49-F238E27FC236}">
                              <a16:creationId xmlns:a16="http://schemas.microsoft.com/office/drawing/2014/main" id="{7E18408A-9AAF-47F3-A894-F9C7C8DE37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588" y="4397375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17">
              <a:extLst>
                <a:ext uri="{FF2B5EF4-FFF2-40B4-BE49-F238E27FC236}">
                  <a16:creationId xmlns:a16="http://schemas.microsoft.com/office/drawing/2014/main" id="{1ECA10B3-125A-4906-9391-E4544D0BB82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679950" y="439737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7" name="Bitmap Image" r:id="rId19" imgW="2857899" imgH="2857899" progId="Paint.Picture">
                    <p:embed/>
                  </p:oleObj>
                </mc:Choice>
                <mc:Fallback>
                  <p:oleObj name="Bitmap Image" r:id="rId19" imgW="2857899" imgH="2857899" progId="Paint.Picture">
                    <p:embed/>
                    <p:pic>
                      <p:nvPicPr>
                        <p:cNvPr id="37" name="Object 17">
                          <a:extLst>
                            <a:ext uri="{FF2B5EF4-FFF2-40B4-BE49-F238E27FC236}">
                              <a16:creationId xmlns:a16="http://schemas.microsoft.com/office/drawing/2014/main" id="{1ECA10B3-125A-4906-9391-E4544D0BB8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439737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18">
              <a:extLst>
                <a:ext uri="{FF2B5EF4-FFF2-40B4-BE49-F238E27FC236}">
                  <a16:creationId xmlns:a16="http://schemas.microsoft.com/office/drawing/2014/main" id="{796E98F7-7FFF-4F25-B686-5A928AE4A674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549900" y="4397375"/>
            <a:ext cx="881063" cy="885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" name="Bitmap Image" r:id="rId21" imgW="2857899" imgH="2857899" progId="Paint.Picture">
                    <p:embed/>
                  </p:oleObj>
                </mc:Choice>
                <mc:Fallback>
                  <p:oleObj name="Bitmap Image" r:id="rId21" imgW="2857899" imgH="2857899" progId="Paint.Picture">
                    <p:embed/>
                    <p:pic>
                      <p:nvPicPr>
                        <p:cNvPr id="38" name="Object 18">
                          <a:extLst>
                            <a:ext uri="{FF2B5EF4-FFF2-40B4-BE49-F238E27FC236}">
                              <a16:creationId xmlns:a16="http://schemas.microsoft.com/office/drawing/2014/main" id="{796E98F7-7FFF-4F25-B686-5A928AE4A67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9900" y="4397375"/>
                          <a:ext cx="881063" cy="8858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19">
              <a:extLst>
                <a:ext uri="{FF2B5EF4-FFF2-40B4-BE49-F238E27FC236}">
                  <a16:creationId xmlns:a16="http://schemas.microsoft.com/office/drawing/2014/main" id="{1015FE87-E05D-4F47-8213-7533DD1D4BF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418263" y="4397375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9" name="Bitmap Image" r:id="rId23" imgW="2857899" imgH="2857899" progId="Paint.Picture">
                    <p:embed/>
                  </p:oleObj>
                </mc:Choice>
                <mc:Fallback>
                  <p:oleObj name="Bitmap Image" r:id="rId23" imgW="2857899" imgH="2857899" progId="Paint.Picture">
                    <p:embed/>
                    <p:pic>
                      <p:nvPicPr>
                        <p:cNvPr id="39" name="Object 19">
                          <a:extLst>
                            <a:ext uri="{FF2B5EF4-FFF2-40B4-BE49-F238E27FC236}">
                              <a16:creationId xmlns:a16="http://schemas.microsoft.com/office/drawing/2014/main" id="{1015FE87-E05D-4F47-8213-7533DD1D4B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8263" y="4397375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8C7C1FB-9C43-4201-8F56-C840D1059C58}"/>
              </a:ext>
            </a:extLst>
          </p:cNvPr>
          <p:cNvSpPr/>
          <p:nvPr/>
        </p:nvSpPr>
        <p:spPr>
          <a:xfrm>
            <a:off x="-1" y="4648200"/>
            <a:ext cx="3028013" cy="1958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1E47BF-612A-46B9-A4B1-D6AA4070D294}"/>
              </a:ext>
            </a:extLst>
          </p:cNvPr>
          <p:cNvSpPr/>
          <p:nvPr/>
        </p:nvSpPr>
        <p:spPr>
          <a:xfrm>
            <a:off x="0" y="2590800"/>
            <a:ext cx="3028013" cy="1958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777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075238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 startAt="3"/>
            </a:pPr>
            <a:r>
              <a:rPr lang="en-US" dirty="0"/>
              <a:t>Get the rotational harmonic coefficients of the correlation by cross-multiplying within the bands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5163DC-47FB-4C51-BE98-7FF28C01C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670048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1948F1-0B1A-43A6-A68A-F17D15A07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4709160"/>
            <a:ext cx="1828800" cy="1828800"/>
          </a:xfrm>
          <a:prstGeom prst="rect">
            <a:avLst/>
          </a:prstGeom>
        </p:spPr>
      </p:pic>
      <p:sp>
        <p:nvSpPr>
          <p:cNvPr id="27" name="Arrow: Curved Left 26">
            <a:extLst>
              <a:ext uri="{FF2B5EF4-FFF2-40B4-BE49-F238E27FC236}">
                <a16:creationId xmlns:a16="http://schemas.microsoft.com/office/drawing/2014/main" id="{F66ECE42-7B9A-4AD2-9ECC-EF70B55DD2EC}"/>
              </a:ext>
            </a:extLst>
          </p:cNvPr>
          <p:cNvSpPr/>
          <p:nvPr/>
        </p:nvSpPr>
        <p:spPr>
          <a:xfrm>
            <a:off x="7924800" y="3429000"/>
            <a:ext cx="914400" cy="24234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693ECF-B30D-4A66-8740-D69050F014C2}"/>
              </a:ext>
            </a:extLst>
          </p:cNvPr>
          <p:cNvSpPr/>
          <p:nvPr/>
        </p:nvSpPr>
        <p:spPr>
          <a:xfrm>
            <a:off x="8571876" y="4267701"/>
            <a:ext cx="443459" cy="517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1C7A66B-BB57-484F-A366-052264372029}"/>
              </a:ext>
            </a:extLst>
          </p:cNvPr>
          <p:cNvSpPr/>
          <p:nvPr/>
        </p:nvSpPr>
        <p:spPr>
          <a:xfrm flipH="1">
            <a:off x="5508885" y="344424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7368B1CD-E8F5-41FB-9450-9234A34229C2}"/>
              </a:ext>
            </a:extLst>
          </p:cNvPr>
          <p:cNvSpPr/>
          <p:nvPr/>
        </p:nvSpPr>
        <p:spPr>
          <a:xfrm flipH="1">
            <a:off x="5508885" y="547141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86D0BC-CCFE-4B6C-8BDA-79F212A47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09160"/>
            <a:ext cx="1828800" cy="1828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9A73CD-EC07-49C5-9586-0989A4F59D52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2725610"/>
            <a:ext cx="2939284" cy="1770190"/>
            <a:chOff x="2928938" y="2651125"/>
            <a:chExt cx="4370387" cy="2632076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3B825EB1-78F8-4DBA-99B4-7AB631DE04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79950" y="265112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6" name="Bitmap Image" r:id="rId6" imgW="2857899" imgH="2857899" progId="Paint.Picture">
                    <p:embed/>
                  </p:oleObj>
                </mc:Choice>
                <mc:Fallback>
                  <p:oleObj name="Bitmap Image" r:id="rId6" imgW="2857899" imgH="2857899" progId="Paint.Picture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3B825EB1-78F8-4DBA-99B4-7AB631DE043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265112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5B7B03C7-4E6C-4398-8452-90905E8F18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11588" y="3524250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7" name="Bitmap Image" r:id="rId8" imgW="2857899" imgH="2857899" progId="Paint.Picture">
                    <p:embed/>
                  </p:oleObj>
                </mc:Choice>
                <mc:Fallback>
                  <p:oleObj name="Bitmap Image" r:id="rId8" imgW="2857899" imgH="2857899" progId="Paint.Picture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5B7B03C7-4E6C-4398-8452-90905E8F18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588" y="3524250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B0ABF3C7-C953-4E08-976F-81FE47E850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79950" y="3524250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8" name="Bitmap Image" r:id="rId10" imgW="2857899" imgH="2857899" progId="Paint.Picture">
                    <p:embed/>
                  </p:oleObj>
                </mc:Choice>
                <mc:Fallback>
                  <p:oleObj name="Bitmap Image" r:id="rId10" imgW="2857899" imgH="2857899" progId="Paint.Picture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B0ABF3C7-C953-4E08-976F-81FE47E850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3524250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1029EC80-AC1C-4210-9211-660F39DE59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49900" y="3524250"/>
            <a:ext cx="881063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9" name="Bitmap Image" r:id="rId12" imgW="2857899" imgH="2857899" progId="Paint.Picture">
                    <p:embed/>
                  </p:oleObj>
                </mc:Choice>
                <mc:Fallback>
                  <p:oleObj name="Bitmap Image" r:id="rId12" imgW="2857899" imgH="2857899" progId="Paint.Picture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1029EC80-AC1C-4210-9211-660F39DE59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9900" y="3524250"/>
                          <a:ext cx="881063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4AB6BA23-4312-4CB5-B526-277052CBE3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938" y="439737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0" name="Bitmap Image" r:id="rId14" imgW="2857899" imgH="2857899" progId="Paint.Picture">
                    <p:embed/>
                  </p:oleObj>
                </mc:Choice>
                <mc:Fallback>
                  <p:oleObj name="Bitmap Image" r:id="rId14" imgW="2857899" imgH="2857899" progId="Paint.Picture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4AB6BA23-4312-4CB5-B526-277052CBE3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938" y="439737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6">
              <a:extLst>
                <a:ext uri="{FF2B5EF4-FFF2-40B4-BE49-F238E27FC236}">
                  <a16:creationId xmlns:a16="http://schemas.microsoft.com/office/drawing/2014/main" id="{6563C3FE-BCF0-4EDB-8D66-134C8471BA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11588" y="4397375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1" name="Bitmap Image" r:id="rId16" imgW="2857899" imgH="2857899" progId="Paint.Picture">
                    <p:embed/>
                  </p:oleObj>
                </mc:Choice>
                <mc:Fallback>
                  <p:oleObj name="Bitmap Image" r:id="rId16" imgW="2857899" imgH="2857899" progId="Paint.Picture">
                    <p:embed/>
                    <p:pic>
                      <p:nvPicPr>
                        <p:cNvPr id="18" name="Object 16">
                          <a:extLst>
                            <a:ext uri="{FF2B5EF4-FFF2-40B4-BE49-F238E27FC236}">
                              <a16:creationId xmlns:a16="http://schemas.microsoft.com/office/drawing/2014/main" id="{6563C3FE-BCF0-4EDB-8D66-134C8471BA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588" y="4397375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7">
              <a:extLst>
                <a:ext uri="{FF2B5EF4-FFF2-40B4-BE49-F238E27FC236}">
                  <a16:creationId xmlns:a16="http://schemas.microsoft.com/office/drawing/2014/main" id="{A78A3905-2110-4B48-BF2A-C6401AE8A2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79950" y="439737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2" name="Bitmap Image" r:id="rId18" imgW="2857899" imgH="2857899" progId="Paint.Picture">
                    <p:embed/>
                  </p:oleObj>
                </mc:Choice>
                <mc:Fallback>
                  <p:oleObj name="Bitmap Image" r:id="rId18" imgW="2857899" imgH="2857899" progId="Paint.Picture">
                    <p:embed/>
                    <p:pic>
                      <p:nvPicPr>
                        <p:cNvPr id="19" name="Object 17">
                          <a:extLst>
                            <a:ext uri="{FF2B5EF4-FFF2-40B4-BE49-F238E27FC236}">
                              <a16:creationId xmlns:a16="http://schemas.microsoft.com/office/drawing/2014/main" id="{A78A3905-2110-4B48-BF2A-C6401AE8A28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439737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8">
              <a:extLst>
                <a:ext uri="{FF2B5EF4-FFF2-40B4-BE49-F238E27FC236}">
                  <a16:creationId xmlns:a16="http://schemas.microsoft.com/office/drawing/2014/main" id="{F5327B61-3182-41FB-8842-4497CDE8C7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49900" y="4397375"/>
            <a:ext cx="881063" cy="885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3" name="Bitmap Image" r:id="rId20" imgW="2857899" imgH="2857899" progId="Paint.Picture">
                    <p:embed/>
                  </p:oleObj>
                </mc:Choice>
                <mc:Fallback>
                  <p:oleObj name="Bitmap Image" r:id="rId20" imgW="2857899" imgH="2857899" progId="Paint.Picture">
                    <p:embed/>
                    <p:pic>
                      <p:nvPicPr>
                        <p:cNvPr id="20" name="Object 18">
                          <a:extLst>
                            <a:ext uri="{FF2B5EF4-FFF2-40B4-BE49-F238E27FC236}">
                              <a16:creationId xmlns:a16="http://schemas.microsoft.com/office/drawing/2014/main" id="{F5327B61-3182-41FB-8842-4497CDE8C7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9900" y="4397375"/>
                          <a:ext cx="881063" cy="8858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9">
              <a:extLst>
                <a:ext uri="{FF2B5EF4-FFF2-40B4-BE49-F238E27FC236}">
                  <a16:creationId xmlns:a16="http://schemas.microsoft.com/office/drawing/2014/main" id="{53DFF87E-E651-40BE-AAE9-8C29B155E15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18263" y="4397375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4" name="Bitmap Image" r:id="rId22" imgW="2857899" imgH="2857899" progId="Paint.Picture">
                    <p:embed/>
                  </p:oleObj>
                </mc:Choice>
                <mc:Fallback>
                  <p:oleObj name="Bitmap Image" r:id="rId22" imgW="2857899" imgH="2857899" progId="Paint.Picture">
                    <p:embed/>
                    <p:pic>
                      <p:nvPicPr>
                        <p:cNvPr id="21" name="Object 19">
                          <a:extLst>
                            <a:ext uri="{FF2B5EF4-FFF2-40B4-BE49-F238E27FC236}">
                              <a16:creationId xmlns:a16="http://schemas.microsoft.com/office/drawing/2014/main" id="{53DFF87E-E651-40BE-AAE9-8C29B155E15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8263" y="4397375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2269FA2-8A9A-487F-B5E0-308F38684154}"/>
              </a:ext>
            </a:extLst>
          </p:cNvPr>
          <p:cNvGrpSpPr/>
          <p:nvPr/>
        </p:nvGrpSpPr>
        <p:grpSpPr>
          <a:xfrm>
            <a:off x="3070485" y="2670048"/>
            <a:ext cx="2415915" cy="1828800"/>
            <a:chOff x="3070485" y="2670048"/>
            <a:chExt cx="2415915" cy="1828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927DEC-D2D8-4B24-931C-18F7CCD7C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670048"/>
              <a:ext cx="1828800" cy="1828800"/>
            </a:xfrm>
            <a:prstGeom prst="rect">
              <a:avLst/>
            </a:prstGeom>
          </p:spPr>
        </p:pic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85CC0418-714F-4C97-ADCE-A671594E2303}"/>
                </a:ext>
              </a:extLst>
            </p:cNvPr>
            <p:cNvSpPr/>
            <p:nvPr/>
          </p:nvSpPr>
          <p:spPr>
            <a:xfrm flipH="1">
              <a:off x="3070485" y="3445240"/>
              <a:ext cx="54864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6427B7-BA6B-40C4-A326-3461E55E5DF8}"/>
              </a:ext>
            </a:extLst>
          </p:cNvPr>
          <p:cNvSpPr/>
          <p:nvPr/>
        </p:nvSpPr>
        <p:spPr>
          <a:xfrm flipH="1">
            <a:off x="3070485" y="547141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31D73F-C23B-45CD-9C28-86B27145DBBE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4724400"/>
            <a:ext cx="2939284" cy="1770190"/>
            <a:chOff x="2928938" y="2651125"/>
            <a:chExt cx="4370387" cy="2632076"/>
          </a:xfrm>
        </p:grpSpPr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F7D6E29D-DB73-4352-A8AE-0D0DDE0207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79950" y="265112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5" name="Bitmap Image" r:id="rId6" imgW="2857899" imgH="2857899" progId="Paint.Picture">
                    <p:embed/>
                  </p:oleObj>
                </mc:Choice>
                <mc:Fallback>
                  <p:oleObj name="Bitmap Image" r:id="rId6" imgW="2857899" imgH="2857899" progId="Paint.Picture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F7D6E29D-DB73-4352-A8AE-0D0DDE0207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265112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27AB924C-61F1-44F3-8B29-E6CB076B439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11588" y="3524250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6" name="Bitmap Image" r:id="rId8" imgW="2857899" imgH="2857899" progId="Paint.Picture">
                    <p:embed/>
                  </p:oleObj>
                </mc:Choice>
                <mc:Fallback>
                  <p:oleObj name="Bitmap Image" r:id="rId8" imgW="2857899" imgH="2857899" progId="Paint.Picture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27AB924C-61F1-44F3-8B29-E6CB076B439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588" y="3524250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3173B52F-B0A4-44BD-BE5D-0242F4B418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79950" y="3524250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7" name="Bitmap Image" r:id="rId10" imgW="2857899" imgH="2857899" progId="Paint.Picture">
                    <p:embed/>
                  </p:oleObj>
                </mc:Choice>
                <mc:Fallback>
                  <p:oleObj name="Bitmap Image" r:id="rId10" imgW="2857899" imgH="2857899" progId="Paint.Picture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3173B52F-B0A4-44BD-BE5D-0242F4B418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3524250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D41CD27E-2345-4E86-B846-1DEEF4E536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49900" y="3524250"/>
            <a:ext cx="881063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8" name="Bitmap Image" r:id="rId12" imgW="2857899" imgH="2857899" progId="Paint.Picture">
                    <p:embed/>
                  </p:oleObj>
                </mc:Choice>
                <mc:Fallback>
                  <p:oleObj name="Bitmap Image" r:id="rId12" imgW="2857899" imgH="2857899" progId="Paint.Picture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D41CD27E-2345-4E86-B846-1DEEF4E5362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9900" y="3524250"/>
                          <a:ext cx="881063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076CE177-234A-4895-853D-8A9956B779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938" y="439737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9" name="Bitmap Image" r:id="rId14" imgW="2857899" imgH="2857899" progId="Paint.Picture">
                    <p:embed/>
                  </p:oleObj>
                </mc:Choice>
                <mc:Fallback>
                  <p:oleObj name="Bitmap Image" r:id="rId14" imgW="2857899" imgH="2857899" progId="Paint.Picture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076CE177-234A-4895-853D-8A9956B779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938" y="439737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16">
              <a:extLst>
                <a:ext uri="{FF2B5EF4-FFF2-40B4-BE49-F238E27FC236}">
                  <a16:creationId xmlns:a16="http://schemas.microsoft.com/office/drawing/2014/main" id="{7E18408A-9AAF-47F3-A894-F9C7C8DE37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11588" y="4397375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50" name="Bitmap Image" r:id="rId16" imgW="2857899" imgH="2857899" progId="Paint.Picture">
                    <p:embed/>
                  </p:oleObj>
                </mc:Choice>
                <mc:Fallback>
                  <p:oleObj name="Bitmap Image" r:id="rId16" imgW="2857899" imgH="2857899" progId="Paint.Picture">
                    <p:embed/>
                    <p:pic>
                      <p:nvPicPr>
                        <p:cNvPr id="36" name="Object 16">
                          <a:extLst>
                            <a:ext uri="{FF2B5EF4-FFF2-40B4-BE49-F238E27FC236}">
                              <a16:creationId xmlns:a16="http://schemas.microsoft.com/office/drawing/2014/main" id="{7E18408A-9AAF-47F3-A894-F9C7C8DE37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588" y="4397375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17">
              <a:extLst>
                <a:ext uri="{FF2B5EF4-FFF2-40B4-BE49-F238E27FC236}">
                  <a16:creationId xmlns:a16="http://schemas.microsoft.com/office/drawing/2014/main" id="{1ECA10B3-125A-4906-9391-E4544D0BB8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79950" y="4397375"/>
            <a:ext cx="882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51" name="Bitmap Image" r:id="rId18" imgW="2857899" imgH="2857899" progId="Paint.Picture">
                    <p:embed/>
                  </p:oleObj>
                </mc:Choice>
                <mc:Fallback>
                  <p:oleObj name="Bitmap Image" r:id="rId18" imgW="2857899" imgH="2857899" progId="Paint.Picture">
                    <p:embed/>
                    <p:pic>
                      <p:nvPicPr>
                        <p:cNvPr id="37" name="Object 17">
                          <a:extLst>
                            <a:ext uri="{FF2B5EF4-FFF2-40B4-BE49-F238E27FC236}">
                              <a16:creationId xmlns:a16="http://schemas.microsoft.com/office/drawing/2014/main" id="{1ECA10B3-125A-4906-9391-E4544D0BB8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50" y="4397375"/>
                          <a:ext cx="882650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18">
              <a:extLst>
                <a:ext uri="{FF2B5EF4-FFF2-40B4-BE49-F238E27FC236}">
                  <a16:creationId xmlns:a16="http://schemas.microsoft.com/office/drawing/2014/main" id="{796E98F7-7FFF-4F25-B686-5A928AE4A6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49900" y="4397375"/>
            <a:ext cx="881063" cy="885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52" name="Bitmap Image" r:id="rId20" imgW="2857899" imgH="2857899" progId="Paint.Picture">
                    <p:embed/>
                  </p:oleObj>
                </mc:Choice>
                <mc:Fallback>
                  <p:oleObj name="Bitmap Image" r:id="rId20" imgW="2857899" imgH="2857899" progId="Paint.Picture">
                    <p:embed/>
                    <p:pic>
                      <p:nvPicPr>
                        <p:cNvPr id="38" name="Object 18">
                          <a:extLst>
                            <a:ext uri="{FF2B5EF4-FFF2-40B4-BE49-F238E27FC236}">
                              <a16:creationId xmlns:a16="http://schemas.microsoft.com/office/drawing/2014/main" id="{796E98F7-7FFF-4F25-B686-5A928AE4A67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9900" y="4397375"/>
                          <a:ext cx="881063" cy="8858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19">
              <a:extLst>
                <a:ext uri="{FF2B5EF4-FFF2-40B4-BE49-F238E27FC236}">
                  <a16:creationId xmlns:a16="http://schemas.microsoft.com/office/drawing/2014/main" id="{1015FE87-E05D-4F47-8213-7533DD1D4BF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18263" y="4397375"/>
            <a:ext cx="8810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53" name="Bitmap Image" r:id="rId22" imgW="2857899" imgH="2857899" progId="Paint.Picture">
                    <p:embed/>
                  </p:oleObj>
                </mc:Choice>
                <mc:Fallback>
                  <p:oleObj name="Bitmap Image" r:id="rId22" imgW="2857899" imgH="2857899" progId="Paint.Picture">
                    <p:embed/>
                    <p:pic>
                      <p:nvPicPr>
                        <p:cNvPr id="39" name="Object 19">
                          <a:extLst>
                            <a:ext uri="{FF2B5EF4-FFF2-40B4-BE49-F238E27FC236}">
                              <a16:creationId xmlns:a16="http://schemas.microsoft.com/office/drawing/2014/main" id="{1015FE87-E05D-4F47-8213-7533DD1D4B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8263" y="4397375"/>
                          <a:ext cx="881062" cy="885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8C7C1FB-9C43-4201-8F56-C840D1059C58}"/>
              </a:ext>
            </a:extLst>
          </p:cNvPr>
          <p:cNvSpPr/>
          <p:nvPr/>
        </p:nvSpPr>
        <p:spPr>
          <a:xfrm>
            <a:off x="-1" y="4648200"/>
            <a:ext cx="3028013" cy="1958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1E47BF-612A-46B9-A4B1-D6AA4070D294}"/>
              </a:ext>
            </a:extLst>
          </p:cNvPr>
          <p:cNvSpPr/>
          <p:nvPr/>
        </p:nvSpPr>
        <p:spPr>
          <a:xfrm>
            <a:off x="0" y="2590800"/>
            <a:ext cx="3028013" cy="1958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128D536-A7A9-4758-98A3-98896977FBD5}"/>
              </a:ext>
            </a:extLst>
          </p:cNvPr>
          <p:cNvGrpSpPr>
            <a:grpSpLocks noChangeAspect="1"/>
          </p:cNvGrpSpPr>
          <p:nvPr/>
        </p:nvGrpSpPr>
        <p:grpSpPr>
          <a:xfrm>
            <a:off x="367260" y="4237220"/>
            <a:ext cx="2378440" cy="1981200"/>
            <a:chOff x="4572000" y="0"/>
            <a:chExt cx="2378440" cy="1981200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968A556-51F5-4A77-81CF-C21A8987A2D5}"/>
                </a:ext>
              </a:extLst>
            </p:cNvPr>
            <p:cNvCxnSpPr/>
            <p:nvPr/>
          </p:nvCxnSpPr>
          <p:spPr>
            <a:xfrm flipH="1">
              <a:off x="5760720" y="0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3381FE4-823F-4DFB-BA58-03C18B631414}"/>
                </a:ext>
              </a:extLst>
            </p:cNvPr>
            <p:cNvCxnSpPr/>
            <p:nvPr/>
          </p:nvCxnSpPr>
          <p:spPr>
            <a:xfrm flipH="1">
              <a:off x="6355080" y="0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40273C7-DD80-4D3E-A06F-F0123309DCC5}"/>
                </a:ext>
              </a:extLst>
            </p:cNvPr>
            <p:cNvCxnSpPr/>
            <p:nvPr/>
          </p:nvCxnSpPr>
          <p:spPr>
            <a:xfrm flipH="1">
              <a:off x="6950440" y="0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285D99B-BE3E-4F65-A914-1458EAA6B2BA}"/>
                </a:ext>
              </a:extLst>
            </p:cNvPr>
            <p:cNvCxnSpPr/>
            <p:nvPr/>
          </p:nvCxnSpPr>
          <p:spPr>
            <a:xfrm flipH="1">
              <a:off x="5166360" y="0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74F7427-4AB9-42E3-8E3B-413C9413F687}"/>
                </a:ext>
              </a:extLst>
            </p:cNvPr>
            <p:cNvCxnSpPr/>
            <p:nvPr/>
          </p:nvCxnSpPr>
          <p:spPr>
            <a:xfrm flipH="1">
              <a:off x="4572000" y="0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0E3CC48-9AF5-4136-845D-7B2A8E25BEAD}"/>
                </a:ext>
              </a:extLst>
            </p:cNvPr>
            <p:cNvCxnSpPr/>
            <p:nvPr/>
          </p:nvCxnSpPr>
          <p:spPr>
            <a:xfrm flipH="1">
              <a:off x="4573250" y="0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4923DB7-79FF-40C9-B575-6BC1D9357D11}"/>
                </a:ext>
              </a:extLst>
            </p:cNvPr>
            <p:cNvCxnSpPr/>
            <p:nvPr/>
          </p:nvCxnSpPr>
          <p:spPr>
            <a:xfrm flipH="1">
              <a:off x="5166360" y="0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DF3BCC3-140F-4144-A69C-5F86ED6C2B6E}"/>
                </a:ext>
              </a:extLst>
            </p:cNvPr>
            <p:cNvCxnSpPr/>
            <p:nvPr/>
          </p:nvCxnSpPr>
          <p:spPr>
            <a:xfrm flipH="1">
              <a:off x="5760720" y="0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0F00FD2-E308-4864-BFCB-6EA677F0EF22}"/>
                </a:ext>
              </a:extLst>
            </p:cNvPr>
            <p:cNvCxnSpPr/>
            <p:nvPr/>
          </p:nvCxnSpPr>
          <p:spPr>
            <a:xfrm flipH="1">
              <a:off x="6355080" y="0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DA37679-B635-407A-BF1B-9A59D1C18F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5080" y="0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115E604-746A-4DEF-8855-F72273F319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0720" y="0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1C10603-0FBD-4B3B-A3D6-F735BF474D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6360" y="0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D391969-9309-4E8E-B981-0DC6D586DB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2000" y="0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5A943F9-BAE4-4EC4-88A6-EBC2B96F6E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2000" y="0"/>
              <a:ext cx="118872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90A6F8F-6A7E-44A5-91C7-25E5FAC2CD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6360" y="0"/>
              <a:ext cx="118872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6BACB21-D633-4BBA-8B87-C3DF17856D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0720" y="0"/>
              <a:ext cx="118872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5496E2E-BB3D-41CE-858D-9869DAC582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0720" y="0"/>
              <a:ext cx="118872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736CD16-BCA5-4ACC-A98B-0AB5DF45E0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6360" y="0"/>
              <a:ext cx="118872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8C779EF-621A-401A-BF17-D5C80E30D1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0"/>
              <a:ext cx="118872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97B702E-C38C-4EA1-A950-10FD7A3D34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0"/>
              <a:ext cx="178308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310D297-87FC-40CE-B34E-F40EEDDA8A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6360" y="0"/>
              <a:ext cx="178308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4B4F294-39B4-4C41-9025-B609313EF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6360" y="0"/>
              <a:ext cx="178308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8F6E4EB5-32FB-4272-A791-79AE0B1E47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2000" y="0"/>
              <a:ext cx="178308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22A697CA-4F7E-43BB-B1A9-E34713608C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2000" y="0"/>
              <a:ext cx="237744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D509920-E884-4586-9E7D-B81192625A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0"/>
              <a:ext cx="237744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CBB7F8C-E21D-4267-8A7A-0AD159E3F801}"/>
              </a:ext>
            </a:extLst>
          </p:cNvPr>
          <p:cNvCxnSpPr/>
          <p:nvPr/>
        </p:nvCxnSpPr>
        <p:spPr>
          <a:xfrm flipH="1">
            <a:off x="1546485" y="3024265"/>
            <a:ext cx="0" cy="198120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99ED346-D126-4BB2-9AE4-BAE13F914228}"/>
              </a:ext>
            </a:extLst>
          </p:cNvPr>
          <p:cNvGrpSpPr>
            <a:grpSpLocks noChangeAspect="1"/>
          </p:cNvGrpSpPr>
          <p:nvPr/>
        </p:nvGrpSpPr>
        <p:grpSpPr>
          <a:xfrm>
            <a:off x="955423" y="3655201"/>
            <a:ext cx="1193167" cy="1983599"/>
            <a:chOff x="983105" y="3602736"/>
            <a:chExt cx="1193167" cy="1983599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3740F4D-3631-4BB1-BA61-962EFD790280}"/>
                </a:ext>
              </a:extLst>
            </p:cNvPr>
            <p:cNvCxnSpPr/>
            <p:nvPr/>
          </p:nvCxnSpPr>
          <p:spPr>
            <a:xfrm flipH="1">
              <a:off x="983105" y="3605135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9B85151A-1430-4339-B8AA-9B6854E48818}"/>
                </a:ext>
              </a:extLst>
            </p:cNvPr>
            <p:cNvCxnSpPr/>
            <p:nvPr/>
          </p:nvCxnSpPr>
          <p:spPr>
            <a:xfrm flipH="1">
              <a:off x="1581912" y="3602736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6AE993B-C0D7-4F61-B7B8-BC5D68AAABD9}"/>
                </a:ext>
              </a:extLst>
            </p:cNvPr>
            <p:cNvCxnSpPr/>
            <p:nvPr/>
          </p:nvCxnSpPr>
          <p:spPr>
            <a:xfrm flipH="1">
              <a:off x="2176272" y="3602736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F2F0E5CE-5FE7-484D-9855-9E0233783F75}"/>
                </a:ext>
              </a:extLst>
            </p:cNvPr>
            <p:cNvCxnSpPr/>
            <p:nvPr/>
          </p:nvCxnSpPr>
          <p:spPr>
            <a:xfrm flipH="1">
              <a:off x="987552" y="3602736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2AB97F5-7BE3-41DD-9D8D-A73C416D8728}"/>
                </a:ext>
              </a:extLst>
            </p:cNvPr>
            <p:cNvCxnSpPr/>
            <p:nvPr/>
          </p:nvCxnSpPr>
          <p:spPr>
            <a:xfrm flipH="1">
              <a:off x="1581912" y="3602736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4CAE1C2-FC5F-4D38-8333-D5A6C109FE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7552" y="3602736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7DF53D66-D42A-44EA-A728-F36E80B035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81912" y="3602736"/>
              <a:ext cx="59436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832C37CE-B95D-4087-BD36-C0D3032055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7552" y="3602736"/>
              <a:ext cx="118872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024E8C51-DAAE-444C-B18A-C6FABF8AC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7552" y="3602736"/>
              <a:ext cx="118872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191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AC24-64DA-4887-A8CE-38828EC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1C984-D25F-4D38-8006-995878A19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075238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 startAt="4"/>
            </a:pPr>
            <a:r>
              <a:rPr lang="en-US" dirty="0"/>
              <a:t>Compute the inverse (rotational) Fourier transform and find the maximizing rotation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5163DC-47FB-4C51-BE98-7FF28C01C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670048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1948F1-0B1A-43A6-A68A-F17D15A07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4709160"/>
            <a:ext cx="1828800" cy="1828800"/>
          </a:xfrm>
          <a:prstGeom prst="rect">
            <a:avLst/>
          </a:prstGeom>
        </p:spPr>
      </p:pic>
      <p:sp>
        <p:nvSpPr>
          <p:cNvPr id="27" name="Arrow: Curved Left 26">
            <a:extLst>
              <a:ext uri="{FF2B5EF4-FFF2-40B4-BE49-F238E27FC236}">
                <a16:creationId xmlns:a16="http://schemas.microsoft.com/office/drawing/2014/main" id="{F66ECE42-7B9A-4AD2-9ECC-EF70B55DD2EC}"/>
              </a:ext>
            </a:extLst>
          </p:cNvPr>
          <p:cNvSpPr/>
          <p:nvPr/>
        </p:nvSpPr>
        <p:spPr>
          <a:xfrm>
            <a:off x="7924800" y="3429000"/>
            <a:ext cx="914400" cy="24234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693ECF-B30D-4A66-8740-D69050F014C2}"/>
              </a:ext>
            </a:extLst>
          </p:cNvPr>
          <p:cNvSpPr/>
          <p:nvPr/>
        </p:nvSpPr>
        <p:spPr>
          <a:xfrm>
            <a:off x="8571876" y="4267701"/>
            <a:ext cx="443459" cy="517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7368B1CD-E8F5-41FB-9450-9234A34229C2}"/>
              </a:ext>
            </a:extLst>
          </p:cNvPr>
          <p:cNvSpPr/>
          <p:nvPr/>
        </p:nvSpPr>
        <p:spPr>
          <a:xfrm flipH="1">
            <a:off x="5508885" y="547141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86D0BC-CCFE-4B6C-8BDA-79F212A476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09160"/>
            <a:ext cx="1828800" cy="1828800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6427B7-BA6B-40C4-A326-3461E55E5DF8}"/>
              </a:ext>
            </a:extLst>
          </p:cNvPr>
          <p:cNvSpPr/>
          <p:nvPr/>
        </p:nvSpPr>
        <p:spPr>
          <a:xfrm flipH="1">
            <a:off x="3070485" y="547141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66D11D-AEE0-4BD7-B770-EED6656DBEBA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2590800"/>
            <a:ext cx="3028014" cy="4016114"/>
            <a:chOff x="-1" y="2590800"/>
            <a:chExt cx="3028014" cy="40161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59A73CD-EC07-49C5-9586-0989A4F59D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00" y="2725610"/>
              <a:ext cx="2939284" cy="1770190"/>
              <a:chOff x="2928938" y="2651125"/>
              <a:chExt cx="4370387" cy="2632076"/>
            </a:xfrm>
          </p:grpSpPr>
          <p:graphicFrame>
            <p:nvGraphicFramePr>
              <p:cNvPr id="12" name="Object 11">
                <a:extLst>
                  <a:ext uri="{FF2B5EF4-FFF2-40B4-BE49-F238E27FC236}">
                    <a16:creationId xmlns:a16="http://schemas.microsoft.com/office/drawing/2014/main" id="{3B825EB1-78F8-4DBA-99B4-7AB631DE04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9950" y="2651125"/>
              <a:ext cx="8826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0" name="Bitmap Image" r:id="rId7" imgW="2857899" imgH="2857899" progId="Paint.Picture">
                      <p:embed/>
                    </p:oleObj>
                  </mc:Choice>
                  <mc:Fallback>
                    <p:oleObj name="Bitmap Image" r:id="rId7" imgW="2857899" imgH="2857899" progId="Paint.Picture">
                      <p:embed/>
                      <p:pic>
                        <p:nvPicPr>
                          <p:cNvPr id="12" name="Object 11">
                            <a:extLst>
                              <a:ext uri="{FF2B5EF4-FFF2-40B4-BE49-F238E27FC236}">
                                <a16:creationId xmlns:a16="http://schemas.microsoft.com/office/drawing/2014/main" id="{3B825EB1-78F8-4DBA-99B4-7AB631DE043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9950" y="2651125"/>
                            <a:ext cx="882650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5B7B03C7-4E6C-4398-8452-90905E8F186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11588" y="3524250"/>
              <a:ext cx="881062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1" name="Bitmap Image" r:id="rId9" imgW="2857899" imgH="2857899" progId="Paint.Picture">
                      <p:embed/>
                    </p:oleObj>
                  </mc:Choice>
                  <mc:Fallback>
                    <p:oleObj name="Bitmap Image" r:id="rId9" imgW="2857899" imgH="2857899" progId="Paint.Picture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5B7B03C7-4E6C-4398-8452-90905E8F186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1588" y="3524250"/>
                            <a:ext cx="881062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B0ABF3C7-C953-4E08-976F-81FE47E850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9950" y="3524250"/>
              <a:ext cx="8826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2" name="Bitmap Image" r:id="rId11" imgW="2857899" imgH="2857899" progId="Paint.Picture">
                      <p:embed/>
                    </p:oleObj>
                  </mc:Choice>
                  <mc:Fallback>
                    <p:oleObj name="Bitmap Image" r:id="rId11" imgW="2857899" imgH="2857899" progId="Paint.Picture">
                      <p:embed/>
                      <p:pic>
                        <p:nvPicPr>
                          <p:cNvPr id="14" name="Object 13">
                            <a:extLst>
                              <a:ext uri="{FF2B5EF4-FFF2-40B4-BE49-F238E27FC236}">
                                <a16:creationId xmlns:a16="http://schemas.microsoft.com/office/drawing/2014/main" id="{B0ABF3C7-C953-4E08-976F-81FE47E8505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9950" y="3524250"/>
                            <a:ext cx="882650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4">
                <a:extLst>
                  <a:ext uri="{FF2B5EF4-FFF2-40B4-BE49-F238E27FC236}">
                    <a16:creationId xmlns:a16="http://schemas.microsoft.com/office/drawing/2014/main" id="{1029EC80-AC1C-4210-9211-660F39DE59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49900" y="3524250"/>
              <a:ext cx="881063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3" name="Bitmap Image" r:id="rId13" imgW="2857899" imgH="2857899" progId="Paint.Picture">
                      <p:embed/>
                    </p:oleObj>
                  </mc:Choice>
                  <mc:Fallback>
                    <p:oleObj name="Bitmap Image" r:id="rId13" imgW="2857899" imgH="2857899" progId="Paint.Picture">
                      <p:embed/>
                      <p:pic>
                        <p:nvPicPr>
                          <p:cNvPr id="15" name="Object 14">
                            <a:extLst>
                              <a:ext uri="{FF2B5EF4-FFF2-40B4-BE49-F238E27FC236}">
                                <a16:creationId xmlns:a16="http://schemas.microsoft.com/office/drawing/2014/main" id="{1029EC80-AC1C-4210-9211-660F39DE59E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49900" y="3524250"/>
                            <a:ext cx="881063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4AB6BA23-4312-4CB5-B526-277052CBE38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8938" y="4397375"/>
              <a:ext cx="8826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" name="Bitmap Image" r:id="rId15" imgW="2857899" imgH="2857899" progId="Paint.Picture">
                      <p:embed/>
                    </p:oleObj>
                  </mc:Choice>
                  <mc:Fallback>
                    <p:oleObj name="Bitmap Image" r:id="rId15" imgW="2857899" imgH="2857899" progId="Paint.Picture">
                      <p:embed/>
                      <p:pic>
                        <p:nvPicPr>
                          <p:cNvPr id="16" name="Object 15">
                            <a:extLst>
                              <a:ext uri="{FF2B5EF4-FFF2-40B4-BE49-F238E27FC236}">
                                <a16:creationId xmlns:a16="http://schemas.microsoft.com/office/drawing/2014/main" id="{4AB6BA23-4312-4CB5-B526-277052CBE38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8938" y="4397375"/>
                            <a:ext cx="882650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6">
                <a:extLst>
                  <a:ext uri="{FF2B5EF4-FFF2-40B4-BE49-F238E27FC236}">
                    <a16:creationId xmlns:a16="http://schemas.microsoft.com/office/drawing/2014/main" id="{6563C3FE-BCF0-4EDB-8D66-134C8471BA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11588" y="4397375"/>
              <a:ext cx="881062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5" name="Bitmap Image" r:id="rId17" imgW="2857899" imgH="2857899" progId="Paint.Picture">
                      <p:embed/>
                    </p:oleObj>
                  </mc:Choice>
                  <mc:Fallback>
                    <p:oleObj name="Bitmap Image" r:id="rId17" imgW="2857899" imgH="2857899" progId="Paint.Picture">
                      <p:embed/>
                      <p:pic>
                        <p:nvPicPr>
                          <p:cNvPr id="18" name="Object 16">
                            <a:extLst>
                              <a:ext uri="{FF2B5EF4-FFF2-40B4-BE49-F238E27FC236}">
                                <a16:creationId xmlns:a16="http://schemas.microsoft.com/office/drawing/2014/main" id="{6563C3FE-BCF0-4EDB-8D66-134C8471BAB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1588" y="4397375"/>
                            <a:ext cx="881062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7">
                <a:extLst>
                  <a:ext uri="{FF2B5EF4-FFF2-40B4-BE49-F238E27FC236}">
                    <a16:creationId xmlns:a16="http://schemas.microsoft.com/office/drawing/2014/main" id="{A78A3905-2110-4B48-BF2A-C6401AE8A28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9950" y="4397375"/>
              <a:ext cx="8826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6" name="Bitmap Image" r:id="rId19" imgW="2857899" imgH="2857899" progId="Paint.Picture">
                      <p:embed/>
                    </p:oleObj>
                  </mc:Choice>
                  <mc:Fallback>
                    <p:oleObj name="Bitmap Image" r:id="rId19" imgW="2857899" imgH="2857899" progId="Paint.Picture">
                      <p:embed/>
                      <p:pic>
                        <p:nvPicPr>
                          <p:cNvPr id="19" name="Object 17">
                            <a:extLst>
                              <a:ext uri="{FF2B5EF4-FFF2-40B4-BE49-F238E27FC236}">
                                <a16:creationId xmlns:a16="http://schemas.microsoft.com/office/drawing/2014/main" id="{A78A3905-2110-4B48-BF2A-C6401AE8A28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9950" y="4397375"/>
                            <a:ext cx="882650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8">
                <a:extLst>
                  <a:ext uri="{FF2B5EF4-FFF2-40B4-BE49-F238E27FC236}">
                    <a16:creationId xmlns:a16="http://schemas.microsoft.com/office/drawing/2014/main" id="{F5327B61-3182-41FB-8842-4497CDE8C7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49900" y="4397375"/>
              <a:ext cx="881063" cy="8858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7" name="Bitmap Image" r:id="rId21" imgW="2857899" imgH="2857899" progId="Paint.Picture">
                      <p:embed/>
                    </p:oleObj>
                  </mc:Choice>
                  <mc:Fallback>
                    <p:oleObj name="Bitmap Image" r:id="rId21" imgW="2857899" imgH="2857899" progId="Paint.Picture">
                      <p:embed/>
                      <p:pic>
                        <p:nvPicPr>
                          <p:cNvPr id="20" name="Object 18">
                            <a:extLst>
                              <a:ext uri="{FF2B5EF4-FFF2-40B4-BE49-F238E27FC236}">
                                <a16:creationId xmlns:a16="http://schemas.microsoft.com/office/drawing/2014/main" id="{F5327B61-3182-41FB-8842-4497CDE8C7C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49900" y="4397375"/>
                            <a:ext cx="881063" cy="88582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19">
                <a:extLst>
                  <a:ext uri="{FF2B5EF4-FFF2-40B4-BE49-F238E27FC236}">
                    <a16:creationId xmlns:a16="http://schemas.microsoft.com/office/drawing/2014/main" id="{53DFF87E-E651-40BE-AAE9-8C29B155E1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18263" y="4397375"/>
              <a:ext cx="881062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8" name="Bitmap Image" r:id="rId23" imgW="2857899" imgH="2857899" progId="Paint.Picture">
                      <p:embed/>
                    </p:oleObj>
                  </mc:Choice>
                  <mc:Fallback>
                    <p:oleObj name="Bitmap Image" r:id="rId23" imgW="2857899" imgH="2857899" progId="Paint.Picture">
                      <p:embed/>
                      <p:pic>
                        <p:nvPicPr>
                          <p:cNvPr id="21" name="Object 19">
                            <a:extLst>
                              <a:ext uri="{FF2B5EF4-FFF2-40B4-BE49-F238E27FC236}">
                                <a16:creationId xmlns:a16="http://schemas.microsoft.com/office/drawing/2014/main" id="{53DFF87E-E651-40BE-AAE9-8C29B155E15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18263" y="4397375"/>
                            <a:ext cx="881062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31D73F-C23B-45CD-9C28-86B27145DB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00" y="4724400"/>
              <a:ext cx="2939284" cy="1770190"/>
              <a:chOff x="2928938" y="2651125"/>
              <a:chExt cx="4370387" cy="2632076"/>
            </a:xfrm>
          </p:grpSpPr>
          <p:graphicFrame>
            <p:nvGraphicFramePr>
              <p:cNvPr id="29" name="Object 28">
                <a:extLst>
                  <a:ext uri="{FF2B5EF4-FFF2-40B4-BE49-F238E27FC236}">
                    <a16:creationId xmlns:a16="http://schemas.microsoft.com/office/drawing/2014/main" id="{F7D6E29D-DB73-4352-A8AE-0D0DDE0207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9950" y="2651125"/>
              <a:ext cx="8826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9" name="Bitmap Image" r:id="rId7" imgW="2857899" imgH="2857899" progId="Paint.Picture">
                      <p:embed/>
                    </p:oleObj>
                  </mc:Choice>
                  <mc:Fallback>
                    <p:oleObj name="Bitmap Image" r:id="rId7" imgW="2857899" imgH="2857899" progId="Paint.Picture">
                      <p:embed/>
                      <p:pic>
                        <p:nvPicPr>
                          <p:cNvPr id="29" name="Object 28">
                            <a:extLst>
                              <a:ext uri="{FF2B5EF4-FFF2-40B4-BE49-F238E27FC236}">
                                <a16:creationId xmlns:a16="http://schemas.microsoft.com/office/drawing/2014/main" id="{F7D6E29D-DB73-4352-A8AE-0D0DDE02077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9950" y="2651125"/>
                            <a:ext cx="882650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29">
                <a:extLst>
                  <a:ext uri="{FF2B5EF4-FFF2-40B4-BE49-F238E27FC236}">
                    <a16:creationId xmlns:a16="http://schemas.microsoft.com/office/drawing/2014/main" id="{27AB924C-61F1-44F3-8B29-E6CB076B43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11588" y="3524250"/>
              <a:ext cx="881062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70" name="Bitmap Image" r:id="rId9" imgW="2857899" imgH="2857899" progId="Paint.Picture">
                      <p:embed/>
                    </p:oleObj>
                  </mc:Choice>
                  <mc:Fallback>
                    <p:oleObj name="Bitmap Image" r:id="rId9" imgW="2857899" imgH="2857899" progId="Paint.Picture">
                      <p:embed/>
                      <p:pic>
                        <p:nvPicPr>
                          <p:cNvPr id="30" name="Object 29">
                            <a:extLst>
                              <a:ext uri="{FF2B5EF4-FFF2-40B4-BE49-F238E27FC236}">
                                <a16:creationId xmlns:a16="http://schemas.microsoft.com/office/drawing/2014/main" id="{27AB924C-61F1-44F3-8B29-E6CB076B439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1588" y="3524250"/>
                            <a:ext cx="881062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0">
                <a:extLst>
                  <a:ext uri="{FF2B5EF4-FFF2-40B4-BE49-F238E27FC236}">
                    <a16:creationId xmlns:a16="http://schemas.microsoft.com/office/drawing/2014/main" id="{3173B52F-B0A4-44BD-BE5D-0242F4B418D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9950" y="3524250"/>
              <a:ext cx="8826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71" name="Bitmap Image" r:id="rId11" imgW="2857899" imgH="2857899" progId="Paint.Picture">
                      <p:embed/>
                    </p:oleObj>
                  </mc:Choice>
                  <mc:Fallback>
                    <p:oleObj name="Bitmap Image" r:id="rId11" imgW="2857899" imgH="2857899" progId="Paint.Picture">
                      <p:embed/>
                      <p:pic>
                        <p:nvPicPr>
                          <p:cNvPr id="31" name="Object 30">
                            <a:extLst>
                              <a:ext uri="{FF2B5EF4-FFF2-40B4-BE49-F238E27FC236}">
                                <a16:creationId xmlns:a16="http://schemas.microsoft.com/office/drawing/2014/main" id="{3173B52F-B0A4-44BD-BE5D-0242F4B418D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9950" y="3524250"/>
                            <a:ext cx="882650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1">
                <a:extLst>
                  <a:ext uri="{FF2B5EF4-FFF2-40B4-BE49-F238E27FC236}">
                    <a16:creationId xmlns:a16="http://schemas.microsoft.com/office/drawing/2014/main" id="{D41CD27E-2345-4E86-B846-1DEEF4E5362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49900" y="3524250"/>
              <a:ext cx="881063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72" name="Bitmap Image" r:id="rId13" imgW="2857899" imgH="2857899" progId="Paint.Picture">
                      <p:embed/>
                    </p:oleObj>
                  </mc:Choice>
                  <mc:Fallback>
                    <p:oleObj name="Bitmap Image" r:id="rId13" imgW="2857899" imgH="2857899" progId="Paint.Picture">
                      <p:embed/>
                      <p:pic>
                        <p:nvPicPr>
                          <p:cNvPr id="32" name="Object 31">
                            <a:extLst>
                              <a:ext uri="{FF2B5EF4-FFF2-40B4-BE49-F238E27FC236}">
                                <a16:creationId xmlns:a16="http://schemas.microsoft.com/office/drawing/2014/main" id="{D41CD27E-2345-4E86-B846-1DEEF4E5362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49900" y="3524250"/>
                            <a:ext cx="881063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076CE177-234A-4895-853D-8A9956B779C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8938" y="4397375"/>
              <a:ext cx="8826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73" name="Bitmap Image" r:id="rId15" imgW="2857899" imgH="2857899" progId="Paint.Picture">
                      <p:embed/>
                    </p:oleObj>
                  </mc:Choice>
                  <mc:Fallback>
                    <p:oleObj name="Bitmap Image" r:id="rId15" imgW="2857899" imgH="2857899" progId="Paint.Picture">
                      <p:embed/>
                      <p:pic>
                        <p:nvPicPr>
                          <p:cNvPr id="35" name="Object 34">
                            <a:extLst>
                              <a:ext uri="{FF2B5EF4-FFF2-40B4-BE49-F238E27FC236}">
                                <a16:creationId xmlns:a16="http://schemas.microsoft.com/office/drawing/2014/main" id="{076CE177-234A-4895-853D-8A9956B779C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8938" y="4397375"/>
                            <a:ext cx="882650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16">
                <a:extLst>
                  <a:ext uri="{FF2B5EF4-FFF2-40B4-BE49-F238E27FC236}">
                    <a16:creationId xmlns:a16="http://schemas.microsoft.com/office/drawing/2014/main" id="{7E18408A-9AAF-47F3-A894-F9C7C8DE37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11588" y="4397375"/>
              <a:ext cx="881062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74" name="Bitmap Image" r:id="rId17" imgW="2857899" imgH="2857899" progId="Paint.Picture">
                      <p:embed/>
                    </p:oleObj>
                  </mc:Choice>
                  <mc:Fallback>
                    <p:oleObj name="Bitmap Image" r:id="rId17" imgW="2857899" imgH="2857899" progId="Paint.Picture">
                      <p:embed/>
                      <p:pic>
                        <p:nvPicPr>
                          <p:cNvPr id="36" name="Object 16">
                            <a:extLst>
                              <a:ext uri="{FF2B5EF4-FFF2-40B4-BE49-F238E27FC236}">
                                <a16:creationId xmlns:a16="http://schemas.microsoft.com/office/drawing/2014/main" id="{7E18408A-9AAF-47F3-A894-F9C7C8DE375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1588" y="4397375"/>
                            <a:ext cx="881062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17">
                <a:extLst>
                  <a:ext uri="{FF2B5EF4-FFF2-40B4-BE49-F238E27FC236}">
                    <a16:creationId xmlns:a16="http://schemas.microsoft.com/office/drawing/2014/main" id="{1ECA10B3-125A-4906-9391-E4544D0BB8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9950" y="4397375"/>
              <a:ext cx="8826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75" name="Bitmap Image" r:id="rId19" imgW="2857899" imgH="2857899" progId="Paint.Picture">
                      <p:embed/>
                    </p:oleObj>
                  </mc:Choice>
                  <mc:Fallback>
                    <p:oleObj name="Bitmap Image" r:id="rId19" imgW="2857899" imgH="2857899" progId="Paint.Picture">
                      <p:embed/>
                      <p:pic>
                        <p:nvPicPr>
                          <p:cNvPr id="37" name="Object 17">
                            <a:extLst>
                              <a:ext uri="{FF2B5EF4-FFF2-40B4-BE49-F238E27FC236}">
                                <a16:creationId xmlns:a16="http://schemas.microsoft.com/office/drawing/2014/main" id="{1ECA10B3-125A-4906-9391-E4544D0BB82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9950" y="4397375"/>
                            <a:ext cx="882650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18">
                <a:extLst>
                  <a:ext uri="{FF2B5EF4-FFF2-40B4-BE49-F238E27FC236}">
                    <a16:creationId xmlns:a16="http://schemas.microsoft.com/office/drawing/2014/main" id="{796E98F7-7FFF-4F25-B686-5A928AE4A6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49900" y="4397375"/>
              <a:ext cx="881063" cy="8858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76" name="Bitmap Image" r:id="rId21" imgW="2857899" imgH="2857899" progId="Paint.Picture">
                      <p:embed/>
                    </p:oleObj>
                  </mc:Choice>
                  <mc:Fallback>
                    <p:oleObj name="Bitmap Image" r:id="rId21" imgW="2857899" imgH="2857899" progId="Paint.Picture">
                      <p:embed/>
                      <p:pic>
                        <p:nvPicPr>
                          <p:cNvPr id="38" name="Object 18">
                            <a:extLst>
                              <a:ext uri="{FF2B5EF4-FFF2-40B4-BE49-F238E27FC236}">
                                <a16:creationId xmlns:a16="http://schemas.microsoft.com/office/drawing/2014/main" id="{796E98F7-7FFF-4F25-B686-5A928AE4A67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49900" y="4397375"/>
                            <a:ext cx="881063" cy="88582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19">
                <a:extLst>
                  <a:ext uri="{FF2B5EF4-FFF2-40B4-BE49-F238E27FC236}">
                    <a16:creationId xmlns:a16="http://schemas.microsoft.com/office/drawing/2014/main" id="{1015FE87-E05D-4F47-8213-7533DD1D4B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18263" y="4397375"/>
              <a:ext cx="881062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77" name="Bitmap Image" r:id="rId23" imgW="2857899" imgH="2857899" progId="Paint.Picture">
                      <p:embed/>
                    </p:oleObj>
                  </mc:Choice>
                  <mc:Fallback>
                    <p:oleObj name="Bitmap Image" r:id="rId23" imgW="2857899" imgH="2857899" progId="Paint.Picture">
                      <p:embed/>
                      <p:pic>
                        <p:nvPicPr>
                          <p:cNvPr id="39" name="Object 19">
                            <a:extLst>
                              <a:ext uri="{FF2B5EF4-FFF2-40B4-BE49-F238E27FC236}">
                                <a16:creationId xmlns:a16="http://schemas.microsoft.com/office/drawing/2014/main" id="{1015FE87-E05D-4F47-8213-7533DD1D4BF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18263" y="4397375"/>
                            <a:ext cx="881062" cy="8858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C7C1FB-9C43-4201-8F56-C840D1059C58}"/>
                </a:ext>
              </a:extLst>
            </p:cNvPr>
            <p:cNvSpPr/>
            <p:nvPr/>
          </p:nvSpPr>
          <p:spPr>
            <a:xfrm>
              <a:off x="-1" y="4648200"/>
              <a:ext cx="3028013" cy="19587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81E47BF-612A-46B9-A4B1-D6AA4070D294}"/>
                </a:ext>
              </a:extLst>
            </p:cNvPr>
            <p:cNvSpPr/>
            <p:nvPr/>
          </p:nvSpPr>
          <p:spPr>
            <a:xfrm>
              <a:off x="0" y="2590800"/>
              <a:ext cx="3028013" cy="19587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128D536-A7A9-4758-98A3-98896977FB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7260" y="4237220"/>
              <a:ext cx="2378440" cy="1981200"/>
              <a:chOff x="4572000" y="0"/>
              <a:chExt cx="2378440" cy="1981200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7968A556-51F5-4A77-81CF-C21A8987A2D5}"/>
                  </a:ext>
                </a:extLst>
              </p:cNvPr>
              <p:cNvCxnSpPr/>
              <p:nvPr/>
            </p:nvCxnSpPr>
            <p:spPr>
              <a:xfrm flipH="1">
                <a:off x="5760720" y="0"/>
                <a:ext cx="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23381FE4-823F-4DFB-BA58-03C18B631414}"/>
                  </a:ext>
                </a:extLst>
              </p:cNvPr>
              <p:cNvCxnSpPr/>
              <p:nvPr/>
            </p:nvCxnSpPr>
            <p:spPr>
              <a:xfrm flipH="1">
                <a:off x="6355080" y="0"/>
                <a:ext cx="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940273C7-DD80-4D3E-A06F-F0123309DCC5}"/>
                  </a:ext>
                </a:extLst>
              </p:cNvPr>
              <p:cNvCxnSpPr/>
              <p:nvPr/>
            </p:nvCxnSpPr>
            <p:spPr>
              <a:xfrm flipH="1">
                <a:off x="6950440" y="0"/>
                <a:ext cx="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0285D99B-BE3E-4F65-A914-1458EAA6B2BA}"/>
                  </a:ext>
                </a:extLst>
              </p:cNvPr>
              <p:cNvCxnSpPr/>
              <p:nvPr/>
            </p:nvCxnSpPr>
            <p:spPr>
              <a:xfrm flipH="1">
                <a:off x="5166360" y="0"/>
                <a:ext cx="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D74F7427-4AB9-42E3-8E3B-413C9413F687}"/>
                  </a:ext>
                </a:extLst>
              </p:cNvPr>
              <p:cNvCxnSpPr/>
              <p:nvPr/>
            </p:nvCxnSpPr>
            <p:spPr>
              <a:xfrm flipH="1">
                <a:off x="4572000" y="0"/>
                <a:ext cx="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E0E3CC48-9AF5-4136-845D-7B2A8E25BEAD}"/>
                  </a:ext>
                </a:extLst>
              </p:cNvPr>
              <p:cNvCxnSpPr/>
              <p:nvPr/>
            </p:nvCxnSpPr>
            <p:spPr>
              <a:xfrm flipH="1">
                <a:off x="4573250" y="0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34923DB7-79FF-40C9-B575-6BC1D9357D11}"/>
                  </a:ext>
                </a:extLst>
              </p:cNvPr>
              <p:cNvCxnSpPr/>
              <p:nvPr/>
            </p:nvCxnSpPr>
            <p:spPr>
              <a:xfrm flipH="1">
                <a:off x="5166360" y="0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2DF3BCC3-140F-4144-A69C-5F86ED6C2B6E}"/>
                  </a:ext>
                </a:extLst>
              </p:cNvPr>
              <p:cNvCxnSpPr/>
              <p:nvPr/>
            </p:nvCxnSpPr>
            <p:spPr>
              <a:xfrm flipH="1">
                <a:off x="5760720" y="0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10F00FD2-E308-4864-BFCB-6EA677F0EF22}"/>
                  </a:ext>
                </a:extLst>
              </p:cNvPr>
              <p:cNvCxnSpPr/>
              <p:nvPr/>
            </p:nvCxnSpPr>
            <p:spPr>
              <a:xfrm flipH="1">
                <a:off x="6355080" y="0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DA37679-B635-407A-BF1B-9A59D1C18F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55080" y="0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5115E604-746A-4DEF-8855-F72273F319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60720" y="0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91C10603-0FBD-4B3B-A3D6-F735BF474D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66360" y="0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FD391969-9309-4E8E-B981-0DC6D586D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2000" y="0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65A943F9-BAE4-4EC4-88A6-EBC2B96F6E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2000" y="0"/>
                <a:ext cx="118872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690A6F8F-6A7E-44A5-91C7-25E5FAC2CD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66360" y="0"/>
                <a:ext cx="118872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06BACB21-D633-4BBA-8B87-C3DF17856D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60720" y="0"/>
                <a:ext cx="118872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5496E2E-BB3D-41CE-858D-9869DAC58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0720" y="0"/>
                <a:ext cx="118872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A736CD16-BCA5-4ACC-A98B-0AB5DF45E0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6360" y="0"/>
                <a:ext cx="118872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D8C779EF-621A-401A-BF17-D5C80E30D1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2000" y="0"/>
                <a:ext cx="118872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097B702E-C38C-4EA1-A950-10FD7A3D34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2000" y="0"/>
                <a:ext cx="178308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9310D297-87FC-40CE-B34E-F40EEDDA8A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6360" y="0"/>
                <a:ext cx="178308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14B4F294-39B4-4C41-9025-B609313EF3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66360" y="0"/>
                <a:ext cx="178308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8F6E4EB5-32FB-4272-A791-79AE0B1E47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2000" y="0"/>
                <a:ext cx="178308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22A697CA-4F7E-43BB-B1A9-E34713608C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2000" y="0"/>
                <a:ext cx="237744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8D509920-E884-4586-9E7D-B81192625A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2000" y="0"/>
                <a:ext cx="237744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CBB7F8C-E21D-4267-8A7A-0AD159E3F801}"/>
                </a:ext>
              </a:extLst>
            </p:cNvPr>
            <p:cNvCxnSpPr/>
            <p:nvPr/>
          </p:nvCxnSpPr>
          <p:spPr>
            <a:xfrm flipH="1">
              <a:off x="1546485" y="3024265"/>
              <a:ext cx="0" cy="19812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9ED346-D126-4BB2-9AE4-BAE13F9142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5423" y="3655201"/>
              <a:ext cx="1193167" cy="1983599"/>
              <a:chOff x="983105" y="3602736"/>
              <a:chExt cx="1193167" cy="1983599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3740F4D-3631-4BB1-BA61-962EFD790280}"/>
                  </a:ext>
                </a:extLst>
              </p:cNvPr>
              <p:cNvCxnSpPr/>
              <p:nvPr/>
            </p:nvCxnSpPr>
            <p:spPr>
              <a:xfrm flipH="1">
                <a:off x="983105" y="3605135"/>
                <a:ext cx="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9B85151A-1430-4339-B8AA-9B6854E48818}"/>
                  </a:ext>
                </a:extLst>
              </p:cNvPr>
              <p:cNvCxnSpPr/>
              <p:nvPr/>
            </p:nvCxnSpPr>
            <p:spPr>
              <a:xfrm flipH="1">
                <a:off x="1581912" y="3602736"/>
                <a:ext cx="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86AE993B-C0D7-4F61-B7B8-BC5D68AAABD9}"/>
                  </a:ext>
                </a:extLst>
              </p:cNvPr>
              <p:cNvCxnSpPr/>
              <p:nvPr/>
            </p:nvCxnSpPr>
            <p:spPr>
              <a:xfrm flipH="1">
                <a:off x="2176272" y="3602736"/>
                <a:ext cx="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F2F0E5CE-5FE7-484D-9855-9E0233783F75}"/>
                  </a:ext>
                </a:extLst>
              </p:cNvPr>
              <p:cNvCxnSpPr/>
              <p:nvPr/>
            </p:nvCxnSpPr>
            <p:spPr>
              <a:xfrm flipH="1">
                <a:off x="987552" y="3602736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62AB97F5-7BE3-41DD-9D8D-A73C416D8728}"/>
                  </a:ext>
                </a:extLst>
              </p:cNvPr>
              <p:cNvCxnSpPr/>
              <p:nvPr/>
            </p:nvCxnSpPr>
            <p:spPr>
              <a:xfrm flipH="1">
                <a:off x="1581912" y="3602736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F4CAE1C2-FC5F-4D38-8333-D5A6C109FE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7552" y="3602736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7DF53D66-D42A-44EA-A728-F36E80B035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81912" y="3602736"/>
                <a:ext cx="59436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832C37CE-B95D-4087-BD36-C0D3032055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7552" y="3602736"/>
                <a:ext cx="118872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024E8C51-DAAE-444C-B18A-C6FABF8AC0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7552" y="3602736"/>
                <a:ext cx="1188720" cy="198120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15C61FDF-A1F4-4386-869B-3939085DB1A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70048"/>
            <a:ext cx="1828800" cy="1828800"/>
          </a:xfrm>
          <a:prstGeom prst="rect">
            <a:avLst/>
          </a:prstGeom>
        </p:spPr>
      </p:pic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85996173-5BE2-406E-9638-082FBB53957C}"/>
              </a:ext>
            </a:extLst>
          </p:cNvPr>
          <p:cNvSpPr/>
          <p:nvPr/>
        </p:nvSpPr>
        <p:spPr>
          <a:xfrm flipH="1">
            <a:off x="3070485" y="344524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1C7A66B-BB57-484F-A366-052264372029}"/>
              </a:ext>
            </a:extLst>
          </p:cNvPr>
          <p:cNvSpPr/>
          <p:nvPr/>
        </p:nvSpPr>
        <p:spPr>
          <a:xfrm flipH="1">
            <a:off x="5508885" y="3444240"/>
            <a:ext cx="54864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76098BD-68AB-462A-BBFA-5D56F5B5385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70048"/>
            <a:ext cx="1828800" cy="1828800"/>
          </a:xfrm>
          <a:prstGeom prst="rect">
            <a:avLst/>
          </a:prstGeom>
        </p:spPr>
      </p:pic>
      <p:sp>
        <p:nvSpPr>
          <p:cNvPr id="52" name="Arrow: Left-Right 51">
            <a:extLst>
              <a:ext uri="{FF2B5EF4-FFF2-40B4-BE49-F238E27FC236}">
                <a16:creationId xmlns:a16="http://schemas.microsoft.com/office/drawing/2014/main" id="{89058EB3-5E8E-4505-A24B-A5469FC4F613}"/>
              </a:ext>
            </a:extLst>
          </p:cNvPr>
          <p:cNvSpPr/>
          <p:nvPr/>
        </p:nvSpPr>
        <p:spPr>
          <a:xfrm rot="2356293">
            <a:off x="2659246" y="4535432"/>
            <a:ext cx="1280160" cy="3020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Flow (on Surfaces)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and signals on meshes:</a:t>
                </a:r>
                <a:endParaRPr lang="en-US" b="0" dirty="0"/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10128" y="3952352"/>
            <a:ext cx="2403950" cy="282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nake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1752" y="3952352"/>
            <a:ext cx="2825496" cy="282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7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Conformalized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 Mean Curvature flow</a:t>
            </a:r>
          </a:p>
          <a:p>
            <a:r>
              <a:rPr lang="en-US" dirty="0"/>
              <a:t>Mobius Registration</a:t>
            </a:r>
          </a:p>
          <a:p>
            <a:pPr lvl="1"/>
            <a:r>
              <a:rPr lang="en-US" dirty="0"/>
              <a:t>Registration</a:t>
            </a:r>
          </a:p>
          <a:p>
            <a:pPr lvl="1"/>
            <a:r>
              <a:rPr lang="en-US" b="1" dirty="0"/>
              <a:t>Point-to-point Correspondences?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Optical Flow</a:t>
            </a:r>
          </a:p>
        </p:txBody>
      </p:sp>
    </p:spTree>
    <p:extLst>
      <p:ext uri="{BB962C8B-B14F-4D97-AF65-F5344CB8AC3E}">
        <p14:creationId xmlns:p14="http://schemas.microsoft.com/office/powerpoint/2010/main" val="12301482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EDD05A7C-F9A8-4A82-8D9C-BD1C4EA1B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956048"/>
            <a:ext cx="1828800" cy="18288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DC8E2FE-7AE5-46B1-B476-08B8DF407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048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2CA3E-2ED5-4148-9416-A78B0FAE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Point-to-Point Correspondences?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97F1A56-DF98-4709-889B-A2CF824C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14851"/>
            <a:ext cx="3657600" cy="365760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195F47D8-0588-47EC-B0F3-8D1370CE2C23}"/>
              </a:ext>
            </a:extLst>
          </p:cNvPr>
          <p:cNvSpPr>
            <a:spLocks noChangeAspect="1"/>
          </p:cNvSpPr>
          <p:nvPr/>
        </p:nvSpPr>
        <p:spPr>
          <a:xfrm>
            <a:off x="7620000" y="1600200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54C40C-3BD8-4263-A7B1-54F8685D223F}"/>
              </a:ext>
            </a:extLst>
          </p:cNvPr>
          <p:cNvSpPr txBox="1"/>
          <p:nvPr/>
        </p:nvSpPr>
        <p:spPr>
          <a:xfrm>
            <a:off x="4724400" y="-609600"/>
            <a:ext cx="34290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C03DB08-E802-4CA2-9A9A-646D9EC3C28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02D04C6-CC01-4310-ADF5-97DADA695238}"/>
              </a:ext>
            </a:extLst>
          </p:cNvPr>
          <p:cNvSpPr txBox="1"/>
          <p:nvPr/>
        </p:nvSpPr>
        <p:spPr>
          <a:xfrm>
            <a:off x="152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A4C2A2-372C-4889-AAA1-D71A40EFAEB1}"/>
              </a:ext>
            </a:extLst>
          </p:cNvPr>
          <p:cNvSpPr txBox="1"/>
          <p:nvPr/>
        </p:nvSpPr>
        <p:spPr>
          <a:xfrm>
            <a:off x="5486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target</a:t>
            </a:r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D205D15D-F061-40A3-9923-D88DCBDBBF12}"/>
              </a:ext>
            </a:extLst>
          </p:cNvPr>
          <p:cNvSpPr/>
          <p:nvPr/>
        </p:nvSpPr>
        <p:spPr>
          <a:xfrm rot="4246997">
            <a:off x="4085635" y="1251004"/>
            <a:ext cx="381000" cy="5212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EEE709B-D2A7-47E9-B39E-838A7290CE6E}"/>
              </a:ext>
            </a:extLst>
          </p:cNvPr>
          <p:cNvSpPr>
            <a:spLocks noChangeAspect="1"/>
          </p:cNvSpPr>
          <p:nvPr/>
        </p:nvSpPr>
        <p:spPr>
          <a:xfrm>
            <a:off x="7467600" y="3962400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284A872B-A970-4842-91FA-B93D28F0B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E1B6BAB9-8901-4BDE-AD7C-6FD8C52F90A8}"/>
              </a:ext>
            </a:extLst>
          </p:cNvPr>
          <p:cNvSpPr>
            <a:spLocks noChangeAspect="1"/>
          </p:cNvSpPr>
          <p:nvPr/>
        </p:nvSpPr>
        <p:spPr>
          <a:xfrm>
            <a:off x="914400" y="3886200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33DAEE1-DE01-4D92-AF24-362174302BA8}"/>
              </a:ext>
            </a:extLst>
          </p:cNvPr>
          <p:cNvSpPr/>
          <p:nvPr/>
        </p:nvSpPr>
        <p:spPr>
          <a:xfrm>
            <a:off x="1073045" y="6248400"/>
            <a:ext cx="7010400" cy="573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Extremities are close, but not quite…</a:t>
            </a:r>
          </a:p>
        </p:txBody>
      </p:sp>
      <p:pic>
        <p:nvPicPr>
          <p:cNvPr id="26" name="initial">
            <a:hlinkClick r:id="" action="ppaction://media"/>
            <a:extLst>
              <a:ext uri="{FF2B5EF4-FFF2-40B4-BE49-F238E27FC236}">
                <a16:creationId xmlns:a16="http://schemas.microsoft.com/office/drawing/2014/main" id="{056FF983-87EB-45F3-940C-085B3CC45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1890" y="2070052"/>
            <a:ext cx="7333114" cy="366655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48" grpId="0" animBg="1"/>
      <p:bldP spid="45" grpId="0" animBg="1"/>
      <p:bldP spid="51" grpId="0" animBg="1"/>
      <p:bldP spid="49" grpId="0" animBg="1"/>
      <p:bldP spid="2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A78C991-FD02-4CAC-88C6-BD4F1F715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868680"/>
            <a:ext cx="3017520" cy="301752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29BD39-2444-4CDB-96D2-EE1F3E8FF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72" y="868680"/>
            <a:ext cx="3017520" cy="301752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A618B4-9AC4-4F30-9FEB-CAA8323CE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956048"/>
            <a:ext cx="182880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7976F6-A77E-4DA7-977F-46B3C2B6B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048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2CA3E-2ED5-4148-9416-A78B0FAE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Point-to-Point Correspondences?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D04C6-CC01-4310-ADF5-97DADA695238}"/>
              </a:ext>
            </a:extLst>
          </p:cNvPr>
          <p:cNvSpPr txBox="1"/>
          <p:nvPr/>
        </p:nvSpPr>
        <p:spPr>
          <a:xfrm>
            <a:off x="152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A4C2A2-372C-4889-AAA1-D71A40EFAEB1}"/>
              </a:ext>
            </a:extLst>
          </p:cNvPr>
          <p:cNvSpPr txBox="1"/>
          <p:nvPr/>
        </p:nvSpPr>
        <p:spPr>
          <a:xfrm>
            <a:off x="5486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target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12E5F5-54A9-4642-9CEB-57D3FD59F57B}"/>
              </a:ext>
            </a:extLst>
          </p:cNvPr>
          <p:cNvSpPr>
            <a:spLocks noChangeAspect="1"/>
          </p:cNvSpPr>
          <p:nvPr/>
        </p:nvSpPr>
        <p:spPr>
          <a:xfrm>
            <a:off x="838200" y="579120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C0D88D-34AB-4858-97D3-3DA0243799F4}"/>
              </a:ext>
            </a:extLst>
          </p:cNvPr>
          <p:cNvSpPr>
            <a:spLocks noChangeAspect="1"/>
          </p:cNvSpPr>
          <p:nvPr/>
        </p:nvSpPr>
        <p:spPr>
          <a:xfrm>
            <a:off x="6324600" y="579120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284A872B-A970-4842-91FA-B93D28F0B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03DB08-E802-4CA2-9A9A-646D9EC3C28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E1B6BAB9-8901-4BDE-AD7C-6FD8C52F90A8}"/>
              </a:ext>
            </a:extLst>
          </p:cNvPr>
          <p:cNvSpPr>
            <a:spLocks noChangeAspect="1"/>
          </p:cNvSpPr>
          <p:nvPr/>
        </p:nvSpPr>
        <p:spPr>
          <a:xfrm>
            <a:off x="914400" y="3886200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EEE709B-D2A7-47E9-B39E-838A7290CE6E}"/>
              </a:ext>
            </a:extLst>
          </p:cNvPr>
          <p:cNvSpPr>
            <a:spLocks noChangeAspect="1"/>
          </p:cNvSpPr>
          <p:nvPr/>
        </p:nvSpPr>
        <p:spPr>
          <a:xfrm>
            <a:off x="7467600" y="3962400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574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6BB8952-7484-4ED0-A77C-3156F424B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868680"/>
            <a:ext cx="3017520" cy="301752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D078C0-16BB-4385-AEC6-B40D6C361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72" y="868680"/>
            <a:ext cx="3017520" cy="301752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9BE9D8-7A00-4CA1-9C27-793C38551F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956048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A975F2-4A42-4783-9144-6470CBDA16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048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2CA3E-2ED5-4148-9416-A78B0FAE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Point-to-Point Correspondences?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D04C6-CC01-4310-ADF5-97DADA695238}"/>
              </a:ext>
            </a:extLst>
          </p:cNvPr>
          <p:cNvSpPr txBox="1"/>
          <p:nvPr/>
        </p:nvSpPr>
        <p:spPr>
          <a:xfrm>
            <a:off x="152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A4C2A2-372C-4889-AAA1-D71A40EFAEB1}"/>
              </a:ext>
            </a:extLst>
          </p:cNvPr>
          <p:cNvSpPr txBox="1"/>
          <p:nvPr/>
        </p:nvSpPr>
        <p:spPr>
          <a:xfrm>
            <a:off x="5486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target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12E5F5-54A9-4642-9CEB-57D3FD59F57B}"/>
              </a:ext>
            </a:extLst>
          </p:cNvPr>
          <p:cNvSpPr>
            <a:spLocks noChangeAspect="1"/>
          </p:cNvSpPr>
          <p:nvPr/>
        </p:nvSpPr>
        <p:spPr>
          <a:xfrm>
            <a:off x="838200" y="579120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C0D88D-34AB-4858-97D3-3DA0243799F4}"/>
              </a:ext>
            </a:extLst>
          </p:cNvPr>
          <p:cNvSpPr>
            <a:spLocks noChangeAspect="1"/>
          </p:cNvSpPr>
          <p:nvPr/>
        </p:nvSpPr>
        <p:spPr>
          <a:xfrm>
            <a:off x="6324600" y="579120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EF7EEF-C577-432D-B54F-C74E2877FA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DAB7D-F673-4DBF-988E-EBACF36431C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6813897-DDFB-4950-BB49-E5724F16842E}"/>
              </a:ext>
            </a:extLst>
          </p:cNvPr>
          <p:cNvSpPr/>
          <p:nvPr/>
        </p:nvSpPr>
        <p:spPr>
          <a:xfrm>
            <a:off x="228600" y="2209800"/>
            <a:ext cx="8657320" cy="1097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Small non-isometric deformations have small,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but far-reaching impacts on the parameterization.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B6B4CA1-145F-467C-BC37-D2C443ED1F03}"/>
              </a:ext>
            </a:extLst>
          </p:cNvPr>
          <p:cNvSpPr/>
          <p:nvPr/>
        </p:nvSpPr>
        <p:spPr>
          <a:xfrm>
            <a:off x="914400" y="3246119"/>
            <a:ext cx="7391400" cy="1097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This can have significant impact on regions that compress under the mapping!</a:t>
            </a:r>
          </a:p>
        </p:txBody>
      </p:sp>
    </p:spTree>
    <p:extLst>
      <p:ext uri="{BB962C8B-B14F-4D97-AF65-F5344CB8AC3E}">
        <p14:creationId xmlns:p14="http://schemas.microsoft.com/office/powerpoint/2010/main" val="26146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Conformalized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 Mean Curvature flow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Mobius Registration</a:t>
            </a:r>
          </a:p>
          <a:p>
            <a:r>
              <a:rPr lang="en-US" dirty="0"/>
              <a:t>Optical Flow</a:t>
            </a:r>
          </a:p>
        </p:txBody>
      </p:sp>
    </p:spTree>
    <p:extLst>
      <p:ext uri="{BB962C8B-B14F-4D97-AF65-F5344CB8AC3E}">
        <p14:creationId xmlns:p14="http://schemas.microsoft.com/office/powerpoint/2010/main" val="2606737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Approach (work in progress)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Given two Mobius-registered parametrizations on the sphere, refine the registration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the optical flow field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Advect</a:t>
            </a:r>
            <a:r>
              <a:rPr lang="en-US" dirty="0"/>
              <a:t> the source parametrization</a:t>
            </a:r>
            <a:br>
              <a:rPr lang="en-US" dirty="0"/>
            </a:br>
            <a:r>
              <a:rPr lang="en-US" dirty="0"/>
              <a:t>towards the target</a:t>
            </a:r>
            <a:br>
              <a:rPr lang="en-US" dirty="0"/>
            </a:br>
            <a:r>
              <a:rPr lang="en-US" dirty="0"/>
              <a:t>along the flow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15D13-82E1-4651-A037-C631338C8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953000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B58EA1-4B2C-4A23-B999-1DEAA043D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956048"/>
            <a:ext cx="1828800" cy="1828800"/>
          </a:xfrm>
          <a:prstGeom prst="rect">
            <a:avLst/>
          </a:prstGeom>
        </p:spPr>
      </p:pic>
      <p:pic>
        <p:nvPicPr>
          <p:cNvPr id="21" name="Content Placeholder 26">
            <a:extLst>
              <a:ext uri="{FF2B5EF4-FFF2-40B4-BE49-F238E27FC236}">
                <a16:creationId xmlns:a16="http://schemas.microsoft.com/office/drawing/2014/main" id="{644F7462-BB4F-4262-83BA-C5B48ED08E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200400"/>
            <a:ext cx="3657600" cy="3657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E41E7A-7090-40FC-B51B-E32E43855FA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200400"/>
            <a:ext cx="3657600" cy="3657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5E17C3-D6E9-4C9B-A90E-DB1E51B009D3}"/>
              </a:ext>
            </a:extLst>
          </p:cNvPr>
          <p:cNvSpPr txBox="1"/>
          <p:nvPr/>
        </p:nvSpPr>
        <p:spPr>
          <a:xfrm>
            <a:off x="34290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C0C488-B276-4DA1-AE5D-A0EA59365D63}"/>
              </a:ext>
            </a:extLst>
          </p:cNvPr>
          <p:cNvSpPr txBox="1"/>
          <p:nvPr/>
        </p:nvSpPr>
        <p:spPr>
          <a:xfrm>
            <a:off x="59436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8043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Advection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Goal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Given two signals on the sphere, compute the flow-field taking the source signal to the target.</a:t>
            </a:r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370592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Brightness Constancy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dirty="0"/>
                  <a:t> is a tangent vector field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a signal, infinitesimal advection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by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dirty="0"/>
                  <a:t> is given by: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=−⟨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Given signals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we want the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dirty="0"/>
                  <a:t> taking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−⟨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⋅(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19" r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6C8676A-BD0B-465D-82F2-D028F5EF4C32}"/>
              </a:ext>
            </a:extLst>
          </p:cNvPr>
          <p:cNvSpPr/>
          <p:nvPr/>
        </p:nvSpPr>
        <p:spPr>
          <a:xfrm>
            <a:off x="5791200" y="5791199"/>
            <a:ext cx="1844722" cy="99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Brightness </a:t>
            </a:r>
            <a:r>
              <a:rPr lang="en-US" dirty="0"/>
              <a:t>Constancy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dirty="0"/>
                  <a:t> minimizing two constraints:</a:t>
                </a:r>
              </a:p>
              <a:p>
                <a:pPr lvl="1"/>
                <a:r>
                  <a:rPr lang="en-US" dirty="0"/>
                  <a:t>Interpolation: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</m:acc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𝑑𝑝</m:t>
                        </m:r>
                      </m:e>
                    </m:nary>
                  </m:oMath>
                </a14:m>
                <a:endParaRPr lang="en-US" sz="2400" dirty="0"/>
              </a:p>
              <a:p>
                <a:pPr lvl="1"/>
                <a:r>
                  <a:rPr lang="en-US" dirty="0"/>
                  <a:t>Smoothness: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𝑑𝑝</m:t>
                        </m:r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                              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7799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Hierarchical Solve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As the optical flow is non-linear/convex, solve in a coarse-to-fine manner.</a:t>
                </a:r>
              </a:p>
              <a:p>
                <a:pPr lvl="1"/>
                <a:r>
                  <a:rPr lang="en-US" dirty="0"/>
                  <a:t>For images, use multi-res approach.</a:t>
                </a:r>
              </a:p>
              <a:p>
                <a:pPr lvl="1"/>
                <a:r>
                  <a:rPr lang="en-US" dirty="0"/>
                  <a:t>For surfaces, solve multiple times with successively decreasing smoothness weight,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86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Flow (on Surfaces)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and even the geometry of the mesh:</a:t>
                </a:r>
                <a:endParaRPr lang="en-US" b="0" dirty="0"/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9"/>
                <a:stretch>
                  <a:fillRect l="-1852" t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11251" y="3952352"/>
            <a:ext cx="2403749" cy="2825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nake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800" y="3952352"/>
            <a:ext cx="2829448" cy="2829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fertilit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7591" y="3950208"/>
            <a:ext cx="3032699" cy="282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73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2CA3E-2ED5-4148-9416-A78B0FAE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Point-to-Point Correspondences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CF06F-F4A0-4174-A7BD-78FA4BA8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724400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2D0F8-8EFB-40B8-8F30-3D0367A3B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828800" cy="1828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02D04C6-CC01-4310-ADF5-97DADA695238}"/>
              </a:ext>
            </a:extLst>
          </p:cNvPr>
          <p:cNvSpPr txBox="1"/>
          <p:nvPr/>
        </p:nvSpPr>
        <p:spPr>
          <a:xfrm>
            <a:off x="152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source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12E5F5-54A9-4642-9CEB-57D3FD59F57B}"/>
              </a:ext>
            </a:extLst>
          </p:cNvPr>
          <p:cNvSpPr>
            <a:spLocks noChangeAspect="1"/>
          </p:cNvSpPr>
          <p:nvPr/>
        </p:nvSpPr>
        <p:spPr>
          <a:xfrm>
            <a:off x="838200" y="5559552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C0D88D-34AB-4858-97D3-3DA0243799F4}"/>
              </a:ext>
            </a:extLst>
          </p:cNvPr>
          <p:cNvSpPr>
            <a:spLocks noChangeAspect="1"/>
          </p:cNvSpPr>
          <p:nvPr/>
        </p:nvSpPr>
        <p:spPr>
          <a:xfrm>
            <a:off x="6324600" y="5559552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A4C2A2-372C-4889-AAA1-D71A40EFAEB1}"/>
              </a:ext>
            </a:extLst>
          </p:cNvPr>
          <p:cNvSpPr txBox="1"/>
          <p:nvPr/>
        </p:nvSpPr>
        <p:spPr>
          <a:xfrm>
            <a:off x="5486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target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96E07-CA2F-4F7E-8B65-33FD753DF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868680"/>
            <a:ext cx="3017520" cy="301752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1268BA-22F9-42E1-A90F-E2E94C143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45" y="868680"/>
            <a:ext cx="3017520" cy="301752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D872D1-6361-41E0-BF26-58BB32BE0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72" y="868680"/>
            <a:ext cx="3017520" cy="301752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1989B2-746D-403E-97C6-5BE29F93956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16" name="Content Placeholder 26">
            <a:extLst>
              <a:ext uri="{FF2B5EF4-FFF2-40B4-BE49-F238E27FC236}">
                <a16:creationId xmlns:a16="http://schemas.microsoft.com/office/drawing/2014/main" id="{34F03C6D-DDA9-4338-BAF4-CFE87BB57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E5396F-C3DF-4C2F-82EB-5441F4ACFD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724400"/>
            <a:ext cx="1828800" cy="1828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76B9C0-20FF-4DF5-A8FA-23ED49A14064}"/>
              </a:ext>
            </a:extLst>
          </p:cNvPr>
          <p:cNvSpPr txBox="1"/>
          <p:nvPr/>
        </p:nvSpPr>
        <p:spPr>
          <a:xfrm>
            <a:off x="22098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flow field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70CF95-86C1-47E3-87E9-721AEF3EA521}"/>
              </a:ext>
            </a:extLst>
          </p:cNvPr>
          <p:cNvSpPr>
            <a:spLocks noChangeAspect="1"/>
          </p:cNvSpPr>
          <p:nvPr/>
        </p:nvSpPr>
        <p:spPr>
          <a:xfrm>
            <a:off x="3962400" y="556260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469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850AB6D-A947-4E41-B0CB-39CB97E396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200"/>
            <a:ext cx="36576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2CA3E-2ED5-4148-9416-A78B0FAE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Point-to-Point Correspondences</a:t>
            </a:r>
          </a:p>
        </p:txBody>
      </p:sp>
      <p:pic>
        <p:nvPicPr>
          <p:cNvPr id="6" name="initial">
            <a:hlinkClick r:id="" action="ppaction://media"/>
            <a:extLst>
              <a:ext uri="{FF2B5EF4-FFF2-40B4-BE49-F238E27FC236}">
                <a16:creationId xmlns:a16="http://schemas.microsoft.com/office/drawing/2014/main" id="{15C63BBA-FE16-4F88-B3E0-08288047F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" y="896112"/>
            <a:ext cx="6126480" cy="306324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C70400-1823-4C97-B3FA-7E34B14A6D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724400"/>
            <a:ext cx="1828800" cy="1828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5DF4DC-0EC9-4091-8B6A-9CBA2FC48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828800" cy="1828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620693-5552-48E6-9861-AF7B93EB5102}"/>
              </a:ext>
            </a:extLst>
          </p:cNvPr>
          <p:cNvSpPr txBox="1"/>
          <p:nvPr/>
        </p:nvSpPr>
        <p:spPr>
          <a:xfrm>
            <a:off x="152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source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6872D9-D1DC-49B6-B575-DCDEE1C7C0C4}"/>
              </a:ext>
            </a:extLst>
          </p:cNvPr>
          <p:cNvSpPr>
            <a:spLocks noChangeAspect="1"/>
          </p:cNvSpPr>
          <p:nvPr/>
        </p:nvSpPr>
        <p:spPr>
          <a:xfrm>
            <a:off x="838200" y="5559552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629AA8-A453-4B3A-B293-D57F8BE98CCF}"/>
              </a:ext>
            </a:extLst>
          </p:cNvPr>
          <p:cNvSpPr>
            <a:spLocks noChangeAspect="1"/>
          </p:cNvSpPr>
          <p:nvPr/>
        </p:nvSpPr>
        <p:spPr>
          <a:xfrm>
            <a:off x="6324600" y="5559552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81374A-5806-4EB0-BF0D-5C342A56ECAF}"/>
              </a:ext>
            </a:extLst>
          </p:cNvPr>
          <p:cNvSpPr txBox="1"/>
          <p:nvPr/>
        </p:nvSpPr>
        <p:spPr>
          <a:xfrm>
            <a:off x="5486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target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29E09B9-BCD0-4F2E-8BC4-21A7B8026C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39" name="Content Placeholder 26">
            <a:extLst>
              <a:ext uri="{FF2B5EF4-FFF2-40B4-BE49-F238E27FC236}">
                <a16:creationId xmlns:a16="http://schemas.microsoft.com/office/drawing/2014/main" id="{C3CEEB66-F7C5-42D9-9C48-5857B29C7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</p:spPr>
      </p:pic>
      <p:sp>
        <p:nvSpPr>
          <p:cNvPr id="45" name="Arrow: Up 44">
            <a:extLst>
              <a:ext uri="{FF2B5EF4-FFF2-40B4-BE49-F238E27FC236}">
                <a16:creationId xmlns:a16="http://schemas.microsoft.com/office/drawing/2014/main" id="{D205D15D-F061-40A3-9923-D88DCBDBBF12}"/>
              </a:ext>
            </a:extLst>
          </p:cNvPr>
          <p:cNvSpPr/>
          <p:nvPr/>
        </p:nvSpPr>
        <p:spPr>
          <a:xfrm rot="4246997">
            <a:off x="4085635" y="1251004"/>
            <a:ext cx="381000" cy="5212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DD8ACD-1EF4-49CC-8DF5-056B24367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67025"/>
            <a:ext cx="3247775" cy="3247775"/>
          </a:xfrm>
          <a:prstGeom prst="rect">
            <a:avLst/>
          </a:prstGeom>
        </p:spPr>
      </p:pic>
      <p:pic>
        <p:nvPicPr>
          <p:cNvPr id="18" name="registered">
            <a:hlinkClick r:id="" action="ppaction://media"/>
            <a:extLst>
              <a:ext uri="{FF2B5EF4-FFF2-40B4-BE49-F238E27FC236}">
                <a16:creationId xmlns:a16="http://schemas.microsoft.com/office/drawing/2014/main" id="{3A270F82-88E0-4C59-B799-5288067EDD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" y="896112"/>
            <a:ext cx="6126480" cy="306324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2CA3E-2ED5-4148-9416-A78B0FAE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Point-to-Point Correspondences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54C40C-3BD8-4263-A7B1-54F8685D223F}"/>
              </a:ext>
            </a:extLst>
          </p:cNvPr>
          <p:cNvSpPr txBox="1"/>
          <p:nvPr/>
        </p:nvSpPr>
        <p:spPr>
          <a:xfrm>
            <a:off x="4724400" y="-609600"/>
            <a:ext cx="34290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01EB39-977E-4DDD-BE06-9F800F0F4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724400"/>
            <a:ext cx="182880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575234-FD38-4E69-8BA8-D4742A2037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828800" cy="1828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7F7EA95-0EDA-43F7-A6A6-6AD618EC06C0}"/>
              </a:ext>
            </a:extLst>
          </p:cNvPr>
          <p:cNvSpPr txBox="1"/>
          <p:nvPr/>
        </p:nvSpPr>
        <p:spPr>
          <a:xfrm>
            <a:off x="152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source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DEE73D-0891-4A6F-A55F-CECFC543289C}"/>
              </a:ext>
            </a:extLst>
          </p:cNvPr>
          <p:cNvSpPr txBox="1"/>
          <p:nvPr/>
        </p:nvSpPr>
        <p:spPr>
          <a:xfrm>
            <a:off x="54864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target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E9BEF9-4048-4E01-9674-D29BBD229C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pic>
        <p:nvPicPr>
          <p:cNvPr id="30" name="Content Placeholder 26">
            <a:extLst>
              <a:ext uri="{FF2B5EF4-FFF2-40B4-BE49-F238E27FC236}">
                <a16:creationId xmlns:a16="http://schemas.microsoft.com/office/drawing/2014/main" id="{C56F8926-F897-4665-B13A-6012C1371D7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657600" cy="3657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E67FB9-989A-45AE-BCC2-EB9966850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724400"/>
            <a:ext cx="1828800" cy="1828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BCA6686-7321-45C3-AFB2-177A9B78A2C4}"/>
              </a:ext>
            </a:extLst>
          </p:cNvPr>
          <p:cNvSpPr txBox="1"/>
          <p:nvPr/>
        </p:nvSpPr>
        <p:spPr>
          <a:xfrm>
            <a:off x="2209800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flow field</a:t>
            </a:r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D205D15D-F061-40A3-9923-D88DCBDBBF12}"/>
              </a:ext>
            </a:extLst>
          </p:cNvPr>
          <p:cNvSpPr/>
          <p:nvPr/>
        </p:nvSpPr>
        <p:spPr>
          <a:xfrm rot="4246997">
            <a:off x="4085635" y="1251004"/>
            <a:ext cx="381000" cy="5212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Conformalized</a:t>
            </a:r>
            <a:r>
              <a:rPr lang="en-US" dirty="0"/>
              <a:t> MCF:</a:t>
            </a:r>
          </a:p>
          <a:p>
            <a:pPr lvl="1"/>
            <a:r>
              <a:rPr lang="en-US" dirty="0"/>
              <a:t>Proof of Convergence?</a:t>
            </a:r>
          </a:p>
          <a:p>
            <a:pPr lvl="1"/>
            <a:r>
              <a:rPr lang="en-US" dirty="0"/>
              <a:t>Non genus zero surfaces?</a:t>
            </a:r>
          </a:p>
          <a:p>
            <a:pPr lvl="1"/>
            <a:r>
              <a:rPr lang="en-US" dirty="0"/>
              <a:t>Flows on manifolds?</a:t>
            </a:r>
          </a:p>
          <a:p>
            <a:endParaRPr lang="en-US" dirty="0"/>
          </a:p>
          <a:p>
            <a:r>
              <a:rPr lang="en-US" dirty="0"/>
              <a:t>Mobius Registration:</a:t>
            </a:r>
          </a:p>
          <a:p>
            <a:pPr lvl="1"/>
            <a:r>
              <a:rPr lang="en-US" dirty="0"/>
              <a:t>Non-linear centering?</a:t>
            </a:r>
          </a:p>
          <a:p>
            <a:pPr lvl="1"/>
            <a:r>
              <a:rPr lang="en-US" dirty="0"/>
              <a:t>General manifolds?</a:t>
            </a:r>
          </a:p>
        </p:txBody>
      </p:sp>
    </p:spTree>
    <p:extLst>
      <p:ext uri="{BB962C8B-B14F-4D97-AF65-F5344CB8AC3E}">
        <p14:creationId xmlns:p14="http://schemas.microsoft.com/office/powerpoint/2010/main" val="19406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thalic.armadillo">
            <a:hlinkClick r:id="" action="ppaction://media"/>
            <a:extLst>
              <a:ext uri="{FF2B5EF4-FFF2-40B4-BE49-F238E27FC236}">
                <a16:creationId xmlns:a16="http://schemas.microsoft.com/office/drawing/2014/main" id="{67B6CD3F-BA37-4BEB-9F8A-CC8EB6CFC3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9050" y="-1634"/>
            <a:ext cx="3044952" cy="3044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38800"/>
            <a:ext cx="7623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http://www.cs.jhu.edu/~misha/Code/ConformalizedMCF/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http://www.cs.jhu.edu/~misha/Code/MoebiusRegistration/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http://www.cs.jhu.edu/~misha/Code/SurfaceOpticalFlow/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gargoyl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4524"/>
            <a:ext cx="3044952" cy="3044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2405152"/>
            <a:ext cx="680231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9737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181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>
                    <a:sym typeface="Symbol"/>
                  </a:rPr>
                  <a:t>Mean-Curvature Flow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endParaRPr lang="en-US" sz="3200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>
                    <a:sym typeface="Symbol"/>
                  </a:rPr>
                  <a:t>Heat Flow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endParaRPr lang="en-US" sz="2800" u="sng" dirty="0">
                  <a:sym typeface="Symbol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sz="3200" u="sng" dirty="0" err="1">
                    <a:sym typeface="Symbol"/>
                  </a:rPr>
                  <a:t>Conformalized</a:t>
                </a:r>
                <a:r>
                  <a:rPr lang="en-US" sz="3200" u="sng" dirty="0">
                    <a:sym typeface="Symbol"/>
                  </a:rPr>
                  <a:t> MCF</a:t>
                </a:r>
                <a:br>
                  <a:rPr lang="en-US" sz="3200" u="sng" dirty="0">
                    <a:sym typeface="Symbol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latin typeface="Cambria Math" panose="02040503050406030204" pitchFamily="18" charset="0"/>
                                <a:sym typeface="Symbol"/>
                              </a:rPr>
                              <m:t>Φ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sym typeface="Symbol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sym typeface="Symbol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sym typeface="Symbo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radPr>
                      <m:deg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−1</m:t>
                                </m:r>
                              </m:sup>
                            </m:sSubSup>
                            <m:r>
                              <a:rPr lang="en-US" sz="3200" i="1">
                                <a:latin typeface="Cambria Math" panose="02040503050406030204" pitchFamily="18" charset="0"/>
                                <a:sym typeface="Symbol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rad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sym typeface="Symbol"/>
                          </a:rPr>
                          <m:t>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sym typeface="Symbol"/>
                          </a:rPr>
                          <m:t>Φ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Symbol"/>
                          </a:rPr>
                          <m:t>𝑡</m:t>
                        </m:r>
                      </m:sub>
                    </m:sSub>
                  </m:oMath>
                </a14:m>
                <a:endParaRPr lang="en-US" sz="3200" u="sng" dirty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PDE Formulation</a:t>
            </a:r>
          </a:p>
        </p:txBody>
      </p:sp>
    </p:spTree>
    <p:extLst>
      <p:ext uri="{BB962C8B-B14F-4D97-AF65-F5344CB8AC3E}">
        <p14:creationId xmlns:p14="http://schemas.microsoft.com/office/powerpoint/2010/main" val="4176066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Flow (on Surfaces)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Smooth by evolving the signal along the negative gradient of the Dirichlet energy: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… and even the geometry of the mesh.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0" u="sng" dirty="0"/>
                  <a:t>Mean Curvature Flow</a:t>
                </a:r>
                <a:r>
                  <a:rPr lang="en-US" b="0" dirty="0"/>
                  <a:t>:</a:t>
                </a:r>
              </a:p>
              <a:p>
                <a:pPr marL="400050" lvl="1" indent="0">
                  <a:buNone/>
                </a:pPr>
                <a:r>
                  <a:rPr lang="en-US" sz="3200" dirty="0"/>
                  <a:t>Advance </a:t>
                </a:r>
                <a:r>
                  <a:rPr lang="en-US" sz="3200" b="0" dirty="0"/>
                  <a:t>the mesh in the (negative) normal direction, with speed proportional to the mean curvature.</a:t>
                </a: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52" t="-1425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18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28420</TotalTime>
  <Words>2415</Words>
  <Application>Microsoft Office PowerPoint</Application>
  <PresentationFormat>On-screen Show (4:3)</PresentationFormat>
  <Paragraphs>566</Paragraphs>
  <Slides>86</Slides>
  <Notes>58</Notes>
  <HiddenSlides>1</HiddenSlides>
  <MMClips>23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Arial</vt:lpstr>
      <vt:lpstr>Calibri</vt:lpstr>
      <vt:lpstr>Cambria Math</vt:lpstr>
      <vt:lpstr>Wingdings</vt:lpstr>
      <vt:lpstr>Office Theme</vt:lpstr>
      <vt:lpstr>Bitmap Image</vt:lpstr>
      <vt:lpstr>Registering Genus-zero Surfaces</vt:lpstr>
      <vt:lpstr>Outline</vt:lpstr>
      <vt:lpstr>Outline</vt:lpstr>
      <vt:lpstr>Harmonic Flow</vt:lpstr>
      <vt:lpstr>Harmonic Flow</vt:lpstr>
      <vt:lpstr>Harmonic Flow (on Images)</vt:lpstr>
      <vt:lpstr>Harmonic Flow (on Surfaces)</vt:lpstr>
      <vt:lpstr>Harmonic Flow (on Surfaces)</vt:lpstr>
      <vt:lpstr>Harmonic Flow (on Surfaces)</vt:lpstr>
      <vt:lpstr>Mean-Curvature Flow (Curves)</vt:lpstr>
      <vt:lpstr>Mean-Curvature Flow (Surfaces)</vt:lpstr>
      <vt:lpstr>Mean-Curvature Flow (Surfaces)</vt:lpstr>
      <vt:lpstr>Mean-Curvature Flow (Surfaces)</vt:lpstr>
      <vt:lpstr>Outline</vt:lpstr>
      <vt:lpstr>Discretization</vt:lpstr>
      <vt:lpstr>Discretization</vt:lpstr>
      <vt:lpstr>Discretization</vt:lpstr>
      <vt:lpstr>Discretization</vt:lpstr>
      <vt:lpstr>Discretization</vt:lpstr>
      <vt:lpstr>Discretization</vt:lpstr>
      <vt:lpstr>Discretization</vt:lpstr>
      <vt:lpstr>Discrete (Explicit*) MCF</vt:lpstr>
      <vt:lpstr>Discrete (Explicit) MCF</vt:lpstr>
      <vt:lpstr>Outline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Analysis</vt:lpstr>
      <vt:lpstr>Conformalization</vt:lpstr>
      <vt:lpstr>Conformalization</vt:lpstr>
      <vt:lpstr>Conformalization</vt:lpstr>
      <vt:lpstr>Discrete (Extrinsic) Conformalized MCF</vt:lpstr>
      <vt:lpstr>Outline</vt:lpstr>
      <vt:lpstr>Evaluation</vt:lpstr>
      <vt:lpstr>Empirical Evaluation</vt:lpstr>
      <vt:lpstr>Empirical Evaluation</vt:lpstr>
      <vt:lpstr>PowerPoint Presentation</vt:lpstr>
      <vt:lpstr>Empirical Evaluation</vt:lpstr>
      <vt:lpstr>Outline</vt:lpstr>
      <vt:lpstr>Conformal Spherical Parametrization</vt:lpstr>
      <vt:lpstr>Möbius Registration</vt:lpstr>
      <vt:lpstr>Outline</vt:lpstr>
      <vt:lpstr>Circular Inversion (2D)</vt:lpstr>
      <vt:lpstr>Circular Inversion (2D)</vt:lpstr>
      <vt:lpstr>Spherical Inversion (3D)</vt:lpstr>
      <vt:lpstr>Canonical Centering</vt:lpstr>
      <vt:lpstr>Canonical Centering</vt:lpstr>
      <vt:lpstr>Canonical Centering</vt:lpstr>
      <vt:lpstr>Canonical Centering</vt:lpstr>
      <vt:lpstr>Canonical Centering</vt:lpstr>
      <vt:lpstr>Canonical Centering</vt:lpstr>
      <vt:lpstr>Canonical Centering</vt:lpstr>
      <vt:lpstr>Canonical Centering</vt:lpstr>
      <vt:lpstr>General Formulation</vt:lpstr>
      <vt:lpstr>General Formulation</vt:lpstr>
      <vt:lpstr>General Formulation</vt:lpstr>
      <vt:lpstr>General Formulation</vt:lpstr>
      <vt:lpstr>General Formulation</vt:lpstr>
      <vt:lpstr>General Formulation</vt:lpstr>
      <vt:lpstr>Rotational Alignment</vt:lpstr>
      <vt:lpstr>Rotational Alignment</vt:lpstr>
      <vt:lpstr>Rotational Correlation</vt:lpstr>
      <vt:lpstr>Rotational Correlation</vt:lpstr>
      <vt:lpstr>Rotational Correlation</vt:lpstr>
      <vt:lpstr>Rotational Correlation</vt:lpstr>
      <vt:lpstr>Outline</vt:lpstr>
      <vt:lpstr>Point-to-Point Correspondences?</vt:lpstr>
      <vt:lpstr>Point-to-Point Correspondences?</vt:lpstr>
      <vt:lpstr>Point-to-Point Correspondences?</vt:lpstr>
      <vt:lpstr>Outline</vt:lpstr>
      <vt:lpstr>Optical Flow</vt:lpstr>
      <vt:lpstr>Advection</vt:lpstr>
      <vt:lpstr>Brightness Constancy</vt:lpstr>
      <vt:lpstr>Brightness Constancy</vt:lpstr>
      <vt:lpstr>Hierarchical Solve</vt:lpstr>
      <vt:lpstr>Point-to-Point Correspondences</vt:lpstr>
      <vt:lpstr>Point-to-Point Correspondences</vt:lpstr>
      <vt:lpstr>Point-to-Point Correspondences</vt:lpstr>
      <vt:lpstr>Questions</vt:lpstr>
      <vt:lpstr>PowerPoint Presentation</vt:lpstr>
      <vt:lpstr>PowerPoint Presentation</vt:lpstr>
      <vt:lpstr>PDE Formulation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Metric-Aware Processing of Spherical Imagery</dc:title>
  <dc:creator>Misha</dc:creator>
  <cp:lastModifiedBy>michael kazhdan</cp:lastModifiedBy>
  <cp:revision>483</cp:revision>
  <cp:lastPrinted>2010-12-15T00:25:57Z</cp:lastPrinted>
  <dcterms:created xsi:type="dcterms:W3CDTF">2006-08-16T00:00:00Z</dcterms:created>
  <dcterms:modified xsi:type="dcterms:W3CDTF">2019-04-02T04:13:38Z</dcterms:modified>
</cp:coreProperties>
</file>