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74" r:id="rId3"/>
    <p:sldId id="272" r:id="rId4"/>
    <p:sldId id="273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815" autoAdjust="0"/>
    <p:restoredTop sz="94660"/>
  </p:normalViewPr>
  <p:slideViewPr>
    <p:cSldViewPr>
      <p:cViewPr varScale="1">
        <p:scale>
          <a:sx n="107" d="100"/>
          <a:sy n="107" d="100"/>
        </p:scale>
        <p:origin x="-11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15F4A-76E4-4359-BB31-EDC9635B713F}" type="datetimeFigureOut">
              <a:rPr lang="en-US" smtClean="0"/>
              <a:pPr/>
              <a:t>10/4/2009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3DE14-E7D0-4B29-8426-4468265E51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15F4A-76E4-4359-BB31-EDC9635B713F}" type="datetimeFigureOut">
              <a:rPr lang="en-US" smtClean="0"/>
              <a:pPr/>
              <a:t>10/4/2009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3DE14-E7D0-4B29-8426-4468265E51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15F4A-76E4-4359-BB31-EDC9635B713F}" type="datetimeFigureOut">
              <a:rPr lang="en-US" smtClean="0"/>
              <a:pPr/>
              <a:t>10/4/2009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3DE14-E7D0-4B29-8426-4468265E51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15F4A-76E4-4359-BB31-EDC9635B713F}" type="datetimeFigureOut">
              <a:rPr lang="en-US" smtClean="0"/>
              <a:pPr/>
              <a:t>10/4/2009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3DE14-E7D0-4B29-8426-4468265E51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15F4A-76E4-4359-BB31-EDC9635B713F}" type="datetimeFigureOut">
              <a:rPr lang="en-US" smtClean="0"/>
              <a:pPr/>
              <a:t>10/4/2009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3DE14-E7D0-4B29-8426-4468265E51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15F4A-76E4-4359-BB31-EDC9635B713F}" type="datetimeFigureOut">
              <a:rPr lang="en-US" smtClean="0"/>
              <a:pPr/>
              <a:t>10/4/2009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3DE14-E7D0-4B29-8426-4468265E51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15F4A-76E4-4359-BB31-EDC9635B713F}" type="datetimeFigureOut">
              <a:rPr lang="en-US" smtClean="0"/>
              <a:pPr/>
              <a:t>10/4/2009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3DE14-E7D0-4B29-8426-4468265E51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15F4A-76E4-4359-BB31-EDC9635B713F}" type="datetimeFigureOut">
              <a:rPr lang="en-US" smtClean="0"/>
              <a:pPr/>
              <a:t>10/4/2009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3DE14-E7D0-4B29-8426-4468265E51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15F4A-76E4-4359-BB31-EDC9635B713F}" type="datetimeFigureOut">
              <a:rPr lang="en-US" smtClean="0"/>
              <a:pPr/>
              <a:t>10/4/2009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3DE14-E7D0-4B29-8426-4468265E51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15F4A-76E4-4359-BB31-EDC9635B713F}" type="datetimeFigureOut">
              <a:rPr lang="en-US" smtClean="0"/>
              <a:pPr/>
              <a:t>10/4/2009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3DE14-E7D0-4B29-8426-4468265E51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15F4A-76E4-4359-BB31-EDC9635B713F}" type="datetimeFigureOut">
              <a:rPr lang="en-US" smtClean="0"/>
              <a:pPr/>
              <a:t>10/4/2009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3DE14-E7D0-4B29-8426-4468265E51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D15F4A-76E4-4359-BB31-EDC9635B713F}" type="datetimeFigureOut">
              <a:rPr lang="en-US" smtClean="0"/>
              <a:pPr/>
              <a:t>10/4/2009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73DE14-E7D0-4B29-8426-4468265E512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bricxcc.sourceforge.net/nqc/" TargetMode="External"/><Relationship Id="rId2" Type="http://schemas.openxmlformats.org/officeDocument/2006/relationships/hyperlink" Target="mailto:Kenneth.Church@jhu.edu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cygwin.com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lib.store.yahoo.net/lib/paulgraham/jmc.ps" TargetMode="External"/><Relationship Id="rId2" Type="http://schemas.openxmlformats.org/officeDocument/2006/relationships/hyperlink" Target="http://www.newlisp.org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cs.dartmouth.edu/~sinclair/doug/?doug=mcilroy" TargetMode="External"/><Relationship Id="rId4" Type="http://schemas.openxmlformats.org/officeDocument/2006/relationships/hyperlink" Target="http://www.faqs.org/docs/artu/ch01s06.html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to Teach “Programming”</a:t>
            </a:r>
            <a:br>
              <a:rPr lang="en-US" dirty="0" smtClean="0"/>
            </a:br>
            <a:r>
              <a:rPr lang="en-US" dirty="0" smtClean="0">
                <a:hlinkClick r:id="rId2"/>
              </a:rPr>
              <a:t>Kenneth.Church@jhu.edu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sz="3300" dirty="0" smtClean="0"/>
              <a:t>Lecture 1: Education for kids</a:t>
            </a:r>
          </a:p>
          <a:p>
            <a:pPr lvl="1"/>
            <a:r>
              <a:rPr lang="en-US" sz="3300" dirty="0" smtClean="0"/>
              <a:t>Lego </a:t>
            </a:r>
            <a:r>
              <a:rPr lang="en-US" sz="3300" dirty="0" err="1" smtClean="0"/>
              <a:t>Mindstorms</a:t>
            </a:r>
            <a:r>
              <a:rPr lang="en-US" sz="3300" dirty="0" smtClean="0"/>
              <a:t> (</a:t>
            </a:r>
            <a:r>
              <a:rPr lang="en-US" sz="3300" dirty="0" smtClean="0">
                <a:hlinkClick r:id="rId3"/>
              </a:rPr>
              <a:t>NQC</a:t>
            </a:r>
            <a:r>
              <a:rPr lang="en-US" sz="3300" dirty="0" smtClean="0"/>
              <a:t>: Not Quite C)</a:t>
            </a:r>
          </a:p>
          <a:p>
            <a:pPr lvl="1"/>
            <a:r>
              <a:rPr lang="en-US" sz="3300" dirty="0" smtClean="0"/>
              <a:t>Scratch</a:t>
            </a:r>
          </a:p>
          <a:p>
            <a:r>
              <a:rPr lang="en-US" sz="3300" dirty="0" smtClean="0"/>
              <a:t>Lecture 2: Unix for Poets</a:t>
            </a:r>
          </a:p>
          <a:p>
            <a:pPr lvl="1"/>
            <a:r>
              <a:rPr lang="en-US" sz="3300" dirty="0" smtClean="0"/>
              <a:t>Request: bring a laptop if possible</a:t>
            </a:r>
          </a:p>
          <a:p>
            <a:pPr lvl="2"/>
            <a:r>
              <a:rPr lang="en-US" sz="2900" dirty="0" smtClean="0"/>
              <a:t>Windows Users: please install </a:t>
            </a:r>
            <a:r>
              <a:rPr lang="en-US" sz="2900" dirty="0" smtClean="0">
                <a:hlinkClick r:id="rId4"/>
              </a:rPr>
              <a:t>http://www.cygwin.com/</a:t>
            </a:r>
            <a:r>
              <a:rPr lang="en-US" sz="2900" dirty="0" smtClean="0"/>
              <a:t> </a:t>
            </a:r>
          </a:p>
          <a:p>
            <a:pPr lvl="1"/>
            <a:r>
              <a:rPr lang="en-US" sz="3300" dirty="0" smtClean="0"/>
              <a:t>Target audience: Grad Students in Linguistics</a:t>
            </a:r>
          </a:p>
          <a:p>
            <a:pPr lvl="1"/>
            <a:r>
              <a:rPr lang="en-US" sz="3300" dirty="0" smtClean="0"/>
              <a:t>Unix shell scripts (almost not programming)</a:t>
            </a:r>
          </a:p>
          <a:p>
            <a:pPr lvl="1"/>
            <a:r>
              <a:rPr lang="en-US" sz="3300" dirty="0" smtClean="0"/>
              <a:t>Small is Beautiful</a:t>
            </a:r>
          </a:p>
          <a:p>
            <a:r>
              <a:rPr lang="en-US" sz="3300" dirty="0" smtClean="0"/>
              <a:t>Lecture 3: Symbolic Processing</a:t>
            </a:r>
          </a:p>
          <a:p>
            <a:pPr lvl="1"/>
            <a:r>
              <a:rPr lang="en-US" sz="3300" dirty="0" smtClean="0"/>
              <a:t>Target audience: </a:t>
            </a:r>
          </a:p>
          <a:p>
            <a:pPr lvl="2"/>
            <a:r>
              <a:rPr lang="en-US" sz="2800" dirty="0" smtClean="0"/>
              <a:t>MIT Computer Science Majors (circa 1974)</a:t>
            </a:r>
          </a:p>
          <a:p>
            <a:pPr lvl="1"/>
            <a:r>
              <a:rPr lang="en-US" sz="3300" dirty="0" smtClean="0"/>
              <a:t>LISP: Recursion, </a:t>
            </a:r>
            <a:r>
              <a:rPr lang="en-US" sz="3300" dirty="0" err="1" smtClean="0"/>
              <a:t>Eval</a:t>
            </a:r>
            <a:r>
              <a:rPr lang="en-US" sz="3300" dirty="0" smtClean="0"/>
              <a:t>, Symbolic Differentiation</a:t>
            </a:r>
          </a:p>
          <a:p>
            <a:pPr lvl="1"/>
            <a:r>
              <a:rPr lang="en-US" sz="3300" dirty="0" smtClean="0"/>
              <a:t>Lambda Calculus (“Small is Beautiful” </a:t>
            </a:r>
            <a:r>
              <a:rPr lang="en-US" sz="3300" dirty="0" smtClean="0">
                <a:sym typeface="Wingdings" pitchFamily="2" charset="2"/>
              </a:rPr>
              <a:t>beyond reason)</a:t>
            </a:r>
            <a:endParaRPr lang="en-US" sz="3300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Old Business</a:t>
            </a:r>
          </a:p>
          <a:p>
            <a:pPr lvl="1"/>
            <a:r>
              <a:rPr lang="en-US" dirty="0" smtClean="0"/>
              <a:t>Homework from last week</a:t>
            </a:r>
          </a:p>
          <a:p>
            <a:r>
              <a:rPr lang="en-US" dirty="0" smtClean="0"/>
              <a:t>New Business</a:t>
            </a:r>
          </a:p>
          <a:p>
            <a:pPr lvl="1"/>
            <a:r>
              <a:rPr lang="en-US" dirty="0" smtClean="0"/>
              <a:t>Requests for Next Week</a:t>
            </a:r>
          </a:p>
          <a:p>
            <a:r>
              <a:rPr lang="en-US" dirty="0" smtClean="0"/>
              <a:t>Today’s Lecture</a:t>
            </a:r>
          </a:p>
          <a:p>
            <a:pPr lvl="1"/>
            <a:r>
              <a:rPr lang="en-US" dirty="0" smtClean="0"/>
              <a:t>Unix for Poets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Requests for Next Week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Bring Laptops (again)</a:t>
            </a:r>
          </a:p>
          <a:p>
            <a:pPr lvl="1"/>
            <a:r>
              <a:rPr lang="en-US" dirty="0" smtClean="0"/>
              <a:t>Install LISP: </a:t>
            </a:r>
            <a:r>
              <a:rPr lang="en-US" dirty="0" smtClean="0">
                <a:hlinkClick r:id="rId2"/>
              </a:rPr>
              <a:t>http://www.newlisp.org</a:t>
            </a:r>
            <a:r>
              <a:rPr lang="en-US" dirty="0" smtClean="0">
                <a:hlinkClick r:id="rId2"/>
              </a:rPr>
              <a:t>/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Read “The Roots of LISP” </a:t>
            </a:r>
            <a:r>
              <a:rPr lang="en-US" dirty="0" smtClean="0"/>
              <a:t>(see Lecture3/jmc.PDF on CD or </a:t>
            </a:r>
            <a:r>
              <a:rPr lang="en-US" dirty="0" smtClean="0">
                <a:hlinkClick r:id="rId3"/>
              </a:rPr>
              <a:t>http</a:t>
            </a:r>
            <a:r>
              <a:rPr lang="en-US" dirty="0" smtClean="0">
                <a:hlinkClick r:id="rId3"/>
              </a:rPr>
              <a:t>://</a:t>
            </a:r>
            <a:r>
              <a:rPr lang="en-US" dirty="0" smtClean="0">
                <a:hlinkClick r:id="rId3"/>
              </a:rPr>
              <a:t>lib.store.yahoo.net/lib/paulgraham/jmc.ps</a:t>
            </a:r>
            <a:r>
              <a:rPr lang="en-US" dirty="0" smtClean="0"/>
              <a:t>) </a:t>
            </a:r>
          </a:p>
          <a:p>
            <a:r>
              <a:rPr lang="en-US" dirty="0" smtClean="0"/>
              <a:t>Homework (nothing to hand in):</a:t>
            </a:r>
          </a:p>
          <a:p>
            <a:pPr lvl="1"/>
            <a:r>
              <a:rPr lang="en-US" dirty="0" smtClean="0"/>
              <a:t>Read: </a:t>
            </a:r>
            <a:r>
              <a:rPr lang="en-US" b="1" dirty="0" smtClean="0"/>
              <a:t>Basics of the Unix </a:t>
            </a:r>
            <a:r>
              <a:rPr lang="en-US" b="1" dirty="0" smtClean="0"/>
              <a:t>Philosophy</a:t>
            </a:r>
            <a:endParaRPr lang="en-US" dirty="0" smtClean="0"/>
          </a:p>
          <a:p>
            <a:pPr lvl="2"/>
            <a:r>
              <a:rPr lang="en-US" dirty="0" smtClean="0">
                <a:hlinkClick r:id="rId4"/>
              </a:rPr>
              <a:t>http://www.faqs.org/docs/artu/ch01s06.html</a:t>
            </a:r>
            <a:endParaRPr lang="en-US" dirty="0" smtClean="0"/>
          </a:p>
          <a:p>
            <a:pPr lvl="2"/>
            <a:r>
              <a:rPr lang="en-US" dirty="0" smtClean="0"/>
              <a:t>Fun </a:t>
            </a:r>
            <a:r>
              <a:rPr lang="en-US" dirty="0" smtClean="0"/>
              <a:t>(optional): </a:t>
            </a:r>
            <a:r>
              <a:rPr lang="en-US" dirty="0" smtClean="0">
                <a:hlinkClick r:id="rId5"/>
              </a:rPr>
              <a:t>http://www.cs.dartmouth.edu/~sinclair/doug/?doug=mcilroy</a:t>
            </a:r>
            <a:r>
              <a:rPr lang="en-US" dirty="0" smtClean="0"/>
              <a:t>  </a:t>
            </a:r>
            <a:endParaRPr lang="en-US" dirty="0" smtClean="0"/>
          </a:p>
          <a:p>
            <a:pPr lvl="1"/>
            <a:r>
              <a:rPr lang="en-US" dirty="0" smtClean="0"/>
              <a:t>Continue exercises in Unix For Poets</a:t>
            </a:r>
          </a:p>
          <a:p>
            <a:pPr lvl="2"/>
            <a:r>
              <a:rPr lang="en-US" dirty="0" smtClean="0"/>
              <a:t>M&amp;Ms/Lecture2/unix_for_poets.pdf</a:t>
            </a:r>
          </a:p>
          <a:p>
            <a:pPr lvl="2"/>
            <a:r>
              <a:rPr lang="en-US" dirty="0" smtClean="0"/>
              <a:t>T</a:t>
            </a:r>
            <a:r>
              <a:rPr lang="en-US" dirty="0" smtClean="0"/>
              <a:t>ry to finish at least pp. 1-26 (better: pp. 1-37)</a:t>
            </a:r>
          </a:p>
          <a:p>
            <a:pPr lvl="1"/>
            <a:r>
              <a:rPr lang="en-US" dirty="0" smtClean="0"/>
              <a:t>Incompatibility notes:</a:t>
            </a:r>
          </a:p>
          <a:p>
            <a:pPr lvl="2"/>
            <a:r>
              <a:rPr lang="en-US" dirty="0" smtClean="0"/>
              <a:t>You may have to skip exercises that depend on “spell”</a:t>
            </a:r>
          </a:p>
          <a:p>
            <a:pPr lvl="2"/>
            <a:r>
              <a:rPr lang="en-US" dirty="0" smtClean="0"/>
              <a:t>Arguments to sort are not the same on Macs (see man)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Unix has survived the test of time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Better than many… Why?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3048000" cy="4525963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Doug </a:t>
            </a:r>
            <a:r>
              <a:rPr lang="en-US" dirty="0" err="1" smtClean="0"/>
              <a:t>McIlroy</a:t>
            </a:r>
            <a:endParaRPr lang="en-US" dirty="0" smtClean="0"/>
          </a:p>
          <a:p>
            <a:r>
              <a:rPr lang="en-US" dirty="0" smtClean="0"/>
              <a:t>Small is Beautiful</a:t>
            </a:r>
          </a:p>
          <a:p>
            <a:r>
              <a:rPr lang="en-US" dirty="0" smtClean="0"/>
              <a:t>Portability</a:t>
            </a:r>
          </a:p>
          <a:p>
            <a:pPr lvl="1"/>
            <a:r>
              <a:rPr lang="en-US" dirty="0" smtClean="0"/>
              <a:t>Everything had to run everywhere</a:t>
            </a:r>
          </a:p>
          <a:p>
            <a:pPr lvl="1"/>
            <a:r>
              <a:rPr lang="en-US" dirty="0" smtClean="0"/>
              <a:t>Pipes </a:t>
            </a:r>
            <a:r>
              <a:rPr lang="en-US" dirty="0" smtClean="0">
                <a:sym typeface="Wingdings" pitchFamily="2" charset="2"/>
              </a:rPr>
              <a:t> Parallelism (with multiple cores)</a:t>
            </a:r>
            <a:endParaRPr lang="en-US" dirty="0" smtClean="0"/>
          </a:p>
          <a:p>
            <a:r>
              <a:rPr lang="en-US" dirty="0" smtClean="0"/>
              <a:t>Documentation</a:t>
            </a:r>
          </a:p>
          <a:p>
            <a:pPr lvl="1"/>
            <a:r>
              <a:rPr lang="en-US" dirty="0" smtClean="0"/>
              <a:t>Taken seriously</a:t>
            </a:r>
          </a:p>
          <a:p>
            <a:pPr lvl="1"/>
            <a:r>
              <a:rPr lang="en-US" dirty="0" smtClean="0"/>
              <a:t>Publish or Perish</a:t>
            </a:r>
          </a:p>
          <a:p>
            <a:pPr lvl="1"/>
            <a:r>
              <a:rPr lang="en-US" dirty="0" smtClean="0"/>
              <a:t>Brian Kernighan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 l="20428" t="16000" r="42993" b="35238"/>
          <a:stretch>
            <a:fillRect/>
          </a:stretch>
        </p:blipFill>
        <p:spPr bwMode="auto">
          <a:xfrm>
            <a:off x="3124200" y="1600200"/>
            <a:ext cx="58674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818</TotalTime>
  <Words>259</Words>
  <Application>Microsoft Office PowerPoint</Application>
  <PresentationFormat>On-screen Show (4:3)</PresentationFormat>
  <Paragraphs>48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How to Teach “Programming” Kenneth.Church@jhu.edu </vt:lpstr>
      <vt:lpstr>Agenda</vt:lpstr>
      <vt:lpstr>Requests for Next Week</vt:lpstr>
      <vt:lpstr>Unix has survived the test of time Better than many… Why? </vt:lpstr>
    </vt:vector>
  </TitlesOfParts>
  <Company>Johns Hopkins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Kenneth Church</dc:creator>
  <cp:lastModifiedBy>Kenneth Church</cp:lastModifiedBy>
  <cp:revision>32</cp:revision>
  <dcterms:created xsi:type="dcterms:W3CDTF">2009-09-23T13:24:41Z</dcterms:created>
  <dcterms:modified xsi:type="dcterms:W3CDTF">2009-10-04T19:02:46Z</dcterms:modified>
</cp:coreProperties>
</file>