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tags/tag10.xml" ContentType="application/vnd.openxmlformats-officedocument.presentationml.tags+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2" r:id="rId2"/>
  </p:sldMasterIdLst>
  <p:notesMasterIdLst>
    <p:notesMasterId r:id="rId57"/>
  </p:notesMasterIdLst>
  <p:sldIdLst>
    <p:sldId id="282" r:id="rId3"/>
    <p:sldId id="283" r:id="rId4"/>
    <p:sldId id="259" r:id="rId5"/>
    <p:sldId id="284" r:id="rId6"/>
    <p:sldId id="266" r:id="rId7"/>
    <p:sldId id="285" r:id="rId8"/>
    <p:sldId id="262" r:id="rId9"/>
    <p:sldId id="288" r:id="rId10"/>
    <p:sldId id="289" r:id="rId11"/>
    <p:sldId id="290" r:id="rId12"/>
    <p:sldId id="261" r:id="rId13"/>
    <p:sldId id="296" r:id="rId14"/>
    <p:sldId id="264" r:id="rId15"/>
    <p:sldId id="263" r:id="rId16"/>
    <p:sldId id="265" r:id="rId17"/>
    <p:sldId id="286" r:id="rId18"/>
    <p:sldId id="297" r:id="rId19"/>
    <p:sldId id="267" r:id="rId20"/>
    <p:sldId id="272" r:id="rId21"/>
    <p:sldId id="273" r:id="rId22"/>
    <p:sldId id="274"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2" r:id="rId37"/>
    <p:sldId id="311"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FL" initials="MF" lastIdx="1" clrIdx="0">
    <p:extLst>
      <p:ext uri="{19B8F6BF-5375-455C-9EA6-DF929625EA0E}">
        <p15:presenceInfo xmlns:p15="http://schemas.microsoft.com/office/powerpoint/2012/main" userId="Matthew FL" providerId="None"/>
      </p:ext>
    </p:extLst>
  </p:cmAuthor>
  <p:cmAuthor id="2" name="Matthew FL" initials="MF [2]" lastIdx="13" clrIdx="1">
    <p:extLst>
      <p:ext uri="{19B8F6BF-5375-455C-9EA6-DF929625EA0E}">
        <p15:presenceInfo xmlns:p15="http://schemas.microsoft.com/office/powerpoint/2012/main" userId="de949949e33d9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244"/>
    <a:srgbClr val="FF0A0A"/>
    <a:srgbClr val="799C37"/>
    <a:srgbClr val="767171"/>
    <a:srgbClr val="C00000"/>
    <a:srgbClr val="FF5353"/>
    <a:srgbClr val="A6FFA6"/>
    <a:srgbClr val="FFFFFF"/>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64217" autoAdjust="0"/>
  </p:normalViewPr>
  <p:slideViewPr>
    <p:cSldViewPr snapToGrid="0">
      <p:cViewPr varScale="1">
        <p:scale>
          <a:sx n="54" d="100"/>
          <a:sy n="54" d="100"/>
        </p:scale>
        <p:origin x="1458"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6-17T08:28:13.959" idx="12">
    <p:pos x="10" y="10"/>
    <p:text>remove the faster to execute line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6-07T12:54:27.427" idx="4">
    <p:pos x="10" y="10"/>
    <p:text>TODO: make a bubble about the fact that we are setting up the random weight values there with the last rule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6-07T19:25:57.826" idx="6">
    <p:pos x="10" y="10"/>
    <p:text>Commnet: Could start with ints for the edges indicies, using something like a dense layer, then move it into a convolution</p:text>
    <p:extLst>
      <p:ext uri="{C676402C-5697-4E1C-873F-D02D1690AC5C}">
        <p15:threadingInfo xmlns:p15="http://schemas.microsoft.com/office/powerpoint/2012/main" timeZoneBias="420"/>
      </p:ext>
    </p:extLst>
  </p:cm>
  <p:cm authorId="2" dt="2017-06-07T19:26:44.136" idx="7">
    <p:pos x="768" y="1600"/>
    <p:text>Cut the loss: "loss += (out(J) - target(J))**2."</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06-05T20:51:01.080" idx="1">
    <p:pos x="10" y="10"/>
    <p:text>this is my attempt to introduce listing 1 type stuff, with choosing randomly</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7C63E-F504-4D2A-8775-949A6FA691C3}" type="datetimeFigureOut">
              <a:rPr lang="en-US" smtClean="0"/>
              <a:t>6/18/2017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4CA9A-C6F7-4BFA-85F2-A76A40666436}" type="slidenum">
              <a:rPr lang="en-US" smtClean="0"/>
              <a:t>‹#›</a:t>
            </a:fld>
            <a:endParaRPr lang="en-US"/>
          </a:p>
        </p:txBody>
      </p:sp>
    </p:spTree>
    <p:extLst>
      <p:ext uri="{BB962C8B-B14F-4D97-AF65-F5344CB8AC3E}">
        <p14:creationId xmlns:p14="http://schemas.microsoft.com/office/powerpoint/2010/main" val="127086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36FAAB-525B-4C95-B14C-9F94592A1526}"/>
              </a:ext>
            </a:extLst>
          </p:cNvPr>
          <p:cNvSpPr txBox="1">
            <a:spLocks noGrp="1"/>
          </p:cNvSpPr>
          <p:nvPr>
            <p:ph type="sldNum" sz="quarter" idx="5"/>
          </p:nvPr>
        </p:nvSpPr>
        <p:spPr>
          <a:ln/>
        </p:spPr>
        <p:txBody>
          <a:bodyPr lIns="0" tIns="0" rIns="0" bIns="0" anchor="b" anchorCtr="0">
            <a:noAutofit/>
          </a:bodyPr>
          <a:lstStyle/>
          <a:p>
            <a:pPr lvl="0"/>
            <a:fld id="{B327ACC7-9B04-43B6-9BE7-AF57466267AC}" type="slidenum">
              <a:t>1</a:t>
            </a:fld>
            <a:endParaRPr lang="en-US"/>
          </a:p>
        </p:txBody>
      </p:sp>
      <p:sp>
        <p:nvSpPr>
          <p:cNvPr id="2" name="Slide Image Placeholder 1">
            <a:extLst>
              <a:ext uri="{FF2B5EF4-FFF2-40B4-BE49-F238E27FC236}">
                <a16:creationId xmlns:a16="http://schemas.microsoft.com/office/drawing/2014/main" id="{FC547CEE-31D0-439D-AA95-E01C6638DDFB}"/>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896206A-C02E-45E5-933A-EFEE93072847}"/>
              </a:ext>
            </a:extLst>
          </p:cNvPr>
          <p:cNvSpPr txBox="1">
            <a:spLocks noGrp="1"/>
          </p:cNvSpPr>
          <p:nvPr>
            <p:ph type="body" sz="quarter" idx="1"/>
          </p:nvPr>
        </p:nvSpPr>
        <p:spPr/>
        <p:txBody>
          <a:bodyPr/>
          <a:lstStyle/>
          <a:p>
            <a:r>
              <a:rPr lang="en-US" dirty="0"/>
              <a:t>Hello, I am Matthew Francis-Landau from Johns Hopkins University where we are developing the Dyna programming language, and I will be giving the first half of this talk.</a:t>
            </a:r>
          </a:p>
        </p:txBody>
      </p:sp>
    </p:spTree>
    <p:extLst>
      <p:ext uri="{BB962C8B-B14F-4D97-AF65-F5344CB8AC3E}">
        <p14:creationId xmlns:p14="http://schemas.microsoft.com/office/powerpoint/2010/main" val="54603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nice similarity between prolog’s If ( </a:t>
            </a:r>
            <a:r>
              <a:rPr lang="en-US" dirty="0">
                <a:sym typeface="Wingdings" panose="05000000000000000000" pitchFamily="2" charset="2"/>
              </a:rPr>
              <a:t>:- ) and our aggregators ( += ). Also between methods inside of our expression such as times ( * ) and conjunctions in prolog </a:t>
            </a:r>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10</a:t>
            </a:fld>
            <a:endParaRPr lang="en-US"/>
          </a:p>
        </p:txBody>
      </p:sp>
    </p:spTree>
    <p:extLst>
      <p:ext uri="{BB962C8B-B14F-4D97-AF65-F5344CB8AC3E}">
        <p14:creationId xmlns:p14="http://schemas.microsoft.com/office/powerpoint/2010/main" val="332222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a more concrete example, we can look at shortest path.  (click) The single source definition is definable using three lines of dyna.  (click) This definition would be accompanied with a set of edges as well as some starting and ending location as shown.  (click) We can see that this looks very similar to a mathematical definition of shortest path.  (click)  Again we have that a variable not present in the head of the expression is getting aggregated over just like in the inner-product examples before.  Unlike before, we have that the aggregator is min= which is selecting the value that minimizes this expression instead of summing over all of them.  (click) Note that even the concept of min= is already present inside of our mathematical definition.</a:t>
            </a:r>
          </a:p>
          <a:p>
            <a:endParaRPr lang="en-US" dirty="0"/>
          </a:p>
          <a:p>
            <a:r>
              <a:rPr lang="en-US" dirty="0"/>
              <a:t>(click) Now once our program has converged, we can perform queries against the state of the program.  (click) For example, we can simply query the length of the entire path, (click) or the distance at a specific vertex in the graph.  (click) We can also query all of the distances in the graph, (click) or restrict which items are returned, </a:t>
            </a:r>
            <a:r>
              <a:rPr lang="en-US" dirty="0" err="1"/>
              <a:t>eg</a:t>
            </a:r>
            <a:r>
              <a:rPr lang="en-US" dirty="0"/>
              <a:t> selecting only the items which are greater than 7 units away from the start.  Note that these queries are similar to the statements which appear on our right-hand-side, and in computing these expressions we might have internal queries such as (click) edge’s leaving “a”.</a:t>
            </a:r>
          </a:p>
        </p:txBody>
      </p:sp>
      <p:sp>
        <p:nvSpPr>
          <p:cNvPr id="4" name="Slide Number Placeholder 3"/>
          <p:cNvSpPr>
            <a:spLocks noGrp="1"/>
          </p:cNvSpPr>
          <p:nvPr>
            <p:ph type="sldNum" sz="quarter" idx="10"/>
          </p:nvPr>
        </p:nvSpPr>
        <p:spPr/>
        <p:txBody>
          <a:bodyPr/>
          <a:lstStyle/>
          <a:p>
            <a:fld id="{19E4CA9A-C6F7-4BFA-85F2-A76A40666436}" type="slidenum">
              <a:rPr lang="en-US" smtClean="0"/>
              <a:t>11</a:t>
            </a:fld>
            <a:endParaRPr lang="en-US"/>
          </a:p>
        </p:txBody>
      </p:sp>
    </p:spTree>
    <p:extLst>
      <p:ext uri="{BB962C8B-B14F-4D97-AF65-F5344CB8AC3E}">
        <p14:creationId xmlns:p14="http://schemas.microsoft.com/office/powerpoint/2010/main" val="7115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we have all these ways of defining sets, on the right-hand-side and from queries, we need to perform a reduce like operation.</a:t>
            </a:r>
          </a:p>
          <a:p>
            <a:r>
              <a:rPr lang="en-US" dirty="0"/>
              <a:t>So min= with shortest path, we have a number of different aggregators.  (click) We have all of the aggregators that you would expect in a math equation such as addition, multiplication, min, max.  We also have logical aggregators such as and “and” “or.” (click) Standard equality aggregators for simply setting a single value, or (click) last one wins when we might want to override the value later in the program.  (click) There are also choice aggregators which allow for user’s to define multiple ways of computing the same value, which allows for dyna to automatically choose the most efficient. (click) Finally, we allow for user’s to define custom aggregators by simply providing definitions of a mathematical </a:t>
            </a:r>
            <a:r>
              <a:rPr lang="en-US" altLang="en-US" sz="1200" dirty="0"/>
              <a:t>commutative</a:t>
            </a:r>
            <a:r>
              <a:rPr lang="en-US" dirty="0"/>
              <a:t> semigroup.</a:t>
            </a:r>
          </a:p>
        </p:txBody>
      </p:sp>
      <p:sp>
        <p:nvSpPr>
          <p:cNvPr id="4" name="Slide Number Placeholder 3"/>
          <p:cNvSpPr>
            <a:spLocks noGrp="1"/>
          </p:cNvSpPr>
          <p:nvPr>
            <p:ph type="sldNum" sz="quarter" idx="10"/>
          </p:nvPr>
        </p:nvSpPr>
        <p:spPr/>
        <p:txBody>
          <a:bodyPr/>
          <a:lstStyle/>
          <a:p>
            <a:fld id="{19E4CA9A-C6F7-4BFA-85F2-A76A40666436}" type="slidenum">
              <a:rPr lang="en-US" smtClean="0"/>
              <a:t>12</a:t>
            </a:fld>
            <a:endParaRPr lang="en-US"/>
          </a:p>
        </p:txBody>
      </p:sp>
    </p:spTree>
    <p:extLst>
      <p:ext uri="{BB962C8B-B14F-4D97-AF65-F5344CB8AC3E}">
        <p14:creationId xmlns:p14="http://schemas.microsoft.com/office/powerpoint/2010/main" val="260938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Deep learning is all the rage these days, we are going to look at one of the main work horses, a convolution.</a:t>
            </a:r>
          </a:p>
          <a:p>
            <a:r>
              <a:rPr lang="en-US" dirty="0"/>
              <a:t>Essentially we have parameters shown in yellow which slide over an input image shown in green.  This generates an output value at each location which represents if the feature that we are looking for was found at some location in the image.  If we were to be reading something about a convolution, then we might see an equation like this (click), we can see the input image (click) is referenced here along with the weights (click), we then apply some non linearity (click) to the sum of these values and this results in the value at the output (click)</a:t>
            </a:r>
          </a:p>
        </p:txBody>
      </p:sp>
      <p:sp>
        <p:nvSpPr>
          <p:cNvPr id="4" name="Slide Number Placeholder 3"/>
          <p:cNvSpPr>
            <a:spLocks noGrp="1"/>
          </p:cNvSpPr>
          <p:nvPr>
            <p:ph type="sldNum" sz="quarter" idx="10"/>
          </p:nvPr>
        </p:nvSpPr>
        <p:spPr/>
        <p:txBody>
          <a:bodyPr/>
          <a:lstStyle/>
          <a:p>
            <a:fld id="{19E4CA9A-C6F7-4BFA-85F2-A76A40666436}" type="slidenum">
              <a:rPr lang="en-US" smtClean="0"/>
              <a:t>13</a:t>
            </a:fld>
            <a:endParaRPr lang="en-US"/>
          </a:p>
        </p:txBody>
      </p:sp>
    </p:spTree>
    <p:extLst>
      <p:ext uri="{BB962C8B-B14F-4D97-AF65-F5344CB8AC3E}">
        <p14:creationId xmlns:p14="http://schemas.microsoft.com/office/powerpoint/2010/main" val="49288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14</a:t>
            </a:fld>
            <a:endParaRPr lang="en-US"/>
          </a:p>
        </p:txBody>
      </p:sp>
    </p:spTree>
    <p:extLst>
      <p:ext uri="{BB962C8B-B14F-4D97-AF65-F5344CB8AC3E}">
        <p14:creationId xmlns:p14="http://schemas.microsoft.com/office/powerpoint/2010/main" val="363163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show a few simple algorithms so far today, however we can implement a whole gauntlet of algorithms as many are easily represented as graph with the propagation of changes.  For example, </a:t>
            </a:r>
          </a:p>
          <a:p>
            <a:r>
              <a:rPr lang="en-US" dirty="0"/>
              <a:t>(click) Gibbs and MCMC are two algorithms which change a value in a graph and need to </a:t>
            </a:r>
            <a:r>
              <a:rPr lang="en-US" dirty="0" err="1"/>
              <a:t>recompute</a:t>
            </a:r>
            <a:r>
              <a:rPr lang="en-US" dirty="0"/>
              <a:t> the likelihood of an entire expression which maps nicely to reactive programming.  </a:t>
            </a:r>
          </a:p>
          <a:p>
            <a:r>
              <a:rPr lang="en-US" dirty="0"/>
              <a:t>(click) Iterative algorithms also work well as once we have defined a computation graph we want to pass changes until we converge.  </a:t>
            </a:r>
          </a:p>
          <a:p>
            <a:r>
              <a:rPr lang="en-US" dirty="0"/>
              <a:t>(click) Neural networks are increasingly defined as graphs where we are passing vectors between different elements of the graph.  </a:t>
            </a:r>
          </a:p>
          <a:p>
            <a:r>
              <a:rPr lang="en-US" dirty="0"/>
              <a:t>(click) Branch-and-bound and DPLL choose a variable to assign a value to and then will propagate the change around the graph to determine what else is open to choose. </a:t>
            </a:r>
          </a:p>
          <a:p>
            <a:r>
              <a:rPr lang="en-US" dirty="0"/>
              <a:t>(click) So, all of these are using graphs and propagating information to determine their solution. </a:t>
            </a:r>
          </a:p>
          <a:p>
            <a:r>
              <a:rPr lang="en-US" dirty="0"/>
              <a:t>(click)  For more information on writing programs in dyna and more sample programs see “Eisner &amp; </a:t>
            </a:r>
            <a:r>
              <a:rPr lang="en-US" dirty="0" err="1"/>
              <a:t>Filardo</a:t>
            </a:r>
            <a:r>
              <a:rPr lang="en-US" dirty="0"/>
              <a:t> 2011” and “Eisner 2009” cited here at the bottom.</a:t>
            </a:r>
          </a:p>
        </p:txBody>
      </p:sp>
      <p:sp>
        <p:nvSpPr>
          <p:cNvPr id="4" name="Slide Number Placeholder 3"/>
          <p:cNvSpPr>
            <a:spLocks noGrp="1"/>
          </p:cNvSpPr>
          <p:nvPr>
            <p:ph type="sldNum" sz="quarter" idx="10"/>
          </p:nvPr>
        </p:nvSpPr>
        <p:spPr/>
        <p:txBody>
          <a:bodyPr/>
          <a:lstStyle/>
          <a:p>
            <a:fld id="{19E4CA9A-C6F7-4BFA-85F2-A76A40666436}" type="slidenum">
              <a:rPr lang="en-US" smtClean="0"/>
              <a:t>16</a:t>
            </a:fld>
            <a:endParaRPr lang="en-US"/>
          </a:p>
        </p:txBody>
      </p:sp>
    </p:spTree>
    <p:extLst>
      <p:ext uri="{BB962C8B-B14F-4D97-AF65-F5344CB8AC3E}">
        <p14:creationId xmlns:p14="http://schemas.microsoft.com/office/powerpoint/2010/main" val="272060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we have the same shortest path program that we had a few slides ago.  (click) If we look procedural implementation in pseudo Java, we first have:</a:t>
            </a:r>
          </a:p>
          <a:p>
            <a:r>
              <a:rPr lang="en-US" dirty="0"/>
              <a:t>Methods:</a:t>
            </a:r>
            <a:br>
              <a:rPr lang="en-US" dirty="0"/>
            </a:br>
            <a:r>
              <a:rPr lang="en-US" dirty="0"/>
              <a:t>1) FIFO queue, Pair represent the edges and strings for keys inside of the hash map</a:t>
            </a:r>
          </a:p>
          <a:p>
            <a:r>
              <a:rPr lang="en-US" dirty="0"/>
              <a:t>2) Priority queue</a:t>
            </a:r>
          </a:p>
          <a:p>
            <a:r>
              <a:rPr lang="en-US" dirty="0"/>
              <a:t>3) Nested hash map to represent edges, (faster lookups if we know the first entry for an edge)</a:t>
            </a:r>
          </a:p>
          <a:p>
            <a:r>
              <a:rPr lang="en-US" dirty="0"/>
              <a:t>4) Mapping places to integers so that we can use a dense array to store distances and edges</a:t>
            </a:r>
          </a:p>
          <a:p>
            <a:r>
              <a:rPr lang="en-US" dirty="0"/>
              <a:t>5) Recursive distance with depth first based computation (good for trees)</a:t>
            </a:r>
          </a:p>
        </p:txBody>
      </p:sp>
      <p:sp>
        <p:nvSpPr>
          <p:cNvPr id="4" name="Slide Number Placeholder 3"/>
          <p:cNvSpPr>
            <a:spLocks noGrp="1"/>
          </p:cNvSpPr>
          <p:nvPr>
            <p:ph type="sldNum" sz="quarter" idx="10"/>
          </p:nvPr>
        </p:nvSpPr>
        <p:spPr/>
        <p:txBody>
          <a:bodyPr/>
          <a:lstStyle/>
          <a:p>
            <a:fld id="{19E4CA9A-C6F7-4BFA-85F2-A76A40666436}" type="slidenum">
              <a:rPr lang="en-US" smtClean="0"/>
              <a:t>18</a:t>
            </a:fld>
            <a:endParaRPr lang="en-US"/>
          </a:p>
        </p:txBody>
      </p:sp>
    </p:spTree>
    <p:extLst>
      <p:ext uri="{BB962C8B-B14F-4D97-AF65-F5344CB8AC3E}">
        <p14:creationId xmlns:p14="http://schemas.microsoft.com/office/powerpoint/2010/main" val="105555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21</a:t>
            </a:fld>
            <a:endParaRPr lang="en-US"/>
          </a:p>
        </p:txBody>
      </p:sp>
    </p:spTree>
    <p:extLst>
      <p:ext uri="{BB962C8B-B14F-4D97-AF65-F5344CB8AC3E}">
        <p14:creationId xmlns:p14="http://schemas.microsoft.com/office/powerpoint/2010/main" val="2408887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Matthew.</a:t>
            </a:r>
          </a:p>
          <a:p>
            <a:endParaRPr lang="en-US" dirty="0"/>
          </a:p>
          <a:p>
            <a:r>
              <a:rPr lang="en-US" dirty="0"/>
              <a:t>Hi everyone I'm Tim Vieira.</a:t>
            </a:r>
          </a:p>
          <a:p>
            <a:endParaRPr lang="en-US" dirty="0"/>
          </a:p>
          <a:p>
            <a:r>
              <a:rPr lang="en-US" dirty="0"/>
              <a:t>I'll be wrapping up this talk with our plans for optimizing Dyna programs </a:t>
            </a:r>
            <a:r>
              <a:rPr lang="en-US" b="1" dirty="0"/>
              <a:t>as they run</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10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outer-most level: the user-facing "API".</a:t>
            </a:r>
          </a:p>
          <a:p>
            <a:endParaRPr lang="en-US" dirty="0"/>
          </a:p>
          <a:p>
            <a:r>
              <a:rPr lang="en-US" dirty="0"/>
              <a:t>Here we have an </a:t>
            </a:r>
            <a:r>
              <a:rPr lang="en-US" i="1" dirty="0"/>
              <a:t>micro-example</a:t>
            </a:r>
            <a:r>
              <a:rPr lang="en-US" dirty="0"/>
              <a:t> of a Dyna program for a maintaining the *maximum* of a collection of *inputs*.</a:t>
            </a:r>
          </a:p>
          <a:p>
            <a:endParaRPr lang="en-US" dirty="0"/>
          </a:p>
          <a:p>
            <a:r>
              <a:rPr lang="en-US" dirty="0"/>
              <a:t>This program gets compiled into --- what can best be described as --- a *dynamic data structure*.</a:t>
            </a:r>
          </a:p>
          <a:p>
            <a:endParaRPr lang="en-US" dirty="0"/>
          </a:p>
          <a:p>
            <a:r>
              <a:rPr lang="en-US" dirty="0"/>
              <a:t>Because this data structure supports queries…</a:t>
            </a:r>
          </a:p>
          <a:p>
            <a:endParaRPr lang="en-US" dirty="0"/>
          </a:p>
          <a:p>
            <a:r>
              <a:rPr lang="en-US" dirty="0"/>
              <a:t>… and updates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2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650F77-EDD8-4997-BBE1-5E1E04A633BB}"/>
              </a:ext>
            </a:extLst>
          </p:cNvPr>
          <p:cNvSpPr txBox="1">
            <a:spLocks noGrp="1"/>
          </p:cNvSpPr>
          <p:nvPr>
            <p:ph type="sldNum" sz="quarter" idx="5"/>
          </p:nvPr>
        </p:nvSpPr>
        <p:spPr>
          <a:ln/>
        </p:spPr>
        <p:txBody>
          <a:bodyPr lIns="0" tIns="0" rIns="0" bIns="0" anchor="b" anchorCtr="0">
            <a:noAutofit/>
          </a:bodyPr>
          <a:lstStyle/>
          <a:p>
            <a:pPr lvl="0"/>
            <a:fld id="{179082B3-505A-4DEC-B96F-1774A9E43B2E}" type="slidenum">
              <a:t>2</a:t>
            </a:fld>
            <a:endParaRPr lang="en-US"/>
          </a:p>
        </p:txBody>
      </p:sp>
      <p:sp>
        <p:nvSpPr>
          <p:cNvPr id="2" name="Slide Image Placeholder 1">
            <a:extLst>
              <a:ext uri="{FF2B5EF4-FFF2-40B4-BE49-F238E27FC236}">
                <a16:creationId xmlns:a16="http://schemas.microsoft.com/office/drawing/2014/main" id="{F6C44B03-E36A-4CB1-8493-FC414DC66AB5}"/>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F5DF015-FCA1-4B98-A310-C59BAC3EC435}"/>
              </a:ext>
            </a:extLst>
          </p:cNvPr>
          <p:cNvSpPr txBox="1">
            <a:spLocks noGrp="1"/>
          </p:cNvSpPr>
          <p:nvPr>
            <p:ph type="body" sz="quarter" idx="1"/>
          </p:nvPr>
        </p:nvSpPr>
        <p:spPr/>
        <p:txBody>
          <a:bodyPr/>
          <a:lstStyle/>
          <a:p>
            <a:pPr lvl="0"/>
            <a:r>
              <a:rPr lang="en-US" dirty="0"/>
              <a:t>(click) Today we are going to be talking about Dyna, a programming language that we have been developing that sits in the (click) intersection of programming languages and machine learning.</a:t>
            </a:r>
          </a:p>
          <a:p>
            <a:pPr lvl="0"/>
            <a:r>
              <a:rPr lang="en-US" dirty="0"/>
              <a:t>(click)We hope that Dyna to make many it easy to implement machine learning algorithms </a:t>
            </a:r>
          </a:p>
          <a:p>
            <a:pPr lvl="0"/>
            <a:r>
              <a:rPr lang="en-US" dirty="0"/>
              <a:t>(click) as well provide “declarative definition” of algorithms which will allow us to perform more advanced optimizations using reinforcement learning.</a:t>
            </a:r>
          </a:p>
          <a:p>
            <a:pPr lvl="0"/>
            <a:endParaRPr lang="en-US" dirty="0"/>
          </a:p>
          <a:p>
            <a:pPr lvl="0"/>
            <a:r>
              <a:rPr lang="en-US" dirty="0"/>
              <a:t>(click) For the first part of this talk we are going to be looking at how to PL can help ML in implementing algorithms faster.</a:t>
            </a:r>
          </a:p>
        </p:txBody>
      </p:sp>
    </p:spTree>
    <p:extLst>
      <p:ext uri="{BB962C8B-B14F-4D97-AF65-F5344CB8AC3E}">
        <p14:creationId xmlns:p14="http://schemas.microsoft.com/office/powerpoint/2010/main" val="4030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I've abstracted away the specific queries and updates into what I'll refer from here on as a "workload".</a:t>
            </a:r>
          </a:p>
          <a:p>
            <a:pPr marL="171450" indent="-171450">
              <a:buFont typeface="Arial" panose="020B0604020202020204" pitchFamily="34" charset="0"/>
              <a:buChar char="•"/>
            </a:pPr>
            <a:r>
              <a:rPr lang="en-US" dirty="0"/>
              <a:t>So our goal in *TUNING* dyna is to reduce the latency between </a:t>
            </a:r>
            <a:r>
              <a:rPr lang="en-US" b="1" dirty="0"/>
              <a:t>QUERIES </a:t>
            </a:r>
            <a:r>
              <a:rPr lang="en-US" dirty="0"/>
              <a:t>and their </a:t>
            </a:r>
            <a:r>
              <a:rPr lang="en-US" b="1" dirty="0"/>
              <a:t>RESPONSES</a:t>
            </a:r>
            <a:endParaRPr lang="en-US" dirty="0"/>
          </a:p>
          <a:p>
            <a:pPr marL="171450" indent="-171450">
              <a:buFont typeface="Arial" panose="020B0604020202020204" pitchFamily="34" charset="0"/>
              <a:buChar char="•"/>
            </a:pPr>
            <a:r>
              <a:rPr lang="en-US" dirty="0"/>
              <a:t>Abstractly, the </a:t>
            </a:r>
            <a:r>
              <a:rPr lang="en-US" b="1" dirty="0"/>
              <a:t>solver backing this data structure</a:t>
            </a:r>
            <a:r>
              <a:rPr lang="en-US" dirty="0"/>
              <a:t> has a bunch of "knobs" that will be tuned by an optimizer</a:t>
            </a:r>
          </a:p>
          <a:p>
            <a:pPr marL="171450" indent="-171450">
              <a:buFont typeface="Arial" panose="020B0604020202020204" pitchFamily="34" charset="0"/>
              <a:buChar char="•"/>
            </a:pPr>
            <a:r>
              <a:rPr lang="en-US" dirty="0"/>
              <a:t>Like this guy with a mustache fine tuning his synthesizer's sound.</a:t>
            </a:r>
          </a:p>
          <a:p>
            <a:pPr marL="171450" indent="-171450">
              <a:buFont typeface="Arial" panose="020B0604020202020204" pitchFamily="34" charset="0"/>
              <a:buChar char="•"/>
            </a:pPr>
            <a:r>
              <a:rPr lang="en-US" dirty="0"/>
              <a:t>Just to give an example of </a:t>
            </a:r>
            <a:r>
              <a:rPr lang="en-US" i="1" dirty="0"/>
              <a:t>coarse-grained knob:</a:t>
            </a:r>
            <a:r>
              <a:rPr lang="en-US" dirty="0"/>
              <a:t> we might consider whether or not to process updates eagerly or lazily. These types of decisions matter, even in simple programs like this one that computes the maximum.</a:t>
            </a:r>
          </a:p>
          <a:p>
            <a:pPr marL="171450" indent="-171450">
              <a:buFont typeface="Arial" panose="020B0604020202020204" pitchFamily="34" charset="0"/>
              <a:buChar char="•"/>
            </a:pPr>
            <a:r>
              <a:rPr lang="en-US" dirty="0"/>
              <a:t>We define the </a:t>
            </a:r>
            <a:r>
              <a:rPr lang="en-US" b="1" dirty="0"/>
              <a:t>long-term cost </a:t>
            </a:r>
            <a:r>
              <a:rPr lang="en-US" b="0" dirty="0"/>
              <a:t>(of a specific knob setting) as the </a:t>
            </a:r>
            <a:r>
              <a:rPr lang="en-US" b="0" i="1" dirty="0"/>
              <a:t>temporally discounted</a:t>
            </a:r>
            <a:r>
              <a:rPr lang="en-US" b="0" dirty="0"/>
              <a:t> average latency with the option for users to specify an query "urgency".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1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way to train this system would be to have an outer loop which </a:t>
            </a:r>
            <a:r>
              <a:rPr lang="en-US" b="1" dirty="0"/>
              <a:t>fiddles with the knobs</a:t>
            </a:r>
          </a:p>
          <a:p>
            <a:pPr marL="171450" indent="-171450">
              <a:buFont typeface="Arial" panose="020B0604020202020204" pitchFamily="34" charset="0"/>
              <a:buChar char="•"/>
            </a:pPr>
            <a:r>
              <a:rPr lang="en-US" dirty="0"/>
              <a:t>Runs the </a:t>
            </a:r>
            <a:r>
              <a:rPr lang="en-US" b="1" dirty="0"/>
              <a:t>entire</a:t>
            </a:r>
            <a:r>
              <a:rPr lang="en-US" dirty="0"/>
              <a:t> workload.</a:t>
            </a:r>
          </a:p>
          <a:p>
            <a:pPr marL="171450" indent="-171450">
              <a:buFont typeface="Arial" panose="020B0604020202020204" pitchFamily="34" charset="0"/>
              <a:buChar char="•"/>
            </a:pPr>
            <a:r>
              <a:rPr lang="en-US" dirty="0"/>
              <a:t>And receives </a:t>
            </a:r>
            <a:r>
              <a:rPr lang="en-US" b="1" dirty="0"/>
              <a:t>feedback</a:t>
            </a:r>
            <a:r>
              <a:rPr lang="en-US" dirty="0"/>
              <a:t> in terms of the cost function (from the previous slide)</a:t>
            </a:r>
          </a:p>
          <a:p>
            <a:pPr marL="171450" indent="-171450">
              <a:buFont typeface="Arial" panose="020B0604020202020204" pitchFamily="34" charset="0"/>
              <a:buChar char="•"/>
            </a:pPr>
            <a:r>
              <a:rPr lang="en-US" dirty="0"/>
              <a:t>Then fiddles with the policy and </a:t>
            </a:r>
            <a:r>
              <a:rPr lang="en-US" b="1" dirty="0"/>
              <a:t>repeats</a:t>
            </a:r>
          </a:p>
          <a:p>
            <a:r>
              <a:rPr lang="en-US" dirty="0"/>
              <a:t>===</a:t>
            </a:r>
          </a:p>
          <a:p>
            <a:pPr marL="171450" indent="-171450">
              <a:buFont typeface="Arial" panose="020B0604020202020204" pitchFamily="34" charset="0"/>
              <a:buChar char="•"/>
            </a:pPr>
            <a:r>
              <a:rPr lang="en-US" dirty="0"/>
              <a:t>This is a reasonable way to train that is actually used by a number of fairly well known systems.</a:t>
            </a:r>
          </a:p>
          <a:p>
            <a:pPr marL="171450" indent="-171450">
              <a:buFont typeface="Arial" panose="020B0604020202020204" pitchFamily="34" charset="0"/>
              <a:buChar char="•"/>
            </a:pPr>
            <a:r>
              <a:rPr lang="en-US" dirty="0"/>
              <a:t>However, there is a serious inefficiency in that only </a:t>
            </a:r>
            <a:r>
              <a:rPr lang="en-US" b="1" dirty="0"/>
              <a:t>one policy is explored per run</a:t>
            </a:r>
            <a:r>
              <a:rPr lang="en-US" dirty="0"/>
              <a:t>.</a:t>
            </a:r>
          </a:p>
          <a:p>
            <a:pPr marL="171450" indent="-171450">
              <a:buFont typeface="Arial" panose="020B0604020202020204" pitchFamily="34" charset="0"/>
              <a:buChar char="•"/>
            </a:pPr>
            <a:r>
              <a:rPr lang="en-US" dirty="0"/>
              <a:t>How can we tighten up this loop to </a:t>
            </a:r>
            <a:r>
              <a:rPr lang="en-US" b="1" dirty="0"/>
              <a:t>get feedback earlier and more often?</a:t>
            </a:r>
          </a:p>
          <a:p>
            <a:pPr marL="171450" indent="-171450">
              <a:buFont typeface="Arial" panose="020B0604020202020204" pitchFamily="34" charset="0"/>
              <a:buChar char="•"/>
            </a:pPr>
            <a:r>
              <a:rPr lang="en-US" b="0" dirty="0"/>
              <a:t>To do that we'll need to </a:t>
            </a:r>
            <a:r>
              <a:rPr lang="en-US" b="1" dirty="0"/>
              <a:t>look inside the solver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8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sketch of what's going on in our solver.</a:t>
            </a:r>
          </a:p>
          <a:p>
            <a:pPr marL="171450" indent="-171450">
              <a:buFont typeface="Arial" panose="020B0604020202020204" pitchFamily="34" charset="0"/>
              <a:buChar char="•"/>
            </a:pPr>
            <a:r>
              <a:rPr lang="en-US" dirty="0"/>
              <a:t>When a query OR update comes in, it gets scheduled on an </a:t>
            </a:r>
            <a:r>
              <a:rPr lang="en-US" b="1" dirty="0"/>
              <a:t>agenda</a:t>
            </a:r>
            <a:r>
              <a:rPr lang="en-US" dirty="0"/>
              <a:t> (a work list of tasks that must be completed </a:t>
            </a:r>
            <a:r>
              <a:rPr lang="en-US" i="1" dirty="0"/>
              <a:t>eventually</a:t>
            </a:r>
            <a:r>
              <a:rPr lang="en-US" i="0" dirty="0"/>
              <a:t>)</a:t>
            </a:r>
          </a:p>
          <a:p>
            <a:pPr marL="171450" indent="-171450">
              <a:buFont typeface="Arial" panose="020B0604020202020204" pitchFamily="34" charset="0"/>
              <a:buChar char="•"/>
            </a:pPr>
            <a:r>
              <a:rPr lang="en-US" i="0" dirty="0"/>
              <a:t>We then have several </a:t>
            </a:r>
            <a:r>
              <a:rPr lang="en-US" b="1" i="0" dirty="0"/>
              <a:t>threads</a:t>
            </a:r>
            <a:r>
              <a:rPr lang="en-US" i="0" dirty="0"/>
              <a:t> running the following loop…</a:t>
            </a:r>
          </a:p>
          <a:p>
            <a:pPr marL="171450" indent="-171450">
              <a:buFont typeface="Arial" panose="020B0604020202020204" pitchFamily="34" charset="0"/>
              <a:buChar char="•"/>
            </a:pPr>
            <a:r>
              <a:rPr lang="en-US" b="1" i="0" dirty="0"/>
              <a:t>pop</a:t>
            </a:r>
            <a:r>
              <a:rPr lang="en-US" i="0" dirty="0"/>
              <a:t> a task from the agenda, for example computing the 4th column of the matrix </a:t>
            </a:r>
            <a:r>
              <a:rPr lang="en-US" b="1" i="0" dirty="0"/>
              <a:t>c </a:t>
            </a:r>
            <a:r>
              <a:rPr lang="en-US" b="0" i="0" dirty="0"/>
              <a:t>defined as the product of two other matrices </a:t>
            </a:r>
            <a:r>
              <a:rPr lang="en-US" b="1" i="0" dirty="0"/>
              <a:t>a</a:t>
            </a:r>
            <a:r>
              <a:rPr lang="en-US" b="0" i="0" dirty="0"/>
              <a:t> and </a:t>
            </a:r>
            <a:r>
              <a:rPr lang="en-US" b="1" i="0" dirty="0"/>
              <a:t>b</a:t>
            </a:r>
            <a:r>
              <a:rPr lang="en-US" b="0" i="0" dirty="0"/>
              <a:t>.</a:t>
            </a:r>
          </a:p>
          <a:p>
            <a:pPr marL="171450" indent="-171450">
              <a:buFont typeface="Arial" panose="020B0604020202020204" pitchFamily="34" charset="0"/>
              <a:buChar char="•"/>
            </a:pPr>
            <a:r>
              <a:rPr lang="en-US" b="0" i="0" dirty="0"/>
              <a:t>We then dispatch to an appropriate </a:t>
            </a:r>
            <a:r>
              <a:rPr lang="en-US" b="1" i="0" dirty="0"/>
              <a:t>strategy</a:t>
            </a:r>
            <a:r>
              <a:rPr lang="en-US" b="0" i="0" dirty="0"/>
              <a:t> for </a:t>
            </a:r>
            <a:r>
              <a:rPr lang="en-US" b="1" i="0" dirty="0"/>
              <a:t>COMPLETING</a:t>
            </a:r>
            <a:r>
              <a:rPr lang="en-US" b="0" i="0" dirty="0"/>
              <a:t> the task. Here's one strategy for our simple column query.</a:t>
            </a:r>
          </a:p>
          <a:p>
            <a:pPr marL="171450" indent="-171450">
              <a:buFont typeface="Arial" panose="020B0604020202020204" pitchFamily="34" charset="0"/>
              <a:buChar char="•"/>
            </a:pPr>
            <a:r>
              <a:rPr lang="en-US" b="0" i="0" dirty="0"/>
              <a:t>We then run the strategy:</a:t>
            </a:r>
          </a:p>
          <a:p>
            <a:pPr marL="628650" lvl="1" indent="-171450">
              <a:buFont typeface="Arial" panose="020B0604020202020204" pitchFamily="34" charset="0"/>
              <a:buChar char="•"/>
            </a:pPr>
            <a:r>
              <a:rPr lang="en-US" b="0" i="0" dirty="0"/>
              <a:t>It will </a:t>
            </a:r>
            <a:r>
              <a:rPr lang="en-US" b="1" i="0" dirty="0"/>
              <a:t>compute a bunch of values</a:t>
            </a:r>
            <a:r>
              <a:rPr lang="en-US" b="0" i="0" dirty="0"/>
              <a:t>, which </a:t>
            </a:r>
            <a:r>
              <a:rPr lang="en-US" b="1" i="0" dirty="0"/>
              <a:t>might be answers</a:t>
            </a:r>
            <a:r>
              <a:rPr lang="en-US" b="0" i="0" dirty="0"/>
              <a:t> to an open query</a:t>
            </a:r>
          </a:p>
          <a:p>
            <a:pPr marL="628650" lvl="1" indent="-171450">
              <a:buFont typeface="Arial" panose="020B0604020202020204" pitchFamily="34" charset="0"/>
              <a:buChar char="•"/>
            </a:pPr>
            <a:r>
              <a:rPr lang="en-US" b="0" i="0" dirty="0"/>
              <a:t>and it might </a:t>
            </a:r>
            <a:r>
              <a:rPr lang="en-US" b="1" i="0" dirty="0"/>
              <a:t>add new tasks</a:t>
            </a:r>
            <a:r>
              <a:rPr lang="en-US" b="0" i="0" dirty="0"/>
              <a:t> to the agenda</a:t>
            </a:r>
          </a:p>
          <a:p>
            <a:pPr marL="171450" indent="-171450">
              <a:buFont typeface="Arial" panose="020B0604020202020204" pitchFamily="34" charset="0"/>
              <a:buChar char="•"/>
            </a:pPr>
            <a:r>
              <a:rPr lang="en-US" b="0" i="0" dirty="0"/>
              <a:t>Of course, it also essential to </a:t>
            </a:r>
            <a:r>
              <a:rPr lang="en-US" b="1" i="0" dirty="0"/>
              <a:t>cache</a:t>
            </a:r>
            <a:r>
              <a:rPr lang="en-US" b="0" i="0" dirty="0"/>
              <a:t> (or </a:t>
            </a:r>
            <a:r>
              <a:rPr lang="en-US" b="0" i="0" dirty="0" err="1"/>
              <a:t>memoize</a:t>
            </a:r>
            <a:r>
              <a:rPr lang="en-US" b="0" i="0" dirty="0"/>
              <a:t>) computed values for efficiency. These memos can later be </a:t>
            </a:r>
            <a:r>
              <a:rPr lang="en-US" b="1" i="0" dirty="0"/>
              <a:t>looked</a:t>
            </a:r>
            <a:r>
              <a:rPr lang="en-US" b="0" i="0" dirty="0"/>
              <a:t> up by other strategies saving the cost of recomputation.</a:t>
            </a:r>
          </a:p>
          <a:p>
            <a:pPr marL="171450" indent="-171450">
              <a:buFont typeface="Arial" panose="020B0604020202020204" pitchFamily="34" charset="0"/>
              <a:buChar char="•"/>
            </a:pPr>
            <a:r>
              <a:rPr lang="en-US" b="1" i="0" dirty="0"/>
              <a:t>I'll now tell you about some of the flexibility that we've baked in!</a:t>
            </a:r>
          </a:p>
          <a:p>
            <a:pPr marL="171450" indent="-171450">
              <a:buFont typeface="Arial" panose="020B0604020202020204" pitchFamily="34" charset="0"/>
              <a:buChar char="•"/>
            </a:pPr>
            <a:r>
              <a:rPr lang="en-US" b="0" i="0" dirty="0"/>
              <a:t>Task on the agenda can be </a:t>
            </a:r>
            <a:r>
              <a:rPr lang="en-US" b="1" i="0" dirty="0"/>
              <a:t>executed in any order</a:t>
            </a:r>
            <a:r>
              <a:rPr lang="en-US" b="0" i="0" dirty="0"/>
              <a:t>… so we need to choose a good order</a:t>
            </a:r>
          </a:p>
          <a:p>
            <a:pPr marL="171450" indent="-171450">
              <a:buFont typeface="Arial" panose="020B0604020202020204" pitchFamily="34" charset="0"/>
              <a:buChar char="•"/>
            </a:pPr>
            <a:r>
              <a:rPr lang="en-US" b="0" i="0" dirty="0"/>
              <a:t>There are tons of </a:t>
            </a:r>
            <a:r>
              <a:rPr lang="en-US" b="1" i="0" dirty="0"/>
              <a:t>admissible strategies</a:t>
            </a:r>
            <a:r>
              <a:rPr lang="en-US" b="0" i="0" dirty="0"/>
              <a:t> to pick from, I'll say more on this shortly … choose</a:t>
            </a:r>
          </a:p>
          <a:p>
            <a:pPr marL="171450" indent="-171450">
              <a:buFont typeface="Arial" panose="020B0604020202020204" pitchFamily="34" charset="0"/>
              <a:buChar char="•"/>
            </a:pPr>
            <a:r>
              <a:rPr lang="en-US" b="0" i="0" dirty="0"/>
              <a:t>The solver is </a:t>
            </a:r>
            <a:r>
              <a:rPr lang="en-US" b="1" i="0" dirty="0"/>
              <a:t>free to create or flush memos anytime… </a:t>
            </a:r>
            <a:r>
              <a:rPr lang="en-US" b="0" i="0" dirty="0"/>
              <a:t>so again choose!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13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solver has been designed from the ground up to be able to recover all the reasonable implementation tricks that we've ever seen used.</a:t>
            </a:r>
          </a:p>
          <a:p>
            <a:pPr marL="171450" indent="-171450">
              <a:buFont typeface="Arial" panose="020B0604020202020204" pitchFamily="34" charset="0"/>
              <a:buChar char="•"/>
            </a:pPr>
            <a:r>
              <a:rPr lang="en-US" dirty="0"/>
              <a:t>These tricks include…</a:t>
            </a:r>
          </a:p>
          <a:p>
            <a:pPr marL="171450" indent="-171450">
              <a:buFont typeface="Arial" panose="020B0604020202020204" pitchFamily="34" charset="0"/>
              <a:buChar char="•"/>
            </a:pPr>
            <a:r>
              <a:rPr lang="en-US" dirty="0"/>
              <a:t>Parallelization of independent computations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Ordering of dependent computations, including join strategies, forward vs backward chaining, and identifying computations that provably can be skipped.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general, a program specifies a lot of computations, but in practice, which computations you do </a:t>
            </a:r>
            <a:r>
              <a:rPr lang="en-US" i="1" dirty="0"/>
              <a:t>first</a:t>
            </a:r>
            <a:r>
              <a:rPr lang="en-US" dirty="0"/>
              <a:t> determines which </a:t>
            </a:r>
            <a:r>
              <a:rPr lang="en-US" i="1" dirty="0"/>
              <a:t>other</a:t>
            </a:r>
            <a:r>
              <a:rPr lang="en-US" dirty="0"/>
              <a:t> ones you need to do.)</a:t>
            </a:r>
          </a:p>
          <a:p>
            <a:pPr marL="171450" indent="-171450">
              <a:buFont typeface="Arial" panose="020B0604020202020204" pitchFamily="34" charset="0"/>
              <a:buChar char="•"/>
            </a:pPr>
            <a:r>
              <a:rPr lang="en-US" dirty="0"/>
              <a:t>We're also concerned with consolidating related work, including batching and </a:t>
            </a:r>
            <a:r>
              <a:rPr lang="en-US" dirty="0" err="1"/>
              <a:t>inlining</a:t>
            </a:r>
            <a:r>
              <a:rPr lang="en-US" dirty="0"/>
              <a:t>.</a:t>
            </a:r>
          </a:p>
          <a:p>
            <a:pPr marL="171450" indent="-171450">
              <a:buFont typeface="Arial" panose="020B0604020202020204" pitchFamily="34" charset="0"/>
              <a:buChar char="•"/>
            </a:pPr>
            <a:r>
              <a:rPr lang="en-US" dirty="0"/>
              <a:t>Lastly, we also need to determine what computations get stored and the low-level details of how they get stored.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9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ton of interesting challenges in defining the giant space while preserving correctness.</a:t>
            </a:r>
          </a:p>
          <a:p>
            <a:pPr marL="171450" indent="-171450">
              <a:buFont typeface="Arial" panose="020B0604020202020204" pitchFamily="34" charset="0"/>
              <a:buChar char="•"/>
            </a:pPr>
            <a:r>
              <a:rPr lang="en-US" dirty="0"/>
              <a:t>Most systems avoid giving themselves so many choices. We embrace them, because we have machine learning to help us choose!</a:t>
            </a:r>
          </a:p>
          <a:p>
            <a:pPr marL="171450" indent="-171450">
              <a:buFont typeface="Arial" panose="020B0604020202020204" pitchFamily="34" charset="0"/>
              <a:buChar char="•"/>
            </a:pPr>
            <a:r>
              <a:rPr lang="en-US" dirty="0"/>
              <a:t>Here's some pointers to some paper describing the architecture</a:t>
            </a:r>
          </a:p>
          <a:p>
            <a:pPr marL="171450" indent="-171450">
              <a:buFont typeface="Arial" panose="020B0604020202020204" pitchFamily="34" charset="0"/>
              <a:buChar char="•"/>
            </a:pPr>
            <a:r>
              <a:rPr lang="en-US" dirty="0"/>
              <a:t>There is lots of progress to come, especially because Wes is tying up a lot of loose ends in his thesis.</a:t>
            </a:r>
          </a:p>
          <a:p>
            <a:pPr marL="171450" indent="-171450">
              <a:buFont typeface="Arial" panose="020B0604020202020204" pitchFamily="34" charset="0"/>
              <a:buChar char="•"/>
            </a:pPr>
            <a:r>
              <a:rPr lang="en-US" dirty="0"/>
              <a:t>p.s. he's awesome and he's on the job market!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13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the sequential choices made by the policy at runtime.</a:t>
            </a:r>
          </a:p>
          <a:p>
            <a:pPr marL="171450" indent="-171450">
              <a:buFont typeface="Arial" panose="020B0604020202020204" pitchFamily="34" charset="0"/>
              <a:buChar char="•"/>
            </a:pPr>
            <a:r>
              <a:rPr lang="en-US" dirty="0"/>
              <a:t>We've been asked to answer an edge query</a:t>
            </a:r>
          </a:p>
          <a:p>
            <a:pPr marL="171450" indent="-171450">
              <a:buFont typeface="Arial" panose="020B0604020202020204" pitchFamily="34" charset="0"/>
              <a:buChar char="•"/>
            </a:pPr>
            <a:r>
              <a:rPr lang="en-US" dirty="0"/>
              <a:t>The specific query is where X and Y are free variables – i.e., we want all edges</a:t>
            </a:r>
          </a:p>
          <a:p>
            <a:pPr marL="628650" lvl="1" indent="-171450">
              <a:buFont typeface="Arial" panose="020B0604020202020204" pitchFamily="34" charset="0"/>
              <a:buChar char="•"/>
            </a:pPr>
            <a:r>
              <a:rPr lang="en-US" dirty="0"/>
              <a:t>Here we use a randomize to pick join strategy1 30% of the time and join strategy2 70% of the time. </a:t>
            </a:r>
          </a:p>
          <a:p>
            <a:pPr marL="628650" lvl="1" indent="-171450">
              <a:buFont typeface="Arial" panose="020B0604020202020204" pitchFamily="34" charset="0"/>
              <a:buChar char="•"/>
            </a:pPr>
            <a:r>
              <a:rPr lang="en-US" dirty="0"/>
              <a:t>The number 0.3 will be tuned to favor the faster strategy</a:t>
            </a:r>
          </a:p>
          <a:p>
            <a:pPr marL="171450" lvl="0" indent="-171450">
              <a:buFont typeface="Arial" panose="020B0604020202020204" pitchFamily="34" charset="0"/>
              <a:buChar char="•"/>
            </a:pPr>
            <a:r>
              <a:rPr lang="en-US" dirty="0"/>
              <a:t>Let's look at the other queries we might been asked to answer</a:t>
            </a:r>
          </a:p>
          <a:p>
            <a:pPr marL="628650" lvl="1" indent="-171450">
              <a:buFont typeface="Arial" panose="020B0604020202020204" pitchFamily="34" charset="0"/>
              <a:buChar char="•"/>
            </a:pPr>
            <a:r>
              <a:rPr lang="en-US" dirty="0"/>
              <a:t>We have the set of outgoing edges for some x.</a:t>
            </a:r>
          </a:p>
          <a:p>
            <a:pPr marL="628650" lvl="1" indent="-171450">
              <a:buFont typeface="Arial" panose="020B0604020202020204" pitchFamily="34" charset="0"/>
              <a:buChar char="•"/>
            </a:pPr>
            <a:r>
              <a:rPr lang="en-US" dirty="0"/>
              <a:t>and the value of a specific edge(x, 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8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play out what this branch might look like..</a:t>
            </a:r>
          </a:p>
          <a:p>
            <a:pPr marL="171450" indent="-171450">
              <a:buFont typeface="Arial" panose="020B0604020202020204" pitchFamily="34" charset="0"/>
              <a:buChar char="•"/>
            </a:pPr>
            <a:r>
              <a:rPr lang="en-US" dirty="0"/>
              <a:t>The answer to this query is an iterator over outgoing edges</a:t>
            </a:r>
          </a:p>
          <a:p>
            <a:pPr marL="171450" indent="-171450">
              <a:buFont typeface="Arial" panose="020B0604020202020204" pitchFamily="34" charset="0"/>
              <a:buChar char="•"/>
            </a:pPr>
            <a:r>
              <a:rPr lang="en-US" dirty="0"/>
              <a:t>Based on a hash on x, we will "randomly" choose between two strategies</a:t>
            </a:r>
          </a:p>
          <a:p>
            <a:pPr marL="171450" indent="-171450">
              <a:buFont typeface="Arial" panose="020B0604020202020204" pitchFamily="34" charset="0"/>
              <a:buChar char="•"/>
            </a:pPr>
            <a:r>
              <a:rPr lang="en-US" dirty="0"/>
              <a:t>(1) looking up the answer in a dense array indexed by x's interned value.</a:t>
            </a:r>
          </a:p>
          <a:p>
            <a:pPr marL="171450" lvl="0" indent="-171450">
              <a:buFont typeface="Arial" panose="020B0604020202020204" pitchFamily="34" charset="0"/>
              <a:buChar char="•"/>
            </a:pPr>
            <a:r>
              <a:rPr lang="en-US" dirty="0"/>
              <a:t>(2) looking up the answer in a hash table, where it might not be computed yet</a:t>
            </a:r>
          </a:p>
          <a:p>
            <a:pPr marL="171450" lvl="0" indent="-171450">
              <a:buFont typeface="Arial" panose="020B0604020202020204" pitchFamily="34" charset="0"/>
              <a:buChar char="•"/>
            </a:pPr>
            <a:r>
              <a:rPr lang="en-US" dirty="0"/>
              <a:t>Suppose we are in the latter case, here we check if x has been cached, if so we return the answer</a:t>
            </a:r>
          </a:p>
          <a:p>
            <a:pPr marL="171450" lvl="0" indent="-171450">
              <a:buFont typeface="Arial" panose="020B0604020202020204" pitchFamily="34" charset="0"/>
              <a:buChar char="•"/>
            </a:pPr>
            <a:r>
              <a:rPr lang="en-US" dirty="0"/>
              <a:t>otherwise, we compute it via the edge(X,Y) query and FILTER the results to match x. Notice that this strategy will </a:t>
            </a:r>
            <a:r>
              <a:rPr lang="en-US" b="1" dirty="0" err="1"/>
              <a:t>recurse</a:t>
            </a:r>
            <a:r>
              <a:rPr lang="en-US" dirty="0"/>
              <a:t> to another node in this </a:t>
            </a:r>
            <a:r>
              <a:rPr lang="en-US" b="1" dirty="0"/>
              <a:t>decision graph</a:t>
            </a:r>
            <a:r>
              <a:rPr lang="en-US" dirty="0"/>
              <a:t>.</a:t>
            </a:r>
          </a:p>
          <a:p>
            <a:pPr marL="171450" lvl="0" indent="-171450">
              <a:buFont typeface="Arial" panose="020B0604020202020204" pitchFamily="34" charset="0"/>
              <a:buChar char="•"/>
            </a:pPr>
            <a:r>
              <a:rPr lang="en-US" dirty="0"/>
              <a:t>Lastly we return the answer and </a:t>
            </a:r>
            <a:r>
              <a:rPr lang="en-US" dirty="0" err="1"/>
              <a:t>memoize</a:t>
            </a:r>
            <a:r>
              <a:rPr lang="en-US" dirty="0"/>
              <a:t> the result 90% of the time</a:t>
            </a:r>
          </a:p>
          <a:p>
            <a:pPr marL="171450" lvl="0" indent="-171450">
              <a:buFont typeface="Arial" panose="020B0604020202020204" pitchFamily="34" charset="0"/>
              <a:buChar char="•"/>
            </a:pPr>
            <a:r>
              <a:rPr lang="en-US" dirty="0"/>
              <a:t>These probabilities highlighted in yellow will be tuned over time, typically approaching 0 or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64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Those policy probabilities can be sensitive to the context of the task.</a:t>
            </a:r>
          </a:p>
          <a:p>
            <a:pPr marL="171450" indent="-171450">
              <a:buFont typeface="Arial" panose="020B0604020202020204" pitchFamily="34" charset="0"/>
              <a:buChar char="•"/>
            </a:pPr>
            <a:r>
              <a:rPr lang="en-US" dirty="0"/>
              <a:t>I don't have time to go through all of these sources of </a:t>
            </a:r>
            <a:r>
              <a:rPr lang="en-US"/>
              <a:t>information (or </a:t>
            </a:r>
            <a:r>
              <a:rPr lang="en-US" dirty="0"/>
              <a:t>"features" in ML terminology)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talk about tuning those probabilities…</a:t>
            </a:r>
          </a:p>
          <a:p>
            <a:pPr marL="171450" indent="-171450">
              <a:buFont typeface="Arial" panose="020B0604020202020204" pitchFamily="34" charset="0"/>
              <a:buChar char="•"/>
            </a:pPr>
            <a:r>
              <a:rPr lang="en-US" dirty="0"/>
              <a:t>Here we have the memoization probability from before</a:t>
            </a:r>
          </a:p>
          <a:p>
            <a:pPr marL="171450" indent="-171450">
              <a:buFont typeface="Arial" panose="020B0604020202020204" pitchFamily="34" charset="0"/>
              <a:buChar char="•"/>
            </a:pPr>
            <a:r>
              <a:rPr lang="en-US" dirty="0"/>
              <a:t>If we know the long-term cost of each action we could update the policy now!</a:t>
            </a:r>
          </a:p>
          <a:p>
            <a:pPr marL="171450" indent="-171450">
              <a:buFont typeface="Arial" panose="020B0604020202020204" pitchFamily="34" charset="0"/>
              <a:buChar char="•"/>
            </a:pPr>
            <a:r>
              <a:rPr lang="en-US" dirty="0"/>
              <a:t>Here's a slightly more abstract view in terms of "states" and "actions"</a:t>
            </a:r>
          </a:p>
          <a:p>
            <a:pPr marL="171450" indent="-171450">
              <a:buFont typeface="Arial" panose="020B0604020202020204" pitchFamily="34" charset="0"/>
              <a:buChar char="•"/>
            </a:pPr>
            <a:r>
              <a:rPr lang="en-US" dirty="0"/>
              <a:t>Suppose we – hypothetically – forked the state of the solver, ran the workload to completion, and measured the long-term costs of each of those actions (denoted here by q1 and q2)</a:t>
            </a:r>
          </a:p>
          <a:p>
            <a:pPr marL="171450" indent="-171450">
              <a:buFont typeface="Arial" panose="020B0604020202020204" pitchFamily="34" charset="0"/>
              <a:buChar char="•"/>
            </a:pPr>
            <a:r>
              <a:rPr lang="en-US" dirty="0"/>
              <a:t>Of course, this would be insanely slow</a:t>
            </a:r>
          </a:p>
          <a:p>
            <a:pPr marL="171450" indent="-171450">
              <a:buFont typeface="Arial" panose="020B0604020202020204" pitchFamily="34" charset="0"/>
              <a:buChar char="•"/>
            </a:pPr>
            <a:r>
              <a:rPr lang="en-US" dirty="0"/>
              <a:t>So we use machine learning to PREDICT these future costs from context</a:t>
            </a:r>
          </a:p>
          <a:p>
            <a:pPr marL="171450" indent="-171450">
              <a:buFont typeface="Arial" panose="020B0604020202020204" pitchFamily="34" charset="0"/>
              <a:buChar char="•"/>
            </a:pPr>
            <a:r>
              <a:rPr lang="en-US" dirty="0"/>
              <a:t>Importantly, this will generalize from past experience (state-action pairs) to knew ones.</a:t>
            </a:r>
          </a:p>
          <a:p>
            <a:pPr marL="171450" indent="-171450">
              <a:buFont typeface="Arial" panose="020B0604020202020204" pitchFamily="34" charset="0"/>
              <a:buChar char="•"/>
            </a:pPr>
            <a:r>
              <a:rPr lang="en-US" dirty="0"/>
              <a:t>and we could imagine using a linear function of various features (</a:t>
            </a:r>
            <a:r>
              <a:rPr lang="en-US" dirty="0" err="1"/>
              <a:t>PhI</a:t>
            </a:r>
            <a:r>
              <a:rPr lang="en-US" dirty="0"/>
              <a:t>) of the state of the solver</a:t>
            </a:r>
          </a:p>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32</a:t>
            </a:fld>
            <a:endParaRPr lang="en-US"/>
          </a:p>
        </p:txBody>
      </p:sp>
    </p:spTree>
    <p:extLst>
      <p:ext uri="{BB962C8B-B14F-4D97-AF65-F5344CB8AC3E}">
        <p14:creationId xmlns:p14="http://schemas.microsoft.com/office/powerpoint/2010/main" val="241707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tune our q-estimator using temporal difference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pretty simple algorithm, which is doing a type of </a:t>
            </a:r>
            <a:r>
              <a:rPr lang="en-US" b="1" dirty="0"/>
              <a:t>approximate dynamic programming</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Which, intuitively, just says that q-hat should agree with itself by looking one step ahead.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33</a:t>
            </a:fld>
            <a:endParaRPr lang="en-US"/>
          </a:p>
        </p:txBody>
      </p:sp>
    </p:spTree>
    <p:extLst>
      <p:ext uri="{BB962C8B-B14F-4D97-AF65-F5344CB8AC3E}">
        <p14:creationId xmlns:p14="http://schemas.microsoft.com/office/powerpoint/2010/main" val="19724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outline for today is to first introduce Declarative programming and why we want it,</a:t>
            </a:r>
          </a:p>
          <a:p>
            <a:r>
              <a:rPr lang="en-US" dirty="0"/>
              <a:t>(click) Then we will introduce the dyna programming language and provide a quick taste for why it makes implementing machine learning algorithms fast</a:t>
            </a:r>
          </a:p>
          <a:p>
            <a:r>
              <a:rPr lang="en-US" dirty="0"/>
              <a:t>(click) Finally, we will discuss our techniques for optimizing Dyna programs using Reinforcement Learning</a:t>
            </a:r>
          </a:p>
        </p:txBody>
      </p:sp>
      <p:sp>
        <p:nvSpPr>
          <p:cNvPr id="4" name="Slide Number Placeholder 3"/>
          <p:cNvSpPr>
            <a:spLocks noGrp="1"/>
          </p:cNvSpPr>
          <p:nvPr>
            <p:ph type="sldNum" sz="quarter" idx="10"/>
          </p:nvPr>
        </p:nvSpPr>
        <p:spPr/>
        <p:txBody>
          <a:bodyPr/>
          <a:lstStyle/>
          <a:p>
            <a:fld id="{19E4CA9A-C6F7-4BFA-85F2-A76A40666436}" type="slidenum">
              <a:rPr lang="en-US" smtClean="0"/>
              <a:t>3</a:t>
            </a:fld>
            <a:endParaRPr lang="en-US"/>
          </a:p>
        </p:txBody>
      </p:sp>
    </p:spTree>
    <p:extLst>
      <p:ext uri="{BB962C8B-B14F-4D97-AF65-F5344CB8AC3E}">
        <p14:creationId xmlns:p14="http://schemas.microsoft.com/office/powerpoint/2010/main" val="36497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overall algorithm is called "actor-critic policy gradient"</a:t>
            </a:r>
          </a:p>
          <a:p>
            <a:pPr marL="171450" indent="-171450">
              <a:buFont typeface="Arial" panose="020B0604020202020204" pitchFamily="34" charset="0"/>
              <a:buChar char="•"/>
            </a:pPr>
            <a:r>
              <a:rPr lang="en-US" dirty="0"/>
              <a:t>when we're in a state we sample according to a log-linear distribution, which allows for context-dependent features f(</a:t>
            </a:r>
            <a:r>
              <a:rPr lang="en-US" dirty="0" err="1"/>
              <a:t>s,a</a:t>
            </a:r>
            <a:r>
              <a:rPr lang="en-US" dirty="0"/>
              <a:t>)</a:t>
            </a:r>
          </a:p>
          <a:p>
            <a:pPr marL="171450" indent="-171450">
              <a:buFont typeface="Arial" panose="020B0604020202020204" pitchFamily="34" charset="0"/>
              <a:buChar char="•"/>
            </a:pPr>
            <a:r>
              <a:rPr lang="en-US" dirty="0"/>
              <a:t>We have a really simple update rule, which intuitively says increase the probability of lower cost actions</a:t>
            </a:r>
          </a:p>
          <a:p>
            <a:pPr marL="171450" indent="-171450">
              <a:buFont typeface="Arial" panose="020B0604020202020204" pitchFamily="34" charset="0"/>
              <a:buChar char="•"/>
            </a:pPr>
            <a:r>
              <a:rPr lang="en-US" dirty="0"/>
              <a:t>This means that this distribution will approximate the </a:t>
            </a:r>
            <a:r>
              <a:rPr lang="en-US" dirty="0" err="1"/>
              <a:t>argmin</a:t>
            </a:r>
            <a:r>
              <a:rPr lang="en-US" dirty="0"/>
              <a:t> of </a:t>
            </a:r>
            <a:r>
              <a:rPr lang="en-US" dirty="0" err="1"/>
              <a:t>qhat</a:t>
            </a:r>
            <a:endParaRPr lang="en-US" dirty="0"/>
          </a:p>
          <a:p>
            <a:pPr marL="171450" indent="-171450">
              <a:buFont typeface="Arial" panose="020B0604020202020204" pitchFamily="34" charset="0"/>
              <a:buChar char="•"/>
            </a:pPr>
            <a:r>
              <a:rPr lang="en-US" dirty="0"/>
              <a:t>Of course, we also have to update q-hat, which also has a fairly simple update rule.</a:t>
            </a:r>
          </a:p>
        </p:txBody>
      </p:sp>
      <p:sp>
        <p:nvSpPr>
          <p:cNvPr id="4" name="Slide Number Placeholder 3"/>
          <p:cNvSpPr>
            <a:spLocks noGrp="1"/>
          </p:cNvSpPr>
          <p:nvPr>
            <p:ph type="sldNum" sz="quarter" idx="10"/>
          </p:nvPr>
        </p:nvSpPr>
        <p:spPr/>
        <p:txBody>
          <a:bodyPr/>
          <a:lstStyle/>
          <a:p>
            <a:fld id="{19E4CA9A-C6F7-4BFA-85F2-A76A40666436}" type="slidenum">
              <a:rPr lang="en-US" smtClean="0"/>
              <a:t>34</a:t>
            </a:fld>
            <a:endParaRPr lang="en-US"/>
          </a:p>
        </p:txBody>
      </p:sp>
    </p:spTree>
    <p:extLst>
      <p:ext uri="{BB962C8B-B14F-4D97-AF65-F5344CB8AC3E}">
        <p14:creationId xmlns:p14="http://schemas.microsoft.com/office/powerpoint/2010/main" val="1797938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462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5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168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90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Policy maintains a </a:t>
                </a:r>
                <a:r>
                  <a:rPr lang="en-US" i="1" dirty="0"/>
                  <a:t>distribution</a:t>
                </a:r>
                <a:r>
                  <a:rPr lang="en-US" dirty="0"/>
                  <a:t> </a:t>
                </a:r>
                <a14:m>
                  <m:oMath xmlns:m="http://schemas.openxmlformats.org/officeDocument/2006/math">
                    <m:r>
                      <m:rPr>
                        <m:sty m:val="p"/>
                      </m:rPr>
                      <a:rPr lang="en-US" i="1">
                        <a:latin typeface="Cambria Math" panose="02040503050406030204" pitchFamily="18" charset="0"/>
                      </a:rPr>
                      <m:t>π</m:t>
                    </m:r>
                  </m:oMath>
                </a14:m>
                <a:r>
                  <a:rPr lang="en-US" dirty="0"/>
                  <a:t>(</a:t>
                </a:r>
                <a:r>
                  <a:rPr lang="en-US" dirty="0" err="1"/>
                  <a:t>strategy|state</a:t>
                </a:r>
                <a:r>
                  <a:rPr lang="en-US" dirty="0"/>
                  <a:t>, task, </a:t>
                </a:r>
                <a:r>
                  <a:rPr lang="en-US" dirty="0" err="1"/>
                  <a:t>args</a:t>
                </a:r>
                <a:r>
                  <a:rPr lang="en-US" dirty="0"/>
                  <a:t>) over all choices rather than committing to a single choice.</a:t>
                </a:r>
              </a:p>
              <a:p>
                <a:pPr lvl="1"/>
                <a:r>
                  <a:rPr lang="en-US" dirty="0"/>
                  <a:t>Explore many options randomly and get feedback (like an A/B test, a.k.a. bandit)</a:t>
                </a:r>
              </a:p>
              <a:p>
                <a:pPr lvl="2"/>
                <a:r>
                  <a:rPr lang="en-US" dirty="0"/>
                  <a:t>Smoothly change from strategy A to B by gradually shifting probability mass (favoring the best over time)</a:t>
                </a:r>
              </a:p>
              <a:p>
                <a:pPr lvl="1"/>
                <a:r>
                  <a:rPr lang="en-US" dirty="0"/>
                  <a:t>Conditioning on state, task, </a:t>
                </a:r>
                <a:r>
                  <a:rPr lang="en-US" dirty="0" err="1"/>
                  <a:t>args</a:t>
                </a:r>
                <a:r>
                  <a:rPr lang="en-US" dirty="0"/>
                  <a:t> (contextual bandits)</a:t>
                </a:r>
              </a:p>
              <a:p>
                <a:pPr lvl="1"/>
                <a:r>
                  <a:rPr lang="en-US" dirty="0"/>
                  <a:t>Delayed reward (reinforcement learning)</a:t>
                </a:r>
              </a:p>
              <a:p>
                <a:pPr lvl="2"/>
                <a:r>
                  <a:rPr lang="en-US" dirty="0"/>
                  <a:t>e.g., creating a memo has delayed benefit </a:t>
                </a:r>
              </a:p>
              <a:p>
                <a:pPr lvl="2"/>
                <a:endParaRPr lang="en-US" dirty="0"/>
              </a:p>
              <a:p>
                <a:pPr lvl="2"/>
                <a:endParaRPr lang="en-US" dirty="0"/>
              </a:p>
              <a:p>
                <a:pPr lvl="1"/>
                <a:r>
                  <a:rPr lang="en-US" dirty="0"/>
                  <a:t>Problem: It’s expensive to explore multiple storage strategies </a:t>
                </a:r>
              </a:p>
              <a:p>
                <a:pPr lvl="2"/>
                <a:r>
                  <a:rPr lang="en-US" dirty="0"/>
                  <a:t>duplicate: expensive to maintain several copies of data</a:t>
                </a:r>
              </a:p>
              <a:p>
                <a:pPr lvl="2"/>
                <a:r>
                  <a:rPr lang="en-US" dirty="0"/>
                  <a:t>convert: expensive to converting from one strategy to another</a:t>
                </a:r>
              </a:p>
              <a:p>
                <a:pPr lvl="2"/>
                <a:r>
                  <a:rPr lang="en-US" dirty="0"/>
                  <a:t>We use a hybrid strategy. (More on next slide)</a:t>
                </a:r>
              </a:p>
              <a:p>
                <a:pPr lvl="2"/>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Policy maintains a </a:t>
                </a:r>
                <a:r>
                  <a:rPr lang="en-US" i="1" dirty="0"/>
                  <a:t>distribution</a:t>
                </a:r>
                <a:r>
                  <a:rPr lang="en-US" dirty="0"/>
                  <a:t> </a:t>
                </a:r>
                <a:r>
                  <a:rPr lang="en-US" i="0">
                    <a:latin typeface="Cambria Math" panose="02040503050406030204" pitchFamily="18" charset="0"/>
                  </a:rPr>
                  <a:t>π</a:t>
                </a:r>
                <a:r>
                  <a:rPr lang="en-US" dirty="0"/>
                  <a:t>(</a:t>
                </a:r>
                <a:r>
                  <a:rPr lang="en-US" dirty="0" err="1"/>
                  <a:t>strategy|state</a:t>
                </a:r>
                <a:r>
                  <a:rPr lang="en-US" dirty="0"/>
                  <a:t>, task, </a:t>
                </a:r>
                <a:r>
                  <a:rPr lang="en-US" dirty="0" err="1"/>
                  <a:t>args</a:t>
                </a:r>
                <a:r>
                  <a:rPr lang="en-US" dirty="0"/>
                  <a:t>) over all choices rather than committing to a single choice.</a:t>
                </a:r>
              </a:p>
              <a:p>
                <a:pPr lvl="1"/>
                <a:r>
                  <a:rPr lang="en-US" dirty="0"/>
                  <a:t>Explore many options randomly and get feedback (like an A/B test, a.k.a. bandit)</a:t>
                </a:r>
              </a:p>
              <a:p>
                <a:pPr lvl="2"/>
                <a:r>
                  <a:rPr lang="en-US" dirty="0"/>
                  <a:t>Smoothly change from strategy A to B by gradually shifting probability mass (favoring the best over time)</a:t>
                </a:r>
              </a:p>
              <a:p>
                <a:pPr lvl="1"/>
                <a:r>
                  <a:rPr lang="en-US" dirty="0"/>
                  <a:t>Conditioning on state, task, </a:t>
                </a:r>
                <a:r>
                  <a:rPr lang="en-US" dirty="0" err="1"/>
                  <a:t>args</a:t>
                </a:r>
                <a:r>
                  <a:rPr lang="en-US" dirty="0"/>
                  <a:t> (contextual bandits)</a:t>
                </a:r>
              </a:p>
              <a:p>
                <a:pPr lvl="1"/>
                <a:r>
                  <a:rPr lang="en-US" dirty="0"/>
                  <a:t>Delayed reward (reinforcement learning)</a:t>
                </a:r>
              </a:p>
              <a:p>
                <a:pPr lvl="2"/>
                <a:r>
                  <a:rPr lang="en-US" dirty="0"/>
                  <a:t>e.g., creating a memo has delayed benefit </a:t>
                </a:r>
              </a:p>
              <a:p>
                <a:pPr lvl="2"/>
                <a:endParaRPr lang="en-US" dirty="0"/>
              </a:p>
              <a:p>
                <a:pPr lvl="2"/>
                <a:endParaRPr lang="en-US" dirty="0"/>
              </a:p>
              <a:p>
                <a:pPr lvl="1"/>
                <a:r>
                  <a:rPr lang="en-US" dirty="0"/>
                  <a:t>Problem: It’s expensive to explore multiple storage strategies </a:t>
                </a:r>
              </a:p>
              <a:p>
                <a:pPr lvl="2"/>
                <a:r>
                  <a:rPr lang="en-US" dirty="0"/>
                  <a:t>duplicate: expensive to maintain several copies of data</a:t>
                </a:r>
              </a:p>
              <a:p>
                <a:pPr lvl="2"/>
                <a:r>
                  <a:rPr lang="en-US" dirty="0"/>
                  <a:t>convert: expensive to converting from one strategy to another</a:t>
                </a:r>
              </a:p>
              <a:p>
                <a:pPr lvl="2"/>
                <a:r>
                  <a:rPr lang="en-US" dirty="0"/>
                  <a:t>We use a hybrid strategy. (More on next slide)</a:t>
                </a:r>
              </a:p>
              <a:p>
                <a:pPr lvl="2"/>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71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74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7AF2C2-2C3F-490C-8099-F73399B03145}"/>
              </a:ext>
            </a:extLst>
          </p:cNvPr>
          <p:cNvSpPr txBox="1">
            <a:spLocks noGrp="1"/>
          </p:cNvSpPr>
          <p:nvPr>
            <p:ph type="sldNum" sz="quarter" idx="5"/>
          </p:nvPr>
        </p:nvSpPr>
        <p:spPr>
          <a:ln/>
        </p:spPr>
        <p:txBody>
          <a:bodyPr lIns="0" tIns="0" rIns="0" bIns="0" anchor="b" anchorCtr="0">
            <a:noAutofit/>
          </a:bodyPr>
          <a:lstStyle/>
          <a:p>
            <a:pPr lvl="0"/>
            <a:fld id="{A577B692-5128-445E-AE10-341F99B95F85}" type="slidenum">
              <a:t>4</a:t>
            </a:fld>
            <a:endParaRPr lang="en-US"/>
          </a:p>
        </p:txBody>
      </p:sp>
      <p:sp>
        <p:nvSpPr>
          <p:cNvPr id="2" name="Slide Image Placeholder 1">
            <a:extLst>
              <a:ext uri="{FF2B5EF4-FFF2-40B4-BE49-F238E27FC236}">
                <a16:creationId xmlns:a16="http://schemas.microsoft.com/office/drawing/2014/main" id="{2611007A-C4E0-4BC3-BCBE-4788CB5171D6}"/>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B8A6FC9-64BD-4106-A54E-E34357A5215F}"/>
              </a:ext>
            </a:extLst>
          </p:cNvPr>
          <p:cNvSpPr txBox="1">
            <a:spLocks noGrp="1"/>
          </p:cNvSpPr>
          <p:nvPr>
            <p:ph type="body" sz="quarter" idx="1"/>
          </p:nvPr>
        </p:nvSpPr>
        <p:spPr/>
        <p:txBody>
          <a:bodyPr/>
          <a:lstStyle/>
          <a:p>
            <a:r>
              <a:rPr lang="en-US" dirty="0"/>
              <a:t>So a declarative program (click) is a programming paradigm where the programmer specifics what to compute without explicitly stating how to compute the result.</a:t>
            </a:r>
          </a:p>
          <a:p>
            <a:r>
              <a:rPr lang="en-US" dirty="0"/>
              <a:t>(click) This concept is already fairly common in languages such as SQL where the database is free to choose between a number of different execution plans, or regex where the underlying code is automatically generated from an pattern matching expression.</a:t>
            </a:r>
          </a:p>
          <a:p>
            <a:r>
              <a:rPr lang="en-US" dirty="0"/>
              <a:t>(click) We then want our solver or execution engine to choose a good strategy, this is also fairly common for example, query planning where there are a plethora ideas</a:t>
            </a:r>
          </a:p>
        </p:txBody>
      </p:sp>
    </p:spTree>
    <p:extLst>
      <p:ext uri="{BB962C8B-B14F-4D97-AF65-F5344CB8AC3E}">
        <p14:creationId xmlns:p14="http://schemas.microsoft.com/office/powerpoint/2010/main" val="28300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1.</a:t>
            </a:r>
          </a:p>
          <a:p>
            <a:r>
              <a:rPr lang="en-US" dirty="0"/>
              <a:t>2.</a:t>
            </a:r>
          </a:p>
          <a:p>
            <a:r>
              <a:rPr lang="en-US" dirty="0"/>
              <a:t>3.</a:t>
            </a:r>
          </a:p>
          <a:p>
            <a:r>
              <a:rPr lang="en-US" dirty="0"/>
              <a:t>4. Code is often run once so we researchers only care about performance to the point that their program finishes, not that it is highly performant </a:t>
            </a:r>
          </a:p>
        </p:txBody>
      </p:sp>
      <p:sp>
        <p:nvSpPr>
          <p:cNvPr id="4" name="Slide Number Placeholder 3"/>
          <p:cNvSpPr>
            <a:spLocks noGrp="1"/>
          </p:cNvSpPr>
          <p:nvPr>
            <p:ph type="sldNum" sz="quarter" idx="10"/>
          </p:nvPr>
        </p:nvSpPr>
        <p:spPr/>
        <p:txBody>
          <a:bodyPr/>
          <a:lstStyle/>
          <a:p>
            <a:fld id="{19E4CA9A-C6F7-4BFA-85F2-A76A40666436}" type="slidenum">
              <a:rPr lang="en-US" smtClean="0"/>
              <a:t>5</a:t>
            </a:fld>
            <a:endParaRPr lang="en-US"/>
          </a:p>
        </p:txBody>
      </p:sp>
    </p:spTree>
    <p:extLst>
      <p:ext uri="{BB962C8B-B14F-4D97-AF65-F5344CB8AC3E}">
        <p14:creationId xmlns:p14="http://schemas.microsoft.com/office/powerpoint/2010/main" val="246672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cause the changes would require the underlying math/dyna program</a:t>
            </a:r>
          </a:p>
          <a:p>
            <a:endParaRPr lang="en-US" dirty="0"/>
          </a:p>
          <a:p>
            <a:r>
              <a:rPr lang="en-US" dirty="0"/>
              <a:t>Why not optimize a imperative language like Python/Java/C++.</a:t>
            </a:r>
          </a:p>
          <a:p>
            <a:endParaRPr lang="en-US" dirty="0"/>
          </a:p>
          <a:p>
            <a:r>
              <a:rPr lang="en-US" dirty="0"/>
              <a:t>We would essentially have to recover some underlying more general definition of a program, perform optimizations on that representation.</a:t>
            </a:r>
          </a:p>
          <a:p>
            <a:r>
              <a:rPr lang="en-US" dirty="0"/>
              <a:t>Instead we would rather that programs just give us the general definition of their algorithms.</a:t>
            </a:r>
          </a:p>
        </p:txBody>
      </p:sp>
      <p:sp>
        <p:nvSpPr>
          <p:cNvPr id="4" name="Slide Number Placeholder 3"/>
          <p:cNvSpPr>
            <a:spLocks noGrp="1"/>
          </p:cNvSpPr>
          <p:nvPr>
            <p:ph type="sldNum" sz="quarter" idx="10"/>
          </p:nvPr>
        </p:nvSpPr>
        <p:spPr/>
        <p:txBody>
          <a:bodyPr/>
          <a:lstStyle/>
          <a:p>
            <a:fld id="{19E4CA9A-C6F7-4BFA-85F2-A76A40666436}" type="slidenum">
              <a:rPr lang="en-US" smtClean="0"/>
              <a:t>6</a:t>
            </a:fld>
            <a:endParaRPr lang="en-US"/>
          </a:p>
        </p:txBody>
      </p:sp>
    </p:spTree>
    <p:extLst>
      <p:ext uri="{BB962C8B-B14F-4D97-AF65-F5344CB8AC3E}">
        <p14:creationId xmlns:p14="http://schemas.microsoft.com/office/powerpoint/2010/main" val="326910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19E4CA9A-C6F7-4BFA-85F2-A76A40666436}" type="slidenum">
              <a:rPr lang="en-US" smtClean="0"/>
              <a:t>7</a:t>
            </a:fld>
            <a:endParaRPr lang="en-US"/>
          </a:p>
        </p:txBody>
      </p:sp>
    </p:spTree>
    <p:extLst>
      <p:ext uri="{BB962C8B-B14F-4D97-AF65-F5344CB8AC3E}">
        <p14:creationId xmlns:p14="http://schemas.microsoft.com/office/powerpoint/2010/main" val="213941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we have a definition for “a” where it is defined to be the product of two other terms “b” and “c”, the value of “a” will be kept up to date since dyna is a reactive language</a:t>
            </a:r>
          </a:p>
          <a:p>
            <a:r>
              <a:rPr lang="en-US" dirty="0"/>
              <a:t>(click) Now we can modify the definition of “b” by making it the sum of two other terms, “x”, and “y” and it will also be kept up to date.</a:t>
            </a:r>
          </a:p>
          <a:p>
            <a:r>
              <a:rPr lang="en-US" dirty="0"/>
              <a:t>(click) instead of having to individually name all of the terms in our program, we allow for using some value expression as shown here with “z 1”</a:t>
            </a:r>
          </a:p>
          <a:p>
            <a:r>
              <a:rPr lang="en-US" dirty="0"/>
              <a:t>(click) however having to enumerate all of these expressions is very tedious, so we introduce “patterns” which allow for automatically matching all defined values of “z”</a:t>
            </a:r>
          </a:p>
          <a:p>
            <a:r>
              <a:rPr lang="en-US" dirty="0"/>
              <a:t>(click) we can also match against strings or structures types such as “foo bar 5”</a:t>
            </a:r>
          </a:p>
        </p:txBody>
      </p:sp>
      <p:sp>
        <p:nvSpPr>
          <p:cNvPr id="4" name="Slide Number Placeholder 3"/>
          <p:cNvSpPr>
            <a:spLocks noGrp="1"/>
          </p:cNvSpPr>
          <p:nvPr>
            <p:ph type="sldNum" sz="quarter" idx="10"/>
          </p:nvPr>
        </p:nvSpPr>
        <p:spPr/>
        <p:txBody>
          <a:bodyPr/>
          <a:lstStyle/>
          <a:p>
            <a:fld id="{19E4CA9A-C6F7-4BFA-85F2-A76A40666436}" type="slidenum">
              <a:rPr lang="en-US" smtClean="0"/>
              <a:t>8</a:t>
            </a:fld>
            <a:endParaRPr lang="en-US"/>
          </a:p>
        </p:txBody>
      </p:sp>
    </p:spTree>
    <p:extLst>
      <p:ext uri="{BB962C8B-B14F-4D97-AF65-F5344CB8AC3E}">
        <p14:creationId xmlns:p14="http://schemas.microsoft.com/office/powerpoint/2010/main" val="129614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DD4D36-64ED-401F-8D35-C36A57C37B58}"/>
              </a:ext>
            </a:extLst>
          </p:cNvPr>
          <p:cNvSpPr>
            <a:spLocks noGrp="1" noChangeArrowheads="1"/>
          </p:cNvSpPr>
          <p:nvPr>
            <p:ph type="sldNum" sz="quarter" idx="5"/>
          </p:nvPr>
        </p:nvSpPr>
        <p:spPr>
          <a:ln/>
        </p:spPr>
        <p:txBody>
          <a:bodyPr/>
          <a:lstStyle/>
          <a:p>
            <a:fld id="{75E74489-B344-49E1-814F-C0ECFA8EDFFF}" type="slidenum">
              <a:rPr lang="en-US" altLang="en-US"/>
              <a:pPr/>
              <a:t>9</a:t>
            </a:fld>
            <a:endParaRPr lang="en-US" altLang="en-US"/>
          </a:p>
        </p:txBody>
      </p:sp>
      <p:sp>
        <p:nvSpPr>
          <p:cNvPr id="384002" name="Rectangle 2">
            <a:extLst>
              <a:ext uri="{FF2B5EF4-FFF2-40B4-BE49-F238E27FC236}">
                <a16:creationId xmlns:a16="http://schemas.microsoft.com/office/drawing/2014/main" id="{C37E6E19-3E95-492B-9E03-2CE9C2AFE0F6}"/>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FDDD21D8-A180-4435-B206-62C57CA8B5DD}"/>
              </a:ext>
            </a:extLst>
          </p:cNvPr>
          <p:cNvSpPr>
            <a:spLocks noGrp="1" noChangeArrowheads="1"/>
          </p:cNvSpPr>
          <p:nvPr>
            <p:ph type="body" idx="1"/>
          </p:nvPr>
        </p:nvSpPr>
        <p:spPr/>
        <p:txBody>
          <a:bodyPr/>
          <a:lstStyle/>
          <a:p>
            <a:r>
              <a:rPr lang="en-US" altLang="en-US" dirty="0"/>
              <a:t>Using these patterns we can define more complicated structures</a:t>
            </a:r>
          </a:p>
          <a:p>
            <a:r>
              <a:rPr lang="en-US" altLang="en-US" dirty="0"/>
              <a:t>(click) for example, a point wise multiplication where the pattern or variable occurs on both the left hand and right hand side.</a:t>
            </a:r>
          </a:p>
          <a:p>
            <a:r>
              <a:rPr lang="en-US" altLang="en-US" dirty="0"/>
              <a:t>(click) we can also define a dot product where the variable only appears on the right hand side of the equation.  The “+=“ here serves as an aggregator which defines how we combine multiple values together</a:t>
            </a:r>
          </a:p>
          <a:p>
            <a:r>
              <a:rPr lang="en-US" altLang="en-US" dirty="0"/>
              <a:t>(click) now this expression could be operating over a sparse object such as a numerical vector, or we might have string keys such as yetis or zebra.</a:t>
            </a:r>
          </a:p>
          <a:p>
            <a:r>
              <a:rPr lang="en-US" altLang="en-US" dirty="0"/>
              <a:t>(click) combining these we can also define a matrix product</a:t>
            </a:r>
          </a:p>
          <a:p>
            <a:r>
              <a:rPr lang="en-US" altLang="en-US" dirty="0"/>
              <a:t>(click) The “I” and “K” appear in the head of this expression which means that they will be filled in for the “b” and “c” terms</a:t>
            </a:r>
          </a:p>
          <a:p>
            <a:r>
              <a:rPr lang="en-US" altLang="en-US" dirty="0"/>
              <a:t>(click) The “J” only appears on the right hand side, which means that it will be aggregator over using the summation</a:t>
            </a:r>
          </a:p>
        </p:txBody>
      </p:sp>
    </p:spTree>
    <p:extLst>
      <p:ext uri="{BB962C8B-B14F-4D97-AF65-F5344CB8AC3E}">
        <p14:creationId xmlns:p14="http://schemas.microsoft.com/office/powerpoint/2010/main" val="395859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7A2-C7B1-4142-BE4B-A1DBC968A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98EA8-8ACF-4579-B4DE-33DCA4646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A0717-1D64-4833-9DEE-E860300AE7AB}"/>
              </a:ext>
            </a:extLst>
          </p:cNvPr>
          <p:cNvSpPr>
            <a:spLocks noGrp="1"/>
          </p:cNvSpPr>
          <p:nvPr>
            <p:ph type="dt" sz="half" idx="10"/>
          </p:nvPr>
        </p:nvSpPr>
        <p:spPr/>
        <p:txBody>
          <a:bodyPr/>
          <a:lstStyle/>
          <a:p>
            <a:fld id="{62EF726C-3CF5-45BC-BDDB-D4430E8DB158}" type="datetime1">
              <a:rPr lang="en-US" smtClean="0"/>
              <a:t>6/18/2017</a:t>
            </a:fld>
            <a:endParaRPr lang="en-US"/>
          </a:p>
        </p:txBody>
      </p:sp>
      <p:sp>
        <p:nvSpPr>
          <p:cNvPr id="5" name="Footer Placeholder 4">
            <a:extLst>
              <a:ext uri="{FF2B5EF4-FFF2-40B4-BE49-F238E27FC236}">
                <a16:creationId xmlns:a16="http://schemas.microsoft.com/office/drawing/2014/main" id="{93841EB3-2C0F-43B6-8E7C-0A7C7DBE6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95A4-53E5-4C94-9153-35E12D3C7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2597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5D8E-2AC0-48BC-8248-8E962B503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C19BE1-FBC9-48B3-82EE-F338E0816A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905BE-5B16-46CF-8465-BFBF9A0BF259}"/>
              </a:ext>
            </a:extLst>
          </p:cNvPr>
          <p:cNvSpPr>
            <a:spLocks noGrp="1"/>
          </p:cNvSpPr>
          <p:nvPr>
            <p:ph type="dt" sz="half" idx="10"/>
          </p:nvPr>
        </p:nvSpPr>
        <p:spPr/>
        <p:txBody>
          <a:bodyPr/>
          <a:lstStyle/>
          <a:p>
            <a:fld id="{749AE6C7-49AC-4FB3-B192-EEB568407848}" type="datetime1">
              <a:rPr lang="en-US" smtClean="0"/>
              <a:t>6/18/2017</a:t>
            </a:fld>
            <a:endParaRPr lang="en-US"/>
          </a:p>
        </p:txBody>
      </p:sp>
      <p:sp>
        <p:nvSpPr>
          <p:cNvPr id="5" name="Footer Placeholder 4">
            <a:extLst>
              <a:ext uri="{FF2B5EF4-FFF2-40B4-BE49-F238E27FC236}">
                <a16:creationId xmlns:a16="http://schemas.microsoft.com/office/drawing/2014/main" id="{15EA704A-EB6A-42A3-8AAE-D4DA5EFDA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17419-D843-4225-9758-B3EC8C39E415}"/>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1916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E95FA-B53A-4876-9307-7AFF7DE43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A28D-5399-43BA-91BD-E1748F0F6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77A76-E87E-4789-BB41-630ACC4397EB}"/>
              </a:ext>
            </a:extLst>
          </p:cNvPr>
          <p:cNvSpPr>
            <a:spLocks noGrp="1"/>
          </p:cNvSpPr>
          <p:nvPr>
            <p:ph type="dt" sz="half" idx="10"/>
          </p:nvPr>
        </p:nvSpPr>
        <p:spPr/>
        <p:txBody>
          <a:bodyPr/>
          <a:lstStyle/>
          <a:p>
            <a:fld id="{05A08CCE-7EBD-49F4-8C9D-4195D7101123}" type="datetime1">
              <a:rPr lang="en-US" smtClean="0"/>
              <a:t>6/18/2017</a:t>
            </a:fld>
            <a:endParaRPr lang="en-US"/>
          </a:p>
        </p:txBody>
      </p:sp>
      <p:sp>
        <p:nvSpPr>
          <p:cNvPr id="5" name="Footer Placeholder 4">
            <a:extLst>
              <a:ext uri="{FF2B5EF4-FFF2-40B4-BE49-F238E27FC236}">
                <a16:creationId xmlns:a16="http://schemas.microsoft.com/office/drawing/2014/main" id="{BE21A04B-DF2A-4E4C-9286-D1C319AC7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21081-6E7F-4033-8410-5E46F6DE269E}"/>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21747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7A2-C7B1-4142-BE4B-A1DBC968A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98EA8-8ACF-4579-B4DE-33DCA4646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A0717-1D64-4833-9DEE-E860300AE7AB}"/>
              </a:ext>
            </a:extLst>
          </p:cNvPr>
          <p:cNvSpPr>
            <a:spLocks noGrp="1"/>
          </p:cNvSpPr>
          <p:nvPr>
            <p:ph type="dt" sz="half" idx="10"/>
          </p:nvPr>
        </p:nvSpPr>
        <p:spPr/>
        <p:txBody>
          <a:bodyPr/>
          <a:lstStyle/>
          <a:p>
            <a:fld id="{62EF726C-3CF5-45BC-BDDB-D4430E8DB158}" type="datetime1">
              <a:rPr lang="en-US" smtClean="0"/>
              <a:t>6/18/2017</a:t>
            </a:fld>
            <a:endParaRPr lang="en-US"/>
          </a:p>
        </p:txBody>
      </p:sp>
      <p:sp>
        <p:nvSpPr>
          <p:cNvPr id="5" name="Footer Placeholder 4">
            <a:extLst>
              <a:ext uri="{FF2B5EF4-FFF2-40B4-BE49-F238E27FC236}">
                <a16:creationId xmlns:a16="http://schemas.microsoft.com/office/drawing/2014/main" id="{93841EB3-2C0F-43B6-8E7C-0A7C7DBE6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95A4-53E5-4C94-9153-35E12D3C7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89013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2EC0-0656-484F-AC9B-1C7405C35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BAF20-37DF-4044-8060-D47211F2CD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44989-D0F9-472D-BC3D-74CAD5502451}"/>
              </a:ext>
            </a:extLst>
          </p:cNvPr>
          <p:cNvSpPr>
            <a:spLocks noGrp="1"/>
          </p:cNvSpPr>
          <p:nvPr>
            <p:ph type="dt" sz="half" idx="10"/>
          </p:nvPr>
        </p:nvSpPr>
        <p:spPr/>
        <p:txBody>
          <a:bodyPr/>
          <a:lstStyle/>
          <a:p>
            <a:fld id="{517ACECC-F1E7-4CDC-9E12-3B53B31AF894}" type="datetime1">
              <a:rPr lang="en-US" smtClean="0"/>
              <a:t>6/18/2017</a:t>
            </a:fld>
            <a:endParaRPr lang="en-US"/>
          </a:p>
        </p:txBody>
      </p:sp>
      <p:sp>
        <p:nvSpPr>
          <p:cNvPr id="5" name="Footer Placeholder 4">
            <a:extLst>
              <a:ext uri="{FF2B5EF4-FFF2-40B4-BE49-F238E27FC236}">
                <a16:creationId xmlns:a16="http://schemas.microsoft.com/office/drawing/2014/main" id="{1DD7F5DF-A144-4B30-8C24-17DD9275B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0E86-4844-4491-88F4-705858CD30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35896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650A-22BB-4CB9-A9EB-34E656F3A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8C7CB-F20E-4E57-972C-A85B1963D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B79E75-5B1A-4FFA-B473-3EEFF1DDA968}"/>
              </a:ext>
            </a:extLst>
          </p:cNvPr>
          <p:cNvSpPr>
            <a:spLocks noGrp="1"/>
          </p:cNvSpPr>
          <p:nvPr>
            <p:ph type="dt" sz="half" idx="10"/>
          </p:nvPr>
        </p:nvSpPr>
        <p:spPr/>
        <p:txBody>
          <a:bodyPr/>
          <a:lstStyle/>
          <a:p>
            <a:fld id="{8EFA4465-4070-4109-9AD2-CC27E72F6B90}" type="datetime1">
              <a:rPr lang="en-US" smtClean="0"/>
              <a:t>6/18/2017</a:t>
            </a:fld>
            <a:endParaRPr lang="en-US"/>
          </a:p>
        </p:txBody>
      </p:sp>
      <p:sp>
        <p:nvSpPr>
          <p:cNvPr id="5" name="Footer Placeholder 4">
            <a:extLst>
              <a:ext uri="{FF2B5EF4-FFF2-40B4-BE49-F238E27FC236}">
                <a16:creationId xmlns:a16="http://schemas.microsoft.com/office/drawing/2014/main" id="{E73B7227-685A-4151-B6A7-1C3A2EAAA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7DE1F-ED6B-43FA-9B2C-9FB0C685D5F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66834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16CB-5EFA-40B2-9A6F-C63DA40F4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7A47B-4588-4ACF-A9C2-291857D66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8EB47-EE85-4417-9FFE-A3C7F8A56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C905C-BD10-4EA9-87D0-A3EAB8E880FA}"/>
              </a:ext>
            </a:extLst>
          </p:cNvPr>
          <p:cNvSpPr>
            <a:spLocks noGrp="1"/>
          </p:cNvSpPr>
          <p:nvPr>
            <p:ph type="dt" sz="half" idx="10"/>
          </p:nvPr>
        </p:nvSpPr>
        <p:spPr/>
        <p:txBody>
          <a:bodyPr/>
          <a:lstStyle/>
          <a:p>
            <a:fld id="{6F771AA5-943F-427A-8DBA-B0C11ED9EF9F}" type="datetime1">
              <a:rPr lang="en-US" smtClean="0"/>
              <a:t>6/18/2017</a:t>
            </a:fld>
            <a:endParaRPr lang="en-US"/>
          </a:p>
        </p:txBody>
      </p:sp>
      <p:sp>
        <p:nvSpPr>
          <p:cNvPr id="6" name="Footer Placeholder 5">
            <a:extLst>
              <a:ext uri="{FF2B5EF4-FFF2-40B4-BE49-F238E27FC236}">
                <a16:creationId xmlns:a16="http://schemas.microsoft.com/office/drawing/2014/main" id="{B821B32E-D098-44A5-9477-8670BCDE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66EF-590D-484A-AAC5-7A9D887E4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57787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CC1-AAF1-4470-8E7F-F307ADB8A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EE9EF-FF5D-4F22-B9B3-1485CD4A7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ADB3E7-B7DE-4C11-A009-91110D6F5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CBC35-9608-4E81-A36D-C7DAB10B3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D4380-20E0-449C-A1AC-7B9FF28EFD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85351-BA67-4590-B916-26CE544D892B}"/>
              </a:ext>
            </a:extLst>
          </p:cNvPr>
          <p:cNvSpPr>
            <a:spLocks noGrp="1"/>
          </p:cNvSpPr>
          <p:nvPr>
            <p:ph type="dt" sz="half" idx="10"/>
          </p:nvPr>
        </p:nvSpPr>
        <p:spPr/>
        <p:txBody>
          <a:bodyPr/>
          <a:lstStyle/>
          <a:p>
            <a:fld id="{9DA95138-19D8-42C2-A930-BD47A8014F65}" type="datetime1">
              <a:rPr lang="en-US" smtClean="0"/>
              <a:t>6/18/2017</a:t>
            </a:fld>
            <a:endParaRPr lang="en-US"/>
          </a:p>
        </p:txBody>
      </p:sp>
      <p:sp>
        <p:nvSpPr>
          <p:cNvPr id="8" name="Footer Placeholder 7">
            <a:extLst>
              <a:ext uri="{FF2B5EF4-FFF2-40B4-BE49-F238E27FC236}">
                <a16:creationId xmlns:a16="http://schemas.microsoft.com/office/drawing/2014/main" id="{649AC127-BB11-4E6A-965B-7190D9A6D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28EF1-75A8-4FB7-992C-7975A2EB7B61}"/>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73727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8DEB-A2AC-4125-AEE4-45941DFC8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5BD22-2DA2-4880-BD80-F26314DEB11C}"/>
              </a:ext>
            </a:extLst>
          </p:cNvPr>
          <p:cNvSpPr>
            <a:spLocks noGrp="1"/>
          </p:cNvSpPr>
          <p:nvPr>
            <p:ph type="dt" sz="half" idx="10"/>
          </p:nvPr>
        </p:nvSpPr>
        <p:spPr/>
        <p:txBody>
          <a:bodyPr/>
          <a:lstStyle/>
          <a:p>
            <a:fld id="{7246EB31-BEAC-4F8C-BA9E-81E7983288B4}" type="datetime1">
              <a:rPr lang="en-US" smtClean="0"/>
              <a:t>6/18/2017</a:t>
            </a:fld>
            <a:endParaRPr lang="en-US"/>
          </a:p>
        </p:txBody>
      </p:sp>
      <p:sp>
        <p:nvSpPr>
          <p:cNvPr id="4" name="Footer Placeholder 3">
            <a:extLst>
              <a:ext uri="{FF2B5EF4-FFF2-40B4-BE49-F238E27FC236}">
                <a16:creationId xmlns:a16="http://schemas.microsoft.com/office/drawing/2014/main" id="{CAC0DFE9-E98A-4100-9080-C023B64A6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22793-890A-474C-A432-71F18B892CF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90689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60F3-6069-488F-AA6A-802E15C9CAAC}"/>
              </a:ext>
            </a:extLst>
          </p:cNvPr>
          <p:cNvSpPr>
            <a:spLocks noGrp="1"/>
          </p:cNvSpPr>
          <p:nvPr>
            <p:ph type="dt" sz="half" idx="10"/>
          </p:nvPr>
        </p:nvSpPr>
        <p:spPr/>
        <p:txBody>
          <a:bodyPr/>
          <a:lstStyle/>
          <a:p>
            <a:fld id="{9183D700-1052-42EC-B4EE-F9958AEEE836}" type="datetime1">
              <a:rPr lang="en-US" smtClean="0"/>
              <a:t>6/18/2017</a:t>
            </a:fld>
            <a:endParaRPr lang="en-US"/>
          </a:p>
        </p:txBody>
      </p:sp>
      <p:sp>
        <p:nvSpPr>
          <p:cNvPr id="3" name="Footer Placeholder 2">
            <a:extLst>
              <a:ext uri="{FF2B5EF4-FFF2-40B4-BE49-F238E27FC236}">
                <a16:creationId xmlns:a16="http://schemas.microsoft.com/office/drawing/2014/main" id="{152D339E-4009-438C-9DF7-AE4AD442F9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62B028-405C-4DF2-81BA-EC55E985AF7A}"/>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96723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E3E6-7A5D-4AAB-A8E7-04D8EA2E4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7F7B3-E7F0-48D5-AC1E-9CA68A2F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C1B5-08A9-4A81-B516-6F61B1B73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E0424-9297-4D16-94A6-CF8E850E3748}"/>
              </a:ext>
            </a:extLst>
          </p:cNvPr>
          <p:cNvSpPr>
            <a:spLocks noGrp="1"/>
          </p:cNvSpPr>
          <p:nvPr>
            <p:ph type="dt" sz="half" idx="10"/>
          </p:nvPr>
        </p:nvSpPr>
        <p:spPr/>
        <p:txBody>
          <a:bodyPr/>
          <a:lstStyle/>
          <a:p>
            <a:fld id="{E402EFC5-0060-47A6-A9B9-4E016F4F3B43}" type="datetime1">
              <a:rPr lang="en-US" smtClean="0"/>
              <a:t>6/18/2017</a:t>
            </a:fld>
            <a:endParaRPr lang="en-US"/>
          </a:p>
        </p:txBody>
      </p:sp>
      <p:sp>
        <p:nvSpPr>
          <p:cNvPr id="6" name="Footer Placeholder 5">
            <a:extLst>
              <a:ext uri="{FF2B5EF4-FFF2-40B4-BE49-F238E27FC236}">
                <a16:creationId xmlns:a16="http://schemas.microsoft.com/office/drawing/2014/main" id="{2467713C-0FE7-4AD4-A51E-42D0854C4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D43D-EAD4-41D9-954C-CE67DA15F3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92836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2EC0-0656-484F-AC9B-1C7405C35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BAF20-37DF-4044-8060-D47211F2CD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44989-D0F9-472D-BC3D-74CAD5502451}"/>
              </a:ext>
            </a:extLst>
          </p:cNvPr>
          <p:cNvSpPr>
            <a:spLocks noGrp="1"/>
          </p:cNvSpPr>
          <p:nvPr>
            <p:ph type="dt" sz="half" idx="10"/>
          </p:nvPr>
        </p:nvSpPr>
        <p:spPr/>
        <p:txBody>
          <a:bodyPr/>
          <a:lstStyle/>
          <a:p>
            <a:fld id="{517ACECC-F1E7-4CDC-9E12-3B53B31AF894}" type="datetime1">
              <a:rPr lang="en-US" smtClean="0"/>
              <a:t>6/18/2017</a:t>
            </a:fld>
            <a:endParaRPr lang="en-US"/>
          </a:p>
        </p:txBody>
      </p:sp>
      <p:sp>
        <p:nvSpPr>
          <p:cNvPr id="5" name="Footer Placeholder 4">
            <a:extLst>
              <a:ext uri="{FF2B5EF4-FFF2-40B4-BE49-F238E27FC236}">
                <a16:creationId xmlns:a16="http://schemas.microsoft.com/office/drawing/2014/main" id="{1DD7F5DF-A144-4B30-8C24-17DD9275B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0E86-4844-4491-88F4-705858CD30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610512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499-3B85-4422-B641-C62CA594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DE09F-5EFF-433D-8199-B69F6107E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071F8-1606-4BEB-AB50-12D0F3D8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E53A7-BF6E-462B-9052-B75C0A18631D}"/>
              </a:ext>
            </a:extLst>
          </p:cNvPr>
          <p:cNvSpPr>
            <a:spLocks noGrp="1"/>
          </p:cNvSpPr>
          <p:nvPr>
            <p:ph type="dt" sz="half" idx="10"/>
          </p:nvPr>
        </p:nvSpPr>
        <p:spPr/>
        <p:txBody>
          <a:bodyPr/>
          <a:lstStyle/>
          <a:p>
            <a:fld id="{702C8765-C9C5-48EE-9C36-334EE97F4292}" type="datetime1">
              <a:rPr lang="en-US" smtClean="0"/>
              <a:t>6/18/2017</a:t>
            </a:fld>
            <a:endParaRPr lang="en-US"/>
          </a:p>
        </p:txBody>
      </p:sp>
      <p:sp>
        <p:nvSpPr>
          <p:cNvPr id="6" name="Footer Placeholder 5">
            <a:extLst>
              <a:ext uri="{FF2B5EF4-FFF2-40B4-BE49-F238E27FC236}">
                <a16:creationId xmlns:a16="http://schemas.microsoft.com/office/drawing/2014/main" id="{6B209DE3-F551-4537-AA32-883825252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14AC-83F4-45D2-A415-60B50BB9A38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66193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5D8E-2AC0-48BC-8248-8E962B503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C19BE1-FBC9-48B3-82EE-F338E0816A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905BE-5B16-46CF-8465-BFBF9A0BF259}"/>
              </a:ext>
            </a:extLst>
          </p:cNvPr>
          <p:cNvSpPr>
            <a:spLocks noGrp="1"/>
          </p:cNvSpPr>
          <p:nvPr>
            <p:ph type="dt" sz="half" idx="10"/>
          </p:nvPr>
        </p:nvSpPr>
        <p:spPr/>
        <p:txBody>
          <a:bodyPr/>
          <a:lstStyle/>
          <a:p>
            <a:fld id="{749AE6C7-49AC-4FB3-B192-EEB568407848}" type="datetime1">
              <a:rPr lang="en-US" smtClean="0"/>
              <a:t>6/18/2017</a:t>
            </a:fld>
            <a:endParaRPr lang="en-US"/>
          </a:p>
        </p:txBody>
      </p:sp>
      <p:sp>
        <p:nvSpPr>
          <p:cNvPr id="5" name="Footer Placeholder 4">
            <a:extLst>
              <a:ext uri="{FF2B5EF4-FFF2-40B4-BE49-F238E27FC236}">
                <a16:creationId xmlns:a16="http://schemas.microsoft.com/office/drawing/2014/main" id="{15EA704A-EB6A-42A3-8AAE-D4DA5EFDA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17419-D843-4225-9758-B3EC8C39E415}"/>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11986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E95FA-B53A-4876-9307-7AFF7DE43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A28D-5399-43BA-91BD-E1748F0F6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77A76-E87E-4789-BB41-630ACC4397EB}"/>
              </a:ext>
            </a:extLst>
          </p:cNvPr>
          <p:cNvSpPr>
            <a:spLocks noGrp="1"/>
          </p:cNvSpPr>
          <p:nvPr>
            <p:ph type="dt" sz="half" idx="10"/>
          </p:nvPr>
        </p:nvSpPr>
        <p:spPr/>
        <p:txBody>
          <a:bodyPr/>
          <a:lstStyle/>
          <a:p>
            <a:fld id="{05A08CCE-7EBD-49F4-8C9D-4195D7101123}" type="datetime1">
              <a:rPr lang="en-US" smtClean="0"/>
              <a:t>6/18/2017</a:t>
            </a:fld>
            <a:endParaRPr lang="en-US"/>
          </a:p>
        </p:txBody>
      </p:sp>
      <p:sp>
        <p:nvSpPr>
          <p:cNvPr id="5" name="Footer Placeholder 4">
            <a:extLst>
              <a:ext uri="{FF2B5EF4-FFF2-40B4-BE49-F238E27FC236}">
                <a16:creationId xmlns:a16="http://schemas.microsoft.com/office/drawing/2014/main" id="{BE21A04B-DF2A-4E4C-9286-D1C319AC7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21081-6E7F-4033-8410-5E46F6DE269E}"/>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0948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650A-22BB-4CB9-A9EB-34E656F3A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8C7CB-F20E-4E57-972C-A85B1963D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B79E75-5B1A-4FFA-B473-3EEFF1DDA968}"/>
              </a:ext>
            </a:extLst>
          </p:cNvPr>
          <p:cNvSpPr>
            <a:spLocks noGrp="1"/>
          </p:cNvSpPr>
          <p:nvPr>
            <p:ph type="dt" sz="half" idx="10"/>
          </p:nvPr>
        </p:nvSpPr>
        <p:spPr/>
        <p:txBody>
          <a:bodyPr/>
          <a:lstStyle/>
          <a:p>
            <a:fld id="{8EFA4465-4070-4109-9AD2-CC27E72F6B90}" type="datetime1">
              <a:rPr lang="en-US" smtClean="0"/>
              <a:t>6/18/2017</a:t>
            </a:fld>
            <a:endParaRPr lang="en-US"/>
          </a:p>
        </p:txBody>
      </p:sp>
      <p:sp>
        <p:nvSpPr>
          <p:cNvPr id="5" name="Footer Placeholder 4">
            <a:extLst>
              <a:ext uri="{FF2B5EF4-FFF2-40B4-BE49-F238E27FC236}">
                <a16:creationId xmlns:a16="http://schemas.microsoft.com/office/drawing/2014/main" id="{E73B7227-685A-4151-B6A7-1C3A2EAAA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7DE1F-ED6B-43FA-9B2C-9FB0C685D5F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79386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16CB-5EFA-40B2-9A6F-C63DA40F4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7A47B-4588-4ACF-A9C2-291857D66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8EB47-EE85-4417-9FFE-A3C7F8A56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C905C-BD10-4EA9-87D0-A3EAB8E880FA}"/>
              </a:ext>
            </a:extLst>
          </p:cNvPr>
          <p:cNvSpPr>
            <a:spLocks noGrp="1"/>
          </p:cNvSpPr>
          <p:nvPr>
            <p:ph type="dt" sz="half" idx="10"/>
          </p:nvPr>
        </p:nvSpPr>
        <p:spPr/>
        <p:txBody>
          <a:bodyPr/>
          <a:lstStyle/>
          <a:p>
            <a:fld id="{6F771AA5-943F-427A-8DBA-B0C11ED9EF9F}" type="datetime1">
              <a:rPr lang="en-US" smtClean="0"/>
              <a:t>6/18/2017</a:t>
            </a:fld>
            <a:endParaRPr lang="en-US"/>
          </a:p>
        </p:txBody>
      </p:sp>
      <p:sp>
        <p:nvSpPr>
          <p:cNvPr id="6" name="Footer Placeholder 5">
            <a:extLst>
              <a:ext uri="{FF2B5EF4-FFF2-40B4-BE49-F238E27FC236}">
                <a16:creationId xmlns:a16="http://schemas.microsoft.com/office/drawing/2014/main" id="{B821B32E-D098-44A5-9477-8670BCDE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66EF-590D-484A-AAC5-7A9D887E4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50644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CC1-AAF1-4470-8E7F-F307ADB8A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EE9EF-FF5D-4F22-B9B3-1485CD4A7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ADB3E7-B7DE-4C11-A009-91110D6F5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CBC35-9608-4E81-A36D-C7DAB10B3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D4380-20E0-449C-A1AC-7B9FF28EFD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85351-BA67-4590-B916-26CE544D892B}"/>
              </a:ext>
            </a:extLst>
          </p:cNvPr>
          <p:cNvSpPr>
            <a:spLocks noGrp="1"/>
          </p:cNvSpPr>
          <p:nvPr>
            <p:ph type="dt" sz="half" idx="10"/>
          </p:nvPr>
        </p:nvSpPr>
        <p:spPr/>
        <p:txBody>
          <a:bodyPr/>
          <a:lstStyle/>
          <a:p>
            <a:fld id="{9DA95138-19D8-42C2-A930-BD47A8014F65}" type="datetime1">
              <a:rPr lang="en-US" smtClean="0"/>
              <a:t>6/18/2017</a:t>
            </a:fld>
            <a:endParaRPr lang="en-US"/>
          </a:p>
        </p:txBody>
      </p:sp>
      <p:sp>
        <p:nvSpPr>
          <p:cNvPr id="8" name="Footer Placeholder 7">
            <a:extLst>
              <a:ext uri="{FF2B5EF4-FFF2-40B4-BE49-F238E27FC236}">
                <a16:creationId xmlns:a16="http://schemas.microsoft.com/office/drawing/2014/main" id="{649AC127-BB11-4E6A-965B-7190D9A6D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28EF1-75A8-4FB7-992C-7975A2EB7B61}"/>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13034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8DEB-A2AC-4125-AEE4-45941DFC8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5BD22-2DA2-4880-BD80-F26314DEB11C}"/>
              </a:ext>
            </a:extLst>
          </p:cNvPr>
          <p:cNvSpPr>
            <a:spLocks noGrp="1"/>
          </p:cNvSpPr>
          <p:nvPr>
            <p:ph type="dt" sz="half" idx="10"/>
          </p:nvPr>
        </p:nvSpPr>
        <p:spPr/>
        <p:txBody>
          <a:bodyPr/>
          <a:lstStyle/>
          <a:p>
            <a:fld id="{7246EB31-BEAC-4F8C-BA9E-81E7983288B4}" type="datetime1">
              <a:rPr lang="en-US" smtClean="0"/>
              <a:t>6/18/2017</a:t>
            </a:fld>
            <a:endParaRPr lang="en-US"/>
          </a:p>
        </p:txBody>
      </p:sp>
      <p:sp>
        <p:nvSpPr>
          <p:cNvPr id="4" name="Footer Placeholder 3">
            <a:extLst>
              <a:ext uri="{FF2B5EF4-FFF2-40B4-BE49-F238E27FC236}">
                <a16:creationId xmlns:a16="http://schemas.microsoft.com/office/drawing/2014/main" id="{CAC0DFE9-E98A-4100-9080-C023B64A6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22793-890A-474C-A432-71F18B892CF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01195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60F3-6069-488F-AA6A-802E15C9CAAC}"/>
              </a:ext>
            </a:extLst>
          </p:cNvPr>
          <p:cNvSpPr>
            <a:spLocks noGrp="1"/>
          </p:cNvSpPr>
          <p:nvPr>
            <p:ph type="dt" sz="half" idx="10"/>
          </p:nvPr>
        </p:nvSpPr>
        <p:spPr/>
        <p:txBody>
          <a:bodyPr/>
          <a:lstStyle/>
          <a:p>
            <a:fld id="{9183D700-1052-42EC-B4EE-F9958AEEE836}" type="datetime1">
              <a:rPr lang="en-US" smtClean="0"/>
              <a:t>6/18/2017</a:t>
            </a:fld>
            <a:endParaRPr lang="en-US"/>
          </a:p>
        </p:txBody>
      </p:sp>
      <p:sp>
        <p:nvSpPr>
          <p:cNvPr id="3" name="Footer Placeholder 2">
            <a:extLst>
              <a:ext uri="{FF2B5EF4-FFF2-40B4-BE49-F238E27FC236}">
                <a16:creationId xmlns:a16="http://schemas.microsoft.com/office/drawing/2014/main" id="{152D339E-4009-438C-9DF7-AE4AD442F9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62B028-405C-4DF2-81BA-EC55E985AF7A}"/>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25518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E3E6-7A5D-4AAB-A8E7-04D8EA2E4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7F7B3-E7F0-48D5-AC1E-9CA68A2F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C1B5-08A9-4A81-B516-6F61B1B73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E0424-9297-4D16-94A6-CF8E850E3748}"/>
              </a:ext>
            </a:extLst>
          </p:cNvPr>
          <p:cNvSpPr>
            <a:spLocks noGrp="1"/>
          </p:cNvSpPr>
          <p:nvPr>
            <p:ph type="dt" sz="half" idx="10"/>
          </p:nvPr>
        </p:nvSpPr>
        <p:spPr/>
        <p:txBody>
          <a:bodyPr/>
          <a:lstStyle/>
          <a:p>
            <a:fld id="{E402EFC5-0060-47A6-A9B9-4E016F4F3B43}" type="datetime1">
              <a:rPr lang="en-US" smtClean="0"/>
              <a:t>6/18/2017</a:t>
            </a:fld>
            <a:endParaRPr lang="en-US"/>
          </a:p>
        </p:txBody>
      </p:sp>
      <p:sp>
        <p:nvSpPr>
          <p:cNvPr id="6" name="Footer Placeholder 5">
            <a:extLst>
              <a:ext uri="{FF2B5EF4-FFF2-40B4-BE49-F238E27FC236}">
                <a16:creationId xmlns:a16="http://schemas.microsoft.com/office/drawing/2014/main" id="{2467713C-0FE7-4AD4-A51E-42D0854C4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D43D-EAD4-41D9-954C-CE67DA15F3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6697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499-3B85-4422-B641-C62CA594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DE09F-5EFF-433D-8199-B69F6107E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071F8-1606-4BEB-AB50-12D0F3D8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E53A7-BF6E-462B-9052-B75C0A18631D}"/>
              </a:ext>
            </a:extLst>
          </p:cNvPr>
          <p:cNvSpPr>
            <a:spLocks noGrp="1"/>
          </p:cNvSpPr>
          <p:nvPr>
            <p:ph type="dt" sz="half" idx="10"/>
          </p:nvPr>
        </p:nvSpPr>
        <p:spPr/>
        <p:txBody>
          <a:bodyPr/>
          <a:lstStyle/>
          <a:p>
            <a:fld id="{702C8765-C9C5-48EE-9C36-334EE97F4292}" type="datetime1">
              <a:rPr lang="en-US" smtClean="0"/>
              <a:t>6/18/2017</a:t>
            </a:fld>
            <a:endParaRPr lang="en-US"/>
          </a:p>
        </p:txBody>
      </p:sp>
      <p:sp>
        <p:nvSpPr>
          <p:cNvPr id="6" name="Footer Placeholder 5">
            <a:extLst>
              <a:ext uri="{FF2B5EF4-FFF2-40B4-BE49-F238E27FC236}">
                <a16:creationId xmlns:a16="http://schemas.microsoft.com/office/drawing/2014/main" id="{6B209DE3-F551-4537-AA32-883825252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14AC-83F4-45D2-A415-60B50BB9A38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425698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71853-2D91-457C-85C9-5B70BC4B5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37B8FD-1725-41E0-A61A-0FF7C3B18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BFF7-C232-4384-9284-3801B98ED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F71F-7FFA-48DE-BE59-0451F10F56FC}" type="datetime1">
              <a:rPr lang="en-US" smtClean="0"/>
              <a:t>6/18/2017</a:t>
            </a:fld>
            <a:endParaRPr lang="en-US"/>
          </a:p>
        </p:txBody>
      </p:sp>
      <p:sp>
        <p:nvSpPr>
          <p:cNvPr id="5" name="Footer Placeholder 4">
            <a:extLst>
              <a:ext uri="{FF2B5EF4-FFF2-40B4-BE49-F238E27FC236}">
                <a16:creationId xmlns:a16="http://schemas.microsoft.com/office/drawing/2014/main" id="{24BF97ED-724A-47F3-B178-FF1109124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521C5-BC37-42C1-B97D-94CCCEEFE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5612-D1A6-4510-A96B-3BEF8629B754}" type="slidenum">
              <a:rPr lang="en-US" smtClean="0"/>
              <a:t>‹#›</a:t>
            </a:fld>
            <a:endParaRPr lang="en-US"/>
          </a:p>
        </p:txBody>
      </p:sp>
    </p:spTree>
    <p:extLst>
      <p:ext uri="{BB962C8B-B14F-4D97-AF65-F5344CB8AC3E}">
        <p14:creationId xmlns:p14="http://schemas.microsoft.com/office/powerpoint/2010/main" val="74843521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71853-2D91-457C-85C9-5B70BC4B5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37B8FD-1725-41E0-A61A-0FF7C3B18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BFF7-C232-4384-9284-3801B98ED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F71F-7FFA-48DE-BE59-0451F10F56FC}" type="datetime1">
              <a:rPr lang="en-US" smtClean="0"/>
              <a:t>6/18/2017</a:t>
            </a:fld>
            <a:endParaRPr lang="en-US"/>
          </a:p>
        </p:txBody>
      </p:sp>
      <p:sp>
        <p:nvSpPr>
          <p:cNvPr id="5" name="Footer Placeholder 4">
            <a:extLst>
              <a:ext uri="{FF2B5EF4-FFF2-40B4-BE49-F238E27FC236}">
                <a16:creationId xmlns:a16="http://schemas.microsoft.com/office/drawing/2014/main" id="{24BF97ED-724A-47F3-B178-FF1109124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521C5-BC37-42C1-B97D-94CCCEEFE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5612-D1A6-4510-A96B-3BEF8629B754}" type="slidenum">
              <a:rPr lang="en-US" smtClean="0"/>
              <a:t>‹#›</a:t>
            </a:fld>
            <a:endParaRPr lang="en-US"/>
          </a:p>
        </p:txBody>
      </p:sp>
    </p:spTree>
    <p:extLst>
      <p:ext uri="{BB962C8B-B14F-4D97-AF65-F5344CB8AC3E}">
        <p14:creationId xmlns:p14="http://schemas.microsoft.com/office/powerpoint/2010/main" val="207556490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17.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4.png"/><Relationship Id="rId2" Type="http://schemas.openxmlformats.org/officeDocument/2006/relationships/tags" Target="../tags/tag17.xml"/><Relationship Id="rId16" Type="http://schemas.openxmlformats.org/officeDocument/2006/relationships/image" Target="../media/image28.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3.png"/><Relationship Id="rId5" Type="http://schemas.openxmlformats.org/officeDocument/2006/relationships/tags" Target="../tags/tag20.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tags" Target="../tags/tag19.xml"/><Relationship Id="rId9" Type="http://schemas.openxmlformats.org/officeDocument/2006/relationships/notesSlide" Target="../notesSlides/notesSlide28.xml"/><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9.xml"/><Relationship Id="rId13" Type="http://schemas.openxmlformats.org/officeDocument/2006/relationships/image" Target="../media/image32.png"/><Relationship Id="rId3" Type="http://schemas.openxmlformats.org/officeDocument/2006/relationships/tags" Target="../tags/tag25.xml"/><Relationship Id="rId7" Type="http://schemas.openxmlformats.org/officeDocument/2006/relationships/slideLayout" Target="../slideLayouts/slideLayout18.xml"/><Relationship Id="rId12" Type="http://schemas.openxmlformats.org/officeDocument/2006/relationships/image" Target="../media/image3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0.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9.pn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34.png"/><Relationship Id="rId26" Type="http://schemas.openxmlformats.org/officeDocument/2006/relationships/image" Target="../media/image41.png"/><Relationship Id="rId3" Type="http://schemas.openxmlformats.org/officeDocument/2006/relationships/tags" Target="../tags/tag31.xml"/><Relationship Id="rId21" Type="http://schemas.openxmlformats.org/officeDocument/2006/relationships/image" Target="../media/image37.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24.png"/><Relationship Id="rId25" Type="http://schemas.openxmlformats.org/officeDocument/2006/relationships/image" Target="../media/image40.png"/><Relationship Id="rId2" Type="http://schemas.openxmlformats.org/officeDocument/2006/relationships/tags" Target="../tags/tag30.xml"/><Relationship Id="rId16" Type="http://schemas.openxmlformats.org/officeDocument/2006/relationships/image" Target="../media/image23.png"/><Relationship Id="rId20" Type="http://schemas.openxmlformats.org/officeDocument/2006/relationships/image" Target="../media/image3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25.png"/><Relationship Id="rId5" Type="http://schemas.openxmlformats.org/officeDocument/2006/relationships/tags" Target="../tags/tag33.xml"/><Relationship Id="rId15" Type="http://schemas.openxmlformats.org/officeDocument/2006/relationships/notesSlide" Target="../notesSlides/notesSlide30.xml"/><Relationship Id="rId23" Type="http://schemas.openxmlformats.org/officeDocument/2006/relationships/image" Target="../media/image39.png"/><Relationship Id="rId28" Type="http://schemas.openxmlformats.org/officeDocument/2006/relationships/image" Target="../media/image43.png"/><Relationship Id="rId10" Type="http://schemas.openxmlformats.org/officeDocument/2006/relationships/tags" Target="../tags/tag38.xml"/><Relationship Id="rId19" Type="http://schemas.openxmlformats.org/officeDocument/2006/relationships/image" Target="../media/image35.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8.xml"/><Relationship Id="rId22" Type="http://schemas.openxmlformats.org/officeDocument/2006/relationships/image" Target="../media/image38.png"/><Relationship Id="rId27"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dyna.org/" TargetMode="External"/><Relationship Id="rId2" Type="http://schemas.openxmlformats.org/officeDocument/2006/relationships/image" Target="../media/image44.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9.png"/><Relationship Id="rId5" Type="http://schemas.openxmlformats.org/officeDocument/2006/relationships/image" Target="../media/image18.png"/><Relationship Id="rId4"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52.xml"/><Relationship Id="rId21" Type="http://schemas.openxmlformats.org/officeDocument/2006/relationships/image" Target="../media/image22.png"/><Relationship Id="rId7" Type="http://schemas.openxmlformats.org/officeDocument/2006/relationships/tags" Target="../tags/tag56.xml"/><Relationship Id="rId12" Type="http://schemas.openxmlformats.org/officeDocument/2006/relationships/slideLayout" Target="../slideLayouts/slideLayout18.xml"/><Relationship Id="rId17" Type="http://schemas.openxmlformats.org/officeDocument/2006/relationships/image" Target="../media/image27.png"/><Relationship Id="rId2" Type="http://schemas.openxmlformats.org/officeDocument/2006/relationships/tags" Target="../tags/tag51.xml"/><Relationship Id="rId16" Type="http://schemas.openxmlformats.org/officeDocument/2006/relationships/image" Target="../media/image35.png"/><Relationship Id="rId20" Type="http://schemas.openxmlformats.org/officeDocument/2006/relationships/image" Target="../media/image52.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34.png"/><Relationship Id="rId23" Type="http://schemas.openxmlformats.org/officeDocument/2006/relationships/image" Target="../media/image26.png"/><Relationship Id="rId10" Type="http://schemas.openxmlformats.org/officeDocument/2006/relationships/tags" Target="../tags/tag59.xml"/><Relationship Id="rId19" Type="http://schemas.openxmlformats.org/officeDocument/2006/relationships/image" Target="../media/image51.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24.png"/><Relationship Id="rId22" Type="http://schemas.openxmlformats.org/officeDocument/2006/relationships/image" Target="../media/image25.png"/></Relationships>
</file>

<file path=ppt/slides/_rels/slide5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24.png"/><Relationship Id="rId18" Type="http://schemas.openxmlformats.org/officeDocument/2006/relationships/image" Target="../media/image38.png"/><Relationship Id="rId3" Type="http://schemas.openxmlformats.org/officeDocument/2006/relationships/tags" Target="../tags/tag63.xml"/><Relationship Id="rId21" Type="http://schemas.openxmlformats.org/officeDocument/2006/relationships/image" Target="../media/image53.png"/><Relationship Id="rId7" Type="http://schemas.openxmlformats.org/officeDocument/2006/relationships/tags" Target="../tags/tag67.xml"/><Relationship Id="rId12" Type="http://schemas.openxmlformats.org/officeDocument/2006/relationships/image" Target="../media/image23.png"/><Relationship Id="rId17" Type="http://schemas.openxmlformats.org/officeDocument/2006/relationships/image" Target="../media/image37.png"/><Relationship Id="rId2" Type="http://schemas.openxmlformats.org/officeDocument/2006/relationships/tags" Target="../tags/tag62.xml"/><Relationship Id="rId16" Type="http://schemas.openxmlformats.org/officeDocument/2006/relationships/image" Target="../media/image36.png"/><Relationship Id="rId20" Type="http://schemas.openxmlformats.org/officeDocument/2006/relationships/image" Target="../media/image25.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18.xml"/><Relationship Id="rId5" Type="http://schemas.openxmlformats.org/officeDocument/2006/relationships/tags" Target="../tags/tag65.xml"/><Relationship Id="rId15" Type="http://schemas.openxmlformats.org/officeDocument/2006/relationships/image" Target="../media/image35.png"/><Relationship Id="rId10" Type="http://schemas.openxmlformats.org/officeDocument/2006/relationships/tags" Target="../tags/tag70.xml"/><Relationship Id="rId19" Type="http://schemas.openxmlformats.org/officeDocument/2006/relationships/image" Target="../media/image39.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4.png"/></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73.xml"/><Relationship Id="rId7" Type="http://schemas.openxmlformats.org/officeDocument/2006/relationships/image" Target="../media/image5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74.xml"/><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B80E5AD-A790-48CE-887D-34B741D91368}"/>
              </a:ext>
            </a:extLst>
          </p:cNvPr>
          <p:cNvSpPr>
            <a:spLocks noGrp="1"/>
          </p:cNvSpPr>
          <p:nvPr>
            <p:ph type="sldNum" sz="quarter" idx="12"/>
          </p:nvPr>
        </p:nvSpPr>
        <p:spPr/>
        <p:txBody>
          <a:bodyPr/>
          <a:lstStyle/>
          <a:p>
            <a:pPr lvl="0"/>
            <a:fld id="{412181BB-696D-41FB-A5D7-14F7830ED1A4}" type="slidenum">
              <a:t>1</a:t>
            </a:fld>
            <a:endParaRPr lang="en-US"/>
          </a:p>
        </p:txBody>
      </p:sp>
      <p:sp>
        <p:nvSpPr>
          <p:cNvPr id="2" name="TextBox 1">
            <a:extLst>
              <a:ext uri="{FF2B5EF4-FFF2-40B4-BE49-F238E27FC236}">
                <a16:creationId xmlns:a16="http://schemas.microsoft.com/office/drawing/2014/main" id="{D36611C8-D742-400F-9EF6-B68238DFA42B}"/>
              </a:ext>
            </a:extLst>
          </p:cNvPr>
          <p:cNvSpPr txBox="1"/>
          <p:nvPr/>
        </p:nvSpPr>
        <p:spPr>
          <a:xfrm>
            <a:off x="2128313" y="5019416"/>
            <a:ext cx="7935374" cy="1550628"/>
          </a:xfrm>
          <a:prstGeom prst="rect">
            <a:avLst/>
          </a:prstGeom>
          <a:noFill/>
          <a:ln>
            <a:noFill/>
          </a:ln>
        </p:spPr>
        <p:txBody>
          <a:bodyPr lIns="0" tIns="0" rIns="0" bIns="0" anchor="ctr"/>
          <a:lstStyle/>
          <a:p>
            <a:pPr algn="ctr" hangingPunct="0">
              <a:defRPr sz="3200"/>
            </a:pPr>
            <a:r>
              <a:rPr lang="en-US" sz="2800" b="1" dirty="0">
                <a:highlight>
                  <a:scrgbClr r="0" g="0" b="0">
                    <a:alpha val="0"/>
                  </a:scrgbClr>
                </a:highlight>
                <a:latin typeface="Liberation Sans" pitchFamily="18"/>
                <a:ea typeface="Droid Sans Fallback" pitchFamily="2"/>
                <a:cs typeface="FreeSans" pitchFamily="2"/>
              </a:rPr>
              <a:t>Tim Vieira, Matthew Francis-Landau,</a:t>
            </a:r>
          </a:p>
          <a:p>
            <a:pPr algn="ctr" hangingPunct="0">
              <a:defRPr sz="3200"/>
            </a:pPr>
            <a:r>
              <a:rPr lang="en-US" sz="2700" dirty="0">
                <a:highlight>
                  <a:scrgbClr r="0" g="0" b="0">
                    <a:alpha val="0"/>
                  </a:scrgbClr>
                </a:highlight>
                <a:latin typeface="Liberation Sans" pitchFamily="18"/>
                <a:ea typeface="Droid Sans Fallback" pitchFamily="2"/>
                <a:cs typeface="FreeSans" pitchFamily="2"/>
              </a:rPr>
              <a:t>Nathaniel Wesley </a:t>
            </a:r>
            <a:r>
              <a:rPr lang="en-US" sz="2700" dirty="0" err="1">
                <a:highlight>
                  <a:scrgbClr r="0" g="0" b="0">
                    <a:alpha val="0"/>
                  </a:scrgbClr>
                </a:highlight>
                <a:latin typeface="Liberation Sans" pitchFamily="18"/>
                <a:ea typeface="Droid Sans Fallback" pitchFamily="2"/>
                <a:cs typeface="FreeSans" pitchFamily="2"/>
              </a:rPr>
              <a:t>Filardo</a:t>
            </a:r>
            <a:r>
              <a:rPr lang="en-US" sz="2700" dirty="0">
                <a:highlight>
                  <a:scrgbClr r="0" g="0" b="0">
                    <a:alpha val="0"/>
                  </a:scrgbClr>
                </a:highlight>
                <a:latin typeface="Liberation Sans" pitchFamily="18"/>
                <a:ea typeface="Droid Sans Fallback" pitchFamily="2"/>
                <a:cs typeface="FreeSans" pitchFamily="2"/>
              </a:rPr>
              <a:t>, </a:t>
            </a:r>
            <a:r>
              <a:rPr lang="en-US" sz="2700" dirty="0" err="1">
                <a:highlight>
                  <a:scrgbClr r="0" g="0" b="0">
                    <a:alpha val="0"/>
                  </a:scrgbClr>
                </a:highlight>
                <a:latin typeface="Liberation Sans" pitchFamily="18"/>
                <a:ea typeface="Droid Sans Fallback" pitchFamily="2"/>
                <a:cs typeface="FreeSans" pitchFamily="2"/>
              </a:rPr>
              <a:t>Farzad</a:t>
            </a:r>
            <a:r>
              <a:rPr lang="en-US" sz="2700" dirty="0">
                <a:highlight>
                  <a:scrgbClr r="0" g="0" b="0">
                    <a:alpha val="0"/>
                  </a:scrgbClr>
                </a:highlight>
                <a:latin typeface="Liberation Sans" pitchFamily="18"/>
                <a:ea typeface="Droid Sans Fallback" pitchFamily="2"/>
                <a:cs typeface="FreeSans" pitchFamily="2"/>
              </a:rPr>
              <a:t> </a:t>
            </a:r>
            <a:r>
              <a:rPr lang="en-US" sz="2700" dirty="0" err="1">
                <a:highlight>
                  <a:scrgbClr r="0" g="0" b="0">
                    <a:alpha val="0"/>
                  </a:scrgbClr>
                </a:highlight>
                <a:latin typeface="Liberation Sans" pitchFamily="18"/>
                <a:ea typeface="Droid Sans Fallback" pitchFamily="2"/>
                <a:cs typeface="FreeSans" pitchFamily="2"/>
              </a:rPr>
              <a:t>Khorasani</a:t>
            </a:r>
            <a:r>
              <a:rPr lang="en-US" sz="2700" dirty="0">
                <a:highlight>
                  <a:scrgbClr r="0" g="0" b="0">
                    <a:alpha val="0"/>
                  </a:scrgbClr>
                </a:highlight>
                <a:latin typeface="Liberation Sans" pitchFamily="18"/>
                <a:ea typeface="Droid Sans Fallback" pitchFamily="2"/>
                <a:cs typeface="FreeSans" pitchFamily="2"/>
              </a:rPr>
              <a:t>,</a:t>
            </a:r>
          </a:p>
          <a:p>
            <a:pPr algn="ctr" hangingPunct="0">
              <a:defRPr sz="3200"/>
            </a:pPr>
            <a:r>
              <a:rPr lang="en-US" sz="2700" dirty="0">
                <a:highlight>
                  <a:scrgbClr r="0" g="0" b="0">
                    <a:alpha val="0"/>
                  </a:scrgbClr>
                </a:highlight>
                <a:latin typeface="Liberation Sans" pitchFamily="18"/>
                <a:ea typeface="Droid Sans Fallback" pitchFamily="2"/>
                <a:cs typeface="FreeSans" pitchFamily="2"/>
              </a:rPr>
              <a:t>and Jason Eisner</a:t>
            </a:r>
          </a:p>
        </p:txBody>
      </p:sp>
      <p:pic>
        <p:nvPicPr>
          <p:cNvPr id="3" name="Picture 2" hidden="1">
            <a:extLst>
              <a:ext uri="{FF2B5EF4-FFF2-40B4-BE49-F238E27FC236}">
                <a16:creationId xmlns:a16="http://schemas.microsoft.com/office/drawing/2014/main" id="{0EDF6695-4AA5-4AFB-B8F5-C34B78423E2E}"/>
              </a:ext>
            </a:extLst>
          </p:cNvPr>
          <p:cNvPicPr>
            <a:picLocks noChangeAspect="1"/>
          </p:cNvPicPr>
          <p:nvPr/>
        </p:nvPicPr>
        <p:blipFill>
          <a:blip r:embed="rId4">
            <a:lum/>
            <a:alphaModFix/>
          </a:blip>
          <a:srcRect/>
          <a:stretch>
            <a:fillRect/>
          </a:stretch>
        </p:blipFill>
        <p:spPr>
          <a:xfrm>
            <a:off x="8146439" y="1718516"/>
            <a:ext cx="2632433" cy="2632433"/>
          </a:xfrm>
          <a:prstGeom prst="rect">
            <a:avLst/>
          </a:prstGeom>
          <a:noFill/>
          <a:ln>
            <a:noFill/>
          </a:ln>
        </p:spPr>
      </p:pic>
      <p:pic>
        <p:nvPicPr>
          <p:cNvPr id="38" name="Picture 37">
            <a:extLst>
              <a:ext uri="{FF2B5EF4-FFF2-40B4-BE49-F238E27FC236}">
                <a16:creationId xmlns:a16="http://schemas.microsoft.com/office/drawing/2014/main" id="{65A38883-817D-46C2-9DC7-F99302AB9E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877378" y="2469391"/>
            <a:ext cx="2437244" cy="1919218"/>
          </a:xfrm>
          <a:prstGeom prst="rect">
            <a:avLst/>
          </a:prstGeom>
        </p:spPr>
      </p:pic>
    </p:spTree>
    <p:extLst>
      <p:ext uri="{BB962C8B-B14F-4D97-AF65-F5344CB8AC3E}">
        <p14:creationId xmlns:p14="http://schemas.microsoft.com/office/powerpoint/2010/main" val="18626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5CE2A8F7-0ED4-4486-87CE-800872E9AB82}"/>
              </a:ext>
            </a:extLst>
          </p:cNvPr>
          <p:cNvSpPr>
            <a:spLocks noGrp="1"/>
          </p:cNvSpPr>
          <p:nvPr>
            <p:ph type="sldNum" sz="quarter" idx="12"/>
          </p:nvPr>
        </p:nvSpPr>
        <p:spPr/>
        <p:txBody>
          <a:bodyPr/>
          <a:lstStyle/>
          <a:p>
            <a:fld id="{1DE7C3AD-9585-4DC3-AA5E-B641E013AA73}" type="slidenum">
              <a:rPr lang="en-US" altLang="en-US"/>
              <a:pPr/>
              <a:t>10</a:t>
            </a:fld>
            <a:endParaRPr lang="en-US" altLang="en-US"/>
          </a:p>
        </p:txBody>
      </p:sp>
      <p:sp>
        <p:nvSpPr>
          <p:cNvPr id="3" name="Oval 2">
            <a:extLst>
              <a:ext uri="{FF2B5EF4-FFF2-40B4-BE49-F238E27FC236}">
                <a16:creationId xmlns:a16="http://schemas.microsoft.com/office/drawing/2014/main" id="{D383E6AC-39B1-45A8-9F8C-C820AED240D3}"/>
              </a:ext>
            </a:extLst>
          </p:cNvPr>
          <p:cNvSpPr/>
          <p:nvPr/>
        </p:nvSpPr>
        <p:spPr>
          <a:xfrm>
            <a:off x="3270190" y="1753090"/>
            <a:ext cx="671207" cy="171132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6E252EB-61DF-41B9-99CB-C430D774C9C6}"/>
              </a:ext>
            </a:extLst>
          </p:cNvPr>
          <p:cNvSpPr/>
          <p:nvPr/>
        </p:nvSpPr>
        <p:spPr>
          <a:xfrm>
            <a:off x="5110164" y="1878167"/>
            <a:ext cx="627185" cy="1494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83" name="Rectangle 3">
            <a:extLst>
              <a:ext uri="{FF2B5EF4-FFF2-40B4-BE49-F238E27FC236}">
                <a16:creationId xmlns:a16="http://schemas.microsoft.com/office/drawing/2014/main" id="{721C7972-A50A-49AF-8790-B1BA52D85854}"/>
              </a:ext>
            </a:extLst>
          </p:cNvPr>
          <p:cNvSpPr>
            <a:spLocks noGrp="1" noChangeArrowheads="1"/>
          </p:cNvSpPr>
          <p:nvPr>
            <p:ph type="body" idx="1"/>
          </p:nvPr>
        </p:nvSpPr>
        <p:spPr>
          <a:xfrm>
            <a:off x="1981200" y="1108076"/>
            <a:ext cx="8229600" cy="4530725"/>
          </a:xfrm>
        </p:spPr>
        <p:txBody>
          <a:bodyPr/>
          <a:lstStyle/>
          <a:p>
            <a:pPr>
              <a:lnSpc>
                <a:spcPct val="130000"/>
              </a:lnSpc>
              <a:buFont typeface="Wingdings" panose="05000000000000000000" pitchFamily="2" charset="2"/>
              <a:buNone/>
            </a:pPr>
            <a:r>
              <a:rPr lang="en-US" altLang="en-US" sz="2600" dirty="0"/>
              <a:t>Prolog has Horn clauses:</a:t>
            </a:r>
          </a:p>
          <a:p>
            <a:pPr>
              <a:lnSpc>
                <a:spcPct val="110000"/>
              </a:lnSpc>
              <a:buFont typeface="Wingdings" panose="05000000000000000000" pitchFamily="2" charset="2"/>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p>
          <a:p>
            <a:pPr>
              <a:lnSpc>
                <a:spcPct val="130000"/>
              </a:lnSpc>
              <a:buFont typeface="Wingdings" panose="05000000000000000000" pitchFamily="2" charset="2"/>
              <a:buNone/>
            </a:pPr>
            <a:r>
              <a:rPr lang="en-US" altLang="en-US" sz="2600" dirty="0"/>
              <a:t>Dyna has “Horn equations”:</a:t>
            </a:r>
          </a:p>
          <a:p>
            <a:pPr>
              <a:lnSpc>
                <a:spcPct val="110000"/>
              </a:lnSpc>
              <a:buFont typeface="Wingdings" panose="05000000000000000000" pitchFamily="2" charset="2"/>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p>
          <a:p>
            <a:pPr>
              <a:lnSpc>
                <a:spcPct val="110000"/>
              </a:lnSpc>
              <a:buFont typeface="Wingdings" panose="05000000000000000000" pitchFamily="2" charset="2"/>
              <a:buNone/>
            </a:pPr>
            <a:endParaRPr lang="en-US" altLang="en-US" sz="2500" b="1" dirty="0">
              <a:solidFill>
                <a:schemeClr val="accent1"/>
              </a:solidFill>
              <a:latin typeface="Courier New" panose="02070309020205020404" pitchFamily="49" charset="0"/>
            </a:endParaRPr>
          </a:p>
          <a:p>
            <a:pPr>
              <a:lnSpc>
                <a:spcPct val="110000"/>
              </a:lnSpc>
              <a:buFont typeface="Wingdings" panose="05000000000000000000" pitchFamily="2" charset="2"/>
              <a:buNone/>
            </a:pPr>
            <a:endParaRPr lang="en-US" altLang="en-US" dirty="0"/>
          </a:p>
        </p:txBody>
      </p:sp>
      <p:sp>
        <p:nvSpPr>
          <p:cNvPr id="378882" name="Rectangle 2">
            <a:extLst>
              <a:ext uri="{FF2B5EF4-FFF2-40B4-BE49-F238E27FC236}">
                <a16:creationId xmlns:a16="http://schemas.microsoft.com/office/drawing/2014/main" id="{31E6171A-D5C3-40F9-9229-DAEB124EC4EA}"/>
              </a:ext>
            </a:extLst>
          </p:cNvPr>
          <p:cNvSpPr>
            <a:spLocks noGrp="1" noChangeArrowheads="1"/>
          </p:cNvSpPr>
          <p:nvPr>
            <p:ph type="title"/>
          </p:nvPr>
        </p:nvSpPr>
        <p:spPr>
          <a:xfrm>
            <a:off x="838200" y="189280"/>
            <a:ext cx="10515600" cy="1325563"/>
          </a:xfrm>
        </p:spPr>
        <p:txBody>
          <a:bodyPr/>
          <a:lstStyle/>
          <a:p>
            <a:pPr algn="ctr"/>
            <a:r>
              <a:rPr lang="en-US" altLang="en-US" dirty="0"/>
              <a:t>Dyna vs. Prolog</a:t>
            </a:r>
          </a:p>
        </p:txBody>
      </p:sp>
      <p:sp>
        <p:nvSpPr>
          <p:cNvPr id="378887" name="Text Box 7">
            <a:extLst>
              <a:ext uri="{FF2B5EF4-FFF2-40B4-BE49-F238E27FC236}">
                <a16:creationId xmlns:a16="http://schemas.microsoft.com/office/drawing/2014/main" id="{40D766AB-58F1-4401-B8D4-365BEB1B122D}"/>
              </a:ext>
            </a:extLst>
          </p:cNvPr>
          <p:cNvSpPr txBox="1">
            <a:spLocks noChangeArrowheads="1"/>
          </p:cNvSpPr>
          <p:nvPr/>
        </p:nvSpPr>
        <p:spPr bwMode="auto">
          <a:xfrm>
            <a:off x="1981200" y="3653850"/>
            <a:ext cx="2743508"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600" dirty="0">
                <a:solidFill>
                  <a:srgbClr val="FF5050"/>
                </a:solidFill>
              </a:rPr>
              <a:t>prove a </a:t>
            </a:r>
            <a:r>
              <a:rPr lang="en-US" altLang="en-US" sz="2600" b="1" u="sng" dirty="0">
                <a:solidFill>
                  <a:srgbClr val="FF5050"/>
                </a:solidFill>
              </a:rPr>
              <a:t>value</a:t>
            </a:r>
            <a:r>
              <a:rPr lang="en-US" altLang="en-US" sz="2600" dirty="0">
                <a:solidFill>
                  <a:srgbClr val="FF5050"/>
                </a:solidFill>
              </a:rPr>
              <a:t> for it</a:t>
            </a:r>
            <a:endParaRPr lang="en-US" altLang="en-US" sz="2600" b="1" u="sng" dirty="0">
              <a:solidFill>
                <a:srgbClr val="FF5050"/>
              </a:solidFill>
            </a:endParaRPr>
          </a:p>
          <a:p>
            <a:pPr algn="l"/>
            <a:r>
              <a:rPr lang="en-US" altLang="en-US" sz="2200" dirty="0">
                <a:solidFill>
                  <a:srgbClr val="FF5050"/>
                </a:solidFill>
              </a:rPr>
              <a:t>e.g., a real number,</a:t>
            </a:r>
            <a:br>
              <a:rPr lang="en-US" altLang="en-US" sz="2200" dirty="0">
                <a:solidFill>
                  <a:srgbClr val="FF5050"/>
                </a:solidFill>
              </a:rPr>
            </a:br>
            <a:r>
              <a:rPr lang="en-US" altLang="en-US" sz="2200" dirty="0">
                <a:solidFill>
                  <a:srgbClr val="FF5050"/>
                </a:solidFill>
              </a:rPr>
              <a:t>but could be any term</a:t>
            </a:r>
          </a:p>
        </p:txBody>
      </p:sp>
      <p:sp>
        <p:nvSpPr>
          <p:cNvPr id="378890" name="Rectangle 10">
            <a:extLst>
              <a:ext uri="{FF2B5EF4-FFF2-40B4-BE49-F238E27FC236}">
                <a16:creationId xmlns:a16="http://schemas.microsoft.com/office/drawing/2014/main" id="{F6F8853F-2296-4260-A232-164E7CBFFEC6}"/>
              </a:ext>
            </a:extLst>
          </p:cNvPr>
          <p:cNvSpPr>
            <a:spLocks noChangeArrowheads="1"/>
          </p:cNvSpPr>
          <p:nvPr/>
        </p:nvSpPr>
        <p:spPr bwMode="auto">
          <a:xfrm>
            <a:off x="5341448" y="3653850"/>
            <a:ext cx="5102225"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dirty="0">
                <a:solidFill>
                  <a:srgbClr val="FF5050"/>
                </a:solidFill>
              </a:rPr>
              <a:t>  definition from other values</a:t>
            </a:r>
          </a:p>
          <a:p>
            <a:pPr algn="l"/>
            <a:r>
              <a:rPr lang="en-US" altLang="en-US" sz="2000" dirty="0">
                <a:solidFill>
                  <a:srgbClr val="FF5050"/>
                </a:solidFill>
              </a:rPr>
              <a:t>  </a:t>
            </a:r>
            <a:r>
              <a:rPr lang="en-US" altLang="en-US" sz="2000" u="sng" dirty="0">
                <a:solidFill>
                  <a:srgbClr val="FF5050"/>
                </a:solidFill>
                <a:latin typeface="Consolas" panose="020B0609020204030204" pitchFamily="49" charset="0"/>
              </a:rPr>
              <a:t>b*c</a:t>
            </a:r>
            <a:r>
              <a:rPr lang="en-US" altLang="en-US" sz="2000" dirty="0">
                <a:solidFill>
                  <a:srgbClr val="FF5050"/>
                </a:solidFill>
                <a:latin typeface="Consolas" panose="020B0609020204030204" pitchFamily="49" charset="0"/>
              </a:rPr>
              <a:t> </a:t>
            </a:r>
            <a:r>
              <a:rPr lang="en-US" altLang="en-US" sz="2000" dirty="0">
                <a:solidFill>
                  <a:srgbClr val="FF5050"/>
                </a:solidFill>
              </a:rPr>
              <a:t>only has value when </a:t>
            </a:r>
            <a:r>
              <a:rPr lang="en-US" altLang="en-US" sz="2000" u="sng" dirty="0">
                <a:solidFill>
                  <a:srgbClr val="FF5050"/>
                </a:solidFill>
                <a:latin typeface="Consolas" panose="020B0609020204030204" pitchFamily="49" charset="0"/>
              </a:rPr>
              <a:t>b</a:t>
            </a:r>
            <a:r>
              <a:rPr lang="en-US" altLang="en-US" sz="2000" dirty="0">
                <a:solidFill>
                  <a:srgbClr val="FF5050"/>
                </a:solidFill>
              </a:rPr>
              <a:t> and </a:t>
            </a:r>
            <a:r>
              <a:rPr lang="en-US" altLang="en-US" sz="2000" u="sng" dirty="0">
                <a:solidFill>
                  <a:srgbClr val="FF5050"/>
                </a:solidFill>
                <a:latin typeface="Consolas" panose="020B0609020204030204" pitchFamily="49" charset="0"/>
              </a:rPr>
              <a:t>c</a:t>
            </a:r>
            <a:r>
              <a:rPr lang="en-US" altLang="en-US" sz="2000" dirty="0">
                <a:solidFill>
                  <a:srgbClr val="FF5050"/>
                </a:solidFill>
              </a:rPr>
              <a:t> do</a:t>
            </a:r>
          </a:p>
          <a:p>
            <a:pPr algn="l"/>
            <a:r>
              <a:rPr lang="en-US" altLang="en-US" sz="2000" dirty="0">
                <a:solidFill>
                  <a:srgbClr val="FF5050"/>
                </a:solidFill>
              </a:rPr>
              <a:t>  if no values enter into +=, then </a:t>
            </a:r>
            <a:r>
              <a:rPr lang="en-US" altLang="en-US" sz="2000" u="sng" dirty="0">
                <a:solidFill>
                  <a:srgbClr val="FF5050"/>
                </a:solidFill>
                <a:latin typeface="Consolas" panose="020B0609020204030204" pitchFamily="49" charset="0"/>
              </a:rPr>
              <a:t>a</a:t>
            </a:r>
            <a:r>
              <a:rPr lang="en-US" altLang="en-US" sz="2000" dirty="0">
                <a:solidFill>
                  <a:srgbClr val="FF5050"/>
                </a:solidFill>
              </a:rPr>
              <a:t> gets no value</a:t>
            </a:r>
          </a:p>
        </p:txBody>
      </p:sp>
      <p:sp>
        <p:nvSpPr>
          <p:cNvPr id="378891" name="Rectangle 11">
            <a:extLst>
              <a:ext uri="{FF2B5EF4-FFF2-40B4-BE49-F238E27FC236}">
                <a16:creationId xmlns:a16="http://schemas.microsoft.com/office/drawing/2014/main" id="{7BFA22AF-FCF2-438B-8B4A-4A6509684BC1}"/>
              </a:ext>
            </a:extLst>
          </p:cNvPr>
          <p:cNvSpPr>
            <a:spLocks noChangeArrowheads="1"/>
          </p:cNvSpPr>
          <p:nvPr/>
        </p:nvSpPr>
        <p:spPr bwMode="auto">
          <a:xfrm>
            <a:off x="2057400" y="5227639"/>
            <a:ext cx="3733800" cy="1400175"/>
          </a:xfrm>
          <a:prstGeom prst="rect">
            <a:avLst/>
          </a:prstGeom>
          <a:solidFill>
            <a:schemeClr val="bg1"/>
          </a:solidFill>
          <a:ln w="285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dirty="0">
                <a:solidFill>
                  <a:schemeClr val="folHlink"/>
                </a:solidFill>
                <a:latin typeface="Comic Sans MS" panose="030F0702030302020204" pitchFamily="66" charset="0"/>
              </a:rPr>
              <a:t>Like Prolog:</a:t>
            </a:r>
          </a:p>
          <a:p>
            <a:r>
              <a:rPr lang="en-US" altLang="en-US" sz="2000" dirty="0">
                <a:solidFill>
                  <a:schemeClr val="folHlink"/>
                </a:solidFill>
                <a:latin typeface="Comic Sans MS" panose="030F0702030302020204" pitchFamily="66" charset="0"/>
              </a:rPr>
              <a:t>Allow nested terms</a:t>
            </a:r>
          </a:p>
          <a:p>
            <a:r>
              <a:rPr lang="en-US" altLang="en-US" sz="2000" dirty="0">
                <a:solidFill>
                  <a:schemeClr val="folHlink"/>
                </a:solidFill>
                <a:latin typeface="Comic Sans MS" panose="030F0702030302020204" pitchFamily="66" charset="0"/>
              </a:rPr>
              <a:t>Syntactic sugar for lists, etc.</a:t>
            </a:r>
          </a:p>
          <a:p>
            <a:r>
              <a:rPr lang="en-US" altLang="en-US" sz="2000" dirty="0">
                <a:solidFill>
                  <a:schemeClr val="folHlink"/>
                </a:solidFill>
                <a:latin typeface="Comic Sans MS" panose="030F0702030302020204" pitchFamily="66" charset="0"/>
              </a:rPr>
              <a:t>Turing-complete</a:t>
            </a:r>
          </a:p>
        </p:txBody>
      </p:sp>
      <p:sp>
        <p:nvSpPr>
          <p:cNvPr id="378894" name="Rectangle 14">
            <a:extLst>
              <a:ext uri="{FF2B5EF4-FFF2-40B4-BE49-F238E27FC236}">
                <a16:creationId xmlns:a16="http://schemas.microsoft.com/office/drawing/2014/main" id="{88197DD3-A85E-418E-AFA5-0EE86F57B1D4}"/>
              </a:ext>
            </a:extLst>
          </p:cNvPr>
          <p:cNvSpPr>
            <a:spLocks noChangeArrowheads="1"/>
          </p:cNvSpPr>
          <p:nvPr/>
        </p:nvSpPr>
        <p:spPr bwMode="auto">
          <a:xfrm>
            <a:off x="6019800" y="5236816"/>
            <a:ext cx="3745523" cy="1384995"/>
          </a:xfrm>
          <a:prstGeom prst="rect">
            <a:avLst/>
          </a:prstGeom>
          <a:solidFill>
            <a:schemeClr val="bg1"/>
          </a:solidFill>
          <a:ln w="285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400" b="1" dirty="0">
                <a:solidFill>
                  <a:schemeClr val="folHlink"/>
                </a:solidFill>
                <a:latin typeface="Comic Sans MS" panose="030F0702030302020204" pitchFamily="66" charset="0"/>
              </a:rPr>
              <a:t>Unlike Prolog:</a:t>
            </a:r>
          </a:p>
          <a:p>
            <a:r>
              <a:rPr lang="en-US" altLang="en-US" sz="2000" dirty="0">
                <a:solidFill>
                  <a:schemeClr val="folHlink"/>
                </a:solidFill>
                <a:latin typeface="Comic Sans MS" panose="030F0702030302020204" pitchFamily="66" charset="0"/>
              </a:rPr>
              <a:t>Terms can have values</a:t>
            </a:r>
            <a:br>
              <a:rPr lang="en-US" altLang="en-US" sz="2000" dirty="0">
                <a:solidFill>
                  <a:schemeClr val="folHlink"/>
                </a:solidFill>
                <a:latin typeface="Comic Sans MS" panose="030F0702030302020204" pitchFamily="66" charset="0"/>
              </a:rPr>
            </a:br>
            <a:r>
              <a:rPr lang="en-US" altLang="en-US" sz="2000" dirty="0">
                <a:solidFill>
                  <a:schemeClr val="folHlink"/>
                </a:solidFill>
                <a:latin typeface="Comic Sans MS" panose="030F0702030302020204" pitchFamily="66" charset="0"/>
              </a:rPr>
              <a:t>Terms are evaluated in place</a:t>
            </a:r>
          </a:p>
          <a:p>
            <a:r>
              <a:rPr lang="en-US" altLang="en-US" sz="2000" dirty="0">
                <a:solidFill>
                  <a:schemeClr val="folHlink"/>
                </a:solidFill>
                <a:latin typeface="Comic Sans MS" panose="030F0702030302020204" pitchFamily="66" charset="0"/>
              </a:rPr>
              <a:t>Not just backtracking!</a:t>
            </a:r>
          </a:p>
        </p:txBody>
      </p:sp>
      <p:sp>
        <p:nvSpPr>
          <p:cNvPr id="4" name="Oval 3">
            <a:extLst>
              <a:ext uri="{FF2B5EF4-FFF2-40B4-BE49-F238E27FC236}">
                <a16:creationId xmlns:a16="http://schemas.microsoft.com/office/drawing/2014/main" id="{0ACC983E-ABE4-4F36-84F0-CAC3B65AF9D6}"/>
              </a:ext>
            </a:extLst>
          </p:cNvPr>
          <p:cNvSpPr/>
          <p:nvPr/>
        </p:nvSpPr>
        <p:spPr>
          <a:xfrm>
            <a:off x="1879600" y="2936301"/>
            <a:ext cx="1390590" cy="5281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026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fade">
                                      <p:cBhvr>
                                        <p:cTn id="7" dur="500"/>
                                        <p:tgtEl>
                                          <p:spTgt spid="3788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883">
                                            <p:txEl>
                                              <p:pRg st="1" end="1"/>
                                            </p:txEl>
                                          </p:spTgt>
                                        </p:tgtEl>
                                        <p:attrNameLst>
                                          <p:attrName>style.visibility</p:attrName>
                                        </p:attrNameLst>
                                      </p:cBhvr>
                                      <p:to>
                                        <p:strVal val="visible"/>
                                      </p:to>
                                    </p:set>
                                    <p:animEffect transition="in" filter="fade">
                                      <p:cBhvr>
                                        <p:cTn id="10" dur="500"/>
                                        <p:tgtEl>
                                          <p:spTgt spid="3788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883">
                                            <p:txEl>
                                              <p:pRg st="2" end="2"/>
                                            </p:txEl>
                                          </p:spTgt>
                                        </p:tgtEl>
                                        <p:attrNameLst>
                                          <p:attrName>style.visibility</p:attrName>
                                        </p:attrNameLst>
                                      </p:cBhvr>
                                      <p:to>
                                        <p:strVal val="visible"/>
                                      </p:to>
                                    </p:set>
                                    <p:animEffect transition="in" filter="fade">
                                      <p:cBhvr>
                                        <p:cTn id="15" dur="500"/>
                                        <p:tgtEl>
                                          <p:spTgt spid="37888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8883">
                                            <p:txEl>
                                              <p:pRg st="3" end="3"/>
                                            </p:txEl>
                                          </p:spTgt>
                                        </p:tgtEl>
                                        <p:attrNameLst>
                                          <p:attrName>style.visibility</p:attrName>
                                        </p:attrNameLst>
                                      </p:cBhvr>
                                      <p:to>
                                        <p:strVal val="visible"/>
                                      </p:to>
                                    </p:set>
                                    <p:animEffect transition="in" filter="fade">
                                      <p:cBhvr>
                                        <p:cTn id="18" dur="500"/>
                                        <p:tgtEl>
                                          <p:spTgt spid="37888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8887"/>
                                        </p:tgtEl>
                                        <p:attrNameLst>
                                          <p:attrName>style.visibility</p:attrName>
                                        </p:attrNameLst>
                                      </p:cBhvr>
                                      <p:to>
                                        <p:strVal val="visible"/>
                                      </p:to>
                                    </p:set>
                                    <p:animEffect transition="in" filter="fade">
                                      <p:cBhvr>
                                        <p:cTn id="31" dur="500"/>
                                        <p:tgtEl>
                                          <p:spTgt spid="3788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8890"/>
                                        </p:tgtEl>
                                        <p:attrNameLst>
                                          <p:attrName>style.visibility</p:attrName>
                                        </p:attrNameLst>
                                      </p:cBhvr>
                                      <p:to>
                                        <p:strVal val="visible"/>
                                      </p:to>
                                    </p:set>
                                    <p:animEffect transition="in" filter="fade">
                                      <p:cBhvr>
                                        <p:cTn id="39" dur="500"/>
                                        <p:tgtEl>
                                          <p:spTgt spid="37889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8891"/>
                                        </p:tgtEl>
                                        <p:attrNameLst>
                                          <p:attrName>style.visibility</p:attrName>
                                        </p:attrNameLst>
                                      </p:cBhvr>
                                      <p:to>
                                        <p:strVal val="visible"/>
                                      </p:to>
                                    </p:set>
                                    <p:animEffect transition="in" filter="fade">
                                      <p:cBhvr>
                                        <p:cTn id="44" dur="500"/>
                                        <p:tgtEl>
                                          <p:spTgt spid="3788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8894"/>
                                        </p:tgtEl>
                                        <p:attrNameLst>
                                          <p:attrName>style.visibility</p:attrName>
                                        </p:attrNameLst>
                                      </p:cBhvr>
                                      <p:to>
                                        <p:strVal val="visible"/>
                                      </p:to>
                                    </p:set>
                                    <p:animEffect transition="in" filter="fade">
                                      <p:cBhvr>
                                        <p:cTn id="49" dur="500"/>
                                        <p:tgtEl>
                                          <p:spTgt spid="37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78883" grpId="0" uiExpand="1" build="p"/>
      <p:bldP spid="378887" grpId="0"/>
      <p:bldP spid="378890" grpId="0"/>
      <p:bldP spid="378891" grpId="0" animBg="1"/>
      <p:bldP spid="378894"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F40-0847-4470-AC2D-798D8147A4D4}"/>
              </a:ext>
            </a:extLst>
          </p:cNvPr>
          <p:cNvSpPr>
            <a:spLocks noGrp="1"/>
          </p:cNvSpPr>
          <p:nvPr>
            <p:ph type="title"/>
          </p:nvPr>
        </p:nvSpPr>
        <p:spPr/>
        <p:txBody>
          <a:bodyPr/>
          <a:lstStyle/>
          <a:p>
            <a:pPr algn="ctr"/>
            <a:r>
              <a:rPr lang="en-US" dirty="0"/>
              <a:t>Shortest path</a:t>
            </a:r>
          </a:p>
        </p:txBody>
      </p:sp>
      <p:pic>
        <p:nvPicPr>
          <p:cNvPr id="16" name="Picture 15">
            <a:extLst>
              <a:ext uri="{FF2B5EF4-FFF2-40B4-BE49-F238E27FC236}">
                <a16:creationId xmlns:a16="http://schemas.microsoft.com/office/drawing/2014/main" id="{2B41E3AE-674F-4071-9724-C49A8A41D86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773571" y="3368785"/>
            <a:ext cx="6664318" cy="1382425"/>
          </a:xfrm>
          <a:prstGeom prst="rect">
            <a:avLst/>
          </a:prstGeom>
        </p:spPr>
      </p:pic>
      <p:sp>
        <p:nvSpPr>
          <p:cNvPr id="8" name="TextBox 7">
            <a:extLst>
              <a:ext uri="{FF2B5EF4-FFF2-40B4-BE49-F238E27FC236}">
                <a16:creationId xmlns:a16="http://schemas.microsoft.com/office/drawing/2014/main" id="{03FAB45A-DD39-4D9C-A629-C6939047FD86}"/>
              </a:ext>
            </a:extLst>
          </p:cNvPr>
          <p:cNvSpPr txBox="1"/>
          <p:nvPr/>
        </p:nvSpPr>
        <p:spPr>
          <a:xfrm>
            <a:off x="1829914" y="1690688"/>
            <a:ext cx="8716937" cy="1200329"/>
          </a:xfrm>
          <a:prstGeom prst="rect">
            <a:avLst/>
          </a:prstGeom>
          <a:noFill/>
        </p:spPr>
        <p:txBody>
          <a:bodyPr wrap="square" rtlCol="0">
            <a:spAutoFit/>
          </a:bodyPr>
          <a:lstStyle/>
          <a:p>
            <a:r>
              <a:rPr lang="en-US" sz="2400" kern="1200" dirty="0">
                <a:solidFill>
                  <a:schemeClr val="tx1"/>
                </a:solidFill>
                <a:latin typeface="Consolas" panose="020B0609020204030204" pitchFamily="49" charset="0"/>
                <a:cs typeface="Courier New" panose="02070309020205020404" pitchFamily="49" charset="0"/>
              </a:rPr>
              <a:t>distance(</a:t>
            </a:r>
            <a:r>
              <a:rPr lang="en-US" sz="2400" kern="1200" dirty="0">
                <a:solidFill>
                  <a:schemeClr val="accent6"/>
                </a:solidFill>
                <a:latin typeface="Consolas" panose="020B0609020204030204" pitchFamily="49" charset="0"/>
                <a:cs typeface="Courier New" panose="02070309020205020404" pitchFamily="49" charset="0"/>
              </a:rPr>
              <a:t>X</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min= </a:t>
            </a:r>
            <a:r>
              <a:rPr lang="en-US" sz="2400" kern="1200" dirty="0">
                <a:solidFill>
                  <a:schemeClr val="tx1"/>
                </a:solidFill>
                <a:latin typeface="Consolas" panose="020B0609020204030204" pitchFamily="49" charset="0"/>
                <a:cs typeface="Courier New" panose="02070309020205020404" pitchFamily="49" charset="0"/>
              </a:rPr>
              <a:t>edge(</a:t>
            </a:r>
            <a:r>
              <a:rPr lang="en-US" sz="2400" kern="1200" dirty="0">
                <a:solidFill>
                  <a:schemeClr val="accent6"/>
                </a:solidFill>
                <a:latin typeface="Consolas" panose="020B0609020204030204" pitchFamily="49" charset="0"/>
                <a:cs typeface="Courier New" panose="02070309020205020404" pitchFamily="49" charset="0"/>
              </a:rPr>
              <a:t>X</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6"/>
                </a:solidFill>
                <a:latin typeface="Consolas" panose="020B0609020204030204" pitchFamily="49" charset="0"/>
                <a:cs typeface="Courier New" panose="02070309020205020404" pitchFamily="49" charset="0"/>
              </a:rPr>
              <a:t>Y</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a:t>
            </a:r>
            <a:r>
              <a:rPr lang="en-US" sz="2400" kern="1200" dirty="0">
                <a:solidFill>
                  <a:schemeClr val="tx1"/>
                </a:solidFill>
                <a:latin typeface="Consolas" panose="020B0609020204030204" pitchFamily="49" charset="0"/>
                <a:cs typeface="Courier New" panose="02070309020205020404" pitchFamily="49" charset="0"/>
              </a:rPr>
              <a:t> distance(</a:t>
            </a:r>
            <a:r>
              <a:rPr lang="en-US" sz="2400" kern="1200" dirty="0">
                <a:solidFill>
                  <a:schemeClr val="accent6"/>
                </a:solidFill>
                <a:latin typeface="Consolas" panose="020B0609020204030204" pitchFamily="49" charset="0"/>
                <a:cs typeface="Courier New" panose="02070309020205020404" pitchFamily="49" charset="0"/>
              </a:rPr>
              <a:t>Y</a:t>
            </a:r>
            <a:r>
              <a:rPr lang="en-US" sz="2400" kern="1200" dirty="0">
                <a:solidFill>
                  <a:schemeClr val="tx1"/>
                </a:solidFill>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distance(start) </a:t>
            </a:r>
            <a:r>
              <a:rPr lang="en-US" sz="2400" dirty="0">
                <a:solidFill>
                  <a:schemeClr val="accent1"/>
                </a:solidFill>
                <a:latin typeface="Consolas" panose="020B0609020204030204" pitchFamily="49" charset="0"/>
                <a:cs typeface="Courier New" panose="02070309020205020404" pitchFamily="49" charset="0"/>
              </a:rPr>
              <a:t>min= </a:t>
            </a:r>
            <a:r>
              <a:rPr lang="en-US" sz="2400" dirty="0">
                <a:latin typeface="Consolas" panose="020B0609020204030204" pitchFamily="49" charset="0"/>
                <a:cs typeface="Courier New" panose="02070309020205020404" pitchFamily="49" charset="0"/>
              </a:rPr>
              <a:t>0.</a:t>
            </a:r>
          </a:p>
          <a:p>
            <a:r>
              <a:rPr lang="en-US" sz="2400" kern="1200" dirty="0" err="1">
                <a:solidFill>
                  <a:schemeClr val="tx1"/>
                </a:solidFill>
                <a:latin typeface="Consolas" panose="020B0609020204030204" pitchFamily="49" charset="0"/>
                <a:cs typeface="Courier New" panose="02070309020205020404" pitchFamily="49" charset="0"/>
              </a:rPr>
              <a:t>path_length</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a:t>
            </a:r>
            <a:r>
              <a:rPr lang="en-US" sz="2400" kern="1200" dirty="0">
                <a:solidFill>
                  <a:schemeClr val="tx1"/>
                </a:solidFill>
                <a:latin typeface="Consolas" panose="020B0609020204030204" pitchFamily="49" charset="0"/>
                <a:cs typeface="Courier New" panose="02070309020205020404" pitchFamily="49" charset="0"/>
              </a:rPr>
              <a:t> distance(end).</a:t>
            </a:r>
          </a:p>
        </p:txBody>
      </p:sp>
      <p:sp>
        <p:nvSpPr>
          <p:cNvPr id="7" name="TextBox 6">
            <a:extLst>
              <a:ext uri="{FF2B5EF4-FFF2-40B4-BE49-F238E27FC236}">
                <a16:creationId xmlns:a16="http://schemas.microsoft.com/office/drawing/2014/main" id="{3B2B4768-9E56-40B4-8A2A-9819B0CD4496}"/>
              </a:ext>
            </a:extLst>
          </p:cNvPr>
          <p:cNvSpPr txBox="1"/>
          <p:nvPr/>
        </p:nvSpPr>
        <p:spPr>
          <a:xfrm>
            <a:off x="1829914" y="3242139"/>
            <a:ext cx="7375357" cy="2308324"/>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edge("a", "b") = 10.</a:t>
            </a:r>
          </a:p>
          <a:p>
            <a:r>
              <a:rPr lang="en-US" sz="2400" dirty="0">
                <a:latin typeface="Consolas" panose="020B0609020204030204" pitchFamily="49" charset="0"/>
                <a:cs typeface="Courier New" panose="02070309020205020404" pitchFamily="49" charset="0"/>
              </a:rPr>
              <a:t>edge("b", "c") = 2.</a:t>
            </a:r>
          </a:p>
          <a:p>
            <a:r>
              <a:rPr lang="en-US" sz="2400" dirty="0">
                <a:latin typeface="Consolas" panose="020B0609020204030204" pitchFamily="49" charset="0"/>
                <a:cs typeface="Courier New" panose="02070309020205020404" pitchFamily="49" charset="0"/>
              </a:rPr>
              <a:t>edge("c", "d") = 7.</a:t>
            </a:r>
          </a:p>
          <a:p>
            <a:r>
              <a:rPr lang="en-US" sz="2400" dirty="0">
                <a:latin typeface="Consolas" panose="020B0609020204030204" pitchFamily="49" charset="0"/>
                <a:cs typeface="Courier New" panose="02070309020205020404" pitchFamily="49" charset="0"/>
              </a:rPr>
              <a:t>edge("d", "b") = 1.</a:t>
            </a:r>
          </a:p>
          <a:p>
            <a:r>
              <a:rPr lang="en-US" sz="2400" dirty="0">
                <a:latin typeface="Consolas" panose="020B0609020204030204" pitchFamily="49" charset="0"/>
                <a:cs typeface="Courier New" panose="02070309020205020404" pitchFamily="49" charset="0"/>
              </a:rPr>
              <a:t>start = "a".</a:t>
            </a:r>
          </a:p>
          <a:p>
            <a:r>
              <a:rPr lang="en-US" sz="2400" dirty="0">
                <a:latin typeface="Consolas" panose="020B0609020204030204" pitchFamily="49" charset="0"/>
                <a:cs typeface="Courier New" panose="02070309020205020404" pitchFamily="49" charset="0"/>
              </a:rPr>
              <a:t>end = "d".</a:t>
            </a:r>
          </a:p>
        </p:txBody>
      </p:sp>
      <p:sp>
        <p:nvSpPr>
          <p:cNvPr id="10" name="Speech Bubble: Oval 9">
            <a:extLst>
              <a:ext uri="{FF2B5EF4-FFF2-40B4-BE49-F238E27FC236}">
                <a16:creationId xmlns:a16="http://schemas.microsoft.com/office/drawing/2014/main" id="{2E520546-7130-4128-A317-A24E356EBDBD}"/>
              </a:ext>
            </a:extLst>
          </p:cNvPr>
          <p:cNvSpPr/>
          <p:nvPr/>
        </p:nvSpPr>
        <p:spPr>
          <a:xfrm>
            <a:off x="1022965" y="504498"/>
            <a:ext cx="3916897" cy="2386520"/>
          </a:xfrm>
          <a:prstGeom prst="wedgeEllipseCallout">
            <a:avLst>
              <a:gd name="adj1" fmla="val 66951"/>
              <a:gd name="adj2" fmla="val 70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Note: Aggregation was already present in our mathematical definition.</a:t>
            </a:r>
          </a:p>
        </p:txBody>
      </p:sp>
      <p:sp>
        <p:nvSpPr>
          <p:cNvPr id="6" name="Speech Bubble: Oval 5">
            <a:extLst>
              <a:ext uri="{FF2B5EF4-FFF2-40B4-BE49-F238E27FC236}">
                <a16:creationId xmlns:a16="http://schemas.microsoft.com/office/drawing/2014/main" id="{EEEBAE05-BD16-4383-98DC-FFCC92F54167}"/>
              </a:ext>
            </a:extLst>
          </p:cNvPr>
          <p:cNvSpPr/>
          <p:nvPr/>
        </p:nvSpPr>
        <p:spPr>
          <a:xfrm>
            <a:off x="6716111" y="2901264"/>
            <a:ext cx="3420279" cy="3250154"/>
          </a:xfrm>
          <a:prstGeom prst="wedgeEllipseCallout">
            <a:avLst>
              <a:gd name="adj1" fmla="val -91021"/>
              <a:gd name="adj2" fmla="val -74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Here the “</a:t>
            </a:r>
            <a:r>
              <a:rPr lang="en-US" sz="2400" dirty="0">
                <a:latin typeface="Courier New" panose="02070309020205020404" pitchFamily="49" charset="0"/>
                <a:cs typeface="Courier New" panose="02070309020205020404" pitchFamily="49" charset="0"/>
              </a:rPr>
              <a:t>min=“</a:t>
            </a:r>
            <a:r>
              <a:rPr lang="en-US" sz="2400" dirty="0"/>
              <a:t> aggregator only keeps the minimal value that we have  computed</a:t>
            </a:r>
          </a:p>
        </p:txBody>
      </p:sp>
      <p:sp>
        <p:nvSpPr>
          <p:cNvPr id="12" name="Slide Number Placeholder 11">
            <a:extLst>
              <a:ext uri="{FF2B5EF4-FFF2-40B4-BE49-F238E27FC236}">
                <a16:creationId xmlns:a16="http://schemas.microsoft.com/office/drawing/2014/main" id="{0B5E5D6C-92F1-49F5-BFC7-17556AC02AD3}"/>
              </a:ext>
            </a:extLst>
          </p:cNvPr>
          <p:cNvSpPr>
            <a:spLocks noGrp="1"/>
          </p:cNvSpPr>
          <p:nvPr>
            <p:ph type="sldNum" sz="quarter" idx="12"/>
          </p:nvPr>
        </p:nvSpPr>
        <p:spPr/>
        <p:txBody>
          <a:bodyPr/>
          <a:lstStyle/>
          <a:p>
            <a:fld id="{DD2D5612-D1A6-4510-A96B-3BEF8629B754}" type="slidenum">
              <a:rPr lang="en-US" smtClean="0"/>
              <a:t>11</a:t>
            </a:fld>
            <a:endParaRPr lang="en-US"/>
          </a:p>
        </p:txBody>
      </p:sp>
      <p:sp>
        <p:nvSpPr>
          <p:cNvPr id="5" name="Speech Bubble: Oval 4">
            <a:extLst>
              <a:ext uri="{FF2B5EF4-FFF2-40B4-BE49-F238E27FC236}">
                <a16:creationId xmlns:a16="http://schemas.microsoft.com/office/drawing/2014/main" id="{6A45E62D-3A1A-44C8-A2D7-366BF7D0854C}"/>
              </a:ext>
            </a:extLst>
          </p:cNvPr>
          <p:cNvSpPr/>
          <p:nvPr/>
        </p:nvSpPr>
        <p:spPr>
          <a:xfrm>
            <a:off x="1556645" y="3104271"/>
            <a:ext cx="3857296" cy="2815524"/>
          </a:xfrm>
          <a:prstGeom prst="wedgeEllipseCallout">
            <a:avLst>
              <a:gd name="adj1" fmla="val 88216"/>
              <a:gd name="adj2" fmla="val -86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Variables not present in the head of an expression are aggregated over like with the dot product example.</a:t>
            </a:r>
          </a:p>
        </p:txBody>
      </p:sp>
      <p:sp>
        <p:nvSpPr>
          <p:cNvPr id="4" name="TextBox 3">
            <a:extLst>
              <a:ext uri="{FF2B5EF4-FFF2-40B4-BE49-F238E27FC236}">
                <a16:creationId xmlns:a16="http://schemas.microsoft.com/office/drawing/2014/main" id="{A18C2D58-CB2E-4294-BAC0-B8E7E8AB361B}"/>
              </a:ext>
            </a:extLst>
          </p:cNvPr>
          <p:cNvSpPr txBox="1"/>
          <p:nvPr/>
        </p:nvSpPr>
        <p:spPr>
          <a:xfrm>
            <a:off x="1829914" y="3532858"/>
            <a:ext cx="3600215" cy="1938992"/>
          </a:xfrm>
          <a:prstGeom prst="rect">
            <a:avLst/>
          </a:prstGeom>
          <a:noFill/>
        </p:spPr>
        <p:txBody>
          <a:bodyPr wrap="square" rtlCol="0">
            <a:spAutoFit/>
          </a:bodyPr>
          <a:lstStyle/>
          <a:p>
            <a:r>
              <a:rPr lang="en-US" sz="2400" dirty="0">
                <a:latin typeface="Consolas" panose="020B0609020204030204" pitchFamily="49" charset="0"/>
              </a:rPr>
              <a:t>? </a:t>
            </a:r>
            <a:r>
              <a:rPr lang="en-US" sz="2400" dirty="0" err="1">
                <a:latin typeface="Consolas" panose="020B0609020204030204" pitchFamily="49" charset="0"/>
              </a:rPr>
              <a:t>path_length</a:t>
            </a:r>
            <a:endParaRPr lang="en-US" sz="2400" dirty="0">
              <a:latin typeface="Consolas" panose="020B0609020204030204" pitchFamily="49" charset="0"/>
            </a:endParaRPr>
          </a:p>
          <a:p>
            <a:r>
              <a:rPr lang="en-US" sz="2400" dirty="0">
                <a:latin typeface="Consolas" panose="020B0609020204030204" pitchFamily="49" charset="0"/>
              </a:rPr>
              <a:t>? distance("c")</a:t>
            </a:r>
          </a:p>
          <a:p>
            <a:r>
              <a:rPr lang="en-US" sz="2400" dirty="0">
                <a:latin typeface="Consolas" panose="020B0609020204030204" pitchFamily="49" charset="0"/>
              </a:rPr>
              <a:t>? distance(</a:t>
            </a:r>
            <a:r>
              <a:rPr lang="en-US" sz="2400" dirty="0">
                <a:solidFill>
                  <a:schemeClr val="accent6"/>
                </a:solidFill>
                <a:latin typeface="Consolas" panose="020B0609020204030204" pitchFamily="49" charset="0"/>
              </a:rPr>
              <a:t>X</a:t>
            </a:r>
            <a:r>
              <a:rPr lang="en-US" sz="2400" dirty="0">
                <a:latin typeface="Consolas" panose="020B0609020204030204" pitchFamily="49" charset="0"/>
              </a:rPr>
              <a:t>)</a:t>
            </a:r>
          </a:p>
          <a:p>
            <a:r>
              <a:rPr lang="en-US" sz="2400" dirty="0">
                <a:latin typeface="Consolas" panose="020B0609020204030204" pitchFamily="49" charset="0"/>
              </a:rPr>
              <a:t>? distance(</a:t>
            </a:r>
            <a:r>
              <a:rPr lang="en-US" sz="2400" dirty="0">
                <a:solidFill>
                  <a:schemeClr val="accent6"/>
                </a:solidFill>
                <a:latin typeface="Consolas" panose="020B0609020204030204" pitchFamily="49" charset="0"/>
              </a:rPr>
              <a:t>X</a:t>
            </a:r>
            <a:r>
              <a:rPr lang="en-US" sz="2400" dirty="0">
                <a:latin typeface="Consolas" panose="020B0609020204030204" pitchFamily="49" charset="0"/>
              </a:rPr>
              <a:t>) &gt; 7</a:t>
            </a:r>
          </a:p>
          <a:p>
            <a:r>
              <a:rPr lang="en-US" sz="2400" dirty="0">
                <a:latin typeface="Consolas" panose="020B0609020204030204" pitchFamily="49" charset="0"/>
              </a:rPr>
              <a:t>? edge("</a:t>
            </a:r>
            <a:r>
              <a:rPr lang="en-US" sz="2400" dirty="0" err="1">
                <a:latin typeface="Consolas" panose="020B0609020204030204" pitchFamily="49" charset="0"/>
              </a:rPr>
              <a:t>a",</a:t>
            </a:r>
            <a:r>
              <a:rPr lang="en-US" sz="2400" dirty="0" err="1">
                <a:solidFill>
                  <a:schemeClr val="accent6"/>
                </a:solidFill>
                <a:latin typeface="Consolas" panose="020B0609020204030204" pitchFamily="49" charset="0"/>
              </a:rPr>
              <a:t>X</a:t>
            </a:r>
            <a:r>
              <a:rPr lang="en-US" sz="2400" dirty="0">
                <a:latin typeface="Consolas" panose="020B0609020204030204" pitchFamily="49" charset="0"/>
              </a:rPr>
              <a:t>)</a:t>
            </a:r>
          </a:p>
        </p:txBody>
      </p:sp>
      <p:sp>
        <p:nvSpPr>
          <p:cNvPr id="11" name="TextBox 10">
            <a:extLst>
              <a:ext uri="{FF2B5EF4-FFF2-40B4-BE49-F238E27FC236}">
                <a16:creationId xmlns:a16="http://schemas.microsoft.com/office/drawing/2014/main" id="{D07BCCD7-54A8-457D-839D-D2517385BF49}"/>
              </a:ext>
            </a:extLst>
          </p:cNvPr>
          <p:cNvSpPr txBox="1"/>
          <p:nvPr/>
        </p:nvSpPr>
        <p:spPr>
          <a:xfrm>
            <a:off x="1031631" y="3055805"/>
            <a:ext cx="10128739" cy="523220"/>
          </a:xfrm>
          <a:prstGeom prst="rect">
            <a:avLst/>
          </a:prstGeom>
          <a:noFill/>
        </p:spPr>
        <p:txBody>
          <a:bodyPr wrap="square" rtlCol="0">
            <a:spAutoFit/>
          </a:bodyPr>
          <a:lstStyle/>
          <a:p>
            <a:pPr algn="ctr"/>
            <a:r>
              <a:rPr lang="en-US" sz="2800" dirty="0"/>
              <a:t>After this converges we can </a:t>
            </a:r>
            <a:r>
              <a:rPr lang="en-US" sz="2800" i="1" u="sng" dirty="0"/>
              <a:t>query</a:t>
            </a:r>
            <a:r>
              <a:rPr lang="en-US" sz="2800" dirty="0"/>
              <a:t> the state of the Dyna program.</a:t>
            </a:r>
          </a:p>
        </p:txBody>
      </p:sp>
      <p:sp>
        <p:nvSpPr>
          <p:cNvPr id="13" name="Speech Bubble: Oval 12">
            <a:extLst>
              <a:ext uri="{FF2B5EF4-FFF2-40B4-BE49-F238E27FC236}">
                <a16:creationId xmlns:a16="http://schemas.microsoft.com/office/drawing/2014/main" id="{00DFEBDC-E5AC-41F8-B54A-FAB574DA4E4F}"/>
              </a:ext>
            </a:extLst>
          </p:cNvPr>
          <p:cNvSpPr/>
          <p:nvPr/>
        </p:nvSpPr>
        <p:spPr>
          <a:xfrm>
            <a:off x="6836900" y="3888510"/>
            <a:ext cx="4005374" cy="2577503"/>
          </a:xfrm>
          <a:prstGeom prst="wedgeEllipseCallout">
            <a:avLst>
              <a:gd name="adj1" fmla="val -112502"/>
              <a:gd name="adj2" fmla="val -53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Length at the end</a:t>
            </a:r>
          </a:p>
        </p:txBody>
      </p:sp>
      <p:sp>
        <p:nvSpPr>
          <p:cNvPr id="14" name="Speech Bubble: Oval 13">
            <a:extLst>
              <a:ext uri="{FF2B5EF4-FFF2-40B4-BE49-F238E27FC236}">
                <a16:creationId xmlns:a16="http://schemas.microsoft.com/office/drawing/2014/main" id="{E81C58B4-F34F-4D74-ABC9-A03CACD090EA}"/>
              </a:ext>
            </a:extLst>
          </p:cNvPr>
          <p:cNvSpPr/>
          <p:nvPr/>
        </p:nvSpPr>
        <p:spPr>
          <a:xfrm>
            <a:off x="6583680" y="3888510"/>
            <a:ext cx="2883877" cy="2175866"/>
          </a:xfrm>
          <a:prstGeom prst="wedgeEllipseCallout">
            <a:avLst>
              <a:gd name="adj1" fmla="val -120345"/>
              <a:gd name="adj2" fmla="val -41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distance of some other vertex</a:t>
            </a:r>
          </a:p>
        </p:txBody>
      </p:sp>
      <p:sp>
        <p:nvSpPr>
          <p:cNvPr id="17" name="Speech Bubble: Oval 16">
            <a:extLst>
              <a:ext uri="{FF2B5EF4-FFF2-40B4-BE49-F238E27FC236}">
                <a16:creationId xmlns:a16="http://schemas.microsoft.com/office/drawing/2014/main" id="{25F5A38F-90A4-4C73-B39B-B62473A825E5}"/>
              </a:ext>
            </a:extLst>
          </p:cNvPr>
          <p:cNvSpPr/>
          <p:nvPr/>
        </p:nvSpPr>
        <p:spPr>
          <a:xfrm>
            <a:off x="6904864" y="3581503"/>
            <a:ext cx="2942521" cy="1890347"/>
          </a:xfrm>
          <a:prstGeom prst="wedgeEllipseCallout">
            <a:avLst>
              <a:gd name="adj1" fmla="val -138139"/>
              <a:gd name="adj2" fmla="val -2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of the vertices</a:t>
            </a:r>
          </a:p>
        </p:txBody>
      </p:sp>
      <p:sp>
        <p:nvSpPr>
          <p:cNvPr id="15" name="Speech Bubble: Oval 14">
            <a:extLst>
              <a:ext uri="{FF2B5EF4-FFF2-40B4-BE49-F238E27FC236}">
                <a16:creationId xmlns:a16="http://schemas.microsoft.com/office/drawing/2014/main" id="{18E5E620-BE5E-441B-B920-DDCD7D7A9183}"/>
              </a:ext>
            </a:extLst>
          </p:cNvPr>
          <p:cNvSpPr/>
          <p:nvPr/>
        </p:nvSpPr>
        <p:spPr>
          <a:xfrm>
            <a:off x="6836900" y="4123642"/>
            <a:ext cx="4516900" cy="2136482"/>
          </a:xfrm>
          <a:prstGeom prst="wedgeEllipseCallout">
            <a:avLst>
              <a:gd name="adj1" fmla="val -91843"/>
              <a:gd name="adj2" fmla="val -17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the vertices more than 7 away</a:t>
            </a:r>
          </a:p>
        </p:txBody>
      </p:sp>
      <p:sp>
        <p:nvSpPr>
          <p:cNvPr id="18" name="Speech Bubble: Oval 17">
            <a:extLst>
              <a:ext uri="{FF2B5EF4-FFF2-40B4-BE49-F238E27FC236}">
                <a16:creationId xmlns:a16="http://schemas.microsoft.com/office/drawing/2014/main" id="{387C796D-9A64-46E6-BF70-279C4EB8CFAF}"/>
              </a:ext>
            </a:extLst>
          </p:cNvPr>
          <p:cNvSpPr/>
          <p:nvPr/>
        </p:nvSpPr>
        <p:spPr>
          <a:xfrm>
            <a:off x="7371471" y="4738517"/>
            <a:ext cx="3788899" cy="1870476"/>
          </a:xfrm>
          <a:prstGeom prst="wedgeEllipseCallout">
            <a:avLst>
              <a:gd name="adj1" fmla="val -131477"/>
              <a:gd name="adj2" fmla="val -22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Courier New" panose="02070309020205020404" pitchFamily="49" charset="0"/>
              </a:rPr>
              <a:t>All of the edges leaving "a"</a:t>
            </a:r>
          </a:p>
        </p:txBody>
      </p:sp>
    </p:spTree>
    <p:extLst>
      <p:ext uri="{BB962C8B-B14F-4D97-AF65-F5344CB8AC3E}">
        <p14:creationId xmlns:p14="http://schemas.microsoft.com/office/powerpoint/2010/main" val="404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fade">
                                      <p:cBhvr>
                                        <p:cTn id="66" dur="500"/>
                                        <p:tgtEl>
                                          <p:spTgt spid="4">
                                            <p:txEl>
                                              <p:pRg st="1" end="1"/>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500"/>
                                        <p:tgtEl>
                                          <p:spTgt spid="4">
                                            <p:txEl>
                                              <p:pRg st="2" end="2"/>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xit" presetSubtype="0" fill="hold" grpId="1" nodeType="with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3" end="3"/>
                                            </p:txEl>
                                          </p:spTgt>
                                        </p:tgtEl>
                                        <p:attrNameLst>
                                          <p:attrName>style.visibility</p:attrName>
                                        </p:attrNameLst>
                                      </p:cBhvr>
                                      <p:to>
                                        <p:strVal val="visible"/>
                                      </p:to>
                                    </p:set>
                                    <p:animEffect transition="in" filter="fade">
                                      <p:cBhvr>
                                        <p:cTn id="88" dur="500"/>
                                        <p:tgtEl>
                                          <p:spTgt spid="4">
                                            <p:txEl>
                                              <p:pRg st="3" end="3"/>
                                            </p:txEl>
                                          </p:spTgt>
                                        </p:tgtEl>
                                      </p:cBhvr>
                                    </p:animEffect>
                                  </p:childTnLst>
                                </p:cTn>
                              </p:par>
                              <p:par>
                                <p:cTn id="89" presetID="10" presetClass="exit" presetSubtype="0" fill="hold" grpId="1" nodeType="withEffect">
                                  <p:stCondLst>
                                    <p:cond delay="0"/>
                                  </p:stCondLst>
                                  <p:childTnLst>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xEl>
                                              <p:pRg st="4" end="4"/>
                                            </p:txEl>
                                          </p:spTgt>
                                        </p:tgtEl>
                                        <p:attrNameLst>
                                          <p:attrName>style.visibility</p:attrName>
                                        </p:attrNameLst>
                                      </p:cBhvr>
                                      <p:to>
                                        <p:strVal val="visible"/>
                                      </p:to>
                                    </p:set>
                                    <p:animEffect transition="in" filter="fade">
                                      <p:cBhvr>
                                        <p:cTn id="99" dur="500"/>
                                        <p:tgtEl>
                                          <p:spTgt spid="4">
                                            <p:txEl>
                                              <p:pRg st="4" end="4"/>
                                            </p:txEl>
                                          </p:spTgt>
                                        </p:tgtEl>
                                      </p:cBhvr>
                                    </p:animEffect>
                                  </p:childTnLst>
                                </p:cTn>
                              </p:par>
                              <p:par>
                                <p:cTn id="100" presetID="10" presetClass="exit" presetSubtype="0" fill="hold" grpId="1"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P spid="10" grpId="0" animBg="1"/>
      <p:bldP spid="10" grpId="1" animBg="1"/>
      <p:bldP spid="6" grpId="0" animBg="1"/>
      <p:bldP spid="6" grpId="1" animBg="1"/>
      <p:bldP spid="5" grpId="0" animBg="1"/>
      <p:bldP spid="5" grpId="1" animBg="1"/>
      <p:bldP spid="11" grpId="0"/>
      <p:bldP spid="13" grpId="0" animBg="1"/>
      <p:bldP spid="13" grpId="1" animBg="1"/>
      <p:bldP spid="14" grpId="0" animBg="1"/>
      <p:bldP spid="14" grpId="1" animBg="1"/>
      <p:bldP spid="17" grpId="0" animBg="1"/>
      <p:bldP spid="17" grpId="1" animBg="1"/>
      <p:bldP spid="15" grpId="0" animBg="1"/>
      <p:bldP spid="15"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15996B-3B5F-4AA6-A7FA-4C712824AA24}"/>
              </a:ext>
            </a:extLst>
          </p:cNvPr>
          <p:cNvSpPr>
            <a:spLocks noGrp="1"/>
          </p:cNvSpPr>
          <p:nvPr>
            <p:ph type="sldNum" sz="quarter" idx="12"/>
          </p:nvPr>
        </p:nvSpPr>
        <p:spPr/>
        <p:txBody>
          <a:bodyPr/>
          <a:lstStyle/>
          <a:p>
            <a:fld id="{3C3E5633-6961-47AE-9CF3-1EB260CB3AFC}" type="slidenum">
              <a:rPr lang="en-US" altLang="en-US"/>
              <a:pPr/>
              <a:t>12</a:t>
            </a:fld>
            <a:endParaRPr lang="en-US" altLang="en-US"/>
          </a:p>
        </p:txBody>
      </p:sp>
      <p:sp>
        <p:nvSpPr>
          <p:cNvPr id="1635330" name="Rectangle 2">
            <a:extLst>
              <a:ext uri="{FF2B5EF4-FFF2-40B4-BE49-F238E27FC236}">
                <a16:creationId xmlns:a16="http://schemas.microsoft.com/office/drawing/2014/main" id="{CF8DD1BC-B31D-45E3-9858-84B2C728536C}"/>
              </a:ext>
            </a:extLst>
          </p:cNvPr>
          <p:cNvSpPr>
            <a:spLocks noGrp="1" noChangeArrowheads="1"/>
          </p:cNvSpPr>
          <p:nvPr>
            <p:ph type="title"/>
          </p:nvPr>
        </p:nvSpPr>
        <p:spPr/>
        <p:txBody>
          <a:bodyPr>
            <a:normAutofit/>
          </a:bodyPr>
          <a:lstStyle/>
          <a:p>
            <a:pPr algn="ctr"/>
            <a:r>
              <a:rPr lang="en-US" altLang="en-US" dirty="0"/>
              <a:t>Aggregators</a:t>
            </a:r>
          </a:p>
        </p:txBody>
      </p:sp>
      <p:sp>
        <p:nvSpPr>
          <p:cNvPr id="1635331" name="Rectangle 3">
            <a:extLst>
              <a:ext uri="{FF2B5EF4-FFF2-40B4-BE49-F238E27FC236}">
                <a16:creationId xmlns:a16="http://schemas.microsoft.com/office/drawing/2014/main" id="{512C29CB-3FF3-4AC4-A9D0-91F231154551}"/>
              </a:ext>
            </a:extLst>
          </p:cNvPr>
          <p:cNvSpPr>
            <a:spLocks noGrp="1" noChangeArrowheads="1"/>
          </p:cNvSpPr>
          <p:nvPr>
            <p:ph type="body" sz="half" idx="1"/>
          </p:nvPr>
        </p:nvSpPr>
        <p:spPr>
          <a:xfrm>
            <a:off x="1752600" y="1471245"/>
            <a:ext cx="8610600" cy="4876800"/>
          </a:xfrm>
        </p:spPr>
        <p:txBody>
          <a:bodyPr>
            <a:normAutofit/>
          </a:bodyPr>
          <a:lstStyle/>
          <a:p>
            <a:pPr>
              <a:spcBef>
                <a:spcPct val="70000"/>
              </a:spcBef>
              <a:tabLst>
                <a:tab pos="1028700" algn="l"/>
                <a:tab pos="1890713" algn="l"/>
              </a:tabLst>
            </a:pPr>
            <a:r>
              <a:rPr lang="en-US" altLang="en-US" sz="2600" dirty="0"/>
              <a:t>Associative/commutative:</a:t>
            </a:r>
          </a:p>
          <a:p>
            <a:pPr lvl="1">
              <a:tabLst>
                <a:tab pos="1028700" algn="l"/>
                <a:tab pos="1890713" algn="l"/>
              </a:tabLst>
            </a:pPr>
            <a:r>
              <a:rPr lang="en-US" altLang="en-US" sz="2200" dirty="0"/>
              <a:t>b 	</a:t>
            </a:r>
            <a:r>
              <a:rPr lang="en-US" altLang="en-US" sz="2200" b="1" dirty="0">
                <a:solidFill>
                  <a:srgbClr val="FF5050"/>
                </a:solidFill>
              </a:rPr>
              <a:t>+=</a:t>
            </a:r>
            <a:r>
              <a:rPr lang="en-US" altLang="en-US" sz="2200" dirty="0"/>
              <a:t>	a(X).  </a:t>
            </a:r>
            <a:r>
              <a:rPr lang="en-US" altLang="en-US" sz="2000" dirty="0"/>
              <a:t>% number</a:t>
            </a:r>
          </a:p>
          <a:p>
            <a:pPr lvl="1">
              <a:tabLst>
                <a:tab pos="1028700" algn="l"/>
                <a:tab pos="1890713" algn="l"/>
              </a:tabLst>
            </a:pPr>
            <a:r>
              <a:rPr lang="en-US" altLang="en-US" sz="2200" dirty="0"/>
              <a:t>c 	</a:t>
            </a:r>
            <a:r>
              <a:rPr lang="en-US" altLang="en-US" sz="2200" b="1" dirty="0">
                <a:solidFill>
                  <a:srgbClr val="FF5050"/>
                </a:solidFill>
              </a:rPr>
              <a:t>max=</a:t>
            </a:r>
            <a:r>
              <a:rPr lang="en-US" altLang="en-US" sz="2200" dirty="0"/>
              <a:t>	a(X).</a:t>
            </a:r>
          </a:p>
          <a:p>
            <a:pPr lvl="1">
              <a:tabLst>
                <a:tab pos="1028700" algn="l"/>
                <a:tab pos="1890713" algn="l"/>
              </a:tabLst>
            </a:pPr>
            <a:r>
              <a:rPr lang="en-US" altLang="en-US" sz="2200" dirty="0"/>
              <a:t>q	</a:t>
            </a:r>
            <a:r>
              <a:rPr lang="en-US" altLang="en-US" sz="2200" b="1" dirty="0">
                <a:solidFill>
                  <a:srgbClr val="FF5050"/>
                </a:solidFill>
              </a:rPr>
              <a:t>|=</a:t>
            </a:r>
            <a:r>
              <a:rPr lang="en-US" altLang="en-US" sz="2200" dirty="0"/>
              <a:t>	p(X).  </a:t>
            </a:r>
            <a:r>
              <a:rPr lang="en-US" altLang="en-US" sz="2000" dirty="0"/>
              <a:t>% </a:t>
            </a:r>
            <a:r>
              <a:rPr lang="en-US" altLang="en-US" sz="2000" dirty="0" err="1"/>
              <a:t>boolean</a:t>
            </a:r>
            <a:endParaRPr lang="en-US" altLang="en-US" sz="2000" dirty="0"/>
          </a:p>
          <a:p>
            <a:pPr lvl="1">
              <a:tabLst>
                <a:tab pos="1028700" algn="l"/>
                <a:tab pos="1890713" algn="l"/>
              </a:tabLst>
            </a:pPr>
            <a:r>
              <a:rPr lang="en-US" altLang="en-US" sz="2200" dirty="0"/>
              <a:t>r 	</a:t>
            </a:r>
            <a:r>
              <a:rPr lang="en-US" altLang="en-US" sz="2200" b="1" dirty="0">
                <a:solidFill>
                  <a:srgbClr val="FF5050"/>
                </a:solidFill>
              </a:rPr>
              <a:t>&amp;=</a:t>
            </a:r>
            <a:r>
              <a:rPr lang="en-US" altLang="en-US" sz="2200" dirty="0"/>
              <a:t>	p(X).</a:t>
            </a:r>
          </a:p>
          <a:p>
            <a:pPr>
              <a:spcBef>
                <a:spcPct val="70000"/>
              </a:spcBef>
              <a:tabLst>
                <a:tab pos="1028700" algn="l"/>
                <a:tab pos="1890713" algn="l"/>
              </a:tabLst>
            </a:pPr>
            <a:r>
              <a:rPr lang="en-US" altLang="en-US" sz="2600" dirty="0"/>
              <a:t>Require uniqueness:</a:t>
            </a:r>
          </a:p>
          <a:p>
            <a:pPr lvl="1">
              <a:tabLst>
                <a:tab pos="1028700" algn="l"/>
                <a:tab pos="1890713" algn="l"/>
              </a:tabLst>
            </a:pPr>
            <a:r>
              <a:rPr lang="en-US" altLang="en-US" sz="2200" dirty="0"/>
              <a:t>d	</a:t>
            </a:r>
            <a:r>
              <a:rPr lang="en-US" altLang="en-US" sz="2200" b="1" dirty="0">
                <a:solidFill>
                  <a:srgbClr val="FF5050"/>
                </a:solidFill>
              </a:rPr>
              <a:t>= </a:t>
            </a:r>
            <a:r>
              <a:rPr lang="en-US" altLang="en-US" sz="2200" dirty="0"/>
              <a:t>	</a:t>
            </a:r>
            <a:r>
              <a:rPr lang="en-US" altLang="en-US" sz="2200" dirty="0" err="1"/>
              <a:t>b+c</a:t>
            </a:r>
            <a:r>
              <a:rPr lang="en-US" altLang="en-US" sz="2200" dirty="0"/>
              <a:t>.</a:t>
            </a:r>
          </a:p>
          <a:p>
            <a:pPr>
              <a:spcBef>
                <a:spcPct val="70000"/>
              </a:spcBef>
            </a:pPr>
            <a:r>
              <a:rPr lang="en-US" altLang="en-US" sz="2600" dirty="0"/>
              <a:t>Last one wins:</a:t>
            </a:r>
          </a:p>
          <a:p>
            <a:pPr lvl="1"/>
            <a:r>
              <a:rPr lang="en-US" altLang="en-US" sz="2200" dirty="0"/>
              <a:t>fly(X) </a:t>
            </a:r>
            <a:r>
              <a:rPr lang="en-US" altLang="en-US" sz="2200" b="1" dirty="0">
                <a:solidFill>
                  <a:srgbClr val="FF5050"/>
                </a:solidFill>
              </a:rPr>
              <a:t>:=</a:t>
            </a:r>
            <a:r>
              <a:rPr lang="en-US" altLang="en-US" sz="2200" dirty="0"/>
              <a:t> true if bird(X).</a:t>
            </a:r>
          </a:p>
          <a:p>
            <a:pPr lvl="1"/>
            <a:r>
              <a:rPr lang="en-US" altLang="en-US" sz="2200" dirty="0"/>
              <a:t>fly(X) </a:t>
            </a:r>
            <a:r>
              <a:rPr lang="en-US" altLang="en-US" sz="2200" b="1" dirty="0">
                <a:solidFill>
                  <a:srgbClr val="FF5050"/>
                </a:solidFill>
              </a:rPr>
              <a:t>:=</a:t>
            </a:r>
            <a:r>
              <a:rPr lang="en-US" altLang="en-US" sz="2200" dirty="0"/>
              <a:t> false if penguin(X).</a:t>
            </a:r>
          </a:p>
          <a:p>
            <a:pPr lvl="1"/>
            <a:r>
              <a:rPr lang="en-US" altLang="en-US" sz="2200" dirty="0"/>
              <a:t>fly(</a:t>
            </a:r>
            <a:r>
              <a:rPr lang="en-US" altLang="en-US" sz="2200" dirty="0" err="1"/>
              <a:t>bigbird</a:t>
            </a:r>
            <a:r>
              <a:rPr lang="en-US" altLang="en-US" sz="2200" dirty="0"/>
              <a:t>) </a:t>
            </a:r>
            <a:r>
              <a:rPr lang="en-US" altLang="en-US" sz="2200" b="1" dirty="0">
                <a:solidFill>
                  <a:srgbClr val="FF5050"/>
                </a:solidFill>
              </a:rPr>
              <a:t>:=</a:t>
            </a:r>
            <a:r>
              <a:rPr lang="en-US" altLang="en-US" sz="2200" dirty="0"/>
              <a:t> false.</a:t>
            </a:r>
          </a:p>
        </p:txBody>
      </p:sp>
      <p:sp>
        <p:nvSpPr>
          <p:cNvPr id="1635332" name="Rectangle 4">
            <a:extLst>
              <a:ext uri="{FF2B5EF4-FFF2-40B4-BE49-F238E27FC236}">
                <a16:creationId xmlns:a16="http://schemas.microsoft.com/office/drawing/2014/main" id="{C3C0BE65-1564-48BA-8345-E0C1C795403F}"/>
              </a:ext>
            </a:extLst>
          </p:cNvPr>
          <p:cNvSpPr>
            <a:spLocks noGrp="1" noChangeArrowheads="1"/>
          </p:cNvSpPr>
          <p:nvPr>
            <p:ph type="body" sz="half" idx="2"/>
          </p:nvPr>
        </p:nvSpPr>
        <p:spPr>
          <a:xfrm>
            <a:off x="5943600" y="1471245"/>
            <a:ext cx="4724400" cy="4648200"/>
          </a:xfrm>
        </p:spPr>
        <p:txBody>
          <a:bodyPr/>
          <a:lstStyle/>
          <a:p>
            <a:pPr>
              <a:tabLst>
                <a:tab pos="1028700" algn="l"/>
                <a:tab pos="1890713" algn="l"/>
              </a:tabLst>
            </a:pPr>
            <a:r>
              <a:rPr lang="en-US" altLang="en-US" sz="2600" dirty="0"/>
              <a:t>Choose any value:</a:t>
            </a:r>
          </a:p>
          <a:p>
            <a:pPr lvl="1">
              <a:tabLst>
                <a:tab pos="1028700" algn="l"/>
                <a:tab pos="1890713" algn="l"/>
              </a:tabLst>
            </a:pPr>
            <a:r>
              <a:rPr lang="en-US" altLang="en-US" sz="2200" dirty="0"/>
              <a:t>e </a:t>
            </a:r>
            <a:r>
              <a:rPr lang="en-US" altLang="en-US" sz="2200" b="1" dirty="0">
                <a:solidFill>
                  <a:srgbClr val="FF0000"/>
                </a:solidFill>
              </a:rPr>
              <a:t>?=</a:t>
            </a:r>
            <a:r>
              <a:rPr lang="en-US" altLang="en-US" sz="2200" dirty="0"/>
              <a:t> b.</a:t>
            </a:r>
          </a:p>
          <a:p>
            <a:pPr lvl="1">
              <a:tabLst>
                <a:tab pos="1028700" algn="l"/>
                <a:tab pos="1890713" algn="l"/>
              </a:tabLst>
            </a:pPr>
            <a:r>
              <a:rPr lang="en-US" altLang="en-US" sz="2200" dirty="0"/>
              <a:t>e</a:t>
            </a:r>
            <a:r>
              <a:rPr lang="en-US" altLang="en-US" sz="2200" b="1" dirty="0">
                <a:solidFill>
                  <a:srgbClr val="FF0000"/>
                </a:solidFill>
              </a:rPr>
              <a:t> ?= </a:t>
            </a:r>
            <a:r>
              <a:rPr lang="en-US" altLang="en-US" sz="2200" dirty="0"/>
              <a:t>c.</a:t>
            </a:r>
            <a:endParaRPr lang="en-US" altLang="en-US" sz="2600" dirty="0"/>
          </a:p>
          <a:p>
            <a:r>
              <a:rPr lang="en-US" altLang="en-US" sz="2600" dirty="0"/>
              <a:t>User definable aggregators</a:t>
            </a:r>
          </a:p>
          <a:p>
            <a:pPr lvl="1"/>
            <a:r>
              <a:rPr lang="en-US" altLang="en-US" sz="2200" dirty="0"/>
              <a:t>a(X) </a:t>
            </a:r>
            <a:r>
              <a:rPr lang="en-US" altLang="en-US" sz="2200" b="1" dirty="0">
                <a:solidFill>
                  <a:srgbClr val="FF0000"/>
                </a:solidFill>
              </a:rPr>
              <a:t>smiles= </a:t>
            </a:r>
            <a:r>
              <a:rPr lang="en-US" altLang="en-US" sz="2200" dirty="0"/>
              <a:t>b(X, Z).</a:t>
            </a:r>
          </a:p>
          <a:p>
            <a:pPr lvl="1"/>
            <a:r>
              <a:rPr lang="en-US" altLang="en-US" sz="2200" dirty="0"/>
              <a:t>(Just define all of the operation of an commutative semigroup)</a:t>
            </a:r>
          </a:p>
        </p:txBody>
      </p:sp>
    </p:spTree>
    <p:extLst>
      <p:ext uri="{BB962C8B-B14F-4D97-AF65-F5344CB8AC3E}">
        <p14:creationId xmlns:p14="http://schemas.microsoft.com/office/powerpoint/2010/main" val="422835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5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5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5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53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53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53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533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533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533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533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533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533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5332">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35332">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353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331" grpId="0" uiExpand="1" build="p"/>
      <p:bldP spid="163533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1C962808-BBD7-4410-B84B-B1B973F83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533" y="770541"/>
            <a:ext cx="5010150" cy="3657600"/>
          </a:xfrm>
          <a:prstGeom prst="rect">
            <a:avLst/>
          </a:prstGeom>
        </p:spPr>
      </p:pic>
      <p:pic>
        <p:nvPicPr>
          <p:cNvPr id="5" name="Content Placeholder 4">
            <a:extLst>
              <a:ext uri="{FF2B5EF4-FFF2-40B4-BE49-F238E27FC236}">
                <a16:creationId xmlns:a16="http://schemas.microsoft.com/office/drawing/2014/main" id="{D0D8A0F4-4945-4C81-9B2B-F98B6E0ACF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97862" y="841520"/>
            <a:ext cx="5511165" cy="4023360"/>
          </a:xfrm>
        </p:spPr>
      </p:pic>
      <p:grpSp>
        <p:nvGrpSpPr>
          <p:cNvPr id="24" name="Group 23">
            <a:extLst>
              <a:ext uri="{FF2B5EF4-FFF2-40B4-BE49-F238E27FC236}">
                <a16:creationId xmlns:a16="http://schemas.microsoft.com/office/drawing/2014/main" id="{5858626F-5126-45D9-B168-BCD19DFC8D46}"/>
              </a:ext>
            </a:extLst>
          </p:cNvPr>
          <p:cNvGrpSpPr/>
          <p:nvPr/>
        </p:nvGrpSpPr>
        <p:grpSpPr>
          <a:xfrm>
            <a:off x="5359977" y="980209"/>
            <a:ext cx="4457700" cy="3370797"/>
            <a:chOff x="6712527" y="1475509"/>
            <a:chExt cx="4457700" cy="3370797"/>
          </a:xfrm>
        </p:grpSpPr>
        <p:sp>
          <p:nvSpPr>
            <p:cNvPr id="15" name="Rectangle 14">
              <a:extLst>
                <a:ext uri="{FF2B5EF4-FFF2-40B4-BE49-F238E27FC236}">
                  <a16:creationId xmlns:a16="http://schemas.microsoft.com/office/drawing/2014/main" id="{40073ACF-3373-434F-A5A3-CB4F9363E577}"/>
                </a:ext>
              </a:extLst>
            </p:cNvPr>
            <p:cNvSpPr/>
            <p:nvPr/>
          </p:nvSpPr>
          <p:spPr>
            <a:xfrm>
              <a:off x="9227127" y="3958936"/>
              <a:ext cx="1943100" cy="887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1A545E16-7113-4062-BDDB-3C013C54AA5E}"/>
                </a:ext>
              </a:extLst>
            </p:cNvPr>
            <p:cNvPicPr>
              <a:picLocks noChangeAspect="1"/>
            </p:cNvPicPr>
            <p:nvPr/>
          </p:nvPicPr>
          <p:blipFill rotWithShape="1">
            <a:blip r:embed="rId5"/>
            <a:srcRect l="23203" t="37833" r="44943" b="39097"/>
            <a:stretch/>
          </p:blipFill>
          <p:spPr>
            <a:xfrm>
              <a:off x="9464971" y="3549650"/>
              <a:ext cx="1457030" cy="569800"/>
            </a:xfrm>
            <a:prstGeom prst="rect">
              <a:avLst/>
            </a:prstGeom>
          </p:spPr>
        </p:pic>
        <p:sp>
          <p:nvSpPr>
            <p:cNvPr id="14" name="Rectangle 13">
              <a:extLst>
                <a:ext uri="{FF2B5EF4-FFF2-40B4-BE49-F238E27FC236}">
                  <a16:creationId xmlns:a16="http://schemas.microsoft.com/office/drawing/2014/main" id="{306AD48C-206A-4B66-B6C8-39CB685FE6A2}"/>
                </a:ext>
              </a:extLst>
            </p:cNvPr>
            <p:cNvSpPr/>
            <p:nvPr/>
          </p:nvSpPr>
          <p:spPr>
            <a:xfrm>
              <a:off x="6712527" y="1475509"/>
              <a:ext cx="2597728" cy="323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354AB82-D8C4-42FD-9DB8-862E8A0CF0E0}"/>
              </a:ext>
            </a:extLst>
          </p:cNvPr>
          <p:cNvGrpSpPr/>
          <p:nvPr/>
        </p:nvGrpSpPr>
        <p:grpSpPr>
          <a:xfrm>
            <a:off x="2789421" y="1595439"/>
            <a:ext cx="4854642" cy="3155617"/>
            <a:chOff x="2789421" y="1690689"/>
            <a:chExt cx="4854642" cy="3155617"/>
          </a:xfrm>
        </p:grpSpPr>
        <p:sp>
          <p:nvSpPr>
            <p:cNvPr id="7" name="Rectangle 6">
              <a:extLst>
                <a:ext uri="{FF2B5EF4-FFF2-40B4-BE49-F238E27FC236}">
                  <a16:creationId xmlns:a16="http://schemas.microsoft.com/office/drawing/2014/main" id="{03F9E4DE-2DEE-4684-8C0C-B4CDE6DF036E}"/>
                </a:ext>
              </a:extLst>
            </p:cNvPr>
            <p:cNvSpPr/>
            <p:nvPr/>
          </p:nvSpPr>
          <p:spPr>
            <a:xfrm>
              <a:off x="5510463" y="1690689"/>
              <a:ext cx="2133600" cy="315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D68DDB-23E9-4FB2-9F8F-A4637EAD9104}"/>
                </a:ext>
              </a:extLst>
            </p:cNvPr>
            <p:cNvSpPr/>
            <p:nvPr/>
          </p:nvSpPr>
          <p:spPr>
            <a:xfrm>
              <a:off x="3245427" y="4125191"/>
              <a:ext cx="1808018"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46E419D-C882-4D90-AA51-C38070F70BC5}"/>
                </a:ext>
              </a:extLst>
            </p:cNvPr>
            <p:cNvPicPr>
              <a:picLocks noChangeAspect="1"/>
            </p:cNvPicPr>
            <p:nvPr/>
          </p:nvPicPr>
          <p:blipFill rotWithShape="1">
            <a:blip r:embed="rId6"/>
            <a:srcRect l="22109" t="35924" r="36289" b="48085"/>
            <a:stretch/>
          </p:blipFill>
          <p:spPr>
            <a:xfrm>
              <a:off x="2789421" y="3951793"/>
              <a:ext cx="2539564" cy="523104"/>
            </a:xfrm>
            <a:prstGeom prst="rect">
              <a:avLst/>
            </a:prstGeom>
          </p:spPr>
        </p:pic>
      </p:grpSp>
      <p:sp>
        <p:nvSpPr>
          <p:cNvPr id="25" name="TextBox 24">
            <a:extLst>
              <a:ext uri="{FF2B5EF4-FFF2-40B4-BE49-F238E27FC236}">
                <a16:creationId xmlns:a16="http://schemas.microsoft.com/office/drawing/2014/main" id="{52A645B0-8D24-49EB-83C6-C95DF72DC763}"/>
              </a:ext>
            </a:extLst>
          </p:cNvPr>
          <p:cNvSpPr txBox="1"/>
          <p:nvPr/>
        </p:nvSpPr>
        <p:spPr>
          <a:xfrm>
            <a:off x="3090421" y="4360654"/>
            <a:ext cx="1971675" cy="523220"/>
          </a:xfrm>
          <a:prstGeom prst="rect">
            <a:avLst/>
          </a:prstGeom>
          <a:noFill/>
        </p:spPr>
        <p:txBody>
          <a:bodyPr wrap="square" rtlCol="0">
            <a:spAutoFit/>
          </a:bodyPr>
          <a:lstStyle/>
          <a:p>
            <a:pPr algn="ctr"/>
            <a:r>
              <a:rPr lang="en-US" sz="2800" dirty="0"/>
              <a:t>Input image</a:t>
            </a:r>
          </a:p>
        </p:txBody>
      </p:sp>
      <p:sp>
        <p:nvSpPr>
          <p:cNvPr id="26" name="TextBox 25">
            <a:extLst>
              <a:ext uri="{FF2B5EF4-FFF2-40B4-BE49-F238E27FC236}">
                <a16:creationId xmlns:a16="http://schemas.microsoft.com/office/drawing/2014/main" id="{D3BB5981-C794-47C0-8B9A-D17A58F8F6F2}"/>
              </a:ext>
            </a:extLst>
          </p:cNvPr>
          <p:cNvSpPr txBox="1"/>
          <p:nvPr/>
        </p:nvSpPr>
        <p:spPr>
          <a:xfrm>
            <a:off x="7290580" y="3645711"/>
            <a:ext cx="3100711" cy="523220"/>
          </a:xfrm>
          <a:prstGeom prst="rect">
            <a:avLst/>
          </a:prstGeom>
          <a:noFill/>
        </p:spPr>
        <p:txBody>
          <a:bodyPr wrap="square" rtlCol="0">
            <a:spAutoFit/>
          </a:bodyPr>
          <a:lstStyle/>
          <a:p>
            <a:pPr algn="ctr"/>
            <a:r>
              <a:rPr lang="en-US" sz="2800" dirty="0"/>
              <a:t>Convolution output</a:t>
            </a:r>
          </a:p>
        </p:txBody>
      </p:sp>
      <p:sp>
        <p:nvSpPr>
          <p:cNvPr id="27" name="Rectangle 26">
            <a:extLst>
              <a:ext uri="{FF2B5EF4-FFF2-40B4-BE49-F238E27FC236}">
                <a16:creationId xmlns:a16="http://schemas.microsoft.com/office/drawing/2014/main" id="{34593B39-E7F8-446D-B786-81F8FAA30FB9}"/>
              </a:ext>
            </a:extLst>
          </p:cNvPr>
          <p:cNvSpPr/>
          <p:nvPr/>
        </p:nvSpPr>
        <p:spPr>
          <a:xfrm>
            <a:off x="724829" y="865981"/>
            <a:ext cx="10928195" cy="416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60ABF-1C98-41CF-AD09-2BD7F6AB3AD2}"/>
              </a:ext>
            </a:extLst>
          </p:cNvPr>
          <p:cNvSpPr>
            <a:spLocks noGrp="1"/>
          </p:cNvSpPr>
          <p:nvPr>
            <p:ph type="title"/>
          </p:nvPr>
        </p:nvSpPr>
        <p:spPr>
          <a:xfrm>
            <a:off x="838200" y="203200"/>
            <a:ext cx="10515600" cy="1325563"/>
          </a:xfrm>
        </p:spPr>
        <p:txBody>
          <a:bodyPr/>
          <a:lstStyle/>
          <a:p>
            <a:pPr algn="ctr"/>
            <a:r>
              <a:rPr lang="en-US" dirty="0"/>
              <a:t>Neural Convolutional Layer</a:t>
            </a:r>
          </a:p>
        </p:txBody>
      </p:sp>
      <p:sp>
        <p:nvSpPr>
          <p:cNvPr id="6" name="TextBox 5">
            <a:extLst>
              <a:ext uri="{FF2B5EF4-FFF2-40B4-BE49-F238E27FC236}">
                <a16:creationId xmlns:a16="http://schemas.microsoft.com/office/drawing/2014/main" id="{EFE09847-45B6-4818-B6F0-0635E6833FC7}"/>
              </a:ext>
            </a:extLst>
          </p:cNvPr>
          <p:cNvSpPr txBox="1"/>
          <p:nvPr/>
        </p:nvSpPr>
        <p:spPr>
          <a:xfrm>
            <a:off x="5511874" y="6475229"/>
            <a:ext cx="6680126" cy="307777"/>
          </a:xfrm>
          <a:prstGeom prst="rect">
            <a:avLst/>
          </a:prstGeom>
          <a:noFill/>
        </p:spPr>
        <p:txBody>
          <a:bodyPr wrap="square" rtlCol="0">
            <a:spAutoFit/>
          </a:bodyPr>
          <a:lstStyle/>
          <a:p>
            <a:r>
              <a:rPr lang="en-US" sz="1400" dirty="0"/>
              <a:t>http://deeplearning.stanford.edu/wiki/index.php/Feature_extraction_using_convolution</a:t>
            </a:r>
            <a:endParaRPr lang="en-US" sz="1400" kern="1200" dirty="0">
              <a:solidFill>
                <a:schemeClr val="tx1"/>
              </a:solidFill>
              <a:latin typeface="+mn-lt"/>
              <a:ea typeface="+mn-ea"/>
              <a:cs typeface="+mn-cs"/>
            </a:endParaRPr>
          </a:p>
        </p:txBody>
      </p:sp>
      <p:pic>
        <p:nvPicPr>
          <p:cNvPr id="12" name="Picture 11">
            <a:extLst>
              <a:ext uri="{FF2B5EF4-FFF2-40B4-BE49-F238E27FC236}">
                <a16:creationId xmlns:a16="http://schemas.microsoft.com/office/drawing/2014/main" id="{F1442E53-157F-4A99-9950-772E368DF40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059765" y="4846306"/>
            <a:ext cx="6072478" cy="1163144"/>
          </a:xfrm>
          <a:prstGeom prst="rect">
            <a:avLst/>
          </a:prstGeom>
          <a:ln>
            <a:solidFill>
              <a:srgbClr val="FFFFFF"/>
            </a:solidFill>
          </a:ln>
        </p:spPr>
      </p:pic>
      <p:sp>
        <p:nvSpPr>
          <p:cNvPr id="4" name="Slide Number Placeholder 3">
            <a:extLst>
              <a:ext uri="{FF2B5EF4-FFF2-40B4-BE49-F238E27FC236}">
                <a16:creationId xmlns:a16="http://schemas.microsoft.com/office/drawing/2014/main" id="{3BD5AE65-8BC2-40FA-98DA-9B8956F6104A}"/>
              </a:ext>
            </a:extLst>
          </p:cNvPr>
          <p:cNvSpPr>
            <a:spLocks noGrp="1"/>
          </p:cNvSpPr>
          <p:nvPr>
            <p:ph type="sldNum" sz="quarter" idx="12"/>
          </p:nvPr>
        </p:nvSpPr>
        <p:spPr/>
        <p:txBody>
          <a:bodyPr/>
          <a:lstStyle/>
          <a:p>
            <a:fld id="{DD2D5612-D1A6-4510-A96B-3BEF8629B754}" type="slidenum">
              <a:rPr lang="en-US" smtClean="0"/>
              <a:t>13</a:t>
            </a:fld>
            <a:endParaRPr lang="en-US"/>
          </a:p>
        </p:txBody>
      </p:sp>
      <p:sp>
        <p:nvSpPr>
          <p:cNvPr id="3" name="Speech Bubble: Oval 2">
            <a:extLst>
              <a:ext uri="{FF2B5EF4-FFF2-40B4-BE49-F238E27FC236}">
                <a16:creationId xmlns:a16="http://schemas.microsoft.com/office/drawing/2014/main" id="{720D2562-C26E-46F7-ACC5-65A34882D208}"/>
              </a:ext>
            </a:extLst>
          </p:cNvPr>
          <p:cNvSpPr/>
          <p:nvPr/>
        </p:nvSpPr>
        <p:spPr>
          <a:xfrm>
            <a:off x="6983426" y="3295236"/>
            <a:ext cx="2662280" cy="1301040"/>
          </a:xfrm>
          <a:prstGeom prst="wedgeEllipseCallout">
            <a:avLst>
              <a:gd name="adj1" fmla="val -40038"/>
              <a:gd name="adj2" fmla="val 101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Input image</a:t>
            </a:r>
          </a:p>
        </p:txBody>
      </p:sp>
      <p:sp>
        <p:nvSpPr>
          <p:cNvPr id="8" name="Speech Bubble: Oval 7">
            <a:extLst>
              <a:ext uri="{FF2B5EF4-FFF2-40B4-BE49-F238E27FC236}">
                <a16:creationId xmlns:a16="http://schemas.microsoft.com/office/drawing/2014/main" id="{D3203DAE-29AE-46DC-820C-45EF8E137AA3}"/>
              </a:ext>
            </a:extLst>
          </p:cNvPr>
          <p:cNvSpPr/>
          <p:nvPr/>
        </p:nvSpPr>
        <p:spPr>
          <a:xfrm>
            <a:off x="6554549" y="3233705"/>
            <a:ext cx="2577693" cy="1249283"/>
          </a:xfrm>
          <a:prstGeom prst="wedgeEllipseCallout">
            <a:avLst>
              <a:gd name="adj1" fmla="val 26256"/>
              <a:gd name="adj2" fmla="val 111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Learned feature weights</a:t>
            </a:r>
          </a:p>
        </p:txBody>
      </p:sp>
      <p:sp>
        <p:nvSpPr>
          <p:cNvPr id="9" name="Speech Bubble: Oval 8">
            <a:extLst>
              <a:ext uri="{FF2B5EF4-FFF2-40B4-BE49-F238E27FC236}">
                <a16:creationId xmlns:a16="http://schemas.microsoft.com/office/drawing/2014/main" id="{DEFC6DF6-BA27-40B4-A42A-BD19D4D032F4}"/>
              </a:ext>
            </a:extLst>
          </p:cNvPr>
          <p:cNvSpPr/>
          <p:nvPr/>
        </p:nvSpPr>
        <p:spPr>
          <a:xfrm>
            <a:off x="2079653" y="3107343"/>
            <a:ext cx="2557083" cy="1488934"/>
          </a:xfrm>
          <a:prstGeom prst="wedgeEllipseCallout">
            <a:avLst>
              <a:gd name="adj1" fmla="val 25693"/>
              <a:gd name="adj2" fmla="val 98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Some nonlinearity</a:t>
            </a:r>
          </a:p>
        </p:txBody>
      </p:sp>
      <p:sp>
        <p:nvSpPr>
          <p:cNvPr id="10" name="Speech Bubble: Oval 9">
            <a:extLst>
              <a:ext uri="{FF2B5EF4-FFF2-40B4-BE49-F238E27FC236}">
                <a16:creationId xmlns:a16="http://schemas.microsoft.com/office/drawing/2014/main" id="{9CFEED4A-4956-4A60-9CCC-76071B75963A}"/>
              </a:ext>
            </a:extLst>
          </p:cNvPr>
          <p:cNvSpPr/>
          <p:nvPr/>
        </p:nvSpPr>
        <p:spPr>
          <a:xfrm>
            <a:off x="838201" y="3172079"/>
            <a:ext cx="2447166" cy="1505118"/>
          </a:xfrm>
          <a:prstGeom prst="wedgeEllipseCallout">
            <a:avLst>
              <a:gd name="adj1" fmla="val 40957"/>
              <a:gd name="adj2" fmla="val 87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Convolution output</a:t>
            </a:r>
          </a:p>
        </p:txBody>
      </p:sp>
    </p:spTree>
    <p:extLst>
      <p:ext uri="{BB962C8B-B14F-4D97-AF65-F5344CB8AC3E}">
        <p14:creationId xmlns:p14="http://schemas.microsoft.com/office/powerpoint/2010/main" val="30337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3"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A7E5-A882-47E8-ABE7-E895C5403491}"/>
              </a:ext>
            </a:extLst>
          </p:cNvPr>
          <p:cNvSpPr>
            <a:spLocks noGrp="1"/>
          </p:cNvSpPr>
          <p:nvPr>
            <p:ph type="title"/>
          </p:nvPr>
        </p:nvSpPr>
        <p:spPr/>
        <p:txBody>
          <a:bodyPr/>
          <a:lstStyle/>
          <a:p>
            <a:pPr algn="ctr"/>
            <a:r>
              <a:rPr lang="en-US" dirty="0"/>
              <a:t>Neural Convolutional layer</a:t>
            </a:r>
          </a:p>
        </p:txBody>
      </p:sp>
      <p:pic>
        <p:nvPicPr>
          <p:cNvPr id="9" name="Picture 8">
            <a:extLst>
              <a:ext uri="{FF2B5EF4-FFF2-40B4-BE49-F238E27FC236}">
                <a16:creationId xmlns:a16="http://schemas.microsoft.com/office/drawing/2014/main" id="{0CA0C7D2-C0C5-4CB8-A96A-A76CA3F33F8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59761" y="1440312"/>
            <a:ext cx="6072478" cy="1163144"/>
          </a:xfrm>
          <a:prstGeom prst="rect">
            <a:avLst/>
          </a:prstGeom>
          <a:ln>
            <a:solidFill>
              <a:srgbClr val="FFFFFF"/>
            </a:solidFill>
          </a:ln>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39922E-6E0E-4AAA-BFD3-4D01E1B5D3DD}"/>
                  </a:ext>
                </a:extLst>
              </p:cNvPr>
              <p:cNvSpPr txBox="1"/>
              <p:nvPr/>
            </p:nvSpPr>
            <p:spPr>
              <a:xfrm>
                <a:off x="643800" y="3078478"/>
                <a:ext cx="10904400" cy="1938992"/>
              </a:xfrm>
              <a:prstGeom prst="rect">
                <a:avLst/>
              </a:prstGeom>
              <a:noFill/>
            </p:spPr>
            <p:txBody>
              <a:bodyPr wrap="square" rtlCol="0">
                <a:spAutoFit/>
              </a:bodyPr>
              <a:lstStyle/>
              <a:p>
                <a:r>
                  <a:rPr lang="en-US" sz="2400" kern="1200" dirty="0">
                    <a:solidFill>
                      <a:schemeClr val="tx1"/>
                    </a:solidFill>
                    <a:latin typeface="Consolas" panose="020B0609020204030204" pitchFamily="49" charset="0"/>
                    <a:cs typeface="Courier New" panose="02070309020205020404" pitchFamily="49" charset="0"/>
                  </a:rPr>
                  <a:t>activation(I, J) += </a:t>
                </a:r>
                <a:r>
                  <a:rPr lang="en-US" sz="2400" kern="1200" dirty="0">
                    <a:solidFill>
                      <a:srgbClr val="799C37"/>
                    </a:solidFill>
                    <a:latin typeface="Consolas" panose="020B0609020204030204" pitchFamily="49" charset="0"/>
                    <a:cs typeface="Courier New" panose="02070309020205020404" pitchFamily="49" charset="0"/>
                  </a:rPr>
                  <a:t>input(I + M, J + N)</a:t>
                </a:r>
                <a:r>
                  <a:rPr lang="en-US" sz="2400" kern="1200" dirty="0">
                    <a:solidFill>
                      <a:schemeClr val="tx1"/>
                    </a:solidFill>
                    <a:latin typeface="Consolas" panose="020B0609020204030204" pitchFamily="49" charset="0"/>
                    <a:cs typeface="Courier New" panose="02070309020205020404" pitchFamily="49" charset="0"/>
                  </a:rPr>
                  <a:t> * </a:t>
                </a:r>
                <a:r>
                  <a:rPr lang="en-US" sz="2400" kern="1200" dirty="0">
                    <a:solidFill>
                      <a:srgbClr val="FFB244"/>
                    </a:solidFill>
                    <a:latin typeface="Consolas" panose="020B0609020204030204" pitchFamily="49" charset="0"/>
                    <a:cs typeface="Courier New" panose="02070309020205020404" pitchFamily="49" charset="0"/>
                  </a:rPr>
                  <a:t>weight(M, N)</a:t>
                </a:r>
                <a:r>
                  <a:rPr lang="en-US" sz="2400" kern="1200" dirty="0">
                    <a:solidFill>
                      <a:schemeClr val="tx1"/>
                    </a:solidFill>
                    <a:latin typeface="Consolas" panose="020B0609020204030204" pitchFamily="49" charset="0"/>
                    <a:cs typeface="Courier New" panose="02070309020205020404" pitchFamily="49" charset="0"/>
                  </a:rPr>
                  <a:t>.</a:t>
                </a:r>
              </a:p>
              <a:p>
                <a:r>
                  <a:rPr lang="en-US" sz="2400" b="0" dirty="0">
                    <a:solidFill>
                      <a:srgbClr val="FF0A0A"/>
                    </a:solidFill>
                    <a:latin typeface="Consolas" panose="020B0609020204030204" pitchFamily="49" charset="0"/>
                    <a:cs typeface="Courier New" panose="02070309020205020404" pitchFamily="49" charset="0"/>
                  </a:rPr>
                  <a:t>    hidden(I, J) </a:t>
                </a:r>
                <a:r>
                  <a:rPr lang="en-US" sz="2400" dirty="0">
                    <a:latin typeface="Consolas" panose="020B0609020204030204" pitchFamily="49" charset="0"/>
                    <a:cs typeface="Courier New" panose="02070309020205020404" pitchFamily="49" charset="0"/>
                  </a:rPr>
                  <a:t>:</a:t>
                </a:r>
                <a:r>
                  <a:rPr lang="en-US" sz="2400" b="0" dirty="0">
                    <a:latin typeface="Consolas" panose="020B0609020204030204" pitchFamily="49" charset="0"/>
                    <a:cs typeface="Courier New" panose="02070309020205020404" pitchFamily="49" charset="0"/>
                  </a:rPr>
                  <a:t>= </a:t>
                </a:r>
                <a14:m>
                  <m:oMath xmlns:m="http://schemas.openxmlformats.org/officeDocument/2006/math">
                    <m:r>
                      <m:rPr>
                        <m:sty m:val="p"/>
                      </m:rPr>
                      <a:rPr lang="en-US" sz="2400" b="0" i="1" smtClean="0">
                        <a:latin typeface="Cambria Math" panose="02040503050406030204" pitchFamily="18" charset="0"/>
                      </a:rPr>
                      <m:t>σ</m:t>
                    </m:r>
                  </m:oMath>
                </a14:m>
                <a:r>
                  <a:rPr lang="en-US" sz="2400" dirty="0">
                    <a:latin typeface="Consolas" panose="020B0609020204030204" pitchFamily="49" charset="0"/>
                    <a:cs typeface="Courier New" panose="02070309020205020404" pitchFamily="49" charset="0"/>
                  </a:rPr>
                  <a:t>(activation(I, J)).</a:t>
                </a:r>
              </a:p>
              <a:p>
                <a:r>
                  <a:rPr lang="en-US" sz="2400" b="0" dirty="0">
                    <a:latin typeface="Consolas" panose="020B0609020204030204" pitchFamily="49" charset="0"/>
                  </a:rPr>
                  <a:t>   </a:t>
                </a:r>
                <a:r>
                  <a:rPr lang="en-US" sz="2400" dirty="0">
                    <a:solidFill>
                      <a:srgbClr val="FF0A0A"/>
                    </a:solidFill>
                    <a:latin typeface="Consolas" panose="020B0609020204030204" pitchFamily="49" charset="0"/>
                    <a:cs typeface="Courier New" panose="02070309020205020404" pitchFamily="49" charset="0"/>
                  </a:rPr>
                  <a:t>   </a:t>
                </a:r>
                <a:r>
                  <a:rPr lang="en-US" sz="2400" b="0" dirty="0">
                    <a:latin typeface="Consolas" panose="020B0609020204030204" pitchFamily="49" charset="0"/>
                  </a:rPr>
                  <a:t>      </a:t>
                </a:r>
                <a14:m>
                  <m:oMath xmlns:m="http://schemas.openxmlformats.org/officeDocument/2006/math">
                    <m:r>
                      <a:rPr lang="en-US" sz="2400" b="0" i="1" smtClean="0">
                        <a:latin typeface="Cambria Math" panose="02040503050406030204" pitchFamily="18" charset="0"/>
                      </a:rPr>
                      <m:t>𝜎</m:t>
                    </m:r>
                  </m:oMath>
                </a14:m>
                <a:r>
                  <a:rPr lang="en-US" sz="2400" b="0" dirty="0">
                    <a:latin typeface="Consolas" panose="020B0609020204030204" pitchFamily="49" charset="0"/>
                    <a:cs typeface="Courier New" panose="02070309020205020404" pitchFamily="49" charset="0"/>
                  </a:rPr>
                  <a:t>(X) := 1 / (1 + </a:t>
                </a:r>
                <a:r>
                  <a:rPr lang="en-US" sz="2400" b="0" dirty="0" err="1">
                    <a:latin typeface="Consolas" panose="020B0609020204030204" pitchFamily="49" charset="0"/>
                    <a:cs typeface="Courier New" panose="02070309020205020404" pitchFamily="49" charset="0"/>
                  </a:rPr>
                  <a:t>exp</a:t>
                </a:r>
                <a:r>
                  <a:rPr lang="en-US" sz="2400" b="0" dirty="0">
                    <a:latin typeface="Consolas" panose="020B0609020204030204" pitchFamily="49" charset="0"/>
                    <a:cs typeface="Courier New" panose="02070309020205020404" pitchFamily="49" charset="0"/>
                  </a:rPr>
                  <a:t>(-X)).</a:t>
                </a:r>
              </a:p>
              <a:p>
                <a:r>
                  <a:rPr lang="en-US" sz="2400" dirty="0">
                    <a:latin typeface="Consolas" panose="020B0609020204030204" pitchFamily="49" charset="0"/>
                    <a:cs typeface="Courier New" panose="02070309020205020404" pitchFamily="49" charset="0"/>
                  </a:rPr>
                  <a:t>   </a:t>
                </a:r>
                <a:r>
                  <a:rPr lang="en-US" sz="2400" dirty="0">
                    <a:solidFill>
                      <a:srgbClr val="FFB244"/>
                    </a:solidFill>
                    <a:latin typeface="Consolas" panose="020B0609020204030204" pitchFamily="49" charset="0"/>
                    <a:cs typeface="Courier New" panose="02070309020205020404" pitchFamily="49" charset="0"/>
                  </a:rPr>
                  <a:t>weight(DX,DY) </a:t>
                </a:r>
                <a:r>
                  <a:rPr lang="en-US" sz="2400" dirty="0">
                    <a:latin typeface="Consolas" panose="020B0609020204030204" pitchFamily="49" charset="0"/>
                    <a:cs typeface="Courier New" panose="02070309020205020404" pitchFamily="49" charset="0"/>
                  </a:rPr>
                  <a:t>:= random(*,-1,1) for DX:-1..1, DY:-1..1.</a:t>
                </a:r>
              </a:p>
              <a:p>
                <a:endParaRPr lang="en-US" sz="2400" b="0" dirty="0">
                  <a:latin typeface="Consolas" panose="020B0609020204030204" pitchFamily="49" charset="0"/>
                  <a:cs typeface="Courier New" panose="02070309020205020404" pitchFamily="49" charset="0"/>
                </a:endParaRPr>
              </a:p>
            </p:txBody>
          </p:sp>
        </mc:Choice>
        <mc:Fallback xmlns="">
          <p:sp>
            <p:nvSpPr>
              <p:cNvPr id="15" name="TextBox 14">
                <a:extLst>
                  <a:ext uri="{FF2B5EF4-FFF2-40B4-BE49-F238E27FC236}">
                    <a16:creationId xmlns:a16="http://schemas.microsoft.com/office/drawing/2014/main" id="{2239922E-6E0E-4AAA-BFD3-4D01E1B5D3DD}"/>
                  </a:ext>
                </a:extLst>
              </p:cNvPr>
              <p:cNvSpPr txBox="1">
                <a:spLocks noRot="1" noChangeAspect="1" noMove="1" noResize="1" noEditPoints="1" noAdjustHandles="1" noChangeArrowheads="1" noChangeShapeType="1" noTextEdit="1"/>
              </p:cNvSpPr>
              <p:nvPr/>
            </p:nvSpPr>
            <p:spPr>
              <a:xfrm>
                <a:off x="643800" y="3078478"/>
                <a:ext cx="10904400" cy="1938992"/>
              </a:xfrm>
              <a:prstGeom prst="rect">
                <a:avLst/>
              </a:prstGeom>
              <a:blipFill>
                <a:blip r:embed="rId5"/>
                <a:stretch>
                  <a:fillRect l="-895" t="-2516"/>
                </a:stretch>
              </a:blipFill>
            </p:spPr>
            <p:txBody>
              <a:bodyPr/>
              <a:lstStyle/>
              <a:p>
                <a:r>
                  <a:rPr lang="en-US">
                    <a:noFill/>
                  </a:rPr>
                  <a:t> </a:t>
                </a:r>
              </a:p>
            </p:txBody>
          </p:sp>
        </mc:Fallback>
      </mc:AlternateContent>
      <p:sp>
        <p:nvSpPr>
          <p:cNvPr id="16" name="Speech Bubble: Oval 15">
            <a:extLst>
              <a:ext uri="{FF2B5EF4-FFF2-40B4-BE49-F238E27FC236}">
                <a16:creationId xmlns:a16="http://schemas.microsoft.com/office/drawing/2014/main" id="{86C87D30-D4C1-49DE-B6B7-B575E101B426}"/>
              </a:ext>
            </a:extLst>
          </p:cNvPr>
          <p:cNvSpPr/>
          <p:nvPr/>
        </p:nvSpPr>
        <p:spPr>
          <a:xfrm>
            <a:off x="5007935" y="4753832"/>
            <a:ext cx="4295553" cy="1636335"/>
          </a:xfrm>
          <a:prstGeom prst="wedgeEllipseCallout">
            <a:avLst>
              <a:gd name="adj1" fmla="val -77815"/>
              <a:gd name="adj2" fmla="val -131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Summation became an aggregator</a:t>
            </a:r>
          </a:p>
        </p:txBody>
      </p:sp>
      <mc:AlternateContent xmlns:mc="http://schemas.openxmlformats.org/markup-compatibility/2006" xmlns:a14="http://schemas.microsoft.com/office/drawing/2010/main">
        <mc:Choice Requires="a14">
          <p:sp>
            <p:nvSpPr>
              <p:cNvPr id="17" name="Speech Bubble: Oval 16">
                <a:extLst>
                  <a:ext uri="{FF2B5EF4-FFF2-40B4-BE49-F238E27FC236}">
                    <a16:creationId xmlns:a16="http://schemas.microsoft.com/office/drawing/2014/main" id="{482867A8-019B-47B6-9CBE-220C1860DB75}"/>
                  </a:ext>
                </a:extLst>
              </p:cNvPr>
              <p:cNvSpPr/>
              <p:nvPr/>
            </p:nvSpPr>
            <p:spPr>
              <a:xfrm>
                <a:off x="3349256" y="1483708"/>
                <a:ext cx="3593804" cy="1594772"/>
              </a:xfrm>
              <a:prstGeom prst="wedgeEllipseCallout">
                <a:avLst>
                  <a:gd name="adj1" fmla="val -44764"/>
                  <a:gd name="adj2" fmla="val 100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can easily define rules over </a:t>
                </a:r>
                <a14:m>
                  <m:oMath xmlns:m="http://schemas.openxmlformats.org/officeDocument/2006/math">
                    <m:r>
                      <a:rPr lang="en-US" sz="2400" i="1" smtClean="0">
                        <a:latin typeface="Cambria Math" panose="02040503050406030204" pitchFamily="18" charset="0"/>
                      </a:rPr>
                      <m:t>ℝ</m:t>
                    </m:r>
                    <m:r>
                      <a:rPr lang="en-US" sz="2400" i="1" smtClean="0">
                        <a:latin typeface="Cambria Math" panose="02040503050406030204" pitchFamily="18" charset="0"/>
                      </a:rPr>
                      <m:t>→</m:t>
                    </m:r>
                    <m:r>
                      <a:rPr lang="en-US" sz="2400" i="1" smtClean="0">
                        <a:latin typeface="Cambria Math" panose="02040503050406030204" pitchFamily="18" charset="0"/>
                      </a:rPr>
                      <m:t>ℝ</m:t>
                    </m:r>
                  </m:oMath>
                </a14:m>
                <a:endParaRPr lang="en-US" sz="2400" b="0" dirty="0"/>
              </a:p>
            </p:txBody>
          </p:sp>
        </mc:Choice>
        <mc:Fallback xmlns="">
          <p:sp>
            <p:nvSpPr>
              <p:cNvPr id="17" name="Speech Bubble: Oval 16">
                <a:extLst>
                  <a:ext uri="{FF2B5EF4-FFF2-40B4-BE49-F238E27FC236}">
                    <a16:creationId xmlns:a16="http://schemas.microsoft.com/office/drawing/2014/main" id="{482867A8-019B-47B6-9CBE-220C1860DB75}"/>
                  </a:ext>
                </a:extLst>
              </p:cNvPr>
              <p:cNvSpPr>
                <a:spLocks noRot="1" noChangeAspect="1" noMove="1" noResize="1" noEditPoints="1" noAdjustHandles="1" noChangeArrowheads="1" noChangeShapeType="1" noTextEdit="1"/>
              </p:cNvSpPr>
              <p:nvPr/>
            </p:nvSpPr>
            <p:spPr>
              <a:xfrm>
                <a:off x="3349256" y="1483708"/>
                <a:ext cx="3593804" cy="1594772"/>
              </a:xfrm>
              <a:prstGeom prst="wedgeEllipseCallout">
                <a:avLst>
                  <a:gd name="adj1" fmla="val -44764"/>
                  <a:gd name="adj2" fmla="val 100527"/>
                </a:avLst>
              </a:prstGeom>
              <a:blipFill>
                <a:blip r:embed="rId6"/>
                <a:stretch>
                  <a:fillRect/>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0410A8F9-F181-492F-A0AC-8402FD6808D7}"/>
              </a:ext>
            </a:extLst>
          </p:cNvPr>
          <p:cNvSpPr/>
          <p:nvPr/>
        </p:nvSpPr>
        <p:spPr>
          <a:xfrm>
            <a:off x="4260832" y="4278809"/>
            <a:ext cx="4871406" cy="2006825"/>
          </a:xfrm>
          <a:prstGeom prst="wedgeEllipseCallout">
            <a:avLst>
              <a:gd name="adj1" fmla="val -75152"/>
              <a:gd name="adj2" fmla="val -72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Here keys are integers but we can also support more complicated structures</a:t>
            </a:r>
          </a:p>
        </p:txBody>
      </p:sp>
      <p:sp>
        <p:nvSpPr>
          <p:cNvPr id="5" name="Slide Number Placeholder 4">
            <a:extLst>
              <a:ext uri="{FF2B5EF4-FFF2-40B4-BE49-F238E27FC236}">
                <a16:creationId xmlns:a16="http://schemas.microsoft.com/office/drawing/2014/main" id="{29D00D8E-D267-4D78-A5CE-11EF220CB466}"/>
              </a:ext>
            </a:extLst>
          </p:cNvPr>
          <p:cNvSpPr>
            <a:spLocks noGrp="1"/>
          </p:cNvSpPr>
          <p:nvPr>
            <p:ph type="sldNum" sz="quarter" idx="12"/>
          </p:nvPr>
        </p:nvSpPr>
        <p:spPr/>
        <p:txBody>
          <a:bodyPr/>
          <a:lstStyle/>
          <a:p>
            <a:fld id="{DD2D5612-D1A6-4510-A96B-3BEF8629B754}" type="slidenum">
              <a:rPr lang="en-US" smtClean="0"/>
              <a:t>14</a:t>
            </a:fld>
            <a:endParaRPr lang="en-US"/>
          </a:p>
        </p:txBody>
      </p:sp>
      <p:grpSp>
        <p:nvGrpSpPr>
          <p:cNvPr id="7" name="Group 6">
            <a:extLst>
              <a:ext uri="{FF2B5EF4-FFF2-40B4-BE49-F238E27FC236}">
                <a16:creationId xmlns:a16="http://schemas.microsoft.com/office/drawing/2014/main" id="{19436928-A42E-4A8E-934C-38BFD9B50561}"/>
              </a:ext>
            </a:extLst>
          </p:cNvPr>
          <p:cNvGrpSpPr/>
          <p:nvPr/>
        </p:nvGrpSpPr>
        <p:grpSpPr>
          <a:xfrm>
            <a:off x="2476215" y="2032587"/>
            <a:ext cx="6067876" cy="1713599"/>
            <a:chOff x="2476215" y="2032587"/>
            <a:chExt cx="6067876" cy="1713599"/>
          </a:xfrm>
        </p:grpSpPr>
        <p:sp>
          <p:nvSpPr>
            <p:cNvPr id="4" name="Arrow: Right 3">
              <a:extLst>
                <a:ext uri="{FF2B5EF4-FFF2-40B4-BE49-F238E27FC236}">
                  <a16:creationId xmlns:a16="http://schemas.microsoft.com/office/drawing/2014/main" id="{0B666B19-5973-44E4-9F87-F079DB9BE84C}"/>
                </a:ext>
              </a:extLst>
            </p:cNvPr>
            <p:cNvSpPr/>
            <p:nvPr/>
          </p:nvSpPr>
          <p:spPr>
            <a:xfrm rot="4648377">
              <a:off x="7971680" y="2649655"/>
              <a:ext cx="971365" cy="1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39C1512-1740-41F6-B40B-4F42D6457BC6}"/>
                </a:ext>
              </a:extLst>
            </p:cNvPr>
            <p:cNvSpPr/>
            <p:nvPr/>
          </p:nvSpPr>
          <p:spPr>
            <a:xfrm rot="9537492">
              <a:off x="4668013" y="2608233"/>
              <a:ext cx="2384858" cy="168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Arrow: Right 11">
              <a:extLst>
                <a:ext uri="{FF2B5EF4-FFF2-40B4-BE49-F238E27FC236}">
                  <a16:creationId xmlns:a16="http://schemas.microsoft.com/office/drawing/2014/main" id="{43C25843-1C4C-41FA-973E-727033E2620E}"/>
                </a:ext>
              </a:extLst>
            </p:cNvPr>
            <p:cNvSpPr/>
            <p:nvPr/>
          </p:nvSpPr>
          <p:spPr>
            <a:xfrm rot="7977113">
              <a:off x="1731763" y="2777039"/>
              <a:ext cx="1713599" cy="22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mc:AlternateContent xmlns:mc="http://schemas.openxmlformats.org/markup-compatibility/2006" xmlns:a14="http://schemas.microsoft.com/office/drawing/2010/main">
        <mc:Choice Requires="a14">
          <p:sp>
            <p:nvSpPr>
              <p:cNvPr id="8" name="Speech Bubble: Oval 7">
                <a:extLst>
                  <a:ext uri="{FF2B5EF4-FFF2-40B4-BE49-F238E27FC236}">
                    <a16:creationId xmlns:a16="http://schemas.microsoft.com/office/drawing/2014/main" id="{73578900-ED8E-48F3-9BFD-55530C0A4BA9}"/>
                  </a:ext>
                </a:extLst>
              </p:cNvPr>
              <p:cNvSpPr/>
              <p:nvPr/>
            </p:nvSpPr>
            <p:spPr>
              <a:xfrm>
                <a:off x="4564512" y="4830898"/>
                <a:ext cx="4255811" cy="2027102"/>
              </a:xfrm>
              <a:prstGeom prst="wedgeEllipseCallout">
                <a:avLst>
                  <a:gd name="adj1" fmla="val 36184"/>
                  <a:gd name="adj2" fmla="val -61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Our ranges over </a:t>
                </a:r>
                <a14:m>
                  <m:oMath xmlns:m="http://schemas.openxmlformats.org/officeDocument/2006/math">
                    <m:r>
                      <a:rPr lang="en-US" sz="2400" b="0" i="1" smtClean="0">
                        <a:latin typeface="Cambria Math" panose="02040503050406030204" pitchFamily="18" charset="0"/>
                      </a:rPr>
                      <m:t>𝑚</m:t>
                    </m:r>
                  </m:oMath>
                </a14:m>
                <a:r>
                  <a:rPr lang="en-US" sz="2400" dirty="0"/>
                  <a:t> and </a:t>
                </a:r>
                <a14:m>
                  <m:oMath xmlns:m="http://schemas.openxmlformats.org/officeDocument/2006/math">
                    <m:r>
                      <a:rPr lang="en-US" sz="2400" b="0" i="1" smtClean="0">
                        <a:latin typeface="Cambria Math" panose="02040503050406030204" pitchFamily="18" charset="0"/>
                      </a:rPr>
                      <m:t>𝑛</m:t>
                    </m:r>
                  </m:oMath>
                </a14:m>
                <a:r>
                  <a:rPr lang="en-US" sz="2400" dirty="0"/>
                  <a:t> are reflected in the shape of weight</a:t>
                </a:r>
              </a:p>
            </p:txBody>
          </p:sp>
        </mc:Choice>
        <mc:Fallback xmlns="">
          <p:sp>
            <p:nvSpPr>
              <p:cNvPr id="8" name="Speech Bubble: Oval 7">
                <a:extLst>
                  <a:ext uri="{FF2B5EF4-FFF2-40B4-BE49-F238E27FC236}">
                    <a16:creationId xmlns:a16="http://schemas.microsoft.com/office/drawing/2014/main" id="{73578900-ED8E-48F3-9BFD-55530C0A4BA9}"/>
                  </a:ext>
                </a:extLst>
              </p:cNvPr>
              <p:cNvSpPr>
                <a:spLocks noRot="1" noChangeAspect="1" noMove="1" noResize="1" noEditPoints="1" noAdjustHandles="1" noChangeArrowheads="1" noChangeShapeType="1" noTextEdit="1"/>
              </p:cNvSpPr>
              <p:nvPr/>
            </p:nvSpPr>
            <p:spPr>
              <a:xfrm>
                <a:off x="4564512" y="4830898"/>
                <a:ext cx="4255811" cy="2027102"/>
              </a:xfrm>
              <a:prstGeom prst="wedgeEllipseCallout">
                <a:avLst>
                  <a:gd name="adj1" fmla="val 36184"/>
                  <a:gd name="adj2" fmla="val -61073"/>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0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80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xit" presetSubtype="0" fill="hold" grpId="1"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3"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AA08-2124-4B1D-89B2-A3EA2DAB428E}"/>
              </a:ext>
            </a:extLst>
          </p:cNvPr>
          <p:cNvSpPr>
            <a:spLocks noGrp="1"/>
          </p:cNvSpPr>
          <p:nvPr>
            <p:ph type="title"/>
          </p:nvPr>
        </p:nvSpPr>
        <p:spPr/>
        <p:txBody>
          <a:bodyPr/>
          <a:lstStyle/>
          <a:p>
            <a:pPr algn="ctr"/>
            <a:r>
              <a:rPr lang="en-US" dirty="0"/>
              <a:t>More Neural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7C76F6-E1BA-4C16-A196-CCFEAB441250}"/>
                  </a:ext>
                </a:extLst>
              </p:cNvPr>
              <p:cNvSpPr txBox="1"/>
              <p:nvPr/>
            </p:nvSpPr>
            <p:spPr>
              <a:xfrm>
                <a:off x="951488" y="1410982"/>
                <a:ext cx="10117006"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Courier New" panose="02070309020205020404" pitchFamily="49" charset="0"/>
                      </a:rPr>
                      <m:t>𝜎</m:t>
                    </m:r>
                  </m:oMath>
                </a14:m>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1 / (1 + </a:t>
                </a:r>
                <a:r>
                  <a:rPr lang="en-US" sz="2400" dirty="0" err="1">
                    <a:latin typeface="Consolas" panose="020B0609020204030204" pitchFamily="49" charset="0"/>
                    <a:cs typeface="Courier New" panose="02070309020205020404" pitchFamily="49" charset="0"/>
                  </a:rPr>
                  <a:t>exp</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   </a:t>
                </a:r>
              </a:p>
              <a:p>
                <a:r>
                  <a:rPr lang="en-US" sz="2400" dirty="0">
                    <a:latin typeface="Consolas" panose="020B0609020204030204" pitchFamily="49" charset="0"/>
                    <a:cs typeface="Courier New" panose="02070309020205020404" pitchFamily="49" charset="0"/>
                  </a:rPr>
                  <a:t>out(</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a:t>
                </a:r>
                <a14:m>
                  <m:oMath xmlns:m="http://schemas.openxmlformats.org/officeDocument/2006/math">
                    <m:r>
                      <m:rPr>
                        <m:sty m:val="p"/>
                      </m:rPr>
                      <a:rPr lang="en-US" sz="2400" b="0" i="1" smtClean="0">
                        <a:latin typeface="Cambria Math" panose="02040503050406030204" pitchFamily="18" charset="0"/>
                        <a:cs typeface="Courier New" panose="02070309020205020404" pitchFamily="49" charset="0"/>
                      </a:rPr>
                      <m:t>σ</m:t>
                    </m:r>
                  </m:oMath>
                </a14:m>
                <a:r>
                  <a:rPr lang="en-US" sz="2400" dirty="0">
                    <a:latin typeface="Consolas" panose="020B0609020204030204" pitchFamily="49" charset="0"/>
                    <a:cs typeface="Courier New" panose="02070309020205020404" pitchFamily="49" charset="0"/>
                  </a:rPr>
                  <a:t>(activation(</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activation(</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out(</a:t>
                </a:r>
                <a:r>
                  <a:rPr lang="en-US" sz="2400" dirty="0">
                    <a:solidFill>
                      <a:schemeClr val="accent6"/>
                    </a:solidFill>
                    <a:latin typeface="Consolas" panose="020B0609020204030204" pitchFamily="49" charset="0"/>
                    <a:cs typeface="Courier New" panose="02070309020205020404" pitchFamily="49" charset="0"/>
                  </a:rPr>
                  <a:t>I</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edge(</a:t>
                </a:r>
                <a:r>
                  <a:rPr lang="en-US" sz="2400" dirty="0">
                    <a:solidFill>
                      <a:schemeClr val="accent6"/>
                    </a:solidFill>
                    <a:latin typeface="Consolas" panose="020B0609020204030204" pitchFamily="49" charset="0"/>
                    <a:cs typeface="Courier New" panose="02070309020205020404" pitchFamily="49" charset="0"/>
                  </a:rPr>
                  <a:t>I</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a:t>
                </a:r>
              </a:p>
            </p:txBody>
          </p:sp>
        </mc:Choice>
        <mc:Fallback xmlns="">
          <p:sp>
            <p:nvSpPr>
              <p:cNvPr id="5" name="TextBox 4">
                <a:extLst>
                  <a:ext uri="{FF2B5EF4-FFF2-40B4-BE49-F238E27FC236}">
                    <a16:creationId xmlns:a16="http://schemas.microsoft.com/office/drawing/2014/main" id="{557C76F6-E1BA-4C16-A196-CCFEAB441250}"/>
                  </a:ext>
                </a:extLst>
              </p:cNvPr>
              <p:cNvSpPr txBox="1">
                <a:spLocks noRot="1" noChangeAspect="1" noMove="1" noResize="1" noEditPoints="1" noAdjustHandles="1" noChangeArrowheads="1" noChangeShapeType="1" noTextEdit="1"/>
              </p:cNvSpPr>
              <p:nvPr/>
            </p:nvSpPr>
            <p:spPr>
              <a:xfrm>
                <a:off x="951488" y="1410982"/>
                <a:ext cx="10117006" cy="1200329"/>
              </a:xfrm>
              <a:prstGeom prst="rect">
                <a:avLst/>
              </a:prstGeom>
              <a:blipFill>
                <a:blip r:embed="rId2"/>
                <a:stretch>
                  <a:fillRect l="-904" t="-4061" b="-1066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ABE5ADE-AC47-44BE-A88E-8DABE138D841}"/>
              </a:ext>
            </a:extLst>
          </p:cNvPr>
          <p:cNvSpPr txBox="1"/>
          <p:nvPr/>
        </p:nvSpPr>
        <p:spPr>
          <a:xfrm>
            <a:off x="951488" y="3597745"/>
            <a:ext cx="11027736" cy="830997"/>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edge(input(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Y</a:t>
            </a:r>
            <a:r>
              <a:rPr lang="en-US" sz="2400" dirty="0">
                <a:latin typeface="Consolas" panose="020B0609020204030204" pitchFamily="49" charset="0"/>
                <a:cs typeface="Courier New" panose="02070309020205020404" pitchFamily="49" charset="0"/>
              </a:rPr>
              <a:t>),hidden(</a:t>
            </a:r>
            <a:r>
              <a:rPr lang="en-US" sz="2400" dirty="0">
                <a:solidFill>
                  <a:schemeClr val="accent6"/>
                </a:solidFill>
                <a:latin typeface="Consolas" panose="020B0609020204030204" pitchFamily="49" charset="0"/>
                <a:cs typeface="Courier New" panose="02070309020205020404" pitchFamily="49" charset="0"/>
              </a:rPr>
              <a:t>X</a:t>
            </a:r>
            <a:r>
              <a:rPr lang="en-US" sz="2400" dirty="0">
                <a:solidFill>
                  <a:schemeClr val="accent1"/>
                </a:solidFill>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Y</a:t>
            </a:r>
            <a:r>
              <a:rPr lang="en-US" sz="2400" dirty="0">
                <a:solidFill>
                  <a:schemeClr val="accent1"/>
                </a:solidFill>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 = weight(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weight(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 := random(</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,-1,1) for DX</a:t>
            </a:r>
            <a:r>
              <a:rPr lang="en-US" sz="2400" dirty="0">
                <a:solidFill>
                  <a:schemeClr val="accent1"/>
                </a:solidFill>
                <a:latin typeface="Consolas" panose="020B0609020204030204" pitchFamily="49" charset="0"/>
                <a:cs typeface="Courier New" panose="02070309020205020404" pitchFamily="49" charset="0"/>
              </a:rPr>
              <a:t>:-1..1</a:t>
            </a:r>
            <a:r>
              <a:rPr lang="en-US" sz="2400" dirty="0">
                <a:latin typeface="Consolas" panose="020B0609020204030204" pitchFamily="49" charset="0"/>
                <a:cs typeface="Courier New" panose="02070309020205020404" pitchFamily="49" charset="0"/>
              </a:rPr>
              <a:t>, DY</a:t>
            </a:r>
            <a:r>
              <a:rPr lang="en-US" sz="2400" dirty="0">
                <a:solidFill>
                  <a:schemeClr val="accent1"/>
                </a:solidFill>
                <a:latin typeface="Consolas" panose="020B0609020204030204" pitchFamily="49" charset="0"/>
                <a:cs typeface="Courier New" panose="02070309020205020404" pitchFamily="49" charset="0"/>
              </a:rPr>
              <a:t>:-1..1</a:t>
            </a:r>
            <a:r>
              <a:rPr lang="en-US" sz="2400" dirty="0">
                <a:latin typeface="Consolas" panose="020B0609020204030204" pitchFamily="49" charset="0"/>
                <a:cs typeface="Courier New" panose="02070309020205020404" pitchFamily="49" charset="0"/>
              </a:rPr>
              <a:t>.</a:t>
            </a:r>
          </a:p>
        </p:txBody>
      </p:sp>
      <p:sp>
        <p:nvSpPr>
          <p:cNvPr id="10" name="Speech Bubble: Oval 9">
            <a:extLst>
              <a:ext uri="{FF2B5EF4-FFF2-40B4-BE49-F238E27FC236}">
                <a16:creationId xmlns:a16="http://schemas.microsoft.com/office/drawing/2014/main" id="{39D67CE3-F28B-44EE-999C-A0FC15B5BCD4}"/>
              </a:ext>
            </a:extLst>
          </p:cNvPr>
          <p:cNvSpPr/>
          <p:nvPr/>
        </p:nvSpPr>
        <p:spPr>
          <a:xfrm>
            <a:off x="4664023" y="3223502"/>
            <a:ext cx="5135526" cy="1903228"/>
          </a:xfrm>
          <a:prstGeom prst="wedgeEllipseCallout">
            <a:avLst>
              <a:gd name="adj1" fmla="val -25079"/>
              <a:gd name="adj2" fmla="val -84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weights have been rolled into the edges connecting neurons</a:t>
            </a:r>
          </a:p>
        </p:txBody>
      </p:sp>
      <p:sp>
        <p:nvSpPr>
          <p:cNvPr id="11" name="Speech Bubble: Oval 10">
            <a:extLst>
              <a:ext uri="{FF2B5EF4-FFF2-40B4-BE49-F238E27FC236}">
                <a16:creationId xmlns:a16="http://schemas.microsoft.com/office/drawing/2014/main" id="{DA394691-2E2B-428C-9679-1F106C06EEEC}"/>
              </a:ext>
            </a:extLst>
          </p:cNvPr>
          <p:cNvSpPr/>
          <p:nvPr/>
        </p:nvSpPr>
        <p:spPr>
          <a:xfrm>
            <a:off x="1137684" y="2934587"/>
            <a:ext cx="4688958" cy="2190308"/>
          </a:xfrm>
          <a:prstGeom prst="wedgeEllipseCallout">
            <a:avLst>
              <a:gd name="adj1" fmla="val -33342"/>
              <a:gd name="adj2" fmla="val -85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output of a neuron is our nonlinearity applied to the sum of its inputs</a:t>
            </a:r>
          </a:p>
        </p:txBody>
      </p:sp>
      <p:sp>
        <p:nvSpPr>
          <p:cNvPr id="13" name="Speech Bubble: Oval 12">
            <a:extLst>
              <a:ext uri="{FF2B5EF4-FFF2-40B4-BE49-F238E27FC236}">
                <a16:creationId xmlns:a16="http://schemas.microsoft.com/office/drawing/2014/main" id="{762C7755-EA94-4784-AAF0-F803F1FC6D86}"/>
              </a:ext>
            </a:extLst>
          </p:cNvPr>
          <p:cNvSpPr/>
          <p:nvPr/>
        </p:nvSpPr>
        <p:spPr>
          <a:xfrm>
            <a:off x="8048846" y="132831"/>
            <a:ext cx="3795823" cy="2342311"/>
          </a:xfrm>
          <a:prstGeom prst="wedgeEllipseCallout">
            <a:avLst>
              <a:gd name="adj1" fmla="val -85539"/>
              <a:gd name="adj2" fmla="val 35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Note: nowhere in this program do we specify the form of our variables </a:t>
            </a:r>
            <a:r>
              <a:rPr lang="en-US" sz="2400" dirty="0">
                <a:latin typeface="Courier New" panose="02070309020205020404" pitchFamily="49" charset="0"/>
                <a:cs typeface="Courier New" panose="02070309020205020404" pitchFamily="49" charset="0"/>
              </a:rPr>
              <a:t>I, J</a:t>
            </a:r>
          </a:p>
        </p:txBody>
      </p:sp>
      <p:sp>
        <p:nvSpPr>
          <p:cNvPr id="14" name="Speech Bubble: Oval 13">
            <a:extLst>
              <a:ext uri="{FF2B5EF4-FFF2-40B4-BE49-F238E27FC236}">
                <a16:creationId xmlns:a16="http://schemas.microsoft.com/office/drawing/2014/main" id="{BAD302BD-1B3C-4D7B-BAC6-99516BC5C860}"/>
              </a:ext>
            </a:extLst>
          </p:cNvPr>
          <p:cNvSpPr/>
          <p:nvPr/>
        </p:nvSpPr>
        <p:spPr>
          <a:xfrm>
            <a:off x="7386320" y="1163211"/>
            <a:ext cx="4606290" cy="1977390"/>
          </a:xfrm>
          <a:prstGeom prst="wedgeEllipseCallout">
            <a:avLst>
              <a:gd name="adj1" fmla="val -81434"/>
              <a:gd name="adj2" fmla="val 74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Instead we can specify the structure of keys inside the definition of edge.  </a:t>
            </a:r>
          </a:p>
        </p:txBody>
      </p:sp>
      <p:sp>
        <p:nvSpPr>
          <p:cNvPr id="15" name="Speech Bubble: Oval 14">
            <a:extLst>
              <a:ext uri="{FF2B5EF4-FFF2-40B4-BE49-F238E27FC236}">
                <a16:creationId xmlns:a16="http://schemas.microsoft.com/office/drawing/2014/main" id="{4F9EEDE0-2D0A-4853-8EB0-B59354ECC11B}"/>
              </a:ext>
            </a:extLst>
          </p:cNvPr>
          <p:cNvSpPr/>
          <p:nvPr/>
        </p:nvSpPr>
        <p:spPr>
          <a:xfrm>
            <a:off x="5353878" y="4676513"/>
            <a:ext cx="5565913" cy="2055591"/>
          </a:xfrm>
          <a:prstGeom prst="wedgeEllipseCallout">
            <a:avLst>
              <a:gd name="adj1" fmla="val 19362"/>
              <a:gd name="adj2" fmla="val -81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weight do not depend on the absolute location of the input, so this is a convolution again.</a:t>
            </a:r>
          </a:p>
        </p:txBody>
      </p:sp>
      <p:sp>
        <p:nvSpPr>
          <p:cNvPr id="4" name="Slide Number Placeholder 3">
            <a:extLst>
              <a:ext uri="{FF2B5EF4-FFF2-40B4-BE49-F238E27FC236}">
                <a16:creationId xmlns:a16="http://schemas.microsoft.com/office/drawing/2014/main" id="{EE880A91-3F9E-4C26-BE5D-07C1BD7E3822}"/>
              </a:ext>
            </a:extLst>
          </p:cNvPr>
          <p:cNvSpPr>
            <a:spLocks noGrp="1"/>
          </p:cNvSpPr>
          <p:nvPr>
            <p:ph type="sldNum" sz="quarter" idx="12"/>
          </p:nvPr>
        </p:nvSpPr>
        <p:spPr/>
        <p:txBody>
          <a:bodyPr/>
          <a:lstStyle/>
          <a:p>
            <a:fld id="{DD2D5612-D1A6-4510-A96B-3BEF8629B754}" type="slidenum">
              <a:rPr lang="en-US" smtClean="0"/>
              <a:t>15</a:t>
            </a:fld>
            <a:endParaRPr lang="en-US"/>
          </a:p>
        </p:txBody>
      </p:sp>
    </p:spTree>
    <p:extLst>
      <p:ext uri="{BB962C8B-B14F-4D97-AF65-F5344CB8AC3E}">
        <p14:creationId xmlns:p14="http://schemas.microsoft.com/office/powerpoint/2010/main" val="3094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P spid="10" grpId="1" animBg="1"/>
      <p:bldP spid="11" grpId="0" animBg="1"/>
      <p:bldP spid="11" grpId="1" animBg="1"/>
      <p:bldP spid="13" grpId="0" animBg="1"/>
      <p:bldP spid="13" grpId="1" animBg="1"/>
      <p:bldP spid="14" grpId="0" animBg="1"/>
      <p:bldP spid="14"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F47A-DF75-4BD9-979F-92DAD9B0AB31}"/>
              </a:ext>
            </a:extLst>
          </p:cNvPr>
          <p:cNvSpPr>
            <a:spLocks noGrp="1"/>
          </p:cNvSpPr>
          <p:nvPr>
            <p:ph type="title"/>
          </p:nvPr>
        </p:nvSpPr>
        <p:spPr/>
        <p:txBody>
          <a:bodyPr/>
          <a:lstStyle/>
          <a:p>
            <a:pPr algn="ctr"/>
            <a:r>
              <a:rPr lang="en-US" dirty="0"/>
              <a:t>Dyna Makes Algorithms Easy</a:t>
            </a:r>
          </a:p>
        </p:txBody>
      </p:sp>
      <p:sp>
        <p:nvSpPr>
          <p:cNvPr id="3" name="Content Placeholder 2">
            <a:extLst>
              <a:ext uri="{FF2B5EF4-FFF2-40B4-BE49-F238E27FC236}">
                <a16:creationId xmlns:a16="http://schemas.microsoft.com/office/drawing/2014/main" id="{BA7C3081-3CE6-4320-9751-BED4469E8841}"/>
              </a:ext>
            </a:extLst>
          </p:cNvPr>
          <p:cNvSpPr>
            <a:spLocks noGrp="1"/>
          </p:cNvSpPr>
          <p:nvPr>
            <p:ph idx="1"/>
          </p:nvPr>
        </p:nvSpPr>
        <p:spPr>
          <a:xfrm>
            <a:off x="838200" y="1815234"/>
            <a:ext cx="10515600" cy="4351338"/>
          </a:xfrm>
        </p:spPr>
        <p:txBody>
          <a:bodyPr>
            <a:normAutofit/>
          </a:bodyPr>
          <a:lstStyle/>
          <a:p>
            <a:r>
              <a:rPr lang="en-US" dirty="0"/>
              <a:t>Gibbs, MCMC – flip variable, compute likelihood ratio, accept or reject</a:t>
            </a:r>
          </a:p>
          <a:p>
            <a:r>
              <a:rPr lang="en-US" dirty="0"/>
              <a:t>Iterative algorithms – loopy belief propagation, numerical optimization</a:t>
            </a:r>
          </a:p>
          <a:p>
            <a:r>
              <a:rPr lang="en-US" dirty="0"/>
              <a:t>Neural networks – computation graphs passing dense matrices</a:t>
            </a:r>
          </a:p>
          <a:p>
            <a:r>
              <a:rPr lang="en-US" dirty="0"/>
              <a:t>Branch-and-bound, Davis–Putnam–</a:t>
            </a:r>
            <a:r>
              <a:rPr lang="en-US" dirty="0" err="1"/>
              <a:t>Logemann</a:t>
            </a:r>
            <a:r>
              <a:rPr lang="en-US" dirty="0"/>
              <a:t>–Loveland (DPLL)</a:t>
            </a:r>
          </a:p>
          <a:p>
            <a:endParaRPr lang="en-US" dirty="0"/>
          </a:p>
          <a:p>
            <a:r>
              <a:rPr lang="en-US" dirty="0"/>
              <a:t>Implementations and more in:</a:t>
            </a:r>
          </a:p>
          <a:p>
            <a:pPr lvl="1"/>
            <a:r>
              <a:rPr lang="en-US" dirty="0"/>
              <a:t>Dyna: Extending </a:t>
            </a:r>
            <a:r>
              <a:rPr lang="en-US" dirty="0" err="1"/>
              <a:t>Datalog</a:t>
            </a:r>
            <a:r>
              <a:rPr lang="en-US" dirty="0"/>
              <a:t> for modern AI. (Eisner &amp; </a:t>
            </a:r>
            <a:r>
              <a:rPr lang="en-US" dirty="0" err="1"/>
              <a:t>Filardo</a:t>
            </a:r>
            <a:r>
              <a:rPr lang="en-US" dirty="0"/>
              <a:t> 2011)</a:t>
            </a:r>
          </a:p>
          <a:p>
            <a:pPr lvl="1"/>
            <a:r>
              <a:rPr lang="en-US" dirty="0"/>
              <a:t>Dyna: A non-probabilistic language for probabilistic AI. (Eisner 2009)</a:t>
            </a:r>
          </a:p>
        </p:txBody>
      </p:sp>
      <p:sp>
        <p:nvSpPr>
          <p:cNvPr id="4" name="Slide Number Placeholder 3">
            <a:extLst>
              <a:ext uri="{FF2B5EF4-FFF2-40B4-BE49-F238E27FC236}">
                <a16:creationId xmlns:a16="http://schemas.microsoft.com/office/drawing/2014/main" id="{B4974700-422C-4EF9-A13F-71B02A11096F}"/>
              </a:ext>
            </a:extLst>
          </p:cNvPr>
          <p:cNvSpPr>
            <a:spLocks noGrp="1"/>
          </p:cNvSpPr>
          <p:nvPr>
            <p:ph type="sldNum" sz="quarter" idx="12"/>
          </p:nvPr>
        </p:nvSpPr>
        <p:spPr/>
        <p:txBody>
          <a:bodyPr/>
          <a:lstStyle/>
          <a:p>
            <a:fld id="{DD2D5612-D1A6-4510-A96B-3BEF8629B754}" type="slidenum">
              <a:rPr lang="en-US" smtClean="0"/>
              <a:t>16</a:t>
            </a:fld>
            <a:endParaRPr lang="en-US"/>
          </a:p>
        </p:txBody>
      </p:sp>
      <p:sp>
        <p:nvSpPr>
          <p:cNvPr id="5" name="Explosion: 8 Points 4">
            <a:extLst>
              <a:ext uri="{FF2B5EF4-FFF2-40B4-BE49-F238E27FC236}">
                <a16:creationId xmlns:a16="http://schemas.microsoft.com/office/drawing/2014/main" id="{1C4B3438-5B6C-4A07-BA09-6216970EB882}"/>
              </a:ext>
            </a:extLst>
          </p:cNvPr>
          <p:cNvSpPr/>
          <p:nvPr/>
        </p:nvSpPr>
        <p:spPr>
          <a:xfrm rot="508401">
            <a:off x="6474941" y="864973"/>
            <a:ext cx="5325762" cy="43372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use graphs to propagate changes</a:t>
            </a:r>
          </a:p>
        </p:txBody>
      </p:sp>
    </p:spTree>
    <p:extLst>
      <p:ext uri="{BB962C8B-B14F-4D97-AF65-F5344CB8AC3E}">
        <p14:creationId xmlns:p14="http://schemas.microsoft.com/office/powerpoint/2010/main" val="18653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A220-59C9-4EEC-8017-97115BF77C5A}"/>
              </a:ext>
            </a:extLst>
          </p:cNvPr>
          <p:cNvSpPr>
            <a:spLocks noGrp="1"/>
          </p:cNvSpPr>
          <p:nvPr>
            <p:ph type="title"/>
          </p:nvPr>
        </p:nvSpPr>
        <p:spPr>
          <a:xfrm>
            <a:off x="838200" y="2766219"/>
            <a:ext cx="10515600" cy="1325563"/>
          </a:xfrm>
        </p:spPr>
        <p:txBody>
          <a:bodyPr>
            <a:noAutofit/>
          </a:bodyPr>
          <a:lstStyle/>
          <a:p>
            <a:pPr algn="ctr"/>
            <a:r>
              <a:rPr lang="en-US" sz="5000" dirty="0"/>
              <a:t>How much can a declarative language </a:t>
            </a:r>
            <a:br>
              <a:rPr lang="en-US" sz="5000" dirty="0"/>
            </a:br>
            <a:r>
              <a:rPr lang="en-US" sz="5000" dirty="0"/>
              <a:t>save us?</a:t>
            </a:r>
          </a:p>
        </p:txBody>
      </p:sp>
      <p:sp>
        <p:nvSpPr>
          <p:cNvPr id="4" name="Slide Number Placeholder 3">
            <a:extLst>
              <a:ext uri="{FF2B5EF4-FFF2-40B4-BE49-F238E27FC236}">
                <a16:creationId xmlns:a16="http://schemas.microsoft.com/office/drawing/2014/main" id="{AC896C18-C961-417E-B51F-4E2682BA0A70}"/>
              </a:ext>
            </a:extLst>
          </p:cNvPr>
          <p:cNvSpPr>
            <a:spLocks noGrp="1"/>
          </p:cNvSpPr>
          <p:nvPr>
            <p:ph type="sldNum" sz="quarter" idx="12"/>
          </p:nvPr>
        </p:nvSpPr>
        <p:spPr/>
        <p:txBody>
          <a:bodyPr/>
          <a:lstStyle/>
          <a:p>
            <a:fld id="{DD2D5612-D1A6-4510-A96B-3BEF8629B754}" type="slidenum">
              <a:rPr lang="en-US" smtClean="0"/>
              <a:t>17</a:t>
            </a:fld>
            <a:endParaRPr lang="en-US"/>
          </a:p>
        </p:txBody>
      </p:sp>
    </p:spTree>
    <p:extLst>
      <p:ext uri="{BB962C8B-B14F-4D97-AF65-F5344CB8AC3E}">
        <p14:creationId xmlns:p14="http://schemas.microsoft.com/office/powerpoint/2010/main" val="415334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4844-9BC1-4B8A-8CD8-1B4D22F0D07C}"/>
              </a:ext>
            </a:extLst>
          </p:cNvPr>
          <p:cNvSpPr>
            <a:spLocks noGrp="1"/>
          </p:cNvSpPr>
          <p:nvPr>
            <p:ph type="title"/>
          </p:nvPr>
        </p:nvSpPr>
        <p:spPr>
          <a:xfrm>
            <a:off x="838200" y="250825"/>
            <a:ext cx="10515600" cy="1325563"/>
          </a:xfrm>
        </p:spPr>
        <p:txBody>
          <a:bodyPr/>
          <a:lstStyle/>
          <a:p>
            <a:pPr algn="ctr"/>
            <a:r>
              <a:rPr lang="en-US" dirty="0"/>
              <a:t>Implementing shortest path</a:t>
            </a:r>
          </a:p>
        </p:txBody>
      </p:sp>
      <p:sp>
        <p:nvSpPr>
          <p:cNvPr id="4" name="TextBox 3">
            <a:extLst>
              <a:ext uri="{FF2B5EF4-FFF2-40B4-BE49-F238E27FC236}">
                <a16:creationId xmlns:a16="http://schemas.microsoft.com/office/drawing/2014/main" id="{A07B4C08-C355-4D0C-B4CF-589D4090EACB}"/>
              </a:ext>
            </a:extLst>
          </p:cNvPr>
          <p:cNvSpPr txBox="1"/>
          <p:nvPr/>
        </p:nvSpPr>
        <p:spPr>
          <a:xfrm>
            <a:off x="257176" y="2335352"/>
            <a:ext cx="5410200" cy="1938992"/>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distance(X) min= edge(X, Y) </a:t>
            </a:r>
          </a:p>
          <a:p>
            <a:r>
              <a:rPr lang="en-US" sz="2400" dirty="0">
                <a:latin typeface="Consolas" panose="020B0609020204030204" pitchFamily="49" charset="0"/>
                <a:cs typeface="Courier New" panose="02070309020205020404" pitchFamily="49" charset="0"/>
              </a:rPr>
              <a:t>               + distance(Y).</a:t>
            </a:r>
          </a:p>
          <a:p>
            <a:r>
              <a:rPr lang="en-US" sz="2400" dirty="0">
                <a:latin typeface="Consolas" panose="020B0609020204030204" pitchFamily="49" charset="0"/>
                <a:cs typeface="Courier New" panose="02070309020205020404" pitchFamily="49" charset="0"/>
              </a:rPr>
              <a:t>distance(start) min= 0.</a:t>
            </a:r>
          </a:p>
          <a:p>
            <a:r>
              <a:rPr lang="en-US" sz="2400" dirty="0" err="1">
                <a:latin typeface="Consolas" panose="020B0609020204030204" pitchFamily="49" charset="0"/>
                <a:cs typeface="Courier New" panose="02070309020205020404" pitchFamily="49" charset="0"/>
              </a:rPr>
              <a:t>path_length</a:t>
            </a:r>
            <a:r>
              <a:rPr lang="en-US" sz="2400" dirty="0">
                <a:latin typeface="Consolas" panose="020B0609020204030204" pitchFamily="49" charset="0"/>
                <a:cs typeface="Courier New" panose="02070309020205020404" pitchFamily="49" charset="0"/>
              </a:rPr>
              <a:t> = distance(end).</a:t>
            </a:r>
          </a:p>
          <a:p>
            <a:r>
              <a:rPr lang="en-US" sz="2400" kern="1200" dirty="0">
                <a:solidFill>
                  <a:schemeClr val="tx1"/>
                </a:solidFill>
                <a:latin typeface="Consolas" panose="020B0609020204030204" pitchFamily="49" charset="0"/>
              </a:rPr>
              <a:t> </a:t>
            </a:r>
          </a:p>
        </p:txBody>
      </p:sp>
      <p:cxnSp>
        <p:nvCxnSpPr>
          <p:cNvPr id="6" name="Straight Arrow Connector 5">
            <a:extLst>
              <a:ext uri="{FF2B5EF4-FFF2-40B4-BE49-F238E27FC236}">
                <a16:creationId xmlns:a16="http://schemas.microsoft.com/office/drawing/2014/main" id="{1C0559BF-0007-4345-B878-934A873288E2}"/>
              </a:ext>
            </a:extLst>
          </p:cNvPr>
          <p:cNvCxnSpPr>
            <a:cxnSpLocks/>
            <a:stCxn id="2" idx="2"/>
          </p:cNvCxnSpPr>
          <p:nvPr/>
        </p:nvCxnSpPr>
        <p:spPr>
          <a:xfrm>
            <a:off x="6096000" y="1576388"/>
            <a:ext cx="0" cy="5167312"/>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43A092-D8F2-42B5-9757-F0690FB84643}"/>
              </a:ext>
            </a:extLst>
          </p:cNvPr>
          <p:cNvSpPr txBox="1"/>
          <p:nvPr/>
        </p:nvSpPr>
        <p:spPr>
          <a:xfrm>
            <a:off x="257177" y="1381125"/>
            <a:ext cx="5838824" cy="646331"/>
          </a:xfrm>
          <a:prstGeom prst="rect">
            <a:avLst/>
          </a:prstGeom>
          <a:noFill/>
        </p:spPr>
        <p:txBody>
          <a:bodyPr wrap="square" rtlCol="0">
            <a:spAutoFit/>
          </a:bodyPr>
          <a:lstStyle/>
          <a:p>
            <a:pPr algn="ctr"/>
            <a:r>
              <a:rPr lang="en-US" sz="3600" dirty="0"/>
              <a:t>Dyna (Declarative)</a:t>
            </a:r>
          </a:p>
        </p:txBody>
      </p:sp>
      <p:sp>
        <p:nvSpPr>
          <p:cNvPr id="11" name="TextBox 10">
            <a:extLst>
              <a:ext uri="{FF2B5EF4-FFF2-40B4-BE49-F238E27FC236}">
                <a16:creationId xmlns:a16="http://schemas.microsoft.com/office/drawing/2014/main" id="{310C683A-A659-443D-878C-C35801A90AF0}"/>
              </a:ext>
            </a:extLst>
          </p:cNvPr>
          <p:cNvSpPr txBox="1"/>
          <p:nvPr/>
        </p:nvSpPr>
        <p:spPr>
          <a:xfrm>
            <a:off x="6096000" y="1381124"/>
            <a:ext cx="5638800" cy="646331"/>
          </a:xfrm>
          <a:prstGeom prst="rect">
            <a:avLst/>
          </a:prstGeom>
          <a:noFill/>
        </p:spPr>
        <p:txBody>
          <a:bodyPr wrap="square" rtlCol="0">
            <a:spAutoFit/>
          </a:bodyPr>
          <a:lstStyle/>
          <a:p>
            <a:pPr algn="ctr"/>
            <a:r>
              <a:rPr lang="en-US" sz="3600" dirty="0"/>
              <a:t>Java (Procedural)</a:t>
            </a:r>
          </a:p>
        </p:txBody>
      </p:sp>
      <p:sp>
        <p:nvSpPr>
          <p:cNvPr id="5" name="TextBox 4">
            <a:extLst>
              <a:ext uri="{FF2B5EF4-FFF2-40B4-BE49-F238E27FC236}">
                <a16:creationId xmlns:a16="http://schemas.microsoft.com/office/drawing/2014/main" id="{F150855E-51B9-4442-89A6-469E8E3C44B7}"/>
              </a:ext>
            </a:extLst>
          </p:cNvPr>
          <p:cNvSpPr txBox="1"/>
          <p:nvPr/>
        </p:nvSpPr>
        <p:spPr>
          <a:xfrm>
            <a:off x="6200775" y="2311540"/>
            <a:ext cx="5534025" cy="4185761"/>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FifoQueue</a:t>
            </a:r>
            <a:r>
              <a:rPr lang="en-US" sz="1400" dirty="0">
                <a:latin typeface="Consolas" panose="020B0609020204030204" pitchFamily="49" charset="0"/>
                <a:cs typeface="Courier New" panose="02070309020205020404" pitchFamily="49" charset="0"/>
              </a:rPr>
              <a:t>&lt;Pair&lt;String, Float&gt;&gt;();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&lt;Pair&lt;String, String&gt;,Float&gt;();</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edge)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().second().equals(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p:txBody>
      </p:sp>
      <p:sp>
        <p:nvSpPr>
          <p:cNvPr id="12" name="TextBox 11">
            <a:extLst>
              <a:ext uri="{FF2B5EF4-FFF2-40B4-BE49-F238E27FC236}">
                <a16:creationId xmlns:a16="http://schemas.microsoft.com/office/drawing/2014/main" id="{C79CC1F4-6553-4337-A30A-1FDC1D0D54CF}"/>
              </a:ext>
            </a:extLst>
          </p:cNvPr>
          <p:cNvSpPr txBox="1"/>
          <p:nvPr/>
        </p:nvSpPr>
        <p:spPr>
          <a:xfrm>
            <a:off x="6193507" y="2312660"/>
            <a:ext cx="5715000" cy="4185761"/>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u="sng" dirty="0" err="1">
                <a:solidFill>
                  <a:srgbClr val="C00000"/>
                </a:solidFill>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&lt;Pair&lt;String, String&gt;,Float&gt;();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edge)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().second().equals(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n)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a:p>
            <a:r>
              <a:rPr lang="en-US" sz="1400" dirty="0">
                <a:latin typeface="Consolas" panose="020B0609020204030204" pitchFamily="49" charset="0"/>
              </a:rPr>
              <a:t>  </a:t>
            </a:r>
          </a:p>
        </p:txBody>
      </p:sp>
      <p:sp>
        <p:nvSpPr>
          <p:cNvPr id="13" name="TextBox 12">
            <a:extLst>
              <a:ext uri="{FF2B5EF4-FFF2-40B4-BE49-F238E27FC236}">
                <a16:creationId xmlns:a16="http://schemas.microsoft.com/office/drawing/2014/main" id="{4B8DE671-EE94-43F0-92B1-40244AF1E2AF}"/>
              </a:ext>
            </a:extLst>
          </p:cNvPr>
          <p:cNvSpPr txBox="1"/>
          <p:nvPr/>
        </p:nvSpPr>
        <p:spPr>
          <a:xfrm>
            <a:off x="6193003" y="2315637"/>
            <a:ext cx="5681661" cy="3539430"/>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u="sng" dirty="0" err="1">
                <a:solidFill>
                  <a:srgbClr val="C00000"/>
                </a:solidFill>
                <a:latin typeface="Consolas" panose="020B0609020204030204" pitchFamily="49" charset="0"/>
                <a:cs typeface="Courier New" panose="02070309020205020404" pitchFamily="49" charset="0"/>
              </a:rPr>
              <a:t>HashMap</a:t>
            </a:r>
            <a:r>
              <a:rPr lang="en-US" sz="1400" u="sng" dirty="0">
                <a:solidFill>
                  <a:srgbClr val="C00000"/>
                </a:solidFill>
                <a:latin typeface="Consolas" panose="020B0609020204030204" pitchFamily="49" charset="0"/>
                <a:cs typeface="Courier New" panose="02070309020205020404" pitchFamily="49" charset="0"/>
              </a:rPr>
              <a:t>&lt;</a:t>
            </a:r>
            <a:r>
              <a:rPr lang="en-US" sz="1400" u="sng" dirty="0" err="1">
                <a:solidFill>
                  <a:srgbClr val="C00000"/>
                </a:solidFill>
                <a:latin typeface="Consolas" panose="020B0609020204030204" pitchFamily="49" charset="0"/>
                <a:cs typeface="Courier New" panose="02070309020205020404" pitchFamily="49" charset="0"/>
              </a:rPr>
              <a:t>String,Map</a:t>
            </a:r>
            <a:r>
              <a:rPr lang="en-US" sz="1400" u="sng" dirty="0">
                <a:solidFill>
                  <a:srgbClr val="C00000"/>
                </a:solidFill>
                <a:latin typeface="Consolas" panose="020B0609020204030204" pitchFamily="49" charset="0"/>
                <a:cs typeface="Courier New" panose="02070309020205020404" pitchFamily="49" charset="0"/>
              </a:rPr>
              <a:t>&lt;</a:t>
            </a:r>
            <a:r>
              <a:rPr lang="en-US" sz="1400" u="sng" dirty="0" err="1">
                <a:solidFill>
                  <a:srgbClr val="C00000"/>
                </a:solidFill>
                <a:latin typeface="Consolas" panose="020B0609020204030204" pitchFamily="49" charset="0"/>
                <a:cs typeface="Courier New" panose="02070309020205020404" pitchFamily="49" charset="0"/>
              </a:rPr>
              <a:t>String,Float</a:t>
            </a:r>
            <a:r>
              <a:rPr lang="en-US" sz="1400" u="sng" dirty="0">
                <a:solidFill>
                  <a:srgbClr val="C00000"/>
                </a:solidFill>
                <a:latin typeface="Consolas" panose="020B0609020204030204" pitchFamily="49" charset="0"/>
                <a:cs typeface="Courier New" panose="02070309020205020404" pitchFamily="49" charset="0"/>
              </a:rPr>
              <a:t>&gt;&gt;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a:t>
            </a:r>
            <a:r>
              <a:rPr lang="en-US" sz="1400" dirty="0" err="1">
                <a:latin typeface="Consolas" panose="020B0609020204030204" pitchFamily="49" charset="0"/>
                <a:cs typeface="Courier New" panose="02070309020205020404" pitchFamily="49" charset="0"/>
              </a:rPr>
              <a:t>edge.get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n)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p:txBody>
      </p:sp>
      <p:sp>
        <p:nvSpPr>
          <p:cNvPr id="14" name="TextBox 13">
            <a:extLst>
              <a:ext uri="{FF2B5EF4-FFF2-40B4-BE49-F238E27FC236}">
                <a16:creationId xmlns:a16="http://schemas.microsoft.com/office/drawing/2014/main" id="{80A4ECE8-3B9E-44C4-89F7-6C818A45A314}"/>
              </a:ext>
            </a:extLst>
          </p:cNvPr>
          <p:cNvSpPr txBox="1"/>
          <p:nvPr/>
        </p:nvSpPr>
        <p:spPr>
          <a:xfrm>
            <a:off x="6187734" y="2094391"/>
            <a:ext cx="5342522" cy="3970318"/>
          </a:xfrm>
          <a:prstGeom prst="rect">
            <a:avLst/>
          </a:prstGeom>
          <a:noFill/>
        </p:spPr>
        <p:txBody>
          <a:bodyPr wrap="square" rtlCol="0">
            <a:spAutoFit/>
          </a:bodyPr>
          <a:lstStyle/>
          <a:p>
            <a:r>
              <a:rPr lang="en-US" sz="1400" dirty="0" err="1">
                <a:latin typeface="Consolas" panose="020B0609020204030204" pitchFamily="49" charset="0"/>
                <a:cs typeface="Courier New" panose="02070309020205020404" pitchFamily="49" charset="0"/>
              </a:rPr>
              <a:t>placeIndex</a:t>
            </a:r>
            <a:r>
              <a:rPr lang="en-US" sz="1400" dirty="0">
                <a:latin typeface="Consolas" panose="020B0609020204030204" pitchFamily="49" charset="0"/>
                <a:cs typeface="Courier New" panose="02070309020205020404" pitchFamily="49" charset="0"/>
              </a:rPr>
              <a:t>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a:t>
            </a:r>
            <a:r>
              <a:rPr lang="en-US" sz="1400" dirty="0" err="1">
                <a:latin typeface="Consolas" panose="020B0609020204030204" pitchFamily="49" charset="0"/>
                <a:cs typeface="Courier New" panose="02070309020205020404" pitchFamily="49" charset="0"/>
              </a:rPr>
              <a:t>String,Integer</a:t>
            </a:r>
            <a:r>
              <a:rPr lang="en-US" sz="1400" dirty="0">
                <a:latin typeface="Consolas" panose="020B0609020204030204" pitchFamily="49" charset="0"/>
                <a:cs typeface="Courier New" panose="02070309020205020404" pitchFamily="49" charset="0"/>
              </a:rPr>
              <a:t>&gt;();</a:t>
            </a:r>
          </a:p>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&lt;Integer, Float&gt;();</a:t>
            </a:r>
          </a:p>
          <a:p>
            <a:r>
              <a:rPr lang="en-US" sz="1400" dirty="0">
                <a:latin typeface="Consolas" panose="020B0609020204030204" pitchFamily="49" charset="0"/>
                <a:cs typeface="Courier New" panose="02070309020205020404" pitchFamily="49" charset="0"/>
              </a:rPr>
              <a:t>distances = </a:t>
            </a:r>
            <a:r>
              <a:rPr lang="en-US" sz="1400" u="sng" dirty="0">
                <a:solidFill>
                  <a:srgbClr val="C00000"/>
                </a:solidFill>
                <a:latin typeface="Consolas" panose="020B0609020204030204" pitchFamily="49" charset="0"/>
                <a:cs typeface="Courier New" panose="02070309020205020404" pitchFamily="49" charset="0"/>
              </a:rPr>
              <a:t>new float[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edges = </a:t>
            </a:r>
            <a:r>
              <a:rPr lang="en-US" sz="1400" u="sng" dirty="0">
                <a:solidFill>
                  <a:srgbClr val="C00000"/>
                </a:solidFill>
                <a:latin typeface="Consolas" panose="020B0609020204030204" pitchFamily="49" charset="0"/>
                <a:cs typeface="Courier New" panose="02070309020205020404" pitchFamily="49" charset="0"/>
              </a:rPr>
              <a:t>new float[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placesIndex.get</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l = edges[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for(j = 0; j &lt; </a:t>
            </a:r>
            <a:r>
              <a:rPr lang="en-US" sz="1400" dirty="0" err="1">
                <a:latin typeface="Consolas" panose="020B0609020204030204" pitchFamily="49" charset="0"/>
                <a:cs typeface="Courier New" panose="02070309020205020404" pitchFamily="49" charset="0"/>
              </a:rPr>
              <a:t>l.length</a:t>
            </a:r>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j++</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l[j];</a:t>
            </a:r>
          </a:p>
          <a:p>
            <a:r>
              <a:rPr lang="en-US" sz="1400" dirty="0">
                <a:latin typeface="Consolas" panose="020B0609020204030204" pitchFamily="49" charset="0"/>
                <a:cs typeface="Courier New" panose="02070309020205020404" pitchFamily="49" charset="0"/>
              </a:rPr>
              <a:t>    if(distances[j] &lt; n) {</a:t>
            </a:r>
          </a:p>
          <a:p>
            <a:r>
              <a:rPr lang="en-US" sz="1400" dirty="0">
                <a:latin typeface="Consolas" panose="020B0609020204030204" pitchFamily="49" charset="0"/>
                <a:cs typeface="Courier New" panose="02070309020205020404" pitchFamily="49" charset="0"/>
              </a:rPr>
              <a:t>      distances[j] =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(j,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distances[</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("end")];</a:t>
            </a:r>
          </a:p>
        </p:txBody>
      </p:sp>
      <p:sp>
        <p:nvSpPr>
          <p:cNvPr id="17" name="Slide Number Placeholder 16">
            <a:extLst>
              <a:ext uri="{FF2B5EF4-FFF2-40B4-BE49-F238E27FC236}">
                <a16:creationId xmlns:a16="http://schemas.microsoft.com/office/drawing/2014/main" id="{CEA237E7-EE02-4C15-ADE5-C25BEC5B1A36}"/>
              </a:ext>
            </a:extLst>
          </p:cNvPr>
          <p:cNvSpPr>
            <a:spLocks noGrp="1"/>
          </p:cNvSpPr>
          <p:nvPr>
            <p:ph type="sldNum" sz="quarter" idx="12"/>
          </p:nvPr>
        </p:nvSpPr>
        <p:spPr/>
        <p:txBody>
          <a:bodyPr/>
          <a:lstStyle/>
          <a:p>
            <a:fld id="{DD2D5612-D1A6-4510-A96B-3BEF8629B754}" type="slidenum">
              <a:rPr lang="en-US" smtClean="0"/>
              <a:t>18</a:t>
            </a:fld>
            <a:endParaRPr lang="en-US" dirty="0"/>
          </a:p>
        </p:txBody>
      </p:sp>
      <p:sp>
        <p:nvSpPr>
          <p:cNvPr id="7" name="TextBox 6">
            <a:extLst>
              <a:ext uri="{FF2B5EF4-FFF2-40B4-BE49-F238E27FC236}">
                <a16:creationId xmlns:a16="http://schemas.microsoft.com/office/drawing/2014/main" id="{54B8CAB0-F7F4-444A-91CB-03B0E1A51CBE}"/>
              </a:ext>
            </a:extLst>
          </p:cNvPr>
          <p:cNvSpPr txBox="1"/>
          <p:nvPr/>
        </p:nvSpPr>
        <p:spPr>
          <a:xfrm>
            <a:off x="6185650" y="1875653"/>
            <a:ext cx="5446955" cy="3970318"/>
          </a:xfrm>
          <a:prstGeom prst="rect">
            <a:avLst/>
          </a:prstGeom>
          <a:noFill/>
        </p:spPr>
        <p:txBody>
          <a:bodyPr wrap="square" rtlCol="0">
            <a:spAutoFit/>
          </a:bodyPr>
          <a:lstStyle/>
          <a:p>
            <a:endParaRPr lang="en-US" sz="1400" dirty="0">
              <a:latin typeface="Consolas" panose="020B0609020204030204" pitchFamily="49" charset="0"/>
              <a:cs typeface="Courier New" panose="02070309020205020404" pitchFamily="49" charset="0"/>
            </a:endParaRPr>
          </a:p>
          <a:p>
            <a:r>
              <a:rPr lang="en-US" sz="1400" dirty="0" err="1">
                <a:latin typeface="Consolas" panose="020B0609020204030204" pitchFamily="49" charset="0"/>
                <a:cs typeface="Courier New" panose="02070309020205020404" pitchFamily="49" charset="0"/>
              </a:rPr>
              <a:t>placeIndex</a:t>
            </a:r>
            <a:r>
              <a:rPr lang="en-US" sz="1400" dirty="0">
                <a:latin typeface="Consolas" panose="020B0609020204030204" pitchFamily="49" charset="0"/>
                <a:cs typeface="Courier New" panose="02070309020205020404" pitchFamily="49" charset="0"/>
              </a:rPr>
              <a:t>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a:t>
            </a:r>
            <a:r>
              <a:rPr lang="en-US" sz="1400" dirty="0" err="1">
                <a:latin typeface="Consolas" panose="020B0609020204030204" pitchFamily="49" charset="0"/>
                <a:cs typeface="Courier New" panose="02070309020205020404" pitchFamily="49" charset="0"/>
              </a:rPr>
              <a:t>String,Integer</a:t>
            </a:r>
            <a:r>
              <a:rPr lang="en-US" sz="1400" dirty="0">
                <a:latin typeface="Consolas" panose="020B0609020204030204" pitchFamily="49" charset="0"/>
                <a:cs typeface="Courier New" panose="02070309020205020404" pitchFamily="49" charset="0"/>
              </a:rPr>
              <a:t>&gt;();</a:t>
            </a:r>
          </a:p>
          <a:p>
            <a:r>
              <a:rPr lang="en-US" sz="1400" dirty="0">
                <a:latin typeface="Consolas" panose="020B0609020204030204" pitchFamily="49" charset="0"/>
                <a:cs typeface="Courier New" panose="02070309020205020404" pitchFamily="49" charset="0"/>
              </a:rPr>
              <a:t>edges = new float[</a:t>
            </a:r>
            <a:r>
              <a:rPr lang="en-US" sz="1400" dirty="0" err="1">
                <a:latin typeface="Consolas" panose="020B0609020204030204" pitchFamily="49" charset="0"/>
                <a:cs typeface="Courier New" panose="02070309020205020404" pitchFamily="49" charset="0"/>
              </a:rPr>
              <a:t>num_places</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num_places</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u="sng" dirty="0">
                <a:solidFill>
                  <a:srgbClr val="C00000"/>
                </a:solidFill>
                <a:latin typeface="Consolas" panose="020B0609020204030204" pitchFamily="49" charset="0"/>
                <a:cs typeface="Courier New" panose="02070309020205020404" pitchFamily="49" charset="0"/>
              </a:rPr>
              <a:t>float distance(from)</a:t>
            </a:r>
            <a:r>
              <a:rPr lang="en-US" sz="1400" dirty="0">
                <a:solidFill>
                  <a:srgbClr val="C00000"/>
                </a:solidFill>
                <a:latin typeface="Consolas" panose="020B0609020204030204" pitchFamily="49" charset="0"/>
                <a:cs typeface="Courier New" panose="02070309020205020404" pitchFamily="49" charset="0"/>
              </a:rPr>
              <a:t> </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if(from == </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("start")) {</a:t>
            </a:r>
          </a:p>
          <a:p>
            <a:r>
              <a:rPr lang="en-US" sz="1400" dirty="0">
                <a:latin typeface="Consolas" panose="020B0609020204030204" pitchFamily="49" charset="0"/>
                <a:cs typeface="Courier New" panose="02070309020205020404" pitchFamily="49" charset="0"/>
              </a:rPr>
              <a:t>    return 0;</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 = edges[from];</a:t>
            </a:r>
          </a:p>
          <a:p>
            <a:r>
              <a:rPr lang="en-US" sz="1400" dirty="0">
                <a:latin typeface="Consolas" panose="020B0609020204030204" pitchFamily="49" charset="0"/>
                <a:cs typeface="Courier New" panose="02070309020205020404" pitchFamily="49" charset="0"/>
              </a:rPr>
              <a:t>  r = infinity;</a:t>
            </a:r>
          </a:p>
          <a:p>
            <a:r>
              <a:rPr lang="en-US" sz="1400" dirty="0">
                <a:latin typeface="Consolas" panose="020B0609020204030204" pitchFamily="49" charset="0"/>
                <a:cs typeface="Courier New" panose="02070309020205020404" pitchFamily="49" charset="0"/>
              </a:rPr>
              <a:t>  for(j = 0; j &lt; </a:t>
            </a:r>
            <a:r>
              <a:rPr lang="en-US" sz="1400" dirty="0" err="1">
                <a:latin typeface="Consolas" panose="020B0609020204030204" pitchFamily="49" charset="0"/>
                <a:cs typeface="Courier New" panose="02070309020205020404" pitchFamily="49" charset="0"/>
              </a:rPr>
              <a:t>l.length</a:t>
            </a:r>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j++</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u="sng" dirty="0">
                <a:solidFill>
                  <a:srgbClr val="C00000"/>
                </a:solidFill>
                <a:latin typeface="Consolas" panose="020B0609020204030204" pitchFamily="49" charset="0"/>
                <a:cs typeface="Courier New" panose="02070309020205020404" pitchFamily="49" charset="0"/>
              </a:rPr>
              <a:t>distance(j)</a:t>
            </a:r>
            <a:r>
              <a:rPr lang="en-US" sz="1400" dirty="0">
                <a:solidFill>
                  <a:srgbClr val="C00000"/>
                </a:solidFill>
                <a:latin typeface="Consolas" panose="020B0609020204030204" pitchFamily="49" charset="0"/>
                <a:cs typeface="Courier New" panose="02070309020205020404" pitchFamily="49" charset="0"/>
              </a:rPr>
              <a:t> </a:t>
            </a:r>
            <a:r>
              <a:rPr lang="en-US" sz="1400" dirty="0">
                <a:latin typeface="Consolas" panose="020B0609020204030204" pitchFamily="49" charset="0"/>
                <a:cs typeface="Courier New" panose="02070309020205020404" pitchFamily="49" charset="0"/>
              </a:rPr>
              <a:t>+ l[j];</a:t>
            </a:r>
          </a:p>
          <a:p>
            <a:r>
              <a:rPr lang="en-US" sz="1400" dirty="0">
                <a:latin typeface="Consolas" panose="020B0609020204030204" pitchFamily="49" charset="0"/>
                <a:cs typeface="Courier New" panose="02070309020205020404" pitchFamily="49" charset="0"/>
              </a:rPr>
              <a:t>    if(n &lt; r)</a:t>
            </a:r>
          </a:p>
          <a:p>
            <a:r>
              <a:rPr lang="en-US" sz="1400" dirty="0">
                <a:latin typeface="Consolas" panose="020B0609020204030204" pitchFamily="49" charset="0"/>
                <a:cs typeface="Courier New" panose="02070309020205020404" pitchFamily="49" charset="0"/>
              </a:rPr>
              <a:t>      r =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return r;</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distance(</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("end"));</a:t>
            </a:r>
          </a:p>
        </p:txBody>
      </p:sp>
      <p:sp>
        <p:nvSpPr>
          <p:cNvPr id="15" name="Oval 14">
            <a:extLst>
              <a:ext uri="{FF2B5EF4-FFF2-40B4-BE49-F238E27FC236}">
                <a16:creationId xmlns:a16="http://schemas.microsoft.com/office/drawing/2014/main" id="{BEEF1742-4384-4029-AF76-43727D81C6BE}"/>
              </a:ext>
            </a:extLst>
          </p:cNvPr>
          <p:cNvSpPr/>
          <p:nvPr/>
        </p:nvSpPr>
        <p:spPr>
          <a:xfrm>
            <a:off x="6162923" y="2027455"/>
            <a:ext cx="5727234" cy="460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 single Dyna program can represent hundreds of possible implementations.</a:t>
            </a:r>
          </a:p>
          <a:p>
            <a:pPr algn="ctr"/>
            <a:endParaRPr lang="en-US" sz="2400" dirty="0"/>
          </a:p>
          <a:p>
            <a:pPr algn="ctr"/>
            <a:r>
              <a:rPr lang="en-US" sz="2400" dirty="0"/>
              <a:t>Other implementations</a:t>
            </a:r>
            <a:br>
              <a:rPr lang="en-US" sz="2400" dirty="0"/>
            </a:br>
            <a:r>
              <a:rPr lang="en-US" sz="2400" dirty="0"/>
              <a:t>(not shown here) include A* and bidirectional search, and choice of data structures to support dynamic graphs</a:t>
            </a:r>
          </a:p>
        </p:txBody>
      </p:sp>
    </p:spTree>
    <p:extLst>
      <p:ext uri="{BB962C8B-B14F-4D97-AF65-F5344CB8AC3E}">
        <p14:creationId xmlns:p14="http://schemas.microsoft.com/office/powerpoint/2010/main" val="22607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xit" presetSubtype="0" fill="hold" grpId="1"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5" grpId="0"/>
      <p:bldP spid="5" grpId="1"/>
      <p:bldP spid="12" grpId="0"/>
      <p:bldP spid="12" grpId="1"/>
      <p:bldP spid="13" grpId="0"/>
      <p:bldP spid="13" grpId="1"/>
      <p:bldP spid="14" grpId="0"/>
      <p:bldP spid="14" grpId="1"/>
      <p:bldP spid="7"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EA33-2AF0-4945-B019-80971E20A903}"/>
              </a:ext>
            </a:extLst>
          </p:cNvPr>
          <p:cNvSpPr>
            <a:spLocks noGrp="1"/>
          </p:cNvSpPr>
          <p:nvPr>
            <p:ph type="title"/>
          </p:nvPr>
        </p:nvSpPr>
        <p:spPr/>
        <p:txBody>
          <a:bodyPr/>
          <a:lstStyle/>
          <a:p>
            <a:pPr algn="ctr"/>
            <a:r>
              <a:rPr lang="en-US" dirty="0"/>
              <a:t>Given all of these implementations,</a:t>
            </a:r>
            <a:br>
              <a:rPr lang="en-US" dirty="0"/>
            </a:br>
            <a:endParaRPr lang="en-US" dirty="0"/>
          </a:p>
        </p:txBody>
      </p:sp>
      <p:pic>
        <p:nvPicPr>
          <p:cNvPr id="5" name="Content Placeholder 4">
            <a:extLst>
              <a:ext uri="{FF2B5EF4-FFF2-40B4-BE49-F238E27FC236}">
                <a16:creationId xmlns:a16="http://schemas.microsoft.com/office/drawing/2014/main" id="{C19BDDFF-9C58-4774-8715-3871BA9692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647" y="1938461"/>
            <a:ext cx="7888705" cy="4032005"/>
          </a:xfrm>
        </p:spPr>
      </p:pic>
      <p:sp>
        <p:nvSpPr>
          <p:cNvPr id="6" name="TextBox 5">
            <a:extLst>
              <a:ext uri="{FF2B5EF4-FFF2-40B4-BE49-F238E27FC236}">
                <a16:creationId xmlns:a16="http://schemas.microsoft.com/office/drawing/2014/main" id="{85CFE273-C605-4CBE-BA08-5CD91766238C}"/>
              </a:ext>
            </a:extLst>
          </p:cNvPr>
          <p:cNvSpPr txBox="1"/>
          <p:nvPr/>
        </p:nvSpPr>
        <p:spPr>
          <a:xfrm>
            <a:off x="3268577" y="990989"/>
            <a:ext cx="5654843" cy="769441"/>
          </a:xfrm>
          <a:prstGeom prst="rect">
            <a:avLst/>
          </a:prstGeom>
          <a:noFill/>
        </p:spPr>
        <p:txBody>
          <a:bodyPr wrap="square" rtlCol="0">
            <a:spAutoFit/>
          </a:bodyPr>
          <a:lstStyle/>
          <a:p>
            <a:pPr algn="ctr"/>
            <a:r>
              <a:rPr lang="en-US" sz="4400" dirty="0">
                <a:latin typeface="+mj-lt"/>
              </a:rPr>
              <a:t>the problem is choice</a:t>
            </a:r>
          </a:p>
        </p:txBody>
      </p:sp>
      <p:sp>
        <p:nvSpPr>
          <p:cNvPr id="7" name="TextBox 6">
            <a:extLst>
              <a:ext uri="{FF2B5EF4-FFF2-40B4-BE49-F238E27FC236}">
                <a16:creationId xmlns:a16="http://schemas.microsoft.com/office/drawing/2014/main" id="{E936DD47-A8E5-414C-9176-8A2EB77BBFD2}"/>
              </a:ext>
            </a:extLst>
          </p:cNvPr>
          <p:cNvSpPr txBox="1"/>
          <p:nvPr/>
        </p:nvSpPr>
        <p:spPr>
          <a:xfrm>
            <a:off x="9336505" y="6356350"/>
            <a:ext cx="2815394" cy="369332"/>
          </a:xfrm>
          <a:prstGeom prst="rect">
            <a:avLst/>
          </a:prstGeom>
          <a:noFill/>
        </p:spPr>
        <p:txBody>
          <a:bodyPr wrap="square" rtlCol="0">
            <a:spAutoFit/>
          </a:bodyPr>
          <a:lstStyle/>
          <a:p>
            <a:pPr algn="r"/>
            <a:r>
              <a:rPr lang="en-US" dirty="0"/>
              <a:t>The Matrix Reloaded (2003)</a:t>
            </a:r>
          </a:p>
        </p:txBody>
      </p:sp>
      <p:sp>
        <p:nvSpPr>
          <p:cNvPr id="8" name="Slide Number Placeholder 7">
            <a:extLst>
              <a:ext uri="{FF2B5EF4-FFF2-40B4-BE49-F238E27FC236}">
                <a16:creationId xmlns:a16="http://schemas.microsoft.com/office/drawing/2014/main" id="{45D6A5CF-32B4-422D-87C3-2865A54F4564}"/>
              </a:ext>
            </a:extLst>
          </p:cNvPr>
          <p:cNvSpPr>
            <a:spLocks noGrp="1"/>
          </p:cNvSpPr>
          <p:nvPr>
            <p:ph type="sldNum" sz="quarter" idx="12"/>
          </p:nvPr>
        </p:nvSpPr>
        <p:spPr/>
        <p:txBody>
          <a:bodyPr/>
          <a:lstStyle/>
          <a:p>
            <a:fld id="{DD2D5612-D1A6-4510-A96B-3BEF8629B754}" type="slidenum">
              <a:rPr lang="en-US" smtClean="0"/>
              <a:t>19</a:t>
            </a:fld>
            <a:endParaRPr lang="en-US"/>
          </a:p>
        </p:txBody>
      </p:sp>
    </p:spTree>
    <p:extLst>
      <p:ext uri="{BB962C8B-B14F-4D97-AF65-F5344CB8AC3E}">
        <p14:creationId xmlns:p14="http://schemas.microsoft.com/office/powerpoint/2010/main" val="6772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EBC2558C-404C-4E5E-B0B4-31F0558AADF2}"/>
              </a:ext>
            </a:extLst>
          </p:cNvPr>
          <p:cNvSpPr>
            <a:spLocks noGrp="1"/>
          </p:cNvSpPr>
          <p:nvPr>
            <p:ph type="sldNum" sz="quarter" idx="12"/>
          </p:nvPr>
        </p:nvSpPr>
        <p:spPr>
          <a:xfrm>
            <a:off x="8610600" y="6356350"/>
            <a:ext cx="2743200" cy="365125"/>
          </a:xfrm>
        </p:spPr>
        <p:txBody>
          <a:bodyPr/>
          <a:lstStyle/>
          <a:p>
            <a:pPr lvl="0"/>
            <a:fld id="{BEF6BE30-207D-4B2F-B343-745A487C9FD6}" type="slidenum">
              <a:t>2</a:t>
            </a:fld>
            <a:endParaRPr lang="en-US"/>
          </a:p>
        </p:txBody>
      </p:sp>
      <p:sp>
        <p:nvSpPr>
          <p:cNvPr id="4" name="Title 3">
            <a:extLst>
              <a:ext uri="{FF2B5EF4-FFF2-40B4-BE49-F238E27FC236}">
                <a16:creationId xmlns:a16="http://schemas.microsoft.com/office/drawing/2014/main" id="{CC32BF75-5ABA-45D1-B4BB-6DD73748622B}"/>
              </a:ext>
            </a:extLst>
          </p:cNvPr>
          <p:cNvSpPr txBox="1">
            <a:spLocks noGrp="1"/>
          </p:cNvSpPr>
          <p:nvPr>
            <p:ph type="title" idx="4294967295"/>
          </p:nvPr>
        </p:nvSpPr>
        <p:spPr>
          <a:xfrm>
            <a:off x="1981187" y="404661"/>
            <a:ext cx="8229627" cy="1145009"/>
          </a:xfrm>
        </p:spPr>
        <p:txBody>
          <a:bodyPr>
            <a:normAutofit fontScale="90000"/>
          </a:bodyPr>
          <a:lstStyle/>
          <a:p>
            <a:pPr lvl="0"/>
            <a:r>
              <a:rPr lang="en-US" sz="4900" b="1" dirty="0"/>
              <a:t>Dyna:</a:t>
            </a:r>
            <a:br>
              <a:rPr lang="en-US" sz="3266" b="1" dirty="0">
                <a:latin typeface="+mn-lt"/>
              </a:rPr>
            </a:br>
            <a:r>
              <a:rPr lang="en-US" sz="3100" b="1" dirty="0">
                <a:latin typeface="+mn-lt"/>
              </a:rPr>
              <a:t>Toward a Self-Optimizing Declarative Language</a:t>
            </a:r>
            <a:br>
              <a:rPr lang="en-US" sz="3100" b="1" dirty="0">
                <a:latin typeface="+mn-lt"/>
              </a:rPr>
            </a:br>
            <a:r>
              <a:rPr lang="en-US" sz="3100" b="1" dirty="0">
                <a:latin typeface="+mn-lt"/>
              </a:rPr>
              <a:t>for Machine Learning Applications</a:t>
            </a:r>
          </a:p>
        </p:txBody>
      </p:sp>
      <p:grpSp>
        <p:nvGrpSpPr>
          <p:cNvPr id="13" name="Group 12">
            <a:extLst>
              <a:ext uri="{FF2B5EF4-FFF2-40B4-BE49-F238E27FC236}">
                <a16:creationId xmlns:a16="http://schemas.microsoft.com/office/drawing/2014/main" id="{CD4E3ACE-A432-4225-885B-BC3D05492933}"/>
              </a:ext>
            </a:extLst>
          </p:cNvPr>
          <p:cNvGrpSpPr/>
          <p:nvPr/>
        </p:nvGrpSpPr>
        <p:grpSpPr>
          <a:xfrm>
            <a:off x="3019960" y="2470150"/>
            <a:ext cx="6152081" cy="3846017"/>
            <a:chOff x="3876896" y="2405954"/>
            <a:chExt cx="4485650" cy="2787734"/>
          </a:xfrm>
        </p:grpSpPr>
        <p:sp>
          <p:nvSpPr>
            <p:cNvPr id="2" name="Freeform: Shape 1">
              <a:extLst>
                <a:ext uri="{FF2B5EF4-FFF2-40B4-BE49-F238E27FC236}">
                  <a16:creationId xmlns:a16="http://schemas.microsoft.com/office/drawing/2014/main" id="{7A8AC477-A679-497F-8893-90FD377EB444}"/>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3" name="Freeform: Shape 2">
              <a:extLst>
                <a:ext uri="{FF2B5EF4-FFF2-40B4-BE49-F238E27FC236}">
                  <a16:creationId xmlns:a16="http://schemas.microsoft.com/office/drawing/2014/main" id="{8BF5471D-26C6-40E1-8663-3FDE39FBE920}"/>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5" name="TextBox 4">
              <a:extLst>
                <a:ext uri="{FF2B5EF4-FFF2-40B4-BE49-F238E27FC236}">
                  <a16:creationId xmlns:a16="http://schemas.microsoft.com/office/drawing/2014/main" id="{71CD2283-CCFD-41B1-AB83-45EAEA740C17}"/>
                </a:ext>
              </a:extLst>
            </p:cNvPr>
            <p:cNvSpPr txBox="1"/>
            <p:nvPr/>
          </p:nvSpPr>
          <p:spPr>
            <a:xfrm>
              <a:off x="4324163" y="3267850"/>
              <a:ext cx="983729" cy="903535"/>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7000" dirty="0">
                  <a:solidFill>
                    <a:srgbClr val="FFFF00"/>
                  </a:solidFill>
                  <a:latin typeface="Comic Sans MS" pitchFamily="66"/>
                  <a:ea typeface="Droid Sans Fallback" pitchFamily="2"/>
                  <a:cs typeface="FreeSans" pitchFamily="2"/>
                </a:rPr>
                <a:t>ML</a:t>
              </a:r>
            </a:p>
          </p:txBody>
        </p:sp>
        <p:sp>
          <p:nvSpPr>
            <p:cNvPr id="6" name="TextBox 5">
              <a:extLst>
                <a:ext uri="{FF2B5EF4-FFF2-40B4-BE49-F238E27FC236}">
                  <a16:creationId xmlns:a16="http://schemas.microsoft.com/office/drawing/2014/main" id="{3500B672-1E60-4437-98A3-E8B1EE6CF645}"/>
                </a:ext>
              </a:extLst>
            </p:cNvPr>
            <p:cNvSpPr txBox="1"/>
            <p:nvPr/>
          </p:nvSpPr>
          <p:spPr>
            <a:xfrm>
              <a:off x="6918653" y="3345087"/>
              <a:ext cx="911319" cy="903535"/>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7000" dirty="0">
                  <a:solidFill>
                    <a:srgbClr val="0000FF"/>
                  </a:solidFill>
                  <a:latin typeface="Comic Sans MS" pitchFamily="66"/>
                  <a:ea typeface="Droid Sans Fallback" pitchFamily="2"/>
                  <a:cs typeface="FreeSans" pitchFamily="2"/>
                </a:rPr>
                <a:t>PL</a:t>
              </a:r>
            </a:p>
          </p:txBody>
        </p:sp>
      </p:grpSp>
      <p:sp>
        <p:nvSpPr>
          <p:cNvPr id="8" name="TextBox 7">
            <a:extLst>
              <a:ext uri="{FF2B5EF4-FFF2-40B4-BE49-F238E27FC236}">
                <a16:creationId xmlns:a16="http://schemas.microsoft.com/office/drawing/2014/main" id="{0F055C24-8E03-471A-B162-D1116178C0D6}"/>
              </a:ext>
            </a:extLst>
          </p:cNvPr>
          <p:cNvSpPr txBox="1"/>
          <p:nvPr/>
        </p:nvSpPr>
        <p:spPr>
          <a:xfrm>
            <a:off x="4584247" y="6271570"/>
            <a:ext cx="3551907" cy="582773"/>
          </a:xfrm>
          <a:prstGeom prst="rect">
            <a:avLst/>
          </a:prstGeom>
          <a:noFill/>
          <a:ln>
            <a:noFill/>
          </a:ln>
        </p:spPr>
        <p:txBody>
          <a:bodyPr vert="horz" wrap="none" lIns="81646" tIns="40823" rIns="81646" bIns="40823" anchorCtr="0" compatLnSpc="0">
            <a:spAutoFit/>
          </a:bodyPr>
          <a:lstStyle/>
          <a:p>
            <a:pPr hangingPunct="0">
              <a:defRPr>
                <a:solidFill>
                  <a:srgbClr val="0000CC"/>
                </a:solidFill>
              </a:defRPr>
            </a:pPr>
            <a:r>
              <a:rPr lang="en-US" sz="2800" dirty="0">
                <a:solidFill>
                  <a:srgbClr val="000000"/>
                </a:solidFill>
                <a:latin typeface="Comic Sans MS" pitchFamily="66"/>
                <a:ea typeface="Droid Sans Fallback" pitchFamily="2"/>
                <a:cs typeface="FreeSans" pitchFamily="2"/>
              </a:rPr>
              <a:t>Faster to implement</a:t>
            </a:r>
          </a:p>
        </p:txBody>
      </p:sp>
      <p:sp>
        <p:nvSpPr>
          <p:cNvPr id="11" name="Freeform: Shape 10">
            <a:extLst>
              <a:ext uri="{FF2B5EF4-FFF2-40B4-BE49-F238E27FC236}">
                <a16:creationId xmlns:a16="http://schemas.microsoft.com/office/drawing/2014/main" id="{1725F9DC-71B0-4C9E-AC5C-FB7FEA263E3F}"/>
              </a:ext>
            </a:extLst>
          </p:cNvPr>
          <p:cNvSpPr/>
          <p:nvPr/>
        </p:nvSpPr>
        <p:spPr>
          <a:xfrm rot="9083400">
            <a:off x="4536211" y="4281080"/>
            <a:ext cx="2871981" cy="1511125"/>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grpSp>
        <p:nvGrpSpPr>
          <p:cNvPr id="16" name="Group 15">
            <a:extLst>
              <a:ext uri="{FF2B5EF4-FFF2-40B4-BE49-F238E27FC236}">
                <a16:creationId xmlns:a16="http://schemas.microsoft.com/office/drawing/2014/main" id="{3B162840-85DD-44AF-8070-185324E98319}"/>
              </a:ext>
            </a:extLst>
          </p:cNvPr>
          <p:cNvGrpSpPr/>
          <p:nvPr/>
        </p:nvGrpSpPr>
        <p:grpSpPr>
          <a:xfrm>
            <a:off x="4558095" y="1906104"/>
            <a:ext cx="3049663" cy="2539546"/>
            <a:chOff x="5019189" y="2237401"/>
            <a:chExt cx="2066462" cy="1720806"/>
          </a:xfrm>
        </p:grpSpPr>
        <p:sp>
          <p:nvSpPr>
            <p:cNvPr id="7" name="TextBox 6">
              <a:extLst>
                <a:ext uri="{FF2B5EF4-FFF2-40B4-BE49-F238E27FC236}">
                  <a16:creationId xmlns:a16="http://schemas.microsoft.com/office/drawing/2014/main" id="{B6924F6A-8941-4446-A644-0E75696404E5}"/>
                </a:ext>
              </a:extLst>
            </p:cNvPr>
            <p:cNvSpPr txBox="1"/>
            <p:nvPr/>
          </p:nvSpPr>
          <p:spPr>
            <a:xfrm>
              <a:off x="5045787" y="2237401"/>
              <a:ext cx="2039864" cy="394889"/>
            </a:xfrm>
            <a:prstGeom prst="rect">
              <a:avLst/>
            </a:prstGeom>
            <a:noFill/>
            <a:ln>
              <a:noFill/>
            </a:ln>
          </p:spPr>
          <p:txBody>
            <a:bodyPr vert="horz" wrap="none" lIns="81646" tIns="40823" rIns="81646" bIns="40823" anchorCtr="0" compatLnSpc="0">
              <a:spAutoFit/>
            </a:bodyPr>
            <a:lstStyle/>
            <a:p>
              <a:pPr hangingPunct="0">
                <a:defRPr>
                  <a:solidFill>
                    <a:srgbClr val="000000"/>
                  </a:solidFill>
                  <a:latin typeface="Comic Sans MS" pitchFamily="66"/>
                </a:defRPr>
              </a:pPr>
              <a:r>
                <a:rPr lang="en-US" sz="2800" dirty="0">
                  <a:latin typeface="Comic Sans MS" pitchFamily="66"/>
                  <a:ea typeface="Droid Sans Fallback" pitchFamily="2"/>
                  <a:cs typeface="FreeSans" pitchFamily="2"/>
                </a:rPr>
                <a:t>Faster execution</a:t>
              </a:r>
            </a:p>
          </p:txBody>
        </p:sp>
        <p:sp>
          <p:nvSpPr>
            <p:cNvPr id="10" name="Freeform: Shape 9">
              <a:extLst>
                <a:ext uri="{FF2B5EF4-FFF2-40B4-BE49-F238E27FC236}">
                  <a16:creationId xmlns:a16="http://schemas.microsoft.com/office/drawing/2014/main" id="{AF5BFE4D-6B64-49AA-916E-ED74ED92A1B2}"/>
                </a:ext>
              </a:extLst>
            </p:cNvPr>
            <p:cNvSpPr/>
            <p:nvPr/>
          </p:nvSpPr>
          <p:spPr>
            <a:xfrm rot="19913962">
              <a:off x="5019189" y="2879170"/>
              <a:ext cx="1916411" cy="1079037"/>
            </a:xfrm>
            <a:custGeom>
              <a:avLst/>
              <a:gdLst/>
              <a:ahLst/>
              <a:cxnLst>
                <a:cxn ang="3cd4">
                  <a:pos x="hc" y="t"/>
                </a:cxn>
                <a:cxn ang="cd2">
                  <a:pos x="l" y="vc"/>
                </a:cxn>
                <a:cxn ang="cd4">
                  <a:pos x="hc" y="b"/>
                </a:cxn>
                <a:cxn ang="0">
                  <a:pos x="r" y="vc"/>
                </a:cxn>
              </a:cxnLst>
              <a:rect l="l" t="t" r="r" b="b"/>
              <a:pathLst>
                <a:path w="6798" h="3499">
                  <a:moveTo>
                    <a:pt x="0" y="0"/>
                  </a:moveTo>
                  <a:cubicBezTo>
                    <a:pt x="4591" y="0"/>
                    <a:pt x="6798" y="3499"/>
                    <a:pt x="6798" y="3499"/>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solidFill>
                  <a:schemeClr val="bg2">
                    <a:lumMod val="75000"/>
                  </a:schemeClr>
                </a:solidFill>
                <a:latin typeface="Liberation Sans" pitchFamily="18"/>
                <a:ea typeface="Droid Sans Fallback" pitchFamily="2"/>
                <a:cs typeface="FreeSans" pitchFamily="2"/>
              </a:endParaRPr>
            </a:p>
          </p:txBody>
        </p:sp>
      </p:grpSp>
      <p:pic>
        <p:nvPicPr>
          <p:cNvPr id="17" name="Picture 16">
            <a:extLst>
              <a:ext uri="{FF2B5EF4-FFF2-40B4-BE49-F238E27FC236}">
                <a16:creationId xmlns:a16="http://schemas.microsoft.com/office/drawing/2014/main" id="{D9C3A774-15F7-4E1C-B7A6-82A5CB9F243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288099" y="3866148"/>
            <a:ext cx="1633000" cy="1285913"/>
          </a:xfrm>
          <a:prstGeom prst="rect">
            <a:avLst/>
          </a:prstGeom>
        </p:spPr>
      </p:pic>
    </p:spTree>
    <p:extLst>
      <p:ext uri="{BB962C8B-B14F-4D97-AF65-F5344CB8AC3E}">
        <p14:creationId xmlns:p14="http://schemas.microsoft.com/office/powerpoint/2010/main" val="17008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1" nodeType="click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1010-D71C-4501-9C2D-FA2B2C2E53DA}"/>
              </a:ext>
            </a:extLst>
          </p:cNvPr>
          <p:cNvSpPr>
            <a:spLocks noGrp="1"/>
          </p:cNvSpPr>
          <p:nvPr>
            <p:ph type="title"/>
          </p:nvPr>
        </p:nvSpPr>
        <p:spPr/>
        <p:txBody>
          <a:bodyPr/>
          <a:lstStyle/>
          <a:p>
            <a:pPr algn="ctr"/>
            <a:r>
              <a:rPr lang="en-US" dirty="0"/>
              <a:t>If you are Neo, you have two choices</a:t>
            </a:r>
          </a:p>
        </p:txBody>
      </p:sp>
      <p:sp>
        <p:nvSpPr>
          <p:cNvPr id="3" name="Content Placeholder 2">
            <a:extLst>
              <a:ext uri="{FF2B5EF4-FFF2-40B4-BE49-F238E27FC236}">
                <a16:creationId xmlns:a16="http://schemas.microsoft.com/office/drawing/2014/main" id="{3BE2CF05-A624-4515-912B-9DF4F4FE8DCF}"/>
              </a:ext>
            </a:extLst>
          </p:cNvPr>
          <p:cNvSpPr>
            <a:spLocks noGrp="1"/>
          </p:cNvSpPr>
          <p:nvPr>
            <p:ph idx="1"/>
          </p:nvPr>
        </p:nvSpPr>
        <p:spPr>
          <a:xfrm>
            <a:off x="838200" y="1825625"/>
            <a:ext cx="10700084" cy="4351338"/>
          </a:xfrm>
        </p:spPr>
        <p:txBody>
          <a:bodyPr/>
          <a:lstStyle/>
          <a:p>
            <a:r>
              <a:rPr lang="en-US" dirty="0"/>
              <a:t>Take the Architect’s deal</a:t>
            </a:r>
          </a:p>
          <a:p>
            <a:pPr lvl="1"/>
            <a:r>
              <a:rPr lang="en-US" dirty="0"/>
              <a:t>Restart the Matrix</a:t>
            </a:r>
          </a:p>
          <a:p>
            <a:pPr lvl="1"/>
            <a:r>
              <a:rPr lang="en-US" dirty="0"/>
              <a:t>Let all the humans in Zion die</a:t>
            </a:r>
          </a:p>
          <a:p>
            <a:pPr lvl="2"/>
            <a:r>
              <a:rPr lang="en-US" dirty="0"/>
              <a:t>But restart Zion with 16 females and 7 males (fight another day)</a:t>
            </a:r>
          </a:p>
          <a:p>
            <a:pPr lvl="1"/>
            <a:r>
              <a:rPr lang="en-US" dirty="0"/>
              <a:t>Already tried this </a:t>
            </a:r>
            <a:r>
              <a:rPr lang="en-US" u="sng" dirty="0"/>
              <a:t>5 times</a:t>
            </a:r>
          </a:p>
          <a:p>
            <a:pPr lvl="1"/>
            <a:r>
              <a:rPr lang="en-US" dirty="0"/>
              <a:t>Current argmax</a:t>
            </a:r>
          </a:p>
          <a:p>
            <a:r>
              <a:rPr lang="en-US" dirty="0"/>
              <a:t>Follow “an emotion specifically designed to overwhelm logic &amp; reason”</a:t>
            </a:r>
          </a:p>
          <a:p>
            <a:pPr lvl="1"/>
            <a:r>
              <a:rPr lang="en-US" dirty="0"/>
              <a:t>Save Trinity</a:t>
            </a:r>
          </a:p>
          <a:p>
            <a:pPr lvl="1"/>
            <a:r>
              <a:rPr lang="en-US" dirty="0"/>
              <a:t>YOLO, figure this out as we go (unknown reward)</a:t>
            </a:r>
          </a:p>
        </p:txBody>
      </p:sp>
      <p:sp>
        <p:nvSpPr>
          <p:cNvPr id="4" name="Slide Number Placeholder 3">
            <a:extLst>
              <a:ext uri="{FF2B5EF4-FFF2-40B4-BE49-F238E27FC236}">
                <a16:creationId xmlns:a16="http://schemas.microsoft.com/office/drawing/2014/main" id="{A3DAF55D-FD34-41E3-AB33-FDFF0EFC16A2}"/>
              </a:ext>
            </a:extLst>
          </p:cNvPr>
          <p:cNvSpPr>
            <a:spLocks noGrp="1"/>
          </p:cNvSpPr>
          <p:nvPr>
            <p:ph type="sldNum" sz="quarter" idx="12"/>
          </p:nvPr>
        </p:nvSpPr>
        <p:spPr/>
        <p:txBody>
          <a:bodyPr/>
          <a:lstStyle/>
          <a:p>
            <a:fld id="{DD2D5612-D1A6-4510-A96B-3BEF8629B754}" type="slidenum">
              <a:rPr lang="en-US" smtClean="0"/>
              <a:t>20</a:t>
            </a:fld>
            <a:endParaRPr lang="en-US"/>
          </a:p>
        </p:txBody>
      </p:sp>
    </p:spTree>
    <p:extLst>
      <p:ext uri="{BB962C8B-B14F-4D97-AF65-F5344CB8AC3E}">
        <p14:creationId xmlns:p14="http://schemas.microsoft.com/office/powerpoint/2010/main" val="7190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5608-28F1-464E-973C-ADCB83437BD5}"/>
              </a:ext>
            </a:extLst>
          </p:cNvPr>
          <p:cNvSpPr>
            <a:spLocks noGrp="1"/>
          </p:cNvSpPr>
          <p:nvPr>
            <p:ph type="title"/>
          </p:nvPr>
        </p:nvSpPr>
        <p:spPr/>
        <p:txBody>
          <a:bodyPr/>
          <a:lstStyle/>
          <a:p>
            <a:pPr algn="ctr"/>
            <a:r>
              <a:rPr lang="en-US" dirty="0"/>
              <a:t>This raises the next question …  </a:t>
            </a:r>
          </a:p>
        </p:txBody>
      </p:sp>
      <p:sp>
        <p:nvSpPr>
          <p:cNvPr id="4" name="TextBox 3">
            <a:extLst>
              <a:ext uri="{FF2B5EF4-FFF2-40B4-BE49-F238E27FC236}">
                <a16:creationId xmlns:a16="http://schemas.microsoft.com/office/drawing/2014/main" id="{4B9123D4-04D1-458D-B6E5-33AFF852E037}"/>
              </a:ext>
            </a:extLst>
          </p:cNvPr>
          <p:cNvSpPr txBox="1"/>
          <p:nvPr/>
        </p:nvSpPr>
        <p:spPr>
          <a:xfrm>
            <a:off x="3378115" y="1441777"/>
            <a:ext cx="5435767" cy="769441"/>
          </a:xfrm>
          <a:prstGeom prst="rect">
            <a:avLst/>
          </a:prstGeom>
          <a:noFill/>
        </p:spPr>
        <p:txBody>
          <a:bodyPr wrap="square" rtlCol="0">
            <a:spAutoFit/>
          </a:bodyPr>
          <a:lstStyle/>
          <a:p>
            <a:pPr algn="ctr"/>
            <a:r>
              <a:rPr lang="en-US" sz="4400" dirty="0">
                <a:latin typeface="+mj-lt"/>
              </a:rPr>
              <a:t>can machines love</a:t>
            </a:r>
          </a:p>
        </p:txBody>
      </p:sp>
      <p:sp>
        <p:nvSpPr>
          <p:cNvPr id="5" name="TextBox 4">
            <a:extLst>
              <a:ext uri="{FF2B5EF4-FFF2-40B4-BE49-F238E27FC236}">
                <a16:creationId xmlns:a16="http://schemas.microsoft.com/office/drawing/2014/main" id="{D9B69AAC-57EC-4DC6-99FD-BADC50617560}"/>
              </a:ext>
            </a:extLst>
          </p:cNvPr>
          <p:cNvSpPr txBox="1"/>
          <p:nvPr/>
        </p:nvSpPr>
        <p:spPr>
          <a:xfrm>
            <a:off x="1746583" y="2295442"/>
            <a:ext cx="8698832" cy="769441"/>
          </a:xfrm>
          <a:prstGeom prst="rect">
            <a:avLst/>
          </a:prstGeom>
          <a:noFill/>
        </p:spPr>
        <p:txBody>
          <a:bodyPr wrap="square" rtlCol="0">
            <a:spAutoFit/>
          </a:bodyPr>
          <a:lstStyle/>
          <a:p>
            <a:pPr algn="ctr"/>
            <a:r>
              <a:rPr lang="en-US" sz="4400" dirty="0">
                <a:latin typeface="+mj-lt"/>
              </a:rPr>
              <a:t>or at least make irrational choices </a:t>
            </a:r>
          </a:p>
        </p:txBody>
      </p:sp>
      <p:pic>
        <p:nvPicPr>
          <p:cNvPr id="12" name="Picture 11">
            <a:extLst>
              <a:ext uri="{FF2B5EF4-FFF2-40B4-BE49-F238E27FC236}">
                <a16:creationId xmlns:a16="http://schemas.microsoft.com/office/drawing/2014/main" id="{B9199614-2050-4A17-B828-878F95A9199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51813" y="3271489"/>
            <a:ext cx="4030821" cy="372974"/>
          </a:xfrm>
          <a:prstGeom prst="rect">
            <a:avLst/>
          </a:prstGeom>
        </p:spPr>
      </p:pic>
      <p:pic>
        <p:nvPicPr>
          <p:cNvPr id="14" name="Picture 13">
            <a:extLst>
              <a:ext uri="{FF2B5EF4-FFF2-40B4-BE49-F238E27FC236}">
                <a16:creationId xmlns:a16="http://schemas.microsoft.com/office/drawing/2014/main" id="{ECD848C2-DDFC-432F-8F42-26D1795DBF0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833902" y="3273431"/>
            <a:ext cx="2693954" cy="372974"/>
          </a:xfrm>
          <a:prstGeom prst="rect">
            <a:avLst/>
          </a:prstGeom>
        </p:spPr>
      </p:pic>
      <p:sp>
        <p:nvSpPr>
          <p:cNvPr id="15" name="TextBox 14">
            <a:extLst>
              <a:ext uri="{FF2B5EF4-FFF2-40B4-BE49-F238E27FC236}">
                <a16:creationId xmlns:a16="http://schemas.microsoft.com/office/drawing/2014/main" id="{31B880DF-A701-45A7-94A8-3904502F3478}"/>
              </a:ext>
            </a:extLst>
          </p:cNvPr>
          <p:cNvSpPr txBox="1"/>
          <p:nvPr/>
        </p:nvSpPr>
        <p:spPr>
          <a:xfrm>
            <a:off x="1602204" y="3741407"/>
            <a:ext cx="3736051" cy="523220"/>
          </a:xfrm>
          <a:prstGeom prst="rect">
            <a:avLst/>
          </a:prstGeom>
          <a:noFill/>
        </p:spPr>
        <p:txBody>
          <a:bodyPr wrap="square" rtlCol="0">
            <a:spAutoFit/>
          </a:bodyPr>
          <a:lstStyle/>
          <a:p>
            <a:pPr algn="ctr"/>
            <a:r>
              <a:rPr lang="en-US" sz="2800" dirty="0"/>
              <a:t>The “Rational” Choice</a:t>
            </a:r>
          </a:p>
        </p:txBody>
      </p:sp>
      <p:sp>
        <p:nvSpPr>
          <p:cNvPr id="16" name="TextBox 15">
            <a:extLst>
              <a:ext uri="{FF2B5EF4-FFF2-40B4-BE49-F238E27FC236}">
                <a16:creationId xmlns:a16="http://schemas.microsoft.com/office/drawing/2014/main" id="{4DEF35CC-EBB6-4697-9C7C-5678A6C46B3F}"/>
              </a:ext>
            </a:extLst>
          </p:cNvPr>
          <p:cNvSpPr txBox="1"/>
          <p:nvPr/>
        </p:nvSpPr>
        <p:spPr>
          <a:xfrm>
            <a:off x="7380698" y="3741407"/>
            <a:ext cx="3600360" cy="892552"/>
          </a:xfrm>
          <a:prstGeom prst="rect">
            <a:avLst/>
          </a:prstGeom>
          <a:noFill/>
        </p:spPr>
        <p:txBody>
          <a:bodyPr wrap="square" rtlCol="0">
            <a:spAutoFit/>
          </a:bodyPr>
          <a:lstStyle/>
          <a:p>
            <a:pPr algn="ctr"/>
            <a:r>
              <a:rPr lang="en-US" sz="2800" dirty="0"/>
              <a:t>The “Irrational” Choice</a:t>
            </a:r>
          </a:p>
          <a:p>
            <a:pPr algn="ctr"/>
            <a:r>
              <a:rPr lang="en-US" sz="2400" dirty="0"/>
              <a:t>(Randomly sample)</a:t>
            </a:r>
          </a:p>
        </p:txBody>
      </p:sp>
      <p:sp>
        <p:nvSpPr>
          <p:cNvPr id="17" name="Slide Number Placeholder 16">
            <a:extLst>
              <a:ext uri="{FF2B5EF4-FFF2-40B4-BE49-F238E27FC236}">
                <a16:creationId xmlns:a16="http://schemas.microsoft.com/office/drawing/2014/main" id="{2EA14343-EE73-4345-A0A1-55D38FF7CDA8}"/>
              </a:ext>
            </a:extLst>
          </p:cNvPr>
          <p:cNvSpPr>
            <a:spLocks noGrp="1"/>
          </p:cNvSpPr>
          <p:nvPr>
            <p:ph type="sldNum" sz="quarter" idx="12"/>
          </p:nvPr>
        </p:nvSpPr>
        <p:spPr/>
        <p:txBody>
          <a:bodyPr/>
          <a:lstStyle/>
          <a:p>
            <a:fld id="{DD2D5612-D1A6-4510-A96B-3BEF8629B754}" type="slidenum">
              <a:rPr lang="en-US" smtClean="0"/>
              <a:t>21</a:t>
            </a:fld>
            <a:endParaRPr lang="en-US"/>
          </a:p>
        </p:txBody>
      </p:sp>
      <p:pic>
        <p:nvPicPr>
          <p:cNvPr id="19" name="Picture 18">
            <a:extLst>
              <a:ext uri="{FF2B5EF4-FFF2-40B4-BE49-F238E27FC236}">
                <a16:creationId xmlns:a16="http://schemas.microsoft.com/office/drawing/2014/main" id="{DFB1F6B5-F965-4162-83A2-FE14387FAA66}"/>
              </a:ext>
            </a:extLst>
          </p:cNvPr>
          <p:cNvPicPr>
            <a:picLocks noChangeAspect="1"/>
          </p:cNvPicPr>
          <p:nvPr/>
        </p:nvPicPr>
        <p:blipFill rotWithShape="1">
          <a:blip r:embed="rId7">
            <a:extLst>
              <a:ext uri="{28A0092B-C50C-407E-A947-70E740481C1C}">
                <a14:useLocalDpi xmlns:a14="http://schemas.microsoft.com/office/drawing/2010/main" val="0"/>
              </a:ext>
            </a:extLst>
          </a:blip>
          <a:srcRect r="39063"/>
          <a:stretch/>
        </p:blipFill>
        <p:spPr>
          <a:xfrm>
            <a:off x="2248817" y="4502892"/>
            <a:ext cx="2258595" cy="1627216"/>
          </a:xfrm>
          <a:prstGeom prst="rect">
            <a:avLst/>
          </a:prstGeom>
        </p:spPr>
      </p:pic>
      <p:pic>
        <p:nvPicPr>
          <p:cNvPr id="21" name="Picture 20">
            <a:extLst>
              <a:ext uri="{FF2B5EF4-FFF2-40B4-BE49-F238E27FC236}">
                <a16:creationId xmlns:a16="http://schemas.microsoft.com/office/drawing/2014/main" id="{1CA6041E-3867-428A-8980-3A4184D59663}"/>
              </a:ext>
            </a:extLst>
          </p:cNvPr>
          <p:cNvPicPr>
            <a:picLocks noChangeAspect="1"/>
          </p:cNvPicPr>
          <p:nvPr/>
        </p:nvPicPr>
        <p:blipFill rotWithShape="1">
          <a:blip r:embed="rId8">
            <a:extLst>
              <a:ext uri="{28A0092B-C50C-407E-A947-70E740481C1C}">
                <a14:useLocalDpi xmlns:a14="http://schemas.microsoft.com/office/drawing/2010/main" val="0"/>
              </a:ext>
            </a:extLst>
          </a:blip>
          <a:srcRect l="18830" t="7413" r="62574" b="50000"/>
          <a:stretch/>
        </p:blipFill>
        <p:spPr>
          <a:xfrm>
            <a:off x="8543205" y="4637368"/>
            <a:ext cx="1275347" cy="1492740"/>
          </a:xfrm>
          <a:prstGeom prst="rect">
            <a:avLst/>
          </a:prstGeom>
        </p:spPr>
      </p:pic>
      <p:sp>
        <p:nvSpPr>
          <p:cNvPr id="6" name="TextBox 5">
            <a:extLst>
              <a:ext uri="{FF2B5EF4-FFF2-40B4-BE49-F238E27FC236}">
                <a16:creationId xmlns:a16="http://schemas.microsoft.com/office/drawing/2014/main" id="{17E71202-9EC0-4BEC-9672-C5A0E9FA25E6}"/>
              </a:ext>
            </a:extLst>
          </p:cNvPr>
          <p:cNvSpPr txBox="1"/>
          <p:nvPr/>
        </p:nvSpPr>
        <p:spPr>
          <a:xfrm>
            <a:off x="1220971" y="6196504"/>
            <a:ext cx="4314286" cy="523220"/>
          </a:xfrm>
          <a:prstGeom prst="rect">
            <a:avLst/>
          </a:prstGeom>
          <a:noFill/>
        </p:spPr>
        <p:txBody>
          <a:bodyPr wrap="square" rtlCol="0">
            <a:spAutoFit/>
          </a:bodyPr>
          <a:lstStyle/>
          <a:p>
            <a:pPr algn="ctr"/>
            <a:r>
              <a:rPr lang="en-US" sz="2800" dirty="0"/>
              <a:t>Exploitation</a:t>
            </a:r>
          </a:p>
        </p:txBody>
      </p:sp>
      <p:sp>
        <p:nvSpPr>
          <p:cNvPr id="7" name="TextBox 6">
            <a:extLst>
              <a:ext uri="{FF2B5EF4-FFF2-40B4-BE49-F238E27FC236}">
                <a16:creationId xmlns:a16="http://schemas.microsoft.com/office/drawing/2014/main" id="{ECDC7365-A393-4B40-BA9D-B1DDFBFB7F87}"/>
              </a:ext>
            </a:extLst>
          </p:cNvPr>
          <p:cNvSpPr txBox="1"/>
          <p:nvPr/>
        </p:nvSpPr>
        <p:spPr>
          <a:xfrm>
            <a:off x="7833902" y="6196603"/>
            <a:ext cx="2698518" cy="523220"/>
          </a:xfrm>
          <a:prstGeom prst="rect">
            <a:avLst/>
          </a:prstGeom>
          <a:noFill/>
        </p:spPr>
        <p:txBody>
          <a:bodyPr wrap="square" rtlCol="0">
            <a:spAutoFit/>
          </a:bodyPr>
          <a:lstStyle/>
          <a:p>
            <a:pPr algn="ctr"/>
            <a:r>
              <a:rPr lang="en-US" sz="2800" dirty="0"/>
              <a:t>Exploration</a:t>
            </a:r>
          </a:p>
        </p:txBody>
      </p:sp>
    </p:spTree>
    <p:extLst>
      <p:ext uri="{BB962C8B-B14F-4D97-AF65-F5344CB8AC3E}">
        <p14:creationId xmlns:p14="http://schemas.microsoft.com/office/powerpoint/2010/main" val="30445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F4EA-619A-4C1B-ADD9-0E781E426952}"/>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C6385F1E-C159-4E02-BBDC-16ADA88A1B02}"/>
              </a:ext>
            </a:extLst>
          </p:cNvPr>
          <p:cNvSpPr>
            <a:spLocks noGrp="1"/>
          </p:cNvSpPr>
          <p:nvPr>
            <p:ph idx="1"/>
          </p:nvPr>
        </p:nvSpPr>
        <p:spPr>
          <a:xfrm>
            <a:off x="838200" y="1825625"/>
            <a:ext cx="10515600" cy="4351338"/>
          </a:xfrm>
        </p:spPr>
        <p:txBody>
          <a:bodyPr/>
          <a:lstStyle/>
          <a:p>
            <a:r>
              <a:rPr lang="en-US" dirty="0"/>
              <a:t>Why Declarative Programming?</a:t>
            </a:r>
          </a:p>
          <a:p>
            <a:r>
              <a:rPr lang="en-US" dirty="0"/>
              <a:t>Quick introduction to the Dyna language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algn="just"/>
            <a:r>
              <a:rPr lang="en-US" b="1" dirty="0"/>
              <a:t>Automatic optimization of Dyna programs</a:t>
            </a:r>
          </a:p>
        </p:txBody>
      </p:sp>
      <p:sp>
        <p:nvSpPr>
          <p:cNvPr id="5" name="Slide Number Placeholder 4">
            <a:extLst>
              <a:ext uri="{FF2B5EF4-FFF2-40B4-BE49-F238E27FC236}">
                <a16:creationId xmlns:a16="http://schemas.microsoft.com/office/drawing/2014/main" id="{F1783988-2867-4CD5-8DC7-89ED2C0D1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3B1B7D67-9418-471F-9F22-AD6D7BF351FA}"/>
              </a:ext>
            </a:extLst>
          </p:cNvPr>
          <p:cNvGrpSpPr/>
          <p:nvPr/>
        </p:nvGrpSpPr>
        <p:grpSpPr>
          <a:xfrm>
            <a:off x="2089665" y="2804532"/>
            <a:ext cx="2301727" cy="1438940"/>
            <a:chOff x="7527735" y="1929902"/>
            <a:chExt cx="2301727" cy="1438940"/>
          </a:xfrm>
        </p:grpSpPr>
        <p:grpSp>
          <p:nvGrpSpPr>
            <p:cNvPr id="6" name="Group 5">
              <a:extLst>
                <a:ext uri="{FF2B5EF4-FFF2-40B4-BE49-F238E27FC236}">
                  <a16:creationId xmlns:a16="http://schemas.microsoft.com/office/drawing/2014/main" id="{266B2BE7-E8CB-47E8-8630-0EEC1F343F20}"/>
                </a:ext>
              </a:extLst>
            </p:cNvPr>
            <p:cNvGrpSpPr/>
            <p:nvPr/>
          </p:nvGrpSpPr>
          <p:grpSpPr>
            <a:xfrm>
              <a:off x="7527735" y="1929902"/>
              <a:ext cx="2301727" cy="1438940"/>
              <a:chOff x="3876896" y="2405954"/>
              <a:chExt cx="4485650" cy="2787734"/>
            </a:xfrm>
          </p:grpSpPr>
          <p:sp>
            <p:nvSpPr>
              <p:cNvPr id="7" name="Freeform: Shape 6">
                <a:extLst>
                  <a:ext uri="{FF2B5EF4-FFF2-40B4-BE49-F238E27FC236}">
                    <a16:creationId xmlns:a16="http://schemas.microsoft.com/office/drawing/2014/main" id="{A6D49C9A-8D83-4FAF-A0C6-4BE853A2E0B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8" name="Freeform: Shape 7">
                <a:extLst>
                  <a:ext uri="{FF2B5EF4-FFF2-40B4-BE49-F238E27FC236}">
                    <a16:creationId xmlns:a16="http://schemas.microsoft.com/office/drawing/2014/main" id="{134DFAC6-80B1-415B-8F12-D0225B621B12}"/>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9" name="TextBox 8">
                <a:extLst>
                  <a:ext uri="{FF2B5EF4-FFF2-40B4-BE49-F238E27FC236}">
                    <a16:creationId xmlns:a16="http://schemas.microsoft.com/office/drawing/2014/main" id="{70D6B4E3-A53B-4621-9FF7-4D4096777B29}"/>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FFFF00"/>
                    </a:solidFill>
                    <a:latin typeface="Comic Sans MS" pitchFamily="66"/>
                  </a:defRPr>
                </a:pPr>
                <a:r>
                  <a:rPr kumimoji="0" lang="en-US" sz="3200" b="0" i="0" u="none" strike="noStrike" kern="1200" cap="none" spc="0" normalizeH="0" baseline="0" noProof="0" dirty="0">
                    <a:ln>
                      <a:noFill/>
                    </a:ln>
                    <a:solidFill>
                      <a:srgbClr val="FFFF00"/>
                    </a:solidFill>
                    <a:effectLst/>
                    <a:uLnTx/>
                    <a:uFillTx/>
                    <a:latin typeface="Comic Sans MS" pitchFamily="66"/>
                    <a:ea typeface="Droid Sans Fallback" pitchFamily="2"/>
                    <a:cs typeface="FreeSans" pitchFamily="2"/>
                  </a:rPr>
                  <a:t>ML</a:t>
                </a:r>
              </a:p>
            </p:txBody>
          </p:sp>
          <p:sp>
            <p:nvSpPr>
              <p:cNvPr id="10" name="TextBox 9">
                <a:extLst>
                  <a:ext uri="{FF2B5EF4-FFF2-40B4-BE49-F238E27FC236}">
                    <a16:creationId xmlns:a16="http://schemas.microsoft.com/office/drawing/2014/main" id="{C2B0DAAB-5A43-43F5-B755-2A6D553F70AB}"/>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0000FF"/>
                    </a:solidFill>
                    <a:latin typeface="Comic Sans MS" pitchFamily="66"/>
                  </a:defRPr>
                </a:pPr>
                <a:r>
                  <a:rPr kumimoji="0" lang="en-US" sz="3200" b="0" i="0" u="none" strike="noStrike" kern="1200" cap="none" spc="0" normalizeH="0" baseline="0" noProof="0" dirty="0">
                    <a:ln>
                      <a:noFill/>
                    </a:ln>
                    <a:solidFill>
                      <a:srgbClr val="0000FF"/>
                    </a:solidFill>
                    <a:effectLst/>
                    <a:uLnTx/>
                    <a:uFillTx/>
                    <a:latin typeface="Comic Sans MS" pitchFamily="66"/>
                    <a:ea typeface="Droid Sans Fallback" pitchFamily="2"/>
                    <a:cs typeface="FreeSans" pitchFamily="2"/>
                  </a:rPr>
                  <a:t>PL</a:t>
                </a:r>
              </a:p>
            </p:txBody>
          </p:sp>
        </p:grpSp>
        <p:sp>
          <p:nvSpPr>
            <p:cNvPr id="13" name="Freeform: Shape 12">
              <a:extLst>
                <a:ext uri="{FF2B5EF4-FFF2-40B4-BE49-F238E27FC236}">
                  <a16:creationId xmlns:a16="http://schemas.microsoft.com/office/drawing/2014/main" id="{02354090-DD7A-4C62-B1D3-AABD30518D75}"/>
                </a:ext>
              </a:extLst>
            </p:cNvPr>
            <p:cNvSpPr/>
            <p:nvPr/>
          </p:nvSpPr>
          <p:spPr>
            <a:xfrm rot="9083400">
              <a:off x="8123497" y="272895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pic>
          <p:nvPicPr>
            <p:cNvPr id="19" name="Picture 18">
              <a:extLst>
                <a:ext uri="{FF2B5EF4-FFF2-40B4-BE49-F238E27FC236}">
                  <a16:creationId xmlns:a16="http://schemas.microsoft.com/office/drawing/2014/main" id="{08684B68-F741-490B-BFF0-C93073D22BB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grpSp>
        <p:nvGrpSpPr>
          <p:cNvPr id="21" name="Group 20">
            <a:extLst>
              <a:ext uri="{FF2B5EF4-FFF2-40B4-BE49-F238E27FC236}">
                <a16:creationId xmlns:a16="http://schemas.microsoft.com/office/drawing/2014/main" id="{5A513D4D-7133-46AF-B1F1-5A755703EBE7}"/>
              </a:ext>
            </a:extLst>
          </p:cNvPr>
          <p:cNvGrpSpPr/>
          <p:nvPr/>
        </p:nvGrpSpPr>
        <p:grpSpPr>
          <a:xfrm>
            <a:off x="2071821" y="4921018"/>
            <a:ext cx="2301727" cy="1438940"/>
            <a:chOff x="7527735" y="1929902"/>
            <a:chExt cx="2301727" cy="1438940"/>
          </a:xfrm>
        </p:grpSpPr>
        <p:grpSp>
          <p:nvGrpSpPr>
            <p:cNvPr id="22" name="Group 21">
              <a:extLst>
                <a:ext uri="{FF2B5EF4-FFF2-40B4-BE49-F238E27FC236}">
                  <a16:creationId xmlns:a16="http://schemas.microsoft.com/office/drawing/2014/main" id="{6AD241F8-58C9-49C0-B493-987657377272}"/>
                </a:ext>
              </a:extLst>
            </p:cNvPr>
            <p:cNvGrpSpPr/>
            <p:nvPr/>
          </p:nvGrpSpPr>
          <p:grpSpPr>
            <a:xfrm>
              <a:off x="7527735" y="1929902"/>
              <a:ext cx="2301727" cy="1438940"/>
              <a:chOff x="3876896" y="2405954"/>
              <a:chExt cx="4485650" cy="2787734"/>
            </a:xfrm>
          </p:grpSpPr>
          <p:sp>
            <p:nvSpPr>
              <p:cNvPr id="25" name="Freeform: Shape 24">
                <a:extLst>
                  <a:ext uri="{FF2B5EF4-FFF2-40B4-BE49-F238E27FC236}">
                    <a16:creationId xmlns:a16="http://schemas.microsoft.com/office/drawing/2014/main" id="{A88B15CE-174B-471E-A963-CFE5F8D80A2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6" name="Freeform: Shape 25">
                <a:extLst>
                  <a:ext uri="{FF2B5EF4-FFF2-40B4-BE49-F238E27FC236}">
                    <a16:creationId xmlns:a16="http://schemas.microsoft.com/office/drawing/2014/main" id="{D34F534D-B31E-4AAB-9BFD-7150CF1A8B91}"/>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7" name="TextBox 26">
                <a:extLst>
                  <a:ext uri="{FF2B5EF4-FFF2-40B4-BE49-F238E27FC236}">
                    <a16:creationId xmlns:a16="http://schemas.microsoft.com/office/drawing/2014/main" id="{A9F5426D-8D50-414F-9C18-F48025749B6A}"/>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FFFF00"/>
                    </a:solidFill>
                    <a:latin typeface="Comic Sans MS" pitchFamily="66"/>
                  </a:defRPr>
                </a:pPr>
                <a:r>
                  <a:rPr kumimoji="0" lang="en-US" sz="3200" b="0" i="0" u="none" strike="noStrike" kern="1200" cap="none" spc="0" normalizeH="0" baseline="0" noProof="0" dirty="0">
                    <a:ln>
                      <a:noFill/>
                    </a:ln>
                    <a:solidFill>
                      <a:srgbClr val="FFFF00"/>
                    </a:solidFill>
                    <a:effectLst/>
                    <a:uLnTx/>
                    <a:uFillTx/>
                    <a:latin typeface="Comic Sans MS" pitchFamily="66"/>
                    <a:ea typeface="Droid Sans Fallback" pitchFamily="2"/>
                    <a:cs typeface="FreeSans" pitchFamily="2"/>
                  </a:rPr>
                  <a:t>ML</a:t>
                </a:r>
              </a:p>
            </p:txBody>
          </p:sp>
          <p:sp>
            <p:nvSpPr>
              <p:cNvPr id="28" name="TextBox 27">
                <a:extLst>
                  <a:ext uri="{FF2B5EF4-FFF2-40B4-BE49-F238E27FC236}">
                    <a16:creationId xmlns:a16="http://schemas.microsoft.com/office/drawing/2014/main" id="{287F781F-A8E3-4B68-A351-5869D4A8DACA}"/>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0000FF"/>
                    </a:solidFill>
                    <a:latin typeface="Comic Sans MS" pitchFamily="66"/>
                  </a:defRPr>
                </a:pPr>
                <a:r>
                  <a:rPr kumimoji="0" lang="en-US" sz="3200" b="0" i="0" u="none" strike="noStrike" kern="1200" cap="none" spc="0" normalizeH="0" baseline="0" noProof="0" dirty="0">
                    <a:ln>
                      <a:noFill/>
                    </a:ln>
                    <a:solidFill>
                      <a:srgbClr val="0000FF"/>
                    </a:solidFill>
                    <a:effectLst/>
                    <a:uLnTx/>
                    <a:uFillTx/>
                    <a:latin typeface="Comic Sans MS" pitchFamily="66"/>
                    <a:ea typeface="Droid Sans Fallback" pitchFamily="2"/>
                    <a:cs typeface="FreeSans" pitchFamily="2"/>
                  </a:rPr>
                  <a:t>PL</a:t>
                </a:r>
              </a:p>
            </p:txBody>
          </p:sp>
        </p:grpSp>
        <p:sp>
          <p:nvSpPr>
            <p:cNvPr id="23" name="Freeform: Shape 22">
              <a:extLst>
                <a:ext uri="{FF2B5EF4-FFF2-40B4-BE49-F238E27FC236}">
                  <a16:creationId xmlns:a16="http://schemas.microsoft.com/office/drawing/2014/main" id="{FFA2D00C-0C10-43E5-BCE7-52397CA9E6F7}"/>
                </a:ext>
              </a:extLst>
            </p:cNvPr>
            <p:cNvSpPr/>
            <p:nvPr/>
          </p:nvSpPr>
          <p:spPr>
            <a:xfrm rot="20137634">
              <a:off x="8186127" y="211120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pic>
          <p:nvPicPr>
            <p:cNvPr id="24" name="Picture 23">
              <a:extLst>
                <a:ext uri="{FF2B5EF4-FFF2-40B4-BE49-F238E27FC236}">
                  <a16:creationId xmlns:a16="http://schemas.microsoft.com/office/drawing/2014/main" id="{EDA98EAF-D7F8-4804-95D0-40613C42B4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spTree>
    <p:extLst>
      <p:ext uri="{BB962C8B-B14F-4D97-AF65-F5344CB8AC3E}">
        <p14:creationId xmlns:p14="http://schemas.microsoft.com/office/powerpoint/2010/main" val="165191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9752D04-69B1-4751-8F99-A98ADA4B99D1}"/>
              </a:ext>
            </a:extLst>
          </p:cNvPr>
          <p:cNvGrpSpPr/>
          <p:nvPr/>
        </p:nvGrpSpPr>
        <p:grpSpPr>
          <a:xfrm>
            <a:off x="6690265" y="1229002"/>
            <a:ext cx="3407232" cy="490548"/>
            <a:chOff x="6690265" y="1229002"/>
            <a:chExt cx="3407232" cy="490548"/>
          </a:xfrm>
        </p:grpSpPr>
        <p:grpSp>
          <p:nvGrpSpPr>
            <p:cNvPr id="37" name="Group 36">
              <a:extLst>
                <a:ext uri="{FF2B5EF4-FFF2-40B4-BE49-F238E27FC236}">
                  <a16:creationId xmlns:a16="http://schemas.microsoft.com/office/drawing/2014/main" id="{1682ED7A-F8A7-4983-9BF8-FF5334BA4502}"/>
                </a:ext>
              </a:extLst>
            </p:cNvPr>
            <p:cNvGrpSpPr/>
            <p:nvPr/>
          </p:nvGrpSpPr>
          <p:grpSpPr>
            <a:xfrm flipH="1">
              <a:off x="6690265" y="1229002"/>
              <a:ext cx="1793174" cy="320431"/>
              <a:chOff x="3519596" y="1841282"/>
              <a:chExt cx="1811970" cy="320431"/>
            </a:xfrm>
          </p:grpSpPr>
          <p:sp>
            <p:nvSpPr>
              <p:cNvPr id="38" name="Straight Connector 37">
                <a:extLst>
                  <a:ext uri="{FF2B5EF4-FFF2-40B4-BE49-F238E27FC236}">
                    <a16:creationId xmlns:a16="http://schemas.microsoft.com/office/drawing/2014/main" id="{B7F2643B-2BA3-4102-87B3-7E1C5E82B410}"/>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39" name="TextBox 38">
                <a:extLst>
                  <a:ext uri="{FF2B5EF4-FFF2-40B4-BE49-F238E27FC236}">
                    <a16:creationId xmlns:a16="http://schemas.microsoft.com/office/drawing/2014/main" id="{D4DA1D4C-01F3-401C-B491-E3B1D31CA0BB}"/>
                  </a:ext>
                </a:extLst>
              </p:cNvPr>
              <p:cNvSpPr txBox="1"/>
              <p:nvPr/>
            </p:nvSpPr>
            <p:spPr>
              <a:xfrm>
                <a:off x="3935454" y="1841282"/>
                <a:ext cx="980283"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p:txBody>
          </p:sp>
        </p:grpSp>
        <p:sp>
          <p:nvSpPr>
            <p:cNvPr id="27" name="Rectangle 26">
              <a:extLst>
                <a:ext uri="{FF2B5EF4-FFF2-40B4-BE49-F238E27FC236}">
                  <a16:creationId xmlns:a16="http://schemas.microsoft.com/office/drawing/2014/main" id="{7E0F4B08-562B-400A-94D5-F72DB1089B5E}"/>
                </a:ext>
              </a:extLst>
            </p:cNvPr>
            <p:cNvSpPr/>
            <p:nvPr/>
          </p:nvSpPr>
          <p:spPr>
            <a:xfrm>
              <a:off x="8534249" y="1350218"/>
              <a:ext cx="15632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9D7415FE-64B5-4E38-AB83-4B35707D5AE1}"/>
              </a:ext>
            </a:extLst>
          </p:cNvPr>
          <p:cNvGrpSpPr/>
          <p:nvPr/>
        </p:nvGrpSpPr>
        <p:grpSpPr>
          <a:xfrm>
            <a:off x="6712035" y="1930042"/>
            <a:ext cx="3407232" cy="477485"/>
            <a:chOff x="6725098" y="1930042"/>
            <a:chExt cx="3407232" cy="477485"/>
          </a:xfrm>
        </p:grpSpPr>
        <p:grpSp>
          <p:nvGrpSpPr>
            <p:cNvPr id="55" name="Group 54">
              <a:extLst>
                <a:ext uri="{FF2B5EF4-FFF2-40B4-BE49-F238E27FC236}">
                  <a16:creationId xmlns:a16="http://schemas.microsoft.com/office/drawing/2014/main" id="{9DB995EB-77EB-40E4-9CF7-8BFA1CFC2BB2}"/>
                </a:ext>
              </a:extLst>
            </p:cNvPr>
            <p:cNvGrpSpPr/>
            <p:nvPr/>
          </p:nvGrpSpPr>
          <p:grpSpPr>
            <a:xfrm flipH="1">
              <a:off x="6725098" y="1930042"/>
              <a:ext cx="1793174" cy="307368"/>
              <a:chOff x="3519596" y="1854345"/>
              <a:chExt cx="1811970" cy="307368"/>
            </a:xfrm>
          </p:grpSpPr>
          <p:sp>
            <p:nvSpPr>
              <p:cNvPr id="56" name="Straight Connector 55">
                <a:extLst>
                  <a:ext uri="{FF2B5EF4-FFF2-40B4-BE49-F238E27FC236}">
                    <a16:creationId xmlns:a16="http://schemas.microsoft.com/office/drawing/2014/main" id="{8B8D1E0E-C7DE-451E-AE92-E411727C10E8}"/>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57" name="TextBox 56">
                <a:extLst>
                  <a:ext uri="{FF2B5EF4-FFF2-40B4-BE49-F238E27FC236}">
                    <a16:creationId xmlns:a16="http://schemas.microsoft.com/office/drawing/2014/main" id="{9BCC5FD1-D457-4F33-AEF8-E085CCABD0AF}"/>
                  </a:ext>
                </a:extLst>
              </p:cNvPr>
              <p:cNvSpPr txBox="1"/>
              <p:nvPr/>
            </p:nvSpPr>
            <p:spPr>
              <a:xfrm>
                <a:off x="3935455" y="1854345"/>
                <a:ext cx="980283"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p:txBody>
          </p:sp>
        </p:grpSp>
        <p:sp>
          <p:nvSpPr>
            <p:cNvPr id="58" name="Rectangle 57">
              <a:extLst>
                <a:ext uri="{FF2B5EF4-FFF2-40B4-BE49-F238E27FC236}">
                  <a16:creationId xmlns:a16="http://schemas.microsoft.com/office/drawing/2014/main" id="{E8245D5D-6BC4-4E69-BC3B-927AD792394C}"/>
                </a:ext>
              </a:extLst>
            </p:cNvPr>
            <p:cNvSpPr/>
            <p:nvPr/>
          </p:nvSpPr>
          <p:spPr>
            <a:xfrm>
              <a:off x="8569082" y="2038195"/>
              <a:ext cx="15632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Slide Number Placeholder 3 1">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3 2">
            <a:extLst>
              <a:ext uri="{FF2B5EF4-FFF2-40B4-BE49-F238E27FC236}">
                <a16:creationId xmlns:a16="http://schemas.microsoft.com/office/drawing/2014/main" id="{7F3272D1-4B8A-4509-9A42-116CE598F5B5}"/>
              </a:ext>
            </a:extLst>
          </p:cNvPr>
          <p:cNvSpPr txBox="1">
            <a:spLocks/>
          </p:cNvSpPr>
          <p:nvPr/>
        </p:nvSpPr>
        <p:spPr>
          <a:xfrm>
            <a:off x="7227360" y="6887160"/>
            <a:ext cx="2348280" cy="5212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EE99D8-C5B2-4475-B8F5-D7AB550CEE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8246B50A-C26E-4BC8-87E6-E236ACFD3AD0}"/>
              </a:ext>
            </a:extLst>
          </p:cNvPr>
          <p:cNvSpPr/>
          <p:nvPr/>
        </p:nvSpPr>
        <p:spPr>
          <a:xfrm>
            <a:off x="4925439" y="1277297"/>
            <a:ext cx="2031153" cy="1249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Dynamic data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structure</a:t>
            </a:r>
          </a:p>
        </p:txBody>
      </p:sp>
      <p:sp>
        <p:nvSpPr>
          <p:cNvPr id="62" name="TextBox 61">
            <a:extLst>
              <a:ext uri="{FF2B5EF4-FFF2-40B4-BE49-F238E27FC236}">
                <a16:creationId xmlns:a16="http://schemas.microsoft.com/office/drawing/2014/main" id="{2F199751-0608-4F25-9CF3-4C8C9CDA1E26}"/>
              </a:ext>
            </a:extLst>
          </p:cNvPr>
          <p:cNvSpPr txBox="1"/>
          <p:nvPr/>
        </p:nvSpPr>
        <p:spPr>
          <a:xfrm>
            <a:off x="430009" y="300655"/>
            <a:ext cx="12298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Dyna</a:t>
            </a:r>
          </a:p>
        </p:txBody>
      </p:sp>
      <p:sp>
        <p:nvSpPr>
          <p:cNvPr id="15" name="TextBox 14">
            <a:extLst>
              <a:ext uri="{FF2B5EF4-FFF2-40B4-BE49-F238E27FC236}">
                <a16:creationId xmlns:a16="http://schemas.microsoft.com/office/drawing/2014/main" id="{503314E1-7C65-40CA-8DBF-62E69AAE44FC}"/>
              </a:ext>
            </a:extLst>
          </p:cNvPr>
          <p:cNvSpPr txBox="1"/>
          <p:nvPr/>
        </p:nvSpPr>
        <p:spPr>
          <a:xfrm>
            <a:off x="12421385" y="3327030"/>
            <a:ext cx="3022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Lazy only helps if there is a enough work to consolidate between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in practice, we may want to handle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updates eagerly.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choice depends on the specific workload (might depend on what gets updated and when).</a:t>
            </a:r>
          </a:p>
        </p:txBody>
      </p:sp>
      <p:grpSp>
        <p:nvGrpSpPr>
          <p:cNvPr id="61" name="Group 60">
            <a:extLst>
              <a:ext uri="{FF2B5EF4-FFF2-40B4-BE49-F238E27FC236}">
                <a16:creationId xmlns:a16="http://schemas.microsoft.com/office/drawing/2014/main" id="{E03613B1-1F91-4496-9821-7FF8191EB13F}"/>
              </a:ext>
            </a:extLst>
          </p:cNvPr>
          <p:cNvGrpSpPr/>
          <p:nvPr/>
        </p:nvGrpSpPr>
        <p:grpSpPr>
          <a:xfrm>
            <a:off x="5941016" y="2526400"/>
            <a:ext cx="1002513" cy="1121188"/>
            <a:chOff x="5941016" y="2526400"/>
            <a:chExt cx="1002513" cy="1121188"/>
          </a:xfrm>
        </p:grpSpPr>
        <p:cxnSp>
          <p:nvCxnSpPr>
            <p:cNvPr id="6" name="Straight Arrow Connector 5">
              <a:extLst>
                <a:ext uri="{FF2B5EF4-FFF2-40B4-BE49-F238E27FC236}">
                  <a16:creationId xmlns:a16="http://schemas.microsoft.com/office/drawing/2014/main" id="{922EEFE9-13DE-4922-8222-B6E48EEEAF36}"/>
                </a:ext>
              </a:extLst>
            </p:cNvPr>
            <p:cNvCxnSpPr>
              <a:cxnSpLocks/>
              <a:endCxn id="60" idx="2"/>
            </p:cNvCxnSpPr>
            <p:nvPr/>
          </p:nvCxnSpPr>
          <p:spPr>
            <a:xfrm flipV="1">
              <a:off x="5941016" y="2526400"/>
              <a:ext cx="0" cy="1121188"/>
            </a:xfrm>
            <a:prstGeom prst="straightConnector1">
              <a:avLst/>
            </a:prstGeom>
            <a:ln w="635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9A86FA-6497-46EF-A6EF-2DF730CA31BC}"/>
                </a:ext>
              </a:extLst>
            </p:cNvPr>
            <p:cNvSpPr txBox="1"/>
            <p:nvPr/>
          </p:nvSpPr>
          <p:spPr>
            <a:xfrm>
              <a:off x="6013787" y="2974919"/>
              <a:ext cx="9297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compile</a:t>
              </a:r>
            </a:p>
          </p:txBody>
        </p:sp>
      </p:grpSp>
      <p:sp>
        <p:nvSpPr>
          <p:cNvPr id="23" name="Rectangle: Folded Corner 22">
            <a:extLst>
              <a:ext uri="{FF2B5EF4-FFF2-40B4-BE49-F238E27FC236}">
                <a16:creationId xmlns:a16="http://schemas.microsoft.com/office/drawing/2014/main" id="{990C0A20-52F8-4A7D-844E-7A0EDB194688}"/>
              </a:ext>
            </a:extLst>
          </p:cNvPr>
          <p:cNvSpPr/>
          <p:nvPr/>
        </p:nvSpPr>
        <p:spPr>
          <a:xfrm>
            <a:off x="4300614" y="3647588"/>
            <a:ext cx="3341156" cy="212619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 source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(micro-example)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output</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max=</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1.</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2.</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pSp>
        <p:nvGrpSpPr>
          <p:cNvPr id="33" name="Group 32">
            <a:extLst>
              <a:ext uri="{FF2B5EF4-FFF2-40B4-BE49-F238E27FC236}">
                <a16:creationId xmlns:a16="http://schemas.microsoft.com/office/drawing/2014/main" id="{73191643-8D84-4F4D-8314-C2C5B49E258F}"/>
              </a:ext>
            </a:extLst>
          </p:cNvPr>
          <p:cNvGrpSpPr/>
          <p:nvPr/>
        </p:nvGrpSpPr>
        <p:grpSpPr>
          <a:xfrm>
            <a:off x="709641" y="1598424"/>
            <a:ext cx="4228253" cy="464747"/>
            <a:chOff x="709641" y="1598424"/>
            <a:chExt cx="4228253" cy="464747"/>
          </a:xfrm>
        </p:grpSpPr>
        <p:grpSp>
          <p:nvGrpSpPr>
            <p:cNvPr id="46" name="Group 45">
              <a:extLst>
                <a:ext uri="{FF2B5EF4-FFF2-40B4-BE49-F238E27FC236}">
                  <a16:creationId xmlns:a16="http://schemas.microsoft.com/office/drawing/2014/main" id="{35BBDD99-7BCD-429C-952E-8E82C246BA40}"/>
                </a:ext>
              </a:extLst>
            </p:cNvPr>
            <p:cNvGrpSpPr/>
            <p:nvPr/>
          </p:nvGrpSpPr>
          <p:grpSpPr>
            <a:xfrm>
              <a:off x="3065511" y="1598424"/>
              <a:ext cx="1872383" cy="299381"/>
              <a:chOff x="3489390" y="2595274"/>
              <a:chExt cx="1872383" cy="299381"/>
            </a:xfrm>
          </p:grpSpPr>
          <p:sp>
            <p:nvSpPr>
              <p:cNvPr id="47" name="Straight Connector 46">
                <a:extLst>
                  <a:ext uri="{FF2B5EF4-FFF2-40B4-BE49-F238E27FC236}">
                    <a16:creationId xmlns:a16="http://schemas.microsoft.com/office/drawing/2014/main" id="{3727D248-15C8-493D-A218-97F054FCFAA8}"/>
                  </a:ext>
                </a:extLst>
              </p:cNvPr>
              <p:cNvSpPr/>
              <p:nvPr/>
            </p:nvSpPr>
            <p:spPr>
              <a:xfrm flipV="1">
                <a:off x="3489390" y="2887668"/>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8" name="TextBox 47">
                <a:extLst>
                  <a:ext uri="{FF2B5EF4-FFF2-40B4-BE49-F238E27FC236}">
                    <a16:creationId xmlns:a16="http://schemas.microsoft.com/office/drawing/2014/main" id="{B031C82D-A5C8-409D-AEB4-63ECB1E6D0CB}"/>
                  </a:ext>
                </a:extLst>
              </p:cNvPr>
              <p:cNvSpPr txBox="1"/>
              <p:nvPr/>
            </p:nvSpPr>
            <p:spPr>
              <a:xfrm>
                <a:off x="4035229" y="2595274"/>
                <a:ext cx="780704"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 </a:t>
                </a:r>
              </a:p>
            </p:txBody>
          </p:sp>
        </p:grpSp>
        <p:sp>
          <p:nvSpPr>
            <p:cNvPr id="25" name="Rectangle 24">
              <a:extLst>
                <a:ext uri="{FF2B5EF4-FFF2-40B4-BE49-F238E27FC236}">
                  <a16:creationId xmlns:a16="http://schemas.microsoft.com/office/drawing/2014/main" id="{C7D3BCFD-CAFF-420A-9B76-D54F5C522307}"/>
                </a:ext>
              </a:extLst>
            </p:cNvPr>
            <p:cNvSpPr/>
            <p:nvPr/>
          </p:nvSpPr>
          <p:spPr>
            <a:xfrm>
              <a:off x="709641" y="1693839"/>
              <a:ext cx="2252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2A606A5-B328-49D0-A9A1-B594F603F44B}"/>
              </a:ext>
            </a:extLst>
          </p:cNvPr>
          <p:cNvGrpSpPr/>
          <p:nvPr/>
        </p:nvGrpSpPr>
        <p:grpSpPr>
          <a:xfrm>
            <a:off x="1903639" y="1223816"/>
            <a:ext cx="3034255" cy="477338"/>
            <a:chOff x="1903639" y="1223816"/>
            <a:chExt cx="3034255" cy="477338"/>
          </a:xfrm>
        </p:grpSpPr>
        <p:sp>
          <p:nvSpPr>
            <p:cNvPr id="43" name="Straight Connector 42">
              <a:extLst>
                <a:ext uri="{FF2B5EF4-FFF2-40B4-BE49-F238E27FC236}">
                  <a16:creationId xmlns:a16="http://schemas.microsoft.com/office/drawing/2014/main" id="{FA37A0EF-BA1A-4095-8D11-7E557739968A}"/>
                </a:ext>
              </a:extLst>
            </p:cNvPr>
            <p:cNvSpPr/>
            <p:nvPr/>
          </p:nvSpPr>
          <p:spPr>
            <a:xfrm flipV="1">
              <a:off x="3065511" y="1511496"/>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5" name="TextBox 44">
              <a:extLst>
                <a:ext uri="{FF2B5EF4-FFF2-40B4-BE49-F238E27FC236}">
                  <a16:creationId xmlns:a16="http://schemas.microsoft.com/office/drawing/2014/main" id="{F8C2697F-0E42-4B08-AA74-169A898078EE}"/>
                </a:ext>
              </a:extLst>
            </p:cNvPr>
            <p:cNvSpPr txBox="1"/>
            <p:nvPr/>
          </p:nvSpPr>
          <p:spPr>
            <a:xfrm>
              <a:off x="3661364" y="1223816"/>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sp>
          <p:nvSpPr>
            <p:cNvPr id="49" name="Rectangle 48">
              <a:extLst>
                <a:ext uri="{FF2B5EF4-FFF2-40B4-BE49-F238E27FC236}">
                  <a16:creationId xmlns:a16="http://schemas.microsoft.com/office/drawing/2014/main" id="{2B9ED3FE-AE59-4509-956A-2A95AE33043E}"/>
                </a:ext>
              </a:extLst>
            </p:cNvPr>
            <p:cNvSpPr/>
            <p:nvPr/>
          </p:nvSpPr>
          <p:spPr>
            <a:xfrm>
              <a:off x="1903639" y="1331822"/>
              <a:ext cx="10118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2AA5562C-07B7-4DCA-86B7-F72574AE794F}"/>
              </a:ext>
            </a:extLst>
          </p:cNvPr>
          <p:cNvGrpSpPr/>
          <p:nvPr/>
        </p:nvGrpSpPr>
        <p:grpSpPr>
          <a:xfrm>
            <a:off x="1977661" y="1977112"/>
            <a:ext cx="2942814" cy="451212"/>
            <a:chOff x="1951535" y="1977112"/>
            <a:chExt cx="2942814" cy="451212"/>
          </a:xfrm>
        </p:grpSpPr>
        <p:sp>
          <p:nvSpPr>
            <p:cNvPr id="52" name="Straight Connector 51">
              <a:extLst>
                <a:ext uri="{FF2B5EF4-FFF2-40B4-BE49-F238E27FC236}">
                  <a16:creationId xmlns:a16="http://schemas.microsoft.com/office/drawing/2014/main" id="{17C91262-31B7-4ADF-BF1E-9C61F77EAF9D}"/>
                </a:ext>
              </a:extLst>
            </p:cNvPr>
            <p:cNvSpPr/>
            <p:nvPr/>
          </p:nvSpPr>
          <p:spPr>
            <a:xfrm flipV="1">
              <a:off x="3021966" y="2264792"/>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53" name="TextBox 52">
              <a:extLst>
                <a:ext uri="{FF2B5EF4-FFF2-40B4-BE49-F238E27FC236}">
                  <a16:creationId xmlns:a16="http://schemas.microsoft.com/office/drawing/2014/main" id="{B2C40819-BFB7-41CA-91DD-1AA520B66E8D}"/>
                </a:ext>
              </a:extLst>
            </p:cNvPr>
            <p:cNvSpPr txBox="1"/>
            <p:nvPr/>
          </p:nvSpPr>
          <p:spPr>
            <a:xfrm>
              <a:off x="3617819" y="1977112"/>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sp>
          <p:nvSpPr>
            <p:cNvPr id="54" name="Rectangle 53">
              <a:extLst>
                <a:ext uri="{FF2B5EF4-FFF2-40B4-BE49-F238E27FC236}">
                  <a16:creationId xmlns:a16="http://schemas.microsoft.com/office/drawing/2014/main" id="{3BE0BF8B-14EA-475A-B848-896E3E254EAB}"/>
                </a:ext>
              </a:extLst>
            </p:cNvPr>
            <p:cNvSpPr/>
            <p:nvPr/>
          </p:nvSpPr>
          <p:spPr>
            <a:xfrm>
              <a:off x="1951535" y="2058992"/>
              <a:ext cx="10118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443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randombar(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1">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2">
            <a:extLst>
              <a:ext uri="{FF2B5EF4-FFF2-40B4-BE49-F238E27FC236}">
                <a16:creationId xmlns:a16="http://schemas.microsoft.com/office/drawing/2014/main" id="{7F3272D1-4B8A-4509-9A42-116CE598F5B5}"/>
              </a:ext>
            </a:extLst>
          </p:cNvPr>
          <p:cNvSpPr txBox="1">
            <a:spLocks/>
          </p:cNvSpPr>
          <p:nvPr/>
        </p:nvSpPr>
        <p:spPr>
          <a:xfrm>
            <a:off x="7227360" y="6887160"/>
            <a:ext cx="2348280" cy="5212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EE99D8-C5B2-4475-B8F5-D7AB550CEE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008D8E63-E6E4-4746-9603-57862E3D646D}"/>
              </a:ext>
            </a:extLst>
          </p:cNvPr>
          <p:cNvGrpSpPr/>
          <p:nvPr/>
        </p:nvGrpSpPr>
        <p:grpSpPr>
          <a:xfrm flipH="1">
            <a:off x="6794768" y="1633950"/>
            <a:ext cx="1581148" cy="555565"/>
            <a:chOff x="3519596" y="1606148"/>
            <a:chExt cx="1811970" cy="555565"/>
          </a:xfrm>
        </p:grpSpPr>
        <p:sp>
          <p:nvSpPr>
            <p:cNvPr id="10" name="Straight Connector 9">
              <a:extLst>
                <a:ext uri="{FF2B5EF4-FFF2-40B4-BE49-F238E27FC236}">
                  <a16:creationId xmlns:a16="http://schemas.microsoft.com/office/drawing/2014/main" id="{E4D556E7-225E-4FAA-A2E8-4D58C82975F0}"/>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59" name="TextBox 58">
              <a:extLst>
                <a:ext uri="{FF2B5EF4-FFF2-40B4-BE49-F238E27FC236}">
                  <a16:creationId xmlns:a16="http://schemas.microsoft.com/office/drawing/2014/main" id="{D4284982-3C70-43D3-B6D0-E4DA9A134B91}"/>
                </a:ext>
              </a:extLst>
            </p:cNvPr>
            <p:cNvSpPr txBox="1"/>
            <p:nvPr/>
          </p:nvSpPr>
          <p:spPr>
            <a:xfrm>
              <a:off x="3810969" y="1606148"/>
              <a:ext cx="1229225" cy="503812"/>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(via callback)</a:t>
              </a:r>
            </a:p>
          </p:txBody>
        </p:sp>
      </p:grpSp>
      <p:sp>
        <p:nvSpPr>
          <p:cNvPr id="60" name="Freeform: Shape 59">
            <a:extLst>
              <a:ext uri="{FF2B5EF4-FFF2-40B4-BE49-F238E27FC236}">
                <a16:creationId xmlns:a16="http://schemas.microsoft.com/office/drawing/2014/main" id="{8246B50A-C26E-4BC8-87E6-E236ACFD3AD0}"/>
              </a:ext>
            </a:extLst>
          </p:cNvPr>
          <p:cNvSpPr/>
          <p:nvPr/>
        </p:nvSpPr>
        <p:spPr>
          <a:xfrm>
            <a:off x="4925439" y="1277297"/>
            <a:ext cx="2031153" cy="1249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Dynamic data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structure</a:t>
            </a:r>
          </a:p>
        </p:txBody>
      </p:sp>
      <p:sp>
        <p:nvSpPr>
          <p:cNvPr id="62" name="TextBox 61">
            <a:extLst>
              <a:ext uri="{FF2B5EF4-FFF2-40B4-BE49-F238E27FC236}">
                <a16:creationId xmlns:a16="http://schemas.microsoft.com/office/drawing/2014/main" id="{2F199751-0608-4F25-9CF3-4C8C9CDA1E26}"/>
              </a:ext>
            </a:extLst>
          </p:cNvPr>
          <p:cNvSpPr txBox="1"/>
          <p:nvPr/>
        </p:nvSpPr>
        <p:spPr>
          <a:xfrm>
            <a:off x="315814" y="334127"/>
            <a:ext cx="274812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Tuning Dyna</a:t>
            </a:r>
          </a:p>
        </p:txBody>
      </p:sp>
      <p:sp>
        <p:nvSpPr>
          <p:cNvPr id="64" name="TextBox 63">
            <a:extLst>
              <a:ext uri="{FF2B5EF4-FFF2-40B4-BE49-F238E27FC236}">
                <a16:creationId xmlns:a16="http://schemas.microsoft.com/office/drawing/2014/main" id="{6FBFB7AC-4B1A-4819-A2DE-BB0E54206FC8}"/>
              </a:ext>
            </a:extLst>
          </p:cNvPr>
          <p:cNvSpPr txBox="1"/>
          <p:nvPr/>
        </p:nvSpPr>
        <p:spPr>
          <a:xfrm>
            <a:off x="8218376" y="3538698"/>
            <a:ext cx="36935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knob: eager or lazy updates?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 max data structure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Dyna: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max=</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O(log 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update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 batch update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heapify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2" name="Group 11">
            <a:extLst>
              <a:ext uri="{FF2B5EF4-FFF2-40B4-BE49-F238E27FC236}">
                <a16:creationId xmlns:a16="http://schemas.microsoft.com/office/drawing/2014/main" id="{71DB5640-71D2-4147-A2A0-0EC2DA2E08BA}"/>
              </a:ext>
            </a:extLst>
          </p:cNvPr>
          <p:cNvGrpSpPr/>
          <p:nvPr/>
        </p:nvGrpSpPr>
        <p:grpSpPr>
          <a:xfrm>
            <a:off x="3065511" y="2164347"/>
            <a:ext cx="1872383" cy="297346"/>
            <a:chOff x="3489390" y="2301223"/>
            <a:chExt cx="1872383" cy="297346"/>
          </a:xfrm>
        </p:grpSpPr>
        <p:sp>
          <p:nvSpPr>
            <p:cNvPr id="42" name="Straight Connector 41">
              <a:extLst>
                <a:ext uri="{FF2B5EF4-FFF2-40B4-BE49-F238E27FC236}">
                  <a16:creationId xmlns:a16="http://schemas.microsoft.com/office/drawing/2014/main" id="{F054F2B1-8343-4A71-86CB-C7D41419891E}"/>
                </a:ext>
              </a:extLst>
            </p:cNvPr>
            <p:cNvSpPr/>
            <p:nvPr/>
          </p:nvSpPr>
          <p:spPr>
            <a:xfrm flipV="1">
              <a:off x="3489390" y="2301517"/>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4" name="TextBox 43">
              <a:extLst>
                <a:ext uri="{FF2B5EF4-FFF2-40B4-BE49-F238E27FC236}">
                  <a16:creationId xmlns:a16="http://schemas.microsoft.com/office/drawing/2014/main" id="{77D0AAEE-CDFD-4499-93A1-85B8ABF94FA0}"/>
                </a:ext>
              </a:extLst>
            </p:cNvPr>
            <p:cNvSpPr txBox="1"/>
            <p:nvPr/>
          </p:nvSpPr>
          <p:spPr>
            <a:xfrm>
              <a:off x="4085243" y="2301223"/>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grpSp>
      <p:pic>
        <p:nvPicPr>
          <p:cNvPr id="17" name="Picture 16">
            <a:extLst>
              <a:ext uri="{FF2B5EF4-FFF2-40B4-BE49-F238E27FC236}">
                <a16:creationId xmlns:a16="http://schemas.microsoft.com/office/drawing/2014/main" id="{65177BDA-17F4-479E-BB2B-112E952190D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482259" y="4363402"/>
            <a:ext cx="4145397" cy="971943"/>
          </a:xfrm>
          <a:prstGeom prst="rect">
            <a:avLst/>
          </a:prstGeom>
        </p:spPr>
      </p:pic>
      <p:sp>
        <p:nvSpPr>
          <p:cNvPr id="18" name="Speech Bubble: Rectangle 17">
            <a:extLst>
              <a:ext uri="{FF2B5EF4-FFF2-40B4-BE49-F238E27FC236}">
                <a16:creationId xmlns:a16="http://schemas.microsoft.com/office/drawing/2014/main" id="{8C406267-CCD2-4384-A873-90EEA6020C14}"/>
              </a:ext>
            </a:extLst>
          </p:cNvPr>
          <p:cNvSpPr/>
          <p:nvPr/>
        </p:nvSpPr>
        <p:spPr>
          <a:xfrm>
            <a:off x="6066710" y="3601795"/>
            <a:ext cx="1351396" cy="507270"/>
          </a:xfrm>
          <a:prstGeom prst="wedgeRectCallout">
            <a:avLst>
              <a:gd name="adj1" fmla="val -56655"/>
              <a:gd name="adj2" fmla="val 142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urgency</a:t>
            </a:r>
          </a:p>
        </p:txBody>
      </p:sp>
      <p:sp>
        <p:nvSpPr>
          <p:cNvPr id="19" name="Speech Bubble: Rectangle 18">
            <a:extLst>
              <a:ext uri="{FF2B5EF4-FFF2-40B4-BE49-F238E27FC236}">
                <a16:creationId xmlns:a16="http://schemas.microsoft.com/office/drawing/2014/main" id="{11BE38EB-E221-4F1C-A131-9F8DC375FC22}"/>
              </a:ext>
            </a:extLst>
          </p:cNvPr>
          <p:cNvSpPr/>
          <p:nvPr/>
        </p:nvSpPr>
        <p:spPr>
          <a:xfrm>
            <a:off x="3486034" y="3061202"/>
            <a:ext cx="2170547" cy="802417"/>
          </a:xfrm>
          <a:prstGeom prst="wedgeRectCallout">
            <a:avLst>
              <a:gd name="adj1" fmla="val 47728"/>
              <a:gd name="adj2" fmla="val 140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Encourage earlier jobs to finish first</a:t>
            </a:r>
          </a:p>
        </p:txBody>
      </p:sp>
      <p:sp>
        <p:nvSpPr>
          <p:cNvPr id="20" name="Speech Bubble: Rectangle 19">
            <a:extLst>
              <a:ext uri="{FF2B5EF4-FFF2-40B4-BE49-F238E27FC236}">
                <a16:creationId xmlns:a16="http://schemas.microsoft.com/office/drawing/2014/main" id="{6C4DF402-4237-46DA-BB21-8269D77F67EA}"/>
              </a:ext>
            </a:extLst>
          </p:cNvPr>
          <p:cNvSpPr/>
          <p:nvPr/>
        </p:nvSpPr>
        <p:spPr>
          <a:xfrm>
            <a:off x="497985" y="3046277"/>
            <a:ext cx="2775315" cy="801817"/>
          </a:xfrm>
          <a:prstGeom prst="wedgeRectCallout">
            <a:avLst>
              <a:gd name="adj1" fmla="val 58489"/>
              <a:gd name="adj2" fmla="val 147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Total cost knob setting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Average latency on workload</a:t>
            </a:r>
          </a:p>
        </p:txBody>
      </p:sp>
      <p:grpSp>
        <p:nvGrpSpPr>
          <p:cNvPr id="9" name="Group 8">
            <a:extLst>
              <a:ext uri="{FF2B5EF4-FFF2-40B4-BE49-F238E27FC236}">
                <a16:creationId xmlns:a16="http://schemas.microsoft.com/office/drawing/2014/main" id="{9659E474-0C33-4D4A-8D2A-E9E92647A358}"/>
              </a:ext>
            </a:extLst>
          </p:cNvPr>
          <p:cNvGrpSpPr/>
          <p:nvPr/>
        </p:nvGrpSpPr>
        <p:grpSpPr>
          <a:xfrm>
            <a:off x="9094603" y="1254472"/>
            <a:ext cx="2858695" cy="2080828"/>
            <a:chOff x="8923749" y="1430288"/>
            <a:chExt cx="3178418" cy="2291554"/>
          </a:xfrm>
        </p:grpSpPr>
        <p:pic>
          <p:nvPicPr>
            <p:cNvPr id="1028" name="Picture 4" descr="Related image">
              <a:extLst>
                <a:ext uri="{FF2B5EF4-FFF2-40B4-BE49-F238E27FC236}">
                  <a16:creationId xmlns:a16="http://schemas.microsoft.com/office/drawing/2014/main" id="{ABEFBF88-FB46-4536-AD08-FD2048651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23749" y="1430288"/>
              <a:ext cx="3178418" cy="2249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55D23C-7374-41DF-908C-1DF40C6BE55A}"/>
                </a:ext>
              </a:extLst>
            </p:cNvPr>
            <p:cNvSpPr/>
            <p:nvPr/>
          </p:nvSpPr>
          <p:spPr>
            <a:xfrm>
              <a:off x="9042545" y="2798512"/>
              <a:ext cx="29520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Optimizer</a:t>
              </a:r>
            </a:p>
          </p:txBody>
        </p:sp>
      </p:grpSp>
      <p:grpSp>
        <p:nvGrpSpPr>
          <p:cNvPr id="13" name="Group 12">
            <a:extLst>
              <a:ext uri="{FF2B5EF4-FFF2-40B4-BE49-F238E27FC236}">
                <a16:creationId xmlns:a16="http://schemas.microsoft.com/office/drawing/2014/main" id="{A2D7ABB9-4C71-470E-9C40-92FF75E2A67C}"/>
              </a:ext>
            </a:extLst>
          </p:cNvPr>
          <p:cNvGrpSpPr/>
          <p:nvPr/>
        </p:nvGrpSpPr>
        <p:grpSpPr>
          <a:xfrm>
            <a:off x="3065511" y="1467798"/>
            <a:ext cx="1872383" cy="299381"/>
            <a:chOff x="3489390" y="2595274"/>
            <a:chExt cx="1872383" cy="299381"/>
          </a:xfrm>
        </p:grpSpPr>
        <p:sp>
          <p:nvSpPr>
            <p:cNvPr id="28" name="Straight Connector 27">
              <a:extLst>
                <a:ext uri="{FF2B5EF4-FFF2-40B4-BE49-F238E27FC236}">
                  <a16:creationId xmlns:a16="http://schemas.microsoft.com/office/drawing/2014/main" id="{605D103D-557D-41F9-9A8D-D9F15D4DBB3E}"/>
                </a:ext>
              </a:extLst>
            </p:cNvPr>
            <p:cNvSpPr/>
            <p:nvPr/>
          </p:nvSpPr>
          <p:spPr>
            <a:xfrm flipV="1">
              <a:off x="3489390" y="2887668"/>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9" name="TextBox 28">
              <a:extLst>
                <a:ext uri="{FF2B5EF4-FFF2-40B4-BE49-F238E27FC236}">
                  <a16:creationId xmlns:a16="http://schemas.microsoft.com/office/drawing/2014/main" id="{28E3E548-1BA6-49F9-8A62-1A8E7B8EA838}"/>
                </a:ext>
              </a:extLst>
            </p:cNvPr>
            <p:cNvSpPr txBox="1"/>
            <p:nvPr/>
          </p:nvSpPr>
          <p:spPr>
            <a:xfrm>
              <a:off x="4035229" y="2595274"/>
              <a:ext cx="780704"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 </a:t>
              </a:r>
            </a:p>
          </p:txBody>
        </p:sp>
      </p:grpSp>
      <p:sp>
        <p:nvSpPr>
          <p:cNvPr id="32" name="Speech Bubble: Rectangle 31">
            <a:extLst>
              <a:ext uri="{FF2B5EF4-FFF2-40B4-BE49-F238E27FC236}">
                <a16:creationId xmlns:a16="http://schemas.microsoft.com/office/drawing/2014/main" id="{B1F61CB8-935E-4269-879E-94089BEA9247}"/>
              </a:ext>
            </a:extLst>
          </p:cNvPr>
          <p:cNvSpPr/>
          <p:nvPr/>
        </p:nvSpPr>
        <p:spPr>
          <a:xfrm>
            <a:off x="2391870" y="5388587"/>
            <a:ext cx="1518903" cy="507270"/>
          </a:xfrm>
          <a:prstGeom prst="wedgeRectCallout">
            <a:avLst>
              <a:gd name="adj1" fmla="val 46617"/>
              <a:gd name="adj2" fmla="val -104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knob settings</a:t>
            </a:r>
          </a:p>
        </p:txBody>
      </p:sp>
      <p:sp>
        <p:nvSpPr>
          <p:cNvPr id="41" name="Freeform: Shape 40">
            <a:extLst>
              <a:ext uri="{FF2B5EF4-FFF2-40B4-BE49-F238E27FC236}">
                <a16:creationId xmlns:a16="http://schemas.microsoft.com/office/drawing/2014/main" id="{422F1E01-69C2-4E3B-8579-DD408C780AAC}"/>
              </a:ext>
            </a:extLst>
          </p:cNvPr>
          <p:cNvSpPr/>
          <p:nvPr/>
        </p:nvSpPr>
        <p:spPr>
          <a:xfrm>
            <a:off x="1754663" y="1506665"/>
            <a:ext cx="1343259" cy="9178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Workload</a:t>
            </a:r>
          </a:p>
        </p:txBody>
      </p:sp>
      <p:sp>
        <p:nvSpPr>
          <p:cNvPr id="2" name="Speech Bubble: Rectangle 1">
            <a:extLst>
              <a:ext uri="{FF2B5EF4-FFF2-40B4-BE49-F238E27FC236}">
                <a16:creationId xmlns:a16="http://schemas.microsoft.com/office/drawing/2014/main" id="{CAB09535-318C-47D1-ADDA-8E9B605F8A27}"/>
              </a:ext>
            </a:extLst>
          </p:cNvPr>
          <p:cNvSpPr/>
          <p:nvPr/>
        </p:nvSpPr>
        <p:spPr>
          <a:xfrm>
            <a:off x="7957486" y="537998"/>
            <a:ext cx="2817684" cy="591823"/>
          </a:xfrm>
          <a:prstGeom prst="wedgeRectCallout">
            <a:avLst>
              <a:gd name="adj1" fmla="val -91540"/>
              <a:gd name="adj2" fmla="val 88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Solver has “knobs“ to tune</a:t>
            </a:r>
          </a:p>
        </p:txBody>
      </p:sp>
      <p:sp>
        <p:nvSpPr>
          <p:cNvPr id="15" name="TextBox 14">
            <a:extLst>
              <a:ext uri="{FF2B5EF4-FFF2-40B4-BE49-F238E27FC236}">
                <a16:creationId xmlns:a16="http://schemas.microsoft.com/office/drawing/2014/main" id="{503314E1-7C65-40CA-8DBF-62E69AAE44FC}"/>
              </a:ext>
            </a:extLst>
          </p:cNvPr>
          <p:cNvSpPr txBox="1"/>
          <p:nvPr/>
        </p:nvSpPr>
        <p:spPr>
          <a:xfrm>
            <a:off x="12421385" y="3327030"/>
            <a:ext cx="3022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Lazy only helps if there is a enough work to consolidate between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in practice, we may want to handle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updates eagerly.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choice depends on the specific workload (might depend on what gets updated and when).</a:t>
            </a:r>
          </a:p>
        </p:txBody>
      </p:sp>
      <p:grpSp>
        <p:nvGrpSpPr>
          <p:cNvPr id="3" name="Group 2">
            <a:extLst>
              <a:ext uri="{FF2B5EF4-FFF2-40B4-BE49-F238E27FC236}">
                <a16:creationId xmlns:a16="http://schemas.microsoft.com/office/drawing/2014/main" id="{402F9A61-CD1C-4C61-AB99-CC022EB4D79E}"/>
              </a:ext>
            </a:extLst>
          </p:cNvPr>
          <p:cNvGrpSpPr/>
          <p:nvPr/>
        </p:nvGrpSpPr>
        <p:grpSpPr>
          <a:xfrm>
            <a:off x="5001502" y="2179855"/>
            <a:ext cx="1894598" cy="768550"/>
            <a:chOff x="5001502" y="2179855"/>
            <a:chExt cx="1894598" cy="768550"/>
          </a:xfrm>
        </p:grpSpPr>
        <p:sp>
          <p:nvSpPr>
            <p:cNvPr id="16" name="Right Brace 15">
              <a:extLst>
                <a:ext uri="{FF2B5EF4-FFF2-40B4-BE49-F238E27FC236}">
                  <a16:creationId xmlns:a16="http://schemas.microsoft.com/office/drawing/2014/main" id="{BAFCF39F-9D6D-4CA9-85B0-08679750764A}"/>
                </a:ext>
              </a:extLst>
            </p:cNvPr>
            <p:cNvSpPr/>
            <p:nvPr/>
          </p:nvSpPr>
          <p:spPr>
            <a:xfrm rot="5400000">
              <a:off x="5783466" y="1397891"/>
              <a:ext cx="330670" cy="1894598"/>
            </a:xfrm>
            <a:prstGeom prst="rightBrace">
              <a:avLst>
                <a:gd name="adj1" fmla="val 49352"/>
                <a:gd name="adj2" fmla="val 51621"/>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074C378-93CF-4AB2-8255-0A887DECD14D}"/>
                </a:ext>
              </a:extLst>
            </p:cNvPr>
            <p:cNvSpPr txBox="1"/>
            <p:nvPr/>
          </p:nvSpPr>
          <p:spPr>
            <a:xfrm>
              <a:off x="5499519" y="2579073"/>
              <a:ext cx="859723"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grpSp>
    </p:spTree>
    <p:extLst>
      <p:ext uri="{BB962C8B-B14F-4D97-AF65-F5344CB8AC3E}">
        <p14:creationId xmlns:p14="http://schemas.microsoft.com/office/powerpoint/2010/main" val="2960524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8" grpId="0" animBg="1"/>
      <p:bldP spid="19" grpId="0" animBg="1"/>
      <p:bldP spid="20" grpId="0" animBg="1"/>
      <p:bldP spid="32"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1D6F13F6-EC68-4341-9F83-BCCAE36EAD72}"/>
              </a:ext>
            </a:extLst>
          </p:cNvPr>
          <p:cNvSpPr txBox="1"/>
          <p:nvPr/>
        </p:nvSpPr>
        <p:spPr>
          <a:xfrm>
            <a:off x="358675" y="318031"/>
            <a:ext cx="34649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Off-line training</a:t>
            </a:r>
          </a:p>
        </p:txBody>
      </p:sp>
      <p:grpSp>
        <p:nvGrpSpPr>
          <p:cNvPr id="17" name="Group 16">
            <a:extLst>
              <a:ext uri="{FF2B5EF4-FFF2-40B4-BE49-F238E27FC236}">
                <a16:creationId xmlns:a16="http://schemas.microsoft.com/office/drawing/2014/main" id="{F2A5D45B-FE5A-43A9-8435-23DF6B79932B}"/>
              </a:ext>
            </a:extLst>
          </p:cNvPr>
          <p:cNvGrpSpPr/>
          <p:nvPr/>
        </p:nvGrpSpPr>
        <p:grpSpPr>
          <a:xfrm>
            <a:off x="1489112" y="1554479"/>
            <a:ext cx="2208229" cy="1578067"/>
            <a:chOff x="1489112" y="1554479"/>
            <a:chExt cx="2208229" cy="1578067"/>
          </a:xfrm>
        </p:grpSpPr>
        <p:pic>
          <p:nvPicPr>
            <p:cNvPr id="36" name="Picture 4" descr="Related image">
              <a:extLst>
                <a:ext uri="{FF2B5EF4-FFF2-40B4-BE49-F238E27FC236}">
                  <a16:creationId xmlns:a16="http://schemas.microsoft.com/office/drawing/2014/main" id="{2F1DEBC7-5869-48CF-8AF5-8EF28EF36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9112" y="1554479"/>
              <a:ext cx="2208229" cy="1578067"/>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A6EC8270-F198-4E00-A5C5-F51E17A7DC99}"/>
                </a:ext>
              </a:extLst>
            </p:cNvPr>
            <p:cNvSpPr/>
            <p:nvPr/>
          </p:nvSpPr>
          <p:spPr>
            <a:xfrm>
              <a:off x="2415905" y="2417657"/>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knobs</a:t>
              </a:r>
            </a:p>
          </p:txBody>
        </p:sp>
      </p:grpSp>
      <p:cxnSp>
        <p:nvCxnSpPr>
          <p:cNvPr id="20" name="Straight Arrow Connector 19">
            <a:extLst>
              <a:ext uri="{FF2B5EF4-FFF2-40B4-BE49-F238E27FC236}">
                <a16:creationId xmlns:a16="http://schemas.microsoft.com/office/drawing/2014/main" id="{B4D43EAE-793B-459F-8DF9-C3B8BADEE4A9}"/>
              </a:ext>
            </a:extLst>
          </p:cNvPr>
          <p:cNvCxnSpPr>
            <a:cxnSpLocks/>
            <a:stCxn id="4" idx="1"/>
            <a:endCxn id="16" idx="1"/>
          </p:cNvCxnSpPr>
          <p:nvPr/>
        </p:nvCxnSpPr>
        <p:spPr>
          <a:xfrm flipV="1">
            <a:off x="3623225" y="2731826"/>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6ADBD748-75AC-4F92-B7C0-B30E38DE1EEA}"/>
              </a:ext>
            </a:extLst>
          </p:cNvPr>
          <p:cNvGrpSpPr/>
          <p:nvPr/>
        </p:nvGrpSpPr>
        <p:grpSpPr>
          <a:xfrm>
            <a:off x="4187708" y="2051765"/>
            <a:ext cx="5064368" cy="1360121"/>
            <a:chOff x="4148796" y="2466892"/>
            <a:chExt cx="5064368" cy="1360121"/>
          </a:xfrm>
        </p:grpSpPr>
        <p:sp>
          <p:nvSpPr>
            <p:cNvPr id="5" name="Oval 4">
              <a:extLst>
                <a:ext uri="{FF2B5EF4-FFF2-40B4-BE49-F238E27FC236}">
                  <a16:creationId xmlns:a16="http://schemas.microsoft.com/office/drawing/2014/main" id="{DC20D6A2-BB97-4D0C-AFB0-E68E9D166EFC}"/>
                </a:ext>
              </a:extLst>
            </p:cNvPr>
            <p:cNvSpPr/>
            <p:nvPr/>
          </p:nvSpPr>
          <p:spPr>
            <a:xfrm>
              <a:off x="4416757"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9D81AE2-8AEC-477E-982E-FB12E30F227A}"/>
                </a:ext>
              </a:extLst>
            </p:cNvPr>
            <p:cNvSpPr/>
            <p:nvPr/>
          </p:nvSpPr>
          <p:spPr>
            <a:xfrm>
              <a:off x="4931856"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6EFB371-F66A-42EC-BF34-222CCBF32B06}"/>
                </a:ext>
              </a:extLst>
            </p:cNvPr>
            <p:cNvSpPr/>
            <p:nvPr/>
          </p:nvSpPr>
          <p:spPr>
            <a:xfrm>
              <a:off x="544695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0E510B5E-C797-41C4-B170-42C28CB46C59}"/>
                </a:ext>
              </a:extLst>
            </p:cNvPr>
            <p:cNvSpPr/>
            <p:nvPr/>
          </p:nvSpPr>
          <p:spPr>
            <a:xfrm>
              <a:off x="596205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73640D0-767E-4763-A5DB-7ADFDE06B410}"/>
                </a:ext>
              </a:extLst>
            </p:cNvPr>
            <p:cNvSpPr/>
            <p:nvPr/>
          </p:nvSpPr>
          <p:spPr>
            <a:xfrm>
              <a:off x="6477153"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41B844A-D498-4BA6-BAD0-C817490905F6}"/>
                </a:ext>
              </a:extLst>
            </p:cNvPr>
            <p:cNvSpPr/>
            <p:nvPr/>
          </p:nvSpPr>
          <p:spPr>
            <a:xfrm>
              <a:off x="767554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189BB95-2995-4618-A308-0BE9E532DB07}"/>
                </a:ext>
              </a:extLst>
            </p:cNvPr>
            <p:cNvSpPr/>
            <p:nvPr/>
          </p:nvSpPr>
          <p:spPr>
            <a:xfrm>
              <a:off x="819064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D4F225D-FD18-4A3E-96EA-BCA86E444FF8}"/>
                </a:ext>
              </a:extLst>
            </p:cNvPr>
            <p:cNvSpPr/>
            <p:nvPr/>
          </p:nvSpPr>
          <p:spPr>
            <a:xfrm>
              <a:off x="8705742"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C142AD54-F94F-49C5-88DC-FF5BE46134CD}"/>
                </a:ext>
              </a:extLst>
            </p:cNvPr>
            <p:cNvSpPr/>
            <p:nvPr/>
          </p:nvSpPr>
          <p:spPr>
            <a:xfrm flipH="1">
              <a:off x="7011961"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FF59945-3F00-45CF-B5E3-E0F51FF6BF64}"/>
                </a:ext>
              </a:extLst>
            </p:cNvPr>
            <p:cNvSpPr/>
            <p:nvPr/>
          </p:nvSpPr>
          <p:spPr>
            <a:xfrm flipH="1">
              <a:off x="7116679"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5009E03-543D-437E-AE24-E44E061952F1}"/>
                </a:ext>
              </a:extLst>
            </p:cNvPr>
            <p:cNvSpPr/>
            <p:nvPr/>
          </p:nvSpPr>
          <p:spPr>
            <a:xfrm flipH="1">
              <a:off x="7230485"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2499A9C-66D9-4DD8-86FE-68AFA0E8001B}"/>
                </a:ext>
              </a:extLst>
            </p:cNvPr>
            <p:cNvSpPr/>
            <p:nvPr/>
          </p:nvSpPr>
          <p:spPr>
            <a:xfrm>
              <a:off x="4148796" y="2466892"/>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01A7F060-8D3D-4474-95DD-8C18272EF391}"/>
                </a:ext>
              </a:extLst>
            </p:cNvPr>
            <p:cNvCxnSpPr>
              <a:stCxn id="5" idx="6"/>
              <a:endCxn id="6" idx="2"/>
            </p:cNvCxnSpPr>
            <p:nvPr/>
          </p:nvCxnSpPr>
          <p:spPr>
            <a:xfrm>
              <a:off x="4607676"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F4A7C1-43A4-4BFA-BBAD-6C1E7E8448C7}"/>
                </a:ext>
              </a:extLst>
            </p:cNvPr>
            <p:cNvCxnSpPr>
              <a:stCxn id="6" idx="6"/>
              <a:endCxn id="7" idx="2"/>
            </p:cNvCxnSpPr>
            <p:nvPr/>
          </p:nvCxnSpPr>
          <p:spPr>
            <a:xfrm>
              <a:off x="5122775"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5FF755-22AB-49FA-87F5-4C57E020DC31}"/>
                </a:ext>
              </a:extLst>
            </p:cNvPr>
            <p:cNvCxnSpPr>
              <a:stCxn id="7" idx="6"/>
              <a:endCxn id="8" idx="2"/>
            </p:cNvCxnSpPr>
            <p:nvPr/>
          </p:nvCxnSpPr>
          <p:spPr>
            <a:xfrm>
              <a:off x="563787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E84273-41C2-4657-B24C-3DAA051ADA12}"/>
                </a:ext>
              </a:extLst>
            </p:cNvPr>
            <p:cNvCxnSpPr>
              <a:endCxn id="9" idx="2"/>
            </p:cNvCxnSpPr>
            <p:nvPr/>
          </p:nvCxnSpPr>
          <p:spPr>
            <a:xfrm>
              <a:off x="6152973"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9F591F-091D-4FEA-BD21-C53A91379867}"/>
                </a:ext>
              </a:extLst>
            </p:cNvPr>
            <p:cNvCxnSpPr>
              <a:stCxn id="10" idx="6"/>
              <a:endCxn id="11" idx="2"/>
            </p:cNvCxnSpPr>
            <p:nvPr/>
          </p:nvCxnSpPr>
          <p:spPr>
            <a:xfrm>
              <a:off x="786646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28C373-1CE6-4845-965D-7081D25F2509}"/>
                </a:ext>
              </a:extLst>
            </p:cNvPr>
            <p:cNvCxnSpPr>
              <a:stCxn id="11" idx="6"/>
              <a:endCxn id="12" idx="2"/>
            </p:cNvCxnSpPr>
            <p:nvPr/>
          </p:nvCxnSpPr>
          <p:spPr>
            <a:xfrm>
              <a:off x="8381563" y="3504663"/>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BC079B6-8B68-452B-A049-A44AB109C592}"/>
                </a:ext>
              </a:extLst>
            </p:cNvPr>
            <p:cNvCxnSpPr>
              <a:cxnSpLocks/>
            </p:cNvCxnSpPr>
            <p:nvPr/>
          </p:nvCxnSpPr>
          <p:spPr>
            <a:xfrm>
              <a:off x="6668072" y="351385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217EDE-21C3-4EA1-A034-0F3372322F1A}"/>
                </a:ext>
              </a:extLst>
            </p:cNvPr>
            <p:cNvCxnSpPr>
              <a:cxnSpLocks/>
            </p:cNvCxnSpPr>
            <p:nvPr/>
          </p:nvCxnSpPr>
          <p:spPr>
            <a:xfrm>
              <a:off x="7393021" y="350195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BA89AB7-4903-4DFD-9777-D64AD3EA938E}"/>
                </a:ext>
              </a:extLst>
            </p:cNvPr>
            <p:cNvSpPr/>
            <p:nvPr/>
          </p:nvSpPr>
          <p:spPr>
            <a:xfrm>
              <a:off x="4242614" y="2682163"/>
              <a:ext cx="2408682" cy="36933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 name="Connector: Elbow 18">
            <a:extLst>
              <a:ext uri="{FF2B5EF4-FFF2-40B4-BE49-F238E27FC236}">
                <a16:creationId xmlns:a16="http://schemas.microsoft.com/office/drawing/2014/main" id="{BAEFF72A-3D31-4DA1-BA62-B6F9531AF813}"/>
              </a:ext>
            </a:extLst>
          </p:cNvPr>
          <p:cNvCxnSpPr>
            <a:cxnSpLocks/>
            <a:stCxn id="4" idx="2"/>
            <a:endCxn id="16" idx="3"/>
          </p:cNvCxnSpPr>
          <p:nvPr/>
        </p:nvCxnSpPr>
        <p:spPr>
          <a:xfrm rot="5400000" flipH="1" flipV="1">
            <a:off x="5973979" y="-222589"/>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4CAF574-F7BD-407A-AF66-126D099766DF}"/>
              </a:ext>
            </a:extLst>
          </p:cNvPr>
          <p:cNvGrpSpPr/>
          <p:nvPr/>
        </p:nvGrpSpPr>
        <p:grpSpPr>
          <a:xfrm>
            <a:off x="5452982" y="3735569"/>
            <a:ext cx="1475962" cy="369332"/>
            <a:chOff x="5452982" y="3735569"/>
            <a:chExt cx="1475962" cy="369332"/>
          </a:xfrm>
        </p:grpSpPr>
        <p:pic>
          <p:nvPicPr>
            <p:cNvPr id="94" name="Picture 93">
              <a:extLst>
                <a:ext uri="{FF2B5EF4-FFF2-40B4-BE49-F238E27FC236}">
                  <a16:creationId xmlns:a16="http://schemas.microsoft.com/office/drawing/2014/main" id="{944EA83A-911A-4741-B2EA-DA48535CBDB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92" name="TextBox 91">
              <a:extLst>
                <a:ext uri="{FF2B5EF4-FFF2-40B4-BE49-F238E27FC236}">
                  <a16:creationId xmlns:a16="http://schemas.microsoft.com/office/drawing/2014/main" id="{6508AE48-5720-4A07-98E4-E19548C340F5}"/>
                </a:ext>
              </a:extLst>
            </p:cNvPr>
            <p:cNvSpPr txBox="1"/>
            <p:nvPr/>
          </p:nvSpPr>
          <p:spPr>
            <a:xfrm>
              <a:off x="5452982" y="3735569"/>
              <a:ext cx="10741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96" name="Explosion: 8 Points 95">
            <a:extLst>
              <a:ext uri="{FF2B5EF4-FFF2-40B4-BE49-F238E27FC236}">
                <a16:creationId xmlns:a16="http://schemas.microsoft.com/office/drawing/2014/main" id="{A65D0E2D-39F4-4E31-87DE-85A47AD20ED3}"/>
              </a:ext>
            </a:extLst>
          </p:cNvPr>
          <p:cNvSpPr/>
          <p:nvPr/>
        </p:nvSpPr>
        <p:spPr>
          <a:xfrm>
            <a:off x="6624957" y="1734686"/>
            <a:ext cx="1429544" cy="94358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Slow!</a:t>
            </a:r>
          </a:p>
        </p:txBody>
      </p:sp>
      <p:sp>
        <p:nvSpPr>
          <p:cNvPr id="97" name="TextBox 96">
            <a:extLst>
              <a:ext uri="{FF2B5EF4-FFF2-40B4-BE49-F238E27FC236}">
                <a16:creationId xmlns:a16="http://schemas.microsoft.com/office/drawing/2014/main" id="{16C66A7C-17B3-4358-ADC9-63EAF73FC08F}"/>
              </a:ext>
            </a:extLst>
          </p:cNvPr>
          <p:cNvSpPr txBox="1"/>
          <p:nvPr/>
        </p:nvSpPr>
        <p:spPr>
          <a:xfrm>
            <a:off x="2610692" y="4883235"/>
            <a:ext cx="7134579"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inefficiency: this loop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explores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one policy per run.</a:t>
            </a:r>
          </a:p>
        </p:txBody>
      </p:sp>
      <p:sp>
        <p:nvSpPr>
          <p:cNvPr id="99" name="Rectangle 98">
            <a:extLst>
              <a:ext uri="{FF2B5EF4-FFF2-40B4-BE49-F238E27FC236}">
                <a16:creationId xmlns:a16="http://schemas.microsoft.com/office/drawing/2014/main" id="{2015893B-7216-4B13-A0BD-59514A7345BF}"/>
              </a:ext>
            </a:extLst>
          </p:cNvPr>
          <p:cNvSpPr/>
          <p:nvPr/>
        </p:nvSpPr>
        <p:spPr>
          <a:xfrm>
            <a:off x="2610692" y="5456597"/>
            <a:ext cx="8035537" cy="43088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 do we tighten the loop to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get feedback more often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Speech Bubble: Rectangle 32">
            <a:extLst>
              <a:ext uri="{FF2B5EF4-FFF2-40B4-BE49-F238E27FC236}">
                <a16:creationId xmlns:a16="http://schemas.microsoft.com/office/drawing/2014/main" id="{4366FD1F-2AEA-4FD0-8F62-423C304C2C6F}"/>
              </a:ext>
            </a:extLst>
          </p:cNvPr>
          <p:cNvSpPr/>
          <p:nvPr/>
        </p:nvSpPr>
        <p:spPr>
          <a:xfrm>
            <a:off x="378819" y="4611189"/>
            <a:ext cx="1990111" cy="543856"/>
          </a:xfrm>
          <a:prstGeom prst="wedgeRectCallout">
            <a:avLst>
              <a:gd name="adj1" fmla="val 61219"/>
              <a:gd name="adj2" fmla="val 136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up the solver</a:t>
            </a:r>
          </a:p>
        </p:txBody>
      </p:sp>
      <p:sp>
        <p:nvSpPr>
          <p:cNvPr id="38" name="TextBox 37">
            <a:extLst>
              <a:ext uri="{FF2B5EF4-FFF2-40B4-BE49-F238E27FC236}">
                <a16:creationId xmlns:a16="http://schemas.microsoft.com/office/drawing/2014/main" id="{4CF0798B-348C-4FC8-AB88-19573AA6C4D9}"/>
              </a:ext>
            </a:extLst>
          </p:cNvPr>
          <p:cNvSpPr txBox="1"/>
          <p:nvPr/>
        </p:nvSpPr>
        <p:spPr>
          <a:xfrm>
            <a:off x="2610692" y="4317175"/>
            <a:ext cx="8652040"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Reasonable way to tune knobs off-line (used by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PhiPac</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ATLAS,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SATZilla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171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1000"/>
                                        <p:tgtEl>
                                          <p:spTgt spid="19"/>
                                        </p:tgtEl>
                                      </p:cBhvr>
                                    </p:animEffect>
                                  </p:childTnLst>
                                </p:cTn>
                              </p:par>
                              <p:par>
                                <p:cTn id="16" presetID="10" presetClass="entr" presetSubtype="0"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down)">
                                      <p:cBhvr>
                                        <p:cTn id="28" dur="290">
                                          <p:stCondLst>
                                            <p:cond delay="0"/>
                                          </p:stCondLst>
                                        </p:cTn>
                                        <p:tgtEl>
                                          <p:spTgt spid="96"/>
                                        </p:tgtEl>
                                      </p:cBhvr>
                                    </p:animEffect>
                                    <p:anim calcmode="lin" valueType="num">
                                      <p:cBhvr>
                                        <p:cTn id="29"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34" dur="13">
                                          <p:stCondLst>
                                            <p:cond delay="325"/>
                                          </p:stCondLst>
                                        </p:cTn>
                                        <p:tgtEl>
                                          <p:spTgt spid="96"/>
                                        </p:tgtEl>
                                      </p:cBhvr>
                                      <p:to x="100000" y="60000"/>
                                    </p:animScale>
                                    <p:animScale>
                                      <p:cBhvr>
                                        <p:cTn id="35" dur="83" decel="50000">
                                          <p:stCondLst>
                                            <p:cond delay="338"/>
                                          </p:stCondLst>
                                        </p:cTn>
                                        <p:tgtEl>
                                          <p:spTgt spid="96"/>
                                        </p:tgtEl>
                                      </p:cBhvr>
                                      <p:to x="100000" y="100000"/>
                                    </p:animScale>
                                    <p:animScale>
                                      <p:cBhvr>
                                        <p:cTn id="36" dur="13">
                                          <p:stCondLst>
                                            <p:cond delay="656"/>
                                          </p:stCondLst>
                                        </p:cTn>
                                        <p:tgtEl>
                                          <p:spTgt spid="96"/>
                                        </p:tgtEl>
                                      </p:cBhvr>
                                      <p:to x="100000" y="80000"/>
                                    </p:animScale>
                                    <p:animScale>
                                      <p:cBhvr>
                                        <p:cTn id="37" dur="83" decel="50000">
                                          <p:stCondLst>
                                            <p:cond delay="669"/>
                                          </p:stCondLst>
                                        </p:cTn>
                                        <p:tgtEl>
                                          <p:spTgt spid="96"/>
                                        </p:tgtEl>
                                      </p:cBhvr>
                                      <p:to x="100000" y="100000"/>
                                    </p:animScale>
                                    <p:animScale>
                                      <p:cBhvr>
                                        <p:cTn id="38" dur="13">
                                          <p:stCondLst>
                                            <p:cond delay="821"/>
                                          </p:stCondLst>
                                        </p:cTn>
                                        <p:tgtEl>
                                          <p:spTgt spid="96"/>
                                        </p:tgtEl>
                                      </p:cBhvr>
                                      <p:to x="100000" y="90000"/>
                                    </p:animScale>
                                    <p:animScale>
                                      <p:cBhvr>
                                        <p:cTn id="39" dur="83" decel="50000">
                                          <p:stCondLst>
                                            <p:cond delay="834"/>
                                          </p:stCondLst>
                                        </p:cTn>
                                        <p:tgtEl>
                                          <p:spTgt spid="96"/>
                                        </p:tgtEl>
                                      </p:cBhvr>
                                      <p:to x="100000" y="100000"/>
                                    </p:animScale>
                                    <p:animScale>
                                      <p:cBhvr>
                                        <p:cTn id="40" dur="13">
                                          <p:stCondLst>
                                            <p:cond delay="904"/>
                                          </p:stCondLst>
                                        </p:cTn>
                                        <p:tgtEl>
                                          <p:spTgt spid="96"/>
                                        </p:tgtEl>
                                      </p:cBhvr>
                                      <p:to x="100000" y="95000"/>
                                    </p:animScale>
                                    <p:animScale>
                                      <p:cBhvr>
                                        <p:cTn id="41" dur="83" decel="50000">
                                          <p:stCondLst>
                                            <p:cond delay="917"/>
                                          </p:stCondLst>
                                        </p:cTn>
                                        <p:tgtEl>
                                          <p:spTgt spid="9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9" grpId="0"/>
      <p:bldP spid="33"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F85F970E-1EA2-4DDA-8793-C3797271E96C}"/>
              </a:ext>
            </a:extLst>
          </p:cNvPr>
          <p:cNvSpPr/>
          <p:nvPr/>
        </p:nvSpPr>
        <p:spPr>
          <a:xfrm>
            <a:off x="2299062" y="1158798"/>
            <a:ext cx="6583681" cy="48631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40000"/>
              <a:lumOff val="60000"/>
            </a:schemeClr>
          </a:solidFill>
          <a:ln w="0">
            <a:solidFill>
              <a:srgbClr val="000000"/>
            </a:solidFill>
            <a:prstDash val="solid"/>
          </a:ln>
          <a:effectLst>
            <a:outerShdw blurRad="50800" dist="38100" dir="5400000" algn="t"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D57450D-4785-4020-81DF-D24209478EE9}"/>
              </a:ext>
            </a:extLst>
          </p:cNvPr>
          <p:cNvSpPr/>
          <p:nvPr/>
        </p:nvSpPr>
        <p:spPr>
          <a:xfrm>
            <a:off x="4309433" y="1898948"/>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3" name="Freeform: Shape 12">
            <a:extLst>
              <a:ext uri="{FF2B5EF4-FFF2-40B4-BE49-F238E27FC236}">
                <a16:creationId xmlns:a16="http://schemas.microsoft.com/office/drawing/2014/main" id="{2CA2008C-732C-4C03-88E2-B5D8EC59A056}"/>
              </a:ext>
            </a:extLst>
          </p:cNvPr>
          <p:cNvSpPr/>
          <p:nvPr/>
        </p:nvSpPr>
        <p:spPr>
          <a:xfrm>
            <a:off x="4183338" y="1774126"/>
            <a:ext cx="4123231" cy="38037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4" name="Freeform: Shape 13">
            <a:extLst>
              <a:ext uri="{FF2B5EF4-FFF2-40B4-BE49-F238E27FC236}">
                <a16:creationId xmlns:a16="http://schemas.microsoft.com/office/drawing/2014/main" id="{F2054429-E46E-4ECA-9005-BE456A85AFB9}"/>
              </a:ext>
            </a:extLst>
          </p:cNvPr>
          <p:cNvSpPr/>
          <p:nvPr/>
        </p:nvSpPr>
        <p:spPr>
          <a:xfrm>
            <a:off x="4063874" y="1662796"/>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5" name="Freeform: Shape 14">
            <a:extLst>
              <a:ext uri="{FF2B5EF4-FFF2-40B4-BE49-F238E27FC236}">
                <a16:creationId xmlns:a16="http://schemas.microsoft.com/office/drawing/2014/main" id="{A4C7D527-BA54-47D7-8836-42B7E26BA478}"/>
              </a:ext>
            </a:extLst>
          </p:cNvPr>
          <p:cNvSpPr/>
          <p:nvPr/>
        </p:nvSpPr>
        <p:spPr>
          <a:xfrm>
            <a:off x="3943905" y="1533539"/>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9" name="TextBox 18">
            <a:extLst>
              <a:ext uri="{FF2B5EF4-FFF2-40B4-BE49-F238E27FC236}">
                <a16:creationId xmlns:a16="http://schemas.microsoft.com/office/drawing/2014/main" id="{1FC1AE37-2345-4A95-A955-D1A3453F8FD4}"/>
              </a:ext>
            </a:extLst>
          </p:cNvPr>
          <p:cNvSpPr txBox="1"/>
          <p:nvPr/>
        </p:nvSpPr>
        <p:spPr>
          <a:xfrm>
            <a:off x="7283793" y="4977617"/>
            <a:ext cx="836232"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thread</a:t>
            </a:r>
          </a:p>
        </p:txBody>
      </p:sp>
      <p:sp>
        <p:nvSpPr>
          <p:cNvPr id="51" name="TextBox 50">
            <a:extLst>
              <a:ext uri="{FF2B5EF4-FFF2-40B4-BE49-F238E27FC236}">
                <a16:creationId xmlns:a16="http://schemas.microsoft.com/office/drawing/2014/main" id="{D80A92FB-3CA2-4C0A-8DAD-5F1D5A3BF97F}"/>
              </a:ext>
            </a:extLst>
          </p:cNvPr>
          <p:cNvSpPr txBox="1"/>
          <p:nvPr/>
        </p:nvSpPr>
        <p:spPr>
          <a:xfrm>
            <a:off x="4140543" y="281092"/>
            <a:ext cx="360207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Inside the solver</a:t>
            </a:r>
          </a:p>
        </p:txBody>
      </p:sp>
      <p:cxnSp>
        <p:nvCxnSpPr>
          <p:cNvPr id="9" name="Straight Arrow Connector 8">
            <a:extLst>
              <a:ext uri="{FF2B5EF4-FFF2-40B4-BE49-F238E27FC236}">
                <a16:creationId xmlns:a16="http://schemas.microsoft.com/office/drawing/2014/main" id="{2A8C0048-7482-4E5E-A95D-D1FFE0D7D31E}"/>
              </a:ext>
            </a:extLst>
          </p:cNvPr>
          <p:cNvCxnSpPr>
            <a:cxnSpLocks/>
            <a:stCxn id="38" idx="3"/>
          </p:cNvCxnSpPr>
          <p:nvPr/>
        </p:nvCxnSpPr>
        <p:spPr>
          <a:xfrm flipH="1" flipV="1">
            <a:off x="3567526" y="2795566"/>
            <a:ext cx="1407837" cy="5496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6A1140-EC30-41E8-8DCD-A887D30132D6}"/>
              </a:ext>
            </a:extLst>
          </p:cNvPr>
          <p:cNvCxnSpPr>
            <a:cxnSpLocks/>
            <a:endCxn id="37" idx="3"/>
          </p:cNvCxnSpPr>
          <p:nvPr/>
        </p:nvCxnSpPr>
        <p:spPr>
          <a:xfrm>
            <a:off x="2845726" y="2212160"/>
            <a:ext cx="2636638" cy="231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86222A5A-EF70-4CAA-BF0D-CA188F0E3208}"/>
              </a:ext>
            </a:extLst>
          </p:cNvPr>
          <p:cNvSpPr/>
          <p:nvPr/>
        </p:nvSpPr>
        <p:spPr>
          <a:xfrm>
            <a:off x="2627926" y="1711339"/>
            <a:ext cx="939600" cy="151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agenda</a:t>
            </a:r>
          </a:p>
        </p:txBody>
      </p:sp>
      <p:sp>
        <p:nvSpPr>
          <p:cNvPr id="32" name="TextBox 31">
            <a:extLst>
              <a:ext uri="{FF2B5EF4-FFF2-40B4-BE49-F238E27FC236}">
                <a16:creationId xmlns:a16="http://schemas.microsoft.com/office/drawing/2014/main" id="{3C5672A3-435C-473F-915A-516BC7AB6B2E}"/>
              </a:ext>
            </a:extLst>
          </p:cNvPr>
          <p:cNvSpPr txBox="1"/>
          <p:nvPr/>
        </p:nvSpPr>
        <p:spPr>
          <a:xfrm>
            <a:off x="8253201" y="141081"/>
            <a:ext cx="37689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matrix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p:txBody>
      </p:sp>
      <p:cxnSp>
        <p:nvCxnSpPr>
          <p:cNvPr id="28" name="Straight Connector 27">
            <a:extLst>
              <a:ext uri="{FF2B5EF4-FFF2-40B4-BE49-F238E27FC236}">
                <a16:creationId xmlns:a16="http://schemas.microsoft.com/office/drawing/2014/main" id="{4CF4EE4E-FF3C-4E40-A6B8-1F6BE230916A}"/>
              </a:ext>
            </a:extLst>
          </p:cNvPr>
          <p:cNvCxnSpPr>
            <a:cxnSpLocks/>
            <a:stCxn id="37" idx="1"/>
            <a:endCxn id="30" idx="0"/>
          </p:cNvCxnSpPr>
          <p:nvPr/>
        </p:nvCxnSpPr>
        <p:spPr>
          <a:xfrm>
            <a:off x="6413324" y="2235263"/>
            <a:ext cx="918820" cy="935541"/>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3D9404FE-2E14-4A00-831A-2DD892EF26CD}"/>
              </a:ext>
            </a:extLst>
          </p:cNvPr>
          <p:cNvSpPr/>
          <p:nvPr/>
        </p:nvSpPr>
        <p:spPr>
          <a:xfrm>
            <a:off x="6866664" y="3170804"/>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strategy</a:t>
            </a:r>
          </a:p>
        </p:txBody>
      </p:sp>
      <p:sp>
        <p:nvSpPr>
          <p:cNvPr id="35" name="Speech Bubble: Rectangle 34">
            <a:extLst>
              <a:ext uri="{FF2B5EF4-FFF2-40B4-BE49-F238E27FC236}">
                <a16:creationId xmlns:a16="http://schemas.microsoft.com/office/drawing/2014/main" id="{422EBF1F-8540-4701-BAAC-B4B61CD1BFA6}"/>
              </a:ext>
            </a:extLst>
          </p:cNvPr>
          <p:cNvSpPr/>
          <p:nvPr/>
        </p:nvSpPr>
        <p:spPr>
          <a:xfrm>
            <a:off x="8667962" y="2888013"/>
            <a:ext cx="3285491" cy="1088249"/>
          </a:xfrm>
          <a:prstGeom prst="wedgeRectCallout">
            <a:avLst>
              <a:gd name="adj1" fmla="val -74435"/>
              <a:gd name="adj2" fmla="val -720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for J in b(:,4):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for I in a(:,J):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c(I,4) += a(I,J) * b(:,4)</a:t>
            </a:r>
          </a:p>
        </p:txBody>
      </p:sp>
      <p:sp>
        <p:nvSpPr>
          <p:cNvPr id="36" name="Speech Bubble: Rectangle 35">
            <a:extLst>
              <a:ext uri="{FF2B5EF4-FFF2-40B4-BE49-F238E27FC236}">
                <a16:creationId xmlns:a16="http://schemas.microsoft.com/office/drawing/2014/main" id="{79D4542A-F286-4D96-850A-940E6E9B3BC3}"/>
              </a:ext>
            </a:extLst>
          </p:cNvPr>
          <p:cNvSpPr/>
          <p:nvPr/>
        </p:nvSpPr>
        <p:spPr>
          <a:xfrm>
            <a:off x="404389" y="163804"/>
            <a:ext cx="2808314" cy="1369735"/>
          </a:xfrm>
          <a:prstGeom prst="wedgeRectCallout">
            <a:avLst>
              <a:gd name="adj1" fmla="val 87298"/>
              <a:gd name="adj2" fmla="val 84361"/>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Tasks on agenda can be executed in any order!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Interpolates between eager and lazy strategies</a:t>
            </a:r>
          </a:p>
        </p:txBody>
      </p:sp>
      <p:sp>
        <p:nvSpPr>
          <p:cNvPr id="47" name="Speech Bubble: Rectangle 46">
            <a:extLst>
              <a:ext uri="{FF2B5EF4-FFF2-40B4-BE49-F238E27FC236}">
                <a16:creationId xmlns:a16="http://schemas.microsoft.com/office/drawing/2014/main" id="{9EAA27A9-2BA8-4F58-B587-F28D70AAA43F}"/>
              </a:ext>
            </a:extLst>
          </p:cNvPr>
          <p:cNvSpPr/>
          <p:nvPr/>
        </p:nvSpPr>
        <p:spPr>
          <a:xfrm>
            <a:off x="8667962" y="1753021"/>
            <a:ext cx="3285490" cy="1004157"/>
          </a:xfrm>
          <a:prstGeom prst="wedgeRectCallout">
            <a:avLst>
              <a:gd name="adj1" fmla="val -87771"/>
              <a:gd name="adj2" fmla="val 54773"/>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Tons of admissible strategies.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Each attempts to make progress toward an answer to open queries</a:t>
            </a:r>
          </a:p>
        </p:txBody>
      </p:sp>
      <p:cxnSp>
        <p:nvCxnSpPr>
          <p:cNvPr id="61" name="Straight Arrow Connector 60">
            <a:extLst>
              <a:ext uri="{FF2B5EF4-FFF2-40B4-BE49-F238E27FC236}">
                <a16:creationId xmlns:a16="http://schemas.microsoft.com/office/drawing/2014/main" id="{2E817C82-EE38-4D96-83BB-3A76811CFAFA}"/>
              </a:ext>
            </a:extLst>
          </p:cNvPr>
          <p:cNvCxnSpPr>
            <a:cxnSpLocks/>
            <a:endCxn id="45" idx="0"/>
          </p:cNvCxnSpPr>
          <p:nvPr/>
        </p:nvCxnSpPr>
        <p:spPr>
          <a:xfrm flipH="1">
            <a:off x="5787917" y="3358004"/>
            <a:ext cx="711546" cy="598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E56323A-400E-4A21-B4CC-CE7CB135C44A}"/>
              </a:ext>
            </a:extLst>
          </p:cNvPr>
          <p:cNvSpPr txBox="1"/>
          <p:nvPr/>
        </p:nvSpPr>
        <p:spPr>
          <a:xfrm>
            <a:off x="6230511" y="2986660"/>
            <a:ext cx="515375"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a:t>
            </a:r>
          </a:p>
        </p:txBody>
      </p:sp>
      <p:sp>
        <p:nvSpPr>
          <p:cNvPr id="67" name="TextBox 66">
            <a:extLst>
              <a:ext uri="{FF2B5EF4-FFF2-40B4-BE49-F238E27FC236}">
                <a16:creationId xmlns:a16="http://schemas.microsoft.com/office/drawing/2014/main" id="{B0B487E9-A9BF-4B78-BFDB-3DD6A1BADF3B}"/>
              </a:ext>
            </a:extLst>
          </p:cNvPr>
          <p:cNvSpPr txBox="1"/>
          <p:nvPr/>
        </p:nvSpPr>
        <p:spPr>
          <a:xfrm>
            <a:off x="4274711" y="1856360"/>
            <a:ext cx="566863"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pop</a:t>
            </a:r>
          </a:p>
        </p:txBody>
      </p:sp>
      <p:sp>
        <p:nvSpPr>
          <p:cNvPr id="68" name="TextBox 67">
            <a:extLst>
              <a:ext uri="{FF2B5EF4-FFF2-40B4-BE49-F238E27FC236}">
                <a16:creationId xmlns:a16="http://schemas.microsoft.com/office/drawing/2014/main" id="{F0BE89B6-934F-4A83-8968-43531D4DD7A9}"/>
              </a:ext>
            </a:extLst>
          </p:cNvPr>
          <p:cNvSpPr txBox="1"/>
          <p:nvPr/>
        </p:nvSpPr>
        <p:spPr>
          <a:xfrm rot="2707582">
            <a:off x="6535311" y="2389760"/>
            <a:ext cx="1041480"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dispatch</a:t>
            </a:r>
          </a:p>
        </p:txBody>
      </p:sp>
      <p:grpSp>
        <p:nvGrpSpPr>
          <p:cNvPr id="6" name="Group 5">
            <a:extLst>
              <a:ext uri="{FF2B5EF4-FFF2-40B4-BE49-F238E27FC236}">
                <a16:creationId xmlns:a16="http://schemas.microsoft.com/office/drawing/2014/main" id="{F377FF8F-B5C8-43E1-9C1D-766761E0F1F0}"/>
              </a:ext>
            </a:extLst>
          </p:cNvPr>
          <p:cNvGrpSpPr/>
          <p:nvPr/>
        </p:nvGrpSpPr>
        <p:grpSpPr>
          <a:xfrm>
            <a:off x="4975363" y="3052714"/>
            <a:ext cx="809870" cy="684096"/>
            <a:chOff x="4831670" y="3052714"/>
            <a:chExt cx="809870" cy="684096"/>
          </a:xfrm>
        </p:grpSpPr>
        <p:sp>
          <p:nvSpPr>
            <p:cNvPr id="86" name="Freeform: Shape 85">
              <a:extLst>
                <a:ext uri="{FF2B5EF4-FFF2-40B4-BE49-F238E27FC236}">
                  <a16:creationId xmlns:a16="http://schemas.microsoft.com/office/drawing/2014/main" id="{9131B513-8322-4FF2-A236-9164B805FF02}"/>
                </a:ext>
              </a:extLst>
            </p:cNvPr>
            <p:cNvSpPr/>
            <p:nvPr/>
          </p:nvSpPr>
          <p:spPr>
            <a:xfrm>
              <a:off x="4929460" y="315177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85" name="Freeform: Shape 84">
              <a:extLst>
                <a:ext uri="{FF2B5EF4-FFF2-40B4-BE49-F238E27FC236}">
                  <a16:creationId xmlns:a16="http://schemas.microsoft.com/office/drawing/2014/main" id="{5C76BED9-622D-49F5-AED5-3529D4CB5A6F}"/>
                </a:ext>
              </a:extLst>
            </p:cNvPr>
            <p:cNvSpPr/>
            <p:nvPr/>
          </p:nvSpPr>
          <p:spPr>
            <a:xfrm>
              <a:off x="4881200" y="310224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38" name="Freeform: Shape 37">
              <a:extLst>
                <a:ext uri="{FF2B5EF4-FFF2-40B4-BE49-F238E27FC236}">
                  <a16:creationId xmlns:a16="http://schemas.microsoft.com/office/drawing/2014/main" id="{FC627766-AD5E-45E5-B4C0-C43AD5194BDC}"/>
                </a:ext>
              </a:extLst>
            </p:cNvPr>
            <p:cNvSpPr/>
            <p:nvPr/>
          </p:nvSpPr>
          <p:spPr>
            <a:xfrm>
              <a:off x="4831670" y="305271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new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tasks</a:t>
              </a:r>
            </a:p>
          </p:txBody>
        </p:sp>
      </p:grpSp>
      <p:cxnSp>
        <p:nvCxnSpPr>
          <p:cNvPr id="29" name="Straight Connector 28">
            <a:extLst>
              <a:ext uri="{FF2B5EF4-FFF2-40B4-BE49-F238E27FC236}">
                <a16:creationId xmlns:a16="http://schemas.microsoft.com/office/drawing/2014/main" id="{226944EB-62B9-47B2-AA22-791EDB3B8DF0}"/>
              </a:ext>
            </a:extLst>
          </p:cNvPr>
          <p:cNvCxnSpPr>
            <a:cxnSpLocks/>
            <a:stCxn id="30" idx="3"/>
            <a:endCxn id="38" idx="1"/>
          </p:cNvCxnSpPr>
          <p:nvPr/>
        </p:nvCxnSpPr>
        <p:spPr>
          <a:xfrm flipH="1" flipV="1">
            <a:off x="5687443" y="3345232"/>
            <a:ext cx="1179221" cy="12772"/>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F905451-2118-46AB-B4CE-E361D1979445}"/>
              </a:ext>
            </a:extLst>
          </p:cNvPr>
          <p:cNvGrpSpPr/>
          <p:nvPr/>
        </p:nvGrpSpPr>
        <p:grpSpPr>
          <a:xfrm>
            <a:off x="5218323" y="3956089"/>
            <a:ext cx="1249678" cy="695526"/>
            <a:chOff x="5074630" y="3956089"/>
            <a:chExt cx="1249678" cy="695526"/>
          </a:xfrm>
        </p:grpSpPr>
        <p:sp>
          <p:nvSpPr>
            <p:cNvPr id="88" name="Freeform: Shape 87">
              <a:extLst>
                <a:ext uri="{FF2B5EF4-FFF2-40B4-BE49-F238E27FC236}">
                  <a16:creationId xmlns:a16="http://schemas.microsoft.com/office/drawing/2014/main" id="{33036ADA-6EE8-4C32-8618-B8EB63DC3D02}"/>
                </a:ext>
              </a:extLst>
            </p:cNvPr>
            <p:cNvSpPr/>
            <p:nvPr/>
          </p:nvSpPr>
          <p:spPr>
            <a:xfrm>
              <a:off x="5185120" y="406657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87" name="Freeform: Shape 86">
              <a:extLst>
                <a:ext uri="{FF2B5EF4-FFF2-40B4-BE49-F238E27FC236}">
                  <a16:creationId xmlns:a16="http://schemas.microsoft.com/office/drawing/2014/main" id="{7415D128-566A-4B49-A392-E7679B3371A2}"/>
                </a:ext>
              </a:extLst>
            </p:cNvPr>
            <p:cNvSpPr/>
            <p:nvPr/>
          </p:nvSpPr>
          <p:spPr>
            <a:xfrm>
              <a:off x="5135590" y="401704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45" name="Freeform: Shape 44">
              <a:extLst>
                <a:ext uri="{FF2B5EF4-FFF2-40B4-BE49-F238E27FC236}">
                  <a16:creationId xmlns:a16="http://schemas.microsoft.com/office/drawing/2014/main" id="{2629CFF6-4F01-4D30-9125-A7203812E619}"/>
                </a:ext>
              </a:extLst>
            </p:cNvPr>
            <p:cNvSpPr/>
            <p:nvPr/>
          </p:nvSpPr>
          <p:spPr>
            <a:xfrm>
              <a:off x="5074630" y="395608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computed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values</a:t>
              </a:r>
            </a:p>
          </p:txBody>
        </p:sp>
      </p:grpSp>
      <p:sp>
        <p:nvSpPr>
          <p:cNvPr id="90" name="TextBox 89">
            <a:extLst>
              <a:ext uri="{FF2B5EF4-FFF2-40B4-BE49-F238E27FC236}">
                <a16:creationId xmlns:a16="http://schemas.microsoft.com/office/drawing/2014/main" id="{20A56877-4EDC-4753-B82A-D26A670305E8}"/>
              </a:ext>
            </a:extLst>
          </p:cNvPr>
          <p:cNvSpPr txBox="1"/>
          <p:nvPr/>
        </p:nvSpPr>
        <p:spPr>
          <a:xfrm>
            <a:off x="4134229" y="1621867"/>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91" name="TextBox 90">
            <a:extLst>
              <a:ext uri="{FF2B5EF4-FFF2-40B4-BE49-F238E27FC236}">
                <a16:creationId xmlns:a16="http://schemas.microsoft.com/office/drawing/2014/main" id="{E8175E43-6128-408B-85DF-DE9715FD2184}"/>
              </a:ext>
            </a:extLst>
          </p:cNvPr>
          <p:cNvSpPr txBox="1"/>
          <p:nvPr/>
        </p:nvSpPr>
        <p:spPr>
          <a:xfrm rot="2662662">
            <a:off x="6754229" y="2223787"/>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92" name="TextBox 91">
            <a:extLst>
              <a:ext uri="{FF2B5EF4-FFF2-40B4-BE49-F238E27FC236}">
                <a16:creationId xmlns:a16="http://schemas.microsoft.com/office/drawing/2014/main" id="{AAB74FD2-166D-42C2-96FD-13AF1BAB70BE}"/>
              </a:ext>
            </a:extLst>
          </p:cNvPr>
          <p:cNvSpPr txBox="1"/>
          <p:nvPr/>
        </p:nvSpPr>
        <p:spPr>
          <a:xfrm>
            <a:off x="4142798" y="3704949"/>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grpSp>
        <p:nvGrpSpPr>
          <p:cNvPr id="17" name="Group 16">
            <a:extLst>
              <a:ext uri="{FF2B5EF4-FFF2-40B4-BE49-F238E27FC236}">
                <a16:creationId xmlns:a16="http://schemas.microsoft.com/office/drawing/2014/main" id="{9904BC71-1B3A-4CB2-AB73-77F84A57517C}"/>
              </a:ext>
            </a:extLst>
          </p:cNvPr>
          <p:cNvGrpSpPr/>
          <p:nvPr/>
        </p:nvGrpSpPr>
        <p:grpSpPr>
          <a:xfrm>
            <a:off x="2630026" y="3545204"/>
            <a:ext cx="4702118" cy="1825349"/>
            <a:chOff x="2630026" y="3545204"/>
            <a:chExt cx="4702118" cy="1825349"/>
          </a:xfrm>
        </p:grpSpPr>
        <p:grpSp>
          <p:nvGrpSpPr>
            <p:cNvPr id="10" name="Group 9">
              <a:extLst>
                <a:ext uri="{FF2B5EF4-FFF2-40B4-BE49-F238E27FC236}">
                  <a16:creationId xmlns:a16="http://schemas.microsoft.com/office/drawing/2014/main" id="{9D21AE1B-C99E-4F0E-9B05-6E7BFDD02B9C}"/>
                </a:ext>
              </a:extLst>
            </p:cNvPr>
            <p:cNvGrpSpPr/>
            <p:nvPr/>
          </p:nvGrpSpPr>
          <p:grpSpPr>
            <a:xfrm>
              <a:off x="2630026" y="3545204"/>
              <a:ext cx="4702118" cy="1825349"/>
              <a:chOff x="2630026" y="3545204"/>
              <a:chExt cx="4702118" cy="1825349"/>
            </a:xfrm>
          </p:grpSpPr>
          <p:cxnSp>
            <p:nvCxnSpPr>
              <p:cNvPr id="48" name="Straight Arrow Connector 47">
                <a:extLst>
                  <a:ext uri="{FF2B5EF4-FFF2-40B4-BE49-F238E27FC236}">
                    <a16:creationId xmlns:a16="http://schemas.microsoft.com/office/drawing/2014/main" id="{8FAD6CBF-9920-426D-ACD9-597E68FEFEC5}"/>
                  </a:ext>
                </a:extLst>
              </p:cNvPr>
              <p:cNvCxnSpPr>
                <a:cxnSpLocks/>
              </p:cNvCxnSpPr>
              <p:nvPr/>
            </p:nvCxnSpPr>
            <p:spPr>
              <a:xfrm flipH="1">
                <a:off x="3567526" y="4350207"/>
                <a:ext cx="165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F2B9127-A712-4CAA-83C3-FBE3A66E0339}"/>
                  </a:ext>
                </a:extLst>
              </p:cNvPr>
              <p:cNvSpPr txBox="1"/>
              <p:nvPr/>
            </p:nvSpPr>
            <p:spPr>
              <a:xfrm>
                <a:off x="4046120" y="3944937"/>
                <a:ext cx="1118168"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err="1">
                    <a:ln>
                      <a:noFill/>
                    </a:ln>
                    <a:solidFill>
                      <a:prstClr val="black"/>
                    </a:solidFill>
                    <a:effectLst/>
                    <a:uLnTx/>
                    <a:uFillTx/>
                    <a:latin typeface="Liberation Sans" pitchFamily="18"/>
                    <a:ea typeface="Droid Sans Fallback" pitchFamily="2"/>
                    <a:cs typeface="FreeSans" pitchFamily="2"/>
                  </a:rPr>
                  <a:t>memoize</a:t>
                </a: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cxnSp>
            <p:nvCxnSpPr>
              <p:cNvPr id="82" name="Connector: Elbow 81">
                <a:extLst>
                  <a:ext uri="{FF2B5EF4-FFF2-40B4-BE49-F238E27FC236}">
                    <a16:creationId xmlns:a16="http://schemas.microsoft.com/office/drawing/2014/main" id="{0AF48042-014E-4429-9BC6-BDBE5200A2A5}"/>
                  </a:ext>
                </a:extLst>
              </p:cNvPr>
              <p:cNvCxnSpPr>
                <a:cxnSpLocks/>
                <a:endCxn id="30" idx="2"/>
              </p:cNvCxnSpPr>
              <p:nvPr/>
            </p:nvCxnSpPr>
            <p:spPr>
              <a:xfrm flipV="1">
                <a:off x="3567526" y="3545204"/>
                <a:ext cx="3764618" cy="134142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236F17B3-9DD8-477F-BBED-C624DF171B50}"/>
                  </a:ext>
                </a:extLst>
              </p:cNvPr>
              <p:cNvSpPr/>
              <p:nvPr/>
            </p:nvSpPr>
            <p:spPr>
              <a:xfrm>
                <a:off x="2630026" y="3993104"/>
                <a:ext cx="939600" cy="13774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cache</a:t>
                </a:r>
              </a:p>
            </p:txBody>
          </p:sp>
        </p:grpSp>
        <p:sp>
          <p:nvSpPr>
            <p:cNvPr id="95" name="TextBox 94">
              <a:extLst>
                <a:ext uri="{FF2B5EF4-FFF2-40B4-BE49-F238E27FC236}">
                  <a16:creationId xmlns:a16="http://schemas.microsoft.com/office/drawing/2014/main" id="{25B999E2-4A50-41CF-A084-DEA414E89050}"/>
                </a:ext>
              </a:extLst>
            </p:cNvPr>
            <p:cNvSpPr txBox="1"/>
            <p:nvPr/>
          </p:nvSpPr>
          <p:spPr>
            <a:xfrm>
              <a:off x="5177690" y="4864417"/>
              <a:ext cx="861944"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lookup</a:t>
              </a:r>
            </a:p>
          </p:txBody>
        </p:sp>
      </p:grpSp>
      <p:sp>
        <p:nvSpPr>
          <p:cNvPr id="40" name="Speech Bubble: Rectangle 39">
            <a:extLst>
              <a:ext uri="{FF2B5EF4-FFF2-40B4-BE49-F238E27FC236}">
                <a16:creationId xmlns:a16="http://schemas.microsoft.com/office/drawing/2014/main" id="{E999E8D9-8D0B-494B-A49C-6C832CF5A6EE}"/>
              </a:ext>
            </a:extLst>
          </p:cNvPr>
          <p:cNvSpPr/>
          <p:nvPr/>
        </p:nvSpPr>
        <p:spPr>
          <a:xfrm>
            <a:off x="394801" y="2788536"/>
            <a:ext cx="2641763" cy="1602464"/>
          </a:xfrm>
          <a:prstGeom prst="wedgeRectCallout">
            <a:avLst>
              <a:gd name="adj1" fmla="val 89322"/>
              <a:gd name="adj2" fmla="val 3322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Memos are optional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Solver can create or flush memos anytime.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(memos save recomputation, but require maintenance)</a:t>
            </a:r>
          </a:p>
        </p:txBody>
      </p:sp>
      <p:sp>
        <p:nvSpPr>
          <p:cNvPr id="37" name="Freeform: Shape 36">
            <a:extLst>
              <a:ext uri="{FF2B5EF4-FFF2-40B4-BE49-F238E27FC236}">
                <a16:creationId xmlns:a16="http://schemas.microsoft.com/office/drawing/2014/main" id="{80E9DDE2-BA84-47CD-8649-F520943C5B4B}"/>
              </a:ext>
            </a:extLst>
          </p:cNvPr>
          <p:cNvSpPr/>
          <p:nvPr/>
        </p:nvSpPr>
        <p:spPr>
          <a:xfrm>
            <a:off x="5482364" y="2048063"/>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a:t>
            </a:r>
          </a:p>
        </p:txBody>
      </p:sp>
      <p:sp>
        <p:nvSpPr>
          <p:cNvPr id="44" name="Speech Bubble: Rectangle 43">
            <a:extLst>
              <a:ext uri="{FF2B5EF4-FFF2-40B4-BE49-F238E27FC236}">
                <a16:creationId xmlns:a16="http://schemas.microsoft.com/office/drawing/2014/main" id="{ABAFC9CE-96E6-46CC-9520-1016BD75B3F8}"/>
              </a:ext>
            </a:extLst>
          </p:cNvPr>
          <p:cNvSpPr/>
          <p:nvPr/>
        </p:nvSpPr>
        <p:spPr>
          <a:xfrm>
            <a:off x="8186604" y="861021"/>
            <a:ext cx="2663190" cy="756249"/>
          </a:xfrm>
          <a:prstGeom prst="wedgeRectCallout">
            <a:avLst>
              <a:gd name="adj1" fmla="val -113693"/>
              <a:gd name="adj2" fmla="val 103149"/>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Compute </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,4)</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for all </a:t>
            </a: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endPar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endParaRPr>
          </a:p>
        </p:txBody>
      </p:sp>
      <p:sp>
        <p:nvSpPr>
          <p:cNvPr id="50" name="TextBox 49">
            <a:extLst>
              <a:ext uri="{FF2B5EF4-FFF2-40B4-BE49-F238E27FC236}">
                <a16:creationId xmlns:a16="http://schemas.microsoft.com/office/drawing/2014/main" id="{ED89F0D8-C296-473A-A37D-AC67FAC4C509}"/>
              </a:ext>
            </a:extLst>
          </p:cNvPr>
          <p:cNvSpPr txBox="1"/>
          <p:nvPr/>
        </p:nvSpPr>
        <p:spPr>
          <a:xfrm rot="1327615">
            <a:off x="4076470" y="2747508"/>
            <a:ext cx="682279"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push</a:t>
            </a:r>
          </a:p>
        </p:txBody>
      </p:sp>
      <p:cxnSp>
        <p:nvCxnSpPr>
          <p:cNvPr id="52" name="Straight Arrow Connector 51">
            <a:extLst>
              <a:ext uri="{FF2B5EF4-FFF2-40B4-BE49-F238E27FC236}">
                <a16:creationId xmlns:a16="http://schemas.microsoft.com/office/drawing/2014/main" id="{1EBE9997-FDD5-49F7-8638-1DCFDB73084F}"/>
              </a:ext>
            </a:extLst>
          </p:cNvPr>
          <p:cNvCxnSpPr>
            <a:cxnSpLocks/>
            <a:stCxn id="45" idx="1"/>
            <a:endCxn id="62" idx="3"/>
          </p:cNvCxnSpPr>
          <p:nvPr/>
        </p:nvCxnSpPr>
        <p:spPr>
          <a:xfrm>
            <a:off x="6357511" y="4248607"/>
            <a:ext cx="3111233" cy="12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Speech Bubble: Rectangle 54">
            <a:extLst>
              <a:ext uri="{FF2B5EF4-FFF2-40B4-BE49-F238E27FC236}">
                <a16:creationId xmlns:a16="http://schemas.microsoft.com/office/drawing/2014/main" id="{5014F6DA-657D-46AD-AF43-75D323A8BCFD}"/>
              </a:ext>
            </a:extLst>
          </p:cNvPr>
          <p:cNvSpPr/>
          <p:nvPr/>
        </p:nvSpPr>
        <p:spPr>
          <a:xfrm>
            <a:off x="-3475312" y="4738581"/>
            <a:ext cx="3285491" cy="1678548"/>
          </a:xfrm>
          <a:prstGeom prst="wedgeRectCallout">
            <a:avLst>
              <a:gd name="adj1" fmla="val -47029"/>
              <a:gd name="adj2" fmla="val -7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TODO: for an update task, we would has actual new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TODO add cache later. For some tasks it’s crucial to cache stuff, e.g., shortest path</a:t>
            </a:r>
          </a:p>
        </p:txBody>
      </p:sp>
      <p:cxnSp>
        <p:nvCxnSpPr>
          <p:cNvPr id="59" name="Straight Arrow Connector 58">
            <a:extLst>
              <a:ext uri="{FF2B5EF4-FFF2-40B4-BE49-F238E27FC236}">
                <a16:creationId xmlns:a16="http://schemas.microsoft.com/office/drawing/2014/main" id="{0824E63F-F35C-46B5-933F-01AA86A90FB8}"/>
              </a:ext>
            </a:extLst>
          </p:cNvPr>
          <p:cNvCxnSpPr>
            <a:cxnSpLocks/>
            <a:stCxn id="63" idx="1"/>
          </p:cNvCxnSpPr>
          <p:nvPr/>
        </p:nvCxnSpPr>
        <p:spPr>
          <a:xfrm>
            <a:off x="1792573" y="2241328"/>
            <a:ext cx="832039" cy="3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2CE3FF2-D0D8-4B9B-BBD2-0BAF1DA2F85A}"/>
              </a:ext>
            </a:extLst>
          </p:cNvPr>
          <p:cNvSpPr txBox="1"/>
          <p:nvPr/>
        </p:nvSpPr>
        <p:spPr>
          <a:xfrm>
            <a:off x="597298" y="1855824"/>
            <a:ext cx="124676" cy="356336"/>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62" name="Freeform: Shape 61">
            <a:extLst>
              <a:ext uri="{FF2B5EF4-FFF2-40B4-BE49-F238E27FC236}">
                <a16:creationId xmlns:a16="http://schemas.microsoft.com/office/drawing/2014/main" id="{30FEAE3D-7A4E-4545-B3C5-A3EE773AC081}"/>
              </a:ext>
            </a:extLst>
          </p:cNvPr>
          <p:cNvSpPr/>
          <p:nvPr/>
        </p:nvSpPr>
        <p:spPr>
          <a:xfrm>
            <a:off x="9468744" y="4074281"/>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response</a:t>
            </a:r>
          </a:p>
        </p:txBody>
      </p:sp>
      <p:sp>
        <p:nvSpPr>
          <p:cNvPr id="63" name="Freeform: Shape 62">
            <a:extLst>
              <a:ext uri="{FF2B5EF4-FFF2-40B4-BE49-F238E27FC236}">
                <a16:creationId xmlns:a16="http://schemas.microsoft.com/office/drawing/2014/main" id="{FCFE2CBF-50C3-4D06-A026-E1E81ED42078}"/>
              </a:ext>
            </a:extLst>
          </p:cNvPr>
          <p:cNvSpPr/>
          <p:nvPr/>
        </p:nvSpPr>
        <p:spPr>
          <a:xfrm>
            <a:off x="597298" y="1914727"/>
            <a:ext cx="1195275" cy="6532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queries &amp; </a:t>
            </a:r>
          </a:p>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updates</a:t>
            </a:r>
          </a:p>
        </p:txBody>
      </p:sp>
    </p:spTree>
    <p:extLst>
      <p:ext uri="{BB962C8B-B14F-4D97-AF65-F5344CB8AC3E}">
        <p14:creationId xmlns:p14="http://schemas.microsoft.com/office/powerpoint/2010/main" val="5307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fade">
                                      <p:cBhvr>
                                        <p:cTn id="107" dur="500"/>
                                        <p:tgtEl>
                                          <p:spTgt spid="9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500"/>
                                        <p:tgtEl>
                                          <p:spTgt spid="9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p:bldP spid="57" grpId="0" animBg="1"/>
      <p:bldP spid="32" grpId="0"/>
      <p:bldP spid="30" grpId="0" animBg="1"/>
      <p:bldP spid="35" grpId="0" animBg="1"/>
      <p:bldP spid="36" grpId="0" animBg="1"/>
      <p:bldP spid="47" grpId="0" animBg="1"/>
      <p:bldP spid="64" grpId="0"/>
      <p:bldP spid="67" grpId="0"/>
      <p:bldP spid="68" grpId="0"/>
      <p:bldP spid="90" grpId="0"/>
      <p:bldP spid="91" grpId="0"/>
      <p:bldP spid="92" grpId="0"/>
      <p:bldP spid="40" grpId="0" animBg="1"/>
      <p:bldP spid="37" grpId="0" animBg="1"/>
      <p:bldP spid="44" grpId="0" animBg="1"/>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7B3D58F-E5DB-421B-A2E6-815088C36FFF}"/>
              </a:ext>
            </a:extLst>
          </p:cNvPr>
          <p:cNvSpPr/>
          <p:nvPr/>
        </p:nvSpPr>
        <p:spPr>
          <a:xfrm>
            <a:off x="819506" y="2113023"/>
            <a:ext cx="10889894" cy="4154984"/>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Parallelizing independent computations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Ordering dependent computations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Join strategies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Forward vs. backward chaining (update-driven vs. query-driven)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Dynamically identify unnecessary computation</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Short-circuiting, branch-and-bound/A*, watched variables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Consolidating related work</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Static or dynamic batching (consolidating similar tasks, including GPU)</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Inlining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depth (consolidating caller-</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callee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Storage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Memoization policy; choose low-level data structures</a:t>
            </a:r>
          </a:p>
        </p:txBody>
      </p:sp>
      <p:sp>
        <p:nvSpPr>
          <p:cNvPr id="34" name="Title 1">
            <a:extLst>
              <a:ext uri="{FF2B5EF4-FFF2-40B4-BE49-F238E27FC236}">
                <a16:creationId xmlns:a16="http://schemas.microsoft.com/office/drawing/2014/main" id="{D8E60B20-8EC9-4B02-A8D3-7AA74C679608}"/>
              </a:ext>
            </a:extLst>
          </p:cNvPr>
          <p:cNvSpPr txBox="1">
            <a:spLocks/>
          </p:cNvSpPr>
          <p:nvPr/>
        </p:nvSpPr>
        <p:spPr>
          <a:xfrm>
            <a:off x="525368" y="245107"/>
            <a:ext cx="10515600" cy="903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Strategy options</a:t>
            </a:r>
          </a:p>
        </p:txBody>
      </p:sp>
      <p:sp>
        <p:nvSpPr>
          <p:cNvPr id="7" name="TextBox 6">
            <a:extLst>
              <a:ext uri="{FF2B5EF4-FFF2-40B4-BE49-F238E27FC236}">
                <a16:creationId xmlns:a16="http://schemas.microsoft.com/office/drawing/2014/main" id="{F81098B9-1DF4-4F0A-9D70-090475041C7F}"/>
              </a:ext>
            </a:extLst>
          </p:cNvPr>
          <p:cNvSpPr txBox="1"/>
          <p:nvPr/>
        </p:nvSpPr>
        <p:spPr>
          <a:xfrm>
            <a:off x="571500" y="1206037"/>
            <a:ext cx="10782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Solver should systematize all the reasonable implementation tricks that programmers might use and make them work together correctly.</a:t>
            </a:r>
          </a:p>
        </p:txBody>
      </p:sp>
      <p:sp>
        <p:nvSpPr>
          <p:cNvPr id="2" name="Rectangle 1">
            <a:extLst>
              <a:ext uri="{FF2B5EF4-FFF2-40B4-BE49-F238E27FC236}">
                <a16:creationId xmlns:a16="http://schemas.microsoft.com/office/drawing/2014/main" id="{50AA55D2-DF56-4A4C-ADFF-21887E24B4D2}"/>
              </a:ext>
            </a:extLst>
          </p:cNvPr>
          <p:cNvSpPr/>
          <p:nvPr/>
        </p:nvSpPr>
        <p:spPr>
          <a:xfrm>
            <a:off x="-4140172" y="2408541"/>
            <a:ext cx="4140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strong interactions among decisions</a:t>
            </a:r>
          </a:p>
        </p:txBody>
      </p:sp>
    </p:spTree>
    <p:extLst>
      <p:ext uri="{BB962C8B-B14F-4D97-AF65-F5344CB8AC3E}">
        <p14:creationId xmlns:p14="http://schemas.microsoft.com/office/powerpoint/2010/main" val="33479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E3E2-1C2C-493D-A102-41CCAA097AC0}"/>
              </a:ext>
            </a:extLst>
          </p:cNvPr>
          <p:cNvSpPr>
            <a:spLocks noGrp="1"/>
          </p:cNvSpPr>
          <p:nvPr>
            <p:ph type="title"/>
          </p:nvPr>
        </p:nvSpPr>
        <p:spPr>
          <a:xfrm>
            <a:off x="838200" y="160496"/>
            <a:ext cx="10515600" cy="1325563"/>
          </a:xfrm>
        </p:spPr>
        <p:txBody>
          <a:bodyPr/>
          <a:lstStyle/>
          <a:p>
            <a:r>
              <a:rPr lang="en-US" dirty="0"/>
              <a:t>The Dyna solver</a:t>
            </a:r>
          </a:p>
        </p:txBody>
      </p:sp>
      <p:sp>
        <p:nvSpPr>
          <p:cNvPr id="3" name="Content Placeholder 2">
            <a:extLst>
              <a:ext uri="{FF2B5EF4-FFF2-40B4-BE49-F238E27FC236}">
                <a16:creationId xmlns:a16="http://schemas.microsoft.com/office/drawing/2014/main" id="{C6104D41-9EEA-4656-AF80-13BB41024C1B}"/>
              </a:ext>
            </a:extLst>
          </p:cNvPr>
          <p:cNvSpPr>
            <a:spLocks noGrp="1"/>
          </p:cNvSpPr>
          <p:nvPr>
            <p:ph idx="1"/>
          </p:nvPr>
        </p:nvSpPr>
        <p:spPr>
          <a:xfrm>
            <a:off x="838200" y="1334135"/>
            <a:ext cx="10515600" cy="4351338"/>
          </a:xfrm>
        </p:spPr>
        <p:txBody>
          <a:bodyPr>
            <a:normAutofit lnSpcReduction="10000"/>
          </a:bodyPr>
          <a:lstStyle/>
          <a:p>
            <a:r>
              <a:rPr lang="en-US" dirty="0"/>
              <a:t>Lots of challenges in defining this giant space while preserving correctness</a:t>
            </a:r>
          </a:p>
          <a:p>
            <a:r>
              <a:rPr lang="en-US" dirty="0"/>
              <a:t>Most systems avoid</a:t>
            </a:r>
            <a:r>
              <a:rPr lang="en-US" i="1" dirty="0"/>
              <a:t> </a:t>
            </a:r>
            <a:r>
              <a:rPr lang="en-US" dirty="0"/>
              <a:t>choices. We embrace choice because we have machine learning to choose intelligently.</a:t>
            </a:r>
          </a:p>
          <a:p>
            <a:r>
              <a:rPr lang="en-US" dirty="0"/>
              <a:t>Further reading</a:t>
            </a:r>
          </a:p>
          <a:p>
            <a:pPr lvl="1"/>
            <a:r>
              <a:rPr lang="en-US" dirty="0"/>
              <a:t>Mixed-chaining / arbitrary memoization (Filardo &amp; Eisner, 2012)</a:t>
            </a:r>
          </a:p>
          <a:p>
            <a:pPr lvl="1"/>
            <a:r>
              <a:rPr lang="en-US" dirty="0"/>
              <a:t>Set-at-a-time inference (Filardo &amp; Eisner, 2017, in preparation)</a:t>
            </a:r>
          </a:p>
          <a:p>
            <a:r>
              <a:rPr lang="en-US" dirty="0"/>
              <a:t>Lots of progress to come!</a:t>
            </a:r>
          </a:p>
          <a:p>
            <a:pPr lvl="1"/>
            <a:r>
              <a:rPr lang="en-US" b="1" dirty="0"/>
              <a:t>Nathaniel Wesley Filardo</a:t>
            </a:r>
            <a:r>
              <a:rPr lang="en-US" dirty="0"/>
              <a:t> is tying up many loose ends in his thesis (September 2017)</a:t>
            </a:r>
          </a:p>
          <a:p>
            <a:pPr lvl="1"/>
            <a:r>
              <a:rPr lang="en-US" b="1" dirty="0">
                <a:solidFill>
                  <a:schemeClr val="accent2"/>
                </a:solidFill>
              </a:rPr>
              <a:t>He’s on the job market!</a:t>
            </a:r>
          </a:p>
        </p:txBody>
      </p:sp>
      <p:sp>
        <p:nvSpPr>
          <p:cNvPr id="4" name="Slide Number Placeholder 3">
            <a:extLst>
              <a:ext uri="{FF2B5EF4-FFF2-40B4-BE49-F238E27FC236}">
                <a16:creationId xmlns:a16="http://schemas.microsoft.com/office/drawing/2014/main" id="{D613E050-0E69-4CD7-BF21-9B66873EF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Just me">
            <a:extLst>
              <a:ext uri="{FF2B5EF4-FFF2-40B4-BE49-F238E27FC236}">
                <a16:creationId xmlns:a16="http://schemas.microsoft.com/office/drawing/2014/main" id="{7F39C3CE-A4A6-4122-8887-376BCD4A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506" y="5105819"/>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072"/>
            <a:ext cx="11049000" cy="1325563"/>
          </a:xfrm>
        </p:spPr>
        <p:txBody>
          <a:bodyPr/>
          <a:lstStyle/>
          <a:p>
            <a:r>
              <a:rPr lang="en-US" dirty="0"/>
              <a:t>Sequential choices at runtime (some stochastic) </a:t>
            </a:r>
          </a:p>
        </p:txBody>
      </p:sp>
      <p:sp>
        <p:nvSpPr>
          <p:cNvPr id="8" name="Oval 7"/>
          <p:cNvSpPr/>
          <p:nvPr/>
        </p:nvSpPr>
        <p:spPr>
          <a:xfrm>
            <a:off x="269294"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p:cNvGrpSpPr/>
          <p:nvPr/>
        </p:nvGrpSpPr>
        <p:grpSpPr>
          <a:xfrm>
            <a:off x="401269" y="1104446"/>
            <a:ext cx="1404347" cy="883084"/>
            <a:chOff x="401269" y="1104446"/>
            <a:chExt cx="1404347" cy="883084"/>
          </a:xfrm>
        </p:grpSpPr>
        <p:sp>
          <p:nvSpPr>
            <p:cNvPr id="9" name="Oval 8"/>
            <p:cNvSpPr/>
            <p:nvPr/>
          </p:nvSpPr>
          <p:spPr>
            <a:xfrm>
              <a:off x="1673641"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4" name="Group 133"/>
            <p:cNvGrpSpPr/>
            <p:nvPr/>
          </p:nvGrpSpPr>
          <p:grpSpPr>
            <a:xfrm>
              <a:off x="401269" y="1104446"/>
              <a:ext cx="1327701" cy="817097"/>
              <a:chOff x="401269" y="1104446"/>
              <a:chExt cx="1327701" cy="817097"/>
            </a:xfrm>
          </p:grpSpPr>
          <p:sp>
            <p:nvSpPr>
              <p:cNvPr id="5" name="Rectangle 4"/>
              <p:cNvSpPr/>
              <p:nvPr/>
            </p:nvSpPr>
            <p:spPr>
              <a:xfrm>
                <a:off x="467086" y="1104446"/>
                <a:ext cx="126188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query</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cxnSp>
            <p:nvCxnSpPr>
              <p:cNvPr id="11" name="Straight Arrow Connector 10"/>
              <p:cNvCxnSpPr>
                <a:cxnSpLocks/>
                <a:stCxn id="8" idx="6"/>
                <a:endCxn id="9" idx="2"/>
              </p:cNvCxnSpPr>
              <p:nvPr/>
            </p:nvCxnSpPr>
            <p:spPr>
              <a:xfrm>
                <a:off x="401269" y="1921543"/>
                <a:ext cx="1272372" cy="0"/>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38" name="Group 137"/>
          <p:cNvGrpSpPr/>
          <p:nvPr/>
        </p:nvGrpSpPr>
        <p:grpSpPr>
          <a:xfrm>
            <a:off x="3079896" y="3356934"/>
            <a:ext cx="3183148" cy="2003620"/>
            <a:chOff x="3079896" y="3356934"/>
            <a:chExt cx="3183148" cy="2003620"/>
          </a:xfrm>
        </p:grpSpPr>
        <p:cxnSp>
          <p:nvCxnSpPr>
            <p:cNvPr id="68" name="Straight Arrow Connector 67"/>
            <p:cNvCxnSpPr>
              <a:cxnSpLocks/>
              <a:stCxn id="38" idx="7"/>
              <a:endCxn id="80" idx="3"/>
            </p:cNvCxnSpPr>
            <p:nvPr/>
          </p:nvCxnSpPr>
          <p:spPr>
            <a:xfrm flipV="1">
              <a:off x="3165742" y="3624712"/>
              <a:ext cx="1280214" cy="47638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8" idx="5"/>
              <a:endCxn id="82" idx="1"/>
            </p:cNvCxnSpPr>
            <p:nvPr/>
          </p:nvCxnSpPr>
          <p:spPr>
            <a:xfrm>
              <a:off x="3165742" y="4194416"/>
              <a:ext cx="1208581" cy="712617"/>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rot="20368205">
              <a:off x="3079896" y="3471049"/>
              <a:ext cx="13947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0.3</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9" name="Rectangle: Rounded Corners 78"/>
            <p:cNvSpPr/>
            <p:nvPr/>
          </p:nvSpPr>
          <p:spPr>
            <a:xfrm>
              <a:off x="4486970" y="3356934"/>
              <a:ext cx="1769970" cy="146423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from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rules</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using join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strategy 1</a:t>
              </a:r>
            </a:p>
          </p:txBody>
        </p:sp>
        <p:sp>
          <p:nvSpPr>
            <p:cNvPr id="80" name="Oval 79"/>
            <p:cNvSpPr/>
            <p:nvPr/>
          </p:nvSpPr>
          <p:spPr>
            <a:xfrm>
              <a:off x="4426629" y="3512064"/>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p:cNvSpPr/>
            <p:nvPr/>
          </p:nvSpPr>
          <p:spPr>
            <a:xfrm>
              <a:off x="4354996" y="488770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rot="1875367">
              <a:off x="3231598" y="421693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4433916" y="4917880"/>
              <a:ext cx="1829128" cy="44267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join strategy 2</a:t>
              </a:r>
            </a:p>
          </p:txBody>
        </p:sp>
      </p:grpSp>
      <p:cxnSp>
        <p:nvCxnSpPr>
          <p:cNvPr id="124" name="Straight Arrow Connector 123"/>
          <p:cNvCxnSpPr>
            <a:endCxn id="8" idx="2"/>
          </p:cNvCxnSpPr>
          <p:nvPr/>
        </p:nvCxnSpPr>
        <p:spPr>
          <a:xfrm flipV="1">
            <a:off x="0" y="1921543"/>
            <a:ext cx="269294" cy="1568"/>
          </a:xfrm>
          <a:prstGeom prst="straightConnector1">
            <a:avLst/>
          </a:pr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335282" y="1968203"/>
            <a:ext cx="1387317" cy="1040253"/>
            <a:chOff x="335282" y="1968203"/>
            <a:chExt cx="1387317" cy="1040253"/>
          </a:xfrm>
        </p:grpSpPr>
        <p:sp>
          <p:nvSpPr>
            <p:cNvPr id="15" name="Oval 14"/>
            <p:cNvSpPr/>
            <p:nvPr/>
          </p:nvSpPr>
          <p:spPr>
            <a:xfrm>
              <a:off x="1260430" y="224880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a:cxnSpLocks/>
              <a:stCxn id="8" idx="5"/>
              <a:endCxn id="15" idx="2"/>
            </p:cNvCxnSpPr>
            <p:nvPr/>
          </p:nvCxnSpPr>
          <p:spPr>
            <a:xfrm>
              <a:off x="381942" y="1968203"/>
              <a:ext cx="878488" cy="346594"/>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05480" y="279803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a:cxnSpLocks/>
              <a:stCxn id="8" idx="4"/>
              <a:endCxn id="22" idx="0"/>
            </p:cNvCxnSpPr>
            <p:nvPr/>
          </p:nvCxnSpPr>
          <p:spPr>
            <a:xfrm>
              <a:off x="335282" y="1987530"/>
              <a:ext cx="636186" cy="81050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1045777" y="2608346"/>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p:cNvSpPr/>
            <p:nvPr/>
          </p:nvSpPr>
          <p:spPr>
            <a:xfrm>
              <a:off x="1366411" y="2071131"/>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7" name="Group 136"/>
          <p:cNvGrpSpPr/>
          <p:nvPr/>
        </p:nvGrpSpPr>
        <p:grpSpPr>
          <a:xfrm>
            <a:off x="1692968" y="1968203"/>
            <a:ext cx="1933199" cy="3382337"/>
            <a:chOff x="1692968" y="1968203"/>
            <a:chExt cx="1933199" cy="3382337"/>
          </a:xfrm>
        </p:grpSpPr>
        <p:sp>
          <p:nvSpPr>
            <p:cNvPr id="38" name="Oval 37"/>
            <p:cNvSpPr/>
            <p:nvPr/>
          </p:nvSpPr>
          <p:spPr>
            <a:xfrm>
              <a:off x="3053094" y="408176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3114541" y="513678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6" name="Group 135"/>
            <p:cNvGrpSpPr/>
            <p:nvPr/>
          </p:nvGrpSpPr>
          <p:grpSpPr>
            <a:xfrm>
              <a:off x="1692968" y="1968203"/>
              <a:ext cx="1933199" cy="3382337"/>
              <a:chOff x="1692968" y="1968203"/>
              <a:chExt cx="1933199" cy="3382337"/>
            </a:xfrm>
          </p:grpSpPr>
          <p:cxnSp>
            <p:nvCxnSpPr>
              <p:cNvPr id="39" name="Straight Arrow Connector 38"/>
              <p:cNvCxnSpPr>
                <a:cxnSpLocks/>
                <a:stCxn id="9" idx="4"/>
                <a:endCxn id="38" idx="2"/>
              </p:cNvCxnSpPr>
              <p:nvPr/>
            </p:nvCxnSpPr>
            <p:spPr>
              <a:xfrm>
                <a:off x="1739629" y="1987530"/>
                <a:ext cx="1313465" cy="2160226"/>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3402155">
                <a:off x="1874817" y="293639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cxnSp>
            <p:nvCxnSpPr>
              <p:cNvPr id="43" name="Straight Arrow Connector 42"/>
              <p:cNvCxnSpPr>
                <a:cxnSpLocks/>
                <a:stCxn id="9" idx="3"/>
                <a:endCxn id="42" idx="0"/>
              </p:cNvCxnSpPr>
              <p:nvPr/>
            </p:nvCxnSpPr>
            <p:spPr>
              <a:xfrm>
                <a:off x="1692968" y="1968203"/>
                <a:ext cx="1487561" cy="316858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3269979" y="4950430"/>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1" name="Group 140"/>
          <p:cNvGrpSpPr/>
          <p:nvPr/>
        </p:nvGrpSpPr>
        <p:grpSpPr>
          <a:xfrm>
            <a:off x="1771126" y="1154731"/>
            <a:ext cx="1896131" cy="1908716"/>
            <a:chOff x="1771126" y="1154731"/>
            <a:chExt cx="1896131" cy="1908716"/>
          </a:xfrm>
        </p:grpSpPr>
        <p:sp>
          <p:nvSpPr>
            <p:cNvPr id="6" name="Rectangle 5"/>
            <p:cNvSpPr/>
            <p:nvPr/>
          </p:nvSpPr>
          <p:spPr>
            <a:xfrm rot="2083151">
              <a:off x="1844968" y="219010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7" name="Rectangle 6"/>
            <p:cNvSpPr/>
            <p:nvPr/>
          </p:nvSpPr>
          <p:spPr>
            <a:xfrm>
              <a:off x="1771126" y="1154731"/>
              <a:ext cx="16018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some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Calibri" panose="020F0502020204030204" pitchFamily="34" charset="0"/>
              </a:endParaRPr>
            </a:p>
          </p:txBody>
        </p:sp>
        <p:sp>
          <p:nvSpPr>
            <p:cNvPr id="19" name="Oval 18"/>
            <p:cNvSpPr/>
            <p:nvPr/>
          </p:nvSpPr>
          <p:spPr>
            <a:xfrm>
              <a:off x="3117509" y="1857123"/>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p:cNvCxnSpPr>
              <a:cxnSpLocks/>
              <a:stCxn id="9" idx="6"/>
              <a:endCxn id="19" idx="2"/>
            </p:cNvCxnSpPr>
            <p:nvPr/>
          </p:nvCxnSpPr>
          <p:spPr>
            <a:xfrm>
              <a:off x="1805616" y="1921543"/>
              <a:ext cx="1311893" cy="1568"/>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17509" y="282642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p:cNvCxnSpPr>
              <a:cxnSpLocks/>
              <a:stCxn id="9" idx="5"/>
              <a:endCxn id="32" idx="2"/>
            </p:cNvCxnSpPr>
            <p:nvPr/>
          </p:nvCxnSpPr>
          <p:spPr>
            <a:xfrm>
              <a:off x="1786289" y="1968203"/>
              <a:ext cx="1331220" cy="92421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297213" y="2663337"/>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139"/>
            <p:cNvSpPr/>
            <p:nvPr/>
          </p:nvSpPr>
          <p:spPr>
            <a:xfrm>
              <a:off x="3311069" y="1670425"/>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385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left)">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wipe(left)">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left)">
                                      <p:cBhvr>
                                        <p:cTn id="22" dur="500"/>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left)">
                                      <p:cBhvr>
                                        <p:cTn id="2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F4EA-619A-4C1B-ADD9-0E781E426952}"/>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C6385F1E-C159-4E02-BBDC-16ADA88A1B02}"/>
              </a:ext>
            </a:extLst>
          </p:cNvPr>
          <p:cNvSpPr>
            <a:spLocks noGrp="1"/>
          </p:cNvSpPr>
          <p:nvPr>
            <p:ph idx="1"/>
          </p:nvPr>
        </p:nvSpPr>
        <p:spPr>
          <a:xfrm>
            <a:off x="838200" y="1825625"/>
            <a:ext cx="10515600" cy="4351338"/>
          </a:xfrm>
        </p:spPr>
        <p:txBody>
          <a:bodyPr/>
          <a:lstStyle/>
          <a:p>
            <a:r>
              <a:rPr lang="en-US" dirty="0"/>
              <a:t>Why Declarative Programming?</a:t>
            </a:r>
          </a:p>
          <a:p>
            <a:r>
              <a:rPr lang="en-US" dirty="0"/>
              <a:t>Quick introduction to the Dyna language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algn="just"/>
            <a:r>
              <a:rPr lang="en-US" dirty="0"/>
              <a:t>Automatic optimization of Dyna programs</a:t>
            </a:r>
          </a:p>
        </p:txBody>
      </p:sp>
      <p:sp>
        <p:nvSpPr>
          <p:cNvPr id="5" name="Slide Number Placeholder 4">
            <a:extLst>
              <a:ext uri="{FF2B5EF4-FFF2-40B4-BE49-F238E27FC236}">
                <a16:creationId xmlns:a16="http://schemas.microsoft.com/office/drawing/2014/main" id="{F1783988-2867-4CD5-8DC7-89ED2C0D1020}"/>
              </a:ext>
            </a:extLst>
          </p:cNvPr>
          <p:cNvSpPr>
            <a:spLocks noGrp="1"/>
          </p:cNvSpPr>
          <p:nvPr>
            <p:ph type="sldNum" sz="quarter" idx="12"/>
          </p:nvPr>
        </p:nvSpPr>
        <p:spPr/>
        <p:txBody>
          <a:bodyPr/>
          <a:lstStyle/>
          <a:p>
            <a:fld id="{DD2D5612-D1A6-4510-A96B-3BEF8629B754}" type="slidenum">
              <a:rPr lang="en-US" smtClean="0"/>
              <a:t>3</a:t>
            </a:fld>
            <a:endParaRPr lang="en-US"/>
          </a:p>
        </p:txBody>
      </p:sp>
      <p:grpSp>
        <p:nvGrpSpPr>
          <p:cNvPr id="20" name="Group 19">
            <a:extLst>
              <a:ext uri="{FF2B5EF4-FFF2-40B4-BE49-F238E27FC236}">
                <a16:creationId xmlns:a16="http://schemas.microsoft.com/office/drawing/2014/main" id="{3B1B7D67-9418-471F-9F22-AD6D7BF351FA}"/>
              </a:ext>
            </a:extLst>
          </p:cNvPr>
          <p:cNvGrpSpPr/>
          <p:nvPr/>
        </p:nvGrpSpPr>
        <p:grpSpPr>
          <a:xfrm>
            <a:off x="2089665" y="2804532"/>
            <a:ext cx="2301727" cy="1438940"/>
            <a:chOff x="7527735" y="1929902"/>
            <a:chExt cx="2301727" cy="1438940"/>
          </a:xfrm>
        </p:grpSpPr>
        <p:grpSp>
          <p:nvGrpSpPr>
            <p:cNvPr id="6" name="Group 5">
              <a:extLst>
                <a:ext uri="{FF2B5EF4-FFF2-40B4-BE49-F238E27FC236}">
                  <a16:creationId xmlns:a16="http://schemas.microsoft.com/office/drawing/2014/main" id="{266B2BE7-E8CB-47E8-8630-0EEC1F343F20}"/>
                </a:ext>
              </a:extLst>
            </p:cNvPr>
            <p:cNvGrpSpPr/>
            <p:nvPr/>
          </p:nvGrpSpPr>
          <p:grpSpPr>
            <a:xfrm>
              <a:off x="7527735" y="1929902"/>
              <a:ext cx="2301727" cy="1438940"/>
              <a:chOff x="3876896" y="2405954"/>
              <a:chExt cx="4485650" cy="2787734"/>
            </a:xfrm>
          </p:grpSpPr>
          <p:sp>
            <p:nvSpPr>
              <p:cNvPr id="7" name="Freeform: Shape 6">
                <a:extLst>
                  <a:ext uri="{FF2B5EF4-FFF2-40B4-BE49-F238E27FC236}">
                    <a16:creationId xmlns:a16="http://schemas.microsoft.com/office/drawing/2014/main" id="{A6D49C9A-8D83-4FAF-A0C6-4BE853A2E0B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8" name="Freeform: Shape 7">
                <a:extLst>
                  <a:ext uri="{FF2B5EF4-FFF2-40B4-BE49-F238E27FC236}">
                    <a16:creationId xmlns:a16="http://schemas.microsoft.com/office/drawing/2014/main" id="{134DFAC6-80B1-415B-8F12-D0225B621B12}"/>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9" name="TextBox 8">
                <a:extLst>
                  <a:ext uri="{FF2B5EF4-FFF2-40B4-BE49-F238E27FC236}">
                    <a16:creationId xmlns:a16="http://schemas.microsoft.com/office/drawing/2014/main" id="{70D6B4E3-A53B-4621-9FF7-4D4096777B29}"/>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3200" dirty="0">
                    <a:solidFill>
                      <a:srgbClr val="FFFF00"/>
                    </a:solidFill>
                    <a:latin typeface="Comic Sans MS" pitchFamily="66"/>
                    <a:ea typeface="Droid Sans Fallback" pitchFamily="2"/>
                    <a:cs typeface="FreeSans" pitchFamily="2"/>
                  </a:rPr>
                  <a:t>ML</a:t>
                </a:r>
              </a:p>
            </p:txBody>
          </p:sp>
          <p:sp>
            <p:nvSpPr>
              <p:cNvPr id="10" name="TextBox 9">
                <a:extLst>
                  <a:ext uri="{FF2B5EF4-FFF2-40B4-BE49-F238E27FC236}">
                    <a16:creationId xmlns:a16="http://schemas.microsoft.com/office/drawing/2014/main" id="{C2B0DAAB-5A43-43F5-B755-2A6D553F70AB}"/>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3200" dirty="0">
                    <a:solidFill>
                      <a:srgbClr val="0000FF"/>
                    </a:solidFill>
                    <a:latin typeface="Comic Sans MS" pitchFamily="66"/>
                    <a:ea typeface="Droid Sans Fallback" pitchFamily="2"/>
                    <a:cs typeface="FreeSans" pitchFamily="2"/>
                  </a:rPr>
                  <a:t>PL</a:t>
                </a:r>
              </a:p>
            </p:txBody>
          </p:sp>
        </p:grpSp>
        <p:sp>
          <p:nvSpPr>
            <p:cNvPr id="13" name="Freeform: Shape 12">
              <a:extLst>
                <a:ext uri="{FF2B5EF4-FFF2-40B4-BE49-F238E27FC236}">
                  <a16:creationId xmlns:a16="http://schemas.microsoft.com/office/drawing/2014/main" id="{02354090-DD7A-4C62-B1D3-AABD30518D75}"/>
                </a:ext>
              </a:extLst>
            </p:cNvPr>
            <p:cNvSpPr/>
            <p:nvPr/>
          </p:nvSpPr>
          <p:spPr>
            <a:xfrm rot="9083400">
              <a:off x="8123497" y="272895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pic>
          <p:nvPicPr>
            <p:cNvPr id="19" name="Picture 18">
              <a:extLst>
                <a:ext uri="{FF2B5EF4-FFF2-40B4-BE49-F238E27FC236}">
                  <a16:creationId xmlns:a16="http://schemas.microsoft.com/office/drawing/2014/main" id="{08684B68-F741-490B-BFF0-C93073D22BB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grpSp>
        <p:nvGrpSpPr>
          <p:cNvPr id="21" name="Group 20">
            <a:extLst>
              <a:ext uri="{FF2B5EF4-FFF2-40B4-BE49-F238E27FC236}">
                <a16:creationId xmlns:a16="http://schemas.microsoft.com/office/drawing/2014/main" id="{5A513D4D-7133-46AF-B1F1-5A755703EBE7}"/>
              </a:ext>
            </a:extLst>
          </p:cNvPr>
          <p:cNvGrpSpPr/>
          <p:nvPr/>
        </p:nvGrpSpPr>
        <p:grpSpPr>
          <a:xfrm>
            <a:off x="2071821" y="4921018"/>
            <a:ext cx="2301727" cy="1438940"/>
            <a:chOff x="7527735" y="1929902"/>
            <a:chExt cx="2301727" cy="1438940"/>
          </a:xfrm>
        </p:grpSpPr>
        <p:grpSp>
          <p:nvGrpSpPr>
            <p:cNvPr id="22" name="Group 21">
              <a:extLst>
                <a:ext uri="{FF2B5EF4-FFF2-40B4-BE49-F238E27FC236}">
                  <a16:creationId xmlns:a16="http://schemas.microsoft.com/office/drawing/2014/main" id="{6AD241F8-58C9-49C0-B493-987657377272}"/>
                </a:ext>
              </a:extLst>
            </p:cNvPr>
            <p:cNvGrpSpPr/>
            <p:nvPr/>
          </p:nvGrpSpPr>
          <p:grpSpPr>
            <a:xfrm>
              <a:off x="7527735" y="1929902"/>
              <a:ext cx="2301727" cy="1438940"/>
              <a:chOff x="3876896" y="2405954"/>
              <a:chExt cx="4485650" cy="2787734"/>
            </a:xfrm>
          </p:grpSpPr>
          <p:sp>
            <p:nvSpPr>
              <p:cNvPr id="25" name="Freeform: Shape 24">
                <a:extLst>
                  <a:ext uri="{FF2B5EF4-FFF2-40B4-BE49-F238E27FC236}">
                    <a16:creationId xmlns:a16="http://schemas.microsoft.com/office/drawing/2014/main" id="{A88B15CE-174B-471E-A963-CFE5F8D80A2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26" name="Freeform: Shape 25">
                <a:extLst>
                  <a:ext uri="{FF2B5EF4-FFF2-40B4-BE49-F238E27FC236}">
                    <a16:creationId xmlns:a16="http://schemas.microsoft.com/office/drawing/2014/main" id="{D34F534D-B31E-4AAB-9BFD-7150CF1A8B91}"/>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27" name="TextBox 26">
                <a:extLst>
                  <a:ext uri="{FF2B5EF4-FFF2-40B4-BE49-F238E27FC236}">
                    <a16:creationId xmlns:a16="http://schemas.microsoft.com/office/drawing/2014/main" id="{A9F5426D-8D50-414F-9C18-F48025749B6A}"/>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3200" dirty="0">
                    <a:solidFill>
                      <a:srgbClr val="FFFF00"/>
                    </a:solidFill>
                    <a:latin typeface="Comic Sans MS" pitchFamily="66"/>
                    <a:ea typeface="Droid Sans Fallback" pitchFamily="2"/>
                    <a:cs typeface="FreeSans" pitchFamily="2"/>
                  </a:rPr>
                  <a:t>ML</a:t>
                </a:r>
              </a:p>
            </p:txBody>
          </p:sp>
          <p:sp>
            <p:nvSpPr>
              <p:cNvPr id="28" name="TextBox 27">
                <a:extLst>
                  <a:ext uri="{FF2B5EF4-FFF2-40B4-BE49-F238E27FC236}">
                    <a16:creationId xmlns:a16="http://schemas.microsoft.com/office/drawing/2014/main" id="{287F781F-A8E3-4B68-A351-5869D4A8DACA}"/>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3200" dirty="0">
                    <a:solidFill>
                      <a:srgbClr val="0000FF"/>
                    </a:solidFill>
                    <a:latin typeface="Comic Sans MS" pitchFamily="66"/>
                    <a:ea typeface="Droid Sans Fallback" pitchFamily="2"/>
                    <a:cs typeface="FreeSans" pitchFamily="2"/>
                  </a:rPr>
                  <a:t>PL</a:t>
                </a:r>
              </a:p>
            </p:txBody>
          </p:sp>
        </p:grpSp>
        <p:sp>
          <p:nvSpPr>
            <p:cNvPr id="23" name="Freeform: Shape 22">
              <a:extLst>
                <a:ext uri="{FF2B5EF4-FFF2-40B4-BE49-F238E27FC236}">
                  <a16:creationId xmlns:a16="http://schemas.microsoft.com/office/drawing/2014/main" id="{FFA2D00C-0C10-43E5-BCE7-52397CA9E6F7}"/>
                </a:ext>
              </a:extLst>
            </p:cNvPr>
            <p:cNvSpPr/>
            <p:nvPr/>
          </p:nvSpPr>
          <p:spPr>
            <a:xfrm rot="20137634">
              <a:off x="8186127" y="211120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pic>
          <p:nvPicPr>
            <p:cNvPr id="24" name="Picture 23">
              <a:extLst>
                <a:ext uri="{FF2B5EF4-FFF2-40B4-BE49-F238E27FC236}">
                  <a16:creationId xmlns:a16="http://schemas.microsoft.com/office/drawing/2014/main" id="{EDA98EAF-D7F8-4804-95D0-40613C42B4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spTree>
    <p:extLst>
      <p:ext uri="{BB962C8B-B14F-4D97-AF65-F5344CB8AC3E}">
        <p14:creationId xmlns:p14="http://schemas.microsoft.com/office/powerpoint/2010/main" val="8595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EE98EF0-E2D9-46E8-BABA-7544254DCC4B}"/>
              </a:ext>
            </a:extLst>
          </p:cNvPr>
          <p:cNvSpPr/>
          <p:nvPr/>
        </p:nvSpPr>
        <p:spPr>
          <a:xfrm rot="17958149">
            <a:off x="10399299" y="4904183"/>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936107F-1236-4EAE-BE1C-00087BA14739}"/>
              </a:ext>
            </a:extLst>
          </p:cNvPr>
          <p:cNvSpPr/>
          <p:nvPr/>
        </p:nvSpPr>
        <p:spPr>
          <a:xfrm rot="20178812">
            <a:off x="4005063" y="3380419"/>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42DBE49-B637-401D-AB70-68A24B1152A1}"/>
              </a:ext>
            </a:extLst>
          </p:cNvPr>
          <p:cNvSpPr/>
          <p:nvPr/>
        </p:nvSpPr>
        <p:spPr>
          <a:xfrm>
            <a:off x="5788649" y="1593020"/>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z</a:t>
            </a:r>
          </a:p>
        </p:txBody>
      </p:sp>
      <p:sp>
        <p:nvSpPr>
          <p:cNvPr id="2" name="Title 1"/>
          <p:cNvSpPr>
            <a:spLocks noGrp="1"/>
          </p:cNvSpPr>
          <p:nvPr>
            <p:ph type="title"/>
          </p:nvPr>
        </p:nvSpPr>
        <p:spPr>
          <a:xfrm>
            <a:off x="838200" y="-125072"/>
            <a:ext cx="11049000" cy="1325563"/>
          </a:xfrm>
        </p:spPr>
        <p:txBody>
          <a:bodyPr/>
          <a:lstStyle/>
          <a:p>
            <a:r>
              <a:rPr lang="en-US" dirty="0"/>
              <a:t>Sequential choices at runtime (some stochastic) </a:t>
            </a:r>
          </a:p>
        </p:txBody>
      </p:sp>
      <p:sp>
        <p:nvSpPr>
          <p:cNvPr id="5" name="Rectangle 4"/>
          <p:cNvSpPr/>
          <p:nvPr/>
        </p:nvSpPr>
        <p:spPr>
          <a:xfrm>
            <a:off x="467086" y="1104446"/>
            <a:ext cx="126188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query</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 name="Rectangle 5"/>
          <p:cNvSpPr/>
          <p:nvPr/>
        </p:nvSpPr>
        <p:spPr>
          <a:xfrm rot="2083151">
            <a:off x="1844968" y="219010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7" name="Rectangle 6"/>
          <p:cNvSpPr/>
          <p:nvPr/>
        </p:nvSpPr>
        <p:spPr>
          <a:xfrm>
            <a:off x="1771126" y="1154731"/>
            <a:ext cx="16018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some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Calibri" panose="020F0502020204030204" pitchFamily="34" charset="0"/>
            </a:endParaRPr>
          </a:p>
        </p:txBody>
      </p:sp>
      <p:sp>
        <p:nvSpPr>
          <p:cNvPr id="8" name="Oval 7"/>
          <p:cNvSpPr/>
          <p:nvPr/>
        </p:nvSpPr>
        <p:spPr>
          <a:xfrm>
            <a:off x="269294"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673641"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cxnSpLocks/>
            <a:stCxn id="8" idx="6"/>
            <a:endCxn id="9" idx="2"/>
          </p:cNvCxnSpPr>
          <p:nvPr/>
        </p:nvCxnSpPr>
        <p:spPr>
          <a:xfrm>
            <a:off x="401269" y="1921543"/>
            <a:ext cx="1272372" cy="0"/>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60430" y="224880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a:cxnSpLocks/>
            <a:stCxn id="8" idx="5"/>
            <a:endCxn id="15" idx="2"/>
          </p:cNvCxnSpPr>
          <p:nvPr/>
        </p:nvCxnSpPr>
        <p:spPr>
          <a:xfrm>
            <a:off x="381942" y="1968203"/>
            <a:ext cx="878488" cy="346594"/>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117509" y="1857123"/>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p:cNvCxnSpPr>
            <a:cxnSpLocks/>
            <a:stCxn id="9" idx="6"/>
            <a:endCxn id="19" idx="2"/>
          </p:cNvCxnSpPr>
          <p:nvPr/>
        </p:nvCxnSpPr>
        <p:spPr>
          <a:xfrm>
            <a:off x="1805616" y="1921543"/>
            <a:ext cx="1311893" cy="1568"/>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05480" y="279803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a:cxnSpLocks/>
            <a:stCxn id="8" idx="4"/>
            <a:endCxn id="22" idx="0"/>
          </p:cNvCxnSpPr>
          <p:nvPr/>
        </p:nvCxnSpPr>
        <p:spPr>
          <a:xfrm>
            <a:off x="335282" y="1987530"/>
            <a:ext cx="636186" cy="81050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17509" y="282642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p:cNvCxnSpPr>
            <a:cxnSpLocks/>
            <a:stCxn id="9" idx="5"/>
            <a:endCxn id="32" idx="2"/>
          </p:cNvCxnSpPr>
          <p:nvPr/>
        </p:nvCxnSpPr>
        <p:spPr>
          <a:xfrm>
            <a:off x="1786289" y="1968203"/>
            <a:ext cx="1331220" cy="92421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053094" y="408176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p:cNvCxnSpPr>
            <a:cxnSpLocks/>
            <a:stCxn id="9" idx="4"/>
            <a:endCxn id="38" idx="2"/>
          </p:cNvCxnSpPr>
          <p:nvPr/>
        </p:nvCxnSpPr>
        <p:spPr>
          <a:xfrm>
            <a:off x="1739629" y="1987530"/>
            <a:ext cx="1313465" cy="216022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3402155">
            <a:off x="1874817" y="293639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42" name="Oval 41"/>
          <p:cNvSpPr/>
          <p:nvPr/>
        </p:nvSpPr>
        <p:spPr>
          <a:xfrm>
            <a:off x="3114541" y="513678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Arrow Connector 42"/>
          <p:cNvCxnSpPr>
            <a:cxnSpLocks/>
            <a:stCxn id="9" idx="3"/>
            <a:endCxn id="42" idx="0"/>
          </p:cNvCxnSpPr>
          <p:nvPr/>
        </p:nvCxnSpPr>
        <p:spPr>
          <a:xfrm>
            <a:off x="1692968" y="1968203"/>
            <a:ext cx="1487561" cy="316858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Rectangle: Rounded Corners 59"/>
          <p:cNvSpPr/>
          <p:nvPr/>
        </p:nvSpPr>
        <p:spPr>
          <a:xfrm>
            <a:off x="3208572" y="1268278"/>
            <a:ext cx="1901952" cy="132065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will be an iterator over outgoing edges (adjacency list)</a:t>
            </a:r>
          </a:p>
        </p:txBody>
      </p:sp>
      <p:grpSp>
        <p:nvGrpSpPr>
          <p:cNvPr id="3" name="Group 2"/>
          <p:cNvGrpSpPr/>
          <p:nvPr/>
        </p:nvGrpSpPr>
        <p:grpSpPr>
          <a:xfrm>
            <a:off x="5142854" y="1208142"/>
            <a:ext cx="6524890" cy="1042241"/>
            <a:chOff x="5142854" y="1208142"/>
            <a:chExt cx="6524890" cy="1042241"/>
          </a:xfrm>
        </p:grpSpPr>
        <p:sp>
          <p:nvSpPr>
            <p:cNvPr id="47" name="Oval 46"/>
            <p:cNvSpPr/>
            <p:nvPr/>
          </p:nvSpPr>
          <p:spPr>
            <a:xfrm>
              <a:off x="6472756" y="1858691"/>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Arrow Connector 47"/>
            <p:cNvCxnSpPr>
              <a:cxnSpLocks/>
              <a:endCxn id="47" idx="2"/>
            </p:cNvCxnSpPr>
            <p:nvPr/>
          </p:nvCxnSpPr>
          <p:spPr>
            <a:xfrm>
              <a:off x="5160863" y="1923111"/>
              <a:ext cx="1311893" cy="1568"/>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2854" y="1208142"/>
              <a:ext cx="148418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hash</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0.2</a:t>
              </a: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2" name="Rectangle: Rounded Corners 61"/>
            <p:cNvSpPr/>
            <p:nvPr/>
          </p:nvSpPr>
          <p:spPr>
            <a:xfrm>
              <a:off x="6555276" y="1521483"/>
              <a:ext cx="5112468" cy="7289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look up answer in dense array A4 indexed by x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(where x is an integer or is represented as one)</a:t>
              </a:r>
            </a:p>
          </p:txBody>
        </p:sp>
      </p:grpSp>
      <p:grpSp>
        <p:nvGrpSpPr>
          <p:cNvPr id="4" name="Group 3"/>
          <p:cNvGrpSpPr/>
          <p:nvPr/>
        </p:nvGrpSpPr>
        <p:grpSpPr>
          <a:xfrm>
            <a:off x="5127340" y="2334664"/>
            <a:ext cx="2705390" cy="1886424"/>
            <a:chOff x="5127340" y="2334664"/>
            <a:chExt cx="2705390" cy="1886424"/>
          </a:xfrm>
        </p:grpSpPr>
        <p:cxnSp>
          <p:nvCxnSpPr>
            <p:cNvPr id="51" name="Straight Arrow Connector 50"/>
            <p:cNvCxnSpPr>
              <a:cxnSpLocks/>
              <a:endCxn id="54" idx="1"/>
            </p:cNvCxnSpPr>
            <p:nvPr/>
          </p:nvCxnSpPr>
          <p:spPr>
            <a:xfrm>
              <a:off x="5127340" y="2334664"/>
              <a:ext cx="1364742" cy="975609"/>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472755" y="329094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61" name="Rectangle 60"/>
            <p:cNvSpPr/>
            <p:nvPr/>
          </p:nvSpPr>
          <p:spPr>
            <a:xfrm rot="2202312">
              <a:off x="5313058" y="2430265"/>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p:cNvSpPr/>
            <p:nvPr/>
          </p:nvSpPr>
          <p:spPr>
            <a:xfrm>
              <a:off x="6555276" y="2463666"/>
              <a:ext cx="1277454" cy="175742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look for answer in sparse hash table H5</a:t>
              </a:r>
            </a:p>
          </p:txBody>
        </p:sp>
      </p:grpSp>
      <p:cxnSp>
        <p:nvCxnSpPr>
          <p:cNvPr id="68" name="Straight Arrow Connector 67"/>
          <p:cNvCxnSpPr>
            <a:cxnSpLocks/>
            <a:stCxn id="38" idx="7"/>
            <a:endCxn id="80" idx="3"/>
          </p:cNvCxnSpPr>
          <p:nvPr/>
        </p:nvCxnSpPr>
        <p:spPr>
          <a:xfrm flipV="1">
            <a:off x="3165742" y="3624712"/>
            <a:ext cx="1280214" cy="47638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8" idx="5"/>
            <a:endCxn id="82" idx="1"/>
          </p:cNvCxnSpPr>
          <p:nvPr/>
        </p:nvCxnSpPr>
        <p:spPr>
          <a:xfrm>
            <a:off x="3165742" y="4194416"/>
            <a:ext cx="1208581" cy="712617"/>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rot="20368205">
            <a:off x="3079896" y="3471049"/>
            <a:ext cx="13947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0.3</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9" name="Rectangle: Rounded Corners 78"/>
          <p:cNvSpPr/>
          <p:nvPr/>
        </p:nvSpPr>
        <p:spPr>
          <a:xfrm>
            <a:off x="4486970" y="3356934"/>
            <a:ext cx="1769970" cy="146423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from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rules</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using join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strategy 1</a:t>
            </a:r>
          </a:p>
        </p:txBody>
      </p:sp>
      <p:sp>
        <p:nvSpPr>
          <p:cNvPr id="80" name="Oval 79"/>
          <p:cNvSpPr/>
          <p:nvPr/>
        </p:nvSpPr>
        <p:spPr>
          <a:xfrm>
            <a:off x="4426629" y="3512064"/>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p:cNvSpPr/>
          <p:nvPr/>
        </p:nvSpPr>
        <p:spPr>
          <a:xfrm>
            <a:off x="4354996" y="488770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rot="1875367">
            <a:off x="3231598" y="421693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4433916" y="4917880"/>
            <a:ext cx="1829128" cy="44267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join strategy 2</a:t>
            </a:r>
          </a:p>
        </p:txBody>
      </p:sp>
      <p:grpSp>
        <p:nvGrpSpPr>
          <p:cNvPr id="10" name="Group 9"/>
          <p:cNvGrpSpPr/>
          <p:nvPr/>
        </p:nvGrpSpPr>
        <p:grpSpPr>
          <a:xfrm>
            <a:off x="7856677" y="2778521"/>
            <a:ext cx="2568691" cy="798615"/>
            <a:chOff x="7856677" y="2778521"/>
            <a:chExt cx="2568691" cy="798615"/>
          </a:xfrm>
        </p:grpSpPr>
        <p:sp>
          <p:nvSpPr>
            <p:cNvPr id="64" name="Oval 63"/>
            <p:cNvSpPr/>
            <p:nvPr/>
          </p:nvSpPr>
          <p:spPr>
            <a:xfrm>
              <a:off x="9129049" y="3117427"/>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5" name="Straight Arrow Connector 64"/>
            <p:cNvCxnSpPr>
              <a:cxnSpLocks/>
              <a:endCxn id="64" idx="2"/>
            </p:cNvCxnSpPr>
            <p:nvPr/>
          </p:nvCxnSpPr>
          <p:spPr>
            <a:xfrm>
              <a:off x="7856677" y="3183415"/>
              <a:ext cx="1272372" cy="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999230" y="2778521"/>
              <a:ext cx="90351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cached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Rounded Corners 91"/>
            <p:cNvSpPr/>
            <p:nvPr/>
          </p:nvSpPr>
          <p:spPr>
            <a:xfrm>
              <a:off x="9196653" y="279394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grpSp>
      <p:grpSp>
        <p:nvGrpSpPr>
          <p:cNvPr id="12" name="Group 11"/>
          <p:cNvGrpSpPr/>
          <p:nvPr/>
        </p:nvGrpSpPr>
        <p:grpSpPr>
          <a:xfrm>
            <a:off x="7818121" y="3580562"/>
            <a:ext cx="3849623" cy="1255214"/>
            <a:chOff x="7818121" y="3580562"/>
            <a:chExt cx="3849623" cy="1255214"/>
          </a:xfrm>
        </p:grpSpPr>
        <p:sp>
          <p:nvSpPr>
            <p:cNvPr id="66" name="Oval 65"/>
            <p:cNvSpPr/>
            <p:nvPr/>
          </p:nvSpPr>
          <p:spPr>
            <a:xfrm>
              <a:off x="9136345" y="4232682"/>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Arrow Connector 66"/>
            <p:cNvCxnSpPr>
              <a:cxnSpLocks/>
              <a:endCxn id="66" idx="2"/>
            </p:cNvCxnSpPr>
            <p:nvPr/>
          </p:nvCxnSpPr>
          <p:spPr>
            <a:xfrm>
              <a:off x="7818121" y="3625892"/>
              <a:ext cx="1318224" cy="672778"/>
            </a:xfrm>
            <a:prstGeom prst="straightConnector1">
              <a:avLst/>
            </a:prstGeom>
            <a:ln w="28575">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rot="1660675">
              <a:off x="7938339" y="3580562"/>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Rounded Corners 96"/>
            <p:cNvSpPr/>
            <p:nvPr/>
          </p:nvSpPr>
          <p:spPr>
            <a:xfrm>
              <a:off x="9202332" y="4052583"/>
              <a:ext cx="2465412"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and filter to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endParaRPr>
            </a:p>
          </p:txBody>
        </p:sp>
      </p:grpSp>
      <p:sp>
        <p:nvSpPr>
          <p:cNvPr id="98" name="Freeform: Shape 97"/>
          <p:cNvSpPr/>
          <p:nvPr/>
        </p:nvSpPr>
        <p:spPr>
          <a:xfrm>
            <a:off x="1065051" y="4191153"/>
            <a:ext cx="8843492" cy="1642467"/>
          </a:xfrm>
          <a:custGeom>
            <a:avLst/>
            <a:gdLst>
              <a:gd name="connsiteX0" fmla="*/ 8391524 w 8725975"/>
              <a:gd name="connsiteY0" fmla="*/ 926592 h 1939011"/>
              <a:gd name="connsiteX1" fmla="*/ 8671940 w 8725975"/>
              <a:gd name="connsiteY1" fmla="*/ 1231392 h 1939011"/>
              <a:gd name="connsiteX2" fmla="*/ 7440548 w 8725975"/>
              <a:gd name="connsiteY2" fmla="*/ 1926336 h 1939011"/>
              <a:gd name="connsiteX3" fmla="*/ 283844 w 8725975"/>
              <a:gd name="connsiteY3" fmla="*/ 1548384 h 1939011"/>
              <a:gd name="connsiteX4" fmla="*/ 2112644 w 8725975"/>
              <a:gd name="connsiteY4" fmla="*/ 0 h 1939011"/>
              <a:gd name="connsiteX0" fmla="*/ 8391524 w 8675971"/>
              <a:gd name="connsiteY0" fmla="*/ 926592 h 1939011"/>
              <a:gd name="connsiteX1" fmla="*/ 8671940 w 8675971"/>
              <a:gd name="connsiteY1" fmla="*/ 1231392 h 1939011"/>
              <a:gd name="connsiteX2" fmla="*/ 7440548 w 8675971"/>
              <a:gd name="connsiteY2" fmla="*/ 1926336 h 1939011"/>
              <a:gd name="connsiteX3" fmla="*/ 283844 w 8675971"/>
              <a:gd name="connsiteY3" fmla="*/ 1548384 h 1939011"/>
              <a:gd name="connsiteX4" fmla="*/ 2112644 w 8675971"/>
              <a:gd name="connsiteY4" fmla="*/ 0 h 1939011"/>
              <a:gd name="connsiteX0" fmla="*/ 8391524 w 8722457"/>
              <a:gd name="connsiteY0" fmla="*/ 926592 h 1939011"/>
              <a:gd name="connsiteX1" fmla="*/ 8671940 w 8722457"/>
              <a:gd name="connsiteY1" fmla="*/ 1231392 h 1939011"/>
              <a:gd name="connsiteX2" fmla="*/ 7440548 w 8722457"/>
              <a:gd name="connsiteY2" fmla="*/ 1926336 h 1939011"/>
              <a:gd name="connsiteX3" fmla="*/ 283844 w 8722457"/>
              <a:gd name="connsiteY3" fmla="*/ 1548384 h 1939011"/>
              <a:gd name="connsiteX4" fmla="*/ 2112644 w 8722457"/>
              <a:gd name="connsiteY4" fmla="*/ 0 h 1939011"/>
              <a:gd name="connsiteX0" fmla="*/ 8379332 w 8723450"/>
              <a:gd name="connsiteY0" fmla="*/ 938784 h 1939011"/>
              <a:gd name="connsiteX1" fmla="*/ 8671940 w 8723450"/>
              <a:gd name="connsiteY1" fmla="*/ 1231392 h 1939011"/>
              <a:gd name="connsiteX2" fmla="*/ 7440548 w 8723450"/>
              <a:gd name="connsiteY2" fmla="*/ 1926336 h 1939011"/>
              <a:gd name="connsiteX3" fmla="*/ 283844 w 8723450"/>
              <a:gd name="connsiteY3" fmla="*/ 1548384 h 1939011"/>
              <a:gd name="connsiteX4" fmla="*/ 2112644 w 8723450"/>
              <a:gd name="connsiteY4" fmla="*/ 0 h 1939011"/>
              <a:gd name="connsiteX0" fmla="*/ 8379332 w 8832767"/>
              <a:gd name="connsiteY0" fmla="*/ 938784 h 1936991"/>
              <a:gd name="connsiteX1" fmla="*/ 8793860 w 8832767"/>
              <a:gd name="connsiteY1" fmla="*/ 1267968 h 1936991"/>
              <a:gd name="connsiteX2" fmla="*/ 7440548 w 8832767"/>
              <a:gd name="connsiteY2" fmla="*/ 1926336 h 1936991"/>
              <a:gd name="connsiteX3" fmla="*/ 283844 w 8832767"/>
              <a:gd name="connsiteY3" fmla="*/ 1548384 h 1936991"/>
              <a:gd name="connsiteX4" fmla="*/ 2112644 w 8832767"/>
              <a:gd name="connsiteY4" fmla="*/ 0 h 1936991"/>
              <a:gd name="connsiteX0" fmla="*/ 8379332 w 8802498"/>
              <a:gd name="connsiteY0" fmla="*/ 938784 h 1936991"/>
              <a:gd name="connsiteX1" fmla="*/ 8793860 w 8802498"/>
              <a:gd name="connsiteY1" fmla="*/ 1267968 h 1936991"/>
              <a:gd name="connsiteX2" fmla="*/ 7440548 w 8802498"/>
              <a:gd name="connsiteY2" fmla="*/ 1926336 h 1936991"/>
              <a:gd name="connsiteX3" fmla="*/ 283844 w 8802498"/>
              <a:gd name="connsiteY3" fmla="*/ 1548384 h 1936991"/>
              <a:gd name="connsiteX4" fmla="*/ 2112644 w 8802498"/>
              <a:gd name="connsiteY4" fmla="*/ 0 h 1936991"/>
              <a:gd name="connsiteX0" fmla="*/ 8394308 w 8817474"/>
              <a:gd name="connsiteY0" fmla="*/ 891650 h 1889419"/>
              <a:gd name="connsiteX1" fmla="*/ 8808836 w 8817474"/>
              <a:gd name="connsiteY1" fmla="*/ 1220834 h 1889419"/>
              <a:gd name="connsiteX2" fmla="*/ 7455524 w 8817474"/>
              <a:gd name="connsiteY2" fmla="*/ 1879202 h 1889419"/>
              <a:gd name="connsiteX3" fmla="*/ 298820 w 8817474"/>
              <a:gd name="connsiteY3" fmla="*/ 1501250 h 1889419"/>
              <a:gd name="connsiteX4" fmla="*/ 2052205 w 8817474"/>
              <a:gd name="connsiteY4" fmla="*/ 0 h 1889419"/>
              <a:gd name="connsiteX0" fmla="*/ 8420326 w 8843492"/>
              <a:gd name="connsiteY0" fmla="*/ 646554 h 1642467"/>
              <a:gd name="connsiteX1" fmla="*/ 8834854 w 8843492"/>
              <a:gd name="connsiteY1" fmla="*/ 975738 h 1642467"/>
              <a:gd name="connsiteX2" fmla="*/ 7481542 w 8843492"/>
              <a:gd name="connsiteY2" fmla="*/ 1634106 h 1642467"/>
              <a:gd name="connsiteX3" fmla="*/ 324838 w 8843492"/>
              <a:gd name="connsiteY3" fmla="*/ 1256154 h 1642467"/>
              <a:gd name="connsiteX4" fmla="*/ 1955674 w 8843492"/>
              <a:gd name="connsiteY4" fmla="*/ 0 h 16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492" h="1642467">
                <a:moveTo>
                  <a:pt x="8420326" y="646554"/>
                </a:moveTo>
                <a:cubicBezTo>
                  <a:pt x="8639782" y="715642"/>
                  <a:pt x="8893782" y="677034"/>
                  <a:pt x="8834854" y="975738"/>
                </a:cubicBezTo>
                <a:cubicBezTo>
                  <a:pt x="8775926" y="1274442"/>
                  <a:pt x="8899878" y="1587370"/>
                  <a:pt x="7481542" y="1634106"/>
                </a:cubicBezTo>
                <a:cubicBezTo>
                  <a:pt x="6063206" y="1680842"/>
                  <a:pt x="1245816" y="1528505"/>
                  <a:pt x="324838" y="1256154"/>
                </a:cubicBezTo>
                <a:cubicBezTo>
                  <a:pt x="-596140" y="983803"/>
                  <a:pt x="597282" y="613664"/>
                  <a:pt x="1955674" y="0"/>
                </a:cubicBezTo>
              </a:path>
            </a:pathLst>
          </a:cu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p:cNvGrpSpPr/>
          <p:nvPr/>
        </p:nvGrpSpPr>
        <p:grpSpPr>
          <a:xfrm>
            <a:off x="9336108" y="4657267"/>
            <a:ext cx="2842269" cy="2196879"/>
            <a:chOff x="9336108" y="4657267"/>
            <a:chExt cx="2842269" cy="2196879"/>
          </a:xfrm>
        </p:grpSpPr>
        <p:cxnSp>
          <p:nvCxnSpPr>
            <p:cNvPr id="99" name="Straight Arrow Connector 98"/>
            <p:cNvCxnSpPr>
              <a:cxnSpLocks/>
              <a:endCxn id="100" idx="0"/>
            </p:cNvCxnSpPr>
            <p:nvPr/>
          </p:nvCxnSpPr>
          <p:spPr>
            <a:xfrm flipH="1">
              <a:off x="10261817" y="4845377"/>
              <a:ext cx="616715" cy="117687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95829" y="602224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3" name="Straight Arrow Connector 102"/>
            <p:cNvCxnSpPr>
              <a:cxnSpLocks/>
              <a:endCxn id="104" idx="0"/>
            </p:cNvCxnSpPr>
            <p:nvPr/>
          </p:nvCxnSpPr>
          <p:spPr>
            <a:xfrm>
              <a:off x="11052639" y="4845377"/>
              <a:ext cx="703547" cy="114579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1690198" y="599117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p:cNvSpPr/>
            <p:nvPr/>
          </p:nvSpPr>
          <p:spPr>
            <a:xfrm rot="17972257">
              <a:off x="9624623" y="5208815"/>
              <a:ext cx="15032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0.1</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7" name="Rectangle: Rounded Corners 106"/>
            <p:cNvSpPr/>
            <p:nvPr/>
          </p:nvSpPr>
          <p:spPr>
            <a:xfrm>
              <a:off x="9336108" y="606938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sp>
          <p:nvSpPr>
            <p:cNvPr id="114" name="Rectangle 113"/>
            <p:cNvSpPr/>
            <p:nvPr/>
          </p:nvSpPr>
          <p:spPr>
            <a:xfrm rot="3494820">
              <a:off x="10962163" y="516661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Rectangle: Rounded Corners 119"/>
            <p:cNvSpPr/>
            <p:nvPr/>
          </p:nvSpPr>
          <p:spPr>
            <a:xfrm>
              <a:off x="10949662" y="607095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5B9BD5"/>
                  </a:solidFill>
                  <a:effectLst/>
                  <a:uLnTx/>
                  <a:uFillTx/>
                  <a:latin typeface="Calibri Light" panose="020F0302020204030204" pitchFamily="34" charset="0"/>
                  <a:ea typeface="+mn-ea"/>
                  <a:cs typeface="Calibri Light" panose="020F0302020204030204" pitchFamily="34" charset="0"/>
                </a:rPr>
                <a:t>memoize</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&amp; return</a:t>
              </a:r>
            </a:p>
          </p:txBody>
        </p:sp>
      </p:grpSp>
      <p:cxnSp>
        <p:nvCxnSpPr>
          <p:cNvPr id="124" name="Straight Arrow Connector 123"/>
          <p:cNvCxnSpPr>
            <a:endCxn id="8" idx="2"/>
          </p:cNvCxnSpPr>
          <p:nvPr/>
        </p:nvCxnSpPr>
        <p:spPr>
          <a:xfrm flipV="1">
            <a:off x="0" y="1921543"/>
            <a:ext cx="269294" cy="1568"/>
          </a:xfrm>
          <a:prstGeom prst="straightConnector1">
            <a:avLst/>
          </a:pr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297213" y="2663337"/>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Rectangle 126"/>
          <p:cNvSpPr/>
          <p:nvPr/>
        </p:nvSpPr>
        <p:spPr>
          <a:xfrm>
            <a:off x="1045777" y="2608346"/>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p:cNvSpPr/>
          <p:nvPr/>
        </p:nvSpPr>
        <p:spPr>
          <a:xfrm>
            <a:off x="1366411" y="2071131"/>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131"/>
          <p:cNvSpPr/>
          <p:nvPr/>
        </p:nvSpPr>
        <p:spPr>
          <a:xfrm>
            <a:off x="3269979" y="4950430"/>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3AF987C-9F87-4B67-9C03-92CBD9E03D7D}"/>
              </a:ext>
            </a:extLst>
          </p:cNvPr>
          <p:cNvSpPr/>
          <p:nvPr/>
        </p:nvSpPr>
        <p:spPr>
          <a:xfrm>
            <a:off x="13514" y="5928575"/>
            <a:ext cx="6110187" cy="9108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Policy probabilities that are tuned over time (typically approaching 0 or 1)</a:t>
            </a:r>
          </a:p>
        </p:txBody>
      </p:sp>
    </p:spTree>
    <p:extLst>
      <p:ext uri="{BB962C8B-B14F-4D97-AF65-F5344CB8AC3E}">
        <p14:creationId xmlns:p14="http://schemas.microsoft.com/office/powerpoint/2010/main" val="36427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2" fill="hold" grpId="0" nodeType="afterEffect">
                                  <p:stCondLst>
                                    <p:cond delay="1500"/>
                                  </p:stCondLst>
                                  <p:childTnLst>
                                    <p:set>
                                      <p:cBhvr>
                                        <p:cTn id="25" dur="1" fill="hold">
                                          <p:stCondLst>
                                            <p:cond delay="0"/>
                                          </p:stCondLst>
                                        </p:cTn>
                                        <p:tgtEl>
                                          <p:spTgt spid="98"/>
                                        </p:tgtEl>
                                        <p:attrNameLst>
                                          <p:attrName>style.visibility</p:attrName>
                                        </p:attrNameLst>
                                      </p:cBhvr>
                                      <p:to>
                                        <p:strVal val="visible"/>
                                      </p:to>
                                    </p:set>
                                    <p:animEffect transition="in" filter="wipe(right)">
                                      <p:cBhvr>
                                        <p:cTn id="26" dur="20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100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14" grpId="0" animBg="1"/>
      <p:bldP spid="98"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FDCCE03-4E33-4E0D-9951-C43BCAF78744}"/>
              </a:ext>
            </a:extLst>
          </p:cNvPr>
          <p:cNvSpPr/>
          <p:nvPr/>
        </p:nvSpPr>
        <p:spPr>
          <a:xfrm>
            <a:off x="-419214" y="925198"/>
            <a:ext cx="4762280" cy="28852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endParaRPr>
          </a:p>
        </p:txBody>
      </p:sp>
      <p:sp>
        <p:nvSpPr>
          <p:cNvPr id="3" name="Rectangle 2">
            <a:extLst>
              <a:ext uri="{FF2B5EF4-FFF2-40B4-BE49-F238E27FC236}">
                <a16:creationId xmlns:a16="http://schemas.microsoft.com/office/drawing/2014/main" id="{2F6D6714-6147-43C4-B91B-C8EA95582DE1}"/>
              </a:ext>
            </a:extLst>
          </p:cNvPr>
          <p:cNvSpPr/>
          <p:nvPr/>
        </p:nvSpPr>
        <p:spPr>
          <a:xfrm>
            <a:off x="1015666" y="1345588"/>
            <a:ext cx="10058734"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Stochastically conditioned on the following information (features).</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Task characteristics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type of task?</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 the task parameters?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Who requested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Dataflow</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depends on this task (children)?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does this task depend on (parents)?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Agenda characteristics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there a lot of open queries?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What’s on the agenda? How long has it been there?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Cache characteristics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Statistics: number, hit rate, frequency, &amp; recency of memos (broken down by type)</a:t>
            </a:r>
          </a:p>
        </p:txBody>
      </p:sp>
      <p:sp>
        <p:nvSpPr>
          <p:cNvPr id="60" name="Rectangle 59">
            <a:extLst>
              <a:ext uri="{FF2B5EF4-FFF2-40B4-BE49-F238E27FC236}">
                <a16:creationId xmlns:a16="http://schemas.microsoft.com/office/drawing/2014/main" id="{C6E6DE15-79ED-48BD-ADD2-09B802DFFE11}"/>
              </a:ext>
            </a:extLst>
          </p:cNvPr>
          <p:cNvSpPr/>
          <p:nvPr/>
        </p:nvSpPr>
        <p:spPr>
          <a:xfrm>
            <a:off x="-419214" y="925198"/>
            <a:ext cx="4762280" cy="28852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endParaRPr>
          </a:p>
        </p:txBody>
      </p:sp>
      <p:sp>
        <p:nvSpPr>
          <p:cNvPr id="2" name="Rectangle 1">
            <a:extLst>
              <a:ext uri="{FF2B5EF4-FFF2-40B4-BE49-F238E27FC236}">
                <a16:creationId xmlns:a16="http://schemas.microsoft.com/office/drawing/2014/main" id="{74E58C38-DBE5-445D-AF7C-642795D5C2D1}"/>
              </a:ext>
            </a:extLst>
          </p:cNvPr>
          <p:cNvSpPr/>
          <p:nvPr/>
        </p:nvSpPr>
        <p:spPr>
          <a:xfrm>
            <a:off x="556115" y="454266"/>
            <a:ext cx="101380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Policy probabilities can be sensitive to context of task</a:t>
            </a:r>
          </a:p>
        </p:txBody>
      </p:sp>
    </p:spTree>
    <p:extLst>
      <p:ext uri="{BB962C8B-B14F-4D97-AF65-F5344CB8AC3E}">
        <p14:creationId xmlns:p14="http://schemas.microsoft.com/office/powerpoint/2010/main" val="34685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8D064-2D0D-4DA3-A714-DC013DCE86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BF2D8149-2AA3-474B-9C21-9DA4F38D74D1}"/>
              </a:ext>
            </a:extLst>
          </p:cNvPr>
          <p:cNvGrpSpPr/>
          <p:nvPr/>
        </p:nvGrpSpPr>
        <p:grpSpPr>
          <a:xfrm>
            <a:off x="257248" y="783491"/>
            <a:ext cx="4449175" cy="3072004"/>
            <a:chOff x="257248" y="783491"/>
            <a:chExt cx="4449175" cy="3072004"/>
          </a:xfrm>
        </p:grpSpPr>
        <p:sp>
          <p:nvSpPr>
            <p:cNvPr id="5" name="Rectangle 4">
              <a:extLst>
                <a:ext uri="{FF2B5EF4-FFF2-40B4-BE49-F238E27FC236}">
                  <a16:creationId xmlns:a16="http://schemas.microsoft.com/office/drawing/2014/main" id="{9516E4B7-1F89-45D7-8498-505079083DCC}"/>
                </a:ext>
              </a:extLst>
            </p:cNvPr>
            <p:cNvSpPr/>
            <p:nvPr/>
          </p:nvSpPr>
          <p:spPr>
            <a:xfrm rot="17958149">
              <a:off x="2927345" y="1905532"/>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6995C89-2A51-4A27-8E1E-D9D900CED005}"/>
                </a:ext>
              </a:extLst>
            </p:cNvPr>
            <p:cNvSpPr/>
            <p:nvPr/>
          </p:nvSpPr>
          <p:spPr>
            <a:xfrm>
              <a:off x="1664391" y="1234031"/>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BFE62B01-7686-40C0-8DD5-9D819C56BACE}"/>
                </a:ext>
              </a:extLst>
            </p:cNvPr>
            <p:cNvCxnSpPr>
              <a:cxnSpLocks/>
              <a:endCxn id="7" idx="2"/>
            </p:cNvCxnSpPr>
            <p:nvPr/>
          </p:nvCxnSpPr>
          <p:spPr>
            <a:xfrm>
              <a:off x="257248" y="783491"/>
              <a:ext cx="1407143" cy="516528"/>
            </a:xfrm>
            <a:prstGeom prst="straightConnector1">
              <a:avLst/>
            </a:prstGeom>
            <a:ln w="28575">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D793BFE-65AD-4B40-815C-AFA1E07E68D8}"/>
                </a:ext>
              </a:extLst>
            </p:cNvPr>
            <p:cNvSpPr/>
            <p:nvPr/>
          </p:nvSpPr>
          <p:spPr>
            <a:xfrm>
              <a:off x="1730378" y="1053932"/>
              <a:ext cx="2465412"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and filter to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endParaRPr>
            </a:p>
          </p:txBody>
        </p:sp>
        <p:grpSp>
          <p:nvGrpSpPr>
            <p:cNvPr id="11" name="Group 10">
              <a:extLst>
                <a:ext uri="{FF2B5EF4-FFF2-40B4-BE49-F238E27FC236}">
                  <a16:creationId xmlns:a16="http://schemas.microsoft.com/office/drawing/2014/main" id="{FC76D00E-8301-4F64-A834-20CEE9DCCD27}"/>
                </a:ext>
              </a:extLst>
            </p:cNvPr>
            <p:cNvGrpSpPr/>
            <p:nvPr/>
          </p:nvGrpSpPr>
          <p:grpSpPr>
            <a:xfrm>
              <a:off x="1864154" y="1658616"/>
              <a:ext cx="2842269" cy="2196879"/>
              <a:chOff x="9336108" y="4657267"/>
              <a:chExt cx="2842269" cy="2196879"/>
            </a:xfrm>
          </p:grpSpPr>
          <p:cxnSp>
            <p:nvCxnSpPr>
              <p:cNvPr id="12" name="Straight Arrow Connector 11">
                <a:extLst>
                  <a:ext uri="{FF2B5EF4-FFF2-40B4-BE49-F238E27FC236}">
                    <a16:creationId xmlns:a16="http://schemas.microsoft.com/office/drawing/2014/main" id="{225DE174-6A42-4E41-948A-0E2AF89341C6}"/>
                  </a:ext>
                </a:extLst>
              </p:cNvPr>
              <p:cNvCxnSpPr>
                <a:cxnSpLocks/>
                <a:endCxn id="13" idx="0"/>
              </p:cNvCxnSpPr>
              <p:nvPr/>
            </p:nvCxnSpPr>
            <p:spPr>
              <a:xfrm flipH="1">
                <a:off x="10261817" y="4845377"/>
                <a:ext cx="616715" cy="117687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DA8D701-E192-4725-88D4-39CEC3BE035A}"/>
                  </a:ext>
                </a:extLst>
              </p:cNvPr>
              <p:cNvSpPr/>
              <p:nvPr/>
            </p:nvSpPr>
            <p:spPr>
              <a:xfrm>
                <a:off x="10195829" y="602224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A49F3FAC-3272-48B5-B22A-5A7B42FA2A0E}"/>
                  </a:ext>
                </a:extLst>
              </p:cNvPr>
              <p:cNvCxnSpPr>
                <a:cxnSpLocks/>
                <a:endCxn id="15" idx="0"/>
              </p:cNvCxnSpPr>
              <p:nvPr/>
            </p:nvCxnSpPr>
            <p:spPr>
              <a:xfrm>
                <a:off x="11052639" y="4845377"/>
                <a:ext cx="703547" cy="114579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3CC9E29-5F4E-4A8F-A5D0-3927219EA376}"/>
                  </a:ext>
                </a:extLst>
              </p:cNvPr>
              <p:cNvSpPr/>
              <p:nvPr/>
            </p:nvSpPr>
            <p:spPr>
              <a:xfrm>
                <a:off x="11690198" y="599117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1996D7-BE8E-49C4-A40D-E5E6F17F5BAF}"/>
                  </a:ext>
                </a:extLst>
              </p:cNvPr>
              <p:cNvSpPr/>
              <p:nvPr/>
            </p:nvSpPr>
            <p:spPr>
              <a:xfrm rot="17972257">
                <a:off x="9624623" y="5208815"/>
                <a:ext cx="15032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0.1</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7" name="Rectangle: Rounded Corners 16">
                <a:extLst>
                  <a:ext uri="{FF2B5EF4-FFF2-40B4-BE49-F238E27FC236}">
                    <a16:creationId xmlns:a16="http://schemas.microsoft.com/office/drawing/2014/main" id="{187802F7-1B58-4970-A544-02E7CD93A12E}"/>
                  </a:ext>
                </a:extLst>
              </p:cNvPr>
              <p:cNvSpPr/>
              <p:nvPr/>
            </p:nvSpPr>
            <p:spPr>
              <a:xfrm>
                <a:off x="9336108" y="606938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sp>
            <p:nvSpPr>
              <p:cNvPr id="18" name="Rectangle 17">
                <a:extLst>
                  <a:ext uri="{FF2B5EF4-FFF2-40B4-BE49-F238E27FC236}">
                    <a16:creationId xmlns:a16="http://schemas.microsoft.com/office/drawing/2014/main" id="{1F2EFB40-884C-4103-97C9-ED327036010A}"/>
                  </a:ext>
                </a:extLst>
              </p:cNvPr>
              <p:cNvSpPr/>
              <p:nvPr/>
            </p:nvSpPr>
            <p:spPr>
              <a:xfrm rot="3494820">
                <a:off x="10962163" y="516661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B0E9382-627D-4537-94B2-1B6764ABC2C6}"/>
                  </a:ext>
                </a:extLst>
              </p:cNvPr>
              <p:cNvSpPr/>
              <p:nvPr/>
            </p:nvSpPr>
            <p:spPr>
              <a:xfrm>
                <a:off x="10949662" y="607095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5B9BD5"/>
                    </a:solidFill>
                    <a:effectLst/>
                    <a:uLnTx/>
                    <a:uFillTx/>
                    <a:latin typeface="Calibri Light" panose="020F0302020204030204" pitchFamily="34" charset="0"/>
                    <a:ea typeface="+mn-ea"/>
                    <a:cs typeface="Calibri Light" panose="020F0302020204030204" pitchFamily="34" charset="0"/>
                  </a:rPr>
                  <a:t>memoize</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&amp; return</a:t>
                </a:r>
              </a:p>
            </p:txBody>
          </p:sp>
        </p:grpSp>
      </p:grpSp>
      <p:pic>
        <p:nvPicPr>
          <p:cNvPr id="38" name="Picture 37">
            <a:extLst>
              <a:ext uri="{FF2B5EF4-FFF2-40B4-BE49-F238E27FC236}">
                <a16:creationId xmlns:a16="http://schemas.microsoft.com/office/drawing/2014/main" id="{B0505721-B63B-4E80-9DDE-5E10934622A9}"/>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582449" y="5726802"/>
            <a:ext cx="3197851" cy="494514"/>
          </a:xfrm>
          <a:prstGeom prst="rect">
            <a:avLst/>
          </a:prstGeom>
        </p:spPr>
      </p:pic>
      <p:sp>
        <p:nvSpPr>
          <p:cNvPr id="44" name="Speech Bubble: Rectangle 43">
            <a:extLst>
              <a:ext uri="{FF2B5EF4-FFF2-40B4-BE49-F238E27FC236}">
                <a16:creationId xmlns:a16="http://schemas.microsoft.com/office/drawing/2014/main" id="{D72FD54D-280F-4D91-8FEF-9085DA001A32}"/>
              </a:ext>
            </a:extLst>
          </p:cNvPr>
          <p:cNvSpPr/>
          <p:nvPr/>
        </p:nvSpPr>
        <p:spPr>
          <a:xfrm>
            <a:off x="334000" y="4629048"/>
            <a:ext cx="1899296" cy="671106"/>
          </a:xfrm>
          <a:prstGeom prst="wedgeRectCallout">
            <a:avLst>
              <a:gd name="adj1" fmla="val 59601"/>
              <a:gd name="adj2" fmla="val 14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ML to predict future costs!</a:t>
            </a:r>
          </a:p>
        </p:txBody>
      </p:sp>
      <p:grpSp>
        <p:nvGrpSpPr>
          <p:cNvPr id="70" name="Group 69">
            <a:extLst>
              <a:ext uri="{FF2B5EF4-FFF2-40B4-BE49-F238E27FC236}">
                <a16:creationId xmlns:a16="http://schemas.microsoft.com/office/drawing/2014/main" id="{41407B1E-E217-4EC9-9582-64D6D9380D2D}"/>
              </a:ext>
            </a:extLst>
          </p:cNvPr>
          <p:cNvGrpSpPr/>
          <p:nvPr/>
        </p:nvGrpSpPr>
        <p:grpSpPr>
          <a:xfrm>
            <a:off x="6581732" y="523246"/>
            <a:ext cx="2520774" cy="2778433"/>
            <a:chOff x="6581732" y="523246"/>
            <a:chExt cx="2520774" cy="2778433"/>
          </a:xfrm>
        </p:grpSpPr>
        <p:sp>
          <p:nvSpPr>
            <p:cNvPr id="21" name="Oval 20">
              <a:extLst>
                <a:ext uri="{FF2B5EF4-FFF2-40B4-BE49-F238E27FC236}">
                  <a16:creationId xmlns:a16="http://schemas.microsoft.com/office/drawing/2014/main" id="{E9FF9B90-6314-4CFF-B5E0-6A53FA4C2284}"/>
                </a:ext>
              </a:extLst>
            </p:cNvPr>
            <p:cNvSpPr/>
            <p:nvPr/>
          </p:nvSpPr>
          <p:spPr>
            <a:xfrm rot="5400000">
              <a:off x="7746803" y="2978052"/>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49D4A7F-560F-40E0-8F04-6A578E58F8E6}"/>
                </a:ext>
              </a:extLst>
            </p:cNvPr>
            <p:cNvSpPr/>
            <p:nvPr/>
          </p:nvSpPr>
          <p:spPr>
            <a:xfrm rot="5400000">
              <a:off x="8778880" y="2978052"/>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D68D4811-A47C-4FB7-98FA-A36C867BABBF}"/>
                </a:ext>
              </a:extLst>
            </p:cNvPr>
            <p:cNvCxnSpPr>
              <a:cxnSpLocks/>
              <a:stCxn id="48" idx="4"/>
              <a:endCxn id="24" idx="2"/>
            </p:cNvCxnSpPr>
            <p:nvPr/>
          </p:nvCxnSpPr>
          <p:spPr>
            <a:xfrm>
              <a:off x="8325597" y="1700930"/>
              <a:ext cx="605082" cy="129715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4F41663-DF73-4DB6-B2D3-205A6CC70837}"/>
                </a:ext>
              </a:extLst>
            </p:cNvPr>
            <p:cNvCxnSpPr>
              <a:cxnSpLocks/>
              <a:stCxn id="48" idx="4"/>
              <a:endCxn id="21" idx="2"/>
            </p:cNvCxnSpPr>
            <p:nvPr/>
          </p:nvCxnSpPr>
          <p:spPr>
            <a:xfrm flipH="1">
              <a:off x="7898602" y="1700930"/>
              <a:ext cx="426995" cy="129715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7BA7854-4BC4-4C05-B068-1D22D08A1F59}"/>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737776" y="2505500"/>
              <a:ext cx="208762" cy="149333"/>
            </a:xfrm>
            <a:prstGeom prst="rect">
              <a:avLst/>
            </a:prstGeom>
          </p:spPr>
        </p:pic>
        <p:pic>
          <p:nvPicPr>
            <p:cNvPr id="30" name="Picture 29">
              <a:extLst>
                <a:ext uri="{FF2B5EF4-FFF2-40B4-BE49-F238E27FC236}">
                  <a16:creationId xmlns:a16="http://schemas.microsoft.com/office/drawing/2014/main" id="{88AF1C57-3C1A-425D-8B90-886099F1EDA8}"/>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rot="268567">
              <a:off x="8852033" y="2529792"/>
              <a:ext cx="214857" cy="149333"/>
            </a:xfrm>
            <a:prstGeom prst="rect">
              <a:avLst/>
            </a:prstGeom>
          </p:spPr>
        </p:pic>
        <p:sp>
          <p:nvSpPr>
            <p:cNvPr id="46" name="Freeform: Shape 45">
              <a:extLst>
                <a:ext uri="{FF2B5EF4-FFF2-40B4-BE49-F238E27FC236}">
                  <a16:creationId xmlns:a16="http://schemas.microsoft.com/office/drawing/2014/main" id="{75A6512B-DEC5-459E-999C-5AFE3C8782D6}"/>
                </a:ext>
              </a:extLst>
            </p:cNvPr>
            <p:cNvSpPr/>
            <p:nvPr/>
          </p:nvSpPr>
          <p:spPr>
            <a:xfrm rot="1993577">
              <a:off x="6581732" y="523246"/>
              <a:ext cx="1625781" cy="40630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04406C37-441D-4A80-B750-3ADA49C5ED01}"/>
                </a:ext>
              </a:extLst>
            </p:cNvPr>
            <p:cNvSpPr/>
            <p:nvPr/>
          </p:nvSpPr>
          <p:spPr>
            <a:xfrm rot="206527">
              <a:off x="8026604" y="106532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DF720854-8403-4578-9422-0D56F8849EA1}"/>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rot="206527">
              <a:off x="8254971" y="1296395"/>
              <a:ext cx="167552" cy="202684"/>
            </a:xfrm>
            <a:prstGeom prst="rect">
              <a:avLst/>
            </a:prstGeom>
          </p:spPr>
        </p:pic>
      </p:grpSp>
      <p:sp>
        <p:nvSpPr>
          <p:cNvPr id="50" name="Speech Bubble: Rectangle 49">
            <a:extLst>
              <a:ext uri="{FF2B5EF4-FFF2-40B4-BE49-F238E27FC236}">
                <a16:creationId xmlns:a16="http://schemas.microsoft.com/office/drawing/2014/main" id="{A99B4943-792E-45F8-85EB-1B0C93788671}"/>
              </a:ext>
            </a:extLst>
          </p:cNvPr>
          <p:cNvSpPr/>
          <p:nvPr/>
        </p:nvSpPr>
        <p:spPr>
          <a:xfrm>
            <a:off x="3448863" y="4295063"/>
            <a:ext cx="2323082" cy="1005091"/>
          </a:xfrm>
          <a:prstGeom prst="wedgeRectCallout">
            <a:avLst>
              <a:gd name="adj1" fmla="val 23416"/>
              <a:gd name="adj2" fmla="val 8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Generalize from past experience to new situations</a:t>
            </a:r>
          </a:p>
        </p:txBody>
      </p:sp>
      <p:pic>
        <p:nvPicPr>
          <p:cNvPr id="51" name="Picture 50">
            <a:extLst>
              <a:ext uri="{FF2B5EF4-FFF2-40B4-BE49-F238E27FC236}">
                <a16:creationId xmlns:a16="http://schemas.microsoft.com/office/drawing/2014/main" id="{504BD263-8868-4102-AB4B-AB1F29442BA2}"/>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5869225" y="5648879"/>
            <a:ext cx="2700341" cy="572437"/>
          </a:xfrm>
          <a:prstGeom prst="rect">
            <a:avLst/>
          </a:prstGeom>
        </p:spPr>
      </p:pic>
      <p:grpSp>
        <p:nvGrpSpPr>
          <p:cNvPr id="71" name="Group 70">
            <a:extLst>
              <a:ext uri="{FF2B5EF4-FFF2-40B4-BE49-F238E27FC236}">
                <a16:creationId xmlns:a16="http://schemas.microsoft.com/office/drawing/2014/main" id="{76A25318-2048-438E-9572-C1A8BE88E722}"/>
              </a:ext>
            </a:extLst>
          </p:cNvPr>
          <p:cNvGrpSpPr/>
          <p:nvPr/>
        </p:nvGrpSpPr>
        <p:grpSpPr>
          <a:xfrm>
            <a:off x="7774471" y="3299403"/>
            <a:ext cx="3976250" cy="1594824"/>
            <a:chOff x="7774471" y="3299403"/>
            <a:chExt cx="3976250" cy="1594824"/>
          </a:xfrm>
        </p:grpSpPr>
        <p:pic>
          <p:nvPicPr>
            <p:cNvPr id="34" name="Picture 33">
              <a:extLst>
                <a:ext uri="{FF2B5EF4-FFF2-40B4-BE49-F238E27FC236}">
                  <a16:creationId xmlns:a16="http://schemas.microsoft.com/office/drawing/2014/main" id="{C4A7E020-327C-47C2-A047-F60AD56E2F2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rot="348508">
              <a:off x="7861897" y="4732703"/>
              <a:ext cx="187429" cy="161524"/>
            </a:xfrm>
            <a:prstGeom prst="rect">
              <a:avLst/>
            </a:prstGeom>
          </p:spPr>
        </p:pic>
        <p:pic>
          <p:nvPicPr>
            <p:cNvPr id="35" name="Picture 34">
              <a:extLst>
                <a:ext uri="{FF2B5EF4-FFF2-40B4-BE49-F238E27FC236}">
                  <a16:creationId xmlns:a16="http://schemas.microsoft.com/office/drawing/2014/main" id="{65DE6DB8-C88D-4037-B83B-CBDE4CEFD127}"/>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rot="348508">
              <a:off x="8943068" y="4718163"/>
              <a:ext cx="193524" cy="161524"/>
            </a:xfrm>
            <a:prstGeom prst="rect">
              <a:avLst/>
            </a:prstGeom>
          </p:spPr>
        </p:pic>
        <p:sp>
          <p:nvSpPr>
            <p:cNvPr id="42" name="Freeform: Shape 41">
              <a:extLst>
                <a:ext uri="{FF2B5EF4-FFF2-40B4-BE49-F238E27FC236}">
                  <a16:creationId xmlns:a16="http://schemas.microsoft.com/office/drawing/2014/main" id="{30708584-4E5D-4A16-BB09-A8A3BF78497F}"/>
                </a:ext>
              </a:extLst>
            </p:cNvPr>
            <p:cNvSpPr/>
            <p:nvPr/>
          </p:nvSpPr>
          <p:spPr>
            <a:xfrm rot="5013587">
              <a:off x="8301533" y="3778063"/>
              <a:ext cx="1298727" cy="377118"/>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D7FAEAE-6DE9-42E9-9A6B-3978191B3E51}"/>
                </a:ext>
              </a:extLst>
            </p:cNvPr>
            <p:cNvSpPr/>
            <p:nvPr/>
          </p:nvSpPr>
          <p:spPr>
            <a:xfrm rot="5400000">
              <a:off x="7267060" y="3806814"/>
              <a:ext cx="1298725" cy="283903"/>
            </a:xfrm>
            <a:custGeom>
              <a:avLst/>
              <a:gdLst>
                <a:gd name="connsiteX0" fmla="*/ 0 w 3014505"/>
                <a:gd name="connsiteY0" fmla="*/ 123130 h 283903"/>
                <a:gd name="connsiteX1" fmla="*/ 190919 w 3014505"/>
                <a:gd name="connsiteY1" fmla="*/ 2549 h 283903"/>
                <a:gd name="connsiteX2" fmla="*/ 452176 w 3014505"/>
                <a:gd name="connsiteY2" fmla="*/ 223613 h 283903"/>
                <a:gd name="connsiteX3" fmla="*/ 643094 w 3014505"/>
                <a:gd name="connsiteY3" fmla="*/ 32694 h 283903"/>
                <a:gd name="connsiteX4" fmla="*/ 813916 w 3014505"/>
                <a:gd name="connsiteY4" fmla="*/ 283903 h 283903"/>
                <a:gd name="connsiteX5" fmla="*/ 1145512 w 3014505"/>
                <a:gd name="connsiteY5" fmla="*/ 32694 h 283903"/>
                <a:gd name="connsiteX6" fmla="*/ 1326382 w 3014505"/>
                <a:gd name="connsiteY6" fmla="*/ 253758 h 283903"/>
                <a:gd name="connsiteX7" fmla="*/ 1557494 w 3014505"/>
                <a:gd name="connsiteY7" fmla="*/ 42743 h 283903"/>
                <a:gd name="connsiteX8" fmla="*/ 1828800 w 3014505"/>
                <a:gd name="connsiteY8" fmla="*/ 183420 h 283903"/>
                <a:gd name="connsiteX9" fmla="*/ 2100105 w 3014505"/>
                <a:gd name="connsiteY9" fmla="*/ 12598 h 283903"/>
                <a:gd name="connsiteX10" fmla="*/ 2270927 w 3014505"/>
                <a:gd name="connsiteY10" fmla="*/ 243710 h 283903"/>
                <a:gd name="connsiteX11" fmla="*/ 2411604 w 3014505"/>
                <a:gd name="connsiteY11" fmla="*/ 72888 h 283903"/>
                <a:gd name="connsiteX12" fmla="*/ 2582426 w 3014505"/>
                <a:gd name="connsiteY12" fmla="*/ 183420 h 283903"/>
                <a:gd name="connsiteX13" fmla="*/ 2783393 w 3014505"/>
                <a:gd name="connsiteY13" fmla="*/ 32694 h 283903"/>
                <a:gd name="connsiteX14" fmla="*/ 3014505 w 3014505"/>
                <a:gd name="connsiteY14" fmla="*/ 133178 h 2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4505" h="283903">
                  <a:moveTo>
                    <a:pt x="0" y="123130"/>
                  </a:moveTo>
                  <a:cubicBezTo>
                    <a:pt x="57778" y="54466"/>
                    <a:pt x="115556" y="-14198"/>
                    <a:pt x="190919" y="2549"/>
                  </a:cubicBezTo>
                  <a:cubicBezTo>
                    <a:pt x="266282" y="19296"/>
                    <a:pt x="376814" y="218589"/>
                    <a:pt x="452176" y="223613"/>
                  </a:cubicBezTo>
                  <a:cubicBezTo>
                    <a:pt x="527538" y="228637"/>
                    <a:pt x="582804" y="22646"/>
                    <a:pt x="643094" y="32694"/>
                  </a:cubicBezTo>
                  <a:cubicBezTo>
                    <a:pt x="703384" y="42742"/>
                    <a:pt x="730180" y="283903"/>
                    <a:pt x="813916" y="283903"/>
                  </a:cubicBezTo>
                  <a:cubicBezTo>
                    <a:pt x="897652" y="283903"/>
                    <a:pt x="1060101" y="37718"/>
                    <a:pt x="1145512" y="32694"/>
                  </a:cubicBezTo>
                  <a:cubicBezTo>
                    <a:pt x="1230923" y="27670"/>
                    <a:pt x="1257718" y="252083"/>
                    <a:pt x="1326382" y="253758"/>
                  </a:cubicBezTo>
                  <a:cubicBezTo>
                    <a:pt x="1395046" y="255433"/>
                    <a:pt x="1473758" y="54466"/>
                    <a:pt x="1557494" y="42743"/>
                  </a:cubicBezTo>
                  <a:cubicBezTo>
                    <a:pt x="1641230" y="31020"/>
                    <a:pt x="1738365" y="188444"/>
                    <a:pt x="1828800" y="183420"/>
                  </a:cubicBezTo>
                  <a:cubicBezTo>
                    <a:pt x="1919235" y="178396"/>
                    <a:pt x="2026417" y="2550"/>
                    <a:pt x="2100105" y="12598"/>
                  </a:cubicBezTo>
                  <a:cubicBezTo>
                    <a:pt x="2173793" y="22646"/>
                    <a:pt x="2219011" y="233662"/>
                    <a:pt x="2270927" y="243710"/>
                  </a:cubicBezTo>
                  <a:cubicBezTo>
                    <a:pt x="2322843" y="253758"/>
                    <a:pt x="2359688" y="82936"/>
                    <a:pt x="2411604" y="72888"/>
                  </a:cubicBezTo>
                  <a:cubicBezTo>
                    <a:pt x="2463520" y="62840"/>
                    <a:pt x="2520461" y="190119"/>
                    <a:pt x="2582426" y="183420"/>
                  </a:cubicBezTo>
                  <a:cubicBezTo>
                    <a:pt x="2644391" y="176721"/>
                    <a:pt x="2711380" y="41068"/>
                    <a:pt x="2783393" y="32694"/>
                  </a:cubicBezTo>
                  <a:cubicBezTo>
                    <a:pt x="2855406" y="24320"/>
                    <a:pt x="2934955" y="78749"/>
                    <a:pt x="3014505" y="133178"/>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055D26A9-EC16-4FCF-B5DE-94D689108B5D}"/>
                </a:ext>
              </a:extLst>
            </p:cNvPr>
            <p:cNvSpPr txBox="1"/>
            <p:nvPr/>
          </p:nvSpPr>
          <p:spPr>
            <a:xfrm>
              <a:off x="9261564" y="3588189"/>
              <a:ext cx="24891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hypothetically, fork state and run finish workload</a:t>
              </a:r>
            </a:p>
          </p:txBody>
        </p:sp>
      </p:grpSp>
      <p:sp>
        <p:nvSpPr>
          <p:cNvPr id="63" name="TextBox 62">
            <a:extLst>
              <a:ext uri="{FF2B5EF4-FFF2-40B4-BE49-F238E27FC236}">
                <a16:creationId xmlns:a16="http://schemas.microsoft.com/office/drawing/2014/main" id="{9FF85D4A-79CF-4F0B-9CC1-E0BC60F44C1E}"/>
              </a:ext>
            </a:extLst>
          </p:cNvPr>
          <p:cNvSpPr txBox="1"/>
          <p:nvPr/>
        </p:nvSpPr>
        <p:spPr>
          <a:xfrm>
            <a:off x="276112" y="217306"/>
            <a:ext cx="3875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Tuning probabilities</a:t>
            </a:r>
          </a:p>
        </p:txBody>
      </p:sp>
      <p:sp>
        <p:nvSpPr>
          <p:cNvPr id="67" name="Speech Bubble: Rectangle 66">
            <a:extLst>
              <a:ext uri="{FF2B5EF4-FFF2-40B4-BE49-F238E27FC236}">
                <a16:creationId xmlns:a16="http://schemas.microsoft.com/office/drawing/2014/main" id="{66A64696-9B0E-4579-A108-C580AC777EA6}"/>
              </a:ext>
            </a:extLst>
          </p:cNvPr>
          <p:cNvSpPr/>
          <p:nvPr/>
        </p:nvSpPr>
        <p:spPr>
          <a:xfrm>
            <a:off x="4447786" y="1166111"/>
            <a:ext cx="2980974" cy="1204591"/>
          </a:xfrm>
          <a:prstGeom prst="wedgeRectCallout">
            <a:avLst>
              <a:gd name="adj1" fmla="val -41596"/>
              <a:gd name="adj2" fmla="val 86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we knew 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long-term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cost of each action in context, we could update the policy now!</a:t>
            </a:r>
          </a:p>
        </p:txBody>
      </p:sp>
      <p:sp>
        <p:nvSpPr>
          <p:cNvPr id="72" name="Explosion: 8 Points 71">
            <a:extLst>
              <a:ext uri="{FF2B5EF4-FFF2-40B4-BE49-F238E27FC236}">
                <a16:creationId xmlns:a16="http://schemas.microsoft.com/office/drawing/2014/main" id="{5D7BCCE2-EFF2-4BC0-BDD6-DCCF95000EA7}"/>
              </a:ext>
            </a:extLst>
          </p:cNvPr>
          <p:cNvSpPr/>
          <p:nvPr/>
        </p:nvSpPr>
        <p:spPr>
          <a:xfrm>
            <a:off x="10371638" y="4157256"/>
            <a:ext cx="1429544" cy="94358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Slow!</a:t>
            </a:r>
          </a:p>
        </p:txBody>
      </p:sp>
    </p:spTree>
    <p:extLst>
      <p:ext uri="{BB962C8B-B14F-4D97-AF65-F5344CB8AC3E}">
        <p14:creationId xmlns:p14="http://schemas.microsoft.com/office/powerpoint/2010/main" val="6810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290">
                                          <p:stCondLst>
                                            <p:cond delay="0"/>
                                          </p:stCondLst>
                                        </p:cTn>
                                        <p:tgtEl>
                                          <p:spTgt spid="72"/>
                                        </p:tgtEl>
                                      </p:cBhvr>
                                    </p:animEffect>
                                    <p:anim calcmode="lin" valueType="num">
                                      <p:cBhvr>
                                        <p:cTn id="28"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33" dur="13">
                                          <p:stCondLst>
                                            <p:cond delay="325"/>
                                          </p:stCondLst>
                                        </p:cTn>
                                        <p:tgtEl>
                                          <p:spTgt spid="72"/>
                                        </p:tgtEl>
                                      </p:cBhvr>
                                      <p:to x="100000" y="60000"/>
                                    </p:animScale>
                                    <p:animScale>
                                      <p:cBhvr>
                                        <p:cTn id="34" dur="83" decel="50000">
                                          <p:stCondLst>
                                            <p:cond delay="338"/>
                                          </p:stCondLst>
                                        </p:cTn>
                                        <p:tgtEl>
                                          <p:spTgt spid="72"/>
                                        </p:tgtEl>
                                      </p:cBhvr>
                                      <p:to x="100000" y="100000"/>
                                    </p:animScale>
                                    <p:animScale>
                                      <p:cBhvr>
                                        <p:cTn id="35" dur="13">
                                          <p:stCondLst>
                                            <p:cond delay="656"/>
                                          </p:stCondLst>
                                        </p:cTn>
                                        <p:tgtEl>
                                          <p:spTgt spid="72"/>
                                        </p:tgtEl>
                                      </p:cBhvr>
                                      <p:to x="100000" y="80000"/>
                                    </p:animScale>
                                    <p:animScale>
                                      <p:cBhvr>
                                        <p:cTn id="36" dur="83" decel="50000">
                                          <p:stCondLst>
                                            <p:cond delay="669"/>
                                          </p:stCondLst>
                                        </p:cTn>
                                        <p:tgtEl>
                                          <p:spTgt spid="72"/>
                                        </p:tgtEl>
                                      </p:cBhvr>
                                      <p:to x="100000" y="100000"/>
                                    </p:animScale>
                                    <p:animScale>
                                      <p:cBhvr>
                                        <p:cTn id="37" dur="13">
                                          <p:stCondLst>
                                            <p:cond delay="821"/>
                                          </p:stCondLst>
                                        </p:cTn>
                                        <p:tgtEl>
                                          <p:spTgt spid="72"/>
                                        </p:tgtEl>
                                      </p:cBhvr>
                                      <p:to x="100000" y="90000"/>
                                    </p:animScale>
                                    <p:animScale>
                                      <p:cBhvr>
                                        <p:cTn id="38" dur="83" decel="50000">
                                          <p:stCondLst>
                                            <p:cond delay="834"/>
                                          </p:stCondLst>
                                        </p:cTn>
                                        <p:tgtEl>
                                          <p:spTgt spid="72"/>
                                        </p:tgtEl>
                                      </p:cBhvr>
                                      <p:to x="100000" y="100000"/>
                                    </p:animScale>
                                    <p:animScale>
                                      <p:cBhvr>
                                        <p:cTn id="39" dur="13">
                                          <p:stCondLst>
                                            <p:cond delay="904"/>
                                          </p:stCondLst>
                                        </p:cTn>
                                        <p:tgtEl>
                                          <p:spTgt spid="72"/>
                                        </p:tgtEl>
                                      </p:cBhvr>
                                      <p:to x="100000" y="95000"/>
                                    </p:animScale>
                                    <p:animScale>
                                      <p:cBhvr>
                                        <p:cTn id="40" dur="83" decel="50000">
                                          <p:stCondLst>
                                            <p:cond delay="917"/>
                                          </p:stCondLst>
                                        </p:cTn>
                                        <p:tgtEl>
                                          <p:spTgt spid="7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animBg="1"/>
      <p:bldP spid="67" grpId="0" animBg="1"/>
      <p:bldP spid="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60823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Temporal difference learning</a:t>
            </a:r>
          </a:p>
        </p:txBody>
      </p:sp>
      <p:grpSp>
        <p:nvGrpSpPr>
          <p:cNvPr id="94" name="Group 93">
            <a:extLst>
              <a:ext uri="{FF2B5EF4-FFF2-40B4-BE49-F238E27FC236}">
                <a16:creationId xmlns:a16="http://schemas.microsoft.com/office/drawing/2014/main" id="{446663CA-9749-48A0-9C6E-33A0AF23E3D4}"/>
              </a:ext>
            </a:extLst>
          </p:cNvPr>
          <p:cNvGrpSpPr/>
          <p:nvPr/>
        </p:nvGrpSpPr>
        <p:grpSpPr>
          <a:xfrm>
            <a:off x="4057117" y="2642189"/>
            <a:ext cx="1164506" cy="457384"/>
            <a:chOff x="4057117" y="2642189"/>
            <a:chExt cx="1164506" cy="457384"/>
          </a:xfrm>
        </p:grpSpPr>
        <p:sp>
          <p:nvSpPr>
            <p:cNvPr id="4" name="Oval 3">
              <a:extLst>
                <a:ext uri="{FF2B5EF4-FFF2-40B4-BE49-F238E27FC236}">
                  <a16:creationId xmlns:a16="http://schemas.microsoft.com/office/drawing/2014/main" id="{703BA7AA-449E-4C4C-9564-9B3000AD3D67}"/>
                </a:ext>
              </a:extLst>
            </p:cNvPr>
            <p:cNvSpPr/>
            <p:nvPr/>
          </p:nvSpPr>
          <p:spPr>
            <a:xfrm>
              <a:off x="4918025" y="2755918"/>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66510C61-CE49-4B03-BD16-42508A8407EF}"/>
                </a:ext>
              </a:extLst>
            </p:cNvPr>
            <p:cNvCxnSpPr>
              <a:cxnSpLocks/>
              <a:stCxn id="3" idx="6"/>
              <a:endCxn id="4" idx="2"/>
            </p:cNvCxnSpPr>
            <p:nvPr/>
          </p:nvCxnSpPr>
          <p:spPr>
            <a:xfrm flipV="1">
              <a:off x="4057117" y="2927746"/>
              <a:ext cx="860908" cy="52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EF05071-863F-4436-B93E-6D94F83B17FF}"/>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rot="21586724">
              <a:off x="4370237" y="2642189"/>
              <a:ext cx="200326" cy="195124"/>
            </a:xfrm>
            <a:prstGeom prst="rect">
              <a:avLst/>
            </a:prstGeom>
          </p:spPr>
        </p:pic>
      </p:grpSp>
      <p:grpSp>
        <p:nvGrpSpPr>
          <p:cNvPr id="96" name="Group 95">
            <a:extLst>
              <a:ext uri="{FF2B5EF4-FFF2-40B4-BE49-F238E27FC236}">
                <a16:creationId xmlns:a16="http://schemas.microsoft.com/office/drawing/2014/main" id="{96532F8D-3E65-485A-97A8-3A19F1AE0741}"/>
              </a:ext>
            </a:extLst>
          </p:cNvPr>
          <p:cNvGrpSpPr/>
          <p:nvPr/>
        </p:nvGrpSpPr>
        <p:grpSpPr>
          <a:xfrm>
            <a:off x="410927" y="2583196"/>
            <a:ext cx="3646190" cy="793049"/>
            <a:chOff x="410927" y="2583196"/>
            <a:chExt cx="3646190" cy="793049"/>
          </a:xfrm>
        </p:grpSpPr>
        <p:sp>
          <p:nvSpPr>
            <p:cNvPr id="3" name="Oval 2">
              <a:extLst>
                <a:ext uri="{FF2B5EF4-FFF2-40B4-BE49-F238E27FC236}">
                  <a16:creationId xmlns:a16="http://schemas.microsoft.com/office/drawing/2014/main" id="{DA7217ED-0BA6-48EF-9B37-2255D78DD218}"/>
                </a:ext>
              </a:extLst>
            </p:cNvPr>
            <p:cNvSpPr/>
            <p:nvPr/>
          </p:nvSpPr>
          <p:spPr>
            <a:xfrm>
              <a:off x="3420935" y="261487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40362C4F-7D2E-467D-994D-6625C857579D}"/>
                </a:ext>
              </a:extLst>
            </p:cNvPr>
            <p:cNvGrpSpPr/>
            <p:nvPr/>
          </p:nvGrpSpPr>
          <p:grpSpPr>
            <a:xfrm>
              <a:off x="410927" y="2583196"/>
              <a:ext cx="3420171" cy="793049"/>
              <a:chOff x="410927" y="2583196"/>
              <a:chExt cx="3420171" cy="793049"/>
            </a:xfrm>
          </p:grpSpPr>
          <p:sp>
            <p:nvSpPr>
              <p:cNvPr id="36" name="Freeform: Shape 35">
                <a:extLst>
                  <a:ext uri="{FF2B5EF4-FFF2-40B4-BE49-F238E27FC236}">
                    <a16:creationId xmlns:a16="http://schemas.microsoft.com/office/drawing/2014/main" id="{50B73633-23AC-4895-B6CF-3B2BA8AABA71}"/>
                  </a:ext>
                </a:extLst>
              </p:cNvPr>
              <p:cNvSpPr/>
              <p:nvPr/>
            </p:nvSpPr>
            <p:spPr>
              <a:xfrm>
                <a:off x="410927" y="2583196"/>
                <a:ext cx="2994347" cy="793049"/>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3641982" y="2835583"/>
                <a:ext cx="189116" cy="228770"/>
              </a:xfrm>
              <a:prstGeom prst="rect">
                <a:avLst/>
              </a:prstGeom>
            </p:spPr>
          </p:pic>
        </p:grpSp>
      </p:grpSp>
      <p:grpSp>
        <p:nvGrpSpPr>
          <p:cNvPr id="97" name="Group 96">
            <a:extLst>
              <a:ext uri="{FF2B5EF4-FFF2-40B4-BE49-F238E27FC236}">
                <a16:creationId xmlns:a16="http://schemas.microsoft.com/office/drawing/2014/main" id="{A6FB1B5F-E9F4-4075-B8EA-22B536C86FEF}"/>
              </a:ext>
            </a:extLst>
          </p:cNvPr>
          <p:cNvGrpSpPr/>
          <p:nvPr/>
        </p:nvGrpSpPr>
        <p:grpSpPr>
          <a:xfrm>
            <a:off x="7093414" y="2483288"/>
            <a:ext cx="1232736" cy="587313"/>
            <a:chOff x="7093414" y="2483288"/>
            <a:chExt cx="1232736" cy="587313"/>
          </a:xfrm>
        </p:grpSpPr>
        <p:sp>
          <p:nvSpPr>
            <p:cNvPr id="54" name="Oval 53">
              <a:extLst>
                <a:ext uri="{FF2B5EF4-FFF2-40B4-BE49-F238E27FC236}">
                  <a16:creationId xmlns:a16="http://schemas.microsoft.com/office/drawing/2014/main" id="{B9FC7B0C-CA04-40C9-B49C-EC64F1A4C986}"/>
                </a:ext>
              </a:extLst>
            </p:cNvPr>
            <p:cNvSpPr/>
            <p:nvPr/>
          </p:nvSpPr>
          <p:spPr>
            <a:xfrm rot="21400079">
              <a:off x="8022552" y="272694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Arrow Connector 54">
              <a:extLst>
                <a:ext uri="{FF2B5EF4-FFF2-40B4-BE49-F238E27FC236}">
                  <a16:creationId xmlns:a16="http://schemas.microsoft.com/office/drawing/2014/main" id="{D81B9C41-15F3-48EB-988D-0AFBABDADAF6}"/>
                </a:ext>
              </a:extLst>
            </p:cNvPr>
            <p:cNvCxnSpPr>
              <a:cxnSpLocks/>
              <a:stCxn id="52" idx="6"/>
              <a:endCxn id="54" idx="2"/>
            </p:cNvCxnSpPr>
            <p:nvPr/>
          </p:nvCxnSpPr>
          <p:spPr>
            <a:xfrm flipV="1">
              <a:off x="7093414" y="2907597"/>
              <a:ext cx="929395" cy="37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1C4294CF-1143-4C96-A07D-512F5BA10630}"/>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rot="21586725">
              <a:off x="7444620" y="2483288"/>
              <a:ext cx="304392" cy="353825"/>
            </a:xfrm>
            <a:prstGeom prst="rect">
              <a:avLst/>
            </a:prstGeom>
          </p:spPr>
        </p:pic>
      </p:grpSp>
      <p:grpSp>
        <p:nvGrpSpPr>
          <p:cNvPr id="95" name="Group 94">
            <a:extLst>
              <a:ext uri="{FF2B5EF4-FFF2-40B4-BE49-F238E27FC236}">
                <a16:creationId xmlns:a16="http://schemas.microsoft.com/office/drawing/2014/main" id="{14BFC79F-802A-409F-BB06-4E52748384F7}"/>
              </a:ext>
            </a:extLst>
          </p:cNvPr>
          <p:cNvGrpSpPr/>
          <p:nvPr/>
        </p:nvGrpSpPr>
        <p:grpSpPr>
          <a:xfrm>
            <a:off x="5217012" y="2593244"/>
            <a:ext cx="1876402" cy="636183"/>
            <a:chOff x="5217012" y="2593244"/>
            <a:chExt cx="1876402" cy="636183"/>
          </a:xfrm>
        </p:grpSpPr>
        <p:pic>
          <p:nvPicPr>
            <p:cNvPr id="50" name="Picture 49">
              <a:extLst>
                <a:ext uri="{FF2B5EF4-FFF2-40B4-BE49-F238E27FC236}">
                  <a16:creationId xmlns:a16="http://schemas.microsoft.com/office/drawing/2014/main" id="{008FFC56-3DD3-4717-B613-CFB432E2581C}"/>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rot="21586725">
              <a:off x="5869116" y="2642230"/>
              <a:ext cx="179513" cy="195124"/>
            </a:xfrm>
            <a:prstGeom prst="rect">
              <a:avLst/>
            </a:prstGeom>
          </p:spPr>
        </p:pic>
        <p:sp>
          <p:nvSpPr>
            <p:cNvPr id="52" name="Oval 51">
              <a:extLst>
                <a:ext uri="{FF2B5EF4-FFF2-40B4-BE49-F238E27FC236}">
                  <a16:creationId xmlns:a16="http://schemas.microsoft.com/office/drawing/2014/main" id="{723B7017-E055-4437-8EE1-2F05F5304191}"/>
                </a:ext>
              </a:extLst>
            </p:cNvPr>
            <p:cNvSpPr/>
            <p:nvPr/>
          </p:nvSpPr>
          <p:spPr>
            <a:xfrm>
              <a:off x="6457232" y="2593244"/>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5" name="Picture 64">
              <a:extLst>
                <a:ext uri="{FF2B5EF4-FFF2-40B4-BE49-F238E27FC236}">
                  <a16:creationId xmlns:a16="http://schemas.microsoft.com/office/drawing/2014/main" id="{CD58C684-A0CD-4301-886C-C6F510833B62}"/>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6658183" y="2629048"/>
              <a:ext cx="320278" cy="414836"/>
            </a:xfrm>
            <a:prstGeom prst="rect">
              <a:avLst/>
            </a:prstGeom>
          </p:spPr>
        </p:pic>
        <p:cxnSp>
          <p:nvCxnSpPr>
            <p:cNvPr id="67" name="Straight Arrow Connector 66">
              <a:extLst>
                <a:ext uri="{FF2B5EF4-FFF2-40B4-BE49-F238E27FC236}">
                  <a16:creationId xmlns:a16="http://schemas.microsoft.com/office/drawing/2014/main" id="{FA195250-E463-4845-B088-79C6B3DE0746}"/>
                </a:ext>
              </a:extLst>
            </p:cNvPr>
            <p:cNvCxnSpPr>
              <a:cxnSpLocks/>
              <a:endCxn id="52" idx="2"/>
            </p:cNvCxnSpPr>
            <p:nvPr/>
          </p:nvCxnSpPr>
          <p:spPr>
            <a:xfrm flipV="1">
              <a:off x="5217012" y="2911336"/>
              <a:ext cx="1240220" cy="1601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79" name="Picture 78">
            <a:extLst>
              <a:ext uri="{FF2B5EF4-FFF2-40B4-BE49-F238E27FC236}">
                <a16:creationId xmlns:a16="http://schemas.microsoft.com/office/drawing/2014/main" id="{CB3064E3-929F-4102-80A2-936DCCF79529}"/>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924617" y="4677790"/>
            <a:ext cx="5998319" cy="617474"/>
          </a:xfrm>
          <a:prstGeom prst="rect">
            <a:avLst/>
          </a:prstGeom>
        </p:spPr>
      </p:pic>
      <p:sp>
        <p:nvSpPr>
          <p:cNvPr id="80" name="Speech Bubble: Rectangle 79">
            <a:extLst>
              <a:ext uri="{FF2B5EF4-FFF2-40B4-BE49-F238E27FC236}">
                <a16:creationId xmlns:a16="http://schemas.microsoft.com/office/drawing/2014/main" id="{CE9A9427-A474-41EA-9508-869310737604}"/>
              </a:ext>
            </a:extLst>
          </p:cNvPr>
          <p:cNvSpPr/>
          <p:nvPr/>
        </p:nvSpPr>
        <p:spPr>
          <a:xfrm>
            <a:off x="8022809" y="3529409"/>
            <a:ext cx="3580907" cy="640166"/>
          </a:xfrm>
          <a:prstGeom prst="wedgeRectCallout">
            <a:avLst>
              <a:gd name="adj1" fmla="val -42340"/>
              <a:gd name="adj2" fmla="val 99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Approximate dynamic programming</a:t>
            </a:r>
          </a:p>
        </p:txBody>
      </p:sp>
      <p:grpSp>
        <p:nvGrpSpPr>
          <p:cNvPr id="9" name="Group 8">
            <a:extLst>
              <a:ext uri="{FF2B5EF4-FFF2-40B4-BE49-F238E27FC236}">
                <a16:creationId xmlns:a16="http://schemas.microsoft.com/office/drawing/2014/main" id="{067027A3-DD99-45F3-98BE-5C0821F5E538}"/>
              </a:ext>
            </a:extLst>
          </p:cNvPr>
          <p:cNvGrpSpPr/>
          <p:nvPr/>
        </p:nvGrpSpPr>
        <p:grpSpPr>
          <a:xfrm>
            <a:off x="1828440" y="3596957"/>
            <a:ext cx="5036384" cy="1179759"/>
            <a:chOff x="1828440" y="3596957"/>
            <a:chExt cx="5036384" cy="1179759"/>
          </a:xfrm>
        </p:grpSpPr>
        <p:sp>
          <p:nvSpPr>
            <p:cNvPr id="29" name="Speech Bubble: Rectangle 28">
              <a:extLst>
                <a:ext uri="{FF2B5EF4-FFF2-40B4-BE49-F238E27FC236}">
                  <a16:creationId xmlns:a16="http://schemas.microsoft.com/office/drawing/2014/main" id="{DCE7FDB6-993B-4C87-897F-F561CB679570}"/>
                </a:ext>
              </a:extLst>
            </p:cNvPr>
            <p:cNvSpPr/>
            <p:nvPr/>
          </p:nvSpPr>
          <p:spPr>
            <a:xfrm>
              <a:off x="1828440" y="3596957"/>
              <a:ext cx="3439598" cy="640166"/>
            </a:xfrm>
            <a:prstGeom prst="wedgeRectCallout">
              <a:avLst>
                <a:gd name="adj1" fmla="val -12993"/>
                <a:gd name="adj2" fmla="val 3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Make estimator agree with itself</a:t>
              </a:r>
            </a:p>
          </p:txBody>
        </p:sp>
        <p:cxnSp>
          <p:nvCxnSpPr>
            <p:cNvPr id="6" name="Straight Arrow Connector 5">
              <a:extLst>
                <a:ext uri="{FF2B5EF4-FFF2-40B4-BE49-F238E27FC236}">
                  <a16:creationId xmlns:a16="http://schemas.microsoft.com/office/drawing/2014/main" id="{2F10A52E-DC5D-4777-AE7D-4E3AC3BA7A66}"/>
                </a:ext>
              </a:extLst>
            </p:cNvPr>
            <p:cNvCxnSpPr>
              <a:stCxn id="29" idx="2"/>
            </p:cNvCxnSpPr>
            <p:nvPr/>
          </p:nvCxnSpPr>
          <p:spPr>
            <a:xfrm>
              <a:off x="3548239" y="4237123"/>
              <a:ext cx="93743" cy="539593"/>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6ACA23-6F56-4F99-97B0-B7ABED497B66}"/>
                </a:ext>
              </a:extLst>
            </p:cNvPr>
            <p:cNvCxnSpPr>
              <a:cxnSpLocks/>
              <a:stCxn id="29" idx="2"/>
            </p:cNvCxnSpPr>
            <p:nvPr/>
          </p:nvCxnSpPr>
          <p:spPr>
            <a:xfrm>
              <a:off x="3548239" y="4237123"/>
              <a:ext cx="3316585" cy="440667"/>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77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507183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Actor-critic policy gradient</a:t>
            </a:r>
          </a:p>
        </p:txBody>
      </p:sp>
      <p:grpSp>
        <p:nvGrpSpPr>
          <p:cNvPr id="60" name="Group 59">
            <a:extLst>
              <a:ext uri="{FF2B5EF4-FFF2-40B4-BE49-F238E27FC236}">
                <a16:creationId xmlns:a16="http://schemas.microsoft.com/office/drawing/2014/main" id="{3DCDBA53-C65B-45DE-8566-86CE52E74972}"/>
              </a:ext>
            </a:extLst>
          </p:cNvPr>
          <p:cNvGrpSpPr/>
          <p:nvPr/>
        </p:nvGrpSpPr>
        <p:grpSpPr>
          <a:xfrm>
            <a:off x="1692444" y="939050"/>
            <a:ext cx="5982929" cy="2221222"/>
            <a:chOff x="2509567" y="1230881"/>
            <a:chExt cx="5982929" cy="2221222"/>
          </a:xfrm>
        </p:grpSpPr>
        <p:grpSp>
          <p:nvGrpSpPr>
            <p:cNvPr id="23" name="Group 22">
              <a:extLst>
                <a:ext uri="{FF2B5EF4-FFF2-40B4-BE49-F238E27FC236}">
                  <a16:creationId xmlns:a16="http://schemas.microsoft.com/office/drawing/2014/main" id="{EA428061-0D65-4A86-9D82-27C5E69E5041}"/>
                </a:ext>
              </a:extLst>
            </p:cNvPr>
            <p:cNvGrpSpPr/>
            <p:nvPr/>
          </p:nvGrpSpPr>
          <p:grpSpPr>
            <a:xfrm>
              <a:off x="6052329" y="1230881"/>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pic>
          <p:nvPicPr>
            <p:cNvPr id="12" name="Picture 11">
              <a:extLst>
                <a:ext uri="{FF2B5EF4-FFF2-40B4-BE49-F238E27FC236}">
                  <a16:creationId xmlns:a16="http://schemas.microsoft.com/office/drawing/2014/main" id="{3203DF70-5E7C-4091-8459-4492D8F68037}"/>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7729064" y="1296966"/>
              <a:ext cx="763430" cy="251429"/>
            </a:xfrm>
            <a:prstGeom prst="rect">
              <a:avLst/>
            </a:prstGeom>
          </p:spPr>
        </p:pic>
        <p:pic>
          <p:nvPicPr>
            <p:cNvPr id="28" name="Picture 27">
              <a:extLst>
                <a:ext uri="{FF2B5EF4-FFF2-40B4-BE49-F238E27FC236}">
                  <a16:creationId xmlns:a16="http://schemas.microsoft.com/office/drawing/2014/main" id="{13F5F1A5-CF2B-4069-A236-9E23026B3041}"/>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7729064" y="1931535"/>
              <a:ext cx="763429" cy="251429"/>
            </a:xfrm>
            <a:prstGeom prst="rect">
              <a:avLst/>
            </a:prstGeom>
          </p:spPr>
        </p:pic>
        <p:pic>
          <p:nvPicPr>
            <p:cNvPr id="32" name="Picture 31">
              <a:extLst>
                <a:ext uri="{FF2B5EF4-FFF2-40B4-BE49-F238E27FC236}">
                  <a16:creationId xmlns:a16="http://schemas.microsoft.com/office/drawing/2014/main" id="{8E139916-FB8B-4098-9AA1-F8F1561BEAF0}"/>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729064" y="2566104"/>
              <a:ext cx="763430" cy="251429"/>
            </a:xfrm>
            <a:prstGeom prst="rect">
              <a:avLst/>
            </a:prstGeom>
          </p:spPr>
        </p:pic>
        <p:pic>
          <p:nvPicPr>
            <p:cNvPr id="40" name="Picture 39">
              <a:extLst>
                <a:ext uri="{FF2B5EF4-FFF2-40B4-BE49-F238E27FC236}">
                  <a16:creationId xmlns:a16="http://schemas.microsoft.com/office/drawing/2014/main" id="{AD12BA96-6251-4293-B0FE-FB280CFF2CC0}"/>
                </a:ext>
              </a:extLst>
            </p:cNvPr>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7729064" y="3200674"/>
              <a:ext cx="763432" cy="251429"/>
            </a:xfrm>
            <a:prstGeom prst="rect">
              <a:avLst/>
            </a:prstGeom>
          </p:spPr>
        </p:pic>
        <p:grpSp>
          <p:nvGrpSpPr>
            <p:cNvPr id="27" name="Group 26">
              <a:extLst>
                <a:ext uri="{FF2B5EF4-FFF2-40B4-BE49-F238E27FC236}">
                  <a16:creationId xmlns:a16="http://schemas.microsoft.com/office/drawing/2014/main" id="{AC754764-4CEA-4463-B632-C24D6AE594C9}"/>
                </a:ext>
              </a:extLst>
            </p:cNvPr>
            <p:cNvGrpSpPr/>
            <p:nvPr/>
          </p:nvGrpSpPr>
          <p:grpSpPr>
            <a:xfrm>
              <a:off x="2509567" y="1935929"/>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grpSp>
      <p:pic>
        <p:nvPicPr>
          <p:cNvPr id="5" name="Picture 4">
            <a:extLst>
              <a:ext uri="{FF2B5EF4-FFF2-40B4-BE49-F238E27FC236}">
                <a16:creationId xmlns:a16="http://schemas.microsoft.com/office/drawing/2014/main" id="{A143ABF6-DC5E-46EB-9F3A-78A45DFB7EFF}"/>
              </a:ext>
            </a:extLst>
          </p:cNvPr>
          <p:cNvPicPr>
            <a:picLocks noChangeAspect="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a:xfrm>
            <a:off x="3079714" y="4118047"/>
            <a:ext cx="3421429" cy="419893"/>
          </a:xfrm>
          <a:prstGeom prst="rect">
            <a:avLst/>
          </a:prstGeom>
        </p:spPr>
      </p:pic>
      <p:pic>
        <p:nvPicPr>
          <p:cNvPr id="30" name="Picture 29">
            <a:extLst>
              <a:ext uri="{FF2B5EF4-FFF2-40B4-BE49-F238E27FC236}">
                <a16:creationId xmlns:a16="http://schemas.microsoft.com/office/drawing/2014/main" id="{77C9F5FF-9B07-453A-B7A2-9952060BBF9F}"/>
              </a:ext>
            </a:extLst>
          </p:cNvPr>
          <p:cNvPicPr>
            <a:picLocks noChangeAspect="1"/>
          </p:cNvPicPr>
          <p:nvPr>
            <p:custDataLst>
              <p:tags r:id="rId2"/>
            </p:custDataLst>
          </p:nvPr>
        </p:nvPicPr>
        <p:blipFill>
          <a:blip r:embed="rId26">
            <a:extLst>
              <a:ext uri="{28A0092B-C50C-407E-A947-70E740481C1C}">
                <a14:useLocalDpi xmlns:a14="http://schemas.microsoft.com/office/drawing/2010/main" val="0"/>
              </a:ext>
            </a:extLst>
          </a:blip>
          <a:stretch>
            <a:fillRect/>
          </a:stretch>
        </p:blipFill>
        <p:spPr>
          <a:xfrm>
            <a:off x="3768547" y="4977999"/>
            <a:ext cx="4393817" cy="333503"/>
          </a:xfrm>
          <a:prstGeom prst="rect">
            <a:avLst/>
          </a:prstGeom>
        </p:spPr>
      </p:pic>
      <p:pic>
        <p:nvPicPr>
          <p:cNvPr id="47" name="Picture 46">
            <a:extLst>
              <a:ext uri="{FF2B5EF4-FFF2-40B4-BE49-F238E27FC236}">
                <a16:creationId xmlns:a16="http://schemas.microsoft.com/office/drawing/2014/main" id="{C581D01B-01EF-40E7-BD82-6A9BEDD7738C}"/>
              </a:ext>
            </a:extLst>
          </p:cNvPr>
          <p:cNvPicPr>
            <a:picLocks noChangeAspect="1"/>
          </p:cNvPicPr>
          <p:nvPr>
            <p:custDataLst>
              <p:tags r:id="rId3"/>
            </p:custDataLst>
          </p:nvPr>
        </p:nvPicPr>
        <p:blipFill>
          <a:blip r:embed="rId27">
            <a:extLst>
              <a:ext uri="{28A0092B-C50C-407E-A947-70E740481C1C}">
                <a14:useLocalDpi xmlns:a14="http://schemas.microsoft.com/office/drawing/2010/main" val="0"/>
              </a:ext>
            </a:extLst>
          </a:blip>
          <a:stretch>
            <a:fillRect/>
          </a:stretch>
        </p:blipFill>
        <p:spPr>
          <a:xfrm>
            <a:off x="9154951" y="4502353"/>
            <a:ext cx="2662004" cy="425548"/>
          </a:xfrm>
          <a:prstGeom prst="rect">
            <a:avLst/>
          </a:prstGeom>
        </p:spPr>
      </p:pic>
      <p:sp>
        <p:nvSpPr>
          <p:cNvPr id="56" name="Speech Bubble: Rectangle 55">
            <a:extLst>
              <a:ext uri="{FF2B5EF4-FFF2-40B4-BE49-F238E27FC236}">
                <a16:creationId xmlns:a16="http://schemas.microsoft.com/office/drawing/2014/main" id="{F00ADFE4-0921-4BAC-A1D4-4DFDAD4B232C}"/>
              </a:ext>
            </a:extLst>
          </p:cNvPr>
          <p:cNvSpPr/>
          <p:nvPr/>
        </p:nvSpPr>
        <p:spPr>
          <a:xfrm>
            <a:off x="8032374" y="3340643"/>
            <a:ext cx="3263153" cy="845367"/>
          </a:xfrm>
          <a:prstGeom prst="wedgeRectCallout">
            <a:avLst>
              <a:gd name="adj1" fmla="val -43457"/>
              <a:gd name="adj2" fmla="val 155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bg1"/>
                </a:solidFill>
              </a:rPr>
              <a:t>Says increase the probability of lower cost actions.</a:t>
            </a:r>
          </a:p>
        </p:txBody>
      </p:sp>
      <p:pic>
        <p:nvPicPr>
          <p:cNvPr id="45" name="Picture 44">
            <a:extLst>
              <a:ext uri="{FF2B5EF4-FFF2-40B4-BE49-F238E27FC236}">
                <a16:creationId xmlns:a16="http://schemas.microsoft.com/office/drawing/2014/main" id="{42F8A5D6-36F0-481D-8927-27CF6678DF6C}"/>
              </a:ext>
            </a:extLst>
          </p:cNvPr>
          <p:cNvPicPr>
            <a:picLocks noChangeAspect="1"/>
          </p:cNvPicPr>
          <p:nvPr>
            <p:custDataLst>
              <p:tags r:id="rId4"/>
            </p:custDataLst>
          </p:nvPr>
        </p:nvPicPr>
        <p:blipFill>
          <a:blip r:embed="rId28">
            <a:extLst>
              <a:ext uri="{28A0092B-C50C-407E-A947-70E740481C1C}">
                <a14:useLocalDpi xmlns:a14="http://schemas.microsoft.com/office/drawing/2010/main" val="0"/>
              </a:ext>
            </a:extLst>
          </a:blip>
          <a:stretch>
            <a:fillRect/>
          </a:stretch>
        </p:blipFill>
        <p:spPr>
          <a:xfrm>
            <a:off x="3715445" y="5656281"/>
            <a:ext cx="6559579" cy="351585"/>
          </a:xfrm>
          <a:prstGeom prst="rect">
            <a:avLst/>
          </a:prstGeom>
        </p:spPr>
      </p:pic>
      <p:sp>
        <p:nvSpPr>
          <p:cNvPr id="53" name="Speech Bubble: Rectangle 52">
            <a:extLst>
              <a:ext uri="{FF2B5EF4-FFF2-40B4-BE49-F238E27FC236}">
                <a16:creationId xmlns:a16="http://schemas.microsoft.com/office/drawing/2014/main" id="{FB78C592-46DE-4C8F-B424-B599A17AD469}"/>
              </a:ext>
            </a:extLst>
          </p:cNvPr>
          <p:cNvSpPr/>
          <p:nvPr/>
        </p:nvSpPr>
        <p:spPr>
          <a:xfrm>
            <a:off x="939799" y="4977999"/>
            <a:ext cx="1803289" cy="665634"/>
          </a:xfrm>
          <a:prstGeom prst="wedgeRectCallout">
            <a:avLst>
              <a:gd name="adj1" fmla="val 88236"/>
              <a:gd name="adj2" fmla="val 7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update q</a:t>
            </a:r>
          </a:p>
        </p:txBody>
      </p:sp>
    </p:spTree>
    <p:extLst>
      <p:ext uri="{BB962C8B-B14F-4D97-AF65-F5344CB8AC3E}">
        <p14:creationId xmlns:p14="http://schemas.microsoft.com/office/powerpoint/2010/main" val="26444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DE1C8-814E-4D7B-B502-D72348BCF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BFDFB2D-2B77-4FCA-9288-EA9975C37A61}"/>
              </a:ext>
            </a:extLst>
          </p:cNvPr>
          <p:cNvSpPr txBox="1">
            <a:spLocks/>
          </p:cNvSpPr>
          <p:nvPr/>
        </p:nvSpPr>
        <p:spPr>
          <a:xfrm>
            <a:off x="615463" y="784456"/>
            <a:ext cx="10515600" cy="7539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sp>
        <p:nvSpPr>
          <p:cNvPr id="5" name="Content Placeholder 2">
            <a:extLst>
              <a:ext uri="{FF2B5EF4-FFF2-40B4-BE49-F238E27FC236}">
                <a16:creationId xmlns:a16="http://schemas.microsoft.com/office/drawing/2014/main" id="{715D5D75-3898-4670-9639-B1838FD8280A}"/>
              </a:ext>
            </a:extLst>
          </p:cNvPr>
          <p:cNvSpPr txBox="1">
            <a:spLocks/>
          </p:cNvSpPr>
          <p:nvPr/>
        </p:nvSpPr>
        <p:spPr>
          <a:xfrm>
            <a:off x="838200" y="168846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Declarative languages lend themselves to automated optimization because their solvers have a lot of freedom.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Tuning such as solver is a sequential decision making problem that can be tuned with online reinforcement learning techniques.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Has been designed from the ground up be as flexible as possible.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powerful language for specifying machine learning applications.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 out the paper! Lots of great technical details in the paper that didn't have time to get into.</a:t>
            </a:r>
          </a:p>
        </p:txBody>
      </p:sp>
    </p:spTree>
    <p:extLst>
      <p:ext uri="{BB962C8B-B14F-4D97-AF65-F5344CB8AC3E}">
        <p14:creationId xmlns:p14="http://schemas.microsoft.com/office/powerpoint/2010/main" val="8660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D669A-451B-41B7-9964-73E6F9AEEEC6}"/>
              </a:ext>
            </a:extLst>
          </p:cNvPr>
          <p:cNvSpPr txBox="1"/>
          <p:nvPr/>
        </p:nvSpPr>
        <p:spPr>
          <a:xfrm>
            <a:off x="615462" y="1538362"/>
            <a:ext cx="10669571"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have to two language prototypes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1 prototype (2005) was used  in Jason’s lab, fueling a dozen NLP papers!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2 prototype (2013) was used for teaching an NLP course to linguists with no programming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Both were inefficient because they used too many one-size-fits-all strategies.</a:t>
            </a:r>
          </a:p>
        </p:txBody>
      </p:sp>
      <p:sp>
        <p:nvSpPr>
          <p:cNvPr id="4" name="Title 1">
            <a:extLst>
              <a:ext uri="{FF2B5EF4-FFF2-40B4-BE49-F238E27FC236}">
                <a16:creationId xmlns:a16="http://schemas.microsoft.com/office/drawing/2014/main" id="{7C886595-9E75-40F7-9B45-F37C5462E087}"/>
              </a:ext>
            </a:extLst>
          </p:cNvPr>
          <p:cNvSpPr txBox="1">
            <a:spLocks/>
          </p:cNvSpPr>
          <p:nvPr/>
        </p:nvSpPr>
        <p:spPr>
          <a:xfrm>
            <a:off x="615463" y="784456"/>
            <a:ext cx="10515600" cy="7539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State of the language</a:t>
            </a:r>
          </a:p>
        </p:txBody>
      </p:sp>
    </p:spTree>
    <p:extLst>
      <p:ext uri="{BB962C8B-B14F-4D97-AF65-F5344CB8AC3E}">
        <p14:creationId xmlns:p14="http://schemas.microsoft.com/office/powerpoint/2010/main" val="36539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EF94D-4A1F-482B-A39E-19A0F974B8D8}"/>
              </a:ext>
            </a:extLst>
          </p:cNvPr>
          <p:cNvSpPr/>
          <p:nvPr/>
        </p:nvSpPr>
        <p:spPr>
          <a:xfrm>
            <a:off x="3610818" y="2061434"/>
            <a:ext cx="4847382" cy="150810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Questions? Comments?</a:t>
            </a:r>
          </a:p>
        </p:txBody>
      </p:sp>
      <p:sp>
        <p:nvSpPr>
          <p:cNvPr id="3" name="TextBox 2">
            <a:extLst>
              <a:ext uri="{FF2B5EF4-FFF2-40B4-BE49-F238E27FC236}">
                <a16:creationId xmlns:a16="http://schemas.microsoft.com/office/drawing/2014/main" id="{41379B2A-E978-47A7-8D8C-B5763B6DE1CB}"/>
              </a:ext>
            </a:extLst>
          </p:cNvPr>
          <p:cNvSpPr txBox="1"/>
          <p:nvPr/>
        </p:nvSpPr>
        <p:spPr>
          <a:xfrm>
            <a:off x="9063990" y="5210436"/>
            <a:ext cx="15632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xtimv</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matthewfl</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2050" name="Picture 2" descr="Image result for twitter logo">
            <a:extLst>
              <a:ext uri="{FF2B5EF4-FFF2-40B4-BE49-F238E27FC236}">
                <a16:creationId xmlns:a16="http://schemas.microsoft.com/office/drawing/2014/main" id="{AE8B3D52-CAEB-49B9-8967-2020734A8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977" y="5285531"/>
            <a:ext cx="496143" cy="496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810E7E-1F16-47C7-A98C-C3851976B997}"/>
              </a:ext>
            </a:extLst>
          </p:cNvPr>
          <p:cNvSpPr/>
          <p:nvPr/>
        </p:nvSpPr>
        <p:spPr>
          <a:xfrm>
            <a:off x="8374698" y="4749402"/>
            <a:ext cx="2252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hlinkClick r:id="rId3"/>
              </a:rPr>
              <a:t>http://dyna.org</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6" name="Picture 2" descr="Just me">
            <a:extLst>
              <a:ext uri="{FF2B5EF4-FFF2-40B4-BE49-F238E27FC236}">
                <a16:creationId xmlns:a16="http://schemas.microsoft.com/office/drawing/2014/main" id="{D0B1C199-8928-405B-B815-2E40D83DD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833" y="4526082"/>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2E6FC0-0E0E-4548-8C85-62DF373EB7D2}"/>
              </a:ext>
            </a:extLst>
          </p:cNvPr>
          <p:cNvSpPr txBox="1"/>
          <p:nvPr/>
        </p:nvSpPr>
        <p:spPr>
          <a:xfrm>
            <a:off x="3280703" y="5265859"/>
            <a:ext cx="32175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Hire Wes Filardo!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http://cs.jhu.edu/~nwf</a:t>
            </a:r>
          </a:p>
        </p:txBody>
      </p:sp>
    </p:spTree>
    <p:extLst>
      <p:ext uri="{BB962C8B-B14F-4D97-AF65-F5344CB8AC3E}">
        <p14:creationId xmlns:p14="http://schemas.microsoft.com/office/powerpoint/2010/main" val="249210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2E8E04-DD07-4A33-9BE3-66172BE14C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90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5FA-9EFA-4E11-8BD0-13B6268863F5}"/>
              </a:ext>
            </a:extLst>
          </p:cNvPr>
          <p:cNvSpPr>
            <a:spLocks noGrp="1"/>
          </p:cNvSpPr>
          <p:nvPr>
            <p:ph type="title"/>
          </p:nvPr>
        </p:nvSpPr>
        <p:spPr/>
        <p:txBody>
          <a:bodyPr/>
          <a:lstStyle/>
          <a:p>
            <a:r>
              <a:rPr lang="en-US" dirty="0"/>
              <a:t>Sparse vector choices</a:t>
            </a:r>
          </a:p>
        </p:txBody>
      </p:sp>
      <p:sp>
        <p:nvSpPr>
          <p:cNvPr id="3" name="Content Placeholder 2">
            <a:extLst>
              <a:ext uri="{FF2B5EF4-FFF2-40B4-BE49-F238E27FC236}">
                <a16:creationId xmlns:a16="http://schemas.microsoft.com/office/drawing/2014/main" id="{E2DCB6B4-8827-485D-B93B-9B2A65A25775}"/>
              </a:ext>
            </a:extLst>
          </p:cNvPr>
          <p:cNvSpPr>
            <a:spLocks noGrp="1"/>
          </p:cNvSpPr>
          <p:nvPr>
            <p:ph idx="1"/>
          </p:nvPr>
        </p:nvSpPr>
        <p:spPr/>
        <p:txBody>
          <a:bodyPr/>
          <a:lstStyle/>
          <a:p>
            <a:r>
              <a:rPr lang="en-US" dirty="0"/>
              <a:t>Suppose that you are writing a sparse vector class, then you are likely to have something like:</a:t>
            </a:r>
          </a:p>
          <a:p>
            <a:pPr marL="457200" lvl="1" indent="0">
              <a:buNone/>
            </a:pPr>
            <a:r>
              <a:rPr lang="en-US" dirty="0"/>
              <a:t>Dot(a, b) {</a:t>
            </a:r>
          </a:p>
          <a:p>
            <a:pPr marL="457200" lvl="1" indent="0">
              <a:buNone/>
            </a:pPr>
            <a:r>
              <a:rPr lang="en-US" dirty="0"/>
              <a:t>	if(</a:t>
            </a:r>
            <a:r>
              <a:rPr lang="en-US" dirty="0" err="1"/>
              <a:t>a.size</a:t>
            </a:r>
            <a:r>
              <a:rPr lang="en-US" dirty="0"/>
              <a:t>() &gt; </a:t>
            </a:r>
            <a:r>
              <a:rPr lang="en-US" dirty="0" err="1"/>
              <a:t>b.size</a:t>
            </a:r>
            <a:r>
              <a:rPr lang="en-US" dirty="0"/>
              <a:t>()) {</a:t>
            </a:r>
          </a:p>
          <a:p>
            <a:pPr marL="457200" lvl="1" indent="0">
              <a:buNone/>
            </a:pPr>
            <a:r>
              <a:rPr lang="en-US" dirty="0"/>
              <a:t>		swap(</a:t>
            </a:r>
            <a:r>
              <a:rPr lang="en-US" dirty="0" err="1"/>
              <a:t>a,b</a:t>
            </a:r>
            <a:r>
              <a:rPr lang="en-US" dirty="0"/>
              <a:t>);</a:t>
            </a:r>
          </a:p>
          <a:p>
            <a:pPr marL="457200" lvl="1" indent="0">
              <a:buNone/>
            </a:pPr>
            <a:r>
              <a:rPr lang="en-US" dirty="0"/>
              <a:t>	}</a:t>
            </a:r>
          </a:p>
          <a:p>
            <a:pPr marL="457200" lvl="1" indent="0">
              <a:buNone/>
            </a:pPr>
            <a:r>
              <a:rPr lang="en-US" dirty="0"/>
              <a:t>	// . . .</a:t>
            </a:r>
          </a:p>
          <a:p>
            <a:r>
              <a:rPr lang="en-US" dirty="0"/>
              <a:t>This is always choosing to “drive” the join using the smaller object</a:t>
            </a:r>
          </a:p>
          <a:p>
            <a:endParaRPr lang="en-US" dirty="0"/>
          </a:p>
        </p:txBody>
      </p:sp>
      <p:sp>
        <p:nvSpPr>
          <p:cNvPr id="4" name="Slide Number Placeholder 3">
            <a:extLst>
              <a:ext uri="{FF2B5EF4-FFF2-40B4-BE49-F238E27FC236}">
                <a16:creationId xmlns:a16="http://schemas.microsoft.com/office/drawing/2014/main" id="{83515723-8163-4542-8C6C-FA704AC69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2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E635DF1-89B2-4F99-A2A5-C224D5EE4C0B}"/>
              </a:ext>
            </a:extLst>
          </p:cNvPr>
          <p:cNvSpPr>
            <a:spLocks noGrp="1"/>
          </p:cNvSpPr>
          <p:nvPr>
            <p:ph type="sldNum" sz="quarter" idx="12"/>
          </p:nvPr>
        </p:nvSpPr>
        <p:spPr/>
        <p:txBody>
          <a:bodyPr/>
          <a:lstStyle/>
          <a:p>
            <a:pPr lvl="0"/>
            <a:fld id="{CE978831-3EFE-4908-BD20-A2E61AB2AB25}" type="slidenum">
              <a:t>4</a:t>
            </a:fld>
            <a:endParaRPr lang="en-US"/>
          </a:p>
        </p:txBody>
      </p:sp>
      <p:sp>
        <p:nvSpPr>
          <p:cNvPr id="2" name="Title 1">
            <a:extLst>
              <a:ext uri="{FF2B5EF4-FFF2-40B4-BE49-F238E27FC236}">
                <a16:creationId xmlns:a16="http://schemas.microsoft.com/office/drawing/2014/main" id="{2DB288FA-8477-4F4D-A1CD-92982177719C}"/>
              </a:ext>
            </a:extLst>
          </p:cNvPr>
          <p:cNvSpPr txBox="1">
            <a:spLocks noGrp="1"/>
          </p:cNvSpPr>
          <p:nvPr>
            <p:ph type="title" idx="4294967295"/>
          </p:nvPr>
        </p:nvSpPr>
        <p:spPr>
          <a:xfrm>
            <a:off x="1981187" y="695770"/>
            <a:ext cx="8229627" cy="1145009"/>
          </a:xfrm>
        </p:spPr>
        <p:txBody>
          <a:bodyPr>
            <a:normAutofit/>
          </a:bodyPr>
          <a:lstStyle/>
          <a:p>
            <a:pPr lvl="0" algn="ctr"/>
            <a:r>
              <a:rPr lang="en-US" b="1" dirty="0"/>
              <a:t>Declarative Programming</a:t>
            </a:r>
          </a:p>
        </p:txBody>
      </p:sp>
      <p:sp>
        <p:nvSpPr>
          <p:cNvPr id="4" name="TextBox 3">
            <a:extLst>
              <a:ext uri="{FF2B5EF4-FFF2-40B4-BE49-F238E27FC236}">
                <a16:creationId xmlns:a16="http://schemas.microsoft.com/office/drawing/2014/main" id="{896DC31B-8850-425E-82F2-0E561E479FE3}"/>
              </a:ext>
            </a:extLst>
          </p:cNvPr>
          <p:cNvSpPr txBox="1"/>
          <p:nvPr/>
        </p:nvSpPr>
        <p:spPr>
          <a:xfrm>
            <a:off x="429208" y="4279170"/>
            <a:ext cx="11321659" cy="933702"/>
          </a:xfrm>
          <a:prstGeom prst="rect">
            <a:avLst/>
          </a:prstGeom>
          <a:noFill/>
          <a:ln>
            <a:noFill/>
          </a:ln>
        </p:spPr>
        <p:txBody>
          <a:bodyPr vert="horz" wrap="none" lIns="81646" tIns="40823" rIns="81646" bIns="40823" anchorCtr="0" compatLnSpc="0">
            <a:spAutoFit/>
          </a:bodyPr>
          <a:lstStyle/>
          <a:p>
            <a:pPr marL="457200" indent="-457200" hangingPunct="0">
              <a:buFont typeface="Wingdings" panose="05000000000000000000" pitchFamily="2" charset="2"/>
              <a:buChar char="Ø"/>
            </a:pPr>
            <a:r>
              <a:rPr lang="en-US" sz="2800" dirty="0"/>
              <a:t>Examples: SQL, Prolog/</a:t>
            </a:r>
            <a:r>
              <a:rPr lang="en-US" sz="2800" dirty="0" err="1"/>
              <a:t>Datalog</a:t>
            </a:r>
            <a:r>
              <a:rPr lang="en-US" sz="2800" dirty="0"/>
              <a:t>, Mathematica, Regex, </a:t>
            </a:r>
            <a:r>
              <a:rPr lang="en-US" sz="2800" dirty="0" err="1"/>
              <a:t>TensorFlow</a:t>
            </a:r>
            <a:r>
              <a:rPr lang="en-US" sz="2800" dirty="0"/>
              <a:t>/</a:t>
            </a:r>
            <a:r>
              <a:rPr lang="en-US" sz="2800" dirty="0" err="1"/>
              <a:t>Theano</a:t>
            </a:r>
            <a:endParaRPr lang="en-US" sz="2800" dirty="0">
              <a:latin typeface="Liberation Sans" pitchFamily="18"/>
            </a:endParaRPr>
          </a:p>
          <a:p>
            <a:pPr marL="457200" indent="-457200" hangingPunct="0">
              <a:buFont typeface="Wingdings" panose="05000000000000000000" pitchFamily="2" charset="2"/>
              <a:buChar char="Ø"/>
            </a:pPr>
            <a:r>
              <a:rPr lang="en-US" sz="2800" dirty="0">
                <a:latin typeface="Liberation Sans" pitchFamily="18"/>
                <a:ea typeface="Droid Sans Fallback" pitchFamily="2"/>
                <a:cs typeface="FreeSans" pitchFamily="2"/>
              </a:rPr>
              <a:t>Solver seeks an efficient strategy (e.g., SQL query planning)</a:t>
            </a:r>
          </a:p>
        </p:txBody>
      </p:sp>
      <p:sp>
        <p:nvSpPr>
          <p:cNvPr id="5" name="Rectangle 4">
            <a:extLst>
              <a:ext uri="{FF2B5EF4-FFF2-40B4-BE49-F238E27FC236}">
                <a16:creationId xmlns:a16="http://schemas.microsoft.com/office/drawing/2014/main" id="{83519592-2DE0-44E6-986A-C2194BB91765}"/>
              </a:ext>
            </a:extLst>
          </p:cNvPr>
          <p:cNvSpPr/>
          <p:nvPr/>
        </p:nvSpPr>
        <p:spPr>
          <a:xfrm>
            <a:off x="3048000" y="2248244"/>
            <a:ext cx="6096000" cy="1384995"/>
          </a:xfrm>
          <a:prstGeom prst="rect">
            <a:avLst/>
          </a:prstGeom>
        </p:spPr>
        <p:txBody>
          <a:bodyPr>
            <a:spAutoFit/>
          </a:bodyPr>
          <a:lstStyle/>
          <a:p>
            <a:pPr lvl="0" algn="ctr"/>
            <a:r>
              <a:rPr lang="en-US" sz="2800" dirty="0"/>
              <a:t>A programming paradigm where the programmer specifies </a:t>
            </a:r>
            <a:r>
              <a:rPr lang="en-US" sz="2800" u="sng" dirty="0"/>
              <a:t>what</a:t>
            </a:r>
            <a:r>
              <a:rPr lang="en-US" sz="2800" dirty="0"/>
              <a:t> to compute</a:t>
            </a:r>
          </a:p>
          <a:p>
            <a:pPr lvl="0" algn="ctr"/>
            <a:r>
              <a:rPr lang="en-US" sz="2800" dirty="0"/>
              <a:t>and leaves </a:t>
            </a:r>
            <a:r>
              <a:rPr lang="en-US" sz="2800" u="sng" dirty="0"/>
              <a:t>how</a:t>
            </a:r>
            <a:r>
              <a:rPr lang="en-US" sz="2800" dirty="0"/>
              <a:t> to compute it to a solver.</a:t>
            </a:r>
          </a:p>
        </p:txBody>
      </p:sp>
    </p:spTree>
    <p:extLst>
      <p:ext uri="{BB962C8B-B14F-4D97-AF65-F5344CB8AC3E}">
        <p14:creationId xmlns:p14="http://schemas.microsoft.com/office/powerpoint/2010/main" val="12875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C182-D646-4928-94B3-FE14983D8A9A}"/>
              </a:ext>
            </a:extLst>
          </p:cNvPr>
          <p:cNvSpPr>
            <a:spLocks noGrp="1"/>
          </p:cNvSpPr>
          <p:nvPr>
            <p:ph type="title"/>
          </p:nvPr>
        </p:nvSpPr>
        <p:spPr/>
        <p:txBody>
          <a:bodyPr/>
          <a:lstStyle/>
          <a:p>
            <a:r>
              <a:rPr lang="en-US" dirty="0"/>
              <a:t>Loop order, sparse vector product example</a:t>
            </a:r>
          </a:p>
        </p:txBody>
      </p:sp>
      <p:sp>
        <p:nvSpPr>
          <p:cNvPr id="4" name="Slide Number Placeholder 3">
            <a:extLst>
              <a:ext uri="{FF2B5EF4-FFF2-40B4-BE49-F238E27FC236}">
                <a16:creationId xmlns:a16="http://schemas.microsoft.com/office/drawing/2014/main" id="{DA2D7597-7D52-4551-8B6E-F4CD973A6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6D4241B-B0B6-4F05-92BF-B8EBB46D75EE}"/>
              </a:ext>
            </a:extLst>
          </p:cNvPr>
          <p:cNvGrpSpPr/>
          <p:nvPr/>
        </p:nvGrpSpPr>
        <p:grpSpPr>
          <a:xfrm>
            <a:off x="2584134" y="3469826"/>
            <a:ext cx="6884840" cy="2840053"/>
            <a:chOff x="2584134" y="3469826"/>
            <a:chExt cx="6884840" cy="2840053"/>
          </a:xfrm>
        </p:grpSpPr>
        <p:pic>
          <p:nvPicPr>
            <p:cNvPr id="11" name="Picture 10">
              <a:extLst>
                <a:ext uri="{FF2B5EF4-FFF2-40B4-BE49-F238E27FC236}">
                  <a16:creationId xmlns:a16="http://schemas.microsoft.com/office/drawing/2014/main" id="{BB453AAA-EE42-4853-86C5-C1768E789A1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251285" y="3469826"/>
              <a:ext cx="2217689" cy="2840053"/>
            </a:xfrm>
            <a:prstGeom prst="rect">
              <a:avLst/>
            </a:prstGeom>
          </p:spPr>
        </p:pic>
        <p:pic>
          <p:nvPicPr>
            <p:cNvPr id="6" name="Picture 5">
              <a:extLst>
                <a:ext uri="{FF2B5EF4-FFF2-40B4-BE49-F238E27FC236}">
                  <a16:creationId xmlns:a16="http://schemas.microsoft.com/office/drawing/2014/main" id="{C1B480DF-CBA4-4761-883E-46E8F8D2B917}"/>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84134" y="4462282"/>
              <a:ext cx="2116679" cy="1459336"/>
            </a:xfrm>
            <a:prstGeom prst="rect">
              <a:avLst/>
            </a:prstGeom>
          </p:spPr>
        </p:pic>
        <p:cxnSp>
          <p:nvCxnSpPr>
            <p:cNvPr id="7" name="Straight Connector 6">
              <a:extLst>
                <a:ext uri="{FF2B5EF4-FFF2-40B4-BE49-F238E27FC236}">
                  <a16:creationId xmlns:a16="http://schemas.microsoft.com/office/drawing/2014/main" id="{A380F72D-5DC0-4E3F-8CB9-B3CAF2A685BB}"/>
                </a:ext>
              </a:extLst>
            </p:cNvPr>
            <p:cNvCxnSpPr>
              <a:cxnSpLocks/>
            </p:cNvCxnSpPr>
            <p:nvPr/>
          </p:nvCxnSpPr>
          <p:spPr>
            <a:xfrm flipV="1">
              <a:off x="4798581" y="4046717"/>
              <a:ext cx="2283475" cy="606272"/>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C8E4A4-5DCE-4A3D-9A1B-39B33FCD5C8C}"/>
                </a:ext>
              </a:extLst>
            </p:cNvPr>
            <p:cNvCxnSpPr>
              <a:cxnSpLocks/>
            </p:cNvCxnSpPr>
            <p:nvPr/>
          </p:nvCxnSpPr>
          <p:spPr>
            <a:xfrm>
              <a:off x="4840560" y="5788334"/>
              <a:ext cx="2270977" cy="133284"/>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93B3B1-394A-430E-A871-C4EA2C610229}"/>
                </a:ext>
              </a:extLst>
            </p:cNvPr>
            <p:cNvCxnSpPr>
              <a:cxnSpLocks/>
            </p:cNvCxnSpPr>
            <p:nvPr/>
          </p:nvCxnSpPr>
          <p:spPr>
            <a:xfrm flipV="1">
              <a:off x="4828026" y="4977661"/>
              <a:ext cx="2254030" cy="358799"/>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0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3" name="Rectangle 2">
            <a:extLst>
              <a:ext uri="{FF2B5EF4-FFF2-40B4-BE49-F238E27FC236}">
                <a16:creationId xmlns:a16="http://schemas.microsoft.com/office/drawing/2014/main" id="{E7B3D58F-E5DB-421B-A2E6-815088C36FFF}"/>
              </a:ext>
            </a:extLst>
          </p:cNvPr>
          <p:cNvSpPr/>
          <p:nvPr/>
        </p:nvSpPr>
        <p:spPr>
          <a:xfrm>
            <a:off x="2837346" y="1554405"/>
            <a:ext cx="6827354"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Join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Outer loop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4</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inner loop</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Outer loop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inner loop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filter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K==4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Sort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use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Baeza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-Yates intersection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if we can’t loop over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In natural language parsing with the CKY algorithm, an unexpected loop order turned out to be 7-9x faster than the loop order presented in most textbooks because of cache locality (Dunlop et al. 2010).</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D28C3277-D48F-40CB-BA04-8E635B274CB0}"/>
              </a:ext>
            </a:extLst>
          </p:cNvPr>
          <p:cNvSpPr txBox="1"/>
          <p:nvPr/>
        </p:nvSpPr>
        <p:spPr>
          <a:xfrm>
            <a:off x="536320" y="5286358"/>
            <a:ext cx="37689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matrix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33785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5" name="Rectangle 4">
            <a:extLst>
              <a:ext uri="{FF2B5EF4-FFF2-40B4-BE49-F238E27FC236}">
                <a16:creationId xmlns:a16="http://schemas.microsoft.com/office/drawing/2014/main" id="{BD90E53B-68A4-43D7-A35D-B2CF63B1C656}"/>
              </a:ext>
            </a:extLst>
          </p:cNvPr>
          <p:cNvSpPr/>
          <p:nvPr/>
        </p:nvSpPr>
        <p:spPr>
          <a:xfrm>
            <a:off x="2552700" y="1846505"/>
            <a:ext cx="6146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Memoization and data structures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we store results for future use?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(tradeoff: memos must be kept up-to-date!)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data structure? </a:t>
            </a:r>
          </a:p>
        </p:txBody>
      </p:sp>
    </p:spTree>
    <p:extLst>
      <p:ext uri="{BB962C8B-B14F-4D97-AF65-F5344CB8AC3E}">
        <p14:creationId xmlns:p14="http://schemas.microsoft.com/office/powerpoint/2010/main" val="168252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8" name="Rectangle 7">
            <a:extLst>
              <a:ext uri="{FF2B5EF4-FFF2-40B4-BE49-F238E27FC236}">
                <a16:creationId xmlns:a16="http://schemas.microsoft.com/office/drawing/2014/main" id="{87B153D4-44DB-42C5-BE3A-1CE35F9AE559}"/>
              </a:ext>
            </a:extLst>
          </p:cNvPr>
          <p:cNvSpPr/>
          <p:nvPr/>
        </p:nvSpPr>
        <p:spPr>
          <a:xfrm>
            <a:off x="2514600" y="1812228"/>
            <a:ext cx="6096000" cy="1323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Batching, answering bigger queries/updates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Batch pending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queries.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Preemptively compute a broader 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clever mat-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mul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sparse or dense?)</a:t>
            </a:r>
          </a:p>
        </p:txBody>
      </p:sp>
    </p:spTree>
    <p:extLst>
      <p:ext uri="{BB962C8B-B14F-4D97-AF65-F5344CB8AC3E}">
        <p14:creationId xmlns:p14="http://schemas.microsoft.com/office/powerpoint/2010/main" val="8954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2" name="Rectangle 1">
            <a:extLst>
              <a:ext uri="{FF2B5EF4-FFF2-40B4-BE49-F238E27FC236}">
                <a16:creationId xmlns:a16="http://schemas.microsoft.com/office/drawing/2014/main" id="{41063FC0-8964-4EA1-B30B-C6C57B0B7109}"/>
              </a:ext>
            </a:extLst>
          </p:cNvPr>
          <p:cNvSpPr/>
          <p:nvPr/>
        </p:nvSpPr>
        <p:spPr>
          <a:xfrm>
            <a:off x="2514600" y="1935405"/>
            <a:ext cx="6096000" cy="224676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Inlining</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Inline a and/or b queries.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Bypass agenda and route directly to consumer, e.g.,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d(I) max= c(I,K).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overhead of method calls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overhead of task indirection through agenda</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9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618F-56D5-451D-96CA-0011A11A3FAE}"/>
              </a:ext>
            </a:extLst>
          </p:cNvPr>
          <p:cNvSpPr>
            <a:spLocks noGrp="1"/>
          </p:cNvSpPr>
          <p:nvPr>
            <p:ph type="title"/>
          </p:nvPr>
        </p:nvSpPr>
        <p:spPr>
          <a:xfrm>
            <a:off x="525368" y="401221"/>
            <a:ext cx="10515600" cy="903605"/>
          </a:xfrm>
        </p:spPr>
        <p:txBody>
          <a:bodyPr>
            <a:normAutofit/>
          </a:bodyPr>
          <a:lstStyle/>
          <a:p>
            <a:r>
              <a:rPr lang="en-US" sz="3600" dirty="0"/>
              <a:t>Mixed policies</a:t>
            </a:r>
          </a:p>
        </p:txBody>
      </p:sp>
      <p:sp>
        <p:nvSpPr>
          <p:cNvPr id="3" name="Content Placeholder 2">
            <a:extLst>
              <a:ext uri="{FF2B5EF4-FFF2-40B4-BE49-F238E27FC236}">
                <a16:creationId xmlns:a16="http://schemas.microsoft.com/office/drawing/2014/main" id="{CBC89BAC-19AA-4ECF-89ED-B2E5678EFBCB}"/>
              </a:ext>
            </a:extLst>
          </p:cNvPr>
          <p:cNvSpPr>
            <a:spLocks noGrp="1"/>
          </p:cNvSpPr>
          <p:nvPr>
            <p:ph idx="1"/>
          </p:nvPr>
        </p:nvSpPr>
        <p:spPr>
          <a:xfrm>
            <a:off x="525368" y="1427381"/>
            <a:ext cx="10515600" cy="4351338"/>
          </a:xfrm>
        </p:spPr>
        <p:txBody>
          <a:bodyPr>
            <a:normAutofit/>
          </a:bodyPr>
          <a:lstStyle/>
          <a:p>
            <a:r>
              <a:rPr lang="en-US" dirty="0"/>
              <a:t>Mixed </a:t>
            </a:r>
            <a:r>
              <a:rPr lang="en-US" u="sng" dirty="0"/>
              <a:t>task</a:t>
            </a:r>
            <a:r>
              <a:rPr lang="en-US" dirty="0"/>
              <a:t> strategies selection</a:t>
            </a:r>
          </a:p>
          <a:p>
            <a:pPr lvl="1"/>
            <a:r>
              <a:rPr lang="en-US" dirty="0"/>
              <a:t>Policy will encounter similar tasks frequently</a:t>
            </a:r>
          </a:p>
          <a:p>
            <a:r>
              <a:rPr lang="en-US" dirty="0"/>
              <a:t>Mixed </a:t>
            </a:r>
            <a:r>
              <a:rPr lang="en-US" u="sng" dirty="0"/>
              <a:t>storage</a:t>
            </a:r>
            <a:r>
              <a:rPr lang="en-US" dirty="0"/>
              <a:t> strategies</a:t>
            </a:r>
          </a:p>
          <a:p>
            <a:pPr lvl="1"/>
            <a:r>
              <a:rPr lang="en-US" dirty="0"/>
              <a:t>e.g., use a hash table, prefix </a:t>
            </a:r>
            <a:r>
              <a:rPr lang="en-US" dirty="0" err="1"/>
              <a:t>trie</a:t>
            </a:r>
            <a:r>
              <a:rPr lang="en-US" dirty="0"/>
              <a:t>, dense array, …</a:t>
            </a:r>
          </a:p>
          <a:p>
            <a:pPr lvl="1"/>
            <a:r>
              <a:rPr lang="en-US" dirty="0"/>
              <a:t>Problem: random choice of strategy might not be consistent </a:t>
            </a:r>
          </a:p>
          <a:p>
            <a:pPr lvl="2"/>
            <a:r>
              <a:rPr lang="en-US" dirty="0"/>
              <a:t>E.g. might write to A and read from B (because of randomness)</a:t>
            </a:r>
          </a:p>
          <a:p>
            <a:pPr lvl="1"/>
            <a:endParaRPr lang="en-US" dirty="0">
              <a:solidFill>
                <a:schemeClr val="bg1">
                  <a:lumMod val="85000"/>
                </a:schemeClr>
              </a:solidFill>
            </a:endParaRPr>
          </a:p>
        </p:txBody>
      </p:sp>
      <p:sp>
        <p:nvSpPr>
          <p:cNvPr id="4" name="Slide Number Placeholder 3">
            <a:extLst>
              <a:ext uri="{FF2B5EF4-FFF2-40B4-BE49-F238E27FC236}">
                <a16:creationId xmlns:a16="http://schemas.microsoft.com/office/drawing/2014/main" id="{FA77C5C5-7788-4973-9EEF-44F290658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97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5748-EB01-4BB7-88F8-B849FC358B5D}"/>
              </a:ext>
            </a:extLst>
          </p:cNvPr>
          <p:cNvSpPr>
            <a:spLocks noGrp="1"/>
          </p:cNvSpPr>
          <p:nvPr>
            <p:ph type="title"/>
          </p:nvPr>
        </p:nvSpPr>
        <p:spPr>
          <a:xfrm>
            <a:off x="288768" y="-8262"/>
            <a:ext cx="10515600" cy="1325563"/>
          </a:xfrm>
        </p:spPr>
        <p:txBody>
          <a:bodyPr/>
          <a:lstStyle/>
          <a:p>
            <a:r>
              <a:rPr lang="en-US" dirty="0"/>
              <a:t>Storage</a:t>
            </a:r>
          </a:p>
        </p:txBody>
      </p:sp>
      <p:sp>
        <p:nvSpPr>
          <p:cNvPr id="4" name="Slide Number Placeholder 3">
            <a:extLst>
              <a:ext uri="{FF2B5EF4-FFF2-40B4-BE49-F238E27FC236}">
                <a16:creationId xmlns:a16="http://schemas.microsoft.com/office/drawing/2014/main" id="{B7ABD4A3-F315-4D43-BF99-F6F9E2AA9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2D79096-A2A3-433B-8763-8878981E5B07}"/>
              </a:ext>
            </a:extLst>
          </p:cNvPr>
          <p:cNvSpPr/>
          <p:nvPr/>
        </p:nvSpPr>
        <p:spPr>
          <a:xfrm>
            <a:off x="3780584" y="1292746"/>
            <a:ext cx="463189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 "b")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edge("b", "c") =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edge("c", "d")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"d")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"c") = 3.</a:t>
            </a:r>
          </a:p>
        </p:txBody>
      </p:sp>
      <p:sp>
        <p:nvSpPr>
          <p:cNvPr id="9" name="TextBox 8">
            <a:extLst>
              <a:ext uri="{FF2B5EF4-FFF2-40B4-BE49-F238E27FC236}">
                <a16:creationId xmlns:a16="http://schemas.microsoft.com/office/drawing/2014/main" id="{562916BA-3044-4AC0-A8EC-01110A285289}"/>
              </a:ext>
            </a:extLst>
          </p:cNvPr>
          <p:cNvSpPr txBox="1"/>
          <p:nvPr/>
        </p:nvSpPr>
        <p:spPr>
          <a:xfrm>
            <a:off x="320534" y="3159848"/>
            <a:ext cx="107808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Queries</a:t>
            </a:r>
          </a:p>
        </p:txBody>
      </p:sp>
      <p:sp>
        <p:nvSpPr>
          <p:cNvPr id="10" name="TextBox 9">
            <a:extLst>
              <a:ext uri="{FF2B5EF4-FFF2-40B4-BE49-F238E27FC236}">
                <a16:creationId xmlns:a16="http://schemas.microsoft.com/office/drawing/2014/main" id="{9610E57D-BDD3-477F-9286-35CB16770532}"/>
              </a:ext>
            </a:extLst>
          </p:cNvPr>
          <p:cNvSpPr txBox="1"/>
          <p:nvPr/>
        </p:nvSpPr>
        <p:spPr>
          <a:xfrm>
            <a:off x="5404864" y="4001480"/>
            <a:ext cx="459338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"b</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"b</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&gt;=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10</a:t>
            </a:r>
          </a:p>
        </p:txBody>
      </p:sp>
      <p:sp>
        <p:nvSpPr>
          <p:cNvPr id="16" name="TextBox 15">
            <a:extLst>
              <a:ext uri="{FF2B5EF4-FFF2-40B4-BE49-F238E27FC236}">
                <a16:creationId xmlns:a16="http://schemas.microsoft.com/office/drawing/2014/main" id="{ECD8330B-F979-459B-A762-B335317DA5DA}"/>
              </a:ext>
            </a:extLst>
          </p:cNvPr>
          <p:cNvSpPr txBox="1"/>
          <p:nvPr/>
        </p:nvSpPr>
        <p:spPr>
          <a:xfrm>
            <a:off x="705554" y="3997465"/>
            <a:ext cx="456427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What’s the weight of edge a-&gt;b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Outgoing edges from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Incoming edges to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List all edges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List all self loops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Edges with weight &gt;= 10</a:t>
            </a:r>
          </a:p>
        </p:txBody>
      </p:sp>
      <p:cxnSp>
        <p:nvCxnSpPr>
          <p:cNvPr id="17" name="Straight Arrow Connector 16">
            <a:extLst>
              <a:ext uri="{FF2B5EF4-FFF2-40B4-BE49-F238E27FC236}">
                <a16:creationId xmlns:a16="http://schemas.microsoft.com/office/drawing/2014/main" id="{94CBA0FC-F3ED-4643-9CE7-7461887BC80F}"/>
              </a:ext>
            </a:extLst>
          </p:cNvPr>
          <p:cNvCxnSpPr>
            <a:cxnSpLocks/>
          </p:cNvCxnSpPr>
          <p:nvPr/>
        </p:nvCxnSpPr>
        <p:spPr>
          <a:xfrm>
            <a:off x="2923669" y="1515979"/>
            <a:ext cx="85691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9F49A7-227E-4150-85A1-D486CBA92540}"/>
              </a:ext>
            </a:extLst>
          </p:cNvPr>
          <p:cNvCxnSpPr>
            <a:cxnSpLocks/>
          </p:cNvCxnSpPr>
          <p:nvPr/>
        </p:nvCxnSpPr>
        <p:spPr>
          <a:xfrm flipH="1">
            <a:off x="5019849" y="914400"/>
            <a:ext cx="1140315" cy="40290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6740DD-B5C2-4C72-AF34-3E7DFB0F0E54}"/>
              </a:ext>
            </a:extLst>
          </p:cNvPr>
          <p:cNvCxnSpPr>
            <a:cxnSpLocks/>
          </p:cNvCxnSpPr>
          <p:nvPr/>
        </p:nvCxnSpPr>
        <p:spPr>
          <a:xfrm flipH="1">
            <a:off x="6051881" y="914400"/>
            <a:ext cx="108283" cy="40290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B3964B7-43D9-41A3-A65F-457D1A88CB53}"/>
              </a:ext>
            </a:extLst>
          </p:cNvPr>
          <p:cNvCxnSpPr>
            <a:cxnSpLocks/>
          </p:cNvCxnSpPr>
          <p:nvPr/>
        </p:nvCxnSpPr>
        <p:spPr>
          <a:xfrm flipH="1" flipV="1">
            <a:off x="7447543" y="1857572"/>
            <a:ext cx="705859" cy="31081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92B4CB-5346-4F55-A7B2-61AC26A198EE}"/>
              </a:ext>
            </a:extLst>
          </p:cNvPr>
          <p:cNvSpPr txBox="1"/>
          <p:nvPr/>
        </p:nvSpPr>
        <p:spPr>
          <a:xfrm>
            <a:off x="1503936" y="1292746"/>
            <a:ext cx="14590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Name of map</a:t>
            </a:r>
          </a:p>
        </p:txBody>
      </p:sp>
      <p:sp>
        <p:nvSpPr>
          <p:cNvPr id="28" name="TextBox 27">
            <a:extLst>
              <a:ext uri="{FF2B5EF4-FFF2-40B4-BE49-F238E27FC236}">
                <a16:creationId xmlns:a16="http://schemas.microsoft.com/office/drawing/2014/main" id="{1BF5F225-A911-41C3-93AD-BE3AE72C2C52}"/>
              </a:ext>
            </a:extLst>
          </p:cNvPr>
          <p:cNvSpPr txBox="1"/>
          <p:nvPr/>
        </p:nvSpPr>
        <p:spPr>
          <a:xfrm>
            <a:off x="5929660" y="552307"/>
            <a:ext cx="518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key</a:t>
            </a:r>
          </a:p>
        </p:txBody>
      </p:sp>
      <p:sp>
        <p:nvSpPr>
          <p:cNvPr id="29" name="TextBox 28">
            <a:extLst>
              <a:ext uri="{FF2B5EF4-FFF2-40B4-BE49-F238E27FC236}">
                <a16:creationId xmlns:a16="http://schemas.microsoft.com/office/drawing/2014/main" id="{F8D5136B-A2C0-4B28-92CC-8952DA082532}"/>
              </a:ext>
            </a:extLst>
          </p:cNvPr>
          <p:cNvSpPr txBox="1"/>
          <p:nvPr/>
        </p:nvSpPr>
        <p:spPr>
          <a:xfrm>
            <a:off x="8141370" y="2046725"/>
            <a:ext cx="6862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value</a:t>
            </a:r>
          </a:p>
        </p:txBody>
      </p:sp>
      <p:sp>
        <p:nvSpPr>
          <p:cNvPr id="33" name="TextBox 32">
            <a:extLst>
              <a:ext uri="{FF2B5EF4-FFF2-40B4-BE49-F238E27FC236}">
                <a16:creationId xmlns:a16="http://schemas.microsoft.com/office/drawing/2014/main" id="{36F7C0EA-2789-4282-8212-73D855DE568E}"/>
              </a:ext>
            </a:extLst>
          </p:cNvPr>
          <p:cNvSpPr txBox="1"/>
          <p:nvPr/>
        </p:nvSpPr>
        <p:spPr>
          <a:xfrm>
            <a:off x="741954" y="1827155"/>
            <a:ext cx="14771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Named maps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key -&gt; value</a:t>
            </a:r>
          </a:p>
        </p:txBody>
      </p:sp>
      <p:sp>
        <p:nvSpPr>
          <p:cNvPr id="34" name="TextBox 33">
            <a:extLst>
              <a:ext uri="{FF2B5EF4-FFF2-40B4-BE49-F238E27FC236}">
                <a16:creationId xmlns:a16="http://schemas.microsoft.com/office/drawing/2014/main" id="{20D9ED9C-C9CE-4BDD-A9FF-AEB20477D3E4}"/>
              </a:ext>
            </a:extLst>
          </p:cNvPr>
          <p:cNvSpPr txBox="1"/>
          <p:nvPr/>
        </p:nvSpPr>
        <p:spPr>
          <a:xfrm>
            <a:off x="7764918" y="71067"/>
            <a:ext cx="43839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n-ea"/>
                <a:cs typeface="+mn-cs"/>
              </a:rPr>
              <a:t>Implementations?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Hash cons, </a:t>
            </a:r>
            <a:r>
              <a:rPr kumimoji="0" lang="en-US"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(different orders on keys), dense vs. sparse, sorted (what to sort on)</a:t>
            </a:r>
          </a:p>
        </p:txBody>
      </p:sp>
      <p:cxnSp>
        <p:nvCxnSpPr>
          <p:cNvPr id="19" name="Straight Arrow Connector 18">
            <a:extLst>
              <a:ext uri="{FF2B5EF4-FFF2-40B4-BE49-F238E27FC236}">
                <a16:creationId xmlns:a16="http://schemas.microsoft.com/office/drawing/2014/main" id="{912E97E6-1FB5-4C03-8891-D66999AF449F}"/>
              </a:ext>
            </a:extLst>
          </p:cNvPr>
          <p:cNvCxnSpPr>
            <a:cxnSpLocks/>
          </p:cNvCxnSpPr>
          <p:nvPr/>
        </p:nvCxnSpPr>
        <p:spPr>
          <a:xfrm>
            <a:off x="2950339" y="1531219"/>
            <a:ext cx="830245" cy="108625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61B603-66FE-4BD3-9CC5-36E8A97E400E}"/>
              </a:ext>
            </a:extLst>
          </p:cNvPr>
          <p:cNvSpPr txBox="1"/>
          <p:nvPr/>
        </p:nvSpPr>
        <p:spPr>
          <a:xfrm>
            <a:off x="8492490" y="3235018"/>
            <a:ext cx="352044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Efficiency depends 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Frequency of different queries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Overhead of read/writes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Sizes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Lower-level thresholds</a:t>
            </a:r>
          </a:p>
        </p:txBody>
      </p:sp>
    </p:spTree>
    <p:extLst>
      <p:ext uri="{BB962C8B-B14F-4D97-AF65-F5344CB8AC3E}">
        <p14:creationId xmlns:p14="http://schemas.microsoft.com/office/powerpoint/2010/main" val="3975742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4F46-4AFC-429A-A7EC-A8A2C1574B5F}"/>
              </a:ext>
            </a:extLst>
          </p:cNvPr>
          <p:cNvSpPr>
            <a:spLocks noGrp="1"/>
          </p:cNvSpPr>
          <p:nvPr>
            <p:ph type="title"/>
          </p:nvPr>
        </p:nvSpPr>
        <p:spPr>
          <a:xfrm>
            <a:off x="284738" y="244810"/>
            <a:ext cx="10515600" cy="600961"/>
          </a:xfrm>
        </p:spPr>
        <p:txBody>
          <a:bodyPr>
            <a:normAutofit fontScale="90000"/>
          </a:bodyPr>
          <a:lstStyle/>
          <a:p>
            <a:r>
              <a:rPr lang="en-US" dirty="0"/>
              <a:t>Mixed storage solution</a:t>
            </a:r>
          </a:p>
        </p:txBody>
      </p:sp>
      <p:sp>
        <p:nvSpPr>
          <p:cNvPr id="3" name="Content Placeholder 2">
            <a:extLst>
              <a:ext uri="{FF2B5EF4-FFF2-40B4-BE49-F238E27FC236}">
                <a16:creationId xmlns:a16="http://schemas.microsoft.com/office/drawing/2014/main" id="{D37DB217-F068-4464-9AAE-CA4099463D4B}"/>
              </a:ext>
            </a:extLst>
          </p:cNvPr>
          <p:cNvSpPr>
            <a:spLocks noGrp="1"/>
          </p:cNvSpPr>
          <p:nvPr>
            <p:ph idx="1"/>
          </p:nvPr>
        </p:nvSpPr>
        <p:spPr>
          <a:xfrm>
            <a:off x="-3347092" y="2360459"/>
            <a:ext cx="3112547" cy="2465830"/>
          </a:xfrm>
        </p:spPr>
        <p:txBody>
          <a:bodyPr>
            <a:normAutofit fontScale="70000" lnSpcReduction="20000"/>
          </a:bodyPr>
          <a:lstStyle/>
          <a:p>
            <a:r>
              <a:rPr lang="en-US" sz="1800" dirty="0"/>
              <a:t>Fast, stable lookup and update</a:t>
            </a:r>
          </a:p>
          <a:p>
            <a:pPr lvl="1"/>
            <a:r>
              <a:rPr lang="en-US" sz="1400" dirty="0"/>
              <a:t>Stability: when we store/lookup an item we need to know where we last put it!</a:t>
            </a:r>
          </a:p>
          <a:p>
            <a:pPr lvl="1"/>
            <a:r>
              <a:rPr lang="en-US" sz="1400" dirty="0"/>
              <a:t>Inefficient to constantly move data, especially for just “randomness” in the policy</a:t>
            </a:r>
          </a:p>
          <a:p>
            <a:r>
              <a:rPr lang="en-US" sz="1800" dirty="0"/>
              <a:t>Need off-policy learning correction (see paper)</a:t>
            </a:r>
          </a:p>
          <a:p>
            <a:r>
              <a:rPr lang="en-US" sz="1800" dirty="0"/>
              <a:t>Timeline</a:t>
            </a:r>
          </a:p>
          <a:p>
            <a:pPr lvl="1"/>
            <a:r>
              <a:rPr lang="en-US" sz="1400" dirty="0"/>
              <a:t>storage policy changes; temporary duplication of a small part of the data</a:t>
            </a:r>
          </a:p>
          <a:p>
            <a:pPr lvl="1"/>
            <a:r>
              <a:rPr lang="en-US" sz="1400" dirty="0"/>
              <a:t>Background thread migrates data between strategies</a:t>
            </a:r>
          </a:p>
          <a:p>
            <a:pPr lvl="1"/>
            <a:r>
              <a:rPr lang="en-US" sz="1400" dirty="0"/>
              <a:t>Migration completes</a:t>
            </a:r>
          </a:p>
          <a:p>
            <a:pPr lvl="1"/>
            <a:endParaRPr lang="en-US" sz="1400" dirty="0"/>
          </a:p>
          <a:p>
            <a:pPr lvl="1"/>
            <a:endParaRPr lang="en-US" sz="1400" dirty="0"/>
          </a:p>
        </p:txBody>
      </p:sp>
      <p:sp>
        <p:nvSpPr>
          <p:cNvPr id="4" name="Slide Number Placeholder 3">
            <a:extLst>
              <a:ext uri="{FF2B5EF4-FFF2-40B4-BE49-F238E27FC236}">
                <a16:creationId xmlns:a16="http://schemas.microsoft.com/office/drawing/2014/main" id="{A5308A54-F008-4B7F-898F-3797A3DF6710}"/>
              </a:ext>
            </a:extLst>
          </p:cNvPr>
          <p:cNvSpPr>
            <a:spLocks noGrp="1"/>
          </p:cNvSpPr>
          <p:nvPr>
            <p:ph type="sldNum" sz="quarter" idx="12"/>
          </p:nvPr>
        </p:nvSpPr>
        <p:spPr>
          <a:xfrm>
            <a:off x="8610600" y="58389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FB13818-54F4-4326-A758-D9368AD2A990}"/>
              </a:ext>
            </a:extLst>
          </p:cNvPr>
          <p:cNvSpPr/>
          <p:nvPr/>
        </p:nvSpPr>
        <p:spPr>
          <a:xfrm>
            <a:off x="1404394" y="4160413"/>
            <a:ext cx="2237760" cy="538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4E835D2-6C29-4E62-8AA6-2AD3C4E400EB}"/>
              </a:ext>
            </a:extLst>
          </p:cNvPr>
          <p:cNvSpPr/>
          <p:nvPr/>
        </p:nvSpPr>
        <p:spPr>
          <a:xfrm>
            <a:off x="3642154" y="4160413"/>
            <a:ext cx="3557264" cy="538889"/>
          </a:xfrm>
          <a:prstGeom prst="rect">
            <a:avLst/>
          </a:prstGeom>
          <a:solidFill>
            <a:srgbClr val="FF5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1CF8DB0-DA00-4E30-BDA1-E68B5812028A}"/>
              </a:ext>
            </a:extLst>
          </p:cNvPr>
          <p:cNvSpPr/>
          <p:nvPr/>
        </p:nvSpPr>
        <p:spPr>
          <a:xfrm>
            <a:off x="7199418" y="4160413"/>
            <a:ext cx="3586258" cy="5382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A3BBBAF-BD70-40A4-941D-BA7893246D35}"/>
              </a:ext>
            </a:extLst>
          </p:cNvPr>
          <p:cNvSpPr/>
          <p:nvPr/>
        </p:nvSpPr>
        <p:spPr>
          <a:xfrm>
            <a:off x="7197552" y="4160413"/>
            <a:ext cx="1172481" cy="538557"/>
          </a:xfrm>
          <a:prstGeom prst="rect">
            <a:avLst/>
          </a:prstGeom>
          <a:pattFill prst="wdDnDiag">
            <a:fgClr>
              <a:srgbClr val="548235"/>
            </a:fgClr>
            <a:bgClr>
              <a:srgbClr val="FF5353"/>
            </a:bgClr>
          </a:patt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6D7766F-D97A-4B0C-9580-D2B814DB66EA}"/>
              </a:ext>
            </a:extLst>
          </p:cNvPr>
          <p:cNvCxnSpPr>
            <a:cxnSpLocks/>
          </p:cNvCxnSpPr>
          <p:nvPr/>
        </p:nvCxnSpPr>
        <p:spPr>
          <a:xfrm>
            <a:off x="1404394"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FDB2B5-3753-42DB-BD8B-874973A00820}"/>
              </a:ext>
            </a:extLst>
          </p:cNvPr>
          <p:cNvCxnSpPr>
            <a:cxnSpLocks/>
          </p:cNvCxnSpPr>
          <p:nvPr/>
        </p:nvCxnSpPr>
        <p:spPr>
          <a:xfrm>
            <a:off x="3642154"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2B56E9-08E6-410B-BE48-7108BDAC0633}"/>
              </a:ext>
            </a:extLst>
          </p:cNvPr>
          <p:cNvCxnSpPr>
            <a:cxnSpLocks/>
          </p:cNvCxnSpPr>
          <p:nvPr/>
        </p:nvCxnSpPr>
        <p:spPr>
          <a:xfrm>
            <a:off x="7199418"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B74A06-5CC1-4CD3-B7A4-6609308C7A6A}"/>
              </a:ext>
            </a:extLst>
          </p:cNvPr>
          <p:cNvCxnSpPr>
            <a:cxnSpLocks/>
          </p:cNvCxnSpPr>
          <p:nvPr/>
        </p:nvCxnSpPr>
        <p:spPr>
          <a:xfrm>
            <a:off x="10787542"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63F1641-C8B1-43C9-8CB0-AAF363ACFF75}"/>
              </a:ext>
            </a:extLst>
          </p:cNvPr>
          <p:cNvSpPr/>
          <p:nvPr/>
        </p:nvSpPr>
        <p:spPr>
          <a:xfrm>
            <a:off x="7142307" y="4159748"/>
            <a:ext cx="1227726" cy="538889"/>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31" name="Straight Connector 30">
            <a:extLst>
              <a:ext uri="{FF2B5EF4-FFF2-40B4-BE49-F238E27FC236}">
                <a16:creationId xmlns:a16="http://schemas.microsoft.com/office/drawing/2014/main" id="{2FFDF26D-4FC3-4963-A2AA-63140E594266}"/>
              </a:ext>
            </a:extLst>
          </p:cNvPr>
          <p:cNvCxnSpPr>
            <a:cxnSpLocks/>
          </p:cNvCxnSpPr>
          <p:nvPr/>
        </p:nvCxnSpPr>
        <p:spPr>
          <a:xfrm>
            <a:off x="8371899" y="3854041"/>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E053BC9-8D90-4E3B-B655-3EF0846B276E}"/>
              </a:ext>
            </a:extLst>
          </p:cNvPr>
          <p:cNvSpPr/>
          <p:nvPr/>
        </p:nvSpPr>
        <p:spPr>
          <a:xfrm>
            <a:off x="1406324" y="4163008"/>
            <a:ext cx="9379352" cy="536294"/>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CFFF38CC-3100-4F3A-BFDE-D7EAE17D1A8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50284" y="3593375"/>
            <a:ext cx="108219" cy="173760"/>
          </a:xfrm>
          <a:prstGeom prst="rect">
            <a:avLst/>
          </a:prstGeom>
        </p:spPr>
      </p:pic>
      <p:pic>
        <p:nvPicPr>
          <p:cNvPr id="34" name="Picture 33">
            <a:extLst>
              <a:ext uri="{FF2B5EF4-FFF2-40B4-BE49-F238E27FC236}">
                <a16:creationId xmlns:a16="http://schemas.microsoft.com/office/drawing/2014/main" id="{3B1A6A28-71C7-44D4-9896-627E6079729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0632492" y="3488966"/>
            <a:ext cx="306367" cy="208817"/>
          </a:xfrm>
          <a:prstGeom prst="rect">
            <a:avLst/>
          </a:prstGeom>
        </p:spPr>
      </p:pic>
      <p:sp>
        <p:nvSpPr>
          <p:cNvPr id="9" name="Rectangle 8">
            <a:extLst>
              <a:ext uri="{FF2B5EF4-FFF2-40B4-BE49-F238E27FC236}">
                <a16:creationId xmlns:a16="http://schemas.microsoft.com/office/drawing/2014/main" id="{C8318273-50CD-48A2-959D-44ED742794CA}"/>
              </a:ext>
            </a:extLst>
          </p:cNvPr>
          <p:cNvSpPr/>
          <p:nvPr/>
        </p:nvSpPr>
        <p:spPr>
          <a:xfrm>
            <a:off x="1831948" y="5346811"/>
            <a:ext cx="11789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 table</a:t>
            </a:r>
          </a:p>
        </p:txBody>
      </p:sp>
      <p:sp>
        <p:nvSpPr>
          <p:cNvPr id="10" name="Rectangle 9">
            <a:extLst>
              <a:ext uri="{FF2B5EF4-FFF2-40B4-BE49-F238E27FC236}">
                <a16:creationId xmlns:a16="http://schemas.microsoft.com/office/drawing/2014/main" id="{E5DDB4E2-0099-4643-B8F2-5C6E8E37CD73}"/>
              </a:ext>
            </a:extLst>
          </p:cNvPr>
          <p:cNvSpPr/>
          <p:nvPr/>
        </p:nvSpPr>
        <p:spPr>
          <a:xfrm>
            <a:off x="5148862" y="5328737"/>
            <a:ext cx="100392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1-&gt;2</a:t>
            </a:r>
          </a:p>
        </p:txBody>
      </p:sp>
      <p:sp>
        <p:nvSpPr>
          <p:cNvPr id="11" name="Rectangle 10">
            <a:extLst>
              <a:ext uri="{FF2B5EF4-FFF2-40B4-BE49-F238E27FC236}">
                <a16:creationId xmlns:a16="http://schemas.microsoft.com/office/drawing/2014/main" id="{E291024B-1F5C-4337-AB98-0E7D13175494}"/>
              </a:ext>
            </a:extLst>
          </p:cNvPr>
          <p:cNvSpPr/>
          <p:nvPr/>
        </p:nvSpPr>
        <p:spPr>
          <a:xfrm>
            <a:off x="9006309" y="5346608"/>
            <a:ext cx="100392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2-&gt;1</a:t>
            </a:r>
          </a:p>
        </p:txBody>
      </p:sp>
      <p:sp>
        <p:nvSpPr>
          <p:cNvPr id="12" name="Rectangle 11">
            <a:extLst>
              <a:ext uri="{FF2B5EF4-FFF2-40B4-BE49-F238E27FC236}">
                <a16:creationId xmlns:a16="http://schemas.microsoft.com/office/drawing/2014/main" id="{BFFEF0C6-D53A-4803-9A23-6F580C8486A0}"/>
              </a:ext>
            </a:extLst>
          </p:cNvPr>
          <p:cNvSpPr/>
          <p:nvPr/>
        </p:nvSpPr>
        <p:spPr>
          <a:xfrm>
            <a:off x="484384" y="2865166"/>
            <a:ext cx="49278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hash(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 "b")</a:t>
            </a: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 2^32</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Uniform(0,1)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D3994E7-DBDF-45EA-B28F-6445D3C5BCA7}"/>
              </a:ext>
            </a:extLst>
          </p:cNvPr>
          <p:cNvSpPr/>
          <p:nvPr/>
        </p:nvSpPr>
        <p:spPr>
          <a:xfrm>
            <a:off x="5680778" y="836004"/>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any,:any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663F13E8-84E8-45E8-BD49-5728BD7036BA}"/>
              </a:ext>
            </a:extLst>
          </p:cNvPr>
          <p:cNvCxnSpPr>
            <a:cxnSpLocks/>
          </p:cNvCxnSpPr>
          <p:nvPr/>
        </p:nvCxnSpPr>
        <p:spPr>
          <a:xfrm flipH="1">
            <a:off x="7619362" y="3267049"/>
            <a:ext cx="991238" cy="57091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89B82C6-6878-4878-A72E-F0103AA4E5D4}"/>
              </a:ext>
            </a:extLst>
          </p:cNvPr>
          <p:cNvSpPr/>
          <p:nvPr/>
        </p:nvSpPr>
        <p:spPr>
          <a:xfrm>
            <a:off x="7727692" y="2631507"/>
            <a:ext cx="19817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 temporary data duplication</a:t>
            </a:r>
          </a:p>
        </p:txBody>
      </p:sp>
      <p:sp>
        <p:nvSpPr>
          <p:cNvPr id="44" name="Rectangle 43">
            <a:extLst>
              <a:ext uri="{FF2B5EF4-FFF2-40B4-BE49-F238E27FC236}">
                <a16:creationId xmlns:a16="http://schemas.microsoft.com/office/drawing/2014/main" id="{F62025F1-2EC2-4F42-B19B-9F7F5429C7F9}"/>
              </a:ext>
            </a:extLst>
          </p:cNvPr>
          <p:cNvSpPr/>
          <p:nvPr/>
        </p:nvSpPr>
        <p:spPr>
          <a:xfrm>
            <a:off x="4235023" y="1405452"/>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4B41307-FCA9-49F6-9992-B50E10F0BB5D}"/>
              </a:ext>
            </a:extLst>
          </p:cNvPr>
          <p:cNvSpPr/>
          <p:nvPr/>
        </p:nvSpPr>
        <p:spPr>
          <a:xfrm>
            <a:off x="7150528" y="1383342"/>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E4373306-EBC6-470F-A931-E6EBEFC54F0C}"/>
              </a:ext>
            </a:extLst>
          </p:cNvPr>
          <p:cNvSpPr/>
          <p:nvPr/>
        </p:nvSpPr>
        <p:spPr>
          <a:xfrm>
            <a:off x="7953008" y="1939256"/>
            <a:ext cx="211468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327CAD7-1BE1-4BBD-B136-14171AF650B3}"/>
              </a:ext>
            </a:extLst>
          </p:cNvPr>
          <p:cNvSpPr/>
          <p:nvPr/>
        </p:nvSpPr>
        <p:spPr>
          <a:xfrm>
            <a:off x="-2550365" y="450227"/>
            <a:ext cx="24262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a diagram for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decision tree part</a:t>
            </a:r>
          </a:p>
        </p:txBody>
      </p:sp>
      <p:sp>
        <p:nvSpPr>
          <p:cNvPr id="52" name="Rectangle 51">
            <a:extLst>
              <a:ext uri="{FF2B5EF4-FFF2-40B4-BE49-F238E27FC236}">
                <a16:creationId xmlns:a16="http://schemas.microsoft.com/office/drawing/2014/main" id="{16F6AEF7-B579-4497-9A06-6D71892F1131}"/>
              </a:ext>
            </a:extLst>
          </p:cNvPr>
          <p:cNvSpPr/>
          <p:nvPr/>
        </p:nvSpPr>
        <p:spPr>
          <a:xfrm>
            <a:off x="-3347092" y="1195836"/>
            <a:ext cx="31587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does the query edge(+,-) leverage this data structure?</a:t>
            </a:r>
          </a:p>
        </p:txBody>
      </p:sp>
      <p:cxnSp>
        <p:nvCxnSpPr>
          <p:cNvPr id="61" name="Straight Arrow Connector 60">
            <a:extLst>
              <a:ext uri="{FF2B5EF4-FFF2-40B4-BE49-F238E27FC236}">
                <a16:creationId xmlns:a16="http://schemas.microsoft.com/office/drawing/2014/main" id="{47128C39-59D6-4431-B021-BCCDC2AC34AF}"/>
              </a:ext>
            </a:extLst>
          </p:cNvPr>
          <p:cNvCxnSpPr>
            <a:cxnSpLocks/>
            <a:endCxn id="9" idx="0"/>
          </p:cNvCxnSpPr>
          <p:nvPr/>
        </p:nvCxnSpPr>
        <p:spPr>
          <a:xfrm flipH="1">
            <a:off x="2421404" y="4698637"/>
            <a:ext cx="101870" cy="648174"/>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96E3154-B130-4010-ACC2-96AA92B81BE0}"/>
              </a:ext>
            </a:extLst>
          </p:cNvPr>
          <p:cNvCxnSpPr>
            <a:cxnSpLocks/>
            <a:stCxn id="32" idx="2"/>
            <a:endCxn id="10" idx="0"/>
          </p:cNvCxnSpPr>
          <p:nvPr/>
        </p:nvCxnSpPr>
        <p:spPr>
          <a:xfrm flipH="1">
            <a:off x="5650827" y="4699302"/>
            <a:ext cx="445173" cy="629435"/>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121F7EE-27EA-4ACF-BE3E-5540FC9583A3}"/>
              </a:ext>
            </a:extLst>
          </p:cNvPr>
          <p:cNvCxnSpPr>
            <a:cxnSpLocks/>
            <a:endCxn id="11" idx="0"/>
          </p:cNvCxnSpPr>
          <p:nvPr/>
        </p:nvCxnSpPr>
        <p:spPr>
          <a:xfrm>
            <a:off x="8972678" y="4698637"/>
            <a:ext cx="535596" cy="64797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E183FD3-6FAB-4CB5-8F26-D26A69D0DBE5}"/>
              </a:ext>
            </a:extLst>
          </p:cNvPr>
          <p:cNvSpPr/>
          <p:nvPr/>
        </p:nvSpPr>
        <p:spPr>
          <a:xfrm>
            <a:off x="9199225" y="869278"/>
            <a:ext cx="280397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any,:any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2950DA60-E8C0-4201-A2B0-231B476B7F36}"/>
              </a:ext>
            </a:extLst>
          </p:cNvPr>
          <p:cNvSpPr/>
          <p:nvPr/>
        </p:nvSpPr>
        <p:spPr>
          <a:xfrm>
            <a:off x="8541062" y="304870"/>
            <a:ext cx="73610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:any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B75FEBA1-B3E8-486E-8CEB-159987BDC550}"/>
              </a:ext>
            </a:extLst>
          </p:cNvPr>
          <p:cNvCxnSpPr>
            <a:cxnSpLocks/>
            <a:stCxn id="65" idx="2"/>
            <a:endCxn id="50" idx="0"/>
          </p:cNvCxnSpPr>
          <p:nvPr/>
        </p:nvCxnSpPr>
        <p:spPr>
          <a:xfrm flipH="1">
            <a:off x="6807049" y="674202"/>
            <a:ext cx="2102063" cy="16180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577B1A2-3C75-4697-BCF9-0CEC97FD95A2}"/>
              </a:ext>
            </a:extLst>
          </p:cNvPr>
          <p:cNvCxnSpPr>
            <a:cxnSpLocks/>
            <a:stCxn id="50" idx="2"/>
            <a:endCxn id="44" idx="0"/>
          </p:cNvCxnSpPr>
          <p:nvPr/>
        </p:nvCxnSpPr>
        <p:spPr>
          <a:xfrm flipH="1">
            <a:off x="5361294" y="1205336"/>
            <a:ext cx="1445755" cy="20011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673CB08-BAB1-4B58-BF76-54CE2860D4CF}"/>
              </a:ext>
            </a:extLst>
          </p:cNvPr>
          <p:cNvCxnSpPr>
            <a:cxnSpLocks/>
            <a:stCxn id="50" idx="2"/>
            <a:endCxn id="45" idx="0"/>
          </p:cNvCxnSpPr>
          <p:nvPr/>
        </p:nvCxnSpPr>
        <p:spPr>
          <a:xfrm>
            <a:off x="6807049" y="1205336"/>
            <a:ext cx="1469750" cy="17800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0049609-56ED-4DF7-846D-6F048BCD35E4}"/>
              </a:ext>
            </a:extLst>
          </p:cNvPr>
          <p:cNvCxnSpPr>
            <a:cxnSpLocks/>
            <a:stCxn id="65" idx="2"/>
            <a:endCxn id="64" idx="0"/>
          </p:cNvCxnSpPr>
          <p:nvPr/>
        </p:nvCxnSpPr>
        <p:spPr>
          <a:xfrm>
            <a:off x="8909112" y="674202"/>
            <a:ext cx="1692100" cy="19507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67EB6EA-B5CD-4C06-8B7C-559151BCF665}"/>
              </a:ext>
            </a:extLst>
          </p:cNvPr>
          <p:cNvCxnSpPr>
            <a:cxnSpLocks/>
            <a:stCxn id="45" idx="2"/>
            <a:endCxn id="47" idx="0"/>
          </p:cNvCxnSpPr>
          <p:nvPr/>
        </p:nvCxnSpPr>
        <p:spPr>
          <a:xfrm>
            <a:off x="8276799" y="1752674"/>
            <a:ext cx="733550" cy="18658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43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37D151-6018-4596-A5F2-7DB22AFFE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C17C954-00AA-4949-A11A-8CFB0B72498D}"/>
              </a:ext>
            </a:extLst>
          </p:cNvPr>
          <p:cNvSpPr txBox="1"/>
          <p:nvPr/>
        </p:nvSpPr>
        <p:spPr>
          <a:xfrm>
            <a:off x="5420748" y="1546236"/>
            <a:ext cx="6399546"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Bandit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Each time we execute a task (e.g., compute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for an argument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Randomly try one of the available strategies (explore) according to some probability distribution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Bias this distribution in favor of strategies with lower measured cost (exploit).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Contextual bandit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Allows distribution to depend on task arguments (e.g.,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solver state.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Reinforcement learning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Accounts for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delayed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costs of actions.</a:t>
            </a:r>
          </a:p>
        </p:txBody>
      </p:sp>
      <p:sp>
        <p:nvSpPr>
          <p:cNvPr id="38" name="Rectangle 37">
            <a:extLst>
              <a:ext uri="{FF2B5EF4-FFF2-40B4-BE49-F238E27FC236}">
                <a16:creationId xmlns:a16="http://schemas.microsoft.com/office/drawing/2014/main" id="{FC52935E-AEE6-4816-8CC9-92E4274ACB08}"/>
              </a:ext>
            </a:extLst>
          </p:cNvPr>
          <p:cNvSpPr/>
          <p:nvPr/>
        </p:nvSpPr>
        <p:spPr>
          <a:xfrm>
            <a:off x="482587" y="454266"/>
            <a:ext cx="66512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Learning to </a:t>
            </a:r>
            <a:r>
              <a:rPr kumimoji="0" lang="en-US" sz="3600" b="0" i="0" u="none" strike="noStrike" kern="1200" cap="none" spc="0" normalizeH="0" baseline="0" noProof="0" dirty="0">
                <a:ln>
                  <a:noFill/>
                </a:ln>
                <a:solidFill>
                  <a:srgbClr val="FF0000"/>
                </a:solidFill>
                <a:effectLst/>
                <a:uLnTx/>
                <a:uFillTx/>
                <a:latin typeface="Calibri Light" panose="020F0302020204030204"/>
                <a:ea typeface="+mn-ea"/>
                <a:cs typeface="+mn-cs"/>
              </a:rPr>
              <a:t>choose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a good strategy</a:t>
            </a:r>
          </a:p>
        </p:txBody>
      </p:sp>
      <p:sp>
        <p:nvSpPr>
          <p:cNvPr id="79" name="TextBox 78">
            <a:extLst>
              <a:ext uri="{FF2B5EF4-FFF2-40B4-BE49-F238E27FC236}">
                <a16:creationId xmlns:a16="http://schemas.microsoft.com/office/drawing/2014/main" id="{9E0DC27F-427A-46D1-8D69-74CE1F54A78B}"/>
              </a:ext>
            </a:extLst>
          </p:cNvPr>
          <p:cNvSpPr txBox="1"/>
          <p:nvPr/>
        </p:nvSpPr>
        <p:spPr>
          <a:xfrm>
            <a:off x="-799918" y="2011058"/>
            <a:ext cx="85106" cy="267915"/>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0" name="Freeform: Shape 39">
            <a:extLst>
              <a:ext uri="{FF2B5EF4-FFF2-40B4-BE49-F238E27FC236}">
                <a16:creationId xmlns:a16="http://schemas.microsoft.com/office/drawing/2014/main" id="{F5F31097-D57A-4E27-A91D-BB3EAD22F31C}"/>
              </a:ext>
            </a:extLst>
          </p:cNvPr>
          <p:cNvSpPr/>
          <p:nvPr/>
        </p:nvSpPr>
        <p:spPr>
          <a:xfrm>
            <a:off x="515299" y="2909532"/>
            <a:ext cx="4494119" cy="344681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40000"/>
              <a:lumOff val="60000"/>
            </a:schemeClr>
          </a:solidFill>
          <a:ln w="0">
            <a:solidFill>
              <a:srgbClr val="000000"/>
            </a:solidFill>
            <a:prstDash val="solid"/>
          </a:ln>
          <a:effectLst>
            <a:outerShdw blurRad="50800" dist="38100" dir="5400000" algn="t"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1" name="Freeform: Shape 40">
            <a:extLst>
              <a:ext uri="{FF2B5EF4-FFF2-40B4-BE49-F238E27FC236}">
                <a16:creationId xmlns:a16="http://schemas.microsoft.com/office/drawing/2014/main" id="{F5408B44-295C-49E5-8458-41CC59066C07}"/>
              </a:ext>
            </a:extLst>
          </p:cNvPr>
          <p:cNvSpPr/>
          <p:nvPr/>
        </p:nvSpPr>
        <p:spPr>
          <a:xfrm>
            <a:off x="1887608" y="3371209"/>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2" name="Freeform: Shape 41">
            <a:extLst>
              <a:ext uri="{FF2B5EF4-FFF2-40B4-BE49-F238E27FC236}">
                <a16:creationId xmlns:a16="http://schemas.microsoft.com/office/drawing/2014/main" id="{A0DF511D-EAAB-42E7-93F1-D254D9BF7339}"/>
              </a:ext>
            </a:extLst>
          </p:cNvPr>
          <p:cNvSpPr/>
          <p:nvPr/>
        </p:nvSpPr>
        <p:spPr>
          <a:xfrm>
            <a:off x="1801534" y="3280836"/>
            <a:ext cx="2814579" cy="27539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3" name="Freeform: Shape 42">
            <a:extLst>
              <a:ext uri="{FF2B5EF4-FFF2-40B4-BE49-F238E27FC236}">
                <a16:creationId xmlns:a16="http://schemas.microsoft.com/office/drawing/2014/main" id="{679ABE51-2D71-4203-8F00-5065064183D2}"/>
              </a:ext>
            </a:extLst>
          </p:cNvPr>
          <p:cNvSpPr/>
          <p:nvPr/>
        </p:nvSpPr>
        <p:spPr>
          <a:xfrm>
            <a:off x="1719986" y="3200231"/>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44" name="Freeform: Shape 43">
            <a:extLst>
              <a:ext uri="{FF2B5EF4-FFF2-40B4-BE49-F238E27FC236}">
                <a16:creationId xmlns:a16="http://schemas.microsoft.com/office/drawing/2014/main" id="{84FFD839-7BB5-4937-8857-DFB9AF163597}"/>
              </a:ext>
            </a:extLst>
          </p:cNvPr>
          <p:cNvSpPr/>
          <p:nvPr/>
        </p:nvSpPr>
        <p:spPr>
          <a:xfrm>
            <a:off x="1638093" y="3106647"/>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5" name="TextBox 44">
            <a:extLst>
              <a:ext uri="{FF2B5EF4-FFF2-40B4-BE49-F238E27FC236}">
                <a16:creationId xmlns:a16="http://schemas.microsoft.com/office/drawing/2014/main" id="{8C4534F0-D044-47E7-998B-F43E4A2628A0}"/>
              </a:ext>
            </a:extLst>
          </p:cNvPr>
          <p:cNvSpPr txBox="1"/>
          <p:nvPr/>
        </p:nvSpPr>
        <p:spPr>
          <a:xfrm>
            <a:off x="3884498" y="5600216"/>
            <a:ext cx="618159"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thread</a:t>
            </a:r>
          </a:p>
        </p:txBody>
      </p:sp>
      <p:cxnSp>
        <p:nvCxnSpPr>
          <p:cNvPr id="46" name="Straight Arrow Connector 45">
            <a:extLst>
              <a:ext uri="{FF2B5EF4-FFF2-40B4-BE49-F238E27FC236}">
                <a16:creationId xmlns:a16="http://schemas.microsoft.com/office/drawing/2014/main" id="{17C9FB19-B312-4202-81C7-8BC4C0FB7F7A}"/>
              </a:ext>
            </a:extLst>
          </p:cNvPr>
          <p:cNvCxnSpPr>
            <a:cxnSpLocks/>
            <a:stCxn id="58" idx="3"/>
          </p:cNvCxnSpPr>
          <p:nvPr/>
        </p:nvCxnSpPr>
        <p:spPr>
          <a:xfrm flipH="1" flipV="1">
            <a:off x="1381171" y="4020375"/>
            <a:ext cx="961011" cy="397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11F3F99-156E-4B26-B665-7D0EF841028A}"/>
              </a:ext>
            </a:extLst>
          </p:cNvPr>
          <p:cNvCxnSpPr>
            <a:cxnSpLocks/>
            <a:endCxn id="75" idx="3"/>
          </p:cNvCxnSpPr>
          <p:nvPr/>
        </p:nvCxnSpPr>
        <p:spPr>
          <a:xfrm>
            <a:off x="888460" y="3597980"/>
            <a:ext cx="1799809" cy="16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3974AD8B-FAE9-40FD-B48F-C0DD8E8CACC5}"/>
              </a:ext>
            </a:extLst>
          </p:cNvPr>
          <p:cNvSpPr/>
          <p:nvPr/>
        </p:nvSpPr>
        <p:spPr>
          <a:xfrm>
            <a:off x="739786" y="3235377"/>
            <a:ext cx="641385" cy="10969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agenda</a:t>
            </a:r>
          </a:p>
        </p:txBody>
      </p:sp>
      <p:cxnSp>
        <p:nvCxnSpPr>
          <p:cNvPr id="49" name="Straight Connector 48">
            <a:extLst>
              <a:ext uri="{FF2B5EF4-FFF2-40B4-BE49-F238E27FC236}">
                <a16:creationId xmlns:a16="http://schemas.microsoft.com/office/drawing/2014/main" id="{4CD055E8-31AF-48CD-B4D5-9E23BFBA791C}"/>
              </a:ext>
            </a:extLst>
          </p:cNvPr>
          <p:cNvCxnSpPr>
            <a:cxnSpLocks/>
            <a:stCxn id="75" idx="1"/>
            <a:endCxn id="50" idx="0"/>
          </p:cNvCxnSpPr>
          <p:nvPr/>
        </p:nvCxnSpPr>
        <p:spPr>
          <a:xfrm>
            <a:off x="3323755" y="3614706"/>
            <a:ext cx="627200" cy="677347"/>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49F85184-146B-4FF3-B306-77CE8558A7A9}"/>
              </a:ext>
            </a:extLst>
          </p:cNvPr>
          <p:cNvSpPr/>
          <p:nvPr/>
        </p:nvSpPr>
        <p:spPr>
          <a:xfrm>
            <a:off x="3633212" y="4292054"/>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strategy</a:t>
            </a:r>
          </a:p>
        </p:txBody>
      </p:sp>
      <p:cxnSp>
        <p:nvCxnSpPr>
          <p:cNvPr id="51" name="Straight Arrow Connector 50">
            <a:extLst>
              <a:ext uri="{FF2B5EF4-FFF2-40B4-BE49-F238E27FC236}">
                <a16:creationId xmlns:a16="http://schemas.microsoft.com/office/drawing/2014/main" id="{99CFD092-C308-4F4C-A878-9178FE3A439C}"/>
              </a:ext>
            </a:extLst>
          </p:cNvPr>
          <p:cNvCxnSpPr>
            <a:cxnSpLocks/>
            <a:endCxn id="63" idx="0"/>
          </p:cNvCxnSpPr>
          <p:nvPr/>
        </p:nvCxnSpPr>
        <p:spPr>
          <a:xfrm flipH="1">
            <a:off x="2896843" y="4427590"/>
            <a:ext cx="485712" cy="4330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9D53483-72C7-4BBB-941F-63DA3CCCC6DF}"/>
              </a:ext>
            </a:extLst>
          </p:cNvPr>
          <p:cNvSpPr txBox="1"/>
          <p:nvPr/>
        </p:nvSpPr>
        <p:spPr>
          <a:xfrm>
            <a:off x="3198964" y="4158730"/>
            <a:ext cx="404191"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a:t>
            </a:r>
          </a:p>
        </p:txBody>
      </p:sp>
      <p:sp>
        <p:nvSpPr>
          <p:cNvPr id="53" name="TextBox 52">
            <a:extLst>
              <a:ext uri="{FF2B5EF4-FFF2-40B4-BE49-F238E27FC236}">
                <a16:creationId xmlns:a16="http://schemas.microsoft.com/office/drawing/2014/main" id="{E5338452-326D-49F1-B39F-D98EB309E0ED}"/>
              </a:ext>
            </a:extLst>
          </p:cNvPr>
          <p:cNvSpPr txBox="1"/>
          <p:nvPr/>
        </p:nvSpPr>
        <p:spPr>
          <a:xfrm>
            <a:off x="1863906" y="3340374"/>
            <a:ext cx="438559"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pop</a:t>
            </a:r>
          </a:p>
        </p:txBody>
      </p:sp>
      <p:sp>
        <p:nvSpPr>
          <p:cNvPr id="54" name="TextBox 53">
            <a:extLst>
              <a:ext uri="{FF2B5EF4-FFF2-40B4-BE49-F238E27FC236}">
                <a16:creationId xmlns:a16="http://schemas.microsoft.com/office/drawing/2014/main" id="{E5A9FC8F-1978-4243-BD42-34A754B01F07}"/>
              </a:ext>
            </a:extLst>
          </p:cNvPr>
          <p:cNvSpPr txBox="1"/>
          <p:nvPr/>
        </p:nvSpPr>
        <p:spPr>
          <a:xfrm rot="2707582">
            <a:off x="3384995" y="3721604"/>
            <a:ext cx="754992"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dispatch</a:t>
            </a:r>
          </a:p>
        </p:txBody>
      </p:sp>
      <p:grpSp>
        <p:nvGrpSpPr>
          <p:cNvPr id="55" name="Group 54">
            <a:extLst>
              <a:ext uri="{FF2B5EF4-FFF2-40B4-BE49-F238E27FC236}">
                <a16:creationId xmlns:a16="http://schemas.microsoft.com/office/drawing/2014/main" id="{B817D087-172A-4E1D-8CDA-44D452946789}"/>
              </a:ext>
            </a:extLst>
          </p:cNvPr>
          <p:cNvGrpSpPr/>
          <p:nvPr/>
        </p:nvGrpSpPr>
        <p:grpSpPr>
          <a:xfrm>
            <a:off x="2342182" y="4206554"/>
            <a:ext cx="552829" cy="495297"/>
            <a:chOff x="4831670" y="3052714"/>
            <a:chExt cx="809870" cy="684096"/>
          </a:xfrm>
        </p:grpSpPr>
        <p:sp>
          <p:nvSpPr>
            <p:cNvPr id="56" name="Freeform: Shape 55">
              <a:extLst>
                <a:ext uri="{FF2B5EF4-FFF2-40B4-BE49-F238E27FC236}">
                  <a16:creationId xmlns:a16="http://schemas.microsoft.com/office/drawing/2014/main" id="{057EB69F-FAD9-4C5A-91B9-DB996232289E}"/>
                </a:ext>
              </a:extLst>
            </p:cNvPr>
            <p:cNvSpPr/>
            <p:nvPr/>
          </p:nvSpPr>
          <p:spPr>
            <a:xfrm>
              <a:off x="4929460" y="315177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57" name="Freeform: Shape 56">
              <a:extLst>
                <a:ext uri="{FF2B5EF4-FFF2-40B4-BE49-F238E27FC236}">
                  <a16:creationId xmlns:a16="http://schemas.microsoft.com/office/drawing/2014/main" id="{D141AADE-F43F-489B-A5A6-520A7CC30673}"/>
                </a:ext>
              </a:extLst>
            </p:cNvPr>
            <p:cNvSpPr/>
            <p:nvPr/>
          </p:nvSpPr>
          <p:spPr>
            <a:xfrm>
              <a:off x="4881200" y="310224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58" name="Freeform: Shape 57">
              <a:extLst>
                <a:ext uri="{FF2B5EF4-FFF2-40B4-BE49-F238E27FC236}">
                  <a16:creationId xmlns:a16="http://schemas.microsoft.com/office/drawing/2014/main" id="{894C055B-1D94-4FEA-AF7A-2632EAE97BD3}"/>
                </a:ext>
              </a:extLst>
            </p:cNvPr>
            <p:cNvSpPr/>
            <p:nvPr/>
          </p:nvSpPr>
          <p:spPr>
            <a:xfrm>
              <a:off x="4831670" y="305271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new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tasks</a:t>
              </a:r>
            </a:p>
          </p:txBody>
        </p:sp>
      </p:grpSp>
      <p:cxnSp>
        <p:nvCxnSpPr>
          <p:cNvPr id="59" name="Straight Connector 58">
            <a:extLst>
              <a:ext uri="{FF2B5EF4-FFF2-40B4-BE49-F238E27FC236}">
                <a16:creationId xmlns:a16="http://schemas.microsoft.com/office/drawing/2014/main" id="{2518DA3D-FF34-4C6B-AF67-65F9EA77BE02}"/>
              </a:ext>
            </a:extLst>
          </p:cNvPr>
          <p:cNvCxnSpPr>
            <a:cxnSpLocks/>
            <a:stCxn id="50" idx="3"/>
            <a:endCxn id="58" idx="1"/>
          </p:cNvCxnSpPr>
          <p:nvPr/>
        </p:nvCxnSpPr>
        <p:spPr>
          <a:xfrm flipH="1" flipV="1">
            <a:off x="2828258" y="4418342"/>
            <a:ext cx="804954" cy="9247"/>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BC9B93E-9C81-4F55-9901-E4FD71727F31}"/>
              </a:ext>
            </a:extLst>
          </p:cNvPr>
          <p:cNvGrpSpPr/>
          <p:nvPr/>
        </p:nvGrpSpPr>
        <p:grpSpPr>
          <a:xfrm>
            <a:off x="2508030" y="4860613"/>
            <a:ext cx="853049" cy="503572"/>
            <a:chOff x="5074630" y="3956089"/>
            <a:chExt cx="1249678" cy="695526"/>
          </a:xfrm>
        </p:grpSpPr>
        <p:sp>
          <p:nvSpPr>
            <p:cNvPr id="61" name="Freeform: Shape 60">
              <a:extLst>
                <a:ext uri="{FF2B5EF4-FFF2-40B4-BE49-F238E27FC236}">
                  <a16:creationId xmlns:a16="http://schemas.microsoft.com/office/drawing/2014/main" id="{93537C73-44B2-4642-9A32-D8C5A81566C5}"/>
                </a:ext>
              </a:extLst>
            </p:cNvPr>
            <p:cNvSpPr/>
            <p:nvPr/>
          </p:nvSpPr>
          <p:spPr>
            <a:xfrm>
              <a:off x="5185120" y="406657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62" name="Freeform: Shape 61">
              <a:extLst>
                <a:ext uri="{FF2B5EF4-FFF2-40B4-BE49-F238E27FC236}">
                  <a16:creationId xmlns:a16="http://schemas.microsoft.com/office/drawing/2014/main" id="{34838E07-A1FA-409D-81DB-00CD152DCDFF}"/>
                </a:ext>
              </a:extLst>
            </p:cNvPr>
            <p:cNvSpPr/>
            <p:nvPr/>
          </p:nvSpPr>
          <p:spPr>
            <a:xfrm>
              <a:off x="5135590" y="401704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63" name="Freeform: Shape 62">
              <a:extLst>
                <a:ext uri="{FF2B5EF4-FFF2-40B4-BE49-F238E27FC236}">
                  <a16:creationId xmlns:a16="http://schemas.microsoft.com/office/drawing/2014/main" id="{E4BF2ADA-4B06-476C-BAB1-BB76FA4FFB24}"/>
                </a:ext>
              </a:extLst>
            </p:cNvPr>
            <p:cNvSpPr/>
            <p:nvPr/>
          </p:nvSpPr>
          <p:spPr>
            <a:xfrm>
              <a:off x="5074630" y="395608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computed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values</a:t>
              </a:r>
            </a:p>
          </p:txBody>
        </p:sp>
      </p:grpSp>
      <p:sp>
        <p:nvSpPr>
          <p:cNvPr id="64" name="TextBox 63">
            <a:extLst>
              <a:ext uri="{FF2B5EF4-FFF2-40B4-BE49-F238E27FC236}">
                <a16:creationId xmlns:a16="http://schemas.microsoft.com/office/drawing/2014/main" id="{146102DD-8CDD-4649-85BF-D4C19A37D303}"/>
              </a:ext>
            </a:extLst>
          </p:cNvPr>
          <p:cNvSpPr txBox="1"/>
          <p:nvPr/>
        </p:nvSpPr>
        <p:spPr>
          <a:xfrm>
            <a:off x="1768011" y="3170598"/>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65" name="TextBox 64">
            <a:extLst>
              <a:ext uri="{FF2B5EF4-FFF2-40B4-BE49-F238E27FC236}">
                <a16:creationId xmlns:a16="http://schemas.microsoft.com/office/drawing/2014/main" id="{2EB1AB04-777E-4268-A378-27350E91683D}"/>
              </a:ext>
            </a:extLst>
          </p:cNvPr>
          <p:cNvSpPr txBox="1"/>
          <p:nvPr/>
        </p:nvSpPr>
        <p:spPr>
          <a:xfrm rot="2662662">
            <a:off x="3532554" y="3601600"/>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66" name="TextBox 65">
            <a:extLst>
              <a:ext uri="{FF2B5EF4-FFF2-40B4-BE49-F238E27FC236}">
                <a16:creationId xmlns:a16="http://schemas.microsoft.com/office/drawing/2014/main" id="{27A471B7-F9CC-4D87-86D5-2785414D74BD}"/>
              </a:ext>
            </a:extLst>
          </p:cNvPr>
          <p:cNvSpPr txBox="1"/>
          <p:nvPr/>
        </p:nvSpPr>
        <p:spPr>
          <a:xfrm>
            <a:off x="1725451" y="4553877"/>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grpSp>
        <p:nvGrpSpPr>
          <p:cNvPr id="67" name="Group 66">
            <a:extLst>
              <a:ext uri="{FF2B5EF4-FFF2-40B4-BE49-F238E27FC236}">
                <a16:creationId xmlns:a16="http://schemas.microsoft.com/office/drawing/2014/main" id="{56C95BC6-DC85-4B90-94AD-E32973336D34}"/>
              </a:ext>
            </a:extLst>
          </p:cNvPr>
          <p:cNvGrpSpPr/>
          <p:nvPr/>
        </p:nvGrpSpPr>
        <p:grpSpPr>
          <a:xfrm>
            <a:off x="741220" y="4563120"/>
            <a:ext cx="3075924" cy="1252023"/>
            <a:chOff x="2630026" y="3797808"/>
            <a:chExt cx="4506089" cy="1729282"/>
          </a:xfrm>
        </p:grpSpPr>
        <p:grpSp>
          <p:nvGrpSpPr>
            <p:cNvPr id="68" name="Group 67">
              <a:extLst>
                <a:ext uri="{FF2B5EF4-FFF2-40B4-BE49-F238E27FC236}">
                  <a16:creationId xmlns:a16="http://schemas.microsoft.com/office/drawing/2014/main" id="{A24577B4-C340-422F-9A86-94285291570E}"/>
                </a:ext>
              </a:extLst>
            </p:cNvPr>
            <p:cNvGrpSpPr/>
            <p:nvPr/>
          </p:nvGrpSpPr>
          <p:grpSpPr>
            <a:xfrm>
              <a:off x="2630026" y="3797808"/>
              <a:ext cx="4506089" cy="1572745"/>
              <a:chOff x="2630026" y="3797808"/>
              <a:chExt cx="4506089" cy="1572745"/>
            </a:xfrm>
          </p:grpSpPr>
          <p:cxnSp>
            <p:nvCxnSpPr>
              <p:cNvPr id="70" name="Straight Arrow Connector 69">
                <a:extLst>
                  <a:ext uri="{FF2B5EF4-FFF2-40B4-BE49-F238E27FC236}">
                    <a16:creationId xmlns:a16="http://schemas.microsoft.com/office/drawing/2014/main" id="{BB35D918-B670-4ED5-8B9A-EE1617D97CDB}"/>
                  </a:ext>
                </a:extLst>
              </p:cNvPr>
              <p:cNvCxnSpPr>
                <a:cxnSpLocks/>
              </p:cNvCxnSpPr>
              <p:nvPr/>
            </p:nvCxnSpPr>
            <p:spPr>
              <a:xfrm flipH="1">
                <a:off x="3567526" y="4350207"/>
                <a:ext cx="165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ED6EAEC-F6DC-4043-BC89-0AD3878FFF54}"/>
                  </a:ext>
                </a:extLst>
              </p:cNvPr>
              <p:cNvSpPr txBox="1"/>
              <p:nvPr/>
            </p:nvSpPr>
            <p:spPr>
              <a:xfrm>
                <a:off x="3972884" y="3980166"/>
                <a:ext cx="1180799" cy="37004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err="1">
                    <a:ln>
                      <a:noFill/>
                    </a:ln>
                    <a:solidFill>
                      <a:prstClr val="black"/>
                    </a:solidFill>
                    <a:effectLst/>
                    <a:uLnTx/>
                    <a:uFillTx/>
                    <a:latin typeface="Liberation Sans" pitchFamily="18"/>
                    <a:ea typeface="Droid Sans Fallback" pitchFamily="2"/>
                    <a:cs typeface="FreeSans" pitchFamily="2"/>
                  </a:rPr>
                  <a:t>memoize</a:t>
                </a: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cxnSp>
            <p:nvCxnSpPr>
              <p:cNvPr id="72" name="Connector: Elbow 71">
                <a:extLst>
                  <a:ext uri="{FF2B5EF4-FFF2-40B4-BE49-F238E27FC236}">
                    <a16:creationId xmlns:a16="http://schemas.microsoft.com/office/drawing/2014/main" id="{18605C00-700F-4610-AAC0-D8A181D3F560}"/>
                  </a:ext>
                </a:extLst>
              </p:cNvPr>
              <p:cNvCxnSpPr>
                <a:cxnSpLocks/>
                <a:endCxn id="50" idx="2"/>
              </p:cNvCxnSpPr>
              <p:nvPr/>
            </p:nvCxnSpPr>
            <p:spPr>
              <a:xfrm flipV="1">
                <a:off x="3371498" y="3797808"/>
                <a:ext cx="3764617" cy="134142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246D1C84-58B6-4E3A-9221-D9AD14AA8A6D}"/>
                  </a:ext>
                </a:extLst>
              </p:cNvPr>
              <p:cNvSpPr/>
              <p:nvPr/>
            </p:nvSpPr>
            <p:spPr>
              <a:xfrm>
                <a:off x="2630026" y="3993104"/>
                <a:ext cx="939600" cy="13774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cache</a:t>
                </a:r>
              </a:p>
            </p:txBody>
          </p:sp>
        </p:grpSp>
        <p:sp>
          <p:nvSpPr>
            <p:cNvPr id="69" name="TextBox 68">
              <a:extLst>
                <a:ext uri="{FF2B5EF4-FFF2-40B4-BE49-F238E27FC236}">
                  <a16:creationId xmlns:a16="http://schemas.microsoft.com/office/drawing/2014/main" id="{20300DFE-5A03-401F-9699-75D7D452C643}"/>
                </a:ext>
              </a:extLst>
            </p:cNvPr>
            <p:cNvSpPr txBox="1"/>
            <p:nvPr/>
          </p:nvSpPr>
          <p:spPr>
            <a:xfrm>
              <a:off x="5161355" y="5157050"/>
              <a:ext cx="930656" cy="37004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lookup</a:t>
              </a:r>
            </a:p>
          </p:txBody>
        </p:sp>
      </p:grpSp>
      <p:sp>
        <p:nvSpPr>
          <p:cNvPr id="75" name="Freeform: Shape 74">
            <a:extLst>
              <a:ext uri="{FF2B5EF4-FFF2-40B4-BE49-F238E27FC236}">
                <a16:creationId xmlns:a16="http://schemas.microsoft.com/office/drawing/2014/main" id="{AF1F0EE1-CE5F-4907-88C4-029148526E52}"/>
              </a:ext>
            </a:extLst>
          </p:cNvPr>
          <p:cNvSpPr/>
          <p:nvPr/>
        </p:nvSpPr>
        <p:spPr>
          <a:xfrm>
            <a:off x="2688268" y="3479171"/>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a:t>
            </a:r>
          </a:p>
        </p:txBody>
      </p:sp>
      <p:sp>
        <p:nvSpPr>
          <p:cNvPr id="76" name="TextBox 75">
            <a:extLst>
              <a:ext uri="{FF2B5EF4-FFF2-40B4-BE49-F238E27FC236}">
                <a16:creationId xmlns:a16="http://schemas.microsoft.com/office/drawing/2014/main" id="{E534D593-1435-486A-9F88-662451BF14A9}"/>
              </a:ext>
            </a:extLst>
          </p:cNvPr>
          <p:cNvSpPr txBox="1"/>
          <p:nvPr/>
        </p:nvSpPr>
        <p:spPr>
          <a:xfrm rot="1327615">
            <a:off x="1703699" y="3980619"/>
            <a:ext cx="515504"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push</a:t>
            </a:r>
          </a:p>
        </p:txBody>
      </p:sp>
      <p:cxnSp>
        <p:nvCxnSpPr>
          <p:cNvPr id="77" name="Straight Arrow Connector 76">
            <a:extLst>
              <a:ext uri="{FF2B5EF4-FFF2-40B4-BE49-F238E27FC236}">
                <a16:creationId xmlns:a16="http://schemas.microsoft.com/office/drawing/2014/main" id="{AF009371-3655-4E0D-BEE2-B96B733417B5}"/>
              </a:ext>
            </a:extLst>
          </p:cNvPr>
          <p:cNvCxnSpPr>
            <a:cxnSpLocks/>
            <a:stCxn id="63" idx="1"/>
            <a:endCxn id="80" idx="3"/>
          </p:cNvCxnSpPr>
          <p:nvPr/>
        </p:nvCxnSpPr>
        <p:spPr>
          <a:xfrm>
            <a:off x="3285657" y="5072401"/>
            <a:ext cx="2123774" cy="9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76F0AC3-6B8F-4660-9636-97A13C3EF254}"/>
              </a:ext>
            </a:extLst>
          </p:cNvPr>
          <p:cNvCxnSpPr>
            <a:cxnSpLocks/>
            <a:stCxn id="81" idx="2"/>
            <a:endCxn id="48" idx="0"/>
          </p:cNvCxnSpPr>
          <p:nvPr/>
        </p:nvCxnSpPr>
        <p:spPr>
          <a:xfrm flipH="1">
            <a:off x="1060479" y="2758335"/>
            <a:ext cx="8886" cy="47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FDFE6187-CBE2-4585-AB61-DF645976EDDC}"/>
              </a:ext>
            </a:extLst>
          </p:cNvPr>
          <p:cNvSpPr/>
          <p:nvPr/>
        </p:nvSpPr>
        <p:spPr>
          <a:xfrm>
            <a:off x="5409431" y="4946186"/>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response</a:t>
            </a:r>
          </a:p>
        </p:txBody>
      </p:sp>
      <p:sp>
        <p:nvSpPr>
          <p:cNvPr id="81" name="Freeform: Shape 80">
            <a:extLst>
              <a:ext uri="{FF2B5EF4-FFF2-40B4-BE49-F238E27FC236}">
                <a16:creationId xmlns:a16="http://schemas.microsoft.com/office/drawing/2014/main" id="{DE6F5EA6-5FDC-456F-BF58-1765E604B908}"/>
              </a:ext>
            </a:extLst>
          </p:cNvPr>
          <p:cNvSpPr/>
          <p:nvPr/>
        </p:nvSpPr>
        <p:spPr>
          <a:xfrm>
            <a:off x="661408" y="2285407"/>
            <a:ext cx="815913" cy="4729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queries &amp; </a:t>
            </a:r>
          </a:p>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updates</a:t>
            </a:r>
          </a:p>
        </p:txBody>
      </p:sp>
    </p:spTree>
    <p:extLst>
      <p:ext uri="{BB962C8B-B14F-4D97-AF65-F5344CB8AC3E}">
        <p14:creationId xmlns:p14="http://schemas.microsoft.com/office/powerpoint/2010/main" val="35435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fade">
                                      <p:cBhvr>
                                        <p:cTn id="21" dur="500"/>
                                        <p:tgtEl>
                                          <p:spTgt spid="3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xEl>
                                              <p:pRg st="1" end="1"/>
                                            </p:txEl>
                                          </p:spTgt>
                                        </p:tgtEl>
                                        <p:attrNameLst>
                                          <p:attrName>style.visibility</p:attrName>
                                        </p:attrNameLst>
                                      </p:cBhvr>
                                      <p:to>
                                        <p:strVal val="visible"/>
                                      </p:to>
                                    </p:set>
                                    <p:animEffect transition="in" filter="fade">
                                      <p:cBhvr>
                                        <p:cTn id="26" dur="500"/>
                                        <p:tgtEl>
                                          <p:spTgt spid="3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animEffect transition="in" filter="fade">
                                      <p:cBhvr>
                                        <p:cTn id="31" dur="500"/>
                                        <p:tgtEl>
                                          <p:spTgt spid="3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xEl>
                                              <p:pRg st="3" end="3"/>
                                            </p:txEl>
                                          </p:spTgt>
                                        </p:tgtEl>
                                        <p:attrNameLst>
                                          <p:attrName>style.visibility</p:attrName>
                                        </p:attrNameLst>
                                      </p:cBhvr>
                                      <p:to>
                                        <p:strVal val="visible"/>
                                      </p:to>
                                    </p:set>
                                    <p:animEffect transition="in" filter="fade">
                                      <p:cBhvr>
                                        <p:cTn id="36" dur="500"/>
                                        <p:tgtEl>
                                          <p:spTgt spid="3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58061C-3B67-4381-8EC0-258D1161B755}"/>
              </a:ext>
            </a:extLst>
          </p:cNvPr>
          <p:cNvSpPr txBox="1"/>
          <p:nvPr/>
        </p:nvSpPr>
        <p:spPr>
          <a:xfrm>
            <a:off x="257531" y="319730"/>
            <a:ext cx="522983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Back to online training…</a:t>
            </a:r>
          </a:p>
        </p:txBody>
      </p:sp>
      <p:grpSp>
        <p:nvGrpSpPr>
          <p:cNvPr id="2" name="Group 1">
            <a:extLst>
              <a:ext uri="{FF2B5EF4-FFF2-40B4-BE49-F238E27FC236}">
                <a16:creationId xmlns:a16="http://schemas.microsoft.com/office/drawing/2014/main" id="{41C5CE5B-8BE3-4280-AEA9-C262AC33B106}"/>
              </a:ext>
            </a:extLst>
          </p:cNvPr>
          <p:cNvGrpSpPr/>
          <p:nvPr/>
        </p:nvGrpSpPr>
        <p:grpSpPr>
          <a:xfrm>
            <a:off x="2415905" y="2890298"/>
            <a:ext cx="6836171" cy="2053136"/>
            <a:chOff x="2415905" y="2890298"/>
            <a:chExt cx="6836171" cy="2053136"/>
          </a:xfrm>
        </p:grpSpPr>
        <p:cxnSp>
          <p:nvCxnSpPr>
            <p:cNvPr id="3" name="Straight Arrow Connector 2">
              <a:extLst>
                <a:ext uri="{FF2B5EF4-FFF2-40B4-BE49-F238E27FC236}">
                  <a16:creationId xmlns:a16="http://schemas.microsoft.com/office/drawing/2014/main" id="{22B08284-500A-495E-85C0-3F2F70237AED}"/>
                </a:ext>
              </a:extLst>
            </p:cNvPr>
            <p:cNvCxnSpPr>
              <a:cxnSpLocks/>
              <a:endCxn id="17" idx="1"/>
            </p:cNvCxnSpPr>
            <p:nvPr/>
          </p:nvCxnSpPr>
          <p:spPr>
            <a:xfrm flipV="1">
              <a:off x="3623225" y="3570359"/>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8723F32-D012-4180-BFEC-C879A682EB64}"/>
                </a:ext>
              </a:extLst>
            </p:cNvPr>
            <p:cNvGrpSpPr/>
            <p:nvPr/>
          </p:nvGrpSpPr>
          <p:grpSpPr>
            <a:xfrm>
              <a:off x="4187708" y="2890298"/>
              <a:ext cx="5064368" cy="1360121"/>
              <a:chOff x="4148796" y="2466892"/>
              <a:chExt cx="5064368" cy="1360121"/>
            </a:xfrm>
          </p:grpSpPr>
          <p:sp>
            <p:nvSpPr>
              <p:cNvPr id="6" name="Oval 5">
                <a:extLst>
                  <a:ext uri="{FF2B5EF4-FFF2-40B4-BE49-F238E27FC236}">
                    <a16:creationId xmlns:a16="http://schemas.microsoft.com/office/drawing/2014/main" id="{1B8D4C01-42EA-4CAB-83EC-8A4BF7C4E18E}"/>
                  </a:ext>
                </a:extLst>
              </p:cNvPr>
              <p:cNvSpPr/>
              <p:nvPr/>
            </p:nvSpPr>
            <p:spPr>
              <a:xfrm>
                <a:off x="4416757"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52A4F03-B1F6-4A23-A189-FEC9FEE0A8AE}"/>
                  </a:ext>
                </a:extLst>
              </p:cNvPr>
              <p:cNvSpPr/>
              <p:nvPr/>
            </p:nvSpPr>
            <p:spPr>
              <a:xfrm>
                <a:off x="4931856"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C3AEDBE3-5BB9-4301-BAEB-C7B17F235801}"/>
                  </a:ext>
                </a:extLst>
              </p:cNvPr>
              <p:cNvSpPr/>
              <p:nvPr/>
            </p:nvSpPr>
            <p:spPr>
              <a:xfrm>
                <a:off x="544695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85BA407-8922-48FD-818B-D422E8382834}"/>
                  </a:ext>
                </a:extLst>
              </p:cNvPr>
              <p:cNvSpPr/>
              <p:nvPr/>
            </p:nvSpPr>
            <p:spPr>
              <a:xfrm>
                <a:off x="596205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B787756-F256-4C77-BBBD-A61423BA4E80}"/>
                  </a:ext>
                </a:extLst>
              </p:cNvPr>
              <p:cNvSpPr/>
              <p:nvPr/>
            </p:nvSpPr>
            <p:spPr>
              <a:xfrm>
                <a:off x="6477153"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990C6EB-E5AD-471D-AB20-3B83E3467E8C}"/>
                  </a:ext>
                </a:extLst>
              </p:cNvPr>
              <p:cNvSpPr/>
              <p:nvPr/>
            </p:nvSpPr>
            <p:spPr>
              <a:xfrm>
                <a:off x="767554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9757B02-752F-49A9-A91E-C4E1E4B5F57B}"/>
                  </a:ext>
                </a:extLst>
              </p:cNvPr>
              <p:cNvSpPr/>
              <p:nvPr/>
            </p:nvSpPr>
            <p:spPr>
              <a:xfrm>
                <a:off x="819064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A5F8E82-6446-4F90-BEB0-9DA7851D00D1}"/>
                  </a:ext>
                </a:extLst>
              </p:cNvPr>
              <p:cNvSpPr/>
              <p:nvPr/>
            </p:nvSpPr>
            <p:spPr>
              <a:xfrm>
                <a:off x="8705742"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7CEAE616-9AB0-40EF-8C83-B68227E0BEDD}"/>
                  </a:ext>
                </a:extLst>
              </p:cNvPr>
              <p:cNvSpPr/>
              <p:nvPr/>
            </p:nvSpPr>
            <p:spPr>
              <a:xfrm flipH="1">
                <a:off x="7011961"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C95D0E4-53C5-4C52-9CA3-72761F40E074}"/>
                  </a:ext>
                </a:extLst>
              </p:cNvPr>
              <p:cNvSpPr/>
              <p:nvPr/>
            </p:nvSpPr>
            <p:spPr>
              <a:xfrm flipH="1">
                <a:off x="7116679"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875E6F87-0F6A-4316-944E-7F1AA612EE8C}"/>
                  </a:ext>
                </a:extLst>
              </p:cNvPr>
              <p:cNvSpPr/>
              <p:nvPr/>
            </p:nvSpPr>
            <p:spPr>
              <a:xfrm flipH="1">
                <a:off x="7230485"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D7A9EF4-87BE-4799-9A9B-166CE7E2E726}"/>
                  </a:ext>
                </a:extLst>
              </p:cNvPr>
              <p:cNvSpPr/>
              <p:nvPr/>
            </p:nvSpPr>
            <p:spPr>
              <a:xfrm>
                <a:off x="4148796" y="2466892"/>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40E4E2F1-22D8-4278-BBF5-CC2F5D032782}"/>
                  </a:ext>
                </a:extLst>
              </p:cNvPr>
              <p:cNvCxnSpPr>
                <a:stCxn id="6" idx="6"/>
                <a:endCxn id="7" idx="2"/>
              </p:cNvCxnSpPr>
              <p:nvPr/>
            </p:nvCxnSpPr>
            <p:spPr>
              <a:xfrm>
                <a:off x="4607676"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31817F-D4C8-4C19-BA5C-17D9B0631393}"/>
                  </a:ext>
                </a:extLst>
              </p:cNvPr>
              <p:cNvCxnSpPr>
                <a:stCxn id="7" idx="6"/>
                <a:endCxn id="8" idx="2"/>
              </p:cNvCxnSpPr>
              <p:nvPr/>
            </p:nvCxnSpPr>
            <p:spPr>
              <a:xfrm>
                <a:off x="5122775"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8AEF71-D03B-42EA-976D-7AFF262D3159}"/>
                  </a:ext>
                </a:extLst>
              </p:cNvPr>
              <p:cNvCxnSpPr>
                <a:stCxn id="8" idx="6"/>
                <a:endCxn id="9" idx="2"/>
              </p:cNvCxnSpPr>
              <p:nvPr/>
            </p:nvCxnSpPr>
            <p:spPr>
              <a:xfrm>
                <a:off x="563787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D97F8D-AAD5-4869-B7AE-9FEB23875B13}"/>
                  </a:ext>
                </a:extLst>
              </p:cNvPr>
              <p:cNvCxnSpPr>
                <a:endCxn id="10" idx="2"/>
              </p:cNvCxnSpPr>
              <p:nvPr/>
            </p:nvCxnSpPr>
            <p:spPr>
              <a:xfrm>
                <a:off x="6152973"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D06E57-F275-4F28-BD1E-B47BAB88C422}"/>
                  </a:ext>
                </a:extLst>
              </p:cNvPr>
              <p:cNvCxnSpPr>
                <a:stCxn id="11" idx="6"/>
                <a:endCxn id="12" idx="2"/>
              </p:cNvCxnSpPr>
              <p:nvPr/>
            </p:nvCxnSpPr>
            <p:spPr>
              <a:xfrm>
                <a:off x="786646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5F84E64-F737-431E-A41C-F2C52949C3FB}"/>
                  </a:ext>
                </a:extLst>
              </p:cNvPr>
              <p:cNvCxnSpPr>
                <a:stCxn id="12" idx="6"/>
                <a:endCxn id="13" idx="2"/>
              </p:cNvCxnSpPr>
              <p:nvPr/>
            </p:nvCxnSpPr>
            <p:spPr>
              <a:xfrm>
                <a:off x="8381563" y="3504663"/>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33171F-D443-4CA7-B8EB-DC70524277E1}"/>
                  </a:ext>
                </a:extLst>
              </p:cNvPr>
              <p:cNvCxnSpPr>
                <a:cxnSpLocks/>
              </p:cNvCxnSpPr>
              <p:nvPr/>
            </p:nvCxnSpPr>
            <p:spPr>
              <a:xfrm>
                <a:off x="6668072" y="351385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81AFDD-7013-41B0-B76E-4E8A36F9EB43}"/>
                  </a:ext>
                </a:extLst>
              </p:cNvPr>
              <p:cNvCxnSpPr>
                <a:cxnSpLocks/>
              </p:cNvCxnSpPr>
              <p:nvPr/>
            </p:nvCxnSpPr>
            <p:spPr>
              <a:xfrm>
                <a:off x="7393021" y="350195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BA1B717-03F7-4D11-B767-DA40690AE335}"/>
                  </a:ext>
                </a:extLst>
              </p:cNvPr>
              <p:cNvSpPr/>
              <p:nvPr/>
            </p:nvSpPr>
            <p:spPr>
              <a:xfrm>
                <a:off x="4242614" y="2682163"/>
                <a:ext cx="2408682" cy="36933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7" name="Connector: Elbow 26">
              <a:extLst>
                <a:ext uri="{FF2B5EF4-FFF2-40B4-BE49-F238E27FC236}">
                  <a16:creationId xmlns:a16="http://schemas.microsoft.com/office/drawing/2014/main" id="{B5DC0279-FC0D-409F-9627-CBD7B56F1D6E}"/>
                </a:ext>
              </a:extLst>
            </p:cNvPr>
            <p:cNvCxnSpPr>
              <a:cxnSpLocks/>
              <a:endCxn id="17" idx="3"/>
            </p:cNvCxnSpPr>
            <p:nvPr/>
          </p:nvCxnSpPr>
          <p:spPr>
            <a:xfrm rot="5400000" flipH="1" flipV="1">
              <a:off x="5973979" y="615944"/>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5A6D83-9BEA-4BBA-BC9A-3BC48EF7F40C}"/>
                </a:ext>
              </a:extLst>
            </p:cNvPr>
            <p:cNvGrpSpPr/>
            <p:nvPr/>
          </p:nvGrpSpPr>
          <p:grpSpPr>
            <a:xfrm>
              <a:off x="5452982" y="4574102"/>
              <a:ext cx="1475962" cy="369332"/>
              <a:chOff x="5452982" y="3735569"/>
              <a:chExt cx="1475962" cy="369332"/>
            </a:xfrm>
          </p:grpSpPr>
          <p:pic>
            <p:nvPicPr>
              <p:cNvPr id="29" name="Picture 28">
                <a:extLst>
                  <a:ext uri="{FF2B5EF4-FFF2-40B4-BE49-F238E27FC236}">
                    <a16:creationId xmlns:a16="http://schemas.microsoft.com/office/drawing/2014/main" id="{3CEFBBA6-E2C7-4CF4-8619-23B9977B422B}"/>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30" name="TextBox 29">
                <a:extLst>
                  <a:ext uri="{FF2B5EF4-FFF2-40B4-BE49-F238E27FC236}">
                    <a16:creationId xmlns:a16="http://schemas.microsoft.com/office/drawing/2014/main" id="{AF7D6714-04C8-4C13-8090-96F604984CF2}"/>
                  </a:ext>
                </a:extLst>
              </p:cNvPr>
              <p:cNvSpPr txBox="1"/>
              <p:nvPr/>
            </p:nvSpPr>
            <p:spPr>
              <a:xfrm>
                <a:off x="5452982" y="3735569"/>
                <a:ext cx="10741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31" name="Freeform: Shape 30">
              <a:extLst>
                <a:ext uri="{FF2B5EF4-FFF2-40B4-BE49-F238E27FC236}">
                  <a16:creationId xmlns:a16="http://schemas.microsoft.com/office/drawing/2014/main" id="{467C7632-1156-4A77-9510-174429600C9C}"/>
                </a:ext>
              </a:extLst>
            </p:cNvPr>
            <p:cNvSpPr/>
            <p:nvPr/>
          </p:nvSpPr>
          <p:spPr>
            <a:xfrm>
              <a:off x="2415905" y="3256190"/>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policy</a:t>
              </a:r>
            </a:p>
          </p:txBody>
        </p:sp>
      </p:grpSp>
    </p:spTree>
    <p:extLst>
      <p:ext uri="{BB962C8B-B14F-4D97-AF65-F5344CB8AC3E}">
        <p14:creationId xmlns:p14="http://schemas.microsoft.com/office/powerpoint/2010/main" val="2103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3BD4-7B13-4E20-BEB6-799E71B37573}"/>
              </a:ext>
            </a:extLst>
          </p:cNvPr>
          <p:cNvSpPr>
            <a:spLocks noGrp="1"/>
          </p:cNvSpPr>
          <p:nvPr>
            <p:ph type="title"/>
          </p:nvPr>
        </p:nvSpPr>
        <p:spPr/>
        <p:txBody>
          <a:bodyPr/>
          <a:lstStyle/>
          <a:p>
            <a:pPr algn="ctr"/>
            <a:r>
              <a:rPr lang="en-US" dirty="0"/>
              <a:t>Why declarative programming?</a:t>
            </a:r>
          </a:p>
        </p:txBody>
      </p:sp>
      <p:sp>
        <p:nvSpPr>
          <p:cNvPr id="3" name="Content Placeholder 2">
            <a:extLst>
              <a:ext uri="{FF2B5EF4-FFF2-40B4-BE49-F238E27FC236}">
                <a16:creationId xmlns:a16="http://schemas.microsoft.com/office/drawing/2014/main" id="{01A245DE-D62E-419C-9946-247F5334DFC2}"/>
              </a:ext>
            </a:extLst>
          </p:cNvPr>
          <p:cNvSpPr>
            <a:spLocks noGrp="1"/>
          </p:cNvSpPr>
          <p:nvPr>
            <p:ph idx="1"/>
          </p:nvPr>
        </p:nvSpPr>
        <p:spPr>
          <a:xfrm>
            <a:off x="838200" y="1825625"/>
            <a:ext cx="10515600" cy="4351338"/>
          </a:xfrm>
        </p:spPr>
        <p:txBody>
          <a:bodyPr>
            <a:normAutofit lnSpcReduction="10000"/>
          </a:bodyPr>
          <a:lstStyle/>
          <a:p>
            <a:r>
              <a:rPr lang="en-US" dirty="0"/>
              <a:t>Many ML algorithms have a concise declarative program</a:t>
            </a:r>
          </a:p>
          <a:p>
            <a:r>
              <a:rPr lang="en-US" dirty="0"/>
              <a:t>There are many choices to make when writing a fast program</a:t>
            </a:r>
          </a:p>
          <a:p>
            <a:pPr lvl="1"/>
            <a:r>
              <a:rPr lang="en-US" dirty="0"/>
              <a:t>Loop orders</a:t>
            </a:r>
          </a:p>
          <a:p>
            <a:pPr lvl="1"/>
            <a:r>
              <a:rPr lang="en-US" dirty="0"/>
              <a:t>Data structures  (e.g., hash map, dense array, linked list)</a:t>
            </a:r>
          </a:p>
          <a:p>
            <a:pPr lvl="1"/>
            <a:r>
              <a:rPr lang="en-US" dirty="0"/>
              <a:t>Global execution strategy   (e.g., depth vs. breadth-first search)</a:t>
            </a:r>
          </a:p>
          <a:p>
            <a:pPr lvl="1"/>
            <a:r>
              <a:rPr lang="en-US" dirty="0"/>
              <a:t>Parallelization opportunities  </a:t>
            </a:r>
          </a:p>
          <a:p>
            <a:r>
              <a:rPr lang="en-US" dirty="0"/>
              <a:t>Manually experimenting with all possibilities is time consuming</a:t>
            </a:r>
          </a:p>
          <a:p>
            <a:pPr lvl="1"/>
            <a:r>
              <a:rPr lang="en-US" dirty="0"/>
              <a:t>Programmers usually  only implement one</a:t>
            </a:r>
          </a:p>
          <a:p>
            <a:r>
              <a:rPr lang="en-US" dirty="0"/>
              <a:t>Researchers don’t have time to optimize the efficiency of their code</a:t>
            </a:r>
          </a:p>
          <a:p>
            <a:pPr lvl="1"/>
            <a:r>
              <a:rPr lang="en-US" dirty="0"/>
              <a:t>We can do better with automatic optimization</a:t>
            </a:r>
          </a:p>
          <a:p>
            <a:endParaRPr lang="en-US" dirty="0"/>
          </a:p>
        </p:txBody>
      </p:sp>
      <p:sp>
        <p:nvSpPr>
          <p:cNvPr id="5" name="Slide Number Placeholder 4">
            <a:extLst>
              <a:ext uri="{FF2B5EF4-FFF2-40B4-BE49-F238E27FC236}">
                <a16:creationId xmlns:a16="http://schemas.microsoft.com/office/drawing/2014/main" id="{51BE6EFC-D117-4B9B-9FA5-2530571E94E2}"/>
              </a:ext>
            </a:extLst>
          </p:cNvPr>
          <p:cNvSpPr>
            <a:spLocks noGrp="1"/>
          </p:cNvSpPr>
          <p:nvPr>
            <p:ph type="sldNum" sz="quarter" idx="12"/>
          </p:nvPr>
        </p:nvSpPr>
        <p:spPr/>
        <p:txBody>
          <a:bodyPr/>
          <a:lstStyle/>
          <a:p>
            <a:fld id="{DD2D5612-D1A6-4510-A96B-3BEF8629B754}" type="slidenum">
              <a:rPr lang="en-US" smtClean="0"/>
              <a:t>5</a:t>
            </a:fld>
            <a:endParaRPr lang="en-US"/>
          </a:p>
        </p:txBody>
      </p:sp>
    </p:spTree>
    <p:extLst>
      <p:ext uri="{BB962C8B-B14F-4D97-AF65-F5344CB8AC3E}">
        <p14:creationId xmlns:p14="http://schemas.microsoft.com/office/powerpoint/2010/main" val="6733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C7957C0-18E5-4BBE-A313-2EA17B99D6B3}"/>
              </a:ext>
            </a:extLst>
          </p:cNvPr>
          <p:cNvSpPr txBox="1"/>
          <p:nvPr/>
        </p:nvSpPr>
        <p:spPr>
          <a:xfrm>
            <a:off x="446607" y="355084"/>
            <a:ext cx="312758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Solver Actions</a:t>
            </a:r>
          </a:p>
        </p:txBody>
      </p:sp>
      <p:grpSp>
        <p:nvGrpSpPr>
          <p:cNvPr id="3" name="Group 2">
            <a:extLst>
              <a:ext uri="{FF2B5EF4-FFF2-40B4-BE49-F238E27FC236}">
                <a16:creationId xmlns:a16="http://schemas.microsoft.com/office/drawing/2014/main" id="{04CD2B23-84DC-44DF-BD6B-95C25DD940C6}"/>
              </a:ext>
            </a:extLst>
          </p:cNvPr>
          <p:cNvGrpSpPr/>
          <p:nvPr/>
        </p:nvGrpSpPr>
        <p:grpSpPr>
          <a:xfrm>
            <a:off x="4497274" y="2955412"/>
            <a:ext cx="3119524" cy="1001527"/>
            <a:chOff x="4468698" y="3241171"/>
            <a:chExt cx="3119524" cy="1001527"/>
          </a:xfrm>
        </p:grpSpPr>
        <p:sp>
          <p:nvSpPr>
            <p:cNvPr id="11" name="Rectangle 10">
              <a:extLst>
                <a:ext uri="{FF2B5EF4-FFF2-40B4-BE49-F238E27FC236}">
                  <a16:creationId xmlns:a16="http://schemas.microsoft.com/office/drawing/2014/main" id="{7983ED3F-FAA0-4BDE-AD0A-FCAF0866171E}"/>
                </a:ext>
              </a:extLst>
            </p:cNvPr>
            <p:cNvSpPr/>
            <p:nvPr/>
          </p:nvSpPr>
          <p:spPr>
            <a:xfrm>
              <a:off x="4475137" y="3843305"/>
              <a:ext cx="3113085" cy="399393"/>
            </a:xfrm>
            <a:prstGeom prst="rect">
              <a:avLst/>
            </a:prstGeom>
            <a:solidFill>
              <a:schemeClr val="bg1"/>
            </a:solidFill>
            <a:ln w="254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8CA392A7-372A-4407-8FFF-F1B90F0F1D88}"/>
                </a:ext>
              </a:extLst>
            </p:cNvPr>
            <p:cNvGrpSpPr/>
            <p:nvPr/>
          </p:nvGrpSpPr>
          <p:grpSpPr>
            <a:xfrm>
              <a:off x="4574652" y="3949368"/>
              <a:ext cx="2934608" cy="190919"/>
              <a:chOff x="4193102" y="2237333"/>
              <a:chExt cx="2934608" cy="190919"/>
            </a:xfrm>
          </p:grpSpPr>
          <p:sp>
            <p:nvSpPr>
              <p:cNvPr id="40" name="Oval 39">
                <a:extLst>
                  <a:ext uri="{FF2B5EF4-FFF2-40B4-BE49-F238E27FC236}">
                    <a16:creationId xmlns:a16="http://schemas.microsoft.com/office/drawing/2014/main" id="{C6695A66-E584-46D8-96E7-B75EAD52F19D}"/>
                  </a:ext>
                </a:extLst>
              </p:cNvPr>
              <p:cNvSpPr/>
              <p:nvPr/>
            </p:nvSpPr>
            <p:spPr>
              <a:xfrm>
                <a:off x="419310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A0A51BA-DA5C-4352-8F01-3985674E7869}"/>
                  </a:ext>
                </a:extLst>
              </p:cNvPr>
              <p:cNvSpPr/>
              <p:nvPr/>
            </p:nvSpPr>
            <p:spPr>
              <a:xfrm>
                <a:off x="470820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14890F7-F317-44C5-8429-5F57A33C8078}"/>
                  </a:ext>
                </a:extLst>
              </p:cNvPr>
              <p:cNvSpPr/>
              <p:nvPr/>
            </p:nvSpPr>
            <p:spPr>
              <a:xfrm>
                <a:off x="5223300"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596D628-32F1-426D-A41D-AFE901C2B629}"/>
                  </a:ext>
                </a:extLst>
              </p:cNvPr>
              <p:cNvSpPr/>
              <p:nvPr/>
            </p:nvSpPr>
            <p:spPr>
              <a:xfrm>
                <a:off x="642169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D125BB6-F8EC-474D-B74F-B57BAEBF20D8}"/>
                  </a:ext>
                </a:extLst>
              </p:cNvPr>
              <p:cNvSpPr/>
              <p:nvPr/>
            </p:nvSpPr>
            <p:spPr>
              <a:xfrm>
                <a:off x="693679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DDEAB66-B77A-4C3B-9A85-F45C98183B8E}"/>
                  </a:ext>
                </a:extLst>
              </p:cNvPr>
              <p:cNvSpPr/>
              <p:nvPr/>
            </p:nvSpPr>
            <p:spPr>
              <a:xfrm flipH="1">
                <a:off x="5758108"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A0FF4E-4A41-4157-ABBD-3C1828B35202}"/>
                  </a:ext>
                </a:extLst>
              </p:cNvPr>
              <p:cNvSpPr/>
              <p:nvPr/>
            </p:nvSpPr>
            <p:spPr>
              <a:xfrm flipH="1">
                <a:off x="5862826"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729B9766-394E-49DE-8F14-4047D5A37256}"/>
                  </a:ext>
                </a:extLst>
              </p:cNvPr>
              <p:cNvSpPr/>
              <p:nvPr/>
            </p:nvSpPr>
            <p:spPr>
              <a:xfrm flipH="1">
                <a:off x="5976632"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Arrow Connector 50">
                <a:extLst>
                  <a:ext uri="{FF2B5EF4-FFF2-40B4-BE49-F238E27FC236}">
                    <a16:creationId xmlns:a16="http://schemas.microsoft.com/office/drawing/2014/main" id="{517FED38-7AFA-4671-972C-A6D5111F7A88}"/>
                  </a:ext>
                </a:extLst>
              </p:cNvPr>
              <p:cNvCxnSpPr>
                <a:stCxn id="40" idx="6"/>
                <a:endCxn id="41" idx="2"/>
              </p:cNvCxnSpPr>
              <p:nvPr/>
            </p:nvCxnSpPr>
            <p:spPr>
              <a:xfrm>
                <a:off x="438402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A7E975-833F-4EFB-87A7-208750DDE71B}"/>
                  </a:ext>
                </a:extLst>
              </p:cNvPr>
              <p:cNvCxnSpPr>
                <a:endCxn id="42" idx="2"/>
              </p:cNvCxnSpPr>
              <p:nvPr/>
            </p:nvCxnSpPr>
            <p:spPr>
              <a:xfrm>
                <a:off x="4899120"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A62732D-FDC4-4F2F-ACAF-C010038E2898}"/>
                  </a:ext>
                </a:extLst>
              </p:cNvPr>
              <p:cNvCxnSpPr>
                <a:stCxn id="43" idx="6"/>
                <a:endCxn id="44" idx="2"/>
              </p:cNvCxnSpPr>
              <p:nvPr/>
            </p:nvCxnSpPr>
            <p:spPr>
              <a:xfrm>
                <a:off x="661261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406F617-55D1-4132-8EA2-A27BB8B95199}"/>
                  </a:ext>
                </a:extLst>
              </p:cNvPr>
              <p:cNvCxnSpPr>
                <a:cxnSpLocks/>
              </p:cNvCxnSpPr>
              <p:nvPr/>
            </p:nvCxnSpPr>
            <p:spPr>
              <a:xfrm>
                <a:off x="5414219" y="234198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0705BE-2724-4F32-BBC8-0B9EC414B7BA}"/>
                  </a:ext>
                </a:extLst>
              </p:cNvPr>
              <p:cNvCxnSpPr>
                <a:cxnSpLocks/>
              </p:cNvCxnSpPr>
              <p:nvPr/>
            </p:nvCxnSpPr>
            <p:spPr>
              <a:xfrm>
                <a:off x="6139168" y="233008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151D9745-D0F3-4AC4-B265-49677C7634A5}"/>
                </a:ext>
              </a:extLst>
            </p:cNvPr>
            <p:cNvCxnSpPr>
              <a:cxnSpLocks/>
              <a:stCxn id="14" idx="3"/>
            </p:cNvCxnSpPr>
            <p:nvPr/>
          </p:nvCxnSpPr>
          <p:spPr>
            <a:xfrm flipH="1">
              <a:off x="4468698" y="3241171"/>
              <a:ext cx="1417006" cy="6021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578ABE-8164-41CA-9DE3-CE793EE84789}"/>
                </a:ext>
              </a:extLst>
            </p:cNvPr>
            <p:cNvCxnSpPr>
              <a:cxnSpLocks/>
              <a:stCxn id="15" idx="5"/>
            </p:cNvCxnSpPr>
            <p:nvPr/>
          </p:nvCxnSpPr>
          <p:spPr>
            <a:xfrm>
              <a:off x="6535804" y="3241171"/>
              <a:ext cx="1049598" cy="6021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FCEEB94-C6E4-4067-9557-F8FEE94C2624}"/>
              </a:ext>
            </a:extLst>
          </p:cNvPr>
          <p:cNvSpPr txBox="1"/>
          <p:nvPr/>
        </p:nvSpPr>
        <p:spPr>
          <a:xfrm>
            <a:off x="2565585" y="3592300"/>
            <a:ext cx="15965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Policy actions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A595F0B-4AD6-488B-8C40-36413536F544}"/>
              </a:ext>
            </a:extLst>
          </p:cNvPr>
          <p:cNvGrpSpPr/>
          <p:nvPr/>
        </p:nvGrpSpPr>
        <p:grpSpPr>
          <a:xfrm>
            <a:off x="2549815" y="2725205"/>
            <a:ext cx="6786212" cy="400110"/>
            <a:chOff x="4924753" y="1853668"/>
            <a:chExt cx="6786212" cy="400110"/>
          </a:xfrm>
        </p:grpSpPr>
        <p:sp>
          <p:nvSpPr>
            <p:cNvPr id="12" name="Oval 11">
              <a:extLst>
                <a:ext uri="{FF2B5EF4-FFF2-40B4-BE49-F238E27FC236}">
                  <a16:creationId xmlns:a16="http://schemas.microsoft.com/office/drawing/2014/main" id="{5EB9DF4A-5D8D-4838-9B17-A9CDDAF8AF50}"/>
                </a:ext>
              </a:extLst>
            </p:cNvPr>
            <p:cNvSpPr/>
            <p:nvPr/>
          </p:nvSpPr>
          <p:spPr>
            <a:xfrm>
              <a:off x="7231061"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6B39C8-CCE6-4D5A-8442-78290B17B67D}"/>
                </a:ext>
              </a:extLst>
            </p:cNvPr>
            <p:cNvSpPr/>
            <p:nvPr/>
          </p:nvSpPr>
          <p:spPr>
            <a:xfrm>
              <a:off x="7746160"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EFF2DBE-5F4A-492F-9640-CC7B2A54E949}"/>
                </a:ext>
              </a:extLst>
            </p:cNvPr>
            <p:cNvSpPr/>
            <p:nvPr/>
          </p:nvSpPr>
          <p:spPr>
            <a:xfrm>
              <a:off x="826125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1F6A95-2F44-45B1-A166-9388E8457E4C}"/>
                </a:ext>
              </a:extLst>
            </p:cNvPr>
            <p:cNvSpPr/>
            <p:nvPr/>
          </p:nvSpPr>
          <p:spPr>
            <a:xfrm>
              <a:off x="877635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6AADE0-FC44-4CDE-A3CC-5389CC5857A5}"/>
                </a:ext>
              </a:extLst>
            </p:cNvPr>
            <p:cNvSpPr/>
            <p:nvPr/>
          </p:nvSpPr>
          <p:spPr>
            <a:xfrm>
              <a:off x="9291457"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1D988B4-0E0D-4024-B320-1219EBCFDA2A}"/>
                </a:ext>
              </a:extLst>
            </p:cNvPr>
            <p:cNvSpPr/>
            <p:nvPr/>
          </p:nvSpPr>
          <p:spPr>
            <a:xfrm>
              <a:off x="1048984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0DF6414-93A2-4DF8-967D-E70662EFB069}"/>
                </a:ext>
              </a:extLst>
            </p:cNvPr>
            <p:cNvSpPr/>
            <p:nvPr/>
          </p:nvSpPr>
          <p:spPr>
            <a:xfrm>
              <a:off x="1100494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BB05DDD-71C9-4001-81B1-9B9F3B3A454F}"/>
                </a:ext>
              </a:extLst>
            </p:cNvPr>
            <p:cNvSpPr/>
            <p:nvPr/>
          </p:nvSpPr>
          <p:spPr>
            <a:xfrm>
              <a:off x="11520046"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F943085-00F8-456A-936B-C701ABE180B1}"/>
                </a:ext>
              </a:extLst>
            </p:cNvPr>
            <p:cNvSpPr/>
            <p:nvPr/>
          </p:nvSpPr>
          <p:spPr>
            <a:xfrm flipH="1">
              <a:off x="9826265"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E616E11-579F-42FB-B38C-C92A55E2AE3B}"/>
                </a:ext>
              </a:extLst>
            </p:cNvPr>
            <p:cNvSpPr/>
            <p:nvPr/>
          </p:nvSpPr>
          <p:spPr>
            <a:xfrm flipH="1">
              <a:off x="9930983"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DEF251E-21A4-4593-8754-4F19260E7905}"/>
                </a:ext>
              </a:extLst>
            </p:cNvPr>
            <p:cNvSpPr/>
            <p:nvPr/>
          </p:nvSpPr>
          <p:spPr>
            <a:xfrm flipH="1">
              <a:off x="10044789"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3BCB309C-DDD1-4A82-9BD1-52DDDB8E0A03}"/>
                </a:ext>
              </a:extLst>
            </p:cNvPr>
            <p:cNvCxnSpPr>
              <a:stCxn id="12" idx="6"/>
              <a:endCxn id="13" idx="2"/>
            </p:cNvCxnSpPr>
            <p:nvPr/>
          </p:nvCxnSpPr>
          <p:spPr>
            <a:xfrm>
              <a:off x="7421980"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8E9508-DC83-4CBB-A02F-81C8D98381B1}"/>
                </a:ext>
              </a:extLst>
            </p:cNvPr>
            <p:cNvCxnSpPr>
              <a:stCxn id="13" idx="6"/>
              <a:endCxn id="14" idx="2"/>
            </p:cNvCxnSpPr>
            <p:nvPr/>
          </p:nvCxnSpPr>
          <p:spPr>
            <a:xfrm>
              <a:off x="7937079"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D0C52A-D30F-4D9F-B62B-3679114C8056}"/>
                </a:ext>
              </a:extLst>
            </p:cNvPr>
            <p:cNvCxnSpPr>
              <a:stCxn id="14" idx="6"/>
              <a:endCxn id="15" idx="2"/>
            </p:cNvCxnSpPr>
            <p:nvPr/>
          </p:nvCxnSpPr>
          <p:spPr>
            <a:xfrm>
              <a:off x="845217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B65C6-7058-4E58-A1B4-CC3ADCBE1AF7}"/>
                </a:ext>
              </a:extLst>
            </p:cNvPr>
            <p:cNvCxnSpPr>
              <a:endCxn id="16" idx="2"/>
            </p:cNvCxnSpPr>
            <p:nvPr/>
          </p:nvCxnSpPr>
          <p:spPr>
            <a:xfrm>
              <a:off x="8967277"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2D88DB-1F3A-401F-B8BA-5D9FD754D989}"/>
                </a:ext>
              </a:extLst>
            </p:cNvPr>
            <p:cNvCxnSpPr>
              <a:stCxn id="17" idx="6"/>
              <a:endCxn id="18" idx="2"/>
            </p:cNvCxnSpPr>
            <p:nvPr/>
          </p:nvCxnSpPr>
          <p:spPr>
            <a:xfrm>
              <a:off x="1068076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725609-49D4-4759-9EC0-A22AF4D7202C}"/>
                </a:ext>
              </a:extLst>
            </p:cNvPr>
            <p:cNvCxnSpPr>
              <a:stCxn id="18" idx="6"/>
              <a:endCxn id="25" idx="2"/>
            </p:cNvCxnSpPr>
            <p:nvPr/>
          </p:nvCxnSpPr>
          <p:spPr>
            <a:xfrm>
              <a:off x="11195867" y="2016375"/>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A47627-93AD-46A9-B310-AD081EAEE7D9}"/>
                </a:ext>
              </a:extLst>
            </p:cNvPr>
            <p:cNvCxnSpPr>
              <a:cxnSpLocks/>
            </p:cNvCxnSpPr>
            <p:nvPr/>
          </p:nvCxnSpPr>
          <p:spPr>
            <a:xfrm>
              <a:off x="9482376" y="2025563"/>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42386B-9F9D-41E6-BA4D-ACEDCE403423}"/>
                </a:ext>
              </a:extLst>
            </p:cNvPr>
            <p:cNvCxnSpPr>
              <a:cxnSpLocks/>
            </p:cNvCxnSpPr>
            <p:nvPr/>
          </p:nvCxnSpPr>
          <p:spPr>
            <a:xfrm>
              <a:off x="10207325" y="2013666"/>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D344B3-AF70-4DA6-8EE4-EB3234A11D6B}"/>
                </a:ext>
              </a:extLst>
            </p:cNvPr>
            <p:cNvSpPr txBox="1"/>
            <p:nvPr/>
          </p:nvSpPr>
          <p:spPr>
            <a:xfrm>
              <a:off x="4924753" y="1853668"/>
              <a:ext cx="11950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Workload</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27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6136D4-A8B1-4786-817C-01B4F1FCE9D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75352" y="2477232"/>
            <a:ext cx="4145397" cy="971943"/>
          </a:xfrm>
          <a:prstGeom prst="rect">
            <a:avLst/>
          </a:prstGeom>
        </p:spPr>
      </p:pic>
      <p:pic>
        <p:nvPicPr>
          <p:cNvPr id="19" name="Picture 18">
            <a:extLst>
              <a:ext uri="{FF2B5EF4-FFF2-40B4-BE49-F238E27FC236}">
                <a16:creationId xmlns:a16="http://schemas.microsoft.com/office/drawing/2014/main" id="{20F305DB-8F18-42D4-B8B6-D7E54E4294E3}"/>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051628" y="3896246"/>
            <a:ext cx="5751637" cy="971943"/>
          </a:xfrm>
          <a:prstGeom prst="rect">
            <a:avLst/>
          </a:prstGeom>
        </p:spPr>
      </p:pic>
      <p:sp>
        <p:nvSpPr>
          <p:cNvPr id="21" name="Speech Bubble: Rectangle 20">
            <a:extLst>
              <a:ext uri="{FF2B5EF4-FFF2-40B4-BE49-F238E27FC236}">
                <a16:creationId xmlns:a16="http://schemas.microsoft.com/office/drawing/2014/main" id="{73D96AB4-4C34-43E2-9380-F9FD66F9C44C}"/>
              </a:ext>
            </a:extLst>
          </p:cNvPr>
          <p:cNvSpPr/>
          <p:nvPr/>
        </p:nvSpPr>
        <p:spPr>
          <a:xfrm>
            <a:off x="8208181" y="3663064"/>
            <a:ext cx="3044977" cy="701844"/>
          </a:xfrm>
          <a:prstGeom prst="wedgeRectCallout">
            <a:avLst>
              <a:gd name="adj1" fmla="val -92001"/>
              <a:gd name="adj2" fmla="val 54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Rewrite in terms of the policy’s time scale (used in RL)</a:t>
            </a:r>
          </a:p>
        </p:txBody>
      </p:sp>
      <p:sp>
        <p:nvSpPr>
          <p:cNvPr id="23" name="TextBox 22">
            <a:extLst>
              <a:ext uri="{FF2B5EF4-FFF2-40B4-BE49-F238E27FC236}">
                <a16:creationId xmlns:a16="http://schemas.microsoft.com/office/drawing/2014/main" id="{1C7957C0-18E5-4BBE-A313-2EA17B99D6B3}"/>
              </a:ext>
            </a:extLst>
          </p:cNvPr>
          <p:cNvSpPr txBox="1"/>
          <p:nvPr/>
        </p:nvSpPr>
        <p:spPr>
          <a:xfrm>
            <a:off x="2855983" y="297934"/>
            <a:ext cx="648004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Rewrite the objective function</a:t>
            </a:r>
          </a:p>
        </p:txBody>
      </p:sp>
      <p:sp>
        <p:nvSpPr>
          <p:cNvPr id="24" name="Speech Bubble: Rectangle 23">
            <a:extLst>
              <a:ext uri="{FF2B5EF4-FFF2-40B4-BE49-F238E27FC236}">
                <a16:creationId xmlns:a16="http://schemas.microsoft.com/office/drawing/2014/main" id="{1F79F775-6A7D-456C-88B9-CF4248136F7C}"/>
              </a:ext>
            </a:extLst>
          </p:cNvPr>
          <p:cNvSpPr/>
          <p:nvPr/>
        </p:nvSpPr>
        <p:spPr>
          <a:xfrm>
            <a:off x="2678237" y="5199941"/>
            <a:ext cx="2223840" cy="829570"/>
          </a:xfrm>
          <a:prstGeom prst="wedgeRectCallout">
            <a:avLst>
              <a:gd name="adj1" fmla="val -49692"/>
              <a:gd name="adj2" fmla="val -121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Each step tries to decrease the load</a:t>
            </a:r>
          </a:p>
        </p:txBody>
      </p:sp>
      <p:pic>
        <p:nvPicPr>
          <p:cNvPr id="37" name="Picture 36">
            <a:extLst>
              <a:ext uri="{FF2B5EF4-FFF2-40B4-BE49-F238E27FC236}">
                <a16:creationId xmlns:a16="http://schemas.microsoft.com/office/drawing/2014/main" id="{8E08AD38-C2CE-4A96-AD0A-5E1D6183DE7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244154" y="5262496"/>
            <a:ext cx="2619171" cy="767015"/>
          </a:xfrm>
          <a:prstGeom prst="rect">
            <a:avLst/>
          </a:prstGeom>
        </p:spPr>
      </p:pic>
      <p:grpSp>
        <p:nvGrpSpPr>
          <p:cNvPr id="2" name="Group 1">
            <a:extLst>
              <a:ext uri="{FF2B5EF4-FFF2-40B4-BE49-F238E27FC236}">
                <a16:creationId xmlns:a16="http://schemas.microsoft.com/office/drawing/2014/main" id="{6A595F0B-4AD6-488B-8C40-36413536F544}"/>
              </a:ext>
            </a:extLst>
          </p:cNvPr>
          <p:cNvGrpSpPr/>
          <p:nvPr/>
        </p:nvGrpSpPr>
        <p:grpSpPr>
          <a:xfrm>
            <a:off x="4924753" y="1853668"/>
            <a:ext cx="6786212" cy="369332"/>
            <a:chOff x="4924753" y="1853668"/>
            <a:chExt cx="6786212" cy="369332"/>
          </a:xfrm>
        </p:grpSpPr>
        <p:sp>
          <p:nvSpPr>
            <p:cNvPr id="12" name="Oval 11">
              <a:extLst>
                <a:ext uri="{FF2B5EF4-FFF2-40B4-BE49-F238E27FC236}">
                  <a16:creationId xmlns:a16="http://schemas.microsoft.com/office/drawing/2014/main" id="{5EB9DF4A-5D8D-4838-9B17-A9CDDAF8AF50}"/>
                </a:ext>
              </a:extLst>
            </p:cNvPr>
            <p:cNvSpPr/>
            <p:nvPr/>
          </p:nvSpPr>
          <p:spPr>
            <a:xfrm>
              <a:off x="7231061"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6B39C8-CCE6-4D5A-8442-78290B17B67D}"/>
                </a:ext>
              </a:extLst>
            </p:cNvPr>
            <p:cNvSpPr/>
            <p:nvPr/>
          </p:nvSpPr>
          <p:spPr>
            <a:xfrm>
              <a:off x="7746160"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EFF2DBE-5F4A-492F-9640-CC7B2A54E949}"/>
                </a:ext>
              </a:extLst>
            </p:cNvPr>
            <p:cNvSpPr/>
            <p:nvPr/>
          </p:nvSpPr>
          <p:spPr>
            <a:xfrm>
              <a:off x="826125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1F6A95-2F44-45B1-A166-9388E8457E4C}"/>
                </a:ext>
              </a:extLst>
            </p:cNvPr>
            <p:cNvSpPr/>
            <p:nvPr/>
          </p:nvSpPr>
          <p:spPr>
            <a:xfrm>
              <a:off x="877635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6AADE0-FC44-4CDE-A3CC-5389CC5857A5}"/>
                </a:ext>
              </a:extLst>
            </p:cNvPr>
            <p:cNvSpPr/>
            <p:nvPr/>
          </p:nvSpPr>
          <p:spPr>
            <a:xfrm>
              <a:off x="9291457"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1D988B4-0E0D-4024-B320-1219EBCFDA2A}"/>
                </a:ext>
              </a:extLst>
            </p:cNvPr>
            <p:cNvSpPr/>
            <p:nvPr/>
          </p:nvSpPr>
          <p:spPr>
            <a:xfrm>
              <a:off x="1048984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0DF6414-93A2-4DF8-967D-E70662EFB069}"/>
                </a:ext>
              </a:extLst>
            </p:cNvPr>
            <p:cNvSpPr/>
            <p:nvPr/>
          </p:nvSpPr>
          <p:spPr>
            <a:xfrm>
              <a:off x="1100494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BB05DDD-71C9-4001-81B1-9B9F3B3A454F}"/>
                </a:ext>
              </a:extLst>
            </p:cNvPr>
            <p:cNvSpPr/>
            <p:nvPr/>
          </p:nvSpPr>
          <p:spPr>
            <a:xfrm>
              <a:off x="11520046"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F943085-00F8-456A-936B-C701ABE180B1}"/>
                </a:ext>
              </a:extLst>
            </p:cNvPr>
            <p:cNvSpPr/>
            <p:nvPr/>
          </p:nvSpPr>
          <p:spPr>
            <a:xfrm flipH="1">
              <a:off x="9826265"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E616E11-579F-42FB-B38C-C92A55E2AE3B}"/>
                </a:ext>
              </a:extLst>
            </p:cNvPr>
            <p:cNvSpPr/>
            <p:nvPr/>
          </p:nvSpPr>
          <p:spPr>
            <a:xfrm flipH="1">
              <a:off x="9930983"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DEF251E-21A4-4593-8754-4F19260E7905}"/>
                </a:ext>
              </a:extLst>
            </p:cNvPr>
            <p:cNvSpPr/>
            <p:nvPr/>
          </p:nvSpPr>
          <p:spPr>
            <a:xfrm flipH="1">
              <a:off x="10044789"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3BCB309C-DDD1-4A82-9BD1-52DDDB8E0A03}"/>
                </a:ext>
              </a:extLst>
            </p:cNvPr>
            <p:cNvCxnSpPr>
              <a:stCxn id="12" idx="6"/>
              <a:endCxn id="13" idx="2"/>
            </p:cNvCxnSpPr>
            <p:nvPr/>
          </p:nvCxnSpPr>
          <p:spPr>
            <a:xfrm>
              <a:off x="7421980"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8E9508-DC83-4CBB-A02F-81C8D98381B1}"/>
                </a:ext>
              </a:extLst>
            </p:cNvPr>
            <p:cNvCxnSpPr>
              <a:stCxn id="13" idx="6"/>
              <a:endCxn id="14" idx="2"/>
            </p:cNvCxnSpPr>
            <p:nvPr/>
          </p:nvCxnSpPr>
          <p:spPr>
            <a:xfrm>
              <a:off x="7937079"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D0C52A-D30F-4D9F-B62B-3679114C8056}"/>
                </a:ext>
              </a:extLst>
            </p:cNvPr>
            <p:cNvCxnSpPr>
              <a:stCxn id="14" idx="6"/>
              <a:endCxn id="15" idx="2"/>
            </p:cNvCxnSpPr>
            <p:nvPr/>
          </p:nvCxnSpPr>
          <p:spPr>
            <a:xfrm>
              <a:off x="845217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B65C6-7058-4E58-A1B4-CC3ADCBE1AF7}"/>
                </a:ext>
              </a:extLst>
            </p:cNvPr>
            <p:cNvCxnSpPr>
              <a:endCxn id="16" idx="2"/>
            </p:cNvCxnSpPr>
            <p:nvPr/>
          </p:nvCxnSpPr>
          <p:spPr>
            <a:xfrm>
              <a:off x="8967277"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2D88DB-1F3A-401F-B8BA-5D9FD754D989}"/>
                </a:ext>
              </a:extLst>
            </p:cNvPr>
            <p:cNvCxnSpPr>
              <a:stCxn id="17" idx="6"/>
              <a:endCxn id="18" idx="2"/>
            </p:cNvCxnSpPr>
            <p:nvPr/>
          </p:nvCxnSpPr>
          <p:spPr>
            <a:xfrm>
              <a:off x="1068076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725609-49D4-4759-9EC0-A22AF4D7202C}"/>
                </a:ext>
              </a:extLst>
            </p:cNvPr>
            <p:cNvCxnSpPr>
              <a:stCxn id="18" idx="6"/>
              <a:endCxn id="25" idx="2"/>
            </p:cNvCxnSpPr>
            <p:nvPr/>
          </p:nvCxnSpPr>
          <p:spPr>
            <a:xfrm>
              <a:off x="11195867" y="2016375"/>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A47627-93AD-46A9-B310-AD081EAEE7D9}"/>
                </a:ext>
              </a:extLst>
            </p:cNvPr>
            <p:cNvCxnSpPr>
              <a:cxnSpLocks/>
            </p:cNvCxnSpPr>
            <p:nvPr/>
          </p:nvCxnSpPr>
          <p:spPr>
            <a:xfrm>
              <a:off x="9482376" y="2025563"/>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42386B-9F9D-41E6-BA4D-ACEDCE403423}"/>
                </a:ext>
              </a:extLst>
            </p:cNvPr>
            <p:cNvCxnSpPr>
              <a:cxnSpLocks/>
            </p:cNvCxnSpPr>
            <p:nvPr/>
          </p:nvCxnSpPr>
          <p:spPr>
            <a:xfrm>
              <a:off x="10207325" y="2013666"/>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D344B3-AF70-4DA6-8EE4-EB3234A11D6B}"/>
                </a:ext>
              </a:extLst>
            </p:cNvPr>
            <p:cNvSpPr txBox="1"/>
            <p:nvPr/>
          </p:nvSpPr>
          <p:spPr>
            <a:xfrm>
              <a:off x="4924753" y="1853668"/>
              <a:ext cx="11993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Workload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9782C95A-6972-45A1-8C1C-7020670DC6FD}"/>
              </a:ext>
            </a:extLst>
          </p:cNvPr>
          <p:cNvGrpSpPr/>
          <p:nvPr/>
        </p:nvGrpSpPr>
        <p:grpSpPr>
          <a:xfrm>
            <a:off x="6847624" y="2083875"/>
            <a:ext cx="3113085" cy="989291"/>
            <a:chOff x="6847624" y="2083875"/>
            <a:chExt cx="3113085" cy="989291"/>
          </a:xfrm>
        </p:grpSpPr>
        <p:sp>
          <p:nvSpPr>
            <p:cNvPr id="11" name="Rectangle 10">
              <a:extLst>
                <a:ext uri="{FF2B5EF4-FFF2-40B4-BE49-F238E27FC236}">
                  <a16:creationId xmlns:a16="http://schemas.microsoft.com/office/drawing/2014/main" id="{7983ED3F-FAA0-4BDE-AD0A-FCAF0866171E}"/>
                </a:ext>
              </a:extLst>
            </p:cNvPr>
            <p:cNvSpPr/>
            <p:nvPr/>
          </p:nvSpPr>
          <p:spPr>
            <a:xfrm>
              <a:off x="6847624" y="2673773"/>
              <a:ext cx="3113085" cy="399393"/>
            </a:xfrm>
            <a:prstGeom prst="rect">
              <a:avLst/>
            </a:prstGeom>
            <a:solidFill>
              <a:schemeClr val="bg1"/>
            </a:solidFill>
            <a:ln w="254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8CA392A7-372A-4407-8FFF-F1B90F0F1D88}"/>
                </a:ext>
              </a:extLst>
            </p:cNvPr>
            <p:cNvGrpSpPr/>
            <p:nvPr/>
          </p:nvGrpSpPr>
          <p:grpSpPr>
            <a:xfrm>
              <a:off x="6931704" y="2777506"/>
              <a:ext cx="2934608" cy="190919"/>
              <a:chOff x="4193102" y="2237333"/>
              <a:chExt cx="2934608" cy="190919"/>
            </a:xfrm>
          </p:grpSpPr>
          <p:sp>
            <p:nvSpPr>
              <p:cNvPr id="40" name="Oval 39">
                <a:extLst>
                  <a:ext uri="{FF2B5EF4-FFF2-40B4-BE49-F238E27FC236}">
                    <a16:creationId xmlns:a16="http://schemas.microsoft.com/office/drawing/2014/main" id="{C6695A66-E584-46D8-96E7-B75EAD52F19D}"/>
                  </a:ext>
                </a:extLst>
              </p:cNvPr>
              <p:cNvSpPr/>
              <p:nvPr/>
            </p:nvSpPr>
            <p:spPr>
              <a:xfrm>
                <a:off x="419310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A0A51BA-DA5C-4352-8F01-3985674E7869}"/>
                  </a:ext>
                </a:extLst>
              </p:cNvPr>
              <p:cNvSpPr/>
              <p:nvPr/>
            </p:nvSpPr>
            <p:spPr>
              <a:xfrm>
                <a:off x="470820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14890F7-F317-44C5-8429-5F57A33C8078}"/>
                  </a:ext>
                </a:extLst>
              </p:cNvPr>
              <p:cNvSpPr/>
              <p:nvPr/>
            </p:nvSpPr>
            <p:spPr>
              <a:xfrm>
                <a:off x="5223300"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596D628-32F1-426D-A41D-AFE901C2B629}"/>
                  </a:ext>
                </a:extLst>
              </p:cNvPr>
              <p:cNvSpPr/>
              <p:nvPr/>
            </p:nvSpPr>
            <p:spPr>
              <a:xfrm>
                <a:off x="642169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D125BB6-F8EC-474D-B74F-B57BAEBF20D8}"/>
                  </a:ext>
                </a:extLst>
              </p:cNvPr>
              <p:cNvSpPr/>
              <p:nvPr/>
            </p:nvSpPr>
            <p:spPr>
              <a:xfrm>
                <a:off x="693679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DDEAB66-B77A-4C3B-9A85-F45C98183B8E}"/>
                  </a:ext>
                </a:extLst>
              </p:cNvPr>
              <p:cNvSpPr/>
              <p:nvPr/>
            </p:nvSpPr>
            <p:spPr>
              <a:xfrm flipH="1">
                <a:off x="5758108"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A0FF4E-4A41-4157-ABBD-3C1828B35202}"/>
                  </a:ext>
                </a:extLst>
              </p:cNvPr>
              <p:cNvSpPr/>
              <p:nvPr/>
            </p:nvSpPr>
            <p:spPr>
              <a:xfrm flipH="1">
                <a:off x="5862826"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729B9766-394E-49DE-8F14-4047D5A37256}"/>
                  </a:ext>
                </a:extLst>
              </p:cNvPr>
              <p:cNvSpPr/>
              <p:nvPr/>
            </p:nvSpPr>
            <p:spPr>
              <a:xfrm flipH="1">
                <a:off x="5976632"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Arrow Connector 50">
                <a:extLst>
                  <a:ext uri="{FF2B5EF4-FFF2-40B4-BE49-F238E27FC236}">
                    <a16:creationId xmlns:a16="http://schemas.microsoft.com/office/drawing/2014/main" id="{517FED38-7AFA-4671-972C-A6D5111F7A88}"/>
                  </a:ext>
                </a:extLst>
              </p:cNvPr>
              <p:cNvCxnSpPr>
                <a:stCxn id="40" idx="6"/>
                <a:endCxn id="41" idx="2"/>
              </p:cNvCxnSpPr>
              <p:nvPr/>
            </p:nvCxnSpPr>
            <p:spPr>
              <a:xfrm>
                <a:off x="438402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A7E975-833F-4EFB-87A7-208750DDE71B}"/>
                  </a:ext>
                </a:extLst>
              </p:cNvPr>
              <p:cNvCxnSpPr>
                <a:endCxn id="42" idx="2"/>
              </p:cNvCxnSpPr>
              <p:nvPr/>
            </p:nvCxnSpPr>
            <p:spPr>
              <a:xfrm>
                <a:off x="4899120"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A62732D-FDC4-4F2F-ACAF-C010038E2898}"/>
                  </a:ext>
                </a:extLst>
              </p:cNvPr>
              <p:cNvCxnSpPr>
                <a:stCxn id="43" idx="6"/>
                <a:endCxn id="44" idx="2"/>
              </p:cNvCxnSpPr>
              <p:nvPr/>
            </p:nvCxnSpPr>
            <p:spPr>
              <a:xfrm>
                <a:off x="661261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406F617-55D1-4132-8EA2-A27BB8B95199}"/>
                  </a:ext>
                </a:extLst>
              </p:cNvPr>
              <p:cNvCxnSpPr>
                <a:cxnSpLocks/>
              </p:cNvCxnSpPr>
              <p:nvPr/>
            </p:nvCxnSpPr>
            <p:spPr>
              <a:xfrm>
                <a:off x="5414219" y="234198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0705BE-2724-4F32-BBC8-0B9EC414B7BA}"/>
                  </a:ext>
                </a:extLst>
              </p:cNvPr>
              <p:cNvCxnSpPr>
                <a:cxnSpLocks/>
              </p:cNvCxnSpPr>
              <p:nvPr/>
            </p:nvCxnSpPr>
            <p:spPr>
              <a:xfrm>
                <a:off x="6139168" y="233008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151D9745-D0F3-4AC4-B265-49677C7634A5}"/>
                </a:ext>
              </a:extLst>
            </p:cNvPr>
            <p:cNvCxnSpPr>
              <a:cxnSpLocks/>
              <a:stCxn id="14" idx="3"/>
            </p:cNvCxnSpPr>
            <p:nvPr/>
          </p:nvCxnSpPr>
          <p:spPr>
            <a:xfrm flipH="1">
              <a:off x="6847624" y="2083875"/>
              <a:ext cx="1441594" cy="5898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578ABE-8164-41CA-9DE3-CE793EE84789}"/>
                </a:ext>
              </a:extLst>
            </p:cNvPr>
            <p:cNvCxnSpPr>
              <a:cxnSpLocks/>
              <a:stCxn id="15" idx="4"/>
            </p:cNvCxnSpPr>
            <p:nvPr/>
          </p:nvCxnSpPr>
          <p:spPr>
            <a:xfrm>
              <a:off x="8871818" y="2111834"/>
              <a:ext cx="1088891" cy="5619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FCEEB94-C6E4-4067-9557-F8FEE94C2624}"/>
              </a:ext>
            </a:extLst>
          </p:cNvPr>
          <p:cNvSpPr txBox="1"/>
          <p:nvPr/>
        </p:nvSpPr>
        <p:spPr>
          <a:xfrm>
            <a:off x="4940523" y="2720763"/>
            <a:ext cx="10086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Actions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a:t>
            </a:r>
          </a:p>
        </p:txBody>
      </p:sp>
      <p:sp>
        <p:nvSpPr>
          <p:cNvPr id="49" name="Speech Bubble: Rectangle 48">
            <a:extLst>
              <a:ext uri="{FF2B5EF4-FFF2-40B4-BE49-F238E27FC236}">
                <a16:creationId xmlns:a16="http://schemas.microsoft.com/office/drawing/2014/main" id="{E9EFFEF6-98BA-4200-BC2F-2CD3D40B04E7}"/>
              </a:ext>
            </a:extLst>
          </p:cNvPr>
          <p:cNvSpPr/>
          <p:nvPr/>
        </p:nvSpPr>
        <p:spPr>
          <a:xfrm>
            <a:off x="8630394" y="5415148"/>
            <a:ext cx="3992096" cy="1228725"/>
          </a:xfrm>
          <a:prstGeom prst="wedgeRectCallout">
            <a:avLst>
              <a:gd name="adj1" fmla="val -58639"/>
              <a:gd name="adj2" fmla="val -87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TODO inline in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parens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underbrace to give it a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 Jason integral picture?</a:t>
            </a:r>
          </a:p>
        </p:txBody>
      </p:sp>
    </p:spTree>
    <p:extLst>
      <p:ext uri="{BB962C8B-B14F-4D97-AF65-F5344CB8AC3E}">
        <p14:creationId xmlns:p14="http://schemas.microsoft.com/office/powerpoint/2010/main" val="1357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heel(1)">
                                      <p:cBhvr>
                                        <p:cTn id="17" dur="2000"/>
                                        <p:tgtEl>
                                          <p:spTgt spid="63"/>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A428061-0D65-4A86-9D82-27C5E69E5041}"/>
              </a:ext>
            </a:extLst>
          </p:cNvPr>
          <p:cNvGrpSpPr/>
          <p:nvPr/>
        </p:nvGrpSpPr>
        <p:grpSpPr>
          <a:xfrm>
            <a:off x="5468664" y="2018826"/>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1"/>
              </p:custDataLst>
            </p:nvPr>
          </p:nvPicPr>
          <p:blipFill>
            <a:blip r:embed="rId16">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grpSp>
        <p:nvGrpSpPr>
          <p:cNvPr id="26" name="Group 25">
            <a:extLst>
              <a:ext uri="{FF2B5EF4-FFF2-40B4-BE49-F238E27FC236}">
                <a16:creationId xmlns:a16="http://schemas.microsoft.com/office/drawing/2014/main" id="{02AE07B7-A52A-4327-90ED-FFEA4BBDE39C}"/>
              </a:ext>
            </a:extLst>
          </p:cNvPr>
          <p:cNvGrpSpPr/>
          <p:nvPr/>
        </p:nvGrpSpPr>
        <p:grpSpPr>
          <a:xfrm>
            <a:off x="10131799" y="2075183"/>
            <a:ext cx="198096" cy="2065232"/>
            <a:chOff x="10131799" y="2075183"/>
            <a:chExt cx="198096" cy="2065232"/>
          </a:xfrm>
        </p:grpSpPr>
        <p:pic>
          <p:nvPicPr>
            <p:cNvPr id="30" name="Picture 29">
              <a:extLst>
                <a:ext uri="{FF2B5EF4-FFF2-40B4-BE49-F238E27FC236}">
                  <a16:creationId xmlns:a16="http://schemas.microsoft.com/office/drawing/2014/main" id="{CFBFE893-2163-41EF-A951-4CCE192F763E}"/>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0131799" y="2075183"/>
              <a:ext cx="187429" cy="161524"/>
            </a:xfrm>
            <a:prstGeom prst="rect">
              <a:avLst/>
            </a:prstGeom>
          </p:spPr>
        </p:pic>
        <p:pic>
          <p:nvPicPr>
            <p:cNvPr id="33" name="Picture 32">
              <a:extLst>
                <a:ext uri="{FF2B5EF4-FFF2-40B4-BE49-F238E27FC236}">
                  <a16:creationId xmlns:a16="http://schemas.microsoft.com/office/drawing/2014/main" id="{BDFCEC9E-F8EC-44B4-9CCF-81B31CAAF237}"/>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0131799" y="2709752"/>
              <a:ext cx="193524" cy="161524"/>
            </a:xfrm>
            <a:prstGeom prst="rect">
              <a:avLst/>
            </a:prstGeom>
          </p:spPr>
        </p:pic>
        <p:pic>
          <p:nvPicPr>
            <p:cNvPr id="35" name="Picture 34">
              <a:extLst>
                <a:ext uri="{FF2B5EF4-FFF2-40B4-BE49-F238E27FC236}">
                  <a16:creationId xmlns:a16="http://schemas.microsoft.com/office/drawing/2014/main" id="{E713BB76-1929-4D2B-ADA5-61563FD00E7E}"/>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10131799" y="3344321"/>
              <a:ext cx="195048" cy="161524"/>
            </a:xfrm>
            <a:prstGeom prst="rect">
              <a:avLst/>
            </a:prstGeom>
          </p:spPr>
        </p:pic>
        <p:pic>
          <p:nvPicPr>
            <p:cNvPr id="45" name="Picture 44">
              <a:extLst>
                <a:ext uri="{FF2B5EF4-FFF2-40B4-BE49-F238E27FC236}">
                  <a16:creationId xmlns:a16="http://schemas.microsoft.com/office/drawing/2014/main" id="{C6CDBEAC-3403-4707-A0CC-6E1C05F0641E}"/>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10131799" y="3978891"/>
              <a:ext cx="198096" cy="161524"/>
            </a:xfrm>
            <a:prstGeom prst="rect">
              <a:avLst/>
            </a:prstGeom>
          </p:spPr>
        </p:pic>
      </p:grpSp>
      <p:pic>
        <p:nvPicPr>
          <p:cNvPr id="38" name="Picture 37">
            <a:extLst>
              <a:ext uri="{FF2B5EF4-FFF2-40B4-BE49-F238E27FC236}">
                <a16:creationId xmlns:a16="http://schemas.microsoft.com/office/drawing/2014/main" id="{E0EC1BAD-0B84-4DED-8382-595DBE270852}"/>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3092511" y="5275500"/>
            <a:ext cx="3197851" cy="494514"/>
          </a:xfrm>
          <a:prstGeom prst="rect">
            <a:avLst/>
          </a:prstGeom>
        </p:spPr>
      </p:pic>
      <p:grpSp>
        <p:nvGrpSpPr>
          <p:cNvPr id="25" name="Group 24">
            <a:extLst>
              <a:ext uri="{FF2B5EF4-FFF2-40B4-BE49-F238E27FC236}">
                <a16:creationId xmlns:a16="http://schemas.microsoft.com/office/drawing/2014/main" id="{5E09E813-2F68-4554-9220-D4888E24D672}"/>
              </a:ext>
            </a:extLst>
          </p:cNvPr>
          <p:cNvGrpSpPr/>
          <p:nvPr/>
        </p:nvGrpSpPr>
        <p:grpSpPr>
          <a:xfrm>
            <a:off x="7053943" y="2014897"/>
            <a:ext cx="2955905" cy="2195754"/>
            <a:chOff x="7053943" y="2014897"/>
            <a:chExt cx="2955905" cy="2195754"/>
          </a:xfrm>
        </p:grpSpPr>
        <p:sp>
          <p:nvSpPr>
            <p:cNvPr id="39" name="Freeform: Shape 38">
              <a:extLst>
                <a:ext uri="{FF2B5EF4-FFF2-40B4-BE49-F238E27FC236}">
                  <a16:creationId xmlns:a16="http://schemas.microsoft.com/office/drawing/2014/main" id="{788EB98D-A8AC-4BC9-8020-12C5D557DC64}"/>
                </a:ext>
              </a:extLst>
            </p:cNvPr>
            <p:cNvSpPr/>
            <p:nvPr/>
          </p:nvSpPr>
          <p:spPr>
            <a:xfrm>
              <a:off x="7056255" y="2014897"/>
              <a:ext cx="2953593" cy="318458"/>
            </a:xfrm>
            <a:custGeom>
              <a:avLst/>
              <a:gdLst>
                <a:gd name="connsiteX0" fmla="*/ 0 w 2953593"/>
                <a:gd name="connsiteY0" fmla="*/ 153769 h 318458"/>
                <a:gd name="connsiteX1" fmla="*/ 218485 w 2953593"/>
                <a:gd name="connsiteY1" fmla="*/ 315610 h 318458"/>
                <a:gd name="connsiteX2" fmla="*/ 404602 w 2953593"/>
                <a:gd name="connsiteY2" fmla="*/ 32388 h 318458"/>
                <a:gd name="connsiteX3" fmla="*/ 614995 w 2953593"/>
                <a:gd name="connsiteY3" fmla="*/ 307518 h 318458"/>
                <a:gd name="connsiteX4" fmla="*/ 817295 w 2953593"/>
                <a:gd name="connsiteY4" fmla="*/ 40480 h 318458"/>
                <a:gd name="connsiteX5" fmla="*/ 971044 w 2953593"/>
                <a:gd name="connsiteY5" fmla="*/ 315610 h 318458"/>
                <a:gd name="connsiteX6" fmla="*/ 1157161 w 2953593"/>
                <a:gd name="connsiteY6" fmla="*/ 40480 h 318458"/>
                <a:gd name="connsiteX7" fmla="*/ 1335186 w 2953593"/>
                <a:gd name="connsiteY7" fmla="*/ 315610 h 318458"/>
                <a:gd name="connsiteX8" fmla="*/ 1505118 w 2953593"/>
                <a:gd name="connsiteY8" fmla="*/ 32388 h 318458"/>
                <a:gd name="connsiteX9" fmla="*/ 1747880 w 2953593"/>
                <a:gd name="connsiteY9" fmla="*/ 315610 h 318458"/>
                <a:gd name="connsiteX10" fmla="*/ 1901628 w 2953593"/>
                <a:gd name="connsiteY10" fmla="*/ 32388 h 318458"/>
                <a:gd name="connsiteX11" fmla="*/ 2063469 w 2953593"/>
                <a:gd name="connsiteY11" fmla="*/ 275149 h 318458"/>
                <a:gd name="connsiteX12" fmla="*/ 2233402 w 2953593"/>
                <a:gd name="connsiteY12" fmla="*/ 20 h 318458"/>
                <a:gd name="connsiteX13" fmla="*/ 2370966 w 2953593"/>
                <a:gd name="connsiteY13" fmla="*/ 258965 h 318458"/>
                <a:gd name="connsiteX14" fmla="*/ 2605635 w 2953593"/>
                <a:gd name="connsiteY14" fmla="*/ 8112 h 318458"/>
                <a:gd name="connsiteX15" fmla="*/ 2759384 w 2953593"/>
                <a:gd name="connsiteY15" fmla="*/ 307518 h 318458"/>
                <a:gd name="connsiteX16" fmla="*/ 2953593 w 2953593"/>
                <a:gd name="connsiteY16" fmla="*/ 56664 h 3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593" h="318458">
                  <a:moveTo>
                    <a:pt x="0" y="153769"/>
                  </a:moveTo>
                  <a:cubicBezTo>
                    <a:pt x="75525" y="244804"/>
                    <a:pt x="151051" y="335840"/>
                    <a:pt x="218485" y="315610"/>
                  </a:cubicBezTo>
                  <a:cubicBezTo>
                    <a:pt x="285919" y="295380"/>
                    <a:pt x="338517" y="33737"/>
                    <a:pt x="404602" y="32388"/>
                  </a:cubicBezTo>
                  <a:cubicBezTo>
                    <a:pt x="470687" y="31039"/>
                    <a:pt x="546213" y="306169"/>
                    <a:pt x="614995" y="307518"/>
                  </a:cubicBezTo>
                  <a:cubicBezTo>
                    <a:pt x="683777" y="308867"/>
                    <a:pt x="757954" y="39131"/>
                    <a:pt x="817295" y="40480"/>
                  </a:cubicBezTo>
                  <a:cubicBezTo>
                    <a:pt x="876636" y="41829"/>
                    <a:pt x="914400" y="315610"/>
                    <a:pt x="971044" y="315610"/>
                  </a:cubicBezTo>
                  <a:cubicBezTo>
                    <a:pt x="1027688" y="315610"/>
                    <a:pt x="1096471" y="40480"/>
                    <a:pt x="1157161" y="40480"/>
                  </a:cubicBezTo>
                  <a:cubicBezTo>
                    <a:pt x="1217851" y="40480"/>
                    <a:pt x="1277193" y="316959"/>
                    <a:pt x="1335186" y="315610"/>
                  </a:cubicBezTo>
                  <a:cubicBezTo>
                    <a:pt x="1393179" y="314261"/>
                    <a:pt x="1436336" y="32388"/>
                    <a:pt x="1505118" y="32388"/>
                  </a:cubicBezTo>
                  <a:cubicBezTo>
                    <a:pt x="1573900" y="32388"/>
                    <a:pt x="1681795" y="315610"/>
                    <a:pt x="1747880" y="315610"/>
                  </a:cubicBezTo>
                  <a:cubicBezTo>
                    <a:pt x="1813965" y="315610"/>
                    <a:pt x="1849030" y="39131"/>
                    <a:pt x="1901628" y="32388"/>
                  </a:cubicBezTo>
                  <a:cubicBezTo>
                    <a:pt x="1954226" y="25645"/>
                    <a:pt x="2008173" y="280544"/>
                    <a:pt x="2063469" y="275149"/>
                  </a:cubicBezTo>
                  <a:cubicBezTo>
                    <a:pt x="2118765" y="269754"/>
                    <a:pt x="2182153" y="2717"/>
                    <a:pt x="2233402" y="20"/>
                  </a:cubicBezTo>
                  <a:cubicBezTo>
                    <a:pt x="2284652" y="-2677"/>
                    <a:pt x="2308927" y="257616"/>
                    <a:pt x="2370966" y="258965"/>
                  </a:cubicBezTo>
                  <a:cubicBezTo>
                    <a:pt x="2433005" y="260314"/>
                    <a:pt x="2540899" y="20"/>
                    <a:pt x="2605635" y="8112"/>
                  </a:cubicBezTo>
                  <a:cubicBezTo>
                    <a:pt x="2670371" y="16204"/>
                    <a:pt x="2701391" y="299426"/>
                    <a:pt x="2759384" y="307518"/>
                  </a:cubicBezTo>
                  <a:cubicBezTo>
                    <a:pt x="2817377" y="315610"/>
                    <a:pt x="2885485" y="186137"/>
                    <a:pt x="2953593" y="56664"/>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7061073A-365B-4792-A37E-4D9CBFF1D677}"/>
                </a:ext>
              </a:extLst>
            </p:cNvPr>
            <p:cNvSpPr/>
            <p:nvPr/>
          </p:nvSpPr>
          <p:spPr>
            <a:xfrm>
              <a:off x="7053943" y="2672854"/>
              <a:ext cx="2955905" cy="321860"/>
            </a:xfrm>
            <a:custGeom>
              <a:avLst/>
              <a:gdLst>
                <a:gd name="connsiteX0" fmla="*/ 0 w 3044650"/>
                <a:gd name="connsiteY0" fmla="*/ 120588 h 321860"/>
                <a:gd name="connsiteX1" fmla="*/ 170822 w 3044650"/>
                <a:gd name="connsiteY1" fmla="*/ 251216 h 321860"/>
                <a:gd name="connsiteX2" fmla="*/ 261257 w 3044650"/>
                <a:gd name="connsiteY2" fmla="*/ 8 h 321860"/>
                <a:gd name="connsiteX3" fmla="*/ 442127 w 3044650"/>
                <a:gd name="connsiteY3" fmla="*/ 261265 h 321860"/>
                <a:gd name="connsiteX4" fmla="*/ 703384 w 3044650"/>
                <a:gd name="connsiteY4" fmla="*/ 80394 h 321860"/>
                <a:gd name="connsiteX5" fmla="*/ 894303 w 3044650"/>
                <a:gd name="connsiteY5" fmla="*/ 321555 h 321860"/>
                <a:gd name="connsiteX6" fmla="*/ 1095270 w 3044650"/>
                <a:gd name="connsiteY6" fmla="*/ 20104 h 321860"/>
                <a:gd name="connsiteX7" fmla="*/ 1175657 w 3044650"/>
                <a:gd name="connsiteY7" fmla="*/ 301458 h 321860"/>
                <a:gd name="connsiteX8" fmla="*/ 1477107 w 3044650"/>
                <a:gd name="connsiteY8" fmla="*/ 90443 h 321860"/>
                <a:gd name="connsiteX9" fmla="*/ 1748413 w 3044650"/>
                <a:gd name="connsiteY9" fmla="*/ 231120 h 321860"/>
                <a:gd name="connsiteX10" fmla="*/ 1919235 w 3044650"/>
                <a:gd name="connsiteY10" fmla="*/ 60298 h 321860"/>
                <a:gd name="connsiteX11" fmla="*/ 2180492 w 3044650"/>
                <a:gd name="connsiteY11" fmla="*/ 261265 h 321860"/>
                <a:gd name="connsiteX12" fmla="*/ 2411604 w 3044650"/>
                <a:gd name="connsiteY12" fmla="*/ 80394 h 321860"/>
                <a:gd name="connsiteX13" fmla="*/ 2672861 w 3044650"/>
                <a:gd name="connsiteY13" fmla="*/ 241168 h 321860"/>
                <a:gd name="connsiteX14" fmla="*/ 2873828 w 3044650"/>
                <a:gd name="connsiteY14" fmla="*/ 90443 h 321860"/>
                <a:gd name="connsiteX15" fmla="*/ 3044650 w 3044650"/>
                <a:gd name="connsiteY15" fmla="*/ 130636 h 3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4650" h="321860">
                  <a:moveTo>
                    <a:pt x="0" y="120588"/>
                  </a:moveTo>
                  <a:cubicBezTo>
                    <a:pt x="63639" y="195950"/>
                    <a:pt x="127279" y="271313"/>
                    <a:pt x="170822" y="251216"/>
                  </a:cubicBezTo>
                  <a:cubicBezTo>
                    <a:pt x="214365" y="231119"/>
                    <a:pt x="216040" y="-1667"/>
                    <a:pt x="261257" y="8"/>
                  </a:cubicBezTo>
                  <a:cubicBezTo>
                    <a:pt x="306474" y="1683"/>
                    <a:pt x="368439" y="247867"/>
                    <a:pt x="442127" y="261265"/>
                  </a:cubicBezTo>
                  <a:cubicBezTo>
                    <a:pt x="515815" y="274663"/>
                    <a:pt x="628021" y="70346"/>
                    <a:pt x="703384" y="80394"/>
                  </a:cubicBezTo>
                  <a:cubicBezTo>
                    <a:pt x="778747" y="90442"/>
                    <a:pt x="828989" y="331603"/>
                    <a:pt x="894303" y="321555"/>
                  </a:cubicBezTo>
                  <a:cubicBezTo>
                    <a:pt x="959617" y="311507"/>
                    <a:pt x="1048378" y="23454"/>
                    <a:pt x="1095270" y="20104"/>
                  </a:cubicBezTo>
                  <a:cubicBezTo>
                    <a:pt x="1142162" y="16754"/>
                    <a:pt x="1112018" y="289735"/>
                    <a:pt x="1175657" y="301458"/>
                  </a:cubicBezTo>
                  <a:cubicBezTo>
                    <a:pt x="1239297" y="313181"/>
                    <a:pt x="1381648" y="102166"/>
                    <a:pt x="1477107" y="90443"/>
                  </a:cubicBezTo>
                  <a:cubicBezTo>
                    <a:pt x="1572566" y="78720"/>
                    <a:pt x="1674725" y="236144"/>
                    <a:pt x="1748413" y="231120"/>
                  </a:cubicBezTo>
                  <a:cubicBezTo>
                    <a:pt x="1822101" y="226096"/>
                    <a:pt x="1847222" y="55274"/>
                    <a:pt x="1919235" y="60298"/>
                  </a:cubicBezTo>
                  <a:cubicBezTo>
                    <a:pt x="1991248" y="65322"/>
                    <a:pt x="2098431" y="257916"/>
                    <a:pt x="2180492" y="261265"/>
                  </a:cubicBezTo>
                  <a:cubicBezTo>
                    <a:pt x="2262553" y="264614"/>
                    <a:pt x="2329543" y="83743"/>
                    <a:pt x="2411604" y="80394"/>
                  </a:cubicBezTo>
                  <a:cubicBezTo>
                    <a:pt x="2493665" y="77045"/>
                    <a:pt x="2595824" y="239493"/>
                    <a:pt x="2672861" y="241168"/>
                  </a:cubicBezTo>
                  <a:cubicBezTo>
                    <a:pt x="2749898" y="242843"/>
                    <a:pt x="2811863" y="108865"/>
                    <a:pt x="2873828" y="90443"/>
                  </a:cubicBezTo>
                  <a:cubicBezTo>
                    <a:pt x="2935793" y="72021"/>
                    <a:pt x="2990221" y="101328"/>
                    <a:pt x="3044650" y="130636"/>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542FD3DB-97AF-430B-840E-473EB73D3738}"/>
                </a:ext>
              </a:extLst>
            </p:cNvPr>
            <p:cNvSpPr/>
            <p:nvPr/>
          </p:nvSpPr>
          <p:spPr>
            <a:xfrm>
              <a:off x="7053943" y="3833533"/>
              <a:ext cx="2955905" cy="377118"/>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9019ADD-A2D0-405D-9D96-750DD7C62C67}"/>
                </a:ext>
              </a:extLst>
            </p:cNvPr>
            <p:cNvSpPr/>
            <p:nvPr/>
          </p:nvSpPr>
          <p:spPr>
            <a:xfrm>
              <a:off x="7053943" y="3293310"/>
              <a:ext cx="2955905" cy="283903"/>
            </a:xfrm>
            <a:custGeom>
              <a:avLst/>
              <a:gdLst>
                <a:gd name="connsiteX0" fmla="*/ 0 w 3014505"/>
                <a:gd name="connsiteY0" fmla="*/ 123130 h 283903"/>
                <a:gd name="connsiteX1" fmla="*/ 190919 w 3014505"/>
                <a:gd name="connsiteY1" fmla="*/ 2549 h 283903"/>
                <a:gd name="connsiteX2" fmla="*/ 452176 w 3014505"/>
                <a:gd name="connsiteY2" fmla="*/ 223613 h 283903"/>
                <a:gd name="connsiteX3" fmla="*/ 643094 w 3014505"/>
                <a:gd name="connsiteY3" fmla="*/ 32694 h 283903"/>
                <a:gd name="connsiteX4" fmla="*/ 813916 w 3014505"/>
                <a:gd name="connsiteY4" fmla="*/ 283903 h 283903"/>
                <a:gd name="connsiteX5" fmla="*/ 1145512 w 3014505"/>
                <a:gd name="connsiteY5" fmla="*/ 32694 h 283903"/>
                <a:gd name="connsiteX6" fmla="*/ 1326382 w 3014505"/>
                <a:gd name="connsiteY6" fmla="*/ 253758 h 283903"/>
                <a:gd name="connsiteX7" fmla="*/ 1557494 w 3014505"/>
                <a:gd name="connsiteY7" fmla="*/ 42743 h 283903"/>
                <a:gd name="connsiteX8" fmla="*/ 1828800 w 3014505"/>
                <a:gd name="connsiteY8" fmla="*/ 183420 h 283903"/>
                <a:gd name="connsiteX9" fmla="*/ 2100105 w 3014505"/>
                <a:gd name="connsiteY9" fmla="*/ 12598 h 283903"/>
                <a:gd name="connsiteX10" fmla="*/ 2270927 w 3014505"/>
                <a:gd name="connsiteY10" fmla="*/ 243710 h 283903"/>
                <a:gd name="connsiteX11" fmla="*/ 2411604 w 3014505"/>
                <a:gd name="connsiteY11" fmla="*/ 72888 h 283903"/>
                <a:gd name="connsiteX12" fmla="*/ 2582426 w 3014505"/>
                <a:gd name="connsiteY12" fmla="*/ 183420 h 283903"/>
                <a:gd name="connsiteX13" fmla="*/ 2783393 w 3014505"/>
                <a:gd name="connsiteY13" fmla="*/ 32694 h 283903"/>
                <a:gd name="connsiteX14" fmla="*/ 3014505 w 3014505"/>
                <a:gd name="connsiteY14" fmla="*/ 133178 h 2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4505" h="283903">
                  <a:moveTo>
                    <a:pt x="0" y="123130"/>
                  </a:moveTo>
                  <a:cubicBezTo>
                    <a:pt x="57778" y="54466"/>
                    <a:pt x="115556" y="-14198"/>
                    <a:pt x="190919" y="2549"/>
                  </a:cubicBezTo>
                  <a:cubicBezTo>
                    <a:pt x="266282" y="19296"/>
                    <a:pt x="376814" y="218589"/>
                    <a:pt x="452176" y="223613"/>
                  </a:cubicBezTo>
                  <a:cubicBezTo>
                    <a:pt x="527538" y="228637"/>
                    <a:pt x="582804" y="22646"/>
                    <a:pt x="643094" y="32694"/>
                  </a:cubicBezTo>
                  <a:cubicBezTo>
                    <a:pt x="703384" y="42742"/>
                    <a:pt x="730180" y="283903"/>
                    <a:pt x="813916" y="283903"/>
                  </a:cubicBezTo>
                  <a:cubicBezTo>
                    <a:pt x="897652" y="283903"/>
                    <a:pt x="1060101" y="37718"/>
                    <a:pt x="1145512" y="32694"/>
                  </a:cubicBezTo>
                  <a:cubicBezTo>
                    <a:pt x="1230923" y="27670"/>
                    <a:pt x="1257718" y="252083"/>
                    <a:pt x="1326382" y="253758"/>
                  </a:cubicBezTo>
                  <a:cubicBezTo>
                    <a:pt x="1395046" y="255433"/>
                    <a:pt x="1473758" y="54466"/>
                    <a:pt x="1557494" y="42743"/>
                  </a:cubicBezTo>
                  <a:cubicBezTo>
                    <a:pt x="1641230" y="31020"/>
                    <a:pt x="1738365" y="188444"/>
                    <a:pt x="1828800" y="183420"/>
                  </a:cubicBezTo>
                  <a:cubicBezTo>
                    <a:pt x="1919235" y="178396"/>
                    <a:pt x="2026417" y="2550"/>
                    <a:pt x="2100105" y="12598"/>
                  </a:cubicBezTo>
                  <a:cubicBezTo>
                    <a:pt x="2173793" y="22646"/>
                    <a:pt x="2219011" y="233662"/>
                    <a:pt x="2270927" y="243710"/>
                  </a:cubicBezTo>
                  <a:cubicBezTo>
                    <a:pt x="2322843" y="253758"/>
                    <a:pt x="2359688" y="82936"/>
                    <a:pt x="2411604" y="72888"/>
                  </a:cubicBezTo>
                  <a:cubicBezTo>
                    <a:pt x="2463520" y="62840"/>
                    <a:pt x="2520461" y="190119"/>
                    <a:pt x="2582426" y="183420"/>
                  </a:cubicBezTo>
                  <a:cubicBezTo>
                    <a:pt x="2644391" y="176721"/>
                    <a:pt x="2711380" y="41068"/>
                    <a:pt x="2783393" y="32694"/>
                  </a:cubicBezTo>
                  <a:cubicBezTo>
                    <a:pt x="2855406" y="24320"/>
                    <a:pt x="2934955" y="78749"/>
                    <a:pt x="3014505" y="133178"/>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Speech Bubble: Rectangle 17">
            <a:extLst>
              <a:ext uri="{FF2B5EF4-FFF2-40B4-BE49-F238E27FC236}">
                <a16:creationId xmlns:a16="http://schemas.microsoft.com/office/drawing/2014/main" id="{E4B6152F-8996-4310-B332-97283AF96E2D}"/>
              </a:ext>
            </a:extLst>
          </p:cNvPr>
          <p:cNvSpPr/>
          <p:nvPr/>
        </p:nvSpPr>
        <p:spPr>
          <a:xfrm>
            <a:off x="844062" y="4177746"/>
            <a:ext cx="1899296" cy="671106"/>
          </a:xfrm>
          <a:prstGeom prst="wedgeRectCallout">
            <a:avLst>
              <a:gd name="adj1" fmla="val 59601"/>
              <a:gd name="adj2" fmla="val 14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ML to predict future costs!</a:t>
            </a:r>
          </a:p>
        </p:txBody>
      </p:sp>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19752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Life of </a:t>
            </a:r>
            <a:r>
              <a:rPr kumimoji="0" lang="el-GR" sz="4000" b="0" i="0" u="none" strike="noStrike" kern="1200" cap="none" spc="0" normalizeH="0" baseline="0" noProof="0" dirty="0">
                <a:ln>
                  <a:noFill/>
                </a:ln>
                <a:solidFill>
                  <a:prstClr val="black"/>
                </a:solidFill>
                <a:effectLst/>
                <a:uLnTx/>
                <a:uFillTx/>
                <a:latin typeface="Calibri Light" panose="020F0302020204030204"/>
                <a:ea typeface="+mn-ea"/>
                <a:cs typeface="+mn-cs"/>
              </a:rPr>
              <a:t>π </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7" name="Group 26">
            <a:extLst>
              <a:ext uri="{FF2B5EF4-FFF2-40B4-BE49-F238E27FC236}">
                <a16:creationId xmlns:a16="http://schemas.microsoft.com/office/drawing/2014/main" id="{AC754764-4CEA-4463-B632-C24D6AE594C9}"/>
              </a:ext>
            </a:extLst>
          </p:cNvPr>
          <p:cNvGrpSpPr/>
          <p:nvPr/>
        </p:nvGrpSpPr>
        <p:grpSpPr>
          <a:xfrm>
            <a:off x="1925902" y="2723874"/>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3"/>
                </p:custDataLst>
              </p:nvPr>
            </p:nvPicPr>
            <p:blipFill>
              <a:blip r:embed="rId22">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sp>
        <p:nvSpPr>
          <p:cNvPr id="43" name="Speech Bubble: Rectangle 42">
            <a:extLst>
              <a:ext uri="{FF2B5EF4-FFF2-40B4-BE49-F238E27FC236}">
                <a16:creationId xmlns:a16="http://schemas.microsoft.com/office/drawing/2014/main" id="{344CFD10-B3A3-468A-8323-FD729FF0479F}"/>
              </a:ext>
            </a:extLst>
          </p:cNvPr>
          <p:cNvSpPr/>
          <p:nvPr/>
        </p:nvSpPr>
        <p:spPr>
          <a:xfrm>
            <a:off x="3233937" y="3754705"/>
            <a:ext cx="2323082" cy="1005091"/>
          </a:xfrm>
          <a:prstGeom prst="wedgeRectCallout">
            <a:avLst>
              <a:gd name="adj1" fmla="val 50969"/>
              <a:gd name="adj2" fmla="val 98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Generalize from past experience to new situations</a:t>
            </a:r>
          </a:p>
        </p:txBody>
      </p:sp>
      <p:sp>
        <p:nvSpPr>
          <p:cNvPr id="44" name="Speech Bubble: Rectangle 43">
            <a:extLst>
              <a:ext uri="{FF2B5EF4-FFF2-40B4-BE49-F238E27FC236}">
                <a16:creationId xmlns:a16="http://schemas.microsoft.com/office/drawing/2014/main" id="{90D42456-08A5-4A73-AE9C-496460805E2B}"/>
              </a:ext>
            </a:extLst>
          </p:cNvPr>
          <p:cNvSpPr/>
          <p:nvPr/>
        </p:nvSpPr>
        <p:spPr>
          <a:xfrm>
            <a:off x="6256991" y="2397283"/>
            <a:ext cx="5135500" cy="2140443"/>
          </a:xfrm>
          <a:prstGeom prst="wedgeRectCallout">
            <a:avLst>
              <a:gd name="adj1" fmla="val -10294"/>
              <a:gd name="adj2" fmla="val 80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Features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Memos (number, hit rate, frequency, recency)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Pending tasks (number, age)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 load (proximity-to-completion heuristics)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Dataflow graph</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Will this be used again?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Are other jobs blocking on it? </a:t>
            </a:r>
          </a:p>
        </p:txBody>
      </p:sp>
      <p:pic>
        <p:nvPicPr>
          <p:cNvPr id="31" name="Picture 30">
            <a:extLst>
              <a:ext uri="{FF2B5EF4-FFF2-40B4-BE49-F238E27FC236}">
                <a16:creationId xmlns:a16="http://schemas.microsoft.com/office/drawing/2014/main" id="{0E6BA1F6-A337-45C5-B593-93C8F7EFBACF}"/>
              </a:ext>
            </a:extLst>
          </p:cNvPr>
          <p:cNvPicPr>
            <a:picLocks noChangeAspect="1"/>
          </p:cNvPicPr>
          <p:nvPr>
            <p:custDataLst>
              <p:tags r:id="rId2"/>
            </p:custDataLst>
          </p:nvPr>
        </p:nvPicPr>
        <p:blipFill>
          <a:blip r:embed="rId23">
            <a:extLst>
              <a:ext uri="{28A0092B-C50C-407E-A947-70E740481C1C}">
                <a14:useLocalDpi xmlns:a14="http://schemas.microsoft.com/office/drawing/2010/main" val="0"/>
              </a:ext>
            </a:extLst>
          </a:blip>
          <a:stretch>
            <a:fillRect/>
          </a:stretch>
        </p:blipFill>
        <p:spPr>
          <a:xfrm>
            <a:off x="6503196" y="5197577"/>
            <a:ext cx="2700341" cy="572437"/>
          </a:xfrm>
          <a:prstGeom prst="rect">
            <a:avLst/>
          </a:prstGeom>
        </p:spPr>
      </p:pic>
    </p:spTree>
    <p:extLst>
      <p:ext uri="{BB962C8B-B14F-4D97-AF65-F5344CB8AC3E}">
        <p14:creationId xmlns:p14="http://schemas.microsoft.com/office/powerpoint/2010/main" val="14933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22250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Back to </a:t>
            </a:r>
            <a:r>
              <a:rPr kumimoji="0" lang="el-GR" sz="4000" b="0" i="0" u="none" strike="noStrike" kern="1200" cap="none" spc="0" normalizeH="0" baseline="0" noProof="0" dirty="0">
                <a:ln>
                  <a:noFill/>
                </a:ln>
                <a:solidFill>
                  <a:prstClr val="black"/>
                </a:solidFill>
                <a:effectLst/>
                <a:uLnTx/>
                <a:uFillTx/>
                <a:latin typeface="Calibri Light" panose="020F0302020204030204"/>
                <a:ea typeface="+mn-ea"/>
                <a:cs typeface="+mn-cs"/>
              </a:rPr>
              <a:t>π </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3" name="Group 22">
            <a:extLst>
              <a:ext uri="{FF2B5EF4-FFF2-40B4-BE49-F238E27FC236}">
                <a16:creationId xmlns:a16="http://schemas.microsoft.com/office/drawing/2014/main" id="{EA428061-0D65-4A86-9D82-27C5E69E5041}"/>
              </a:ext>
            </a:extLst>
          </p:cNvPr>
          <p:cNvGrpSpPr/>
          <p:nvPr/>
        </p:nvGrpSpPr>
        <p:grpSpPr>
          <a:xfrm>
            <a:off x="5235206" y="939050"/>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grpSp>
        <p:nvGrpSpPr>
          <p:cNvPr id="63" name="Group 62">
            <a:extLst>
              <a:ext uri="{FF2B5EF4-FFF2-40B4-BE49-F238E27FC236}">
                <a16:creationId xmlns:a16="http://schemas.microsoft.com/office/drawing/2014/main" id="{871FCDBB-7EAE-4A7A-BD35-87BC1D29996F}"/>
              </a:ext>
            </a:extLst>
          </p:cNvPr>
          <p:cNvGrpSpPr/>
          <p:nvPr/>
        </p:nvGrpSpPr>
        <p:grpSpPr>
          <a:xfrm>
            <a:off x="6911941" y="1005135"/>
            <a:ext cx="763432" cy="2155137"/>
            <a:chOff x="6911941" y="1005135"/>
            <a:chExt cx="763432" cy="2155137"/>
          </a:xfrm>
        </p:grpSpPr>
        <p:pic>
          <p:nvPicPr>
            <p:cNvPr id="12" name="Picture 11">
              <a:extLst>
                <a:ext uri="{FF2B5EF4-FFF2-40B4-BE49-F238E27FC236}">
                  <a16:creationId xmlns:a16="http://schemas.microsoft.com/office/drawing/2014/main" id="{3203DF70-5E7C-4091-8459-4492D8F68037}"/>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6911941" y="1005135"/>
              <a:ext cx="763430" cy="251429"/>
            </a:xfrm>
            <a:prstGeom prst="rect">
              <a:avLst/>
            </a:prstGeom>
          </p:spPr>
        </p:pic>
        <p:pic>
          <p:nvPicPr>
            <p:cNvPr id="28" name="Picture 27">
              <a:extLst>
                <a:ext uri="{FF2B5EF4-FFF2-40B4-BE49-F238E27FC236}">
                  <a16:creationId xmlns:a16="http://schemas.microsoft.com/office/drawing/2014/main" id="{13F5F1A5-CF2B-4069-A236-9E23026B3041}"/>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6911941" y="1639704"/>
              <a:ext cx="763429" cy="251429"/>
            </a:xfrm>
            <a:prstGeom prst="rect">
              <a:avLst/>
            </a:prstGeom>
          </p:spPr>
        </p:pic>
        <p:pic>
          <p:nvPicPr>
            <p:cNvPr id="32" name="Picture 31">
              <a:extLst>
                <a:ext uri="{FF2B5EF4-FFF2-40B4-BE49-F238E27FC236}">
                  <a16:creationId xmlns:a16="http://schemas.microsoft.com/office/drawing/2014/main" id="{8E139916-FB8B-4098-9AA1-F8F1561BEAF0}"/>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6911941" y="2274273"/>
              <a:ext cx="763430" cy="251429"/>
            </a:xfrm>
            <a:prstGeom prst="rect">
              <a:avLst/>
            </a:prstGeom>
          </p:spPr>
        </p:pic>
        <p:pic>
          <p:nvPicPr>
            <p:cNvPr id="40" name="Picture 39">
              <a:extLst>
                <a:ext uri="{FF2B5EF4-FFF2-40B4-BE49-F238E27FC236}">
                  <a16:creationId xmlns:a16="http://schemas.microsoft.com/office/drawing/2014/main" id="{AD12BA96-6251-4293-B0FE-FB280CFF2CC0}"/>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6911941" y="2908843"/>
              <a:ext cx="763432" cy="251429"/>
            </a:xfrm>
            <a:prstGeom prst="rect">
              <a:avLst/>
            </a:prstGeom>
          </p:spPr>
        </p:pic>
      </p:grpSp>
      <p:grpSp>
        <p:nvGrpSpPr>
          <p:cNvPr id="27" name="Group 26">
            <a:extLst>
              <a:ext uri="{FF2B5EF4-FFF2-40B4-BE49-F238E27FC236}">
                <a16:creationId xmlns:a16="http://schemas.microsoft.com/office/drawing/2014/main" id="{AC754764-4CEA-4463-B632-C24D6AE594C9}"/>
              </a:ext>
            </a:extLst>
          </p:cNvPr>
          <p:cNvGrpSpPr/>
          <p:nvPr/>
        </p:nvGrpSpPr>
        <p:grpSpPr>
          <a:xfrm>
            <a:off x="1692444" y="1644098"/>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sp>
        <p:nvSpPr>
          <p:cNvPr id="42" name="TextBox 41">
            <a:extLst>
              <a:ext uri="{FF2B5EF4-FFF2-40B4-BE49-F238E27FC236}">
                <a16:creationId xmlns:a16="http://schemas.microsoft.com/office/drawing/2014/main" id="{06C0072B-604C-49B6-B225-73DE72A99C20}"/>
              </a:ext>
            </a:extLst>
          </p:cNvPr>
          <p:cNvSpPr txBox="1"/>
          <p:nvPr/>
        </p:nvSpPr>
        <p:spPr>
          <a:xfrm>
            <a:off x="2642636" y="3481714"/>
            <a:ext cx="47134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should </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π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in this state?</a:t>
            </a:r>
          </a:p>
        </p:txBody>
      </p:sp>
      <p:pic>
        <p:nvPicPr>
          <p:cNvPr id="53" name="Picture 52">
            <a:extLst>
              <a:ext uri="{FF2B5EF4-FFF2-40B4-BE49-F238E27FC236}">
                <a16:creationId xmlns:a16="http://schemas.microsoft.com/office/drawing/2014/main" id="{EADF3850-9455-4C2C-8A24-40D02AE6A98B}"/>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3669051" y="4284709"/>
            <a:ext cx="3352498" cy="566464"/>
          </a:xfrm>
          <a:prstGeom prst="rect">
            <a:avLst/>
          </a:prstGeom>
        </p:spPr>
      </p:pic>
      <p:sp>
        <p:nvSpPr>
          <p:cNvPr id="54" name="Speech Bubble: Rectangle 53">
            <a:extLst>
              <a:ext uri="{FF2B5EF4-FFF2-40B4-BE49-F238E27FC236}">
                <a16:creationId xmlns:a16="http://schemas.microsoft.com/office/drawing/2014/main" id="{3BE3F77E-B5AE-43BF-93C0-678B17DD7A57}"/>
              </a:ext>
            </a:extLst>
          </p:cNvPr>
          <p:cNvSpPr/>
          <p:nvPr/>
        </p:nvSpPr>
        <p:spPr>
          <a:xfrm>
            <a:off x="8135250" y="2926143"/>
            <a:ext cx="3160935" cy="1109891"/>
          </a:xfrm>
          <a:prstGeom prst="wedgeRectCallout">
            <a:avLst>
              <a:gd name="adj1" fmla="val -78844"/>
              <a:gd name="adj2" fmla="val 7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Predicting the future requires richer features than simply learning to take good actions.</a:t>
            </a:r>
          </a:p>
        </p:txBody>
      </p:sp>
      <p:sp>
        <p:nvSpPr>
          <p:cNvPr id="2" name="Rectangle 1">
            <a:extLst>
              <a:ext uri="{FF2B5EF4-FFF2-40B4-BE49-F238E27FC236}">
                <a16:creationId xmlns:a16="http://schemas.microsoft.com/office/drawing/2014/main" id="{9C550E15-AEC9-4D03-9FB4-D10622CF5498}"/>
              </a:ext>
            </a:extLst>
          </p:cNvPr>
          <p:cNvSpPr/>
          <p:nvPr/>
        </p:nvSpPr>
        <p:spPr>
          <a:xfrm>
            <a:off x="7546017" y="4639967"/>
            <a:ext cx="42092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need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be really fast to execute!</a:t>
            </a:r>
          </a:p>
        </p:txBody>
      </p:sp>
    </p:spTree>
    <p:extLst>
      <p:ext uri="{BB962C8B-B14F-4D97-AF65-F5344CB8AC3E}">
        <p14:creationId xmlns:p14="http://schemas.microsoft.com/office/powerpoint/2010/main" val="2369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4"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7F39E-536D-44C1-B07E-C70EAF773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84" name="Group 183">
            <a:extLst>
              <a:ext uri="{FF2B5EF4-FFF2-40B4-BE49-F238E27FC236}">
                <a16:creationId xmlns:a16="http://schemas.microsoft.com/office/drawing/2014/main" id="{57DFA79D-2E6A-4091-8F4A-C3A293136599}"/>
              </a:ext>
            </a:extLst>
          </p:cNvPr>
          <p:cNvGrpSpPr/>
          <p:nvPr/>
        </p:nvGrpSpPr>
        <p:grpSpPr>
          <a:xfrm>
            <a:off x="3511166" y="762019"/>
            <a:ext cx="4716909" cy="1438812"/>
            <a:chOff x="2525379" y="412151"/>
            <a:chExt cx="6836171" cy="2085257"/>
          </a:xfrm>
        </p:grpSpPr>
        <p:cxnSp>
          <p:nvCxnSpPr>
            <p:cNvPr id="3" name="Straight Arrow Connector 2">
              <a:extLst>
                <a:ext uri="{FF2B5EF4-FFF2-40B4-BE49-F238E27FC236}">
                  <a16:creationId xmlns:a16="http://schemas.microsoft.com/office/drawing/2014/main" id="{6D7625A6-F59A-4BCF-BFE4-F1FC9B2CC517}"/>
                </a:ext>
              </a:extLst>
            </p:cNvPr>
            <p:cNvCxnSpPr>
              <a:cxnSpLocks/>
              <a:endCxn id="16" idx="1"/>
            </p:cNvCxnSpPr>
            <p:nvPr/>
          </p:nvCxnSpPr>
          <p:spPr>
            <a:xfrm flipV="1">
              <a:off x="3732699" y="1092212"/>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ECE0700-AEEF-4324-B3A5-D1F4FD2C79A2}"/>
                </a:ext>
              </a:extLst>
            </p:cNvPr>
            <p:cNvSpPr/>
            <p:nvPr/>
          </p:nvSpPr>
          <p:spPr>
            <a:xfrm>
              <a:off x="4565143"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5302A34-5D62-444B-8F2D-F37A1DDF7561}"/>
                </a:ext>
              </a:extLst>
            </p:cNvPr>
            <p:cNvSpPr/>
            <p:nvPr/>
          </p:nvSpPr>
          <p:spPr>
            <a:xfrm>
              <a:off x="5080242"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0095F1E-0DF6-4DAA-9502-7A37B0A239EC}"/>
                </a:ext>
              </a:extLst>
            </p:cNvPr>
            <p:cNvSpPr/>
            <p:nvPr/>
          </p:nvSpPr>
          <p:spPr>
            <a:xfrm>
              <a:off x="5595341"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2B0F94C-98FF-40E8-8D6F-10A22E30CEB9}"/>
                </a:ext>
              </a:extLst>
            </p:cNvPr>
            <p:cNvSpPr/>
            <p:nvPr/>
          </p:nvSpPr>
          <p:spPr>
            <a:xfrm>
              <a:off x="6110440"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4F39B44-BAE1-48EC-BFDA-021488907A36}"/>
                </a:ext>
              </a:extLst>
            </p:cNvPr>
            <p:cNvSpPr/>
            <p:nvPr/>
          </p:nvSpPr>
          <p:spPr>
            <a:xfrm>
              <a:off x="6625539"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3F6351D-421B-4349-91C9-7EF5CC4F0712}"/>
                </a:ext>
              </a:extLst>
            </p:cNvPr>
            <p:cNvSpPr/>
            <p:nvPr/>
          </p:nvSpPr>
          <p:spPr>
            <a:xfrm>
              <a:off x="7823931"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CE6B927-89B0-4F83-8DD8-5C9547538B92}"/>
                </a:ext>
              </a:extLst>
            </p:cNvPr>
            <p:cNvSpPr/>
            <p:nvPr/>
          </p:nvSpPr>
          <p:spPr>
            <a:xfrm>
              <a:off x="8339030"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1481FA5-0A6E-4898-A166-ECDA27F35716}"/>
                </a:ext>
              </a:extLst>
            </p:cNvPr>
            <p:cNvSpPr/>
            <p:nvPr/>
          </p:nvSpPr>
          <p:spPr>
            <a:xfrm>
              <a:off x="8854128"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254BFC8E-586E-4369-8FB1-7101D78A37C1}"/>
                </a:ext>
              </a:extLst>
            </p:cNvPr>
            <p:cNvSpPr/>
            <p:nvPr/>
          </p:nvSpPr>
          <p:spPr>
            <a:xfrm flipH="1">
              <a:off x="7160347"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755E3FE-242F-4842-B58A-E2715746383B}"/>
                </a:ext>
              </a:extLst>
            </p:cNvPr>
            <p:cNvSpPr/>
            <p:nvPr/>
          </p:nvSpPr>
          <p:spPr>
            <a:xfrm flipH="1">
              <a:off x="7265065"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082EB78-B40C-4818-8D65-3E18FFED3BE1}"/>
                </a:ext>
              </a:extLst>
            </p:cNvPr>
            <p:cNvSpPr/>
            <p:nvPr/>
          </p:nvSpPr>
          <p:spPr>
            <a:xfrm flipH="1">
              <a:off x="7378871"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A9FA673-A09C-441D-904B-F885BDD224BD}"/>
                </a:ext>
              </a:extLst>
            </p:cNvPr>
            <p:cNvSpPr/>
            <p:nvPr/>
          </p:nvSpPr>
          <p:spPr>
            <a:xfrm>
              <a:off x="4297182" y="412151"/>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045A0558-A259-40E7-8B8E-810B2AE862D1}"/>
                </a:ext>
              </a:extLst>
            </p:cNvPr>
            <p:cNvCxnSpPr>
              <a:stCxn id="5" idx="6"/>
              <a:endCxn id="6" idx="2"/>
            </p:cNvCxnSpPr>
            <p:nvPr/>
          </p:nvCxnSpPr>
          <p:spPr>
            <a:xfrm>
              <a:off x="4756062"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EC1EF9-F02F-4EBA-9760-4371CD654DCE}"/>
                </a:ext>
              </a:extLst>
            </p:cNvPr>
            <p:cNvCxnSpPr>
              <a:stCxn id="6" idx="6"/>
              <a:endCxn id="7" idx="2"/>
            </p:cNvCxnSpPr>
            <p:nvPr/>
          </p:nvCxnSpPr>
          <p:spPr>
            <a:xfrm>
              <a:off x="5271161"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A7F6E1B-E9A5-41EB-A63D-77AD7A2D61D9}"/>
                </a:ext>
              </a:extLst>
            </p:cNvPr>
            <p:cNvCxnSpPr>
              <a:stCxn id="7" idx="6"/>
              <a:endCxn id="8" idx="2"/>
            </p:cNvCxnSpPr>
            <p:nvPr/>
          </p:nvCxnSpPr>
          <p:spPr>
            <a:xfrm>
              <a:off x="5786260"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D4E9B3-1BCD-46D5-88C5-5A2D65DE7BB4}"/>
                </a:ext>
              </a:extLst>
            </p:cNvPr>
            <p:cNvCxnSpPr>
              <a:endCxn id="9" idx="2"/>
            </p:cNvCxnSpPr>
            <p:nvPr/>
          </p:nvCxnSpPr>
          <p:spPr>
            <a:xfrm>
              <a:off x="6301359"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4FEC3C-29F4-4885-909E-5E4937079AA5}"/>
                </a:ext>
              </a:extLst>
            </p:cNvPr>
            <p:cNvCxnSpPr>
              <a:stCxn id="10" idx="6"/>
              <a:endCxn id="11" idx="2"/>
            </p:cNvCxnSpPr>
            <p:nvPr/>
          </p:nvCxnSpPr>
          <p:spPr>
            <a:xfrm>
              <a:off x="8014850"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08CD7C-6ADC-448A-87B9-E752F1D82F9F}"/>
                </a:ext>
              </a:extLst>
            </p:cNvPr>
            <p:cNvCxnSpPr>
              <a:stCxn id="11" idx="6"/>
              <a:endCxn id="12" idx="2"/>
            </p:cNvCxnSpPr>
            <p:nvPr/>
          </p:nvCxnSpPr>
          <p:spPr>
            <a:xfrm>
              <a:off x="8529949" y="1449922"/>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B361DD-2796-4D2B-8594-44FCB59FF3D1}"/>
                </a:ext>
              </a:extLst>
            </p:cNvPr>
            <p:cNvCxnSpPr>
              <a:cxnSpLocks/>
            </p:cNvCxnSpPr>
            <p:nvPr/>
          </p:nvCxnSpPr>
          <p:spPr>
            <a:xfrm>
              <a:off x="6816458" y="1459110"/>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938872-1957-4BF2-BA11-34BA4914E12F}"/>
                </a:ext>
              </a:extLst>
            </p:cNvPr>
            <p:cNvCxnSpPr>
              <a:cxnSpLocks/>
            </p:cNvCxnSpPr>
            <p:nvPr/>
          </p:nvCxnSpPr>
          <p:spPr>
            <a:xfrm>
              <a:off x="7541407" y="1447213"/>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6294E54-3B39-42A1-89A4-BEE39F5B33F8}"/>
                </a:ext>
              </a:extLst>
            </p:cNvPr>
            <p:cNvSpPr/>
            <p:nvPr/>
          </p:nvSpPr>
          <p:spPr>
            <a:xfrm>
              <a:off x="4391000" y="627421"/>
              <a:ext cx="2408682" cy="40145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ctor: Elbow 25">
              <a:extLst>
                <a:ext uri="{FF2B5EF4-FFF2-40B4-BE49-F238E27FC236}">
                  <a16:creationId xmlns:a16="http://schemas.microsoft.com/office/drawing/2014/main" id="{E464EF8F-34E3-4488-8A79-DBB42525C836}"/>
                </a:ext>
              </a:extLst>
            </p:cNvPr>
            <p:cNvCxnSpPr>
              <a:cxnSpLocks/>
              <a:endCxn id="16" idx="3"/>
            </p:cNvCxnSpPr>
            <p:nvPr/>
          </p:nvCxnSpPr>
          <p:spPr>
            <a:xfrm rot="5400000" flipH="1" flipV="1">
              <a:off x="6083453" y="-1862203"/>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0D9D206-EE6D-462F-BF38-BF2896B12F01}"/>
                </a:ext>
              </a:extLst>
            </p:cNvPr>
            <p:cNvGrpSpPr/>
            <p:nvPr/>
          </p:nvGrpSpPr>
          <p:grpSpPr>
            <a:xfrm>
              <a:off x="5562456" y="2095955"/>
              <a:ext cx="1475962" cy="401453"/>
              <a:chOff x="5452982" y="3735569"/>
              <a:chExt cx="1475962" cy="401453"/>
            </a:xfrm>
          </p:grpSpPr>
          <p:pic>
            <p:nvPicPr>
              <p:cNvPr id="28" name="Picture 27">
                <a:extLst>
                  <a:ext uri="{FF2B5EF4-FFF2-40B4-BE49-F238E27FC236}">
                    <a16:creationId xmlns:a16="http://schemas.microsoft.com/office/drawing/2014/main" id="{AB0A6F4C-58ED-4880-B1D1-361816E6D936}"/>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29" name="TextBox 28">
                <a:extLst>
                  <a:ext uri="{FF2B5EF4-FFF2-40B4-BE49-F238E27FC236}">
                    <a16:creationId xmlns:a16="http://schemas.microsoft.com/office/drawing/2014/main" id="{C4420626-AF79-4348-8E03-52D34C60E770}"/>
                  </a:ext>
                </a:extLst>
              </p:cNvPr>
              <p:cNvSpPr txBox="1"/>
              <p:nvPr/>
            </p:nvSpPr>
            <p:spPr>
              <a:xfrm>
                <a:off x="5452982" y="3735569"/>
                <a:ext cx="1126296" cy="4014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31" name="Freeform: Shape 30">
              <a:extLst>
                <a:ext uri="{FF2B5EF4-FFF2-40B4-BE49-F238E27FC236}">
                  <a16:creationId xmlns:a16="http://schemas.microsoft.com/office/drawing/2014/main" id="{76149BDD-3B14-4EA2-A9DF-57ACFD03E86C}"/>
                </a:ext>
              </a:extLst>
            </p:cNvPr>
            <p:cNvSpPr/>
            <p:nvPr/>
          </p:nvSpPr>
          <p:spPr>
            <a:xfrm>
              <a:off x="2525379" y="778043"/>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policy</a:t>
              </a:r>
            </a:p>
          </p:txBody>
        </p:sp>
      </p:grpSp>
      <p:cxnSp>
        <p:nvCxnSpPr>
          <p:cNvPr id="86" name="Straight Arrow Connector 85">
            <a:extLst>
              <a:ext uri="{FF2B5EF4-FFF2-40B4-BE49-F238E27FC236}">
                <a16:creationId xmlns:a16="http://schemas.microsoft.com/office/drawing/2014/main" id="{165F9E2B-28FD-442E-8D03-1464282CB83A}"/>
              </a:ext>
            </a:extLst>
          </p:cNvPr>
          <p:cNvCxnSpPr>
            <a:cxnSpLocks/>
            <a:stCxn id="116" idx="4"/>
            <a:endCxn id="69" idx="0"/>
          </p:cNvCxnSpPr>
          <p:nvPr/>
        </p:nvCxnSpPr>
        <p:spPr>
          <a:xfrm flipH="1">
            <a:off x="5159711" y="3867568"/>
            <a:ext cx="438203" cy="958447"/>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54AB758-6ADF-4BA2-BA55-7506886722A4}"/>
              </a:ext>
            </a:extLst>
          </p:cNvPr>
          <p:cNvCxnSpPr>
            <a:cxnSpLocks/>
            <a:stCxn id="69" idx="0"/>
            <a:endCxn id="38" idx="4"/>
          </p:cNvCxnSpPr>
          <p:nvPr/>
        </p:nvCxnSpPr>
        <p:spPr>
          <a:xfrm flipV="1">
            <a:off x="5159711" y="3925092"/>
            <a:ext cx="761875" cy="90092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042806F-10FE-40DB-BADA-3A1363CB9E8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413137" y="4391911"/>
            <a:ext cx="705819" cy="272740"/>
          </a:xfrm>
          <a:prstGeom prst="rect">
            <a:avLst/>
          </a:prstGeom>
        </p:spPr>
      </p:pic>
      <p:grpSp>
        <p:nvGrpSpPr>
          <p:cNvPr id="4" name="Group 3">
            <a:extLst>
              <a:ext uri="{FF2B5EF4-FFF2-40B4-BE49-F238E27FC236}">
                <a16:creationId xmlns:a16="http://schemas.microsoft.com/office/drawing/2014/main" id="{23360251-F251-4014-B112-9C0A7A135AF5}"/>
              </a:ext>
            </a:extLst>
          </p:cNvPr>
          <p:cNvGrpSpPr/>
          <p:nvPr/>
        </p:nvGrpSpPr>
        <p:grpSpPr>
          <a:xfrm>
            <a:off x="3663653" y="2899479"/>
            <a:ext cx="4696958" cy="1025613"/>
            <a:chOff x="3697106" y="2899479"/>
            <a:chExt cx="4696958" cy="1025613"/>
          </a:xfrm>
        </p:grpSpPr>
        <p:cxnSp>
          <p:nvCxnSpPr>
            <p:cNvPr id="35" name="Straight Connector 34">
              <a:extLst>
                <a:ext uri="{FF2B5EF4-FFF2-40B4-BE49-F238E27FC236}">
                  <a16:creationId xmlns:a16="http://schemas.microsoft.com/office/drawing/2014/main" id="{FD760295-5DF2-4CE4-9523-AA88A1899F1A}"/>
                </a:ext>
              </a:extLst>
            </p:cNvPr>
            <p:cNvCxnSpPr>
              <a:cxnSpLocks/>
            </p:cNvCxnSpPr>
            <p:nvPr/>
          </p:nvCxnSpPr>
          <p:spPr>
            <a:xfrm flipH="1">
              <a:off x="4408246" y="3047213"/>
              <a:ext cx="1081393" cy="60161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5247CB-03D6-4042-92FD-0552A69AA634}"/>
                </a:ext>
              </a:extLst>
            </p:cNvPr>
            <p:cNvCxnSpPr>
              <a:cxnSpLocks/>
              <a:stCxn id="54" idx="5"/>
            </p:cNvCxnSpPr>
            <p:nvPr/>
          </p:nvCxnSpPr>
          <p:spPr>
            <a:xfrm>
              <a:off x="6137516" y="3062439"/>
              <a:ext cx="886379" cy="593101"/>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1F0978F-4FD7-470B-A2FE-694CBC6E7B07}"/>
                </a:ext>
              </a:extLst>
            </p:cNvPr>
            <p:cNvSpPr/>
            <p:nvPr/>
          </p:nvSpPr>
          <p:spPr>
            <a:xfrm>
              <a:off x="3914160"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9E8416DB-8B07-43B2-A18A-0471054E7748}"/>
                </a:ext>
              </a:extLst>
            </p:cNvPr>
            <p:cNvSpPr/>
            <p:nvPr/>
          </p:nvSpPr>
          <p:spPr>
            <a:xfrm>
              <a:off x="4429259"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8316B216-A681-4041-A4B3-45C873CDCD09}"/>
                </a:ext>
              </a:extLst>
            </p:cNvPr>
            <p:cNvSpPr/>
            <p:nvPr/>
          </p:nvSpPr>
          <p:spPr>
            <a:xfrm>
              <a:off x="4944358"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D8E40380-2896-4505-8853-4426EC5F2F07}"/>
                </a:ext>
              </a:extLst>
            </p:cNvPr>
            <p:cNvSpPr/>
            <p:nvPr/>
          </p:nvSpPr>
          <p:spPr>
            <a:xfrm>
              <a:off x="5459457"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BB3AC8-C4EF-4677-9F77-48198F63BFC6}"/>
                </a:ext>
              </a:extLst>
            </p:cNvPr>
            <p:cNvSpPr/>
            <p:nvPr/>
          </p:nvSpPr>
          <p:spPr>
            <a:xfrm>
              <a:off x="5974556"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0D2F306-03B4-4E55-AF5B-7F71A06BA1A8}"/>
                </a:ext>
              </a:extLst>
            </p:cNvPr>
            <p:cNvSpPr/>
            <p:nvPr/>
          </p:nvSpPr>
          <p:spPr>
            <a:xfrm>
              <a:off x="7172948"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F9C633BB-A9E8-4C25-9D08-09393709CCA4}"/>
                </a:ext>
              </a:extLst>
            </p:cNvPr>
            <p:cNvSpPr/>
            <p:nvPr/>
          </p:nvSpPr>
          <p:spPr>
            <a:xfrm>
              <a:off x="7688047"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2FF3815A-17C1-4D02-BBC6-5609A6541958}"/>
                </a:ext>
              </a:extLst>
            </p:cNvPr>
            <p:cNvSpPr/>
            <p:nvPr/>
          </p:nvSpPr>
          <p:spPr>
            <a:xfrm>
              <a:off x="8203145"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7E5181A-3250-419B-B555-BE6FB9E301E5}"/>
                </a:ext>
              </a:extLst>
            </p:cNvPr>
            <p:cNvSpPr/>
            <p:nvPr/>
          </p:nvSpPr>
          <p:spPr>
            <a:xfrm flipH="1">
              <a:off x="6509364"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B6D44C2D-294E-4390-BCE1-48E05780C13A}"/>
                </a:ext>
              </a:extLst>
            </p:cNvPr>
            <p:cNvSpPr/>
            <p:nvPr/>
          </p:nvSpPr>
          <p:spPr>
            <a:xfrm flipH="1">
              <a:off x="6614082"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DDACDCFB-10DA-479E-A18E-825C5F23D745}"/>
                </a:ext>
              </a:extLst>
            </p:cNvPr>
            <p:cNvSpPr/>
            <p:nvPr/>
          </p:nvSpPr>
          <p:spPr>
            <a:xfrm flipH="1">
              <a:off x="6727888"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 name="Straight Arrow Connector 60">
              <a:extLst>
                <a:ext uri="{FF2B5EF4-FFF2-40B4-BE49-F238E27FC236}">
                  <a16:creationId xmlns:a16="http://schemas.microsoft.com/office/drawing/2014/main" id="{98D91773-BF36-40CF-A340-62F4089A3BDC}"/>
                </a:ext>
              </a:extLst>
            </p:cNvPr>
            <p:cNvCxnSpPr>
              <a:stCxn id="50" idx="6"/>
              <a:endCxn id="51" idx="2"/>
            </p:cNvCxnSpPr>
            <p:nvPr/>
          </p:nvCxnSpPr>
          <p:spPr>
            <a:xfrm>
              <a:off x="4105079"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DED4422-9492-4575-970E-560287BC9796}"/>
                </a:ext>
              </a:extLst>
            </p:cNvPr>
            <p:cNvCxnSpPr>
              <a:stCxn id="51" idx="6"/>
              <a:endCxn id="52" idx="2"/>
            </p:cNvCxnSpPr>
            <p:nvPr/>
          </p:nvCxnSpPr>
          <p:spPr>
            <a:xfrm>
              <a:off x="4620178"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C912D56-0198-4E5F-A82C-36B31F7A2CD5}"/>
                </a:ext>
              </a:extLst>
            </p:cNvPr>
            <p:cNvCxnSpPr>
              <a:stCxn id="52" idx="6"/>
              <a:endCxn id="53" idx="2"/>
            </p:cNvCxnSpPr>
            <p:nvPr/>
          </p:nvCxnSpPr>
          <p:spPr>
            <a:xfrm>
              <a:off x="5135277"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30568CE-64CB-440A-9F0F-C4DFAF1A930A}"/>
                </a:ext>
              </a:extLst>
            </p:cNvPr>
            <p:cNvCxnSpPr>
              <a:endCxn id="54" idx="2"/>
            </p:cNvCxnSpPr>
            <p:nvPr/>
          </p:nvCxnSpPr>
          <p:spPr>
            <a:xfrm>
              <a:off x="5650376"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648C633-FBCE-4F90-88CC-B5EF2F811F0A}"/>
                </a:ext>
              </a:extLst>
            </p:cNvPr>
            <p:cNvCxnSpPr>
              <a:stCxn id="55" idx="6"/>
              <a:endCxn id="56" idx="2"/>
            </p:cNvCxnSpPr>
            <p:nvPr/>
          </p:nvCxnSpPr>
          <p:spPr>
            <a:xfrm>
              <a:off x="7363867"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5E00B8E-52AB-4165-96F8-024683E6D015}"/>
                </a:ext>
              </a:extLst>
            </p:cNvPr>
            <p:cNvCxnSpPr>
              <a:stCxn id="56" idx="6"/>
              <a:endCxn id="57" idx="2"/>
            </p:cNvCxnSpPr>
            <p:nvPr/>
          </p:nvCxnSpPr>
          <p:spPr>
            <a:xfrm>
              <a:off x="7878966" y="2994939"/>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86368CD-4643-491F-85E2-58CD9688F1AD}"/>
                </a:ext>
              </a:extLst>
            </p:cNvPr>
            <p:cNvCxnSpPr>
              <a:cxnSpLocks/>
            </p:cNvCxnSpPr>
            <p:nvPr/>
          </p:nvCxnSpPr>
          <p:spPr>
            <a:xfrm>
              <a:off x="6165475" y="3004127"/>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D6BDFB1-8DA1-45D4-AB9E-E3D1BBAECE25}"/>
                </a:ext>
              </a:extLst>
            </p:cNvPr>
            <p:cNvCxnSpPr>
              <a:cxnSpLocks/>
            </p:cNvCxnSpPr>
            <p:nvPr/>
          </p:nvCxnSpPr>
          <p:spPr>
            <a:xfrm>
              <a:off x="6890424" y="2992230"/>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3D3602AF-3BBC-4B18-A2CA-9A8C6F84F992}"/>
                </a:ext>
              </a:extLst>
            </p:cNvPr>
            <p:cNvGrpSpPr/>
            <p:nvPr/>
          </p:nvGrpSpPr>
          <p:grpSpPr>
            <a:xfrm>
              <a:off x="3697106" y="3686115"/>
              <a:ext cx="3983046" cy="238977"/>
              <a:chOff x="3668531" y="4143315"/>
              <a:chExt cx="3983046" cy="238977"/>
            </a:xfrm>
          </p:grpSpPr>
          <p:sp>
            <p:nvSpPr>
              <p:cNvPr id="37" name="Oval 36">
                <a:extLst>
                  <a:ext uri="{FF2B5EF4-FFF2-40B4-BE49-F238E27FC236}">
                    <a16:creationId xmlns:a16="http://schemas.microsoft.com/office/drawing/2014/main" id="{F9FF64B0-19DA-4DB0-BF53-EEB2D3AE1225}"/>
                  </a:ext>
                </a:extLst>
              </p:cNvPr>
              <p:cNvSpPr/>
              <p:nvPr/>
            </p:nvSpPr>
            <p:spPr>
              <a:xfrm>
                <a:off x="5159633"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A4929F8-4971-4BA8-A807-909932D057AF}"/>
                  </a:ext>
                </a:extLst>
              </p:cNvPr>
              <p:cNvSpPr/>
              <p:nvPr/>
            </p:nvSpPr>
            <p:spPr>
              <a:xfrm>
                <a:off x="5806975"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822EE13F-B5FE-4A55-A24A-CFE3E68869CB}"/>
                  </a:ext>
                </a:extLst>
              </p:cNvPr>
              <p:cNvCxnSpPr>
                <a:cxnSpLocks/>
                <a:stCxn id="37" idx="6"/>
                <a:endCxn id="116" idx="2"/>
              </p:cNvCxnSpPr>
              <p:nvPr/>
            </p:nvCxnSpPr>
            <p:spPr>
              <a:xfrm>
                <a:off x="5398610"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2C843241-F34D-4BFE-A07E-FBDDD27A5303}"/>
                  </a:ext>
                </a:extLst>
              </p:cNvPr>
              <p:cNvSpPr/>
              <p:nvPr/>
            </p:nvSpPr>
            <p:spPr>
              <a:xfrm>
                <a:off x="4512290"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78F1C4DD-DEEA-41A8-A259-DCC79BA9390B}"/>
                  </a:ext>
                </a:extLst>
              </p:cNvPr>
              <p:cNvSpPr/>
              <p:nvPr/>
            </p:nvSpPr>
            <p:spPr>
              <a:xfrm>
                <a:off x="3668531" y="4211233"/>
                <a:ext cx="830242" cy="103140"/>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F2EDCC-AE2E-4818-B946-17690B18A5D5}"/>
                  </a:ext>
                </a:extLst>
              </p:cNvPr>
              <p:cNvSpPr/>
              <p:nvPr/>
            </p:nvSpPr>
            <p:spPr>
              <a:xfrm>
                <a:off x="6663486" y="4265125"/>
                <a:ext cx="988091" cy="57227"/>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C3BE06D3-8CFE-4A0E-956C-AC54D9DA88D2}"/>
                  </a:ext>
                </a:extLst>
              </p:cNvPr>
              <p:cNvSpPr/>
              <p:nvPr/>
            </p:nvSpPr>
            <p:spPr>
              <a:xfrm>
                <a:off x="4900708"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DCC57E54-9CFC-4F4B-AAFC-C33D01AB1BE2}"/>
                  </a:ext>
                </a:extLst>
              </p:cNvPr>
              <p:cNvSpPr/>
              <p:nvPr/>
            </p:nvSpPr>
            <p:spPr>
              <a:xfrm>
                <a:off x="5548050"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B4891617-6B71-40A9-B37A-7459D2A6C63B}"/>
                  </a:ext>
                </a:extLst>
              </p:cNvPr>
              <p:cNvSpPr/>
              <p:nvPr/>
            </p:nvSpPr>
            <p:spPr>
              <a:xfrm>
                <a:off x="6195392"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9E1C8F0-6F03-4688-A21F-01B4723E0413}"/>
                  </a:ext>
                </a:extLst>
              </p:cNvPr>
              <p:cNvSpPr/>
              <p:nvPr/>
            </p:nvSpPr>
            <p:spPr>
              <a:xfrm>
                <a:off x="6454319"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2" name="Straight Arrow Connector 121">
                <a:extLst>
                  <a:ext uri="{FF2B5EF4-FFF2-40B4-BE49-F238E27FC236}">
                    <a16:creationId xmlns:a16="http://schemas.microsoft.com/office/drawing/2014/main" id="{07C55138-6A92-40A8-961E-585D376930A8}"/>
                  </a:ext>
                </a:extLst>
              </p:cNvPr>
              <p:cNvCxnSpPr>
                <a:cxnSpLocks/>
                <a:stCxn id="116" idx="6"/>
                <a:endCxn id="38" idx="2"/>
              </p:cNvCxnSpPr>
              <p:nvPr/>
            </p:nvCxnSpPr>
            <p:spPr>
              <a:xfrm>
                <a:off x="5657534"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F779E7B-FFCB-44A5-95B0-8F6B38DAFE43}"/>
                  </a:ext>
                </a:extLst>
              </p:cNvPr>
              <p:cNvCxnSpPr>
                <a:cxnSpLocks/>
                <a:stCxn id="38" idx="6"/>
                <a:endCxn id="117" idx="2"/>
              </p:cNvCxnSpPr>
              <p:nvPr/>
            </p:nvCxnSpPr>
            <p:spPr>
              <a:xfrm>
                <a:off x="6045952"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C72D02E-DA19-469A-97D5-D5A211587847}"/>
                  </a:ext>
                </a:extLst>
              </p:cNvPr>
              <p:cNvCxnSpPr>
                <a:cxnSpLocks/>
                <a:stCxn id="117" idx="6"/>
                <a:endCxn id="39" idx="2"/>
              </p:cNvCxnSpPr>
              <p:nvPr/>
            </p:nvCxnSpPr>
            <p:spPr>
              <a:xfrm>
                <a:off x="6304876" y="4262804"/>
                <a:ext cx="149443"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BB322B9-5181-473E-AAA4-91CDD5286A4D}"/>
                  </a:ext>
                </a:extLst>
              </p:cNvPr>
              <p:cNvCxnSpPr>
                <a:cxnSpLocks/>
                <a:stCxn id="115" idx="6"/>
                <a:endCxn id="37" idx="2"/>
              </p:cNvCxnSpPr>
              <p:nvPr/>
            </p:nvCxnSpPr>
            <p:spPr>
              <a:xfrm>
                <a:off x="5010193"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6E43A42-036A-4E63-B993-E88D9688FC25}"/>
                  </a:ext>
                </a:extLst>
              </p:cNvPr>
              <p:cNvCxnSpPr>
                <a:cxnSpLocks/>
                <a:stCxn id="94" idx="6"/>
                <a:endCxn id="115" idx="2"/>
              </p:cNvCxnSpPr>
              <p:nvPr/>
            </p:nvCxnSpPr>
            <p:spPr>
              <a:xfrm>
                <a:off x="4751267" y="4262804"/>
                <a:ext cx="149442"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A5C83E1D-70B3-4315-A761-585532E1ABF4}"/>
              </a:ext>
            </a:extLst>
          </p:cNvPr>
          <p:cNvGrpSpPr/>
          <p:nvPr/>
        </p:nvGrpSpPr>
        <p:grpSpPr>
          <a:xfrm>
            <a:off x="6545702" y="4810990"/>
            <a:ext cx="950959" cy="414326"/>
            <a:chOff x="6634910" y="4810990"/>
            <a:chExt cx="950959" cy="414326"/>
          </a:xfrm>
        </p:grpSpPr>
        <p:sp>
          <p:nvSpPr>
            <p:cNvPr id="141" name="Freeform: Shape 140">
              <a:extLst>
                <a:ext uri="{FF2B5EF4-FFF2-40B4-BE49-F238E27FC236}">
                  <a16:creationId xmlns:a16="http://schemas.microsoft.com/office/drawing/2014/main" id="{B5BE3FCD-6B3F-404A-A0A7-7A06CE1BA5AA}"/>
                </a:ext>
              </a:extLst>
            </p:cNvPr>
            <p:cNvSpPr/>
            <p:nvPr/>
          </p:nvSpPr>
          <p:spPr>
            <a:xfrm>
              <a:off x="6634910" y="4810990"/>
              <a:ext cx="950959" cy="414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a:t>
              </a:r>
            </a:p>
          </p:txBody>
        </p:sp>
        <p:pic>
          <p:nvPicPr>
            <p:cNvPr id="144" name="Picture 143">
              <a:extLst>
                <a:ext uri="{FF2B5EF4-FFF2-40B4-BE49-F238E27FC236}">
                  <a16:creationId xmlns:a16="http://schemas.microsoft.com/office/drawing/2014/main" id="{AF835D58-B06D-4EAE-BD82-4748F990CDA0}"/>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408298" y="4893141"/>
              <a:ext cx="155755" cy="257406"/>
            </a:xfrm>
            <a:prstGeom prst="rect">
              <a:avLst/>
            </a:prstGeom>
          </p:spPr>
        </p:pic>
      </p:grpSp>
      <p:cxnSp>
        <p:nvCxnSpPr>
          <p:cNvPr id="145" name="Straight Arrow Connector 144">
            <a:extLst>
              <a:ext uri="{FF2B5EF4-FFF2-40B4-BE49-F238E27FC236}">
                <a16:creationId xmlns:a16="http://schemas.microsoft.com/office/drawing/2014/main" id="{2499A05B-A594-4734-8CDD-956BF39E7A3C}"/>
              </a:ext>
            </a:extLst>
          </p:cNvPr>
          <p:cNvCxnSpPr>
            <a:cxnSpLocks/>
            <a:stCxn id="116" idx="4"/>
            <a:endCxn id="141" idx="0"/>
          </p:cNvCxnSpPr>
          <p:nvPr/>
        </p:nvCxnSpPr>
        <p:spPr>
          <a:xfrm>
            <a:off x="5597914" y="3867568"/>
            <a:ext cx="1423268" cy="94342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F76C22F-9C36-47EC-ADAB-B0315CCC6EBF}"/>
              </a:ext>
            </a:extLst>
          </p:cNvPr>
          <p:cNvGrpSpPr/>
          <p:nvPr/>
        </p:nvGrpSpPr>
        <p:grpSpPr>
          <a:xfrm>
            <a:off x="4673670" y="4826015"/>
            <a:ext cx="972082" cy="414326"/>
            <a:chOff x="4707123" y="4826015"/>
            <a:chExt cx="972082" cy="414326"/>
          </a:xfrm>
        </p:grpSpPr>
        <p:sp>
          <p:nvSpPr>
            <p:cNvPr id="69" name="Freeform: Shape 68">
              <a:extLst>
                <a:ext uri="{FF2B5EF4-FFF2-40B4-BE49-F238E27FC236}">
                  <a16:creationId xmlns:a16="http://schemas.microsoft.com/office/drawing/2014/main" id="{645ABD18-44C0-4B64-AFDD-C75FAA2E31DF}"/>
                </a:ext>
              </a:extLst>
            </p:cNvPr>
            <p:cNvSpPr/>
            <p:nvPr/>
          </p:nvSpPr>
          <p:spPr>
            <a:xfrm>
              <a:off x="4707123" y="4826015"/>
              <a:ext cx="972082" cy="414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a:t>
              </a:r>
            </a:p>
          </p:txBody>
        </p:sp>
        <p:pic>
          <p:nvPicPr>
            <p:cNvPr id="156" name="Picture 155">
              <a:extLst>
                <a:ext uri="{FF2B5EF4-FFF2-40B4-BE49-F238E27FC236}">
                  <a16:creationId xmlns:a16="http://schemas.microsoft.com/office/drawing/2014/main" id="{1A91551F-6D4D-4B08-B9D1-8458A1CE4DA4}"/>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453807" y="4989629"/>
              <a:ext cx="149197" cy="119686"/>
            </a:xfrm>
            <a:prstGeom prst="rect">
              <a:avLst/>
            </a:prstGeom>
          </p:spPr>
        </p:pic>
      </p:grpSp>
      <p:cxnSp>
        <p:nvCxnSpPr>
          <p:cNvPr id="174" name="Straight Arrow Connector 173">
            <a:extLst>
              <a:ext uri="{FF2B5EF4-FFF2-40B4-BE49-F238E27FC236}">
                <a16:creationId xmlns:a16="http://schemas.microsoft.com/office/drawing/2014/main" id="{EFD09263-D196-48B8-82CF-6CC80E6BDEEC}"/>
              </a:ext>
            </a:extLst>
          </p:cNvPr>
          <p:cNvCxnSpPr>
            <a:cxnSpLocks/>
            <a:stCxn id="117" idx="4"/>
            <a:endCxn id="141" idx="0"/>
          </p:cNvCxnSpPr>
          <p:nvPr/>
        </p:nvCxnSpPr>
        <p:spPr>
          <a:xfrm>
            <a:off x="6245256" y="3867568"/>
            <a:ext cx="775926" cy="94342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49E33E11-EA06-4456-BB38-B90D4BA55A2B}"/>
              </a:ext>
            </a:extLst>
          </p:cNvPr>
          <p:cNvSpPr txBox="1"/>
          <p:nvPr/>
        </p:nvSpPr>
        <p:spPr>
          <a:xfrm>
            <a:off x="3845519" y="4053234"/>
            <a:ext cx="9735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sp>
        <p:nvSpPr>
          <p:cNvPr id="185" name="Rectangle 184">
            <a:extLst>
              <a:ext uri="{FF2B5EF4-FFF2-40B4-BE49-F238E27FC236}">
                <a16:creationId xmlns:a16="http://schemas.microsoft.com/office/drawing/2014/main" id="{EC5F33F5-2F61-4811-8780-2F168C388159}"/>
              </a:ext>
            </a:extLst>
          </p:cNvPr>
          <p:cNvSpPr/>
          <p:nvPr/>
        </p:nvSpPr>
        <p:spPr>
          <a:xfrm>
            <a:off x="3547719" y="2669576"/>
            <a:ext cx="5029428" cy="2854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18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500"/>
                                        <p:tgtEl>
                                          <p:spTgt spid="179"/>
                                        </p:tgtEl>
                                      </p:cBhvr>
                                    </p:animEffect>
                                  </p:childTnLst>
                                </p:cTn>
                              </p:par>
                              <p:par>
                                <p:cTn id="26" presetID="10"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par>
                                <p:cTn id="40" presetID="10" presetClass="entr" presetSubtype="0" fill="hold" nodeType="with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500"/>
                                        <p:tgtEl>
                                          <p:spTgt spid="174"/>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6227-7793-476C-B446-E3D92C5547DE}"/>
              </a:ext>
            </a:extLst>
          </p:cNvPr>
          <p:cNvSpPr>
            <a:spLocks noGrp="1"/>
          </p:cNvSpPr>
          <p:nvPr>
            <p:ph type="title"/>
          </p:nvPr>
        </p:nvSpPr>
        <p:spPr/>
        <p:txBody>
          <a:bodyPr/>
          <a:lstStyle/>
          <a:p>
            <a:pPr algn="ctr"/>
            <a:r>
              <a:rPr lang="en-US" dirty="0"/>
              <a:t>Why not optimize Python/Java/C++ etc.?</a:t>
            </a:r>
          </a:p>
        </p:txBody>
      </p:sp>
      <p:sp>
        <p:nvSpPr>
          <p:cNvPr id="3" name="Content Placeholder 2">
            <a:extLst>
              <a:ext uri="{FF2B5EF4-FFF2-40B4-BE49-F238E27FC236}">
                <a16:creationId xmlns:a16="http://schemas.microsoft.com/office/drawing/2014/main" id="{EE1E0E09-2F70-4F99-B982-7D264FC1E4B6}"/>
              </a:ext>
            </a:extLst>
          </p:cNvPr>
          <p:cNvSpPr>
            <a:spLocks noGrp="1"/>
          </p:cNvSpPr>
          <p:nvPr>
            <p:ph idx="1"/>
          </p:nvPr>
        </p:nvSpPr>
        <p:spPr/>
        <p:txBody>
          <a:bodyPr/>
          <a:lstStyle/>
          <a:p>
            <a:r>
              <a:rPr lang="en-US" dirty="0"/>
              <a:t>Less flexibility</a:t>
            </a:r>
          </a:p>
          <a:p>
            <a:pPr lvl="1"/>
            <a:r>
              <a:rPr lang="en-US" dirty="0"/>
              <a:t>Choices of loop orders / data structures already decided by the human programmer</a:t>
            </a:r>
          </a:p>
          <a:p>
            <a:r>
              <a:rPr lang="en-US" dirty="0"/>
              <a:t>Semantics of the program are not invariant to</a:t>
            </a:r>
          </a:p>
          <a:p>
            <a:pPr lvl="1"/>
            <a:r>
              <a:rPr lang="en-US" dirty="0"/>
              <a:t>Changing execution and loop order</a:t>
            </a:r>
          </a:p>
          <a:p>
            <a:pPr lvl="2"/>
            <a:r>
              <a:rPr lang="en-US" dirty="0"/>
              <a:t>Eager vs. lazy evaluation, top-down vs bottom-up evaluation.</a:t>
            </a:r>
          </a:p>
          <a:p>
            <a:pPr lvl="1"/>
            <a:r>
              <a:rPr lang="en-US" dirty="0"/>
              <a:t>Data structures</a:t>
            </a:r>
          </a:p>
          <a:p>
            <a:pPr lvl="1"/>
            <a:r>
              <a:rPr lang="en-US" dirty="0"/>
              <a:t>Concurrency</a:t>
            </a:r>
          </a:p>
          <a:p>
            <a:r>
              <a:rPr lang="en-US" dirty="0"/>
              <a:t>Difficult to reliably discover long range interactions in a program</a:t>
            </a:r>
          </a:p>
        </p:txBody>
      </p:sp>
      <p:sp>
        <p:nvSpPr>
          <p:cNvPr id="4" name="Slide Number Placeholder 3">
            <a:extLst>
              <a:ext uri="{FF2B5EF4-FFF2-40B4-BE49-F238E27FC236}">
                <a16:creationId xmlns:a16="http://schemas.microsoft.com/office/drawing/2014/main" id="{D8406D70-D62F-4381-85C9-5277E6630703}"/>
              </a:ext>
            </a:extLst>
          </p:cNvPr>
          <p:cNvSpPr>
            <a:spLocks noGrp="1"/>
          </p:cNvSpPr>
          <p:nvPr>
            <p:ph type="sldNum" sz="quarter" idx="12"/>
          </p:nvPr>
        </p:nvSpPr>
        <p:spPr/>
        <p:txBody>
          <a:bodyPr/>
          <a:lstStyle/>
          <a:p>
            <a:fld id="{DD2D5612-D1A6-4510-A96B-3BEF8629B754}" type="slidenum">
              <a:rPr lang="en-US" smtClean="0"/>
              <a:t>6</a:t>
            </a:fld>
            <a:endParaRPr lang="en-US"/>
          </a:p>
        </p:txBody>
      </p:sp>
    </p:spTree>
    <p:extLst>
      <p:ext uri="{BB962C8B-B14F-4D97-AF65-F5344CB8AC3E}">
        <p14:creationId xmlns:p14="http://schemas.microsoft.com/office/powerpoint/2010/main" val="26978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2C74-BF7B-4D6D-8576-F0BEE6CEC8A7}"/>
              </a:ext>
            </a:extLst>
          </p:cNvPr>
          <p:cNvSpPr>
            <a:spLocks noGrp="1"/>
          </p:cNvSpPr>
          <p:nvPr>
            <p:ph type="title"/>
          </p:nvPr>
        </p:nvSpPr>
        <p:spPr/>
        <p:txBody>
          <a:bodyPr/>
          <a:lstStyle/>
          <a:p>
            <a:pPr algn="ctr"/>
            <a:r>
              <a:rPr lang="en-US" dirty="0"/>
              <a:t>What is Dyna?</a:t>
            </a:r>
          </a:p>
        </p:txBody>
      </p:sp>
      <p:sp>
        <p:nvSpPr>
          <p:cNvPr id="3" name="Content Placeholder 2">
            <a:extLst>
              <a:ext uri="{FF2B5EF4-FFF2-40B4-BE49-F238E27FC236}">
                <a16:creationId xmlns:a16="http://schemas.microsoft.com/office/drawing/2014/main" id="{0E4C3013-6E59-4FA1-83B8-72E93ED5B19E}"/>
              </a:ext>
            </a:extLst>
          </p:cNvPr>
          <p:cNvSpPr>
            <a:spLocks noGrp="1"/>
          </p:cNvSpPr>
          <p:nvPr>
            <p:ph idx="1"/>
          </p:nvPr>
        </p:nvSpPr>
        <p:spPr/>
        <p:txBody>
          <a:bodyPr/>
          <a:lstStyle/>
          <a:p>
            <a:r>
              <a:rPr lang="en-US" dirty="0"/>
              <a:t>Declarative language </a:t>
            </a:r>
          </a:p>
          <a:p>
            <a:r>
              <a:rPr lang="en-US" dirty="0"/>
              <a:t>Based on weighted logic programming</a:t>
            </a:r>
          </a:p>
          <a:p>
            <a:r>
              <a:rPr lang="en-US" dirty="0"/>
              <a:t>Prolog / </a:t>
            </a:r>
            <a:r>
              <a:rPr lang="en-US" dirty="0" err="1"/>
              <a:t>Datalog</a:t>
            </a:r>
            <a:r>
              <a:rPr lang="en-US" dirty="0"/>
              <a:t> like syntax</a:t>
            </a:r>
          </a:p>
          <a:p>
            <a:pPr lvl="1"/>
            <a:r>
              <a:rPr lang="en-US" dirty="0"/>
              <a:t>Uses pattern matching to define computation graphs</a:t>
            </a:r>
          </a:p>
          <a:p>
            <a:r>
              <a:rPr lang="en-US" dirty="0"/>
              <a:t>Reactive</a:t>
            </a:r>
          </a:p>
          <a:p>
            <a:r>
              <a:rPr lang="en-US" dirty="0"/>
              <a:t>Dyna programs are close to their mathematical description</a:t>
            </a:r>
          </a:p>
          <a:p>
            <a:pPr lvl="1"/>
            <a:r>
              <a:rPr lang="en-US" dirty="0"/>
              <a:t>Similar to functional programs</a:t>
            </a:r>
          </a:p>
        </p:txBody>
      </p:sp>
      <p:sp>
        <p:nvSpPr>
          <p:cNvPr id="5" name="Slide Number Placeholder 4">
            <a:extLst>
              <a:ext uri="{FF2B5EF4-FFF2-40B4-BE49-F238E27FC236}">
                <a16:creationId xmlns:a16="http://schemas.microsoft.com/office/drawing/2014/main" id="{081343D4-A321-47E0-9C3F-99FE6928F4B6}"/>
              </a:ext>
            </a:extLst>
          </p:cNvPr>
          <p:cNvSpPr>
            <a:spLocks noGrp="1"/>
          </p:cNvSpPr>
          <p:nvPr>
            <p:ph type="sldNum" sz="quarter" idx="12"/>
          </p:nvPr>
        </p:nvSpPr>
        <p:spPr/>
        <p:txBody>
          <a:bodyPr/>
          <a:lstStyle/>
          <a:p>
            <a:fld id="{DD2D5612-D1A6-4510-A96B-3BEF8629B754}" type="slidenum">
              <a:rPr lang="en-US" smtClean="0"/>
              <a:t>7</a:t>
            </a:fld>
            <a:endParaRPr lang="en-US"/>
          </a:p>
        </p:txBody>
      </p:sp>
    </p:spTree>
    <p:extLst>
      <p:ext uri="{BB962C8B-B14F-4D97-AF65-F5344CB8AC3E}">
        <p14:creationId xmlns:p14="http://schemas.microsoft.com/office/powerpoint/2010/main" val="12414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CEE87BD-D213-44C4-A472-0FFBB92D381D}"/>
              </a:ext>
            </a:extLst>
          </p:cNvPr>
          <p:cNvSpPr>
            <a:spLocks noGrp="1"/>
          </p:cNvSpPr>
          <p:nvPr>
            <p:ph type="sldNum" sz="quarter" idx="12"/>
          </p:nvPr>
        </p:nvSpPr>
        <p:spPr/>
        <p:txBody>
          <a:bodyPr/>
          <a:lstStyle/>
          <a:p>
            <a:fld id="{ABEF64F7-ACD0-4C39-A66D-6432CC935086}" type="slidenum">
              <a:rPr lang="en-US" altLang="en-US"/>
              <a:pPr/>
              <a:t>8</a:t>
            </a:fld>
            <a:endParaRPr lang="en-US" altLang="en-US" dirty="0"/>
          </a:p>
        </p:txBody>
      </p:sp>
      <p:sp>
        <p:nvSpPr>
          <p:cNvPr id="349186" name="Rectangle 2">
            <a:extLst>
              <a:ext uri="{FF2B5EF4-FFF2-40B4-BE49-F238E27FC236}">
                <a16:creationId xmlns:a16="http://schemas.microsoft.com/office/drawing/2014/main" id="{1CE87653-C95A-43BD-AF9B-A9EDA63009F0}"/>
              </a:ext>
            </a:extLst>
          </p:cNvPr>
          <p:cNvSpPr>
            <a:spLocks noGrp="1" noChangeArrowheads="1"/>
          </p:cNvSpPr>
          <p:nvPr>
            <p:ph type="title"/>
          </p:nvPr>
        </p:nvSpPr>
        <p:spPr>
          <a:xfrm>
            <a:off x="838200" y="288925"/>
            <a:ext cx="10515600" cy="1325563"/>
          </a:xfrm>
        </p:spPr>
        <p:txBody>
          <a:bodyPr/>
          <a:lstStyle/>
          <a:p>
            <a:pPr algn="ctr"/>
            <a:r>
              <a:rPr lang="en-US" altLang="en-US" dirty="0"/>
              <a:t>Dyna Day 1</a:t>
            </a:r>
          </a:p>
        </p:txBody>
      </p:sp>
      <p:sp>
        <p:nvSpPr>
          <p:cNvPr id="349187" name="Rectangle 3">
            <a:extLst>
              <a:ext uri="{FF2B5EF4-FFF2-40B4-BE49-F238E27FC236}">
                <a16:creationId xmlns:a16="http://schemas.microsoft.com/office/drawing/2014/main" id="{65B8B2E5-45DB-4C88-B2BD-31326FEFB2A5}"/>
              </a:ext>
            </a:extLst>
          </p:cNvPr>
          <p:cNvSpPr>
            <a:spLocks noGrp="1" noChangeArrowheads="1"/>
          </p:cNvSpPr>
          <p:nvPr>
            <p:ph type="body" idx="1"/>
          </p:nvPr>
        </p:nvSpPr>
        <p:spPr>
          <a:xfrm>
            <a:off x="1981200" y="1298576"/>
            <a:ext cx="8229600" cy="4530725"/>
          </a:xfrm>
        </p:spPr>
        <p:txBody>
          <a:bodyPr>
            <a:normAutofit/>
          </a:bodyPr>
          <a:lstStyle/>
          <a:p>
            <a:pPr marL="0" indent="0">
              <a:lnSpc>
                <a:spcPct val="90000"/>
              </a:lnSpc>
              <a:buNone/>
            </a:pPr>
            <a:r>
              <a:rPr lang="en-US" altLang="en-US" sz="2500" b="1" dirty="0">
                <a:latin typeface="Courier New" panose="02070309020205020404" pitchFamily="49" charset="0"/>
              </a:rPr>
              <a:t>a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p>
          <a:p>
            <a:pPr marL="0" indent="0">
              <a:lnSpc>
                <a:spcPct val="90000"/>
              </a:lnSpc>
              <a:buNone/>
            </a:pPr>
            <a:r>
              <a:rPr lang="en-US" altLang="en-US" sz="2500" b="1" dirty="0">
                <a:latin typeface="Courier New" panose="02070309020205020404" pitchFamily="49" charset="0"/>
              </a:rPr>
              <a:t>	a</a:t>
            </a:r>
            <a:r>
              <a:rPr lang="en-US" altLang="en-US" sz="2500" dirty="0"/>
              <a:t> will be kept up to date if </a:t>
            </a:r>
            <a:r>
              <a:rPr lang="en-US" altLang="en-US" sz="2500" b="1" dirty="0">
                <a:latin typeface="Courier New" panose="02070309020205020404" pitchFamily="49" charset="0"/>
              </a:rPr>
              <a:t>b</a:t>
            </a:r>
            <a:r>
              <a:rPr lang="en-US" altLang="en-US" sz="2500" dirty="0"/>
              <a:t> or </a:t>
            </a:r>
            <a:r>
              <a:rPr lang="en-US" altLang="en-US" sz="2500" b="1" dirty="0">
                <a:latin typeface="Courier New" panose="02070309020205020404" pitchFamily="49" charset="0"/>
              </a:rPr>
              <a:t>c</a:t>
            </a:r>
            <a:r>
              <a:rPr lang="en-US" altLang="en-US" sz="2500" dirty="0"/>
              <a:t> changes.  (Reactive)</a:t>
            </a:r>
          </a:p>
          <a:p>
            <a:pPr marL="0" indent="0">
              <a:lnSpc>
                <a:spcPct val="90000"/>
              </a:lnSpc>
              <a:buNone/>
            </a:pPr>
            <a:r>
              <a:rPr lang="en-US" altLang="en-US" sz="2500" b="1" dirty="0">
                <a:latin typeface="Courier New" panose="02070309020205020404" pitchFamily="49" charset="0"/>
              </a:rPr>
              <a:t>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x.</a:t>
            </a:r>
            <a:br>
              <a:rPr lang="en-US" altLang="en-US" sz="2500" b="1" dirty="0">
                <a:latin typeface="Courier New" panose="02070309020205020404" pitchFamily="49" charset="0"/>
              </a:rPr>
            </a:br>
            <a:r>
              <a:rPr lang="en-US" altLang="en-US" sz="2500" b="1" dirty="0">
                <a:latin typeface="Courier New" panose="02070309020205020404" pitchFamily="49" charset="0"/>
              </a:rPr>
              <a:t>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y.</a:t>
            </a:r>
            <a:r>
              <a:rPr lang="en-US" altLang="en-US" sz="2500" dirty="0">
                <a:latin typeface="Courier New" panose="02070309020205020404" pitchFamily="49" charset="0"/>
              </a:rPr>
              <a:t>      </a:t>
            </a:r>
            <a:r>
              <a:rPr lang="en-US" altLang="en-US" sz="2500" i="1" dirty="0"/>
              <a:t>equivalent to</a:t>
            </a:r>
            <a:r>
              <a:rPr lang="en-US" altLang="en-US" sz="2500" i="1" dirty="0">
                <a:latin typeface="Courier New" panose="02070309020205020404" pitchFamily="49" charset="0"/>
              </a:rPr>
              <a:t> </a:t>
            </a:r>
            <a:r>
              <a:rPr lang="en-US" altLang="en-US" sz="2500" b="1" i="1" dirty="0">
                <a:latin typeface="Courier New" panose="02070309020205020404" pitchFamily="49" charset="0"/>
              </a:rPr>
              <a:t>b = </a:t>
            </a:r>
            <a:r>
              <a:rPr lang="en-US" altLang="en-US" sz="2500" b="1" i="1" dirty="0" err="1">
                <a:latin typeface="Courier New" panose="02070309020205020404" pitchFamily="49" charset="0"/>
              </a:rPr>
              <a:t>x+y</a:t>
            </a:r>
            <a:r>
              <a:rPr lang="en-US" altLang="en-US" sz="2500" b="1" i="1" dirty="0">
                <a:latin typeface="Courier New" panose="02070309020205020404" pitchFamily="49" charset="0"/>
              </a:rPr>
              <a:t>. </a:t>
            </a:r>
            <a:r>
              <a:rPr lang="en-US" altLang="en-US" sz="1200" i="1" dirty="0"/>
              <a:t>(almost)</a:t>
            </a:r>
            <a:r>
              <a:rPr lang="en-US" altLang="en-US" sz="2500" i="1" dirty="0"/>
              <a:t> </a:t>
            </a:r>
            <a:endParaRPr lang="en-US" altLang="en-US" sz="2500" b="1" i="1" dirty="0"/>
          </a:p>
          <a:p>
            <a:pPr>
              <a:lnSpc>
                <a:spcPct val="90000"/>
              </a:lnSpc>
              <a:buFont typeface="Wingdings" panose="05000000000000000000" pitchFamily="2" charset="2"/>
              <a:buNone/>
            </a:pPr>
            <a:r>
              <a:rPr lang="en-US" altLang="en-US" sz="2500" dirty="0">
                <a:latin typeface="Courier New" panose="02070309020205020404" pitchFamily="49" charset="0"/>
              </a:rPr>
              <a:t>		</a:t>
            </a:r>
            <a:r>
              <a:rPr lang="en-US" altLang="en-US" sz="2500" b="1" dirty="0">
                <a:latin typeface="Courier New" panose="02070309020205020404" pitchFamily="49" charset="0"/>
              </a:rPr>
              <a:t>b</a:t>
            </a:r>
            <a:r>
              <a:rPr lang="en-US" altLang="en-US" sz="2500" dirty="0"/>
              <a:t> is a sum of </a:t>
            </a:r>
            <a:r>
              <a:rPr lang="en-US" altLang="en-US" sz="2500" u="sng" dirty="0"/>
              <a:t>two</a:t>
            </a:r>
            <a:r>
              <a:rPr lang="en-US" altLang="en-US" sz="2500" dirty="0"/>
              <a:t> variables.   Also kept up to date.</a:t>
            </a:r>
            <a:endParaRPr lang="en-US" altLang="en-US" sz="2500" dirty="0">
              <a:latin typeface="Courier New" panose="02070309020205020404" pitchFamily="49" charset="0"/>
            </a:endParaRPr>
          </a:p>
          <a:p>
            <a:pPr marL="0" indent="0">
              <a:lnSpc>
                <a:spcPct val="90000"/>
              </a:lnSpc>
              <a:buNone/>
            </a:pP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z(1).</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z(2).</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z(3).</a:t>
            </a:r>
          </a:p>
          <a:p>
            <a:pPr marL="0" indent="0">
              <a:buNone/>
            </a:pP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z("four").</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z(foo(bar,5)).</a:t>
            </a:r>
          </a:p>
        </p:txBody>
      </p:sp>
      <p:grpSp>
        <p:nvGrpSpPr>
          <p:cNvPr id="349191" name="Group 7">
            <a:extLst>
              <a:ext uri="{FF2B5EF4-FFF2-40B4-BE49-F238E27FC236}">
                <a16:creationId xmlns:a16="http://schemas.microsoft.com/office/drawing/2014/main" id="{2404D1A9-F58C-474A-88B8-74E338C1FEA4}"/>
              </a:ext>
            </a:extLst>
          </p:cNvPr>
          <p:cNvGrpSpPr>
            <a:grpSpLocks/>
          </p:cNvGrpSpPr>
          <p:nvPr/>
        </p:nvGrpSpPr>
        <p:grpSpPr bwMode="auto">
          <a:xfrm>
            <a:off x="2438400" y="3886200"/>
            <a:ext cx="2819400" cy="1447800"/>
            <a:chOff x="576" y="1920"/>
            <a:chExt cx="1776" cy="288"/>
          </a:xfrm>
        </p:grpSpPr>
        <p:sp>
          <p:nvSpPr>
            <p:cNvPr id="349192" name="Line 8">
              <a:extLst>
                <a:ext uri="{FF2B5EF4-FFF2-40B4-BE49-F238E27FC236}">
                  <a16:creationId xmlns:a16="http://schemas.microsoft.com/office/drawing/2014/main" id="{2CDA2349-8105-48A7-9238-1B562BB15FA2}"/>
                </a:ext>
              </a:extLst>
            </p:cNvPr>
            <p:cNvSpPr>
              <a:spLocks noChangeShapeType="1"/>
            </p:cNvSpPr>
            <p:nvPr/>
          </p:nvSpPr>
          <p:spPr bwMode="auto">
            <a:xfrm flipV="1">
              <a:off x="576" y="1920"/>
              <a:ext cx="1680" cy="288"/>
            </a:xfrm>
            <a:prstGeom prst="line">
              <a:avLst/>
            </a:prstGeom>
            <a:noFill/>
            <a:ln w="19050">
              <a:solidFill>
                <a:srgbClr val="FF5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9193" name="Line 9">
              <a:extLst>
                <a:ext uri="{FF2B5EF4-FFF2-40B4-BE49-F238E27FC236}">
                  <a16:creationId xmlns:a16="http://schemas.microsoft.com/office/drawing/2014/main" id="{A9741F50-8421-42CA-A19B-0AB04016EC37}"/>
                </a:ext>
              </a:extLst>
            </p:cNvPr>
            <p:cNvSpPr>
              <a:spLocks noChangeShapeType="1"/>
            </p:cNvSpPr>
            <p:nvPr/>
          </p:nvSpPr>
          <p:spPr bwMode="auto">
            <a:xfrm flipH="1" flipV="1">
              <a:off x="720" y="1920"/>
              <a:ext cx="1632" cy="288"/>
            </a:xfrm>
            <a:prstGeom prst="line">
              <a:avLst/>
            </a:prstGeom>
            <a:noFill/>
            <a:ln w="19050">
              <a:solidFill>
                <a:srgbClr val="FF5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9196" name="AutoShape 12">
            <a:extLst>
              <a:ext uri="{FF2B5EF4-FFF2-40B4-BE49-F238E27FC236}">
                <a16:creationId xmlns:a16="http://schemas.microsoft.com/office/drawing/2014/main" id="{6EDC800C-7EBA-41CF-81B6-B8C7554FECEF}"/>
              </a:ext>
            </a:extLst>
          </p:cNvPr>
          <p:cNvSpPr>
            <a:spLocks noChangeArrowheads="1"/>
          </p:cNvSpPr>
          <p:nvPr/>
        </p:nvSpPr>
        <p:spPr bwMode="auto">
          <a:xfrm>
            <a:off x="5334000" y="4017845"/>
            <a:ext cx="762000" cy="733663"/>
          </a:xfrm>
          <a:prstGeom prst="rightArrow">
            <a:avLst>
              <a:gd name="adj1" fmla="val 50000"/>
              <a:gd name="adj2" fmla="val 50000"/>
            </a:avLst>
          </a:prstGeom>
          <a:solidFill>
            <a:srgbClr val="FF5050"/>
          </a:solidFill>
          <a:ln w="28575" algn="ctr">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198" name="Text Box 14">
            <a:extLst>
              <a:ext uri="{FF2B5EF4-FFF2-40B4-BE49-F238E27FC236}">
                <a16:creationId xmlns:a16="http://schemas.microsoft.com/office/drawing/2014/main" id="{B533F5B8-99F7-4365-AC84-61CB1B113FA7}"/>
              </a:ext>
            </a:extLst>
          </p:cNvPr>
          <p:cNvSpPr txBox="1">
            <a:spLocks noChangeArrowheads="1"/>
          </p:cNvSpPr>
          <p:nvPr/>
        </p:nvSpPr>
        <p:spPr bwMode="auto">
          <a:xfrm>
            <a:off x="5943601" y="4924425"/>
            <a:ext cx="3521075" cy="830997"/>
          </a:xfrm>
          <a:prstGeom prst="rect">
            <a:avLst/>
          </a:prstGeom>
          <a:solidFill>
            <a:schemeClr val="bg1"/>
          </a:solidFill>
          <a:ln>
            <a:noFill/>
          </a:ln>
          <a:effectLst/>
          <a:extLs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latin typeface="Courier New" panose="02070309020205020404" pitchFamily="49" charset="0"/>
              </a:rPr>
              <a:t>c</a:t>
            </a:r>
            <a:r>
              <a:rPr lang="en-US" altLang="en-US" sz="2400" dirty="0">
                <a:latin typeface="Arial" panose="020B0604020202020204" pitchFamily="34" charset="0"/>
              </a:rPr>
              <a:t> is a sum of </a:t>
            </a:r>
            <a:r>
              <a:rPr lang="en-US" altLang="en-US" sz="2400" b="1" u="sng" dirty="0">
                <a:latin typeface="Arial" panose="020B0604020202020204" pitchFamily="34" charset="0"/>
              </a:rPr>
              <a:t>all</a:t>
            </a:r>
            <a:r>
              <a:rPr lang="en-US" altLang="en-US" sz="2400" dirty="0">
                <a:latin typeface="Arial" panose="020B0604020202020204" pitchFamily="34" charset="0"/>
              </a:rPr>
              <a:t> </a:t>
            </a:r>
            <a:br>
              <a:rPr lang="en-US" altLang="en-US" sz="2400" dirty="0">
                <a:latin typeface="Arial" panose="020B0604020202020204" pitchFamily="34" charset="0"/>
              </a:rPr>
            </a:br>
            <a:r>
              <a:rPr lang="en-US" altLang="en-US" sz="2400" dirty="0">
                <a:latin typeface="Arial" panose="020B0604020202020204" pitchFamily="34" charset="0"/>
              </a:rPr>
              <a:t>defined z(…) values. </a:t>
            </a:r>
          </a:p>
        </p:txBody>
      </p:sp>
      <p:sp>
        <p:nvSpPr>
          <p:cNvPr id="349205" name="Rectangle 21">
            <a:extLst>
              <a:ext uri="{FF2B5EF4-FFF2-40B4-BE49-F238E27FC236}">
                <a16:creationId xmlns:a16="http://schemas.microsoft.com/office/drawing/2014/main" id="{6B585460-E137-413F-87D2-2B53A0C612C0}"/>
              </a:ext>
            </a:extLst>
          </p:cNvPr>
          <p:cNvSpPr>
            <a:spLocks noChangeArrowheads="1"/>
          </p:cNvSpPr>
          <p:nvPr/>
        </p:nvSpPr>
        <p:spPr bwMode="auto">
          <a:xfrm>
            <a:off x="6477001" y="4159250"/>
            <a:ext cx="2092325" cy="444500"/>
          </a:xfrm>
          <a:prstGeom prst="rect">
            <a:avLst/>
          </a:prstGeom>
          <a:noFill/>
          <a:ln w="28575" algn="ctr">
            <a:solidFill>
              <a:srgbClr val="FF5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sz="2400" b="1">
              <a:solidFill>
                <a:schemeClr val="accent1"/>
              </a:solidFill>
              <a:latin typeface="Courier New" panose="02070309020205020404" pitchFamily="49" charset="0"/>
            </a:endParaRPr>
          </a:p>
        </p:txBody>
      </p:sp>
      <p:grpSp>
        <p:nvGrpSpPr>
          <p:cNvPr id="349208" name="Group 24">
            <a:extLst>
              <a:ext uri="{FF2B5EF4-FFF2-40B4-BE49-F238E27FC236}">
                <a16:creationId xmlns:a16="http://schemas.microsoft.com/office/drawing/2014/main" id="{FA7DC473-4F73-4141-AE65-B0F0E5AC4C06}"/>
              </a:ext>
            </a:extLst>
          </p:cNvPr>
          <p:cNvGrpSpPr>
            <a:grpSpLocks/>
          </p:cNvGrpSpPr>
          <p:nvPr/>
        </p:nvGrpSpPr>
        <p:grpSpPr bwMode="auto">
          <a:xfrm>
            <a:off x="7467600" y="3811588"/>
            <a:ext cx="3182938" cy="1068387"/>
            <a:chOff x="3744" y="2401"/>
            <a:chExt cx="2005" cy="673"/>
          </a:xfrm>
        </p:grpSpPr>
        <p:sp>
          <p:nvSpPr>
            <p:cNvPr id="349200" name="Text Box 16">
              <a:extLst>
                <a:ext uri="{FF2B5EF4-FFF2-40B4-BE49-F238E27FC236}">
                  <a16:creationId xmlns:a16="http://schemas.microsoft.com/office/drawing/2014/main" id="{97EADE18-4C7E-4304-8CD9-2371FB391E3B}"/>
                </a:ext>
              </a:extLst>
            </p:cNvPr>
            <p:cNvSpPr txBox="1">
              <a:spLocks noChangeArrowheads="1"/>
            </p:cNvSpPr>
            <p:nvPr/>
          </p:nvSpPr>
          <p:spPr bwMode="auto">
            <a:xfrm>
              <a:off x="4464" y="2497"/>
              <a:ext cx="1285" cy="577"/>
            </a:xfrm>
            <a:prstGeom prst="rect">
              <a:avLst/>
            </a:prstGeom>
            <a:solidFill>
              <a:srgbClr val="DDDDDD"/>
            </a:solidFill>
            <a:ln>
              <a:noFill/>
            </a:ln>
            <a:effectLst/>
            <a:extLs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Comic Sans MS" panose="030F0702030302020204" pitchFamily="66" charset="0"/>
                </a:rPr>
                <a:t>a “patterns”</a:t>
              </a:r>
            </a:p>
            <a:p>
              <a:r>
                <a:rPr lang="en-US" altLang="en-US" dirty="0">
                  <a:latin typeface="Comic Sans MS" panose="030F0702030302020204" pitchFamily="66" charset="0"/>
                </a:rPr>
                <a:t>the capitalized N</a:t>
              </a:r>
              <a:br>
                <a:rPr lang="en-US" altLang="en-US" dirty="0">
                  <a:latin typeface="Comic Sans MS" panose="030F0702030302020204" pitchFamily="66" charset="0"/>
                </a:rPr>
              </a:br>
              <a:r>
                <a:rPr lang="en-US" altLang="en-US" dirty="0">
                  <a:latin typeface="Comic Sans MS" panose="030F0702030302020204" pitchFamily="66" charset="0"/>
                </a:rPr>
                <a:t>matches anything</a:t>
              </a:r>
            </a:p>
          </p:txBody>
        </p:sp>
        <p:sp>
          <p:nvSpPr>
            <p:cNvPr id="349201" name="Oval 17">
              <a:extLst>
                <a:ext uri="{FF2B5EF4-FFF2-40B4-BE49-F238E27FC236}">
                  <a16:creationId xmlns:a16="http://schemas.microsoft.com/office/drawing/2014/main" id="{0B064233-0D87-48F2-B056-24F415CB7555}"/>
                </a:ext>
              </a:extLst>
            </p:cNvPr>
            <p:cNvSpPr>
              <a:spLocks noChangeArrowheads="1"/>
            </p:cNvSpPr>
            <p:nvPr/>
          </p:nvSpPr>
          <p:spPr bwMode="auto">
            <a:xfrm>
              <a:off x="3744" y="2598"/>
              <a:ext cx="526" cy="327"/>
            </a:xfrm>
            <a:prstGeom prst="ellipse">
              <a:avLst/>
            </a:prstGeom>
            <a:solidFill>
              <a:srgbClr val="DDDDDD"/>
            </a:solidFill>
            <a:ln w="28575" algn="ctr">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199" name="Freeform 15">
              <a:extLst>
                <a:ext uri="{FF2B5EF4-FFF2-40B4-BE49-F238E27FC236}">
                  <a16:creationId xmlns:a16="http://schemas.microsoft.com/office/drawing/2014/main" id="{019F2F3A-0764-41E3-98AA-146DD6EB239C}"/>
                </a:ext>
              </a:extLst>
            </p:cNvPr>
            <p:cNvSpPr>
              <a:spLocks/>
            </p:cNvSpPr>
            <p:nvPr/>
          </p:nvSpPr>
          <p:spPr bwMode="auto">
            <a:xfrm>
              <a:off x="4124" y="2401"/>
              <a:ext cx="677" cy="165"/>
            </a:xfrm>
            <a:custGeom>
              <a:avLst/>
              <a:gdLst>
                <a:gd name="T0" fmla="*/ 0 w 576"/>
                <a:gd name="T1" fmla="*/ 146 h 208"/>
                <a:gd name="T2" fmla="*/ 241 w 576"/>
                <a:gd name="T3" fmla="*/ 10 h 208"/>
                <a:gd name="T4" fmla="*/ 576 w 576"/>
                <a:gd name="T5" fmla="*/ 208 h 208"/>
                <a:gd name="connsiteX0" fmla="*/ 0 w 11684"/>
                <a:gd name="connsiteY0" fmla="*/ 6566 h 7225"/>
                <a:gd name="connsiteX1" fmla="*/ 4184 w 11684"/>
                <a:gd name="connsiteY1" fmla="*/ 28 h 7225"/>
                <a:gd name="connsiteX2" fmla="*/ 11684 w 11684"/>
                <a:gd name="connsiteY2" fmla="*/ 7225 h 7225"/>
              </a:gdLst>
              <a:ahLst/>
              <a:cxnLst>
                <a:cxn ang="0">
                  <a:pos x="connsiteX0" y="connsiteY0"/>
                </a:cxn>
                <a:cxn ang="0">
                  <a:pos x="connsiteX1" y="connsiteY1"/>
                </a:cxn>
                <a:cxn ang="0">
                  <a:pos x="connsiteX2" y="connsiteY2"/>
                </a:cxn>
              </a:cxnLst>
              <a:rect l="l" t="t" r="r" b="b"/>
              <a:pathLst>
                <a:path w="11684" h="7225">
                  <a:moveTo>
                    <a:pt x="0" y="6566"/>
                  </a:moveTo>
                  <a:cubicBezTo>
                    <a:pt x="694" y="5460"/>
                    <a:pt x="2517" y="-453"/>
                    <a:pt x="4184" y="28"/>
                  </a:cubicBezTo>
                  <a:cubicBezTo>
                    <a:pt x="5868" y="76"/>
                    <a:pt x="10469" y="5254"/>
                    <a:pt x="11684" y="7225"/>
                  </a:cubicBezTo>
                </a:path>
              </a:pathLst>
            </a:custGeom>
            <a:noFill/>
            <a:ln w="28575" cap="flat" cmpd="sng">
              <a:solidFill>
                <a:srgbClr val="FF505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sp>
        <p:nvSpPr>
          <p:cNvPr id="349190" name="Rectangle 6">
            <a:extLst>
              <a:ext uri="{FF2B5EF4-FFF2-40B4-BE49-F238E27FC236}">
                <a16:creationId xmlns:a16="http://schemas.microsoft.com/office/drawing/2014/main" id="{16F1865E-2E04-4B1E-86F9-5BBF570E946E}"/>
              </a:ext>
            </a:extLst>
          </p:cNvPr>
          <p:cNvSpPr>
            <a:spLocks noChangeArrowheads="1"/>
          </p:cNvSpPr>
          <p:nvPr/>
        </p:nvSpPr>
        <p:spPr bwMode="auto">
          <a:xfrm>
            <a:off x="6516689" y="4114800"/>
            <a:ext cx="2092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latin typeface="Courier New" panose="02070309020205020404" pitchFamily="49" charset="0"/>
              </a:rPr>
              <a:t>c </a:t>
            </a:r>
            <a:r>
              <a:rPr lang="en-US" altLang="en-US" sz="2400" b="1" dirty="0">
                <a:solidFill>
                  <a:schemeClr val="accent1"/>
                </a:solidFill>
                <a:latin typeface="Courier New" panose="02070309020205020404" pitchFamily="49" charset="0"/>
              </a:rPr>
              <a:t>+=</a:t>
            </a:r>
            <a:r>
              <a:rPr lang="en-US" altLang="en-US" sz="2400" b="1" dirty="0">
                <a:latin typeface="Courier New" panose="02070309020205020404" pitchFamily="49" charset="0"/>
              </a:rPr>
              <a:t> z(</a:t>
            </a:r>
            <a:r>
              <a:rPr lang="en-US" altLang="en-US" sz="2400" b="1" dirty="0">
                <a:solidFill>
                  <a:srgbClr val="799C37"/>
                </a:solidFill>
                <a:latin typeface="Courier New" panose="02070309020205020404" pitchFamily="49" charset="0"/>
              </a:rPr>
              <a:t>N</a:t>
            </a:r>
            <a:r>
              <a:rPr lang="en-US" altLang="en-US" sz="2400" b="1" dirty="0">
                <a:latin typeface="Courier New" panose="02070309020205020404" pitchFamily="49" charset="0"/>
              </a:rPr>
              <a:t>).</a:t>
            </a:r>
          </a:p>
        </p:txBody>
      </p:sp>
    </p:spTree>
    <p:extLst>
      <p:ext uri="{BB962C8B-B14F-4D97-AF65-F5344CB8AC3E}">
        <p14:creationId xmlns:p14="http://schemas.microsoft.com/office/powerpoint/2010/main" val="24969168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fade">
                                      <p:cBhvr>
                                        <p:cTn id="7" dur="500"/>
                                        <p:tgtEl>
                                          <p:spTgt spid="3491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9187">
                                            <p:txEl>
                                              <p:pRg st="1" end="1"/>
                                            </p:txEl>
                                          </p:spTgt>
                                        </p:tgtEl>
                                        <p:attrNameLst>
                                          <p:attrName>style.visibility</p:attrName>
                                        </p:attrNameLst>
                                      </p:cBhvr>
                                      <p:to>
                                        <p:strVal val="visible"/>
                                      </p:to>
                                    </p:set>
                                    <p:animEffect transition="in" filter="fade">
                                      <p:cBhvr>
                                        <p:cTn id="10" dur="500"/>
                                        <p:tgtEl>
                                          <p:spTgt spid="3491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animEffect transition="in" filter="fade">
                                      <p:cBhvr>
                                        <p:cTn id="15" dur="500"/>
                                        <p:tgtEl>
                                          <p:spTgt spid="3491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9187">
                                            <p:txEl>
                                              <p:pRg st="3" end="3"/>
                                            </p:txEl>
                                          </p:spTgt>
                                        </p:tgtEl>
                                        <p:attrNameLst>
                                          <p:attrName>style.visibility</p:attrName>
                                        </p:attrNameLst>
                                      </p:cBhvr>
                                      <p:to>
                                        <p:strVal val="visible"/>
                                      </p:to>
                                    </p:set>
                                    <p:animEffect transition="in" filter="fade">
                                      <p:cBhvr>
                                        <p:cTn id="18" dur="500"/>
                                        <p:tgtEl>
                                          <p:spTgt spid="3491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animEffect transition="in" filter="fade">
                                      <p:cBhvr>
                                        <p:cTn id="23" dur="500"/>
                                        <p:tgtEl>
                                          <p:spTgt spid="34918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9191"/>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8" fill="hold" nodeType="afterEffect">
                                  <p:stCondLst>
                                    <p:cond delay="0"/>
                                  </p:stCondLst>
                                  <p:childTnLst>
                                    <p:set>
                                      <p:cBhvr>
                                        <p:cTn id="30" dur="1" fill="hold">
                                          <p:stCondLst>
                                            <p:cond delay="0"/>
                                          </p:stCondLst>
                                        </p:cTn>
                                        <p:tgtEl>
                                          <p:spTgt spid="349196"/>
                                        </p:tgtEl>
                                        <p:attrNameLst>
                                          <p:attrName>style.visibility</p:attrName>
                                        </p:attrNameLst>
                                      </p:cBhvr>
                                      <p:to>
                                        <p:strVal val="visible"/>
                                      </p:to>
                                    </p:set>
                                    <p:animEffect transition="in" filter="wipe(left)">
                                      <p:cBhvr>
                                        <p:cTn id="31" dur="500"/>
                                        <p:tgtEl>
                                          <p:spTgt spid="3491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9205"/>
                                        </p:tgtEl>
                                        <p:attrNameLst>
                                          <p:attrName>style.visibility</p:attrName>
                                        </p:attrNameLst>
                                      </p:cBhvr>
                                      <p:to>
                                        <p:strVal val="visible"/>
                                      </p:to>
                                    </p:set>
                                    <p:animEffect transition="in" filter="fade">
                                      <p:cBhvr>
                                        <p:cTn id="34" dur="500"/>
                                        <p:tgtEl>
                                          <p:spTgt spid="34920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9190"/>
                                        </p:tgtEl>
                                        <p:attrNameLst>
                                          <p:attrName>style.visibility</p:attrName>
                                        </p:attrNameLst>
                                      </p:cBhvr>
                                      <p:to>
                                        <p:strVal val="visible"/>
                                      </p:to>
                                    </p:set>
                                    <p:animEffect transition="in" filter="fade">
                                      <p:cBhvr>
                                        <p:cTn id="37" dur="500"/>
                                        <p:tgtEl>
                                          <p:spTgt spid="349190"/>
                                        </p:tgtEl>
                                      </p:cBhvr>
                                    </p:animEffect>
                                  </p:childTnLst>
                                </p:cTn>
                              </p:par>
                            </p:childTnLst>
                          </p:cTn>
                        </p:par>
                        <p:par>
                          <p:cTn id="38" fill="hold" nodeType="afterGroup">
                            <p:stCondLst>
                              <p:cond delay="500"/>
                            </p:stCondLst>
                            <p:childTnLst>
                              <p:par>
                                <p:cTn id="39" presetID="10" presetClass="entr" presetSubtype="0" fill="hold" grpId="0" nodeType="afterEffect">
                                  <p:stCondLst>
                                    <p:cond delay="300"/>
                                  </p:stCondLst>
                                  <p:childTnLst>
                                    <p:set>
                                      <p:cBhvr>
                                        <p:cTn id="40" dur="1" fill="hold">
                                          <p:stCondLst>
                                            <p:cond delay="0"/>
                                          </p:stCondLst>
                                        </p:cTn>
                                        <p:tgtEl>
                                          <p:spTgt spid="349198"/>
                                        </p:tgtEl>
                                        <p:attrNameLst>
                                          <p:attrName>style.visibility</p:attrName>
                                        </p:attrNameLst>
                                      </p:cBhvr>
                                      <p:to>
                                        <p:strVal val="visible"/>
                                      </p:to>
                                    </p:set>
                                    <p:animEffect transition="in" filter="fade">
                                      <p:cBhvr>
                                        <p:cTn id="41" dur="500"/>
                                        <p:tgtEl>
                                          <p:spTgt spid="349198"/>
                                        </p:tgtEl>
                                      </p:cBhvr>
                                    </p:animEffect>
                                  </p:childTnLst>
                                </p:cTn>
                              </p:par>
                            </p:childTnLst>
                          </p:cTn>
                        </p:par>
                        <p:par>
                          <p:cTn id="42" fill="hold" nodeType="withGroup">
                            <p:stCondLst>
                              <p:cond delay="1300"/>
                            </p:stCondLst>
                            <p:childTnLst>
                              <p:par>
                                <p:cTn id="43" presetID="10" presetClass="entr" presetSubtype="0" fill="hold" nodeType="afterEffect">
                                  <p:stCondLst>
                                    <p:cond delay="0"/>
                                  </p:stCondLst>
                                  <p:childTnLst>
                                    <p:set>
                                      <p:cBhvr>
                                        <p:cTn id="44" dur="1" fill="hold">
                                          <p:stCondLst>
                                            <p:cond delay="0"/>
                                          </p:stCondLst>
                                        </p:cTn>
                                        <p:tgtEl>
                                          <p:spTgt spid="349208"/>
                                        </p:tgtEl>
                                        <p:attrNameLst>
                                          <p:attrName>style.visibility</p:attrName>
                                        </p:attrNameLst>
                                      </p:cBhvr>
                                      <p:to>
                                        <p:strVal val="visible"/>
                                      </p:to>
                                    </p:set>
                                    <p:animEffect transition="in" filter="fade">
                                      <p:cBhvr>
                                        <p:cTn id="45" dur="500"/>
                                        <p:tgtEl>
                                          <p:spTgt spid="34920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9187">
                                            <p:txEl>
                                              <p:pRg st="5" end="5"/>
                                            </p:txEl>
                                          </p:spTgt>
                                        </p:tgtEl>
                                        <p:attrNameLst>
                                          <p:attrName>style.visibility</p:attrName>
                                        </p:attrNameLst>
                                      </p:cBhvr>
                                      <p:to>
                                        <p:strVal val="visible"/>
                                      </p:to>
                                    </p:set>
                                    <p:animEffect transition="in" filter="fade">
                                      <p:cBhvr>
                                        <p:cTn id="50" dur="500"/>
                                        <p:tgtEl>
                                          <p:spTgt spid="349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P spid="349198" grpId="0" animBg="1"/>
      <p:bldP spid="349205" grpId="0" animBg="1"/>
      <p:bldP spid="349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237891C7-3DC0-4B7E-BC13-B84812D665A9}"/>
              </a:ext>
            </a:extLst>
          </p:cNvPr>
          <p:cNvSpPr>
            <a:spLocks noGrp="1"/>
          </p:cNvSpPr>
          <p:nvPr>
            <p:ph type="sldNum" sz="quarter" idx="12"/>
          </p:nvPr>
        </p:nvSpPr>
        <p:spPr>
          <a:xfrm>
            <a:off x="8610600" y="6356350"/>
            <a:ext cx="2743200" cy="365125"/>
          </a:xfrm>
        </p:spPr>
        <p:txBody>
          <a:bodyPr/>
          <a:lstStyle/>
          <a:p>
            <a:fld id="{68574FF7-DF95-4B49-B19D-0C0BC3D1EFE6}" type="slidenum">
              <a:rPr lang="en-US" altLang="en-US"/>
              <a:pPr/>
              <a:t>9</a:t>
            </a:fld>
            <a:endParaRPr lang="en-US" altLang="en-US"/>
          </a:p>
        </p:txBody>
      </p:sp>
      <p:sp>
        <p:nvSpPr>
          <p:cNvPr id="365570" name="Rectangle 2">
            <a:extLst>
              <a:ext uri="{FF2B5EF4-FFF2-40B4-BE49-F238E27FC236}">
                <a16:creationId xmlns:a16="http://schemas.microsoft.com/office/drawing/2014/main" id="{14770C28-5A93-4168-9AED-0C867435F35A}"/>
              </a:ext>
            </a:extLst>
          </p:cNvPr>
          <p:cNvSpPr>
            <a:spLocks noGrp="1" noChangeArrowheads="1"/>
          </p:cNvSpPr>
          <p:nvPr>
            <p:ph type="title"/>
          </p:nvPr>
        </p:nvSpPr>
        <p:spPr>
          <a:xfrm>
            <a:off x="838200" y="276225"/>
            <a:ext cx="10515600" cy="1325563"/>
          </a:xfrm>
        </p:spPr>
        <p:txBody>
          <a:bodyPr/>
          <a:lstStyle/>
          <a:p>
            <a:pPr algn="ctr"/>
            <a:r>
              <a:rPr lang="en-US" altLang="en-US" dirty="0"/>
              <a:t>More interesting use of “patterns”</a:t>
            </a:r>
          </a:p>
        </p:txBody>
      </p:sp>
      <p:sp>
        <p:nvSpPr>
          <p:cNvPr id="365571" name="Rectangle 3">
            <a:extLst>
              <a:ext uri="{FF2B5EF4-FFF2-40B4-BE49-F238E27FC236}">
                <a16:creationId xmlns:a16="http://schemas.microsoft.com/office/drawing/2014/main" id="{C225E3D6-6561-4B6F-AFE3-AE482C4184DA}"/>
              </a:ext>
            </a:extLst>
          </p:cNvPr>
          <p:cNvSpPr>
            <a:spLocks noGrp="1" noChangeArrowheads="1"/>
          </p:cNvSpPr>
          <p:nvPr>
            <p:ph type="body" idx="1"/>
          </p:nvPr>
        </p:nvSpPr>
        <p:spPr>
          <a:xfrm>
            <a:off x="1839914" y="1308100"/>
            <a:ext cx="8740775" cy="4800600"/>
          </a:xfrm>
        </p:spPr>
        <p:txBody>
          <a:bodyPr/>
          <a:lstStyle/>
          <a:p>
            <a:pPr marL="0" indent="0">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endParaRPr lang="en-US" altLang="en-US" sz="2500" b="1" dirty="0"/>
          </a:p>
          <a:p>
            <a:pPr lvl="1"/>
            <a:r>
              <a:rPr lang="en-US" altLang="en-US" sz="2500" dirty="0"/>
              <a:t>pointwise multiplication</a:t>
            </a:r>
          </a:p>
          <a:p>
            <a:pPr marL="0" indent="0">
              <a:buNone/>
            </a:pPr>
            <a:r>
              <a:rPr lang="en-US" altLang="en-US" sz="2500" b="1" dirty="0">
                <a:latin typeface="Courier New" panose="02070309020205020404" pitchFamily="49" charset="0"/>
              </a:rPr>
              <a:t>a</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dirty="0"/>
              <a:t>   </a:t>
            </a:r>
            <a:endParaRPr lang="en-US" altLang="en-US" sz="2500" i="1" dirty="0"/>
          </a:p>
          <a:p>
            <a:pPr lvl="1"/>
            <a:r>
              <a:rPr lang="en-US" altLang="en-US" sz="2500" dirty="0"/>
              <a:t>dot product; could be sparse</a:t>
            </a:r>
          </a:p>
          <a:p>
            <a:endParaRPr lang="en-US" altLang="en-US" sz="2500" b="1" dirty="0">
              <a:solidFill>
                <a:schemeClr val="accent1"/>
              </a:solidFill>
              <a:latin typeface="Courier New" panose="02070309020205020404" pitchFamily="49" charset="0"/>
            </a:endParaRPr>
          </a:p>
          <a:p>
            <a:pPr marL="0" indent="0">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r>
              <a:rPr lang="en-US" altLang="en-US" sz="2500" dirty="0"/>
              <a:t>      </a:t>
            </a:r>
            <a:endParaRPr lang="en-US" altLang="en-US" sz="2500" i="1" dirty="0">
              <a:solidFill>
                <a:schemeClr val="folHlink"/>
              </a:solidFill>
            </a:endParaRPr>
          </a:p>
          <a:p>
            <a:pPr lvl="1"/>
            <a:r>
              <a:rPr lang="en-US" altLang="en-US" sz="2500" dirty="0"/>
              <a:t>matrix multiplication; could be sparse</a:t>
            </a:r>
          </a:p>
          <a:p>
            <a:pPr lvl="1"/>
            <a:r>
              <a:rPr lang="en-US" altLang="en-US" sz="2500" b="1" dirty="0">
                <a:latin typeface="Courier New" panose="02070309020205020404" pitchFamily="49" charset="0"/>
              </a:rPr>
              <a:t>J</a:t>
            </a:r>
            <a:r>
              <a:rPr lang="en-US" altLang="en-US" sz="2500" dirty="0"/>
              <a:t> is free on the right-hand side, so we sum over it</a:t>
            </a:r>
            <a:endParaRPr lang="en-US" altLang="en-US" sz="2500" b="1" dirty="0">
              <a:latin typeface="Courier New" panose="02070309020205020404" pitchFamily="49" charset="0"/>
            </a:endParaRPr>
          </a:p>
          <a:p>
            <a:pPr lvl="1"/>
            <a:endParaRPr lang="en-US" altLang="en-US" sz="2100" dirty="0"/>
          </a:p>
        </p:txBody>
      </p:sp>
      <p:sp>
        <p:nvSpPr>
          <p:cNvPr id="365584" name="Oval 16">
            <a:extLst>
              <a:ext uri="{FF2B5EF4-FFF2-40B4-BE49-F238E27FC236}">
                <a16:creationId xmlns:a16="http://schemas.microsoft.com/office/drawing/2014/main" id="{25D1065F-A498-453B-95A7-26C8C17F0695}"/>
              </a:ext>
            </a:extLst>
          </p:cNvPr>
          <p:cNvSpPr>
            <a:spLocks noChangeArrowheads="1"/>
          </p:cNvSpPr>
          <p:nvPr/>
        </p:nvSpPr>
        <p:spPr bwMode="auto">
          <a:xfrm>
            <a:off x="4571997" y="3497641"/>
            <a:ext cx="1624013" cy="519351"/>
          </a:xfrm>
          <a:prstGeom prst="ellipse">
            <a:avLst/>
          </a:prstGeom>
          <a:noFill/>
          <a:ln w="28575" algn="ctr">
            <a:solidFill>
              <a:srgbClr val="FF5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365586" name="Freeform 18">
            <a:extLst>
              <a:ext uri="{FF2B5EF4-FFF2-40B4-BE49-F238E27FC236}">
                <a16:creationId xmlns:a16="http://schemas.microsoft.com/office/drawing/2014/main" id="{DE14D6D4-1BCF-47C2-9E92-AF2DFFE1C0F6}"/>
              </a:ext>
            </a:extLst>
          </p:cNvPr>
          <p:cNvSpPr>
            <a:spLocks/>
          </p:cNvSpPr>
          <p:nvPr/>
        </p:nvSpPr>
        <p:spPr bwMode="auto">
          <a:xfrm>
            <a:off x="2379515" y="3247295"/>
            <a:ext cx="1905000" cy="369332"/>
          </a:xfrm>
          <a:custGeom>
            <a:avLst/>
            <a:gdLst>
              <a:gd name="T0" fmla="*/ 1200 w 1200"/>
              <a:gd name="T1" fmla="*/ 186 h 187"/>
              <a:gd name="T2" fmla="*/ 1012 w 1200"/>
              <a:gd name="T3" fmla="*/ 38 h 187"/>
              <a:gd name="T4" fmla="*/ 201 w 1200"/>
              <a:gd name="T5" fmla="*/ 25 h 187"/>
              <a:gd name="T6" fmla="*/ 0 w 1200"/>
              <a:gd name="T7" fmla="*/ 187 h 187"/>
            </a:gdLst>
            <a:ahLst/>
            <a:cxnLst>
              <a:cxn ang="0">
                <a:pos x="T0" y="T1"/>
              </a:cxn>
              <a:cxn ang="0">
                <a:pos x="T2" y="T3"/>
              </a:cxn>
              <a:cxn ang="0">
                <a:pos x="T4" y="T5"/>
              </a:cxn>
              <a:cxn ang="0">
                <a:pos x="T6" y="T7"/>
              </a:cxn>
            </a:cxnLst>
            <a:rect l="0" t="0" r="r" b="b"/>
            <a:pathLst>
              <a:path w="1200" h="187">
                <a:moveTo>
                  <a:pt x="1200" y="186"/>
                </a:moveTo>
                <a:cubicBezTo>
                  <a:pt x="1169" y="161"/>
                  <a:pt x="1178" y="65"/>
                  <a:pt x="1012" y="38"/>
                </a:cubicBezTo>
                <a:cubicBezTo>
                  <a:pt x="846" y="11"/>
                  <a:pt x="370" y="0"/>
                  <a:pt x="201" y="25"/>
                </a:cubicBezTo>
                <a:cubicBezTo>
                  <a:pt x="32" y="50"/>
                  <a:pt x="42" y="153"/>
                  <a:pt x="0" y="187"/>
                </a:cubicBezTo>
              </a:path>
            </a:pathLst>
          </a:custGeom>
          <a:noFill/>
          <a:ln w="28575" cap="flat" cmpd="sng">
            <a:solidFill>
              <a:schemeClr val="accent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5587" name="Freeform 19">
            <a:extLst>
              <a:ext uri="{FF2B5EF4-FFF2-40B4-BE49-F238E27FC236}">
                <a16:creationId xmlns:a16="http://schemas.microsoft.com/office/drawing/2014/main" id="{343681B7-40C6-4962-8CBB-7AFDFEEC259B}"/>
              </a:ext>
            </a:extLst>
          </p:cNvPr>
          <p:cNvSpPr>
            <a:spLocks/>
          </p:cNvSpPr>
          <p:nvPr/>
        </p:nvSpPr>
        <p:spPr bwMode="auto">
          <a:xfrm>
            <a:off x="2677677" y="3183697"/>
            <a:ext cx="3667125" cy="369332"/>
          </a:xfrm>
          <a:custGeom>
            <a:avLst/>
            <a:gdLst>
              <a:gd name="T0" fmla="*/ 2310 w 2310"/>
              <a:gd name="T1" fmla="*/ 265 h 284"/>
              <a:gd name="T2" fmla="*/ 1957 w 2310"/>
              <a:gd name="T3" fmla="*/ 36 h 284"/>
              <a:gd name="T4" fmla="*/ 314 w 2310"/>
              <a:gd name="T5" fmla="*/ 49 h 284"/>
              <a:gd name="T6" fmla="*/ 74 w 2310"/>
              <a:gd name="T7" fmla="*/ 284 h 284"/>
            </a:gdLst>
            <a:ahLst/>
            <a:cxnLst>
              <a:cxn ang="0">
                <a:pos x="T0" y="T1"/>
              </a:cxn>
              <a:cxn ang="0">
                <a:pos x="T2" y="T3"/>
              </a:cxn>
              <a:cxn ang="0">
                <a:pos x="T4" y="T5"/>
              </a:cxn>
              <a:cxn ang="0">
                <a:pos x="T6" y="T7"/>
              </a:cxn>
            </a:cxnLst>
            <a:rect l="0" t="0" r="r" b="b"/>
            <a:pathLst>
              <a:path w="2310" h="284">
                <a:moveTo>
                  <a:pt x="2310" y="265"/>
                </a:moveTo>
                <a:cubicBezTo>
                  <a:pt x="2251" y="227"/>
                  <a:pt x="2290" y="72"/>
                  <a:pt x="1957" y="36"/>
                </a:cubicBezTo>
                <a:cubicBezTo>
                  <a:pt x="1624" y="0"/>
                  <a:pt x="628" y="8"/>
                  <a:pt x="314" y="49"/>
                </a:cubicBezTo>
                <a:cubicBezTo>
                  <a:pt x="0" y="90"/>
                  <a:pt x="124" y="235"/>
                  <a:pt x="74" y="284"/>
                </a:cubicBezTo>
              </a:path>
            </a:pathLst>
          </a:custGeom>
          <a:noFill/>
          <a:ln w="28575" cap="flat" cmpd="sng">
            <a:solidFill>
              <a:schemeClr val="accent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65590" name="Group 22">
            <a:extLst>
              <a:ext uri="{FF2B5EF4-FFF2-40B4-BE49-F238E27FC236}">
                <a16:creationId xmlns:a16="http://schemas.microsoft.com/office/drawing/2014/main" id="{FA535249-D392-459E-87E8-0E7A34394476}"/>
              </a:ext>
            </a:extLst>
          </p:cNvPr>
          <p:cNvGrpSpPr>
            <a:grpSpLocks/>
          </p:cNvGrpSpPr>
          <p:nvPr/>
        </p:nvGrpSpPr>
        <p:grpSpPr bwMode="auto">
          <a:xfrm>
            <a:off x="3276598" y="3439686"/>
            <a:ext cx="2343961" cy="766763"/>
            <a:chOff x="1248" y="2764"/>
            <a:chExt cx="1056" cy="483"/>
          </a:xfrm>
        </p:grpSpPr>
        <p:sp>
          <p:nvSpPr>
            <p:cNvPr id="365588" name="Freeform 20">
              <a:extLst>
                <a:ext uri="{FF2B5EF4-FFF2-40B4-BE49-F238E27FC236}">
                  <a16:creationId xmlns:a16="http://schemas.microsoft.com/office/drawing/2014/main" id="{556FCCA9-3506-477D-AC67-A6384665AAD0}"/>
                </a:ext>
              </a:extLst>
            </p:cNvPr>
            <p:cNvSpPr>
              <a:spLocks/>
            </p:cNvSpPr>
            <p:nvPr/>
          </p:nvSpPr>
          <p:spPr bwMode="auto">
            <a:xfrm>
              <a:off x="1439" y="3014"/>
              <a:ext cx="865" cy="233"/>
            </a:xfrm>
            <a:custGeom>
              <a:avLst/>
              <a:gdLst>
                <a:gd name="T0" fmla="*/ 865 w 865"/>
                <a:gd name="T1" fmla="*/ 58 h 124"/>
                <a:gd name="T2" fmla="*/ 455 w 865"/>
                <a:gd name="T3" fmla="*/ 118 h 124"/>
                <a:gd name="T4" fmla="*/ 68 w 865"/>
                <a:gd name="T5" fmla="*/ 95 h 124"/>
                <a:gd name="T6" fmla="*/ 5 w 865"/>
                <a:gd name="T7" fmla="*/ 0 h 124"/>
              </a:gdLst>
              <a:ahLst/>
              <a:cxnLst>
                <a:cxn ang="0">
                  <a:pos x="T0" y="T1"/>
                </a:cxn>
                <a:cxn ang="0">
                  <a:pos x="T2" y="T3"/>
                </a:cxn>
                <a:cxn ang="0">
                  <a:pos x="T4" y="T5"/>
                </a:cxn>
                <a:cxn ang="0">
                  <a:pos x="T6" y="T7"/>
                </a:cxn>
              </a:cxnLst>
              <a:rect l="0" t="0" r="r" b="b"/>
              <a:pathLst>
                <a:path w="865" h="124">
                  <a:moveTo>
                    <a:pt x="865" y="58"/>
                  </a:moveTo>
                  <a:cubicBezTo>
                    <a:pt x="797" y="68"/>
                    <a:pt x="588" y="112"/>
                    <a:pt x="455" y="118"/>
                  </a:cubicBezTo>
                  <a:cubicBezTo>
                    <a:pt x="322" y="124"/>
                    <a:pt x="136" y="113"/>
                    <a:pt x="68" y="95"/>
                  </a:cubicBezTo>
                  <a:cubicBezTo>
                    <a:pt x="0" y="77"/>
                    <a:pt x="18" y="20"/>
                    <a:pt x="5" y="0"/>
                  </a:cubicBezTo>
                </a:path>
              </a:pathLst>
            </a:custGeom>
            <a:noFill/>
            <a:ln w="28575" cap="flat" cmpd="sng">
              <a:solidFill>
                <a:srgbClr val="FF5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5589" name="Oval 21">
              <a:extLst>
                <a:ext uri="{FF2B5EF4-FFF2-40B4-BE49-F238E27FC236}">
                  <a16:creationId xmlns:a16="http://schemas.microsoft.com/office/drawing/2014/main" id="{B92C1436-38D0-46E0-94CB-DE3AD08E298F}"/>
                </a:ext>
              </a:extLst>
            </p:cNvPr>
            <p:cNvSpPr>
              <a:spLocks noChangeArrowheads="1"/>
            </p:cNvSpPr>
            <p:nvPr/>
          </p:nvSpPr>
          <p:spPr bwMode="auto">
            <a:xfrm>
              <a:off x="1248" y="2764"/>
              <a:ext cx="164" cy="327"/>
            </a:xfrm>
            <a:prstGeom prst="ellipse">
              <a:avLst/>
            </a:prstGeom>
            <a:noFill/>
            <a:ln w="28575" algn="ctr">
              <a:solidFill>
                <a:srgbClr val="FF5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1" name="Picture 10">
            <a:extLst>
              <a:ext uri="{FF2B5EF4-FFF2-40B4-BE49-F238E27FC236}">
                <a16:creationId xmlns:a16="http://schemas.microsoft.com/office/drawing/2014/main" id="{09348641-4D9B-472D-81A0-5C2EC1C7C2B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456747" y="1871312"/>
            <a:ext cx="2528687" cy="1073234"/>
          </a:xfrm>
          <a:prstGeom prst="rect">
            <a:avLst/>
          </a:prstGeom>
        </p:spPr>
      </p:pic>
      <p:pic>
        <p:nvPicPr>
          <p:cNvPr id="9" name="Picture 8">
            <a:extLst>
              <a:ext uri="{FF2B5EF4-FFF2-40B4-BE49-F238E27FC236}">
                <a16:creationId xmlns:a16="http://schemas.microsoft.com/office/drawing/2014/main" id="{58BF37EF-D2A4-4D84-8849-E272656584C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721091" y="3137746"/>
            <a:ext cx="3003339" cy="1141307"/>
          </a:xfrm>
          <a:prstGeom prst="rect">
            <a:avLst/>
          </a:prstGeom>
        </p:spPr>
      </p:pic>
      <p:sp>
        <p:nvSpPr>
          <p:cNvPr id="12" name="Speech Bubble: Oval 11" hidden="1">
            <a:extLst>
              <a:ext uri="{FF2B5EF4-FFF2-40B4-BE49-F238E27FC236}">
                <a16:creationId xmlns:a16="http://schemas.microsoft.com/office/drawing/2014/main" id="{8A308E70-EAAF-4CEE-8639-89A4D478C49F}"/>
              </a:ext>
            </a:extLst>
          </p:cNvPr>
          <p:cNvSpPr/>
          <p:nvPr/>
        </p:nvSpPr>
        <p:spPr>
          <a:xfrm>
            <a:off x="2677677" y="3348111"/>
            <a:ext cx="6719541" cy="2466900"/>
          </a:xfrm>
          <a:prstGeom prst="wedgeEllipseCallout">
            <a:avLst>
              <a:gd name="adj1" fmla="val 32670"/>
              <a:gd name="adj2" fmla="val -74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 . + b("yetis") * c("yetis")</a:t>
            </a:r>
          </a:p>
          <a:p>
            <a:pPr algn="ctr"/>
            <a:r>
              <a:rPr lang="en-US" sz="2800" dirty="0"/>
              <a:t>         + b("zebra") * c("zebra")</a:t>
            </a:r>
          </a:p>
        </p:txBody>
      </p:sp>
    </p:spTree>
    <p:extLst>
      <p:ext uri="{BB962C8B-B14F-4D97-AF65-F5344CB8AC3E}">
        <p14:creationId xmlns:p14="http://schemas.microsoft.com/office/powerpoint/2010/main" val="29771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500"/>
                                        <p:tgtEl>
                                          <p:spTgt spid="3655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5571">
                                            <p:txEl>
                                              <p:pRg st="1" end="1"/>
                                            </p:txEl>
                                          </p:spTgt>
                                        </p:tgtEl>
                                        <p:attrNameLst>
                                          <p:attrName>style.visibility</p:attrName>
                                        </p:attrNameLst>
                                      </p:cBhvr>
                                      <p:to>
                                        <p:strVal val="visible"/>
                                      </p:to>
                                    </p:set>
                                    <p:animEffect transition="in" filter="fade">
                                      <p:cBhvr>
                                        <p:cTn id="10" dur="500"/>
                                        <p:tgtEl>
                                          <p:spTgt spid="3655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5571">
                                            <p:txEl>
                                              <p:pRg st="2" end="2"/>
                                            </p:txEl>
                                          </p:spTgt>
                                        </p:tgtEl>
                                        <p:attrNameLst>
                                          <p:attrName>style.visibility</p:attrName>
                                        </p:attrNameLst>
                                      </p:cBhvr>
                                      <p:to>
                                        <p:strVal val="visible"/>
                                      </p:to>
                                    </p:set>
                                    <p:animEffect transition="in" filter="fade">
                                      <p:cBhvr>
                                        <p:cTn id="15" dur="500"/>
                                        <p:tgtEl>
                                          <p:spTgt spid="36557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5571">
                                            <p:txEl>
                                              <p:pRg st="3" end="3"/>
                                            </p:txEl>
                                          </p:spTgt>
                                        </p:tgtEl>
                                        <p:attrNameLst>
                                          <p:attrName>style.visibility</p:attrName>
                                        </p:attrNameLst>
                                      </p:cBhvr>
                                      <p:to>
                                        <p:strVal val="visible"/>
                                      </p:to>
                                    </p:set>
                                    <p:animEffect transition="in" filter="fade">
                                      <p:cBhvr>
                                        <p:cTn id="21" dur="500"/>
                                        <p:tgtEl>
                                          <p:spTgt spid="3655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5571">
                                            <p:txEl>
                                              <p:pRg st="5" end="5"/>
                                            </p:txEl>
                                          </p:spTgt>
                                        </p:tgtEl>
                                        <p:attrNameLst>
                                          <p:attrName>style.visibility</p:attrName>
                                        </p:attrNameLst>
                                      </p:cBhvr>
                                      <p:to>
                                        <p:strVal val="visible"/>
                                      </p:to>
                                    </p:set>
                                    <p:animEffect transition="in" filter="fade">
                                      <p:cBhvr>
                                        <p:cTn id="31" dur="500"/>
                                        <p:tgtEl>
                                          <p:spTgt spid="36557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5571">
                                            <p:txEl>
                                              <p:pRg st="6" end="6"/>
                                            </p:txEl>
                                          </p:spTgt>
                                        </p:tgtEl>
                                        <p:attrNameLst>
                                          <p:attrName>style.visibility</p:attrName>
                                        </p:attrNameLst>
                                      </p:cBhvr>
                                      <p:to>
                                        <p:strVal val="visible"/>
                                      </p:to>
                                    </p:set>
                                    <p:animEffect transition="in" filter="fade">
                                      <p:cBhvr>
                                        <p:cTn id="34" dur="500"/>
                                        <p:tgtEl>
                                          <p:spTgt spid="365571">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5571">
                                            <p:txEl>
                                              <p:pRg st="7" end="7"/>
                                            </p:txEl>
                                          </p:spTgt>
                                        </p:tgtEl>
                                        <p:attrNameLst>
                                          <p:attrName>style.visibility</p:attrName>
                                        </p:attrNameLst>
                                      </p:cBhvr>
                                      <p:to>
                                        <p:strVal val="visible"/>
                                      </p:to>
                                    </p:set>
                                    <p:animEffect transition="in" filter="fade">
                                      <p:cBhvr>
                                        <p:cTn id="37" dur="500"/>
                                        <p:tgtEl>
                                          <p:spTgt spid="365571">
                                            <p:txEl>
                                              <p:pRg st="7" end="7"/>
                                            </p:txEl>
                                          </p:spTgt>
                                        </p:tgtEl>
                                      </p:cBhvr>
                                    </p:animEffec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6558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558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365584"/>
                                        </p:tgtEl>
                                        <p:attrNameLst>
                                          <p:attrName>style.visibility</p:attrName>
                                        </p:attrNameLst>
                                      </p:cBhvr>
                                      <p:to>
                                        <p:strVal val="visible"/>
                                      </p:to>
                                    </p:set>
                                  </p:childTnLst>
                                </p:cTn>
                              </p:par>
                            </p:childTnLst>
                          </p:cTn>
                        </p:par>
                        <p:par>
                          <p:cTn id="54" fill="hold" nodeType="afterGroup">
                            <p:stCondLst>
                              <p:cond delay="0"/>
                            </p:stCondLst>
                            <p:childTnLst>
                              <p:par>
                                <p:cTn id="55" presetID="22" presetClass="entr" presetSubtype="2" fill="hold" nodeType="afterEffect">
                                  <p:stCondLst>
                                    <p:cond delay="0"/>
                                  </p:stCondLst>
                                  <p:childTnLst>
                                    <p:set>
                                      <p:cBhvr>
                                        <p:cTn id="56" dur="1" fill="hold">
                                          <p:stCondLst>
                                            <p:cond delay="0"/>
                                          </p:stCondLst>
                                        </p:cTn>
                                        <p:tgtEl>
                                          <p:spTgt spid="365590"/>
                                        </p:tgtEl>
                                        <p:attrNameLst>
                                          <p:attrName>style.visibility</p:attrName>
                                        </p:attrNameLst>
                                      </p:cBhvr>
                                      <p:to>
                                        <p:strVal val="visible"/>
                                      </p:to>
                                    </p:set>
                                    <p:animEffect transition="in" filter="wipe(right)">
                                      <p:cBhvr>
                                        <p:cTn id="57" dur="500"/>
                                        <p:tgtEl>
                                          <p:spTgt spid="36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uiExpand="1" build="p"/>
      <p:bldP spid="12" grpId="0" animBg="1"/>
      <p:bldP spid="1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339.0473"/>
  <p:tag name="ORIGINALWIDTH" val="430.5601"/>
  <p:tag name="OUTPUTDPI" val="1200"/>
  <p:tag name="LATEXADDIN" val="\documentclass{article}&#10;\usepackage{amsmath}&#10;\usepackage{graphicx}&#10;\pagestyle{empty}&#10;\begin{document}&#10;&#10;$\scalebox{2.2}{\ensuremath{\Delta \nabla}}$&#10;&#10;\vspace*{-1mm}&#10;\texttt{:-dyna.}&#10;&#10;\end{document}"/>
  <p:tag name="IGUANATEXSIZE" val="20"/>
  <p:tag name="IGUANATEXCURSOR" val="160"/>
  <p:tag name="TRANSPARENCY" val="True"/>
  <p:tag name="FILENAME" val=""/>
  <p:tag name="INPUTTYPE" val="0"/>
  <p:tag name="LATEXENGINEID" val="1"/>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345.332"/>
  <p:tag name="LATEXADDIN" val="\documentclass{article}&#10;\usepackage{amsmath}&#10;\pagestyle{empty}&#10;\begin{document}&#10;&#10;$action = \text{argmax } \pi( \cdot | \ldots)$&#10;&#10;&#10;\end{document}"/>
  <p:tag name="IGUANATEXSIZE" val="20"/>
  <p:tag name="IGUANATEXCURSOR" val="104"/>
  <p:tag name="TRANSPARENCY" val="True"/>
  <p:tag name="FILENAME" val=""/>
  <p:tag name="LATEXENGINEID" val="0"/>
  <p:tag name="TEMPFOLDER" val="C:\Users\matth\Documents\"/>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899.1376"/>
  <p:tag name="LATEXADDIN" val="\documentclass{article}&#10;\usepackage{amsmath}&#10;\pagestyle{empty}&#10;\begin{document}&#10;&#10;&#10;$action \sim \pi( \cdot | \ldots)$&#10;&#10;&#10;\end{document}"/>
  <p:tag name="IGUANATEXSIZE" val="20"/>
  <p:tag name="IGUANATEXCURSOR" val="95"/>
  <p:tag name="TRANSPARENCY" val="True"/>
  <p:tag name="FILENAME" val=""/>
  <p:tag name="LATEXENGINEID" val="0"/>
  <p:tag name="TEMPFOLDER" val="C:\Users\matth\Documents\"/>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592.801"/>
  <p:tag name="LATEXADDIN" val="\documentclass{article}&#10;\usepackage{amsmath}&#10;\usepackage{amsfonts}&#10;\pagestyle{empty}&#10;\begin{document}&#10;&#10;\[&#10;\rho(\pi) = \mathbb{E}\left[ \sum_{i=1}^\infty \gamma^i \lambda_i \, \textrm{latency}(i) \right]&#10;\]&#10;&#10;\end{document}"/>
  <p:tag name="IGUANATEXSIZE" val="20"/>
  <p:tag name="IGUANATEXCURSOR" val="174"/>
  <p:tag name="TRANSPARENCY" val="True"/>
  <p:tag name="FILENAME" val=""/>
  <p:tag name="LATEXENGINEID" val="0"/>
  <p:tag name="TEMPFOLDER" val="C:\Users\timv\Documents\"/>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00.15"/>
  <p:tag name="LATEXADDIN" val="\documentclass{article}&#10;\usepackage{amsmath}&#10;\usepackage{amsfonts}&#10;\usepackage{latexsym}&#10;\pagestyle{empty}&#10;\begin{document}&#10;&#10;\[&#10;\mathbb{E}\left[ q_i \right] \approx \widehat{q}(s,a_i)&#10;\]&#10;&#10;\end{document}"/>
  <p:tag name="IGUANATEXSIZE" val="20"/>
  <p:tag name="IGUANATEXCURSOR" val="183"/>
  <p:tag name="TRANSPARENCY" val="True"/>
  <p:tag name="FILENAME" val=""/>
  <p:tag name="LATEXENGINEID" val="0"/>
  <p:tag name="TEMPFOLDER" val="C:\Users\timv\Documents\"/>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675.6655"/>
  <p:tag name="LATEXADDIN" val="\documentclass{article}&#10;\usepackage{amsmath}&#10;\usepackage{amsfonts}&#10;\usepackage{latexsym}&#10;\pagestyle{empty}&#10;\begin{document}&#10;&#10;\[&#10;= w^\top\!\Phi(s,a_i)&#10;\]&#10;&#10;\end{document}"/>
  <p:tag name="IGUANATEXSIZE" val="20"/>
  <p:tag name="IGUANATEXCURSOR" val="128"/>
  <p:tag name="TRANSPARENCY" val="True"/>
  <p:tag name="FILENAME" val=""/>
  <p:tag name="LATEXENGINEID" val="0"/>
  <p:tag name="TEMPFOLDER" val="C:\Users\timv\Documents\"/>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RIGINALHEIGHT" val="339.0473"/>
  <p:tag name="ORIGINALWIDTH" val="430.5601"/>
  <p:tag name="OUTPUTDPI" val="1200"/>
  <p:tag name="LATEXADDIN" val="\documentclass{article}&#10;\usepackage{amsmath}&#10;\usepackage{graphicx}&#10;\pagestyle{empty}&#10;\begin{document}&#10;&#10;$\scalebox{2.2}{\ensuremath{\Delta \nabla}}$&#10;&#10;\vspace*{-1mm}&#10;\texttt{:-dyna.}&#10;&#10;\end{document}"/>
  <p:tag name="IGUANATEXSIZE" val="20"/>
  <p:tag name="IGUANATEXCURSOR" val="160"/>
  <p:tag name="TRANSPARENCY" val="True"/>
  <p:tag name="FILENAME" val=""/>
  <p:tag name="INPUTTYPE" val="0"/>
  <p:tag name="LATEXENGINEID" val="1"/>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274.841"/>
  <p:tag name="LATEXADDIN" val="\documentclass{article}&#10;\usepackage{amsmath}&#10;\usepackage{amsfonts}&#10;\pagestyle{empty}&#10;\begin{document}&#10;&#10;\[&#10;\widehat{q}(s,a) \approx \mathbb{E}\left[ r + \widehat{q}(s',a') \right]&#10;\]&#10;&#10;&#10;\end{document}"/>
  <p:tag name="IGUANATEXSIZE" val="20"/>
  <p:tag name="IGUANATEXCURSOR" val="166"/>
  <p:tag name="TRANSPARENCY" val="True"/>
  <p:tag name="FILENAME" val=""/>
  <p:tag name="LATEXENGINEID" val="0"/>
  <p:tag name="TEMPFOLDER" val="C:\Users\timv\Documents\"/>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1.74354"/>
  <p:tag name="LATEXADDIN" val="\documentclass{article}&#10;\usepackage{amsmath}&#10;\pagestyle{empty}&#10;\begin{document}&#10;&#10;\[&#10;r&#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01.9872"/>
  <p:tag name="ORIGINALWIDTH" val="78.74016"/>
  <p:tag name="LATEXADDIN" val="\documentclass{article}&#10;\usepackage{amsmath}&#10;\pagestyle{empty}&#10;\begin{document}&#10;&#10;&#10;\[&#10;s'&#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01.9872"/>
  <p:tag name="ORIGINALWIDTH" val="87.73905"/>
  <p:tag name="LATEXADDIN" val="\documentclass{article}&#10;\usepackage{amsmath}&#10;\pagestyle{empty}&#10;\begin{document}&#10;&#10;\[&#10;a'&#10;\]&#10;&#10;\end{document}"/>
  <p:tag name="IGUANATEXSIZE" val="20"/>
  <p:tag name="IGUANATEXCURSOR" val="86"/>
  <p:tag name="TRANSPARENCY" val="True"/>
  <p:tag name="FILENAME" val=""/>
  <p:tag name="LATEXENGINEID" val="0"/>
  <p:tag name="TEMPFOLDER" val="C:\Users\timv\Documents\"/>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7.74276"/>
  <p:tag name="LATEXADDIN" val="\documentclass{article}&#10;\usepackage{amsmath}&#10;\pagestyle{empty}&#10;\begin{document}&#10;&#10;\[&#10;a&#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1277.09"/>
  <p:tag name="LATEXADDIN" val="\documentclass{article}&#10;\usepackage{amsmath}&#10;&#10;\pagestyle{empty}&#10;\begin{document}&#10;&#10;\[&#10;\pi(a|s) \propto \exp\left( \theta^\top\! f(s,a) \right)&#10;\]&#10;&#10;&#10;\end{document}"/>
  <p:tag name="IGUANATEXSIZE" val="20"/>
  <p:tag name="IGUANATEXCURSOR" val="141"/>
  <p:tag name="TRANSPARENCY" val="True"/>
  <p:tag name="FILENAME" val=""/>
  <p:tag name="LATEXENGINEID" val="0"/>
  <p:tag name="TEMPFOLDER" val="C:\Users\timv\Documents\"/>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640.045"/>
  <p:tag name="LATEXADDIN" val="\documentclass{article}&#10;\usepackage{amsmath}&#10;&#10;\pagestyle{empty}&#10;\begin{document}&#10;&#10;\[&#10;\theta \gets \theta - \alpha_t \cdot \widehat{q}(s,a) \nabla \log \pi(a|s)&#10;\]&#10;&#10;&#10;\end{document}"/>
  <p:tag name="IGUANATEXSIZE" val="20"/>
  <p:tag name="IGUANATEXCURSOR" val="115"/>
  <p:tag name="TRANSPARENCY" val="True"/>
  <p:tag name="FILENAME" val=""/>
  <p:tag name="LATEXENGINEID" val="0"/>
  <p:tag name="TEMPFOLDER" val="C:\Users\timv\Documents\"/>
  <p:tag name="LATEXFORMHEIGHT" val="312"/>
  <p:tag name="LATEXFORMWIDTH" val="492.7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05.4743"/>
  <p:tag name="ORIGINALWIDTH" val="1285.339"/>
  <p:tag name="LATEXADDIN" val="\documentclass{article}&#10;\usepackage{amsmath}&#10;&#10;\pagestyle{empty}&#10;\begin{document}&#10;&#10;\[&#10;\pi(\,\cdot\,|s) \approx \underset{a'}{\textrm{argmin}}\ \widehat{q}(s, a')&#10;\]&#10;&#10;&#10;\end{document}"/>
  <p:tag name="IGUANATEXSIZE" val="20"/>
  <p:tag name="IGUANATEXCURSOR" val="91"/>
  <p:tag name="TRANSPARENCY" val="True"/>
  <p:tag name="FILENAME" val=""/>
  <p:tag name="LATEXENGINEID" val="0"/>
  <p:tag name="TEMPFOLDER" val="C:\Users\timv\Documents\"/>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48.444"/>
  <p:tag name="LATEXADDIN" val="\documentclass{article}&#10;\usepackage{amsmath}&#10;&#10;\pagestyle{empty}&#10;\begin{document}&#10;&#10;\[&#10;w = w - \beta_t \cdot \left( \widehat{q}(s,a) - (r +\widehat{q}(s',a'))  \right) \cdot \Phi(s,a) &#10;\]&#10;&#10;&#10;\end{document}"/>
  <p:tag name="IGUANATEXSIZE" val="20"/>
  <p:tag name="IGUANATEXCURSOR" val="172"/>
  <p:tag name="TRANSPARENCY" val="True"/>
  <p:tag name="FILENAME" val=""/>
  <p:tag name="LATEXENGINEID" val="0"/>
  <p:tag name="TEMPFOLDER" val="C:\Users\timv\Documents\"/>
  <p:tag name="LATEXFORMHEIGHT" val="330.75"/>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1)&#10;\]&#10;&#10;\end{document}"/>
  <p:tag name="IGUANATEXSIZE" val="20"/>
  <p:tag name="IGUANATEXCURSOR" val="102"/>
  <p:tag name="TRANSPARENCY" val="True"/>
  <p:tag name="FILENAME" val=""/>
  <p:tag name="LATEXENGINEID" val="0"/>
  <p:tag name="TEMPFOLDER" val="C:\Users\timv\Documents\"/>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2)&#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3)&#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4)&#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69.591"/>
  <p:tag name="ORIGINALWIDTH" val="991.376"/>
  <p:tag name="LATEXADDIN" val="\documentclass{article}&#10;\usepackage{amsmath}&#10;\pagestyle{empty}&#10;\begin{document}&#10;&#10;$\left[&#10;\begin{array}{ccc}&#10;0 &amp; \Rightarrow &amp; 10.2 \\&#10;1 &amp; \Rightarrow &amp; 4.3 \\&#10;2 &amp; \Rightarrow &amp; 7.2 \\&#10;7 &amp; \Rightarrow &amp; 2.3 \\&#10;14 &amp; \Rightarrow &amp; 9.3 \\&#10;\multicolumn{3}{c}{\vdots} \\&#10;83 &amp; \Rightarrow &amp; 2.3 \\&#10;107 &amp; \Rightarrow &amp; 99&#10;\end{array}&#10;\right]$&#10;&#10;&#10;\end{document}"/>
  <p:tag name="IGUANATEXSIZE" val="20"/>
  <p:tag name="IGUANATEXCURSOR" val="249"/>
  <p:tag name="TRANSPARENCY" val="True"/>
  <p:tag name="FILENAME" val=""/>
  <p:tag name="LATEXENGINEID" val="0"/>
  <p:tag name="TEMPFOLDER" val="C:\Users\timv\Documents\"/>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866.8917"/>
  <p:tag name="LATEXADDIN" val="\documentclass{article}&#10;\usepackage{amsmath}&#10;\pagestyle{empty}&#10;\begin{document}&#10;&#10;$\left[&#10;\begin{array}{ccc}&#10;1   &amp; \Rightarrow &amp; 2.0 \\&#10;9   &amp; \Rightarrow &amp; 0.1 \\&#10;14  &amp; \Rightarrow &amp; 2.3 \\&#10;83  &amp; \Rightarrow &amp; 8.1&#10;\end{array}&#10;\right]$&#10;&#10;&#10;\end{document}"/>
  <p:tag name="IGUANATEXSIZE" val="20"/>
  <p:tag name="IGUANATEXCURSOR" val="192"/>
  <p:tag name="TRANSPARENCY" val="True"/>
  <p:tag name="FILENAME" val=""/>
  <p:tag name="LATEXENGINEID" val="0"/>
  <p:tag name="TEMPFOLDER" val="C:\Users\timv\Documents\"/>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RIGINALHEIGHT" val="85.51197"/>
  <p:tag name="ORIGINALWIDTH" val="53.2574"/>
  <p:tag name="OUTPUTDPI" val="1200"/>
  <p:tag name="LATEXADDIN" val="\documentclass{article}&#10;\usepackage{amsmath}&#10;\pagestyle{empty}&#10;\begin{document}&#10;&#10;$0$&#10;&#10;&#10;\end{document}"/>
  <p:tag name="IGUANATEXSIZE" val="20"/>
  <p:tag name="IGUANATEXCURSOR" val="84"/>
  <p:tag name="TRANSPARENCY" val="True"/>
  <p:tag name="FILENAME" val=""/>
  <p:tag name="INPUTTYPE" val="0"/>
  <p:tag name="LATEXENGINEID" val="1"/>
  <p:tag name="TEMPFOLDER" val="c:\temp\"/>
</p:tagLst>
</file>

<file path=ppt/tags/tag45.xml><?xml version="1.0" encoding="utf-8"?>
<p:tagLst xmlns:a="http://schemas.openxmlformats.org/drawingml/2006/main" xmlns:r="http://schemas.openxmlformats.org/officeDocument/2006/relationships" xmlns:p="http://schemas.openxmlformats.org/presentationml/2006/main">
  <p:tag name="ORIGINALHEIGHT" val="102.7643"/>
  <p:tag name="ORIGINALWIDTH" val="150.771"/>
  <p:tag name="OUTPUTDPI" val="1200"/>
  <p:tag name="LATEXADDIN" val="\documentclass{article}&#10;\usepackage{amsmath}&#10;\pagestyle{empty}&#10;\begin{document}&#10;&#10;&#10;$2^{32}$&#10;&#10;\end{document}"/>
  <p:tag name="IGUANATEXSIZE" val="20"/>
  <p:tag name="IGUANATEXCURSOR" val="90"/>
  <p:tag name="TRANSPARENCY" val="True"/>
  <p:tag name="FILENAME" val=""/>
  <p:tag name="INPUTTYPE" val="0"/>
  <p:tag name="LATEXENGINEID" val="1"/>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592.801"/>
  <p:tag name="LATEXADDIN" val="\documentclass{article}&#10;\usepackage{amsmath}&#10;\usepackage{amsfonts}&#10;\pagestyle{empty}&#10;\begin{document}&#10;&#10;\[&#10;\rho(\pi) = \mathbb{E}\left[ \sum_{i=1}^\infty \gamma^i \lambda_i \, \textrm{latency}(i) \right]&#10;\]&#10;&#10;\end{document}"/>
  <p:tag name="IGUANATEXSIZE" val="20"/>
  <p:tag name="IGUANATEXCURSOR" val="174"/>
  <p:tag name="TRANSPARENCY" val="True"/>
  <p:tag name="FILENAME" val=""/>
  <p:tag name="LATEXENGINEID" val="0"/>
  <p:tag name="TEMPFOLDER" val="C:\Users\timv\Documents\"/>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2209.974"/>
  <p:tag name="LATEXADDIN" val="\documentclass{article}&#10;\usepackage{amsmath}&#10;\usepackage{amsfonts}&#10;\pagestyle{empty}&#10;\begin{document}&#10;&#10;\[&#10;= \mathbb{E}\left[ \sum_{t=1}^\infty \textrm{load}(t) \!\cdot\! \left( \textrm{clock}(t\!+\!1) - \textrm{clock}(t) \right)\right]&#10;\]&#10;&#10;\end{document}"/>
  <p:tag name="IGUANATEXSIZE" val="20"/>
  <p:tag name="IGUANATEXCURSOR" val="227"/>
  <p:tag name="TRANSPARENCY" val="True"/>
  <p:tag name="FILENAME" val=""/>
  <p:tag name="LATEXENGINEID" val="0"/>
  <p:tag name="TEMPFOLDER" val="C:\Users\timv\Documents\"/>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94.7131"/>
  <p:tag name="ORIGINALWIDTH" val="1006.374"/>
  <p:tag name="LATEXADDIN" val="\documentclass{article}&#10;\usepackage{amsmath}&#10;\usepackage{amsfonts}&#10;\usepackage{mathtools}&#10;\pagestyle{empty}&#10;\begin{document}&#10;&#10;\[&#10;\textrm{load}(t) = \!\!\!\sum_{i \in \mathcal{O}(t)} \gamma^i \lambda_i&#10;\]&#10;&#10;\end{document}"/>
  <p:tag name="IGUANATEXSIZE" val="20"/>
  <p:tag name="IGUANATEXCURSOR" val="154"/>
  <p:tag name="TRANSPARENCY" val="True"/>
  <p:tag name="FILENAME" val=""/>
  <p:tag name="LATEXENGINEID" val="0"/>
  <p:tag name="TEMPFOLDER" val="C:\Users\timv\Documents\"/>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RIGINALHEIGHT" val="372.802"/>
  <p:tag name="ORIGINALWIDTH" val="878.3726"/>
  <p:tag name="OUTPUTDPI" val="1200"/>
  <p:tag name="LATEXADDIN" val="\documentclass{article}&#10;\usepackage{amsmath}&#10;\pagestyle{empty}&#10;\begin{document}&#10;&#10;&#10;\[ \left( a = \sum_i b_i * c_i \right) \]&#10;&#10;\end{document}"/>
  <p:tag name="IGUANATEXSIZE" val="20"/>
  <p:tag name="IGUANATEXCURSOR" val="120"/>
  <p:tag name="TRANSPARENCY" val="True"/>
  <p:tag name="FILENAME" val=""/>
  <p:tag name="INPUTTYPE" val="0"/>
  <p:tag name="LATEXENGINEID" val="1"/>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00.15"/>
  <p:tag name="LATEXADDIN" val="\documentclass{article}&#10;\usepackage{amsmath}&#10;\usepackage{amsfonts}&#10;\usepackage{latexsym}&#10;\pagestyle{empty}&#10;\begin{document}&#10;&#10;\[&#10;\mathbb{E}\left[ q_i \right] \approx \widehat{q}(s,a_i)&#10;\]&#10;&#10;\end{document}"/>
  <p:tag name="IGUANATEXSIZE" val="20"/>
  <p:tag name="IGUANATEXCURSOR" val="183"/>
  <p:tag name="TRANSPARENCY" val="True"/>
  <p:tag name="FILENAME" val=""/>
  <p:tag name="LATEXENGINEID" val="0"/>
  <p:tag name="TEMPFOLDER" val="C:\Users\timv\Documents\"/>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675.6655"/>
  <p:tag name="LATEXADDIN" val="\documentclass{article}&#10;\usepackage{amsmath}&#10;\usepackage{amsfonts}&#10;\usepackage{latexsym}&#10;\pagestyle{empty}&#10;\begin{document}&#10;&#10;\[&#10;= w^\top\!\Phi(s,a_i)&#10;\]&#10;&#10;\end{document}"/>
  <p:tag name="IGUANATEXSIZE" val="20"/>
  <p:tag name="IGUANATEXCURSOR" val="128"/>
  <p:tag name="TRANSPARENCY" val="True"/>
  <p:tag name="FILENAME" val=""/>
  <p:tag name="LATEXENGINEID" val="0"/>
  <p:tag name="TEMPFOLDER" val="C:\Users\timv\Documents\"/>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98803"/>
  <p:tag name="LATEXADDIN" val="\documentclass{article}&#10;\usepackage{amsmath}&#10;\pagestyle{empty}&#10;\begin{document}&#10;&#10;\[&#10;q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7.48779"/>
  <p:tag name="LATEXADDIN" val="\documentclass{article}&#10;\usepackage{amsmath}&#10;\pagestyle{empty}&#10;\begin{document}&#10;&#10;\[&#10;q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RIGINALHEIGHT" val="447.8125"/>
  <p:tag name="ORIGINALWIDTH" val="1178.414"/>
  <p:tag name="OUTPUTDPI" val="1200"/>
  <p:tag name="LATEXADDIN" val="\documentclass{article}&#10;\usepackage{amsmath}&#10;\pagestyle{empty}&#10;\begin{document}&#10;&#10;\[ \left( a_{i,k} = \sum_j b_{i, j} * c_{j, k} \right) \]&#10;&#10;&#10;\end{document}"/>
  <p:tag name="IGUANATEXSIZE" val="20"/>
  <p:tag name="IGUANATEXCURSOR" val="84"/>
  <p:tag name="TRANSPARENCY" val="True"/>
  <p:tag name="FILENAME" val=""/>
  <p:tag name="INPUTTYPE" val="0"/>
  <p:tag name="LATEXENGINEID" val="1"/>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92.7259"/>
  <p:tag name="ORIGINALWIDTH" val="1140.607"/>
  <p:tag name="LATEXADDIN" val="\documentclass{article}&#10;\usepackage{amsmath}&#10;&#10;\pagestyle{empty}&#10;\begin{document}&#10;&#10;\[&#10;\pi(s) = \underset{a}{\textrm{argmin}}\ \widehat{q}(s, a)&#10;\]&#10;&#10;&#10;\end{document}"/>
  <p:tag name="IGUANATEXSIZE" val="20"/>
  <p:tag name="IGUANATEXCURSOR" val="94"/>
  <p:tag name="TRANSPARENCY" val="True"/>
  <p:tag name="FILENAME" val=""/>
  <p:tag name="LATEXENGINEID" val="0"/>
  <p:tag name="TEMPFOLDER" val="C:\Users\timv\Documents\"/>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1)&#10;\]&#10;&#10;\end{document}"/>
  <p:tag name="IGUANATEXSIZE" val="20"/>
  <p:tag name="IGUANATEXCURSOR" val="102"/>
  <p:tag name="TRANSPARENCY" val="True"/>
  <p:tag name="FILENAME" val=""/>
  <p:tag name="LATEXENGINEID" val="0"/>
  <p:tag name="TEMPFOLDER" val="C:\Users\timv\Documents\"/>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2)&#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3)&#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4)&#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RIGINALHEIGHT" val="585.8317"/>
  <p:tag name="ORIGINALWIDTH" val="2824.144"/>
  <p:tag name="OUTPUTDPI" val="1200"/>
  <p:tag name="LATEXADDIN" val="\documentclass{article}&#10;\usepackage{amsmath}&#10;\pagestyle{empty}&#10;\begin{document}&#10;&#10;\begin{align*}&#10;\text{distance}(x) &amp;= \min_{y \in \text{edges}(x, \cdot)} \text{edge}(x, y) + \text{distance}(y) \\&#10;\text{distance}(\text{Start}) &amp;= 0 \\&#10;\text{Path length} &amp;= \text{distance}(\text{End})&#10;\end{align*}&#10;&#10;\end{document}"/>
  <p:tag name="IGUANATEXSIZE" val="20"/>
  <p:tag name="IGUANATEXCURSOR" val="137"/>
  <p:tag name="TRANSPARENCY" val="True"/>
  <p:tag name="FILENAME" val=""/>
  <p:tag name="INPUTTYPE" val="0"/>
  <p:tag name="LATEXENGINEID" val="1"/>
  <p:tag name="TEMPFOLDER" val="C:\Users\matth\Documents\"/>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20.21"/>
  <p:tag name="LATEXADDIN" val="\documentclass{article}&#10;\usepackage{amsmath}&#10;\usepackage{amsfonts}&#10;\usepackage{latexsym}&#10;\pagestyle{empty}&#10;\begin{document}&#10;&#10;\[&#10;\widehat{q}(s,a)&#10;\]&#10;&#10;\end{document}"/>
  <p:tag name="IGUANATEXSIZE" val="20"/>
  <p:tag name="IGUANATEXCURSOR" val="143"/>
  <p:tag name="TRANSPARENCY" val="True"/>
  <p:tag name="FILENAME" val=""/>
  <p:tag name="LATEXENGINEID" val="0"/>
  <p:tag name="TEMPFOLDER" val="C:\Users\timv\Documents\"/>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54.74315"/>
  <p:tag name="ORIGINALWIDTH" val="68.24149"/>
  <p:tag name="LATEXADDIN" val="\documentclass{article}&#10;\usepackage{amsmath}&#10;\usepackage{amsfonts}&#10;\usepackage{latexsym}&#10;\usepackage{color}&#10;\pagestyle{empty}&#10;\begin{document}&#10;&#10;\color{black}&#10;\[&#10;\pi&#10;\]&#10;&#10;\end{document}"/>
  <p:tag name="IGUANATEXSIZE" val="20"/>
  <p:tag name="IGUANATEXCURSOR" val="164"/>
  <p:tag name="TRANSPARENCY" val="True"/>
  <p:tag name="FILENAME" val=""/>
  <p:tag name="LATEXENGINEID" val="0"/>
  <p:tag name="TEMPFOLDER" val="C:\Users\timv\Documents\"/>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71.2411"/>
  <p:tag name="LATEXADDIN" val="\documentclass{article}&#10;\usepackage{amsmath}&#10;\usepackage{amsfonts}&#10;\usepackage{latexsym}&#10;\usepackage{color}&#10;\pagestyle{empty}&#10;\begin{document}&#10;&#10;\color{black}&#10;\[&#10;\widehat{q}&#10;\]&#10;&#10;\end{document}"/>
  <p:tag name="IGUANATEXSIZE" val="20"/>
  <p:tag name="IGUANATEXCURSOR" val="156"/>
  <p:tag name="TRANSPARENCY" val="True"/>
  <p:tag name="FILENAME" val=""/>
  <p:tag name="LATEXENGINEID" val="0"/>
  <p:tag name="TEMPFOLDER" val="C:\Users\timv\Documents\"/>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2341.207"/>
  <p:tag name="LATEXADDIN" val="\documentclass{article}&#10;\usepackage{amsmath}&#10;\usepackage{xcolor}&#10;\pagestyle{empty}&#10;\begin{document}&#10;&#10;\definecolor{yy}{RGB}{255,150,0}&#10;\definecolor{gg}{RGB}{86,130,3}&#10;&#10;&#10;\[\textcolor{red}{h_{i,j}} = \sigma\left(\sum_{m \in [-1, 1] ,n \in [-1,1]} \textcolor{gg}{i_{m+i, n+j}} * \textcolor{yy}{w_{m,n}}\right)\]&#10;&#10;&#10;\end{document}"/>
  <p:tag name="IGUANATEXSIZE" val="20"/>
  <p:tag name="IGUANATEXCURSOR" val="164"/>
  <p:tag name="TRANSPARENCY" val="True"/>
  <p:tag name="FILENAME" val=""/>
  <p:tag name="LATEXENGINEID" val="0"/>
  <p:tag name="TEMPFOLDER" val="C:\Users\matth\Documents\"/>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2341.207"/>
  <p:tag name="LATEXADDIN" val="\documentclass{article}&#10;\usepackage{amsmath}&#10;\usepackage{xcolor}&#10;\pagestyle{empty}&#10;\begin{document}&#10;&#10;\definecolor{yy}{RGB}{255,150,0}&#10;\definecolor{gg}{RGB}{86,130,3}&#10;&#10;&#10;\[\textcolor{red}{h_{i,j}} = \sigma\left(\sum_{m \in [-1, 1] ,n \in [-1,1]} \textcolor{gg}{i_{m+i, n+j}} * \textcolor{yy}{w_{m,n}}\right)\]&#10;&#10;&#10;\end{document}"/>
  <p:tag name="IGUANATEXSIZE" val="20"/>
  <p:tag name="IGUANATEXCURSOR" val="166"/>
  <p:tag name="TRANSPARENCY" val="True"/>
  <p:tag name="FILENAME" val=""/>
  <p:tag name="LATEXENGINEID" val="0"/>
  <p:tag name="TEMPFOLDER" val="C:\Users\matth\Documents\"/>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10147</TotalTime>
  <Words>7424</Words>
  <Application>Microsoft Office PowerPoint</Application>
  <PresentationFormat>Widescreen</PresentationFormat>
  <Paragraphs>935</Paragraphs>
  <Slides>54</Slides>
  <Notes>36</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Arial</vt:lpstr>
      <vt:lpstr>Calibri</vt:lpstr>
      <vt:lpstr>Calibri Light</vt:lpstr>
      <vt:lpstr>Cambria Math</vt:lpstr>
      <vt:lpstr>Comic Sans MS</vt:lpstr>
      <vt:lpstr>Consolas</vt:lpstr>
      <vt:lpstr>Courier New</vt:lpstr>
      <vt:lpstr>Droid Sans Fallback</vt:lpstr>
      <vt:lpstr>FreeSans</vt:lpstr>
      <vt:lpstr>Liberation Sans</vt:lpstr>
      <vt:lpstr>LM Mono 10</vt:lpstr>
      <vt:lpstr>Wingdings</vt:lpstr>
      <vt:lpstr>Office Theme</vt:lpstr>
      <vt:lpstr>1_Office Theme</vt:lpstr>
      <vt:lpstr>PowerPoint Presentation</vt:lpstr>
      <vt:lpstr>Dyna: Toward a Self-Optimizing Declarative Language for Machine Learning Applications</vt:lpstr>
      <vt:lpstr>Outline</vt:lpstr>
      <vt:lpstr>Declarative Programming</vt:lpstr>
      <vt:lpstr>Why declarative programming?</vt:lpstr>
      <vt:lpstr>Why not optimize Python/Java/C++ etc.?</vt:lpstr>
      <vt:lpstr>What is Dyna?</vt:lpstr>
      <vt:lpstr>Dyna Day 1</vt:lpstr>
      <vt:lpstr>More interesting use of “patterns”</vt:lpstr>
      <vt:lpstr>Dyna vs. Prolog</vt:lpstr>
      <vt:lpstr>Shortest path</vt:lpstr>
      <vt:lpstr>Aggregators</vt:lpstr>
      <vt:lpstr>Neural Convolutional Layer</vt:lpstr>
      <vt:lpstr>Neural Convolutional layer</vt:lpstr>
      <vt:lpstr>More Neural</vt:lpstr>
      <vt:lpstr>Dyna Makes Algorithms Easy</vt:lpstr>
      <vt:lpstr>How much can a declarative language  save us?</vt:lpstr>
      <vt:lpstr>Implementing shortest path</vt:lpstr>
      <vt:lpstr>Given all of these implementations, </vt:lpstr>
      <vt:lpstr>If you are Neo, you have two choices</vt:lpstr>
      <vt:lpstr>This raises the next question …  </vt:lpstr>
      <vt:lpstr>Outline</vt:lpstr>
      <vt:lpstr>PowerPoint Presentation</vt:lpstr>
      <vt:lpstr>PowerPoint Presentation</vt:lpstr>
      <vt:lpstr>PowerPoint Presentation</vt:lpstr>
      <vt:lpstr>PowerPoint Presentation</vt:lpstr>
      <vt:lpstr>PowerPoint Presentation</vt:lpstr>
      <vt:lpstr>The Dyna solver</vt:lpstr>
      <vt:lpstr>Sequential choices at runtime (some stochastic) </vt:lpstr>
      <vt:lpstr>Sequential choices at runtime (some stochastic)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Sparse vector choices</vt:lpstr>
      <vt:lpstr>Loop order, sparse vector product example</vt:lpstr>
      <vt:lpstr>PowerPoint Presentation</vt:lpstr>
      <vt:lpstr>PowerPoint Presentation</vt:lpstr>
      <vt:lpstr>PowerPoint Presentation</vt:lpstr>
      <vt:lpstr>PowerPoint Presentation</vt:lpstr>
      <vt:lpstr>Mixed policies</vt:lpstr>
      <vt:lpstr>Storage</vt:lpstr>
      <vt:lpstr>Mixed storage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FL</dc:creator>
  <cp:lastModifiedBy>timv</cp:lastModifiedBy>
  <cp:revision>375</cp:revision>
  <dcterms:created xsi:type="dcterms:W3CDTF">2017-06-03T00:22:41Z</dcterms:created>
  <dcterms:modified xsi:type="dcterms:W3CDTF">2017-06-18T07:54:47Z</dcterms:modified>
</cp:coreProperties>
</file>