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9" r:id="rId3"/>
    <p:sldId id="257" r:id="rId4"/>
    <p:sldId id="262" r:id="rId5"/>
    <p:sldId id="267" r:id="rId6"/>
    <p:sldId id="266" r:id="rId7"/>
    <p:sldId id="268" r:id="rId8"/>
    <p:sldId id="298" r:id="rId9"/>
    <p:sldId id="270" r:id="rId10"/>
    <p:sldId id="272" r:id="rId11"/>
    <p:sldId id="281" r:id="rId12"/>
    <p:sldId id="296" r:id="rId13"/>
    <p:sldId id="274" r:id="rId14"/>
    <p:sldId id="275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290" r:id="rId23"/>
    <p:sldId id="292" r:id="rId24"/>
    <p:sldId id="294" r:id="rId25"/>
    <p:sldId id="297" r:id="rId26"/>
    <p:sldId id="293" r:id="rId27"/>
    <p:sldId id="295" r:id="rId2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139" autoAdjust="0"/>
    <p:restoredTop sz="90909" autoAdjust="0"/>
  </p:normalViewPr>
  <p:slideViewPr>
    <p:cSldViewPr snapToGrid="0">
      <p:cViewPr>
        <p:scale>
          <a:sx n="50" d="100"/>
          <a:sy n="50" d="100"/>
        </p:scale>
        <p:origin x="85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8717E-5B1C-4B1D-82C0-F5D109FD7AA7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FECDC-F67E-44D7-A763-D54E4117731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652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-classical formulation use a forward alignment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ECDC-F67E-44D7-A763-D54E4117731A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3585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goal of optical flow is to define a tangential motion that registers the source and projected target textures.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However we can also use the flow field to adjust correspondences between the source and target geometry, </a:t>
            </a:r>
          </a:p>
          <a:p>
            <a:r>
              <a:rPr lang="en-US" baseline="0" dirty="0"/>
              <a:t>[CLICK] allowing us to obtain an improved registration in a subsequent deformation pass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96C43-DE8C-46A4-8AAE-8137347852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0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show</a:t>
            </a:r>
            <a:r>
              <a:rPr lang="en-US" baseline="0" dirty="0"/>
              <a:t> the impact of tracking with and without optical flow.</a:t>
            </a:r>
          </a:p>
          <a:p>
            <a:r>
              <a:rPr lang="en-US" baseline="0" dirty="0"/>
              <a:t>On the left we observe the severe texture motion when optical flow is disabled. </a:t>
            </a:r>
          </a:p>
          <a:p>
            <a:endParaRPr lang="en-US" baseline="0" dirty="0"/>
          </a:p>
          <a:p>
            <a:r>
              <a:rPr lang="en-US" dirty="0"/>
              <a:t>[CLICK] </a:t>
            </a:r>
            <a:r>
              <a:rPr lang="en-US" baseline="0" dirty="0"/>
              <a:t>On the right, we see that the use of optical flow reduces the drifting artifact</a:t>
            </a:r>
          </a:p>
          <a:p>
            <a:endParaRPr lang="en-US" baseline="0" dirty="0"/>
          </a:p>
          <a:p>
            <a:r>
              <a:rPr lang="en-US" dirty="0"/>
              <a:t>[CLICK]  The lack</a:t>
            </a:r>
            <a:r>
              <a:rPr lang="en-US" baseline="0" dirty="0"/>
              <a:t> of drift makes the texture video more coherent and reduces the compressed video size.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22529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Scene with no lighting variation points are registered with equal intensity</a:t>
            </a:r>
          </a:p>
          <a:p>
            <a:endParaRPr lang="en-US" dirty="0"/>
          </a:p>
          <a:p>
            <a:r>
              <a:rPr lang="en-US" dirty="0"/>
              <a:t>We can interpret the optical flow problem as the computation of a warping of the target signal that make it match the source.</a:t>
            </a:r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ECDC-F67E-44D7-A763-D54E4117731A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350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Estimate Flow is the main </a:t>
            </a:r>
            <a:r>
              <a:rPr lang="en-US" dirty="0" err="1"/>
              <a:t>bulting</a:t>
            </a:r>
            <a:r>
              <a:rPr lang="en-US" dirty="0"/>
              <a:t> block of our algorithm. 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ECDC-F67E-44D7-A763-D54E4117731A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02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13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B63F-2A9D-4039-AC6E-F1EF98B4E3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85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B63F-2A9D-4039-AC6E-F1EF98B4E3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8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AE163-FFA4-41CA-B1CE-10FE75B739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4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Mesh based optical flow was an essential component on our work on motion graphs. From a multi camera stage you can construct a temporal sequence of textured meshes that can be rendered from an arbitrary view point. Our contribution was to generate a motion graph that provide a seamless transition between similar frames.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AE163-FFA4-41CA-B1CE-10FE75B739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87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Proceeding as before, we compute the deformation and normal offset, mapping the source to the target</a:t>
            </a:r>
          </a:p>
          <a:p>
            <a:endParaRPr lang="en-US" baseline="0" dirty="0"/>
          </a:p>
          <a:p>
            <a:r>
              <a:rPr lang="en-US" baseline="0" dirty="0"/>
              <a:t>But now we note that we can associate two different texture maps to the deformed geometry</a:t>
            </a:r>
          </a:p>
          <a:p>
            <a:r>
              <a:rPr lang="en-US" baseline="0" dirty="0"/>
              <a:t>[CLICK] The original texture associated with the source and the texture associated by projecting from the target</a:t>
            </a:r>
            <a:endParaRPr lang="en-US" dirty="0"/>
          </a:p>
          <a:p>
            <a:endParaRPr lang="en-US" dirty="0"/>
          </a:p>
          <a:p>
            <a:r>
              <a:rPr lang="en-US" dirty="0"/>
              <a:t>[CLICK] We then solve</a:t>
            </a:r>
            <a:r>
              <a:rPr lang="en-US" baseline="0" dirty="0"/>
              <a:t> the </a:t>
            </a:r>
            <a:r>
              <a:rPr lang="en-US" dirty="0"/>
              <a:t>optical flow problem, computing</a:t>
            </a:r>
            <a:r>
              <a:rPr lang="en-US" baseline="0" dirty="0"/>
              <a:t> the vector field that flows the source texture to the projected target texture.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96C43-DE8C-46A4-8AAE-8137347852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1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F5CA-869B-46B3-892B-30F0AF4BA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B21EF-FB8C-41C5-A563-711F5BBCF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F902-A2AE-4C27-9B5A-67BA8201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1D467-93CB-4B8A-8F0D-30D5CFE3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53F2-A5A7-4D57-8747-A1BF2F06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129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6802-E75B-4717-AC15-B326575D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65BA7-3A45-47BE-9DD5-D5BB82669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BBE2E-DD58-4488-A39F-E48E4DD7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69B24-52D8-413D-98E0-ADE1FD3B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07828-A5AF-4C9F-9EA9-DD8946E1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985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DD9558-5C9E-4C13-B757-B8F8F3231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EC906-07AE-4CDC-9814-1B2B80154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C1831-CB6A-44A4-AABE-18A89D8B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FF406-59BA-42A9-8528-23B27783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55782-0F2E-4FBD-ADCF-520FE579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028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0965-504F-4127-8917-F2648FBA1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2E2DA-6FE7-49DA-AE8A-D99BD76C1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84BB6-CF20-446F-830E-2D630B35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7253B-44A0-4B7A-B7CB-61484110E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5F432-7353-4E86-935A-D7F5C75C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582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AD53-6763-4DB9-84A3-88677AD8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8445E-9635-43DA-A8B4-888450B4D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45B5B-01DE-4454-BE56-B0502E108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D070-3421-46A2-952A-DD94A8F2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FBED0-6119-4D71-96AF-B4904AA2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445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0CBC-E3A0-437B-B8FC-77E7A7A6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0BBE3-3B5D-4529-A611-D95C297DC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FF067-9A34-45A2-B8A5-F41F52D99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4D2B2-8CDB-4009-B856-143A5E6FE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4AB11-D3CC-495E-B016-D303D13A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7B986-DF7C-43B0-B802-3A6734C1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450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3A21-7825-404E-A094-5F9C121B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36DC-9878-4A8C-80E2-9DE0DA6D6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CBE92-FBF4-40E9-98AA-ED5AB70EE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5AB668-3DFB-4B04-9FD0-610A8528B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D356D-18C9-4C6C-847E-8E6F06ACE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C3DCF-F0F7-44B6-A2C5-1D9BF73D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9A5887-7D85-46EC-AB55-2AB1AEE7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23C2A1-0769-4155-9EE0-00C74E12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313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329F5-6A3C-416B-8380-7E6D5AB9A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3B3E3-2CA2-4271-96A5-A036A67B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A5175-8E10-4719-987A-CD1F80FD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C7AB1-579E-4937-A92F-4158FDA0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26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534CE9-4743-44C8-9483-60FFE9D8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1574C-CEDB-41BF-A275-6FB53B48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254C8-DB59-4D98-801B-BA029DD1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1326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C636-0305-4B1B-9484-0394D392B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7DB0-D0D2-4E88-A754-9F28F2870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088AF-A3CC-458C-8422-CF41F0250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49818-DA30-4DA3-BD23-DC204862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95C51-230F-46B2-A179-E6EC159F1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75BE6-FB48-4C37-8111-752EDDDE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253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85814-26F6-4FC7-81B3-55323F0F7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1195FD-9F61-4974-94FC-980A2D37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79708-275B-45E0-8AD2-8AEF0F81E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6814-CC68-4168-93B0-C579D472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CF726-7588-4F78-BF1E-7177C429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BC17B-A01A-4B35-B26A-4614E6A88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720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7218B-0661-4F1D-82AA-0F9EF412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4B7AF-FC89-44A2-AD9D-2DCB3FEAE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53CD7-6D5F-4E0E-B808-3BDD5F7DB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2831A-7A05-42D6-9F9E-9966EEA95239}" type="datetimeFigureOut">
              <a:rPr lang="es-CO" smtClean="0"/>
              <a:t>25/04/2018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3B1A2-064E-4453-BA65-7ED0D4FF0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B1A1D-9BA2-483D-B8D0-0FA42EB8C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A6878-38C7-4AC9-B895-552A894A36A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784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5" Type="http://schemas.openxmlformats.org/officeDocument/2006/relationships/image" Target="../media/image79.pn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Relationship Id="rId14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80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32.png"/><Relationship Id="rId5" Type="http://schemas.openxmlformats.org/officeDocument/2006/relationships/image" Target="../media/image83.png"/><Relationship Id="rId15" Type="http://schemas.openxmlformats.org/officeDocument/2006/relationships/image" Target="../media/image87.png"/><Relationship Id="rId10" Type="http://schemas.openxmlformats.org/officeDocument/2006/relationships/image" Target="../media/image31.png"/><Relationship Id="rId4" Type="http://schemas.openxmlformats.org/officeDocument/2006/relationships/image" Target="../media/image82.png"/><Relationship Id="rId9" Type="http://schemas.openxmlformats.org/officeDocument/2006/relationships/image" Target="../media/image29.png"/><Relationship Id="rId1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2.mp4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video" Target="../media/media2.mp4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5.mp4"/><Relationship Id="rId7" Type="http://schemas.openxmlformats.org/officeDocument/2006/relationships/image" Target="../media/image6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6.png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video" Target="../media/media5.mp4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../media/media8.mp4"/><Relationship Id="rId7" Type="http://schemas.openxmlformats.org/officeDocument/2006/relationships/image" Target="../media/image8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2.png"/><Relationship Id="rId4" Type="http://schemas.openxmlformats.org/officeDocument/2006/relationships/video" Target="../media/media8.mp4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../media/media9.mp4"/><Relationship Id="rId7" Type="http://schemas.openxmlformats.org/officeDocument/2006/relationships/image" Target="../media/image8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3.png"/><Relationship Id="rId4" Type="http://schemas.openxmlformats.org/officeDocument/2006/relationships/video" Target="../media/media9.mp4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710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4981EB9F-94F7-43DF-A45F-8F68B854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53" y="3251574"/>
            <a:ext cx="2420927" cy="242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05D7C6-1469-4627-BE8B-D28D600FF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16611"/>
            <a:ext cx="9144000" cy="1477963"/>
          </a:xfrm>
        </p:spPr>
        <p:txBody>
          <a:bodyPr/>
          <a:lstStyle/>
          <a:p>
            <a:r>
              <a:rPr lang="en-US" dirty="0"/>
              <a:t>Mesh Based Optical Flow</a:t>
            </a:r>
            <a:endParaRPr lang="es-C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DCDC8C-BB0D-48A2-9F20-F8BB88CD9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0550"/>
            <a:ext cx="9144000" cy="1655762"/>
          </a:xfrm>
        </p:spPr>
        <p:txBody>
          <a:bodyPr/>
          <a:lstStyle/>
          <a:p>
            <a:r>
              <a:rPr lang="en-US" dirty="0"/>
              <a:t>Fabian Prada and Misha </a:t>
            </a:r>
            <a:r>
              <a:rPr lang="en-US" dirty="0" err="1"/>
              <a:t>Kazhdan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422C8-A26C-4E5F-9156-6D543467E8F4}"/>
              </a:ext>
            </a:extLst>
          </p:cNvPr>
          <p:cNvSpPr/>
          <p:nvPr/>
        </p:nvSpPr>
        <p:spPr>
          <a:xfrm>
            <a:off x="4324649" y="5672501"/>
            <a:ext cx="35427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b="0" i="0" dirty="0">
                <a:solidFill>
                  <a:srgbClr val="222222"/>
                </a:solidFill>
                <a:effectLst/>
              </a:rPr>
              <a:t>Capital </a:t>
            </a:r>
            <a:r>
              <a:rPr lang="es-CO" sz="2400" b="0" i="0" dirty="0" err="1">
                <a:solidFill>
                  <a:srgbClr val="222222"/>
                </a:solidFill>
                <a:effectLst/>
              </a:rPr>
              <a:t>Graphics</a:t>
            </a:r>
            <a:r>
              <a:rPr lang="es-CO" sz="2400" b="0" i="0" dirty="0">
                <a:solidFill>
                  <a:srgbClr val="222222"/>
                </a:solidFill>
                <a:effectLst/>
              </a:rPr>
              <a:t> Workshop</a:t>
            </a:r>
          </a:p>
          <a:p>
            <a:pPr algn="ctr"/>
            <a:r>
              <a:rPr lang="en-US" sz="2400" dirty="0">
                <a:solidFill>
                  <a:srgbClr val="222222"/>
                </a:solidFill>
              </a:rPr>
              <a:t>A</a:t>
            </a:r>
            <a:r>
              <a:rPr lang="es-CO" sz="2400" dirty="0" err="1">
                <a:solidFill>
                  <a:srgbClr val="222222"/>
                </a:solidFill>
              </a:rPr>
              <a:t>pril</a:t>
            </a:r>
            <a:r>
              <a:rPr lang="es-CO" sz="2400" dirty="0">
                <a:solidFill>
                  <a:srgbClr val="222222"/>
                </a:solidFill>
              </a:rPr>
              <a:t> 25th 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74764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2720051" y="-253473"/>
            <a:ext cx="639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O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688E4-3A05-4B4B-92CB-23F7A0219905}"/>
              </a:ext>
            </a:extLst>
          </p:cNvPr>
          <p:cNvSpPr/>
          <p:nvPr/>
        </p:nvSpPr>
        <p:spPr>
          <a:xfrm>
            <a:off x="3967249" y="0"/>
            <a:ext cx="49199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EstimateFlow</a:t>
            </a:r>
            <a:r>
              <a:rPr lang="en-US"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s-CO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841AD42-C1DB-4819-8496-0F305529CB5F}"/>
                  </a:ext>
                </a:extLst>
              </p:cNvPr>
              <p:cNvSpPr/>
              <p:nvPr/>
            </p:nvSpPr>
            <p:spPr>
              <a:xfrm>
                <a:off x="2069090" y="769441"/>
                <a:ext cx="8134022" cy="1096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>
                                              <a:latin typeface="Cambria Math" panose="02040503050406030204" pitchFamily="18" charset="0"/>
                                            </a:rPr>
                                            <m:t>𝛻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s-CO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841AD42-C1DB-4819-8496-0F305529CB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090" y="769441"/>
                <a:ext cx="8134022" cy="10967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0BC992D-403A-4136-A055-3FCFFE8EBEA7}"/>
              </a:ext>
            </a:extLst>
          </p:cNvPr>
          <p:cNvGrpSpPr/>
          <p:nvPr/>
        </p:nvGrpSpPr>
        <p:grpSpPr>
          <a:xfrm>
            <a:off x="2110788" y="1716308"/>
            <a:ext cx="3183038" cy="1378962"/>
            <a:chOff x="1964876" y="1692282"/>
            <a:chExt cx="3183038" cy="13789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4A2D8F-E176-4032-AC01-FA8C214FD0A5}"/>
                </a:ext>
              </a:extLst>
            </p:cNvPr>
            <p:cNvSpPr txBox="1"/>
            <p:nvPr/>
          </p:nvSpPr>
          <p:spPr>
            <a:xfrm>
              <a:off x="1964876" y="2240247"/>
              <a:ext cx="31830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Piecewise Linear Function</a:t>
              </a:r>
              <a:endParaRPr lang="es-CO" sz="2400" dirty="0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EC09A2A0-6FD5-441D-8479-7FC480626EFC}"/>
                </a:ext>
              </a:extLst>
            </p:cNvPr>
            <p:cNvSpPr/>
            <p:nvPr/>
          </p:nvSpPr>
          <p:spPr>
            <a:xfrm rot="5400000" flipV="1">
              <a:off x="2574470" y="1855182"/>
              <a:ext cx="607740" cy="2819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C25C9720-1027-4D9E-B670-E0D43809722B}"/>
                </a:ext>
              </a:extLst>
            </p:cNvPr>
            <p:cNvSpPr/>
            <p:nvPr/>
          </p:nvSpPr>
          <p:spPr>
            <a:xfrm rot="5400000" flipV="1">
              <a:off x="3962638" y="1855182"/>
              <a:ext cx="607740" cy="2819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6EBF84-0A4A-41CA-A54E-CDBB58174BA3}"/>
              </a:ext>
            </a:extLst>
          </p:cNvPr>
          <p:cNvGrpSpPr/>
          <p:nvPr/>
        </p:nvGrpSpPr>
        <p:grpSpPr>
          <a:xfrm>
            <a:off x="4988813" y="1692282"/>
            <a:ext cx="3183038" cy="1402988"/>
            <a:chOff x="4988813" y="1692282"/>
            <a:chExt cx="3183038" cy="1402988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45CAF297-042E-4CA1-9BC2-E57BA05C62F0}"/>
                </a:ext>
              </a:extLst>
            </p:cNvPr>
            <p:cNvSpPr/>
            <p:nvPr/>
          </p:nvSpPr>
          <p:spPr>
            <a:xfrm rot="5400000" flipV="1">
              <a:off x="5613256" y="1855182"/>
              <a:ext cx="607740" cy="2819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DFD30F-2BF1-4F6F-929B-CF96E55D232C}"/>
                </a:ext>
              </a:extLst>
            </p:cNvPr>
            <p:cNvSpPr txBox="1"/>
            <p:nvPr/>
          </p:nvSpPr>
          <p:spPr>
            <a:xfrm>
              <a:off x="4988813" y="2264273"/>
              <a:ext cx="31830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Piecewise Constant Vector</a:t>
              </a:r>
              <a:endParaRPr lang="es-CO" sz="2400" dirty="0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1033717B-4C4D-44FF-ABB8-74650D5EE1D5}"/>
                </a:ext>
              </a:extLst>
            </p:cNvPr>
            <p:cNvSpPr/>
            <p:nvPr/>
          </p:nvSpPr>
          <p:spPr>
            <a:xfrm rot="5400000" flipV="1">
              <a:off x="6859857" y="1855182"/>
              <a:ext cx="607740" cy="2819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53435B-BC6D-4D59-A578-B1D022B76BB2}"/>
              </a:ext>
            </a:extLst>
          </p:cNvPr>
          <p:cNvSpPr/>
          <p:nvPr/>
        </p:nvSpPr>
        <p:spPr>
          <a:xfrm>
            <a:off x="2110787" y="934512"/>
            <a:ext cx="5915151" cy="231934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10948-AB03-48B4-9138-0B874D8ACCFC}"/>
              </a:ext>
            </a:extLst>
          </p:cNvPr>
          <p:cNvSpPr txBox="1"/>
          <p:nvPr/>
        </p:nvSpPr>
        <p:spPr>
          <a:xfrm>
            <a:off x="3529557" y="2820395"/>
            <a:ext cx="318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Well defined!</a:t>
            </a:r>
            <a:endParaRPr lang="es-CO" sz="24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18D2A5-2A93-4888-A7E1-6F860FC927B9}"/>
              </a:ext>
            </a:extLst>
          </p:cNvPr>
          <p:cNvSpPr/>
          <p:nvPr/>
        </p:nvSpPr>
        <p:spPr>
          <a:xfrm>
            <a:off x="8317762" y="934512"/>
            <a:ext cx="1614110" cy="231934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175271-30BC-4632-A6BF-B97B093D90F3}"/>
              </a:ext>
            </a:extLst>
          </p:cNvPr>
          <p:cNvSpPr txBox="1"/>
          <p:nvPr/>
        </p:nvSpPr>
        <p:spPr>
          <a:xfrm>
            <a:off x="8918055" y="2010477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?</a:t>
            </a:r>
            <a:endParaRPr lang="es-CO" sz="5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A639C2-32A5-4433-BA9E-1B4A820514F4}"/>
              </a:ext>
            </a:extLst>
          </p:cNvPr>
          <p:cNvSpPr txBox="1"/>
          <p:nvPr/>
        </p:nvSpPr>
        <p:spPr>
          <a:xfrm>
            <a:off x="113057" y="3821330"/>
            <a:ext cx="5323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images is simple: use the Jacobian</a:t>
            </a:r>
          </a:p>
          <a:p>
            <a:endParaRPr lang="en-US" b="0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014C98A-CEDB-46D9-A5DB-57EEFDB0BD19}"/>
                  </a:ext>
                </a:extLst>
              </p:cNvPr>
              <p:cNvSpPr/>
              <p:nvPr/>
            </p:nvSpPr>
            <p:spPr>
              <a:xfrm>
                <a:off x="1633452" y="4504037"/>
                <a:ext cx="3263009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014C98A-CEDB-46D9-A5DB-57EEFDB0BD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452" y="4504037"/>
                <a:ext cx="3263009" cy="5091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B966F89-DFAD-4DBE-92F2-23E171080AC5}"/>
              </a:ext>
            </a:extLst>
          </p:cNvPr>
          <p:cNvGrpSpPr/>
          <p:nvPr/>
        </p:nvGrpSpPr>
        <p:grpSpPr>
          <a:xfrm>
            <a:off x="1059414" y="4954251"/>
            <a:ext cx="3706715" cy="1889604"/>
            <a:chOff x="1059414" y="4954251"/>
            <a:chExt cx="3706715" cy="18896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34BD610-7B65-46C0-9733-06F732E909FC}"/>
                    </a:ext>
                  </a:extLst>
                </p:cNvPr>
                <p:cNvSpPr txBox="1"/>
                <p:nvPr/>
              </p:nvSpPr>
              <p:spPr>
                <a:xfrm>
                  <a:off x="1381299" y="5090426"/>
                  <a:ext cx="3384830" cy="17534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𝛻</m:t>
                        </m:r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CO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O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den>
                                  </m:f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34BD610-7B65-46C0-9733-06F732E90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1299" y="5090426"/>
                  <a:ext cx="3384830" cy="17534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Arrow: Curved Right 23">
              <a:extLst>
                <a:ext uri="{FF2B5EF4-FFF2-40B4-BE49-F238E27FC236}">
                  <a16:creationId xmlns:a16="http://schemas.microsoft.com/office/drawing/2014/main" id="{CE314915-79AC-482B-9DCD-0F436B3168B6}"/>
                </a:ext>
              </a:extLst>
            </p:cNvPr>
            <p:cNvSpPr/>
            <p:nvPr/>
          </p:nvSpPr>
          <p:spPr>
            <a:xfrm>
              <a:off x="1059414" y="4954251"/>
              <a:ext cx="574038" cy="96965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75FD08F-2D8A-4A9B-BD8A-C6482E811510}"/>
                  </a:ext>
                </a:extLst>
              </p:cNvPr>
              <p:cNvSpPr/>
              <p:nvPr/>
            </p:nvSpPr>
            <p:spPr>
              <a:xfrm>
                <a:off x="4121369" y="3417265"/>
                <a:ext cx="4196393" cy="519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How do we compute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s-CO" sz="2400" dirty="0"/>
                  <a:t>?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75FD08F-2D8A-4A9B-BD8A-C6482E811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369" y="3417265"/>
                <a:ext cx="4196393" cy="519116"/>
              </a:xfrm>
              <a:prstGeom prst="rect">
                <a:avLst/>
              </a:prstGeom>
              <a:blipFill>
                <a:blip r:embed="rId5"/>
                <a:stretch>
                  <a:fillRect l="-2180" t="-142353" b="-203529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83BBA2E-A01B-4597-968E-E943C5300699}"/>
              </a:ext>
            </a:extLst>
          </p:cNvPr>
          <p:cNvSpPr txBox="1"/>
          <p:nvPr/>
        </p:nvSpPr>
        <p:spPr>
          <a:xfrm>
            <a:off x="5592964" y="3855276"/>
            <a:ext cx="665018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meshes….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Discretize the covariant derivative -&gt; Hard!.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Define a connection -&gt; Biased by the tessellation.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Measure smoothness from the divergence and curl  of the vector field.</a:t>
            </a:r>
          </a:p>
          <a:p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2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/>
      <p:bldP spid="15" grpId="0" animBg="1"/>
      <p:bldP spid="17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2720051" y="-253473"/>
            <a:ext cx="639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O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6344150-DAC0-4596-9025-2993FDC1D21C}"/>
              </a:ext>
            </a:extLst>
          </p:cNvPr>
          <p:cNvSpPr txBox="1">
            <a:spLocks/>
          </p:cNvSpPr>
          <p:nvPr/>
        </p:nvSpPr>
        <p:spPr>
          <a:xfrm>
            <a:off x="2872451" y="-101073"/>
            <a:ext cx="639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Divergence and Curl</a:t>
            </a:r>
            <a:endParaRPr lang="es-CO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583A85D-E1E1-45FD-B4B8-8E7E416FE934}"/>
              </a:ext>
            </a:extLst>
          </p:cNvPr>
          <p:cNvGrpSpPr/>
          <p:nvPr/>
        </p:nvGrpSpPr>
        <p:grpSpPr>
          <a:xfrm>
            <a:off x="2123516" y="1987614"/>
            <a:ext cx="2049478" cy="2317922"/>
            <a:chOff x="2123516" y="1987614"/>
            <a:chExt cx="2049478" cy="2317922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C20D4847-688B-416E-B132-C03E7B24BAD1}"/>
                </a:ext>
              </a:extLst>
            </p:cNvPr>
            <p:cNvSpPr/>
            <p:nvPr/>
          </p:nvSpPr>
          <p:spPr>
            <a:xfrm rot="16200000">
              <a:off x="2938709" y="1172421"/>
              <a:ext cx="419091" cy="2049478"/>
            </a:xfrm>
            <a:prstGeom prst="leftBrace">
              <a:avLst>
                <a:gd name="adj1" fmla="val 4537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11A1D1-61AF-4AAA-8C5C-75778463729E}"/>
                </a:ext>
              </a:extLst>
            </p:cNvPr>
            <p:cNvSpPr txBox="1"/>
            <p:nvPr/>
          </p:nvSpPr>
          <p:spPr>
            <a:xfrm>
              <a:off x="2129268" y="2437935"/>
              <a:ext cx="2028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Divergence</a:t>
              </a:r>
              <a:endParaRPr lang="es-CO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FDEE72-447D-42AA-9C5B-118CF6A6CC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9484" y="2834297"/>
              <a:ext cx="593974" cy="6561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2570B1-DC22-49E5-B137-3DFCE8D789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0590" y="2827270"/>
              <a:ext cx="604264" cy="6631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D66B7D5-353D-4180-B848-A2F3C2B7F875}"/>
                </a:ext>
              </a:extLst>
            </p:cNvPr>
            <p:cNvCxnSpPr>
              <a:cxnSpLocks/>
            </p:cNvCxnSpPr>
            <p:nvPr/>
          </p:nvCxnSpPr>
          <p:spPr>
            <a:xfrm>
              <a:off x="3120590" y="3584739"/>
              <a:ext cx="666003" cy="6465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A87241D-6D5B-4654-B4D3-D7285C853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0815" y="3584739"/>
              <a:ext cx="682643" cy="7207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565CA78-7387-4955-B7AD-A2D2245B93AF}"/>
                </a:ext>
              </a:extLst>
            </p:cNvPr>
            <p:cNvSpPr/>
            <p:nvPr/>
          </p:nvSpPr>
          <p:spPr>
            <a:xfrm>
              <a:off x="2985894" y="3425987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6A8BA38-8DE8-46BB-8C60-F9B80EFF9B88}"/>
              </a:ext>
            </a:extLst>
          </p:cNvPr>
          <p:cNvGrpSpPr/>
          <p:nvPr/>
        </p:nvGrpSpPr>
        <p:grpSpPr>
          <a:xfrm>
            <a:off x="4676141" y="2004924"/>
            <a:ext cx="2049478" cy="1893510"/>
            <a:chOff x="4676141" y="2004924"/>
            <a:chExt cx="2049478" cy="1893510"/>
          </a:xfrm>
        </p:grpSpPr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8C13259B-7A9D-4BEB-A7A6-C54818D4C619}"/>
                </a:ext>
              </a:extLst>
            </p:cNvPr>
            <p:cNvSpPr/>
            <p:nvPr/>
          </p:nvSpPr>
          <p:spPr>
            <a:xfrm rot="16200000">
              <a:off x="5491334" y="1189731"/>
              <a:ext cx="419091" cy="2049478"/>
            </a:xfrm>
            <a:prstGeom prst="leftBrace">
              <a:avLst>
                <a:gd name="adj1" fmla="val 4537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085A60-10EE-4E2D-B714-12C63C179CAF}"/>
                </a:ext>
              </a:extLst>
            </p:cNvPr>
            <p:cNvSpPr txBox="1"/>
            <p:nvPr/>
          </p:nvSpPr>
          <p:spPr>
            <a:xfrm>
              <a:off x="4697313" y="2444962"/>
              <a:ext cx="2028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Curl</a:t>
              </a:r>
              <a:endParaRPr lang="es-CO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B4E1A07-70A4-43ED-8C0B-72F3950A7D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4902" y="3004050"/>
              <a:ext cx="702586" cy="6132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74A8C24-636B-470D-8C88-3A9D667479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3161" y="2941619"/>
              <a:ext cx="617878" cy="6757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BA17A08-E702-43CB-A23A-578321975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7037" y="3271043"/>
              <a:ext cx="756338" cy="6073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5F7481A-4226-48E2-B520-77E1EB8B9028}"/>
                </a:ext>
              </a:extLst>
            </p:cNvPr>
            <p:cNvCxnSpPr>
              <a:cxnSpLocks/>
            </p:cNvCxnSpPr>
            <p:nvPr/>
          </p:nvCxnSpPr>
          <p:spPr>
            <a:xfrm>
              <a:off x="5204846" y="3271043"/>
              <a:ext cx="956193" cy="6273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2F139F8-A43A-42D0-B099-BFCFCC7E9A31}"/>
                </a:ext>
              </a:extLst>
            </p:cNvPr>
            <p:cNvSpPr/>
            <p:nvPr/>
          </p:nvSpPr>
          <p:spPr>
            <a:xfrm>
              <a:off x="5629760" y="3310687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877812C-49FB-4D2E-A7B5-7294317CB7CC}"/>
                  </a:ext>
                </a:extLst>
              </p:cNvPr>
              <p:cNvSpPr txBox="1"/>
              <p:nvPr/>
            </p:nvSpPr>
            <p:spPr>
              <a:xfrm>
                <a:off x="0" y="4316085"/>
                <a:ext cx="14589162" cy="1442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Proposition: If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s-CO" sz="2400" dirty="0"/>
                  <a:t>, </a:t>
                </a:r>
                <a:r>
                  <a:rPr lang="es-CO" sz="2400" dirty="0" err="1"/>
                  <a:t>then</a:t>
                </a:r>
                <a:endParaRPr lang="es-CO" sz="2400" dirty="0"/>
              </a:p>
              <a:p>
                <a:pPr algn="ctr"/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s-CO" sz="2400" dirty="0"/>
                  <a:t> 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s-CO" sz="2400" dirty="0"/>
              </a:p>
              <a:p>
                <a:endParaRPr lang="en-US" dirty="0"/>
              </a:p>
              <a:p>
                <a:endParaRPr lang="es-CO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877812C-49FB-4D2E-A7B5-7294317CB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16085"/>
                <a:ext cx="14589162" cy="1442446"/>
              </a:xfrm>
              <a:prstGeom prst="rect">
                <a:avLst/>
              </a:prstGeom>
              <a:blipFill>
                <a:blip r:embed="rId2"/>
                <a:stretch>
                  <a:fillRect l="-627" t="-25738" b="-34177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29810F3C-725D-4091-BF12-42DC44A2C31E}"/>
              </a:ext>
            </a:extLst>
          </p:cNvPr>
          <p:cNvGrpSpPr/>
          <p:nvPr/>
        </p:nvGrpSpPr>
        <p:grpSpPr>
          <a:xfrm>
            <a:off x="6813233" y="1458931"/>
            <a:ext cx="3046578" cy="3054964"/>
            <a:chOff x="6813233" y="1458931"/>
            <a:chExt cx="3046578" cy="305496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511DCCB-2314-48BC-A366-D9A6EE1D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0645" y="1458931"/>
              <a:ext cx="2110259" cy="21654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5345C2E-AF3C-42FF-85AF-582783C3911E}"/>
                    </a:ext>
                  </a:extLst>
                </p:cNvPr>
                <p:cNvSpPr/>
                <p:nvPr/>
              </p:nvSpPr>
              <p:spPr>
                <a:xfrm>
                  <a:off x="8063810" y="3458410"/>
                  <a:ext cx="52169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5345C2E-AF3C-42FF-85AF-582783C391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3810" y="3458410"/>
                  <a:ext cx="521696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3529" r="-20000" b="-2632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AB709B6E-C62D-46D0-A983-1B6BDE7113B3}"/>
                    </a:ext>
                  </a:extLst>
                </p:cNvPr>
                <p:cNvSpPr txBox="1"/>
                <p:nvPr/>
              </p:nvSpPr>
              <p:spPr>
                <a:xfrm>
                  <a:off x="6813233" y="3867564"/>
                  <a:ext cx="30465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Curl free comp.</a:t>
                  </a:r>
                </a:p>
                <a:p>
                  <a:pPr algn="ctr"/>
                  <a:r>
                    <a:rPr lang="en-US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es-CO" dirty="0"/>
                </a:p>
              </p:txBody>
            </p:sp>
          </mc:Choice>
          <mc:Fallback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AB709B6E-C62D-46D0-A983-1B6BDE7113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3233" y="3867564"/>
                  <a:ext cx="3046578" cy="646331"/>
                </a:xfrm>
                <a:prstGeom prst="rect">
                  <a:avLst/>
                </a:prstGeom>
                <a:blipFill>
                  <a:blip r:embed="rId5"/>
                  <a:stretch>
                    <a:fillRect t="-4717" b="-14151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F655DD6-1D42-4D68-A9BD-4A8EAE328E34}"/>
              </a:ext>
            </a:extLst>
          </p:cNvPr>
          <p:cNvGrpSpPr/>
          <p:nvPr/>
        </p:nvGrpSpPr>
        <p:grpSpPr>
          <a:xfrm>
            <a:off x="9427266" y="1366913"/>
            <a:ext cx="3046578" cy="3179573"/>
            <a:chOff x="9427266" y="1366913"/>
            <a:chExt cx="3046578" cy="317957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09C4C77-2514-45BB-A6FA-9FB07736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6961" y="1366913"/>
              <a:ext cx="2214545" cy="20795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1536C08-6CFC-4825-A369-00C926640CED}"/>
                    </a:ext>
                  </a:extLst>
                </p:cNvPr>
                <p:cNvSpPr/>
                <p:nvPr/>
              </p:nvSpPr>
              <p:spPr>
                <a:xfrm>
                  <a:off x="10645362" y="3380592"/>
                  <a:ext cx="61038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1536C08-6CFC-4825-A369-00C926640C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5362" y="3380592"/>
                  <a:ext cx="61038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7000" r="-22000" b="-13333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258FE10-519A-4CFC-AAA0-DDF70B36B2F5}"/>
                    </a:ext>
                  </a:extLst>
                </p:cNvPr>
                <p:cNvSpPr txBox="1"/>
                <p:nvPr/>
              </p:nvSpPr>
              <p:spPr>
                <a:xfrm>
                  <a:off x="9427266" y="3900155"/>
                  <a:ext cx="30465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Divergence free comp.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)=0</m:t>
                        </m:r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258FE10-519A-4CFC-AAA0-DDF70B36B2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266" y="3900155"/>
                  <a:ext cx="3046578" cy="646331"/>
                </a:xfrm>
                <a:prstGeom prst="rect">
                  <a:avLst/>
                </a:prstGeom>
                <a:blipFill>
                  <a:blip r:embed="rId8"/>
                  <a:stretch>
                    <a:fillRect t="-5660" b="-6604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00E5C82-CEB8-4C7E-8637-B0C78FB62218}"/>
                  </a:ext>
                </a:extLst>
              </p:cNvPr>
              <p:cNvSpPr txBox="1"/>
              <p:nvPr/>
            </p:nvSpPr>
            <p:spPr>
              <a:xfrm>
                <a:off x="0" y="5183756"/>
                <a:ext cx="14589162" cy="2509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Using a FEM discretization,</a:t>
                </a:r>
                <a:endParaRPr lang="es-CO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m:rPr>
                          <m:nor/>
                        </m:rPr>
                        <a:rPr lang="es-CO" sz="2400" dirty="0"/>
                        <m:t> +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are the mass and stiffness matrix</a:t>
                </a:r>
              </a:p>
              <a:p>
                <a:pPr algn="ctr"/>
                <a:endParaRPr lang="es-CO" sz="2400" dirty="0"/>
              </a:p>
              <a:p>
                <a:endParaRPr lang="en-US" dirty="0"/>
              </a:p>
              <a:p>
                <a:endParaRPr lang="es-CO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00E5C82-CEB8-4C7E-8637-B0C78FB62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83756"/>
                <a:ext cx="14589162" cy="2509598"/>
              </a:xfrm>
              <a:prstGeom prst="rect">
                <a:avLst/>
              </a:prstGeom>
              <a:blipFill>
                <a:blip r:embed="rId9"/>
                <a:stretch>
                  <a:fillRect l="-627" t="-194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BA2F13B-00D2-45DC-BA7A-EF47F27D9FF5}"/>
                  </a:ext>
                </a:extLst>
              </p:cNvPr>
              <p:cNvSpPr/>
              <p:nvPr/>
            </p:nvSpPr>
            <p:spPr>
              <a:xfrm>
                <a:off x="-1470149" y="1233543"/>
                <a:ext cx="9991899" cy="803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              </m:t>
                    </m:r>
                    <m:nary>
                      <m:naryPr>
                        <m:subHide m:val="on"/>
                        <m:supHide m:val="on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subHide m:val="on"/>
                        <m:sup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s-CO" sz="4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BA2F13B-00D2-45DC-BA7A-EF47F27D9F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70149" y="1233543"/>
                <a:ext cx="9991899" cy="8036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433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9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1362269"/>
            <a:ext cx="4842588" cy="48425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29CB4A-D2FC-4591-B7C4-EA233C2CB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5EEF1DD-123C-409A-B837-0CED1F931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2DFB103-5247-446E-A11E-83881100A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005A635-1E49-4380-A08B-1C23FB9DB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B6D5C1C-D264-4955-8F5D-4802B84A8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B1EC251-4D4C-4529-8A4D-3E196BB7D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91F7C9B-2A8D-499E-A6DA-BCD85CDBC6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71337B5-5AD8-435C-9296-5E22CEE92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3D77392-8218-4972-868A-E4B5BD8272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E06CA36-C9D6-4658-8733-16BE585721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9E77000-FCDE-4315-9171-0598E1882B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5F77EF4-8F44-4019-B399-9AC978F247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A5C7B21-BAE1-456B-84BD-FC1DC8D30F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87" y="1362269"/>
            <a:ext cx="4842588" cy="484258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6B1BC21-B4D0-414A-B615-203A2DDE5AB1}"/>
              </a:ext>
            </a:extLst>
          </p:cNvPr>
          <p:cNvSpPr/>
          <p:nvPr/>
        </p:nvSpPr>
        <p:spPr>
          <a:xfrm>
            <a:off x="4317769" y="0"/>
            <a:ext cx="3905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ApplyFlow</a:t>
            </a:r>
            <a:r>
              <a:rPr lang="en-US" sz="4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s-CO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68DC78E-86B3-4505-ACEA-ABA7755A35A4}"/>
                  </a:ext>
                </a:extLst>
              </p:cNvPr>
              <p:cNvSpPr/>
              <p:nvPr/>
            </p:nvSpPr>
            <p:spPr>
              <a:xfrm>
                <a:off x="4023371" y="1041146"/>
                <a:ext cx="4130490" cy="5900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𝜙</m:t>
                          </m:r>
                        </m:e>
                      </m:acc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𝑝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𝜙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(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𝑝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𝑣</m:t>
                              </m:r>
                            </m:e>
                          </m:acc>
                          <m:d>
                            <m:d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2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)</m:t>
                          </m:r>
                        </m:e>
                        <m:sub/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68DC78E-86B3-4505-ACEA-ABA7755A3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71" y="1041146"/>
                <a:ext cx="4130490" cy="5900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Oval 62">
            <a:extLst>
              <a:ext uri="{FF2B5EF4-FFF2-40B4-BE49-F238E27FC236}">
                <a16:creationId xmlns:a16="http://schemas.microsoft.com/office/drawing/2014/main" id="{BAAE933D-91CE-4FF3-AF96-94895CE9BC3D}"/>
              </a:ext>
            </a:extLst>
          </p:cNvPr>
          <p:cNvSpPr/>
          <p:nvPr/>
        </p:nvSpPr>
        <p:spPr>
          <a:xfrm>
            <a:off x="4317769" y="3542434"/>
            <a:ext cx="182880" cy="1828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3B40239-33B3-4111-9736-C29AD1CFD69C}"/>
              </a:ext>
            </a:extLst>
          </p:cNvPr>
          <p:cNvGrpSpPr/>
          <p:nvPr/>
        </p:nvGrpSpPr>
        <p:grpSpPr>
          <a:xfrm>
            <a:off x="372216" y="3020202"/>
            <a:ext cx="2109033" cy="372564"/>
            <a:chOff x="26030" y="3548211"/>
            <a:chExt cx="2109033" cy="37256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B77EE21-F387-4D82-9B83-0249978D8703}"/>
                </a:ext>
              </a:extLst>
            </p:cNvPr>
            <p:cNvSpPr/>
            <p:nvPr/>
          </p:nvSpPr>
          <p:spPr>
            <a:xfrm>
              <a:off x="1952183" y="3737895"/>
              <a:ext cx="182880" cy="18288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5C75B32A-5531-4282-84CF-F58216E8092D}"/>
                </a:ext>
              </a:extLst>
            </p:cNvPr>
            <p:cNvSpPr/>
            <p:nvPr/>
          </p:nvSpPr>
          <p:spPr>
            <a:xfrm rot="11336327">
              <a:off x="26030" y="3548211"/>
              <a:ext cx="1987130" cy="2558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BF5D2A-69AD-4A6F-951B-607C9E654FBA}"/>
              </a:ext>
            </a:extLst>
          </p:cNvPr>
          <p:cNvGrpSpPr/>
          <p:nvPr/>
        </p:nvGrpSpPr>
        <p:grpSpPr>
          <a:xfrm>
            <a:off x="145189" y="3362712"/>
            <a:ext cx="5437458" cy="2352229"/>
            <a:chOff x="145189" y="3362712"/>
            <a:chExt cx="5437458" cy="2352229"/>
          </a:xfrm>
        </p:grpSpPr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DCA966F4-D22B-4D0E-B5A6-733648E6373A}"/>
                </a:ext>
              </a:extLst>
            </p:cNvPr>
            <p:cNvSpPr/>
            <p:nvPr/>
          </p:nvSpPr>
          <p:spPr>
            <a:xfrm rot="11336327">
              <a:off x="2402657" y="3362712"/>
              <a:ext cx="1987130" cy="2558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A3D2BEC-053A-4026-92C6-02A71A4BA241}"/>
                </a:ext>
              </a:extLst>
            </p:cNvPr>
            <p:cNvSpPr txBox="1"/>
            <p:nvPr/>
          </p:nvSpPr>
          <p:spPr>
            <a:xfrm>
              <a:off x="145189" y="5191721"/>
              <a:ext cx="5437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Exponential Map</a:t>
              </a:r>
              <a:endParaRPr lang="es-CO" sz="2800" b="1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47D0F37-3223-4A39-9C5D-7E8AE54DF733}"/>
              </a:ext>
            </a:extLst>
          </p:cNvPr>
          <p:cNvGrpSpPr/>
          <p:nvPr/>
        </p:nvGrpSpPr>
        <p:grpSpPr>
          <a:xfrm>
            <a:off x="6482906" y="3085175"/>
            <a:ext cx="1987130" cy="791462"/>
            <a:chOff x="6467773" y="3107244"/>
            <a:chExt cx="1987130" cy="79146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B8EA608-3291-4343-B585-EF9300D0A5B3}"/>
                </a:ext>
              </a:extLst>
            </p:cNvPr>
            <p:cNvSpPr/>
            <p:nvPr/>
          </p:nvSpPr>
          <p:spPr>
            <a:xfrm>
              <a:off x="8223005" y="3715826"/>
              <a:ext cx="182880" cy="18288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D79D2E00-37EC-4471-922A-41F9EA794633}"/>
                </a:ext>
              </a:extLst>
            </p:cNvPr>
            <p:cNvSpPr/>
            <p:nvPr/>
          </p:nvSpPr>
          <p:spPr>
            <a:xfrm rot="12848448">
              <a:off x="6467773" y="3107244"/>
              <a:ext cx="1987130" cy="25589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33DC81-2796-404B-8C9D-0D0B2A250BE4}"/>
              </a:ext>
            </a:extLst>
          </p:cNvPr>
          <p:cNvGrpSpPr/>
          <p:nvPr/>
        </p:nvGrpSpPr>
        <p:grpSpPr>
          <a:xfrm>
            <a:off x="6447308" y="3868652"/>
            <a:ext cx="5437458" cy="1846289"/>
            <a:chOff x="6447308" y="3868652"/>
            <a:chExt cx="5437458" cy="1846289"/>
          </a:xfrm>
        </p:grpSpPr>
        <p:sp>
          <p:nvSpPr>
            <p:cNvPr id="69" name="Arrow: Right 68">
              <a:extLst>
                <a:ext uri="{FF2B5EF4-FFF2-40B4-BE49-F238E27FC236}">
                  <a16:creationId xmlns:a16="http://schemas.microsoft.com/office/drawing/2014/main" id="{F2C2CCE1-42C3-4DD5-AEDF-40D446B638B4}"/>
                </a:ext>
              </a:extLst>
            </p:cNvPr>
            <p:cNvSpPr/>
            <p:nvPr/>
          </p:nvSpPr>
          <p:spPr>
            <a:xfrm rot="11336327">
              <a:off x="8369229" y="3868652"/>
              <a:ext cx="1987130" cy="2558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3A1F455-CB91-470D-8684-310C7A171676}"/>
                </a:ext>
              </a:extLst>
            </p:cNvPr>
            <p:cNvSpPr txBox="1"/>
            <p:nvPr/>
          </p:nvSpPr>
          <p:spPr>
            <a:xfrm>
              <a:off x="6447308" y="5191721"/>
              <a:ext cx="5437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Field Integration</a:t>
              </a:r>
              <a:endParaRPr lang="es-CO" sz="2800" b="1" dirty="0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05FA349B-BD5C-4DCA-AFB8-B55BD268B67B}"/>
              </a:ext>
            </a:extLst>
          </p:cNvPr>
          <p:cNvSpPr/>
          <p:nvPr/>
        </p:nvSpPr>
        <p:spPr>
          <a:xfrm>
            <a:off x="10226619" y="4042425"/>
            <a:ext cx="182880" cy="1828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9399CA-C225-4A01-A71F-2A78E70543BF}"/>
              </a:ext>
            </a:extLst>
          </p:cNvPr>
          <p:cNvSpPr/>
          <p:nvPr/>
        </p:nvSpPr>
        <p:spPr>
          <a:xfrm>
            <a:off x="6285747" y="1631244"/>
            <a:ext cx="5782428" cy="415995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5F5B7-A5B1-49A8-9EF2-36A345143C32}"/>
              </a:ext>
            </a:extLst>
          </p:cNvPr>
          <p:cNvSpPr txBox="1"/>
          <p:nvPr/>
        </p:nvSpPr>
        <p:spPr>
          <a:xfrm>
            <a:off x="7476471" y="5951242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Robust to small perturbations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spatially coherent motion.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67982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2421962" y="-253009"/>
            <a:ext cx="68510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Hierarchical Flow Correction</a:t>
            </a:r>
            <a:endParaRPr lang="es-C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44F969-68EF-4951-BD91-980D2527A155}"/>
              </a:ext>
            </a:extLst>
          </p:cNvPr>
          <p:cNvGrpSpPr/>
          <p:nvPr/>
        </p:nvGrpSpPr>
        <p:grpSpPr>
          <a:xfrm>
            <a:off x="76551" y="4535135"/>
            <a:ext cx="3304242" cy="1747988"/>
            <a:chOff x="76551" y="4535135"/>
            <a:chExt cx="3304242" cy="174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8043084-69F7-4007-B4DF-964D225C6F83}"/>
                    </a:ext>
                  </a:extLst>
                </p:cNvPr>
                <p:cNvSpPr/>
                <p:nvPr/>
              </p:nvSpPr>
              <p:spPr>
                <a:xfrm>
                  <a:off x="357380" y="4646417"/>
                  <a:ext cx="2947345" cy="4738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</m:oMath>
                  </a14:m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Smooth(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𝜎</m:t>
                      </m:r>
                    </m:oMath>
                  </a14:m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sz="2400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8043084-69F7-4007-B4DF-964D225C6F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380" y="4646417"/>
                  <a:ext cx="2947345" cy="473848"/>
                </a:xfrm>
                <a:prstGeom prst="rect">
                  <a:avLst/>
                </a:prstGeom>
                <a:blipFill>
                  <a:blip r:embed="rId2"/>
                  <a:stretch>
                    <a:fillRect l="-1656" t="-10256" r="-1449" b="-29487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E1FC775-3707-4863-BF2F-A91832C13C46}"/>
                    </a:ext>
                  </a:extLst>
                </p:cNvPr>
                <p:cNvSpPr/>
                <p:nvPr/>
              </p:nvSpPr>
              <p:spPr>
                <a:xfrm>
                  <a:off x="145933" y="5514209"/>
                  <a:ext cx="3234860" cy="5821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∫|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𝛻</m:t>
                      </m:r>
                      <m:acc>
                        <m:accPr>
                          <m:chr m:val="̃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s-CO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E1FC775-3707-4863-BF2F-A91832C13C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933" y="5514209"/>
                  <a:ext cx="3234860" cy="58214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209EE88-6FB9-425C-9AD8-11808179E937}"/>
                </a:ext>
              </a:extLst>
            </p:cNvPr>
            <p:cNvSpPr/>
            <p:nvPr/>
          </p:nvSpPr>
          <p:spPr>
            <a:xfrm>
              <a:off x="76552" y="4535135"/>
              <a:ext cx="3228173" cy="1747988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04B774-47E2-4D7D-99D3-8FC6E619C43F}"/>
                </a:ext>
              </a:extLst>
            </p:cNvPr>
            <p:cNvCxnSpPr>
              <a:cxnSpLocks/>
            </p:cNvCxnSpPr>
            <p:nvPr/>
          </p:nvCxnSpPr>
          <p:spPr>
            <a:xfrm>
              <a:off x="76551" y="5068179"/>
              <a:ext cx="32281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A31E13B-697E-4A22-92C7-594069CFEB90}"/>
                    </a:ext>
                  </a:extLst>
                </p:cNvPr>
                <p:cNvSpPr txBox="1"/>
                <p:nvPr/>
              </p:nvSpPr>
              <p:spPr>
                <a:xfrm>
                  <a:off x="107386" y="5149169"/>
                  <a:ext cx="2916821" cy="410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Solve for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a14:m>
                  <a:r>
                    <a:rPr lang="es-CO" sz="2000" dirty="0"/>
                    <a:t> minimizing: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A31E13B-697E-4A22-92C7-594069CFEB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86" y="5149169"/>
                  <a:ext cx="2916821" cy="410305"/>
                </a:xfrm>
                <a:prstGeom prst="rect">
                  <a:avLst/>
                </a:prstGeom>
                <a:blipFill>
                  <a:blip r:embed="rId4"/>
                  <a:stretch>
                    <a:fillRect l="-2301" t="-5970" b="-26866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6DEBFD-E4FD-487A-A8CF-EA44BE6CB4AA}"/>
              </a:ext>
            </a:extLst>
          </p:cNvPr>
          <p:cNvGrpSpPr/>
          <p:nvPr/>
        </p:nvGrpSpPr>
        <p:grpSpPr>
          <a:xfrm>
            <a:off x="3507030" y="4400403"/>
            <a:ext cx="8652032" cy="700217"/>
            <a:chOff x="3507030" y="4400403"/>
            <a:chExt cx="8652032" cy="70021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B70902E-B843-47A4-9437-18354D24F90D}"/>
                </a:ext>
              </a:extLst>
            </p:cNvPr>
            <p:cNvSpPr/>
            <p:nvPr/>
          </p:nvSpPr>
          <p:spPr>
            <a:xfrm>
              <a:off x="3507030" y="4400403"/>
              <a:ext cx="8550944" cy="70021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Solve for</a:t>
              </a:r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10F9DE4-F1B1-4D4D-8426-40008822A711}"/>
                    </a:ext>
                  </a:extLst>
                </p:cNvPr>
                <p:cNvSpPr/>
                <p:nvPr/>
              </p:nvSpPr>
              <p:spPr>
                <a:xfrm>
                  <a:off x="3584342" y="4535135"/>
                  <a:ext cx="8574720" cy="4056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 ←</m:t>
                      </m:r>
                    </m:oMath>
                  </a14:m>
                  <a:r>
                    <a:rPr lang="en-US" sz="2000" b="1" dirty="0"/>
                    <a:t> 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b="1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2000" b="1" dirty="0" err="1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EstimateFlow</a:t>
                  </a:r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(Smooth(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m:t>)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,Smooth(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),</a:t>
                  </a:r>
                  <a:r>
                    <a:rPr lang="en-US" dirty="0">
                      <a:cs typeface="Courier New" panose="02070309020205020404" pitchFamily="49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/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4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</m:t>
                          </m:r>
                        </m:sup>
                      </m:sSup>
                    </m:oMath>
                  </a14:m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10F9DE4-F1B1-4D4D-8426-40008822A7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4342" y="4535135"/>
                  <a:ext cx="8574720" cy="405624"/>
                </a:xfrm>
                <a:prstGeom prst="rect">
                  <a:avLst/>
                </a:prstGeom>
                <a:blipFill>
                  <a:blip r:embed="rId5"/>
                  <a:stretch>
                    <a:fillRect t="-18182" b="-30303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A476AE0-A72D-45ED-974A-EAE2F38B31A5}"/>
              </a:ext>
            </a:extLst>
          </p:cNvPr>
          <p:cNvGrpSpPr/>
          <p:nvPr/>
        </p:nvGrpSpPr>
        <p:grpSpPr>
          <a:xfrm>
            <a:off x="3608972" y="5240660"/>
            <a:ext cx="8012587" cy="916600"/>
            <a:chOff x="3608972" y="5240660"/>
            <a:chExt cx="8012587" cy="9166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872B390-FB3A-4333-AC39-ACB7FCBF2295}"/>
                </a:ext>
              </a:extLst>
            </p:cNvPr>
            <p:cNvSpPr/>
            <p:nvPr/>
          </p:nvSpPr>
          <p:spPr>
            <a:xfrm>
              <a:off x="4626270" y="5382725"/>
              <a:ext cx="6106021" cy="70021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Solve for</a:t>
              </a:r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0577981-0E85-4175-B5CB-DEFF457FF2E2}"/>
                    </a:ext>
                  </a:extLst>
                </p:cNvPr>
                <p:cNvSpPr/>
                <p:nvPr/>
              </p:nvSpPr>
              <p:spPr>
                <a:xfrm>
                  <a:off x="6374995" y="5457531"/>
                  <a:ext cx="3454087" cy="4914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←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ApplyFlow(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0577981-0E85-4175-B5CB-DEFF457FF2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4995" y="5457531"/>
                  <a:ext cx="3454087" cy="491481"/>
                </a:xfrm>
                <a:prstGeom prst="rect">
                  <a:avLst/>
                </a:prstGeom>
                <a:blipFill>
                  <a:blip r:embed="rId6"/>
                  <a:stretch>
                    <a:fillRect r="-883" b="-22222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row: Curved Left 18">
              <a:extLst>
                <a:ext uri="{FF2B5EF4-FFF2-40B4-BE49-F238E27FC236}">
                  <a16:creationId xmlns:a16="http://schemas.microsoft.com/office/drawing/2014/main" id="{9D633616-E948-42CA-AEA8-C99F196E0106}"/>
                </a:ext>
              </a:extLst>
            </p:cNvPr>
            <p:cNvSpPr/>
            <p:nvPr/>
          </p:nvSpPr>
          <p:spPr>
            <a:xfrm rot="2436780">
              <a:off x="11178001" y="5240660"/>
              <a:ext cx="443558" cy="91660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40" name="Arrow: Curved Left 39">
              <a:extLst>
                <a:ext uri="{FF2B5EF4-FFF2-40B4-BE49-F238E27FC236}">
                  <a16:creationId xmlns:a16="http://schemas.microsoft.com/office/drawing/2014/main" id="{01A8B7D4-89C5-458A-B5E8-9F2012D5382C}"/>
                </a:ext>
              </a:extLst>
            </p:cNvPr>
            <p:cNvSpPr/>
            <p:nvPr/>
          </p:nvSpPr>
          <p:spPr>
            <a:xfrm rot="8057274">
              <a:off x="3845493" y="5234476"/>
              <a:ext cx="443558" cy="91660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7F6DD24-0591-47A6-963E-DBB48606AA29}"/>
              </a:ext>
            </a:extLst>
          </p:cNvPr>
          <p:cNvSpPr txBox="1"/>
          <p:nvPr/>
        </p:nvSpPr>
        <p:spPr>
          <a:xfrm>
            <a:off x="-225376" y="3801034"/>
            <a:ext cx="413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 meshes:</a:t>
            </a:r>
            <a:endParaRPr lang="es-CO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E11FC2-C3A8-4FB3-98E8-75A63CC6268E}"/>
              </a:ext>
            </a:extLst>
          </p:cNvPr>
          <p:cNvGrpSpPr/>
          <p:nvPr/>
        </p:nvGrpSpPr>
        <p:grpSpPr>
          <a:xfrm>
            <a:off x="248764" y="605607"/>
            <a:ext cx="11245986" cy="2979744"/>
            <a:chOff x="248764" y="605607"/>
            <a:chExt cx="11245986" cy="297974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B909E6-933C-4C52-ADA1-72F285ED43A2}"/>
                </a:ext>
              </a:extLst>
            </p:cNvPr>
            <p:cNvSpPr txBox="1"/>
            <p:nvPr/>
          </p:nvSpPr>
          <p:spPr>
            <a:xfrm>
              <a:off x="248764" y="605607"/>
              <a:ext cx="413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Linear Scale Space</a:t>
              </a:r>
              <a:endParaRPr lang="es-CO" sz="2000" b="1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E9DEDC4-DFAE-4922-86BB-28F2851153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8889" y="1565145"/>
              <a:ext cx="3209015" cy="2020206"/>
              <a:chOff x="582371" y="4220900"/>
              <a:chExt cx="4188926" cy="263710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5960385-679F-4775-A27C-F332DFD64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234" y="4220900"/>
                <a:ext cx="1219200" cy="1219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CAF497C-CB6A-48A4-BA47-60A60648C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71" y="4220900"/>
                <a:ext cx="1219200" cy="1219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812335D-3E04-47EA-8377-733DE14C1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234" y="5638800"/>
                <a:ext cx="1219200" cy="1219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08664DD-A956-4002-A109-2DC14BFE5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71" y="5638800"/>
                <a:ext cx="1219200" cy="1219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584BD2-41CD-47FE-BD38-2C6CD3559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2097" y="4223948"/>
                <a:ext cx="1219200" cy="1219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645B1DF-1319-4F57-83C6-DA3BC69A2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2097" y="5641848"/>
                <a:ext cx="1216152" cy="1216152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FFF94ED-1A62-4C11-A844-4075BA72B584}"/>
                </a:ext>
              </a:extLst>
            </p:cNvPr>
            <p:cNvSpPr/>
            <p:nvPr/>
          </p:nvSpPr>
          <p:spPr>
            <a:xfrm>
              <a:off x="5118621" y="1437028"/>
              <a:ext cx="6106021" cy="70021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Solve for</a:t>
              </a:r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794D407-D29F-47EC-B501-1C704FF2CB88}"/>
                    </a:ext>
                  </a:extLst>
                </p:cNvPr>
                <p:cNvSpPr/>
                <p:nvPr/>
              </p:nvSpPr>
              <p:spPr>
                <a:xfrm>
                  <a:off x="5332086" y="1536938"/>
                  <a:ext cx="5939896" cy="4935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 ←</m:t>
                      </m:r>
                    </m:oMath>
                  </a14:m>
                  <a:r>
                    <a:rPr lang="en-US" sz="2000" b="1" dirty="0"/>
                    <a:t> 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b="1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EstimateFlow(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acc>
                            <m:accPr>
                              <m:chr m:val="̅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))</a:t>
                  </a:r>
                  <a:endParaRPr lang="es-CO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794D407-D29F-47EC-B501-1C704FF2CB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2086" y="1536938"/>
                  <a:ext cx="5939896" cy="493597"/>
                </a:xfrm>
                <a:prstGeom prst="rect">
                  <a:avLst/>
                </a:prstGeom>
                <a:blipFill>
                  <a:blip r:embed="rId13"/>
                  <a:stretch>
                    <a:fillRect b="-23457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F5FBDC2-2BDA-4B38-B853-209080F4610F}"/>
                </a:ext>
              </a:extLst>
            </p:cNvPr>
            <p:cNvSpPr/>
            <p:nvPr/>
          </p:nvSpPr>
          <p:spPr>
            <a:xfrm>
              <a:off x="5118621" y="2778741"/>
              <a:ext cx="6106021" cy="70021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Solve for</a:t>
              </a:r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615060B-6CA0-4E49-AB83-42037CDEEB8D}"/>
                    </a:ext>
                  </a:extLst>
                </p:cNvPr>
                <p:cNvSpPr/>
                <p:nvPr/>
              </p:nvSpPr>
              <p:spPr>
                <a:xfrm>
                  <a:off x="6481232" y="2909713"/>
                  <a:ext cx="3454087" cy="4914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←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ApplyFlow(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615060B-6CA0-4E49-AB83-42037CDEEB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1232" y="2909713"/>
                  <a:ext cx="3454087" cy="491481"/>
                </a:xfrm>
                <a:prstGeom prst="rect">
                  <a:avLst/>
                </a:prstGeom>
                <a:blipFill>
                  <a:blip r:embed="rId14"/>
                  <a:stretch>
                    <a:fillRect r="-882" b="-22222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0920E9FA-D5FD-48E0-B1BF-3CB3CA6F00C7}"/>
                </a:ext>
              </a:extLst>
            </p:cNvPr>
            <p:cNvSpPr/>
            <p:nvPr/>
          </p:nvSpPr>
          <p:spPr>
            <a:xfrm>
              <a:off x="11049215" y="1868140"/>
              <a:ext cx="445535" cy="1241948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8C6F076B-A8BF-47DE-AF4D-F03B66E6DEE3}"/>
                </a:ext>
              </a:extLst>
            </p:cNvPr>
            <p:cNvSpPr/>
            <p:nvPr/>
          </p:nvSpPr>
          <p:spPr>
            <a:xfrm rot="10800000">
              <a:off x="4904460" y="1779710"/>
              <a:ext cx="445535" cy="1241948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35E3417-2592-4671-BCF7-38C1FC3307D0}"/>
                    </a:ext>
                  </a:extLst>
                </p:cNvPr>
                <p:cNvSpPr/>
                <p:nvPr/>
              </p:nvSpPr>
              <p:spPr>
                <a:xfrm>
                  <a:off x="4115739" y="2760049"/>
                  <a:ext cx="58722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35E3417-2592-4671-BCF7-38C1FC330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5739" y="2760049"/>
                  <a:ext cx="587224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4A5264F-0CAE-4F47-9B38-F3055655EA43}"/>
                    </a:ext>
                  </a:extLst>
                </p:cNvPr>
                <p:cNvSpPr/>
                <p:nvPr/>
              </p:nvSpPr>
              <p:spPr>
                <a:xfrm>
                  <a:off x="4115739" y="1595049"/>
                  <a:ext cx="594467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4A5264F-0CAE-4F47-9B38-F3055655EA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5739" y="1595049"/>
                  <a:ext cx="594467" cy="52322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6759988-C48D-4444-805A-4A6EAEF89AE3}"/>
                </a:ext>
              </a:extLst>
            </p:cNvPr>
            <p:cNvGrpSpPr/>
            <p:nvPr/>
          </p:nvGrpSpPr>
          <p:grpSpPr>
            <a:xfrm>
              <a:off x="865573" y="1122021"/>
              <a:ext cx="3204893" cy="321781"/>
              <a:chOff x="784985" y="837476"/>
              <a:chExt cx="3659758" cy="40046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4AAA7ED-0B44-4131-AC5B-BA8DE872FEA6}"/>
                  </a:ext>
                </a:extLst>
              </p:cNvPr>
              <p:cNvSpPr txBox="1"/>
              <p:nvPr/>
            </p:nvSpPr>
            <p:spPr>
              <a:xfrm>
                <a:off x="784985" y="868605"/>
                <a:ext cx="11123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Coarse</a:t>
                </a:r>
                <a:endParaRPr lang="es-CO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AF75BB0-691B-4765-8F7A-84D00D19A3BC}"/>
                  </a:ext>
                </a:extLst>
              </p:cNvPr>
              <p:cNvSpPr txBox="1"/>
              <p:nvPr/>
            </p:nvSpPr>
            <p:spPr>
              <a:xfrm>
                <a:off x="3332424" y="837476"/>
                <a:ext cx="11123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Fine</a:t>
                </a:r>
                <a:endParaRPr lang="es-CO" dirty="0"/>
              </a:p>
            </p:txBody>
          </p:sp>
          <p:sp>
            <p:nvSpPr>
              <p:cNvPr id="39" name="Arrow: Down 38">
                <a:extLst>
                  <a:ext uri="{FF2B5EF4-FFF2-40B4-BE49-F238E27FC236}">
                    <a16:creationId xmlns:a16="http://schemas.microsoft.com/office/drawing/2014/main" id="{D7E88A2A-E7B6-4CF0-8904-08C7E5CDB6F5}"/>
                  </a:ext>
                </a:extLst>
              </p:cNvPr>
              <p:cNvSpPr/>
              <p:nvPr/>
            </p:nvSpPr>
            <p:spPr>
              <a:xfrm rot="16200000">
                <a:off x="2402935" y="263227"/>
                <a:ext cx="292633" cy="158008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FF73A6C-0003-470E-8B2F-166BA6A44CF1}"/>
                </a:ext>
              </a:extLst>
            </p:cNvPr>
            <p:cNvSpPr txBox="1"/>
            <p:nvPr/>
          </p:nvSpPr>
          <p:spPr>
            <a:xfrm>
              <a:off x="6106611" y="879868"/>
              <a:ext cx="413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For images:</a:t>
              </a:r>
              <a:endParaRPr lang="es-CO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53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EE5C-981D-4A6B-BE1C-E084F3607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179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Applications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81146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r="27690"/>
          <a:stretch/>
        </p:blipFill>
        <p:spPr>
          <a:xfrm>
            <a:off x="8386923" y="1013751"/>
            <a:ext cx="2372977" cy="5071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9" r="25223"/>
          <a:stretch/>
        </p:blipFill>
        <p:spPr>
          <a:xfrm>
            <a:off x="502964" y="1013751"/>
            <a:ext cx="2673692" cy="50968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interpolation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79" y="3939830"/>
            <a:ext cx="2356241" cy="2356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10" y="3947117"/>
            <a:ext cx="2348955" cy="23489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39810" y="3939830"/>
            <a:ext cx="2348955" cy="2356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16270" y="3939830"/>
            <a:ext cx="2348955" cy="235624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38085" y="3129144"/>
            <a:ext cx="381965" cy="3842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048456" y="3129145"/>
            <a:ext cx="381965" cy="38429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71740" y="6367163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49256" y="6363702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4278535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r="27690"/>
          <a:stretch/>
        </p:blipFill>
        <p:spPr>
          <a:xfrm>
            <a:off x="8386923" y="1013751"/>
            <a:ext cx="2372977" cy="5071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9" r="25223"/>
          <a:stretch/>
        </p:blipFill>
        <p:spPr>
          <a:xfrm>
            <a:off x="502964" y="1013751"/>
            <a:ext cx="2673692" cy="509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79" y="3939830"/>
            <a:ext cx="2356241" cy="2356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10" y="3947117"/>
            <a:ext cx="2348955" cy="23489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39810" y="3939830"/>
            <a:ext cx="2348955" cy="2356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16270" y="3939830"/>
            <a:ext cx="2348955" cy="235624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38085" y="3129144"/>
            <a:ext cx="381965" cy="3842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048456" y="3129145"/>
            <a:ext cx="381965" cy="38429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71740" y="6367163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49256" y="6363702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Target</a:t>
            </a:r>
          </a:p>
        </p:txBody>
      </p:sp>
      <p:pic>
        <p:nvPicPr>
          <p:cNvPr id="33" name="linearBl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5099" r="26188"/>
          <a:stretch/>
        </p:blipFill>
        <p:spPr>
          <a:xfrm>
            <a:off x="4462188" y="1037996"/>
            <a:ext cx="2471006" cy="5072580"/>
          </a:xfrm>
          <a:prstGeom prst="rect">
            <a:avLst/>
          </a:prstGeom>
        </p:spPr>
      </p:pic>
      <p:pic>
        <p:nvPicPr>
          <p:cNvPr id="32" name="LinearBlen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9110" y="3947117"/>
            <a:ext cx="2341191" cy="23411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709755" y="6367163"/>
            <a:ext cx="2303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Linear blend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58134" y="3129144"/>
            <a:ext cx="381965" cy="38429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686315" y="3936802"/>
            <a:ext cx="2348955" cy="235624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5231D1F-23E8-43E1-A91F-6ACC0722B57A}"/>
              </a:ext>
            </a:extLst>
          </p:cNvPr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interpolation</a:t>
            </a:r>
          </a:p>
        </p:txBody>
      </p:sp>
    </p:spTree>
    <p:extLst>
      <p:ext uri="{BB962C8B-B14F-4D97-AF65-F5344CB8AC3E}">
        <p14:creationId xmlns:p14="http://schemas.microsoft.com/office/powerpoint/2010/main" val="30276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64" y="1535450"/>
            <a:ext cx="4324408" cy="4324408"/>
          </a:xfrm>
          <a:prstGeom prst="rect">
            <a:avLst/>
          </a:prstGeom>
        </p:spPr>
      </p:pic>
      <p:pic>
        <p:nvPicPr>
          <p:cNvPr id="5" name="AdvectedSour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1237" y="1560585"/>
            <a:ext cx="4299271" cy="4299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8492" y="957317"/>
            <a:ext cx="374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Optical flow vector field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7085" y="920239"/>
            <a:ext cx="363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Source to target advection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8" r="27387"/>
          <a:stretch/>
        </p:blipFill>
        <p:spPr>
          <a:xfrm>
            <a:off x="281061" y="957317"/>
            <a:ext cx="2728109" cy="58374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V="1">
            <a:off x="2262604" y="3300544"/>
            <a:ext cx="497711" cy="50641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3121764" y="1535449"/>
            <a:ext cx="4343908" cy="432440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7661238" y="1544434"/>
            <a:ext cx="4343908" cy="432440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DF76-4862-44D9-817C-75D0DFDA67B8}"/>
              </a:ext>
            </a:extLst>
          </p:cNvPr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interpolation</a:t>
            </a:r>
          </a:p>
        </p:txBody>
      </p:sp>
    </p:spTree>
    <p:extLst>
      <p:ext uri="{BB962C8B-B14F-4D97-AF65-F5344CB8AC3E}">
        <p14:creationId xmlns:p14="http://schemas.microsoft.com/office/powerpoint/2010/main" val="35377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r="27690"/>
          <a:stretch/>
        </p:blipFill>
        <p:spPr>
          <a:xfrm>
            <a:off x="8386923" y="1013751"/>
            <a:ext cx="2372977" cy="5071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9" r="25223"/>
          <a:stretch/>
        </p:blipFill>
        <p:spPr>
          <a:xfrm>
            <a:off x="502964" y="1013751"/>
            <a:ext cx="2673692" cy="509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79" y="3939830"/>
            <a:ext cx="2356241" cy="2356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10" y="3947117"/>
            <a:ext cx="2348955" cy="23489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39810" y="3939830"/>
            <a:ext cx="2348955" cy="2356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16270" y="3939830"/>
            <a:ext cx="2348955" cy="235624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38085" y="3129144"/>
            <a:ext cx="381965" cy="3842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048456" y="3129145"/>
            <a:ext cx="381965" cy="38429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71740" y="6336910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49256" y="6357031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Target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F080ED-4673-4330-9322-476451FE7D0B}"/>
              </a:ext>
            </a:extLst>
          </p:cNvPr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interpolation</a:t>
            </a:r>
          </a:p>
        </p:txBody>
      </p:sp>
    </p:spTree>
    <p:extLst>
      <p:ext uri="{BB962C8B-B14F-4D97-AF65-F5344CB8AC3E}">
        <p14:creationId xmlns:p14="http://schemas.microsoft.com/office/powerpoint/2010/main" val="794906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pticalF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985" r="27041"/>
          <a:stretch/>
        </p:blipFill>
        <p:spPr>
          <a:xfrm>
            <a:off x="4364454" y="1037996"/>
            <a:ext cx="2636422" cy="5072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r="27690"/>
          <a:stretch/>
        </p:blipFill>
        <p:spPr>
          <a:xfrm>
            <a:off x="8386923" y="1013751"/>
            <a:ext cx="2372977" cy="5071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9" r="25223"/>
          <a:stretch/>
        </p:blipFill>
        <p:spPr>
          <a:xfrm>
            <a:off x="502964" y="1013751"/>
            <a:ext cx="2673692" cy="509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79" y="3939830"/>
            <a:ext cx="2356241" cy="2356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10" y="3947117"/>
            <a:ext cx="2348955" cy="23489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39810" y="3939830"/>
            <a:ext cx="2348955" cy="2356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16270" y="3939830"/>
            <a:ext cx="2348955" cy="235624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38085" y="3129144"/>
            <a:ext cx="381965" cy="3842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73180" y="3129146"/>
            <a:ext cx="381965" cy="38429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048456" y="3129145"/>
            <a:ext cx="381965" cy="38429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71740" y="6336910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49256" y="6357031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Target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5975" y="6357031"/>
            <a:ext cx="164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Optical flow</a:t>
            </a:r>
          </a:p>
        </p:txBody>
      </p:sp>
      <p:pic>
        <p:nvPicPr>
          <p:cNvPr id="26" name="OpticalFl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907" y="3962167"/>
            <a:ext cx="2341191" cy="23411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24500" y="3947117"/>
            <a:ext cx="2348955" cy="235624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23A493C-1877-4949-BAEF-56D244438B29}"/>
              </a:ext>
            </a:extLst>
          </p:cNvPr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interpolation</a:t>
            </a:r>
          </a:p>
        </p:txBody>
      </p:sp>
    </p:spTree>
    <p:extLst>
      <p:ext uri="{BB962C8B-B14F-4D97-AF65-F5344CB8AC3E}">
        <p14:creationId xmlns:p14="http://schemas.microsoft.com/office/powerpoint/2010/main" val="2096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2720051" y="-253473"/>
            <a:ext cx="639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Outline</a:t>
            </a:r>
            <a:endParaRPr lang="es-CO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2FB53-C542-44C8-90DB-A9DA87515D4A}"/>
              </a:ext>
            </a:extLst>
          </p:cNvPr>
          <p:cNvSpPr txBox="1"/>
          <p:nvPr/>
        </p:nvSpPr>
        <p:spPr>
          <a:xfrm>
            <a:off x="868680" y="1249680"/>
            <a:ext cx="4846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Classical optical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Optical flow in meshes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Practical considerations</a:t>
            </a:r>
            <a:endParaRPr lang="es-CO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0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ndomWal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633" y="377686"/>
            <a:ext cx="11005931" cy="619083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6771A08-0588-48B3-B5B4-7CB1511C3AAB}"/>
              </a:ext>
            </a:extLst>
          </p:cNvPr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interpolation</a:t>
            </a:r>
          </a:p>
        </p:txBody>
      </p:sp>
    </p:spTree>
    <p:extLst>
      <p:ext uri="{BB962C8B-B14F-4D97-AF65-F5344CB8AC3E}">
        <p14:creationId xmlns:p14="http://schemas.microsoft.com/office/powerpoint/2010/main" val="12743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00" y="3729437"/>
            <a:ext cx="2560320" cy="2560320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sp>
        <p:nvSpPr>
          <p:cNvPr id="18" name="Arrow: Right 17"/>
          <p:cNvSpPr/>
          <p:nvPr/>
        </p:nvSpPr>
        <p:spPr>
          <a:xfrm rot="20100000">
            <a:off x="3298711" y="2508063"/>
            <a:ext cx="1737360" cy="364059"/>
          </a:xfrm>
          <a:prstGeom prst="rightArrow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Arrow: Right 41"/>
          <p:cNvSpPr/>
          <p:nvPr/>
        </p:nvSpPr>
        <p:spPr>
          <a:xfrm rot="1500000">
            <a:off x="3261828" y="4431038"/>
            <a:ext cx="1737360" cy="332943"/>
          </a:xfrm>
          <a:prstGeom prst="rightArrow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3900" y="1042194"/>
            <a:ext cx="2560320" cy="25603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0" name="TextBox 29"/>
          <p:cNvSpPr txBox="1"/>
          <p:nvPr/>
        </p:nvSpPr>
        <p:spPr>
          <a:xfrm rot="20100000">
            <a:off x="2383242" y="2112193"/>
            <a:ext cx="3340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Source texture</a:t>
            </a:r>
          </a:p>
        </p:txBody>
      </p:sp>
      <p:sp>
        <p:nvSpPr>
          <p:cNvPr id="32" name="TextBox 31"/>
          <p:cNvSpPr txBox="1"/>
          <p:nvPr/>
        </p:nvSpPr>
        <p:spPr>
          <a:xfrm rot="1500000">
            <a:off x="2322528" y="4660975"/>
            <a:ext cx="3340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Target texture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95" y="2297066"/>
            <a:ext cx="2743200" cy="2743200"/>
          </a:xfrm>
          <a:prstGeom prst="rect">
            <a:avLst/>
          </a:prstGeom>
        </p:spPr>
      </p:pic>
      <p:sp>
        <p:nvSpPr>
          <p:cNvPr id="34" name="Arrow: Right 41"/>
          <p:cNvSpPr/>
          <p:nvPr/>
        </p:nvSpPr>
        <p:spPr>
          <a:xfrm rot="1500000">
            <a:off x="7841848" y="2401711"/>
            <a:ext cx="1737360" cy="332943"/>
          </a:xfrm>
          <a:prstGeom prst="rightArrow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row: Right 17"/>
          <p:cNvSpPr/>
          <p:nvPr/>
        </p:nvSpPr>
        <p:spPr>
          <a:xfrm rot="20100000">
            <a:off x="7798518" y="4409053"/>
            <a:ext cx="1737360" cy="364059"/>
          </a:xfrm>
          <a:prstGeom prst="rightArrow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966715" y="3136793"/>
            <a:ext cx="334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Optical</a:t>
            </a:r>
            <a:br>
              <a:rPr lang="en-US" sz="2400" b="1" dirty="0"/>
            </a:br>
            <a:r>
              <a:rPr lang="en-US" sz="2400" b="1" dirty="0"/>
              <a:t>flow</a:t>
            </a:r>
          </a:p>
        </p:txBody>
      </p:sp>
      <p:pic>
        <p:nvPicPr>
          <p:cNvPr id="38" name="out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" y="2286000"/>
            <a:ext cx="2743583" cy="2743583"/>
          </a:xfrm>
          <a:ln w="38100">
            <a:solidFill>
              <a:srgbClr val="FF0000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BC8F204-5250-4F71-A149-7B7975605259}"/>
              </a:ext>
            </a:extLst>
          </p:cNvPr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tracking</a:t>
            </a:r>
          </a:p>
        </p:txBody>
      </p:sp>
    </p:spTree>
    <p:extLst>
      <p:ext uri="{BB962C8B-B14F-4D97-AF65-F5344CB8AC3E}">
        <p14:creationId xmlns:p14="http://schemas.microsoft.com/office/powerpoint/2010/main" val="14090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18" grpId="0" animBg="1"/>
      <p:bldP spid="42" grpId="0" animBg="1"/>
      <p:bldP spid="30" grpId="0"/>
      <p:bldP spid="32" grpId="0"/>
      <p:bldP spid="34" grpId="0" animBg="1"/>
      <p:bldP spid="36" grpId="0" animBg="1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00" y="3729437"/>
            <a:ext cx="2560320" cy="2560320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sp>
        <p:nvSpPr>
          <p:cNvPr id="18" name="Arrow: Right 17"/>
          <p:cNvSpPr/>
          <p:nvPr/>
        </p:nvSpPr>
        <p:spPr>
          <a:xfrm rot="9300000">
            <a:off x="3298711" y="2508063"/>
            <a:ext cx="1737360" cy="364059"/>
          </a:xfrm>
          <a:prstGeom prst="rightArrow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3900" y="1042194"/>
            <a:ext cx="2560320" cy="25603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0" name="TextBox 29"/>
          <p:cNvSpPr txBox="1"/>
          <p:nvPr/>
        </p:nvSpPr>
        <p:spPr>
          <a:xfrm rot="20100000">
            <a:off x="2254906" y="1783149"/>
            <a:ext cx="334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Flow-based</a:t>
            </a:r>
            <a:br>
              <a:rPr lang="en-US" sz="2400" b="1" dirty="0"/>
            </a:br>
            <a:r>
              <a:rPr lang="en-US" sz="2400" b="1" dirty="0"/>
              <a:t>correspondences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95" y="2297066"/>
            <a:ext cx="2743200" cy="2743200"/>
          </a:xfrm>
          <a:prstGeom prst="rect">
            <a:avLst/>
          </a:prstGeom>
        </p:spPr>
      </p:pic>
      <p:sp>
        <p:nvSpPr>
          <p:cNvPr id="34" name="Arrow: Right 41"/>
          <p:cNvSpPr/>
          <p:nvPr/>
        </p:nvSpPr>
        <p:spPr>
          <a:xfrm rot="12300000">
            <a:off x="7841848" y="2401711"/>
            <a:ext cx="1737360" cy="332943"/>
          </a:xfrm>
          <a:prstGeom prst="rightArrow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500000">
            <a:off x="7175261" y="2061973"/>
            <a:ext cx="3340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Tangential flow</a:t>
            </a:r>
          </a:p>
        </p:txBody>
      </p:sp>
      <p:pic>
        <p:nvPicPr>
          <p:cNvPr id="17" name="ou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" y="2286000"/>
            <a:ext cx="2743200" cy="2743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7D47475-5422-4938-9AA7-A282B0475945}"/>
              </a:ext>
            </a:extLst>
          </p:cNvPr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tracking</a:t>
            </a:r>
          </a:p>
        </p:txBody>
      </p:sp>
    </p:spTree>
    <p:extLst>
      <p:ext uri="{BB962C8B-B14F-4D97-AF65-F5344CB8AC3E}">
        <p14:creationId xmlns:p14="http://schemas.microsoft.com/office/powerpoint/2010/main" val="5429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8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Baller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2" y="11271"/>
            <a:ext cx="12141304" cy="68294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211" y="6423719"/>
            <a:ext cx="54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7841" y="6423719"/>
            <a:ext cx="542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With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707" y="773630"/>
            <a:ext cx="2786743" cy="307788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15887" y="5512560"/>
            <a:ext cx="772886" cy="8326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9276342" y="1150791"/>
            <a:ext cx="3171400" cy="2429364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7188684" y="4448654"/>
            <a:ext cx="847727" cy="61146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98211" y="3858873"/>
            <a:ext cx="3817676" cy="243840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39938" y="792480"/>
            <a:ext cx="1848835" cy="47193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306815" y="798577"/>
            <a:ext cx="2321750" cy="3531946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911705" y="3951173"/>
            <a:ext cx="4165019" cy="1201055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83580" y="3844435"/>
            <a:ext cx="6374452" cy="3000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14799" y="1569767"/>
            <a:ext cx="6374452" cy="2256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7856" y="-791302"/>
            <a:ext cx="6404713" cy="2358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88442" y="693307"/>
            <a:ext cx="644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10% reduction in compressed texture size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84272C2-891D-4F86-91C7-2535451A7CAC}"/>
              </a:ext>
            </a:extLst>
          </p:cNvPr>
          <p:cNvSpPr txBox="1">
            <a:spLocks/>
          </p:cNvSpPr>
          <p:nvPr/>
        </p:nvSpPr>
        <p:spPr>
          <a:xfrm>
            <a:off x="854764" y="-347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Texture tracking</a:t>
            </a:r>
          </a:p>
        </p:txBody>
      </p:sp>
    </p:spTree>
    <p:extLst>
      <p:ext uri="{BB962C8B-B14F-4D97-AF65-F5344CB8AC3E}">
        <p14:creationId xmlns:p14="http://schemas.microsoft.com/office/powerpoint/2010/main" val="318310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2" grpId="0" animBg="1"/>
      <p:bldP spid="18" grpId="0" animBg="1"/>
      <p:bldP spid="3" grpId="0" animBg="1"/>
      <p:bldP spid="8" grpId="0" animBg="1"/>
      <p:bldP spid="12" grpId="0" animBg="1"/>
      <p:bldP spid="17" grpId="0" animBg="1"/>
      <p:bldP spid="19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EE5C-981D-4A6B-BE1C-E084F3607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27" y="-28456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Demo</a:t>
            </a:r>
            <a:endParaRPr lang="es-C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8A1599-8A17-4ACF-9688-CA21DCEE589C}"/>
              </a:ext>
            </a:extLst>
          </p:cNvPr>
          <p:cNvSpPr/>
          <p:nvPr/>
        </p:nvSpPr>
        <p:spPr>
          <a:xfrm>
            <a:off x="2241337" y="6020920"/>
            <a:ext cx="857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dirty="0"/>
              <a:t>https://github.com/fabianprada/MeshOpticalFlow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695A72-A061-45C3-8AF8-8A6C842705A1}"/>
              </a:ext>
            </a:extLst>
          </p:cNvPr>
          <p:cNvSpPr txBox="1">
            <a:spLocks/>
          </p:cNvSpPr>
          <p:nvPr/>
        </p:nvSpPr>
        <p:spPr>
          <a:xfrm>
            <a:off x="1273173" y="4987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Try our code from: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7520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EE5C-981D-4A6B-BE1C-E084F3607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27" y="-28456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Practical Considerations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1177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11F8B4-AAE6-4DF3-88BA-312A28F60925}"/>
              </a:ext>
            </a:extLst>
          </p:cNvPr>
          <p:cNvSpPr txBox="1">
            <a:spLocks/>
          </p:cNvSpPr>
          <p:nvPr/>
        </p:nvSpPr>
        <p:spPr>
          <a:xfrm>
            <a:off x="3303910" y="-348007"/>
            <a:ext cx="60545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Halfway Alignment</a:t>
            </a:r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855329-F19F-495E-9E1F-B7F80E5A0BD7}"/>
                  </a:ext>
                </a:extLst>
              </p:cNvPr>
              <p:cNvSpPr txBox="1"/>
              <p:nvPr/>
            </p:nvSpPr>
            <p:spPr>
              <a:xfrm>
                <a:off x="933061" y="583929"/>
                <a:ext cx="101006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Given a pair of 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CO" sz="2400" dirty="0"/>
                  <a:t>, </a:t>
                </a:r>
                <a:r>
                  <a:rPr lang="es-CO" sz="2400" dirty="0" err="1"/>
                  <a:t>how</a:t>
                </a:r>
                <a:r>
                  <a:rPr lang="es-CO" sz="2400" dirty="0"/>
                  <a:t> </a:t>
                </a:r>
                <a:r>
                  <a:rPr lang="es-CO" sz="2400" dirty="0" err="1"/>
                  <a:t>we</a:t>
                </a:r>
                <a:r>
                  <a:rPr lang="es-CO" sz="2400" dirty="0"/>
                  <a:t> </a:t>
                </a:r>
                <a:r>
                  <a:rPr lang="es-CO" sz="2400" dirty="0" err="1"/>
                  <a:t>represent</a:t>
                </a:r>
                <a:r>
                  <a:rPr lang="es-CO" sz="2400" dirty="0"/>
                  <a:t> </a:t>
                </a:r>
                <a:r>
                  <a:rPr lang="es-CO" sz="2400" dirty="0" err="1"/>
                  <a:t>the</a:t>
                </a:r>
                <a:r>
                  <a:rPr lang="es-CO" sz="2400" dirty="0"/>
                  <a:t> </a:t>
                </a:r>
                <a:r>
                  <a:rPr lang="es-CO" sz="2400" dirty="0" err="1"/>
                  <a:t>alignment</a:t>
                </a:r>
                <a:r>
                  <a:rPr lang="es-CO" sz="2400" dirty="0"/>
                  <a:t> </a:t>
                </a:r>
                <a:r>
                  <a:rPr lang="es-CO" sz="2400" dirty="0" err="1"/>
                  <a:t>motion</a:t>
                </a:r>
                <a:r>
                  <a:rPr lang="es-CO" sz="2400" dirty="0"/>
                  <a:t>?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855329-F19F-495E-9E1F-B7F80E5A0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061" y="583929"/>
                <a:ext cx="10100699" cy="461665"/>
              </a:xfrm>
              <a:prstGeom prst="rect">
                <a:avLst/>
              </a:prstGeom>
              <a:blipFill>
                <a:blip r:embed="rId2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C965308-87BA-46CE-8EC5-6A8BDA7ACAC5}"/>
              </a:ext>
            </a:extLst>
          </p:cNvPr>
          <p:cNvGrpSpPr/>
          <p:nvPr/>
        </p:nvGrpSpPr>
        <p:grpSpPr>
          <a:xfrm>
            <a:off x="1032729" y="1246061"/>
            <a:ext cx="4295345" cy="3385867"/>
            <a:chOff x="1293983" y="1078112"/>
            <a:chExt cx="4295345" cy="33858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37E885-BCBE-412C-87BC-84ED8D27B2DE}"/>
                </a:ext>
              </a:extLst>
            </p:cNvPr>
            <p:cNvSpPr txBox="1"/>
            <p:nvPr/>
          </p:nvSpPr>
          <p:spPr>
            <a:xfrm>
              <a:off x="1814627" y="1078112"/>
              <a:ext cx="3222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Forward Alignment</a:t>
              </a:r>
              <a:endParaRPr lang="es-CO" sz="2400" b="1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B01D6F7-52B0-429A-A532-0A4FA3D9EF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54990" y="2030623"/>
              <a:ext cx="2734338" cy="2433356"/>
              <a:chOff x="2392833" y="1909492"/>
              <a:chExt cx="1855275" cy="1651055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52BC304-0107-4EAD-848D-B74D24EEF2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4948" y="2040338"/>
                <a:ext cx="503760" cy="1944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730CF1E-F5E0-4A8C-9ECE-7059BA4E5B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9697" y="2064584"/>
                <a:ext cx="503760" cy="20858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67904AB-DF87-4FA5-9DC8-743FFEBCC1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0492" y="2887814"/>
                <a:ext cx="402324" cy="39624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A5AEE90-AEA9-4F71-8808-78495C019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659" y="3296407"/>
                <a:ext cx="415614" cy="14729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7D20FFA-A838-4326-9F8A-CEAAADD0F8A6}"/>
                  </a:ext>
                </a:extLst>
              </p:cNvPr>
              <p:cNvSpPr/>
              <p:nvPr/>
            </p:nvSpPr>
            <p:spPr>
              <a:xfrm>
                <a:off x="2484949" y="2280820"/>
                <a:ext cx="1007519" cy="100458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F70F21F-B63B-4B45-B170-4748FA4C6B21}"/>
                  </a:ext>
                </a:extLst>
              </p:cNvPr>
              <p:cNvSpPr/>
              <p:nvPr/>
            </p:nvSpPr>
            <p:spPr>
              <a:xfrm>
                <a:off x="2392833" y="2188704"/>
                <a:ext cx="184231" cy="18423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9EF3A04-3281-413E-8679-9BD9624EAB6C}"/>
                  </a:ext>
                </a:extLst>
              </p:cNvPr>
              <p:cNvSpPr/>
              <p:nvPr/>
            </p:nvSpPr>
            <p:spPr>
              <a:xfrm>
                <a:off x="3400352" y="3192085"/>
                <a:ext cx="184231" cy="184231"/>
              </a:xfrm>
              <a:prstGeom prst="ellipse">
                <a:avLst/>
              </a:prstGeom>
              <a:pattFill prst="pct40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515823F-47A1-4BE8-9214-DC911A2C4AC1}"/>
                  </a:ext>
                </a:extLst>
              </p:cNvPr>
              <p:cNvSpPr/>
              <p:nvPr/>
            </p:nvSpPr>
            <p:spPr>
              <a:xfrm>
                <a:off x="2392833" y="3193288"/>
                <a:ext cx="184231" cy="184231"/>
              </a:xfrm>
              <a:prstGeom prst="ellipse">
                <a:avLst/>
              </a:prstGeom>
              <a:pattFill prst="lgCheck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27028E7-EF90-4094-AEA5-83D993768045}"/>
                  </a:ext>
                </a:extLst>
              </p:cNvPr>
              <p:cNvSpPr/>
              <p:nvPr/>
            </p:nvSpPr>
            <p:spPr>
              <a:xfrm>
                <a:off x="3400353" y="2188703"/>
                <a:ext cx="184231" cy="184231"/>
              </a:xfrm>
              <a:prstGeom prst="ellipse">
                <a:avLst/>
              </a:prstGeom>
              <a:pattFill prst="wdUpDiag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38A17A2-65C0-4B84-94F8-9F37E6768B1B}"/>
                  </a:ext>
                </a:extLst>
              </p:cNvPr>
              <p:cNvSpPr/>
              <p:nvPr/>
            </p:nvSpPr>
            <p:spPr>
              <a:xfrm>
                <a:off x="3000929" y="1909492"/>
                <a:ext cx="184231" cy="184231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234B066-EB30-4AF5-940A-CDFF9934A65A}"/>
                  </a:ext>
                </a:extLst>
              </p:cNvPr>
              <p:cNvSpPr/>
              <p:nvPr/>
            </p:nvSpPr>
            <p:spPr>
              <a:xfrm>
                <a:off x="4063877" y="1965954"/>
                <a:ext cx="184231" cy="184231"/>
              </a:xfrm>
              <a:prstGeom prst="ellipse">
                <a:avLst/>
              </a:prstGeom>
              <a:pattFill prst="wdUpDiag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944D5FF-FD14-46BD-AC53-E44F95ABDDA7}"/>
                  </a:ext>
                </a:extLst>
              </p:cNvPr>
              <p:cNvSpPr/>
              <p:nvPr/>
            </p:nvSpPr>
            <p:spPr>
              <a:xfrm>
                <a:off x="3976757" y="3376316"/>
                <a:ext cx="184231" cy="184231"/>
              </a:xfrm>
              <a:prstGeom prst="ellipse">
                <a:avLst/>
              </a:prstGeom>
              <a:pattFill prst="pct40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468F1F6-B0FE-4822-985F-65EDB221D46E}"/>
                  </a:ext>
                </a:extLst>
              </p:cNvPr>
              <p:cNvSpPr/>
              <p:nvPr/>
            </p:nvSpPr>
            <p:spPr>
              <a:xfrm>
                <a:off x="2881071" y="2749640"/>
                <a:ext cx="184231" cy="184231"/>
              </a:xfrm>
              <a:prstGeom prst="ellipse">
                <a:avLst/>
              </a:prstGeom>
              <a:pattFill prst="lgCheck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A5D43E9-4F31-4AF1-8182-5439FBE5FDBC}"/>
                </a:ext>
              </a:extLst>
            </p:cNvPr>
            <p:cNvSpPr/>
            <p:nvPr/>
          </p:nvSpPr>
          <p:spPr>
            <a:xfrm>
              <a:off x="1293983" y="2376819"/>
              <a:ext cx="184231" cy="1842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397E3C-C6BF-4644-A9EA-2964D0DB0DF8}"/>
                </a:ext>
              </a:extLst>
            </p:cNvPr>
            <p:cNvSpPr txBox="1"/>
            <p:nvPr/>
          </p:nvSpPr>
          <p:spPr>
            <a:xfrm>
              <a:off x="1545125" y="2284703"/>
              <a:ext cx="1066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Source</a:t>
              </a:r>
              <a:endParaRPr lang="es-CO" sz="24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84F3784-F604-4F29-B195-AEEEC11E3790}"/>
                </a:ext>
              </a:extLst>
            </p:cNvPr>
            <p:cNvSpPr/>
            <p:nvPr/>
          </p:nvSpPr>
          <p:spPr>
            <a:xfrm>
              <a:off x="1296820" y="2779213"/>
              <a:ext cx="184231" cy="18423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7B0DC1-F8F4-4EB4-86C7-A67FCF775A55}"/>
                </a:ext>
              </a:extLst>
            </p:cNvPr>
            <p:cNvSpPr txBox="1"/>
            <p:nvPr/>
          </p:nvSpPr>
          <p:spPr>
            <a:xfrm>
              <a:off x="1545125" y="2668905"/>
              <a:ext cx="1066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Target</a:t>
              </a:r>
              <a:endParaRPr lang="es-CO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F65CAA9-74B0-43D1-8273-D2AD425D474D}"/>
                    </a:ext>
                  </a:extLst>
                </p:cNvPr>
                <p:cNvSpPr txBox="1"/>
                <p:nvPr/>
              </p:nvSpPr>
              <p:spPr>
                <a:xfrm>
                  <a:off x="2824320" y="1569827"/>
                  <a:ext cx="262924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F65CAA9-74B0-43D1-8273-D2AD425D4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4320" y="1569827"/>
                  <a:ext cx="2629246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472" r="-3704" b="-34426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977153-FAB4-45E6-B403-7F9DE927B8ED}"/>
              </a:ext>
            </a:extLst>
          </p:cNvPr>
          <p:cNvGrpSpPr/>
          <p:nvPr/>
        </p:nvGrpSpPr>
        <p:grpSpPr>
          <a:xfrm>
            <a:off x="7106130" y="1285829"/>
            <a:ext cx="3873176" cy="3614328"/>
            <a:chOff x="7367384" y="1117880"/>
            <a:chExt cx="3873176" cy="36143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4C391F-842F-4840-8918-3974DC1F083D}"/>
                </a:ext>
              </a:extLst>
            </p:cNvPr>
            <p:cNvSpPr txBox="1"/>
            <p:nvPr/>
          </p:nvSpPr>
          <p:spPr>
            <a:xfrm>
              <a:off x="7844277" y="1117880"/>
              <a:ext cx="26152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Halfway Alignment</a:t>
              </a:r>
              <a:endParaRPr lang="es-CO" sz="2400" b="1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F7B4CFC-FA0E-4178-8C8C-2E0EA6E076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6697" y="2166384"/>
              <a:ext cx="2656503" cy="2565824"/>
              <a:chOff x="2150447" y="2004472"/>
              <a:chExt cx="1802464" cy="1740936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ABDA290-950D-4D2B-BEF1-5CD084F5B8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3970" y="2120271"/>
                <a:ext cx="453043" cy="3057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6B01200C-CB3E-4236-9462-79EE23D1E6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2725" y="2117665"/>
                <a:ext cx="495955" cy="28177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AF58E44-438F-44C0-9B34-D1FDE2D366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59555" y="2905213"/>
                <a:ext cx="323455" cy="6832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FB8C05D-E3E5-43C4-A9E0-1CF37104EB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5701" y="3208138"/>
                <a:ext cx="415614" cy="14729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A319656-4EE8-4FC3-BAA0-1879E69CDF29}"/>
                  </a:ext>
                </a:extLst>
              </p:cNvPr>
              <p:cNvSpPr/>
              <p:nvPr/>
            </p:nvSpPr>
            <p:spPr>
              <a:xfrm>
                <a:off x="2484949" y="2280820"/>
                <a:ext cx="1007519" cy="100458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86D4EA9-F779-499F-80B6-A9F8EE8ABD86}"/>
                  </a:ext>
                </a:extLst>
              </p:cNvPr>
              <p:cNvSpPr/>
              <p:nvPr/>
            </p:nvSpPr>
            <p:spPr>
              <a:xfrm>
                <a:off x="2150447" y="2346478"/>
                <a:ext cx="184231" cy="18423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6917E91-9B92-4021-BB1D-24BBD4041007}"/>
                  </a:ext>
                </a:extLst>
              </p:cNvPr>
              <p:cNvSpPr/>
              <p:nvPr/>
            </p:nvSpPr>
            <p:spPr>
              <a:xfrm>
                <a:off x="3168405" y="3085210"/>
                <a:ext cx="184231" cy="184231"/>
              </a:xfrm>
              <a:prstGeom prst="ellipse">
                <a:avLst/>
              </a:prstGeom>
              <a:pattFill prst="pct40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8328F19-1D04-4E2B-9827-9AD125C55313}"/>
                  </a:ext>
                </a:extLst>
              </p:cNvPr>
              <p:cNvSpPr/>
              <p:nvPr/>
            </p:nvSpPr>
            <p:spPr>
              <a:xfrm>
                <a:off x="2257181" y="3561177"/>
                <a:ext cx="184231" cy="184231"/>
              </a:xfrm>
              <a:prstGeom prst="ellipse">
                <a:avLst/>
              </a:prstGeom>
              <a:pattFill prst="lgCheck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D49F809-2547-4503-862F-131190A25CE9}"/>
                  </a:ext>
                </a:extLst>
              </p:cNvPr>
              <p:cNvSpPr/>
              <p:nvPr/>
            </p:nvSpPr>
            <p:spPr>
              <a:xfrm>
                <a:off x="3108690" y="2358314"/>
                <a:ext cx="184231" cy="184231"/>
              </a:xfrm>
              <a:prstGeom prst="ellipse">
                <a:avLst/>
              </a:prstGeom>
              <a:pattFill prst="wdUpDiag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3FDE497-07BF-4FA3-B7B5-96BDA616DC42}"/>
                  </a:ext>
                </a:extLst>
              </p:cNvPr>
              <p:cNvSpPr/>
              <p:nvPr/>
            </p:nvSpPr>
            <p:spPr>
              <a:xfrm>
                <a:off x="2703914" y="2004472"/>
                <a:ext cx="184231" cy="184231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4D8D68A-B2AD-4F9F-921D-FEB2D3D15CCF}"/>
                  </a:ext>
                </a:extLst>
              </p:cNvPr>
              <p:cNvSpPr/>
              <p:nvPr/>
            </p:nvSpPr>
            <p:spPr>
              <a:xfrm>
                <a:off x="3768680" y="2004472"/>
                <a:ext cx="184231" cy="184231"/>
              </a:xfrm>
              <a:prstGeom prst="ellipse">
                <a:avLst/>
              </a:prstGeom>
              <a:pattFill prst="wdUpDiag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B3C927C-4303-4C16-9FF0-169C0E6BB40C}"/>
                  </a:ext>
                </a:extLst>
              </p:cNvPr>
              <p:cNvSpPr/>
              <p:nvPr/>
            </p:nvSpPr>
            <p:spPr>
              <a:xfrm>
                <a:off x="3761315" y="3294131"/>
                <a:ext cx="184231" cy="184231"/>
              </a:xfrm>
              <a:prstGeom prst="ellipse">
                <a:avLst/>
              </a:prstGeom>
              <a:pattFill prst="pct40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9B96C8B-9CB3-4296-A17A-970538328C2E}"/>
                  </a:ext>
                </a:extLst>
              </p:cNvPr>
              <p:cNvSpPr/>
              <p:nvPr/>
            </p:nvSpPr>
            <p:spPr>
              <a:xfrm>
                <a:off x="2620578" y="2735019"/>
                <a:ext cx="184231" cy="184231"/>
              </a:xfrm>
              <a:prstGeom prst="ellipse">
                <a:avLst/>
              </a:prstGeom>
              <a:pattFill prst="lgCheck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6DAED8E-097B-45C9-92AB-00150625ACD2}"/>
                    </a:ext>
                  </a:extLst>
                </p:cNvPr>
                <p:cNvSpPr txBox="1"/>
                <p:nvPr/>
              </p:nvSpPr>
              <p:spPr>
                <a:xfrm>
                  <a:off x="7367384" y="1593045"/>
                  <a:ext cx="387317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/2)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6DAED8E-097B-45C9-92AB-00150625AC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7384" y="1593045"/>
                  <a:ext cx="387317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205" r="-2520" b="-35000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004CACF-0FDA-4344-91D0-96AB0164635A}"/>
              </a:ext>
            </a:extLst>
          </p:cNvPr>
          <p:cNvSpPr txBox="1"/>
          <p:nvPr/>
        </p:nvSpPr>
        <p:spPr>
          <a:xfrm>
            <a:off x="6687456" y="5311751"/>
            <a:ext cx="4548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Symmetric formulation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</a:t>
            </a:r>
            <a:r>
              <a:rPr lang="en-US" sz="2400" dirty="0" err="1"/>
              <a:t>respresent</a:t>
            </a:r>
            <a:r>
              <a:rPr lang="en-US" sz="2400" dirty="0"/>
              <a:t> occlusions using a smooth vector field!</a:t>
            </a:r>
            <a:endParaRPr lang="es-CO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953786-2696-4328-8E72-D4994E220900}"/>
              </a:ext>
            </a:extLst>
          </p:cNvPr>
          <p:cNvSpPr txBox="1"/>
          <p:nvPr/>
        </p:nvSpPr>
        <p:spPr>
          <a:xfrm>
            <a:off x="671807" y="5216386"/>
            <a:ext cx="5226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intuitive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Used in OF benchmarks (http://vision.middlebury.edu/flow/)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56125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11F8B4-AAE6-4DF3-88BA-312A28F60925}"/>
              </a:ext>
            </a:extLst>
          </p:cNvPr>
          <p:cNvSpPr txBox="1">
            <a:spLocks/>
          </p:cNvSpPr>
          <p:nvPr/>
        </p:nvSpPr>
        <p:spPr>
          <a:xfrm>
            <a:off x="1552859" y="-390603"/>
            <a:ext cx="95645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Whitney Basis </a:t>
            </a:r>
            <a:endParaRPr lang="es-CO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31ED54-954D-4B66-8386-32E8A4BB3EF1}"/>
                  </a:ext>
                </a:extLst>
              </p:cNvPr>
              <p:cNvSpPr txBox="1"/>
              <p:nvPr/>
            </p:nvSpPr>
            <p:spPr>
              <a:xfrm>
                <a:off x="3689706" y="860259"/>
                <a:ext cx="3286797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≡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CO" sz="105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31ED54-954D-4B66-8386-32E8A4BB3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706" y="860259"/>
                <a:ext cx="3286797" cy="465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E504F7-0DEC-4AEC-8F05-97B73DA3D373}"/>
                  </a:ext>
                </a:extLst>
              </p:cNvPr>
              <p:cNvSpPr txBox="1"/>
              <p:nvPr/>
            </p:nvSpPr>
            <p:spPr>
              <a:xfrm>
                <a:off x="4483127" y="1544394"/>
                <a:ext cx="2013052" cy="521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s-CO" sz="1050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E504F7-0DEC-4AEC-8F05-97B73DA3D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127" y="1544394"/>
                <a:ext cx="2013052" cy="521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460C7CED-6E3A-4FEA-98FE-9287F578F0FC}"/>
              </a:ext>
            </a:extLst>
          </p:cNvPr>
          <p:cNvGrpSpPr/>
          <p:nvPr/>
        </p:nvGrpSpPr>
        <p:grpSpPr>
          <a:xfrm>
            <a:off x="7398188" y="448665"/>
            <a:ext cx="2636220" cy="2291635"/>
            <a:chOff x="1702782" y="372877"/>
            <a:chExt cx="2636220" cy="229163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9ABBD40-5959-4177-9D07-8C9A8BD33299}"/>
                </a:ext>
              </a:extLst>
            </p:cNvPr>
            <p:cNvCxnSpPr>
              <a:cxnSpLocks/>
            </p:cNvCxnSpPr>
            <p:nvPr/>
          </p:nvCxnSpPr>
          <p:spPr>
            <a:xfrm rot="21016545">
              <a:off x="2059434" y="1776511"/>
              <a:ext cx="908265" cy="88800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C2FBEDC-B66B-40BE-B4E6-BF738675D670}"/>
                </a:ext>
              </a:extLst>
            </p:cNvPr>
            <p:cNvCxnSpPr>
              <a:cxnSpLocks/>
            </p:cNvCxnSpPr>
            <p:nvPr/>
          </p:nvCxnSpPr>
          <p:spPr>
            <a:xfrm rot="21016545">
              <a:off x="1879240" y="546171"/>
              <a:ext cx="2" cy="132292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4BA4E43-C212-4B6D-8671-E121F3FD83E5}"/>
                </a:ext>
              </a:extLst>
            </p:cNvPr>
            <p:cNvCxnSpPr>
              <a:cxnSpLocks/>
            </p:cNvCxnSpPr>
            <p:nvPr/>
          </p:nvCxnSpPr>
          <p:spPr>
            <a:xfrm rot="21016545" flipH="1">
              <a:off x="1959933" y="1494778"/>
              <a:ext cx="2068248" cy="1915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036A73C-098D-4639-B5C8-878BFE8E4593}"/>
                </a:ext>
              </a:extLst>
            </p:cNvPr>
            <p:cNvCxnSpPr>
              <a:cxnSpLocks/>
            </p:cNvCxnSpPr>
            <p:nvPr/>
          </p:nvCxnSpPr>
          <p:spPr>
            <a:xfrm rot="21016545">
              <a:off x="1848206" y="372877"/>
              <a:ext cx="2068250" cy="113140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DBF8849-B22A-4900-BB71-E0923DF63745}"/>
                </a:ext>
              </a:extLst>
            </p:cNvPr>
            <p:cNvCxnSpPr>
              <a:cxnSpLocks/>
            </p:cNvCxnSpPr>
            <p:nvPr/>
          </p:nvCxnSpPr>
          <p:spPr>
            <a:xfrm rot="21016545" flipH="1">
              <a:off x="2936666" y="1411693"/>
              <a:ext cx="1159985" cy="10795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105D68-CC56-4D89-A0C8-36A924A5B050}"/>
                    </a:ext>
                  </a:extLst>
                </p:cNvPr>
                <p:cNvSpPr txBox="1"/>
                <p:nvPr/>
              </p:nvSpPr>
              <p:spPr>
                <a:xfrm>
                  <a:off x="1702782" y="1777447"/>
                  <a:ext cx="17645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105D68-CC56-4D89-A0C8-36A924A5B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2782" y="1777447"/>
                  <a:ext cx="17645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41379" r="-34483" b="-6557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1458A7-BEF0-4870-91EB-65EFDAADECA4}"/>
                    </a:ext>
                  </a:extLst>
                </p:cNvPr>
                <p:cNvSpPr txBox="1"/>
                <p:nvPr/>
              </p:nvSpPr>
              <p:spPr>
                <a:xfrm>
                  <a:off x="4154208" y="1099274"/>
                  <a:ext cx="1847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1458A7-BEF0-4870-91EB-65EFDAADEC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4208" y="1099274"/>
                  <a:ext cx="18479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6667" r="-56667" b="-35000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9A92B78-BE72-457B-9FF9-25F28B114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1736" y="1069126"/>
              <a:ext cx="279808" cy="699587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7CE32A7-4E01-4894-A18B-12B9FE29B6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542" y="1292235"/>
              <a:ext cx="803829" cy="80346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E1B2FD0-40FC-4033-BE3A-D0E4437B6F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9776" y="1227999"/>
              <a:ext cx="767988" cy="111882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5A84FCF-52EC-4343-8F2D-E60CC5995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5437" y="1111810"/>
              <a:ext cx="503682" cy="457190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924CDF7-4DF7-43B8-99D9-2092ECBA061A}"/>
                </a:ext>
              </a:extLst>
            </p:cNvPr>
            <p:cNvCxnSpPr>
              <a:cxnSpLocks/>
            </p:cNvCxnSpPr>
            <p:nvPr/>
          </p:nvCxnSpPr>
          <p:spPr>
            <a:xfrm>
              <a:off x="2156522" y="1888844"/>
              <a:ext cx="650441" cy="158451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13B4EBB-0B8C-471B-825E-ECF8523A76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727" y="1435472"/>
              <a:ext cx="630106" cy="370521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CD6101E-A76E-4FE0-B88B-FA4DFBFF1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4045" y="1622890"/>
              <a:ext cx="776973" cy="207027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C1F6EB8-4D16-4329-BDEC-E2B85457D8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8935" y="1888844"/>
              <a:ext cx="699978" cy="8347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2DF2B1F-FF69-42A4-AAA8-46A552B3EE51}"/>
              </a:ext>
            </a:extLst>
          </p:cNvPr>
          <p:cNvGrpSpPr/>
          <p:nvPr/>
        </p:nvGrpSpPr>
        <p:grpSpPr>
          <a:xfrm>
            <a:off x="87085" y="2472549"/>
            <a:ext cx="12307052" cy="1038019"/>
            <a:chOff x="87085" y="2472549"/>
            <a:chExt cx="12307052" cy="103801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13AF98-4E6C-4CA8-8C77-02357BF8F515}"/>
                </a:ext>
              </a:extLst>
            </p:cNvPr>
            <p:cNvSpPr txBox="1"/>
            <p:nvPr/>
          </p:nvSpPr>
          <p:spPr>
            <a:xfrm>
              <a:off x="87085" y="2472549"/>
              <a:ext cx="8553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Divergence and curl can be computed using DEC:</a:t>
              </a:r>
              <a:endParaRPr lang="es-CO" sz="2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0F3BCE33-F50B-4330-B904-3A0C1CF195E4}"/>
                    </a:ext>
                  </a:extLst>
                </p:cNvPr>
                <p:cNvSpPr/>
                <p:nvPr/>
              </p:nvSpPr>
              <p:spPr>
                <a:xfrm>
                  <a:off x="2402238" y="2920406"/>
                  <a:ext cx="9991899" cy="5901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a14:m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a14:m>
                  <a:endParaRPr lang="es-CO" sz="2800" dirty="0"/>
                </a:p>
              </p:txBody>
            </p:sp>
          </mc:Choice>
          <mc:Fallback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0F3BCE33-F50B-4330-B904-3A0C1CF195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2238" y="2920406"/>
                  <a:ext cx="9991899" cy="5901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5B7959-9999-4EB3-8346-5850C30ACBD6}"/>
              </a:ext>
            </a:extLst>
          </p:cNvPr>
          <p:cNvGrpSpPr/>
          <p:nvPr/>
        </p:nvGrpSpPr>
        <p:grpSpPr>
          <a:xfrm>
            <a:off x="3802738" y="3422077"/>
            <a:ext cx="3123419" cy="969791"/>
            <a:chOff x="3802738" y="3422077"/>
            <a:chExt cx="3123419" cy="96979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33FD0E6-EB6B-4950-B2E4-AD27484F2E4F}"/>
                    </a:ext>
                  </a:extLst>
                </p:cNvPr>
                <p:cNvSpPr txBox="1"/>
                <p:nvPr/>
              </p:nvSpPr>
              <p:spPr>
                <a:xfrm>
                  <a:off x="3802738" y="3952260"/>
                  <a:ext cx="3123419" cy="4396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CO" sz="2800" dirty="0"/>
                </a:p>
              </p:txBody>
            </p:sp>
          </mc:Choice>
          <mc:Fallback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33FD0E6-EB6B-4950-B2E4-AD27484F2E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738" y="3952260"/>
                  <a:ext cx="3123419" cy="43960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ight Brace 61">
              <a:extLst>
                <a:ext uri="{FF2B5EF4-FFF2-40B4-BE49-F238E27FC236}">
                  <a16:creationId xmlns:a16="http://schemas.microsoft.com/office/drawing/2014/main" id="{8BD1E329-0BD0-40DC-B99E-EE5646EB123B}"/>
                </a:ext>
              </a:extLst>
            </p:cNvPr>
            <p:cNvSpPr/>
            <p:nvPr/>
          </p:nvSpPr>
          <p:spPr>
            <a:xfrm rot="5400000">
              <a:off x="5549662" y="2910591"/>
              <a:ext cx="274006" cy="1296978"/>
            </a:xfrm>
            <a:prstGeom prst="rightBrace">
              <a:avLst>
                <a:gd name="adj1" fmla="val 27381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8B46C62-FCEA-4FA1-BCE7-7C6189ECE2FB}"/>
              </a:ext>
            </a:extLst>
          </p:cNvPr>
          <p:cNvGrpSpPr/>
          <p:nvPr/>
        </p:nvGrpSpPr>
        <p:grpSpPr>
          <a:xfrm>
            <a:off x="6926157" y="3439071"/>
            <a:ext cx="2602164" cy="948517"/>
            <a:chOff x="6926157" y="3439071"/>
            <a:chExt cx="2602164" cy="94851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2E1CAAA-8B20-40DC-9872-4B3BE0D97F75}"/>
                    </a:ext>
                  </a:extLst>
                </p:cNvPr>
                <p:cNvSpPr txBox="1"/>
                <p:nvPr/>
              </p:nvSpPr>
              <p:spPr>
                <a:xfrm>
                  <a:off x="7320729" y="3912073"/>
                  <a:ext cx="2207592" cy="4755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/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CO" sz="2800" dirty="0"/>
                </a:p>
              </p:txBody>
            </p:sp>
          </mc:Choice>
          <mc:Fallback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2E1CAAA-8B20-40DC-9872-4B3BE0D97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729" y="3912073"/>
                  <a:ext cx="2207592" cy="47551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5813816A-C415-4005-B186-08D1FA19548F}"/>
                </a:ext>
              </a:extLst>
            </p:cNvPr>
            <p:cNvSpPr/>
            <p:nvPr/>
          </p:nvSpPr>
          <p:spPr>
            <a:xfrm rot="5400000">
              <a:off x="7570750" y="2794478"/>
              <a:ext cx="287025" cy="1576211"/>
            </a:xfrm>
            <a:prstGeom prst="rightBrace">
              <a:avLst>
                <a:gd name="adj1" fmla="val 27381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7884A4F-6D0B-4895-858D-ADCB28F3F063}"/>
              </a:ext>
            </a:extLst>
          </p:cNvPr>
          <p:cNvSpPr txBox="1"/>
          <p:nvPr/>
        </p:nvSpPr>
        <p:spPr>
          <a:xfrm>
            <a:off x="4042222" y="5221694"/>
            <a:ext cx="5767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Reproduce harmonic vector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Produce sparser linear systems.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0131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CA1C568-E3F0-47CC-9512-45FE8B51255A}"/>
              </a:ext>
            </a:extLst>
          </p:cNvPr>
          <p:cNvGrpSpPr/>
          <p:nvPr/>
        </p:nvGrpSpPr>
        <p:grpSpPr>
          <a:xfrm>
            <a:off x="749603" y="1844403"/>
            <a:ext cx="11166380" cy="3959829"/>
            <a:chOff x="675268" y="2381091"/>
            <a:chExt cx="11166380" cy="39598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3ECAFB-FE91-4298-8613-A5E4D7BE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68" y="2405118"/>
              <a:ext cx="5006340" cy="33261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D53CC21-80A7-4530-8E4A-E9069E67C1BF}"/>
                    </a:ext>
                  </a:extLst>
                </p:cNvPr>
                <p:cNvSpPr txBox="1"/>
                <p:nvPr/>
              </p:nvSpPr>
              <p:spPr>
                <a:xfrm>
                  <a:off x="3287997" y="5971588"/>
                  <a:ext cx="4519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s-CO" b="1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D53CC21-80A7-4530-8E4A-E9069E67C1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7997" y="5971588"/>
                  <a:ext cx="45198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4324" r="-6757" b="-35000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AAE4C6-D31B-45E4-B372-E75DF6C6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308" y="2381091"/>
              <a:ext cx="5006340" cy="332613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E67DBCE-5FC4-4C9C-95C7-27DD21686793}"/>
                    </a:ext>
                  </a:extLst>
                </p:cNvPr>
                <p:cNvSpPr txBox="1"/>
                <p:nvPr/>
              </p:nvSpPr>
              <p:spPr>
                <a:xfrm>
                  <a:off x="9127799" y="5971588"/>
                  <a:ext cx="45198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s-CO" b="1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E67DBCE-5FC4-4C9C-95C7-27DD21686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7799" y="5971588"/>
                  <a:ext cx="45198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4324" r="-6757" b="-35000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D412B0-46F6-477F-B818-A370B8696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170" y="-300526"/>
            <a:ext cx="6100873" cy="1325563"/>
          </a:xfrm>
        </p:spPr>
        <p:txBody>
          <a:bodyPr/>
          <a:lstStyle/>
          <a:p>
            <a:pPr algn="ctr"/>
            <a:r>
              <a:rPr lang="en-US" dirty="0"/>
              <a:t>Classical Optical Flow</a:t>
            </a:r>
            <a:endParaRPr lang="es-CO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DAB257-5459-4F92-A19D-BE0E63280632}"/>
              </a:ext>
            </a:extLst>
          </p:cNvPr>
          <p:cNvGrpSpPr/>
          <p:nvPr/>
        </p:nvGrpSpPr>
        <p:grpSpPr>
          <a:xfrm>
            <a:off x="4812114" y="621896"/>
            <a:ext cx="3057237" cy="1052954"/>
            <a:chOff x="1219200" y="223870"/>
            <a:chExt cx="3057237" cy="105295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116F015-A6F1-48F7-91F0-E18B1634761C}"/>
                    </a:ext>
                  </a:extLst>
                </p:cNvPr>
                <p:cNvSpPr txBox="1"/>
                <p:nvPr/>
              </p:nvSpPr>
              <p:spPr>
                <a:xfrm>
                  <a:off x="1938708" y="982128"/>
                  <a:ext cx="2052036" cy="2946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b="0" i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s-CO" dirty="0"/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116F015-A6F1-48F7-91F0-E18B163476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8708" y="982128"/>
                  <a:ext cx="2052036" cy="294696"/>
                </a:xfrm>
                <a:prstGeom prst="rect">
                  <a:avLst/>
                </a:prstGeom>
                <a:blipFill>
                  <a:blip r:embed="rId8"/>
                  <a:stretch>
                    <a:fillRect l="-3264" b="-28571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F8CED1-1BD0-4431-ADF3-E7EB2B717C55}"/>
                </a:ext>
              </a:extLst>
            </p:cNvPr>
            <p:cNvSpPr txBox="1"/>
            <p:nvPr/>
          </p:nvSpPr>
          <p:spPr>
            <a:xfrm>
              <a:off x="1219200" y="223870"/>
              <a:ext cx="3057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Input</a:t>
              </a:r>
              <a:endParaRPr lang="es-CO" sz="24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AE68F7-20FE-4FB8-8B1B-88D1A48594D6}"/>
                </a:ext>
              </a:extLst>
            </p:cNvPr>
            <p:cNvSpPr txBox="1"/>
            <p:nvPr/>
          </p:nvSpPr>
          <p:spPr>
            <a:xfrm>
              <a:off x="1731816" y="623099"/>
              <a:ext cx="203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Signal Pair</a:t>
              </a:r>
              <a:endParaRPr lang="es-CO" i="1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61C54D7-5A8A-4AD1-A70F-13012CFDC94D}"/>
              </a:ext>
            </a:extLst>
          </p:cNvPr>
          <p:cNvGrpSpPr/>
          <p:nvPr/>
        </p:nvGrpSpPr>
        <p:grpSpPr>
          <a:xfrm>
            <a:off x="4761277" y="5434866"/>
            <a:ext cx="3057237" cy="1064295"/>
            <a:chOff x="8074604" y="219563"/>
            <a:chExt cx="3057237" cy="106429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0DF80A2-4F0D-40CB-A274-837680C3CF3B}"/>
                    </a:ext>
                  </a:extLst>
                </p:cNvPr>
                <p:cNvSpPr txBox="1"/>
                <p:nvPr/>
              </p:nvSpPr>
              <p:spPr>
                <a:xfrm>
                  <a:off x="9142999" y="1006859"/>
                  <a:ext cx="14586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CO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0DF80A2-4F0D-40CB-A274-837680C3CF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2999" y="1006859"/>
                  <a:ext cx="145860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333" t="-48889" r="-833" b="-8889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FDF336-74AA-4657-905C-D868F1DCBF80}"/>
                </a:ext>
              </a:extLst>
            </p:cNvPr>
            <p:cNvSpPr txBox="1"/>
            <p:nvPr/>
          </p:nvSpPr>
          <p:spPr>
            <a:xfrm>
              <a:off x="8074604" y="219563"/>
              <a:ext cx="3057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Output</a:t>
              </a:r>
              <a:endParaRPr lang="es-CO" sz="24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E904F4-6507-42E1-BF9A-9BD486F85FB2}"/>
                </a:ext>
              </a:extLst>
            </p:cNvPr>
            <p:cNvSpPr txBox="1"/>
            <p:nvPr/>
          </p:nvSpPr>
          <p:spPr>
            <a:xfrm>
              <a:off x="8307473" y="623099"/>
              <a:ext cx="2544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Alignment vector field</a:t>
              </a:r>
              <a:endParaRPr lang="es-CO" i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2F71FF-BA18-4C62-8E1F-1956B91541E9}"/>
              </a:ext>
            </a:extLst>
          </p:cNvPr>
          <p:cNvGrpSpPr/>
          <p:nvPr/>
        </p:nvGrpSpPr>
        <p:grpSpPr>
          <a:xfrm>
            <a:off x="763311" y="2001942"/>
            <a:ext cx="4542790" cy="2052565"/>
            <a:chOff x="688976" y="2538630"/>
            <a:chExt cx="4542790" cy="205256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D933691-C099-4360-A21A-F952F34236CF}"/>
                </a:ext>
              </a:extLst>
            </p:cNvPr>
            <p:cNvSpPr/>
            <p:nvPr/>
          </p:nvSpPr>
          <p:spPr>
            <a:xfrm>
              <a:off x="3307980" y="4408315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089BBFB-F646-4F72-9EB0-6ED29685051C}"/>
                    </a:ext>
                  </a:extLst>
                </p:cNvPr>
                <p:cNvSpPr txBox="1"/>
                <p:nvPr/>
              </p:nvSpPr>
              <p:spPr>
                <a:xfrm>
                  <a:off x="3270418" y="3934580"/>
                  <a:ext cx="286617" cy="43088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s-CO" sz="28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089BBFB-F646-4F72-9EB0-6ED2968505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0418" y="3934580"/>
                  <a:ext cx="286617" cy="4308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35B01B4-6803-4086-B182-C86633543F0A}"/>
                </a:ext>
              </a:extLst>
            </p:cNvPr>
            <p:cNvSpPr/>
            <p:nvPr/>
          </p:nvSpPr>
          <p:spPr>
            <a:xfrm>
              <a:off x="5048886" y="2999315"/>
              <a:ext cx="182880" cy="1828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2294627-0729-48FA-B3C3-104FC74B0A27}"/>
                    </a:ext>
                  </a:extLst>
                </p:cNvPr>
                <p:cNvSpPr txBox="1"/>
                <p:nvPr/>
              </p:nvSpPr>
              <p:spPr>
                <a:xfrm>
                  <a:off x="4918305" y="2538630"/>
                  <a:ext cx="261162" cy="43088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s-CO" sz="280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2294627-0729-48FA-B3C3-104FC74B0A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8305" y="2538630"/>
                  <a:ext cx="261162" cy="43088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B4E1558-5AF6-4505-8D68-35DCB34DFA31}"/>
                </a:ext>
              </a:extLst>
            </p:cNvPr>
            <p:cNvSpPr/>
            <p:nvPr/>
          </p:nvSpPr>
          <p:spPr>
            <a:xfrm>
              <a:off x="688976" y="3099775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79F05E4-704A-4DA2-930E-8A2E9B6972FF}"/>
                    </a:ext>
                  </a:extLst>
                </p:cNvPr>
                <p:cNvSpPr txBox="1"/>
                <p:nvPr/>
              </p:nvSpPr>
              <p:spPr>
                <a:xfrm>
                  <a:off x="957122" y="2742808"/>
                  <a:ext cx="286489" cy="43088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s-CO" sz="28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79F05E4-704A-4DA2-930E-8A2E9B697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122" y="2742808"/>
                  <a:ext cx="286489" cy="43088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3A890C-8836-47F3-A107-FD9E80561974}"/>
              </a:ext>
            </a:extLst>
          </p:cNvPr>
          <p:cNvGrpSpPr/>
          <p:nvPr/>
        </p:nvGrpSpPr>
        <p:grpSpPr>
          <a:xfrm>
            <a:off x="959899" y="1683764"/>
            <a:ext cx="10956084" cy="2327895"/>
            <a:chOff x="885564" y="2220452"/>
            <a:chExt cx="10956084" cy="232789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6BBA1CF-4EF0-47FF-8CE7-164EFF1E9FBB}"/>
                </a:ext>
              </a:extLst>
            </p:cNvPr>
            <p:cNvSpPr/>
            <p:nvPr/>
          </p:nvSpPr>
          <p:spPr>
            <a:xfrm>
              <a:off x="9353790" y="4365467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618DB40-92CB-4183-9116-FA46B142403C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V="1">
              <a:off x="3420330" y="4456907"/>
              <a:ext cx="5933460" cy="145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8A1D961-0B53-42FE-966A-D6528B226C2D}"/>
                </a:ext>
              </a:extLst>
            </p:cNvPr>
            <p:cNvSpPr/>
            <p:nvPr/>
          </p:nvSpPr>
          <p:spPr>
            <a:xfrm>
              <a:off x="11463539" y="2692908"/>
              <a:ext cx="182880" cy="1828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07D21BB-4C5E-40DE-84E4-7EE7ABE9C8D9}"/>
                </a:ext>
              </a:extLst>
            </p:cNvPr>
            <p:cNvCxnSpPr>
              <a:cxnSpLocks/>
              <a:stCxn id="64" idx="2"/>
              <a:endCxn id="65" idx="2"/>
            </p:cNvCxnSpPr>
            <p:nvPr/>
          </p:nvCxnSpPr>
          <p:spPr>
            <a:xfrm flipV="1">
              <a:off x="5048886" y="2784348"/>
              <a:ext cx="6414653" cy="306407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2893B37-3406-4D39-AE88-F44FFE079CFC}"/>
                </a:ext>
              </a:extLst>
            </p:cNvPr>
            <p:cNvSpPr/>
            <p:nvPr/>
          </p:nvSpPr>
          <p:spPr>
            <a:xfrm>
              <a:off x="7326546" y="3532426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EB36175-3337-45EC-999A-121FB80BF356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>
              <a:off x="885564" y="3225043"/>
              <a:ext cx="6440982" cy="39882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A26D57D-DCED-4D86-86C8-3E97F4B153A3}"/>
                    </a:ext>
                  </a:extLst>
                </p:cNvPr>
                <p:cNvSpPr txBox="1"/>
                <p:nvPr/>
              </p:nvSpPr>
              <p:spPr>
                <a:xfrm>
                  <a:off x="7665906" y="3309346"/>
                  <a:ext cx="1217834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A26D57D-DCED-4D86-86C8-3E97F4B153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5906" y="3309346"/>
                  <a:ext cx="1217834" cy="369332"/>
                </a:xfrm>
                <a:prstGeom prst="rect">
                  <a:avLst/>
                </a:prstGeom>
                <a:blipFill>
                  <a:blip r:embed="rId18"/>
                  <a:stretch>
                    <a:fillRect l="-5500" t="-38333" r="-8000" b="-35000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CACD3E1-886E-4B31-BA9F-B82BB4A15CF5}"/>
                    </a:ext>
                  </a:extLst>
                </p:cNvPr>
                <p:cNvSpPr txBox="1"/>
                <p:nvPr/>
              </p:nvSpPr>
              <p:spPr>
                <a:xfrm>
                  <a:off x="8861047" y="3847269"/>
                  <a:ext cx="1216039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CACD3E1-886E-4B31-BA9F-B82BB4A15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1047" y="3847269"/>
                  <a:ext cx="1216039" cy="369332"/>
                </a:xfrm>
                <a:prstGeom prst="rect">
                  <a:avLst/>
                </a:prstGeom>
                <a:blipFill>
                  <a:blip r:embed="rId19"/>
                  <a:stretch>
                    <a:fillRect l="-5528" t="-36066" r="-8543" b="-34426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BB9CE74-CCB5-47E2-AEB5-4873FDB524A5}"/>
                    </a:ext>
                  </a:extLst>
                </p:cNvPr>
                <p:cNvSpPr txBox="1"/>
                <p:nvPr/>
              </p:nvSpPr>
              <p:spPr>
                <a:xfrm>
                  <a:off x="10601885" y="2220452"/>
                  <a:ext cx="1239763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BB9CE74-CCB5-47E2-AEB5-4873FDB524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1885" y="2220452"/>
                  <a:ext cx="1239763" cy="369332"/>
                </a:xfrm>
                <a:prstGeom prst="rect">
                  <a:avLst/>
                </a:prstGeom>
                <a:blipFill>
                  <a:blip r:embed="rId20"/>
                  <a:stretch>
                    <a:fillRect l="-2941" t="-36066" r="-8333" b="-34426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9600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3448089" y="-253473"/>
            <a:ext cx="56715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Brightness Constancy</a:t>
            </a:r>
            <a:endParaRPr lang="es-CO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7216D6-D6D8-47DD-AF89-557A7BC5E225}"/>
              </a:ext>
            </a:extLst>
          </p:cNvPr>
          <p:cNvGrpSpPr/>
          <p:nvPr/>
        </p:nvGrpSpPr>
        <p:grpSpPr>
          <a:xfrm>
            <a:off x="590308" y="910709"/>
            <a:ext cx="7456933" cy="865996"/>
            <a:chOff x="590308" y="910709"/>
            <a:chExt cx="7456933" cy="8659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D5E30F-2225-44E4-9586-381F2121FE4D}"/>
                </a:ext>
              </a:extLst>
            </p:cNvPr>
            <p:cNvSpPr txBox="1"/>
            <p:nvPr/>
          </p:nvSpPr>
          <p:spPr>
            <a:xfrm>
              <a:off x="590308" y="910709"/>
              <a:ext cx="4710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Necessary condition:</a:t>
              </a:r>
              <a:endParaRPr lang="es-CO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81DAB65-C467-4642-A6B9-EA62AB27DFB1}"/>
                    </a:ext>
                  </a:extLst>
                </p:cNvPr>
                <p:cNvSpPr/>
                <p:nvPr/>
              </p:nvSpPr>
              <p:spPr>
                <a:xfrm>
                  <a:off x="4355140" y="1253485"/>
                  <a:ext cx="369210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s-CO" sz="28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81DAB65-C467-4642-A6B9-EA62AB27DF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5140" y="1253485"/>
                  <a:ext cx="3692101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BBD1D1-2403-4D17-8795-E0A9788AD0C0}"/>
              </a:ext>
            </a:extLst>
          </p:cNvPr>
          <p:cNvSpPr txBox="1"/>
          <p:nvPr/>
        </p:nvSpPr>
        <p:spPr>
          <a:xfrm>
            <a:off x="691248" y="2824903"/>
            <a:ext cx="4710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it sufficient?</a:t>
            </a:r>
            <a:endParaRPr lang="es-CO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182380-5082-403D-9A35-DF63373DDB7E}"/>
              </a:ext>
            </a:extLst>
          </p:cNvPr>
          <p:cNvGrpSpPr/>
          <p:nvPr/>
        </p:nvGrpSpPr>
        <p:grpSpPr>
          <a:xfrm>
            <a:off x="3518562" y="2955231"/>
            <a:ext cx="5530647" cy="1608881"/>
            <a:chOff x="3417622" y="2513271"/>
            <a:chExt cx="5530647" cy="16088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8BA874-5F51-4161-94F6-8E43E0EEFD6D}"/>
                </a:ext>
              </a:extLst>
            </p:cNvPr>
            <p:cNvSpPr/>
            <p:nvPr/>
          </p:nvSpPr>
          <p:spPr>
            <a:xfrm>
              <a:off x="3417622" y="2513271"/>
              <a:ext cx="2196098" cy="16088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7EC22C-A7B8-479D-934B-574A10675705}"/>
                </a:ext>
              </a:extLst>
            </p:cNvPr>
            <p:cNvSpPr/>
            <p:nvPr/>
          </p:nvSpPr>
          <p:spPr>
            <a:xfrm>
              <a:off x="6752171" y="2513271"/>
              <a:ext cx="2196098" cy="16088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BEA14-C8E3-451D-955A-7B0B5AD0F403}"/>
                </a:ext>
              </a:extLst>
            </p:cNvPr>
            <p:cNvSpPr/>
            <p:nvPr/>
          </p:nvSpPr>
          <p:spPr>
            <a:xfrm>
              <a:off x="3764580" y="2913230"/>
              <a:ext cx="393539" cy="891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D4C494-95DF-4998-9D50-DE48A1718BC2}"/>
                </a:ext>
              </a:extLst>
            </p:cNvPr>
            <p:cNvSpPr/>
            <p:nvPr/>
          </p:nvSpPr>
          <p:spPr>
            <a:xfrm>
              <a:off x="8338509" y="2872207"/>
              <a:ext cx="393539" cy="891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C465D0-F211-4B5C-BB51-B6D70F29C8A9}"/>
              </a:ext>
            </a:extLst>
          </p:cNvPr>
          <p:cNvGrpSpPr/>
          <p:nvPr/>
        </p:nvGrpSpPr>
        <p:grpSpPr>
          <a:xfrm>
            <a:off x="4055451" y="3416896"/>
            <a:ext cx="4580767" cy="679232"/>
            <a:chOff x="3954511" y="2974936"/>
            <a:chExt cx="4580767" cy="6792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E6B6E73-13CC-44D9-958A-3207CA24E5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1349" y="2974936"/>
              <a:ext cx="4479685" cy="679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21E8E5-3595-42C6-8455-A68D9BDB92D2}"/>
                </a:ext>
              </a:extLst>
            </p:cNvPr>
            <p:cNvCxnSpPr>
              <a:cxnSpLocks/>
            </p:cNvCxnSpPr>
            <p:nvPr/>
          </p:nvCxnSpPr>
          <p:spPr>
            <a:xfrm>
              <a:off x="3961349" y="3040323"/>
              <a:ext cx="4479685" cy="6138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95C790-6B78-4F52-A2B6-208B33C2B363}"/>
                </a:ext>
              </a:extLst>
            </p:cNvPr>
            <p:cNvCxnSpPr>
              <a:cxnSpLocks/>
            </p:cNvCxnSpPr>
            <p:nvPr/>
          </p:nvCxnSpPr>
          <p:spPr>
            <a:xfrm>
              <a:off x="3954511" y="3336667"/>
              <a:ext cx="458076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7A1776-39F5-478C-BE51-A21C0D509B38}"/>
              </a:ext>
            </a:extLst>
          </p:cNvPr>
          <p:cNvGrpSpPr/>
          <p:nvPr/>
        </p:nvGrpSpPr>
        <p:grpSpPr>
          <a:xfrm>
            <a:off x="691248" y="4860331"/>
            <a:ext cx="9043951" cy="1649405"/>
            <a:chOff x="590308" y="4418371"/>
            <a:chExt cx="9043951" cy="164940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C14BF3-E582-410E-B657-916B165E3DEB}"/>
                </a:ext>
              </a:extLst>
            </p:cNvPr>
            <p:cNvSpPr txBox="1"/>
            <p:nvPr/>
          </p:nvSpPr>
          <p:spPr>
            <a:xfrm>
              <a:off x="590308" y="4418371"/>
              <a:ext cx="4710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We must enforce a smooth motion:</a:t>
              </a:r>
              <a:endParaRPr lang="es-CO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BF337DC-A840-4641-9A43-75D4660A6E95}"/>
                    </a:ext>
                  </a:extLst>
                </p:cNvPr>
                <p:cNvSpPr txBox="1"/>
                <p:nvPr/>
              </p:nvSpPr>
              <p:spPr>
                <a:xfrm>
                  <a:off x="3171464" y="5063398"/>
                  <a:ext cx="6462795" cy="10043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</m:acc>
                                        <m:d>
                                          <m:d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0" smtClean="0">
                                                <a:latin typeface="Cambria Math" panose="02040503050406030204" pitchFamily="18" charset="0"/>
                                              </a:rPr>
                                              <m:t>𝛻</m:t>
                                            </m:r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sup/>
                            </m:sSup>
                          </m:e>
                        </m:nary>
                      </m:oMath>
                    </m:oMathPara>
                  </a14:m>
                  <a:endParaRPr lang="es-CO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BF337DC-A840-4641-9A43-75D4660A6E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1464" y="5063398"/>
                  <a:ext cx="6462795" cy="100437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1111CD-8AEE-48E6-8149-64C0C293B02E}"/>
              </a:ext>
            </a:extLst>
          </p:cNvPr>
          <p:cNvGrpSpPr/>
          <p:nvPr/>
        </p:nvGrpSpPr>
        <p:grpSpPr>
          <a:xfrm>
            <a:off x="5714660" y="1651601"/>
            <a:ext cx="2332582" cy="865185"/>
            <a:chOff x="5654741" y="1651601"/>
            <a:chExt cx="2754749" cy="865185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A1920041-B83C-4403-AF15-8C78912DD9C2}"/>
                </a:ext>
              </a:extLst>
            </p:cNvPr>
            <p:cNvSpPr/>
            <p:nvPr/>
          </p:nvSpPr>
          <p:spPr>
            <a:xfrm rot="16200000">
              <a:off x="6882054" y="424288"/>
              <a:ext cx="300124" cy="2754749"/>
            </a:xfrm>
            <a:prstGeom prst="leftBrace">
              <a:avLst>
                <a:gd name="adj1" fmla="val 58333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5C79DA-1A35-4AC5-BA98-A4B1604BEBF2}"/>
                </a:ext>
              </a:extLst>
            </p:cNvPr>
            <p:cNvSpPr/>
            <p:nvPr/>
          </p:nvSpPr>
          <p:spPr>
            <a:xfrm>
              <a:off x="5985808" y="2055121"/>
              <a:ext cx="19956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Warped target</a:t>
              </a:r>
              <a:endParaRPr lang="es-CO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512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2986269" y="-253473"/>
            <a:ext cx="61334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Linear Model</a:t>
            </a:r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BF337DC-A840-4641-9A43-75D4660A6E95}"/>
                  </a:ext>
                </a:extLst>
              </p:cNvPr>
              <p:cNvSpPr txBox="1"/>
              <p:nvPr/>
            </p:nvSpPr>
            <p:spPr>
              <a:xfrm>
                <a:off x="3088768" y="736560"/>
                <a:ext cx="6462795" cy="1004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0" smtClean="0">
                                              <a:latin typeface="Cambria Math" panose="02040503050406030204" pitchFamily="18" charset="0"/>
                                            </a:rPr>
                                            <m:t>𝛻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s-CO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BF337DC-A840-4641-9A43-75D4660A6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768" y="736560"/>
                <a:ext cx="6462795" cy="10043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290458FA-0E44-43D2-8A26-D6CFABBE0C25}"/>
              </a:ext>
            </a:extLst>
          </p:cNvPr>
          <p:cNvGrpSpPr/>
          <p:nvPr/>
        </p:nvGrpSpPr>
        <p:grpSpPr>
          <a:xfrm>
            <a:off x="3088768" y="1597306"/>
            <a:ext cx="4507172" cy="741816"/>
            <a:chOff x="3088768" y="1597306"/>
            <a:chExt cx="4507172" cy="741816"/>
          </a:xfrm>
        </p:grpSpPr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8BAFF738-524D-4770-B224-92E132724B14}"/>
                </a:ext>
              </a:extLst>
            </p:cNvPr>
            <p:cNvSpPr/>
            <p:nvPr/>
          </p:nvSpPr>
          <p:spPr>
            <a:xfrm rot="16200000">
              <a:off x="4921825" y="-235751"/>
              <a:ext cx="467723" cy="4133837"/>
            </a:xfrm>
            <a:prstGeom prst="leftBrace">
              <a:avLst>
                <a:gd name="adj1" fmla="val 69741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0269B6-9BF0-48D0-A76B-C7A9F2903EF2}"/>
                </a:ext>
              </a:extLst>
            </p:cNvPr>
            <p:cNvSpPr txBox="1"/>
            <p:nvPr/>
          </p:nvSpPr>
          <p:spPr>
            <a:xfrm>
              <a:off x="4806441" y="1877457"/>
              <a:ext cx="2789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Non linear</a:t>
              </a:r>
              <a:endParaRPr lang="es-CO" sz="2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02960F-5170-4937-AB9A-6903700E1B8D}"/>
              </a:ext>
            </a:extLst>
          </p:cNvPr>
          <p:cNvGrpSpPr/>
          <p:nvPr/>
        </p:nvGrpSpPr>
        <p:grpSpPr>
          <a:xfrm>
            <a:off x="2089085" y="3689683"/>
            <a:ext cx="7914731" cy="1348183"/>
            <a:chOff x="2089085" y="3689683"/>
            <a:chExt cx="7914731" cy="13481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624EB45-00B6-497B-8FD8-D8374B40376B}"/>
                    </a:ext>
                  </a:extLst>
                </p:cNvPr>
                <p:cNvSpPr txBox="1"/>
                <p:nvPr/>
              </p:nvSpPr>
              <p:spPr>
                <a:xfrm>
                  <a:off x="2089085" y="4033488"/>
                  <a:ext cx="7914731" cy="10043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𝛻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</m:d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</m:acc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0" smtClean="0">
                                                <a:latin typeface="Cambria Math" panose="02040503050406030204" pitchFamily="18" charset="0"/>
                                              </a:rPr>
                                              <m:t>𝛻</m:t>
                                            </m:r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  <m:sup/>
                            </m:sSup>
                          </m:e>
                        </m:nary>
                      </m:oMath>
                    </m:oMathPara>
                  </a14:m>
                  <a:endParaRPr lang="es-CO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624EB45-00B6-497B-8FD8-D8374B4037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085" y="4033488"/>
                  <a:ext cx="7914731" cy="100437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AB38024-ACDB-4368-9D94-83F6B16A15EE}"/>
                    </a:ext>
                  </a:extLst>
                </p:cNvPr>
                <p:cNvSpPr txBox="1"/>
                <p:nvPr/>
              </p:nvSpPr>
              <p:spPr>
                <a:xfrm>
                  <a:off x="2242648" y="3689683"/>
                  <a:ext cx="37761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Solve for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2400" dirty="0"/>
                    <a:t> that minimizes: </a:t>
                  </a:r>
                  <a:endParaRPr lang="es-CO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AB38024-ACDB-4368-9D94-83F6B16A15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2648" y="3689683"/>
                  <a:ext cx="377618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585" t="-19737" b="-28947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701183-EB3E-410E-924A-6288CD73EBC5}"/>
              </a:ext>
            </a:extLst>
          </p:cNvPr>
          <p:cNvGrpSpPr/>
          <p:nvPr/>
        </p:nvGrpSpPr>
        <p:grpSpPr>
          <a:xfrm>
            <a:off x="1736203" y="2475641"/>
            <a:ext cx="8461093" cy="2640105"/>
            <a:chOff x="1736203" y="2475641"/>
            <a:chExt cx="8461093" cy="26401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D3299CB-355C-4E80-B1CF-B81EACAACAB5}"/>
                </a:ext>
              </a:extLst>
            </p:cNvPr>
            <p:cNvSpPr/>
            <p:nvPr/>
          </p:nvSpPr>
          <p:spPr>
            <a:xfrm>
              <a:off x="1736203" y="2475641"/>
              <a:ext cx="8461093" cy="2640105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DF98E6D-016C-45A9-8B3C-BFFF61F8E9E8}"/>
                </a:ext>
              </a:extLst>
            </p:cNvPr>
            <p:cNvCxnSpPr>
              <a:cxnSpLocks/>
            </p:cNvCxnSpPr>
            <p:nvPr/>
          </p:nvCxnSpPr>
          <p:spPr>
            <a:xfrm>
              <a:off x="1736203" y="3449216"/>
              <a:ext cx="84610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8B6E018-2FF0-4930-880F-920991EA1C74}"/>
                    </a:ext>
                  </a:extLst>
                </p:cNvPr>
                <p:cNvSpPr txBox="1"/>
                <p:nvPr/>
              </p:nvSpPr>
              <p:spPr>
                <a:xfrm>
                  <a:off x="3222717" y="2766857"/>
                  <a:ext cx="57320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←</m:t>
                      </m:r>
                    </m:oMath>
                  </a14:m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EstimateFlow(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,</a:t>
                  </a:r>
                  <a:r>
                    <a:rPr lang="en-US" sz="28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a14:m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8B6E018-2FF0-4930-880F-920991EA1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2717" y="2766857"/>
                  <a:ext cx="5732082" cy="523220"/>
                </a:xfrm>
                <a:prstGeom prst="rect">
                  <a:avLst/>
                </a:prstGeom>
                <a:blipFill>
                  <a:blip r:embed="rId9"/>
                  <a:stretch>
                    <a:fillRect t="-12791" r="-1170" b="-31395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B14DCE-BAAB-4EAF-827D-C08335DBAC4A}"/>
              </a:ext>
            </a:extLst>
          </p:cNvPr>
          <p:cNvGrpSpPr/>
          <p:nvPr/>
        </p:nvGrpSpPr>
        <p:grpSpPr>
          <a:xfrm>
            <a:off x="256264" y="1450104"/>
            <a:ext cx="2282479" cy="2554043"/>
            <a:chOff x="256264" y="1450104"/>
            <a:chExt cx="2282479" cy="2554043"/>
          </a:xfrm>
        </p:grpSpPr>
        <p:sp>
          <p:nvSpPr>
            <p:cNvPr id="6" name="Arrow: Curved Right 5">
              <a:extLst>
                <a:ext uri="{FF2B5EF4-FFF2-40B4-BE49-F238E27FC236}">
                  <a16:creationId xmlns:a16="http://schemas.microsoft.com/office/drawing/2014/main" id="{67CA1BFE-4F9F-452F-A785-DE84915B484A}"/>
                </a:ext>
              </a:extLst>
            </p:cNvPr>
            <p:cNvSpPr/>
            <p:nvPr/>
          </p:nvSpPr>
          <p:spPr>
            <a:xfrm rot="1297597">
              <a:off x="1405059" y="1450104"/>
              <a:ext cx="1133684" cy="255404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BA0657-1639-4A20-9896-649EB4CC353F}"/>
                </a:ext>
              </a:extLst>
            </p:cNvPr>
            <p:cNvSpPr txBox="1"/>
            <p:nvPr/>
          </p:nvSpPr>
          <p:spPr>
            <a:xfrm flipH="1">
              <a:off x="256264" y="1877456"/>
              <a:ext cx="1436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Linearize</a:t>
              </a:r>
              <a:endParaRPr lang="es-CO" sz="24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23CCD1-A745-4B10-91E9-5FBD0B6B02C1}"/>
              </a:ext>
            </a:extLst>
          </p:cNvPr>
          <p:cNvSpPr txBox="1"/>
          <p:nvPr/>
        </p:nvSpPr>
        <p:spPr>
          <a:xfrm>
            <a:off x="856699" y="2929414"/>
            <a:ext cx="10352075" cy="14465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Only provide a low order approximation of the alignment field! </a:t>
            </a:r>
            <a:endParaRPr lang="es-CO" sz="4400" dirty="0"/>
          </a:p>
        </p:txBody>
      </p:sp>
    </p:spTree>
    <p:extLst>
      <p:ext uri="{BB962C8B-B14F-4D97-AF65-F5344CB8AC3E}">
        <p14:creationId xmlns:p14="http://schemas.microsoft.com/office/powerpoint/2010/main" val="36062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2720051" y="-253473"/>
            <a:ext cx="639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Iterative Flow Correction</a:t>
            </a:r>
            <a:endParaRPr lang="es-CO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487EB7-68FF-4ACA-B443-25B7A51D5D4F}"/>
              </a:ext>
            </a:extLst>
          </p:cNvPr>
          <p:cNvGrpSpPr/>
          <p:nvPr/>
        </p:nvGrpSpPr>
        <p:grpSpPr>
          <a:xfrm>
            <a:off x="178790" y="1884019"/>
            <a:ext cx="6106021" cy="898214"/>
            <a:chOff x="178790" y="1884019"/>
            <a:chExt cx="6106021" cy="8982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D3299CB-355C-4E80-B1CF-B81EACAACAB5}"/>
                </a:ext>
              </a:extLst>
            </p:cNvPr>
            <p:cNvSpPr/>
            <p:nvPr/>
          </p:nvSpPr>
          <p:spPr>
            <a:xfrm>
              <a:off x="178790" y="1884019"/>
              <a:ext cx="6106021" cy="898214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Solve for</a:t>
              </a:r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8B6E018-2FF0-4930-880F-920991EA1C74}"/>
                    </a:ext>
                  </a:extLst>
                </p:cNvPr>
                <p:cNvSpPr txBox="1"/>
                <p:nvPr/>
              </p:nvSpPr>
              <p:spPr>
                <a:xfrm>
                  <a:off x="493686" y="2100337"/>
                  <a:ext cx="5646225" cy="465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←</m:t>
                      </m:r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EstimateFlow(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a14:m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sz="24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8B6E018-2FF0-4930-880F-920991EA1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686" y="2100337"/>
                  <a:ext cx="5646225" cy="465577"/>
                </a:xfrm>
                <a:prstGeom prst="rect">
                  <a:avLst/>
                </a:prstGeom>
                <a:blipFill>
                  <a:blip r:embed="rId2"/>
                  <a:stretch>
                    <a:fillRect t="-21053" b="-31579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30F112-1BF7-4419-AE6E-EE0C8FF90456}"/>
              </a:ext>
            </a:extLst>
          </p:cNvPr>
          <p:cNvGrpSpPr/>
          <p:nvPr/>
        </p:nvGrpSpPr>
        <p:grpSpPr>
          <a:xfrm>
            <a:off x="197348" y="4373555"/>
            <a:ext cx="2355593" cy="2301169"/>
            <a:chOff x="197348" y="4373555"/>
            <a:chExt cx="2355593" cy="23011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6F705F-409B-451B-ABD7-DBA51594BFD5}"/>
                </a:ext>
              </a:extLst>
            </p:cNvPr>
            <p:cNvSpPr/>
            <p:nvPr/>
          </p:nvSpPr>
          <p:spPr>
            <a:xfrm>
              <a:off x="197348" y="4373555"/>
              <a:ext cx="2355593" cy="179793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Courier New" panose="02070309020205020404" pitchFamily="49" charset="0"/>
                  <a:cs typeface="Courier New" panose="02070309020205020404" pitchFamily="49" charset="0"/>
                </a:rPr>
                <a:t>EstimateFlow</a:t>
              </a:r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36B7F6A-B653-4401-B027-52B31D5FA168}"/>
                    </a:ext>
                  </a:extLst>
                </p:cNvPr>
                <p:cNvSpPr/>
                <p:nvPr/>
              </p:nvSpPr>
              <p:spPr>
                <a:xfrm>
                  <a:off x="1072048" y="6213059"/>
                  <a:ext cx="6061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36B7F6A-B653-4401-B027-52B31D5FA1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048" y="6213059"/>
                  <a:ext cx="606192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020" b="-17105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7D48AA2-1B58-454E-B54A-F182B3DE7AF7}"/>
                </a:ext>
              </a:extLst>
            </p:cNvPr>
            <p:cNvSpPr/>
            <p:nvPr/>
          </p:nvSpPr>
          <p:spPr>
            <a:xfrm>
              <a:off x="1113457" y="4740106"/>
              <a:ext cx="613458" cy="10417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CEA7A8-B91F-4F31-AA5D-840094C5ED3A}"/>
              </a:ext>
            </a:extLst>
          </p:cNvPr>
          <p:cNvGrpSpPr/>
          <p:nvPr/>
        </p:nvGrpSpPr>
        <p:grpSpPr>
          <a:xfrm>
            <a:off x="4106305" y="4373555"/>
            <a:ext cx="2355593" cy="2283128"/>
            <a:chOff x="4095260" y="1410120"/>
            <a:chExt cx="2355593" cy="228312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E76E943-06A6-4B37-93D7-227B632AE9BE}"/>
                </a:ext>
              </a:extLst>
            </p:cNvPr>
            <p:cNvSpPr/>
            <p:nvPr/>
          </p:nvSpPr>
          <p:spPr>
            <a:xfrm>
              <a:off x="4095260" y="1410120"/>
              <a:ext cx="2355593" cy="179793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4F28BAC-DA33-45CE-B743-670FE38A8221}"/>
                    </a:ext>
                  </a:extLst>
                </p:cNvPr>
                <p:cNvSpPr/>
                <p:nvPr/>
              </p:nvSpPr>
              <p:spPr>
                <a:xfrm>
                  <a:off x="4969961" y="3227671"/>
                  <a:ext cx="599074" cy="4655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4F28BAC-DA33-45CE-B743-670FE38A82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9961" y="3227671"/>
                  <a:ext cx="599074" cy="465577"/>
                </a:xfrm>
                <a:prstGeom prst="rect">
                  <a:avLst/>
                </a:prstGeom>
                <a:blipFill>
                  <a:blip r:embed="rId4"/>
                  <a:stretch>
                    <a:fillRect l="-2041" b="-17105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3949764-A556-4AA6-A3D7-95AD11F3E0DF}"/>
                </a:ext>
              </a:extLst>
            </p:cNvPr>
            <p:cNvSpPr/>
            <p:nvPr/>
          </p:nvSpPr>
          <p:spPr>
            <a:xfrm rot="20879366">
              <a:off x="5103314" y="1759870"/>
              <a:ext cx="613458" cy="10417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78ED900-3379-462D-9DE7-712A79B6BC8B}"/>
              </a:ext>
            </a:extLst>
          </p:cNvPr>
          <p:cNvGrpSpPr/>
          <p:nvPr/>
        </p:nvGrpSpPr>
        <p:grpSpPr>
          <a:xfrm>
            <a:off x="6741550" y="4397224"/>
            <a:ext cx="2355593" cy="2259551"/>
            <a:chOff x="6730505" y="1433789"/>
            <a:chExt cx="2355593" cy="225955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97F33D-D470-4BDD-8E0A-8D01A4E43E82}"/>
                </a:ext>
              </a:extLst>
            </p:cNvPr>
            <p:cNvSpPr/>
            <p:nvPr/>
          </p:nvSpPr>
          <p:spPr>
            <a:xfrm>
              <a:off x="6730505" y="1433789"/>
              <a:ext cx="2355593" cy="179793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73F1832-B7F8-4993-8599-A407F12FFF0B}"/>
                    </a:ext>
                  </a:extLst>
                </p:cNvPr>
                <p:cNvSpPr/>
                <p:nvPr/>
              </p:nvSpPr>
              <p:spPr>
                <a:xfrm>
                  <a:off x="7818846" y="3227763"/>
                  <a:ext cx="599074" cy="4655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73F1832-B7F8-4993-8599-A407F12FFF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846" y="3227763"/>
                  <a:ext cx="599074" cy="465577"/>
                </a:xfrm>
                <a:prstGeom prst="rect">
                  <a:avLst/>
                </a:prstGeom>
                <a:blipFill>
                  <a:blip r:embed="rId5"/>
                  <a:stretch>
                    <a:fillRect l="-2020" b="-17105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2D947AD-5444-4466-9B5D-8E9752D5B6F6}"/>
                </a:ext>
              </a:extLst>
            </p:cNvPr>
            <p:cNvSpPr/>
            <p:nvPr/>
          </p:nvSpPr>
          <p:spPr>
            <a:xfrm rot="20086079">
              <a:off x="7621317" y="1742365"/>
              <a:ext cx="613458" cy="10417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329FA3-72E4-449A-ABDE-020F282E3B68}"/>
              </a:ext>
            </a:extLst>
          </p:cNvPr>
          <p:cNvGrpSpPr/>
          <p:nvPr/>
        </p:nvGrpSpPr>
        <p:grpSpPr>
          <a:xfrm>
            <a:off x="9338015" y="4397414"/>
            <a:ext cx="2355593" cy="2300865"/>
            <a:chOff x="9338015" y="4397414"/>
            <a:chExt cx="2355593" cy="23008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9AD126-0443-4901-B0C0-8C10869957A5}"/>
                </a:ext>
              </a:extLst>
            </p:cNvPr>
            <p:cNvSpPr/>
            <p:nvPr/>
          </p:nvSpPr>
          <p:spPr>
            <a:xfrm>
              <a:off x="9338015" y="4397414"/>
              <a:ext cx="2355593" cy="179793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2015624-65C2-4027-8271-8CA3A2505AFF}"/>
                    </a:ext>
                  </a:extLst>
                </p:cNvPr>
                <p:cNvSpPr/>
                <p:nvPr/>
              </p:nvSpPr>
              <p:spPr>
                <a:xfrm>
                  <a:off x="10006412" y="6236614"/>
                  <a:ext cx="13447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2015624-65C2-4027-8271-8CA3A2505A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6412" y="6236614"/>
                  <a:ext cx="1344727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452" b="-18421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7B78531-F8DB-4FB0-BCA5-4E251512A2A2}"/>
                </a:ext>
              </a:extLst>
            </p:cNvPr>
            <p:cNvSpPr/>
            <p:nvPr/>
          </p:nvSpPr>
          <p:spPr>
            <a:xfrm rot="18660723">
              <a:off x="10252906" y="4714240"/>
              <a:ext cx="613458" cy="10417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EDE42E8-FEF2-4EB2-9271-ADDED6B4B690}"/>
                  </a:ext>
                </a:extLst>
              </p:cNvPr>
              <p:cNvSpPr/>
              <p:nvPr/>
            </p:nvSpPr>
            <p:spPr>
              <a:xfrm>
                <a:off x="1427588" y="1306196"/>
                <a:ext cx="3597203" cy="465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CO" sz="2400" dirty="0"/>
                  <a:t>Initialize:</a:t>
                </a:r>
                <a:r>
                  <a:rPr lang="en-US" sz="24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←0,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s-CO" sz="24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EDE42E8-FEF2-4EB2-9271-ADDED6B4B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588" y="1306196"/>
                <a:ext cx="3597203" cy="465577"/>
              </a:xfrm>
              <a:prstGeom prst="rect">
                <a:avLst/>
              </a:prstGeom>
              <a:blipFill>
                <a:blip r:embed="rId7"/>
                <a:stretch>
                  <a:fillRect l="-2542" t="-20779" b="-25974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8CC12-45EE-48EE-B23D-8DB51719D901}"/>
              </a:ext>
            </a:extLst>
          </p:cNvPr>
          <p:cNvGrpSpPr/>
          <p:nvPr/>
        </p:nvGrpSpPr>
        <p:grpSpPr>
          <a:xfrm>
            <a:off x="7803156" y="1243401"/>
            <a:ext cx="3950358" cy="1864212"/>
            <a:chOff x="7803156" y="1243401"/>
            <a:chExt cx="3950358" cy="186421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456CB90-975B-4580-AE1C-608AE4E9A7BF}"/>
                </a:ext>
              </a:extLst>
            </p:cNvPr>
            <p:cNvSpPr/>
            <p:nvPr/>
          </p:nvSpPr>
          <p:spPr>
            <a:xfrm>
              <a:off x="7803156" y="1243401"/>
              <a:ext cx="3950358" cy="1864212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Solve for</a:t>
              </a:r>
              <a:endParaRPr lang="es-CO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E9905ED-CF9E-4366-8503-B13F872F08B1}"/>
                </a:ext>
              </a:extLst>
            </p:cNvPr>
            <p:cNvCxnSpPr>
              <a:cxnSpLocks/>
            </p:cNvCxnSpPr>
            <p:nvPr/>
          </p:nvCxnSpPr>
          <p:spPr>
            <a:xfrm>
              <a:off x="7849805" y="2004404"/>
              <a:ext cx="390370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DACF070-724C-4EC9-8FB0-6FE071464DD8}"/>
                    </a:ext>
                  </a:extLst>
                </p:cNvPr>
                <p:cNvSpPr/>
                <p:nvPr/>
              </p:nvSpPr>
              <p:spPr>
                <a:xfrm>
                  <a:off x="7907551" y="1435694"/>
                  <a:ext cx="3788217" cy="4655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24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←</m:t>
                      </m:r>
                    </m:oMath>
                  </a14:m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ApplyFlow(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sz="24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DACF070-724C-4EC9-8FB0-6FE071464D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7551" y="1435694"/>
                  <a:ext cx="3788217" cy="465577"/>
                </a:xfrm>
                <a:prstGeom prst="rect">
                  <a:avLst/>
                </a:prstGeom>
                <a:blipFill>
                  <a:blip r:embed="rId8"/>
                  <a:stretch>
                    <a:fillRect l="-1286" t="-21053" r="-4823" b="-31579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2703DCA-A94C-4B2A-BD55-5B6EA7A66811}"/>
                    </a:ext>
                  </a:extLst>
                </p:cNvPr>
                <p:cNvSpPr/>
                <p:nvPr/>
              </p:nvSpPr>
              <p:spPr>
                <a:xfrm>
                  <a:off x="8190497" y="2416656"/>
                  <a:ext cx="3179845" cy="4655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ourier New" panose="02070309020205020404" pitchFamily="49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ourier New" panose="02070309020205020404" pitchFamily="49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Courier New" panose="02070309020205020404" pitchFamily="49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𝑣</m:t>
                            </m:r>
                          </m:e>
                        </m:acc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)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2703DCA-A94C-4B2A-BD55-5B6EA7A668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0497" y="2416656"/>
                  <a:ext cx="3179845" cy="465577"/>
                </a:xfrm>
                <a:prstGeom prst="rect">
                  <a:avLst/>
                </a:prstGeom>
                <a:blipFill>
                  <a:blip r:embed="rId9"/>
                  <a:stretch>
                    <a:fillRect t="-18182" r="-192" b="-16883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D5D254-8E7B-43B7-B020-750B0B6A3CCF}"/>
              </a:ext>
            </a:extLst>
          </p:cNvPr>
          <p:cNvGrpSpPr/>
          <p:nvPr/>
        </p:nvGrpSpPr>
        <p:grpSpPr>
          <a:xfrm>
            <a:off x="483283" y="4461948"/>
            <a:ext cx="10195492" cy="1319880"/>
            <a:chOff x="364115" y="-42763647"/>
            <a:chExt cx="10195492" cy="39473369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EEFE70C-C616-4DC4-9496-F534D64E9170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>
              <a:off x="1301018" y="-34444835"/>
              <a:ext cx="9095625" cy="481771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88D848E-C2CE-4F0D-B0D3-5DE6E5B570A8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 flipV="1">
              <a:off x="1301018" y="-8967932"/>
              <a:ext cx="9258589" cy="567765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ED0320E-C041-4013-9A7E-A94AF133C5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9380" y="-21334985"/>
              <a:ext cx="9040227" cy="300111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BA00D5C-1414-424B-A049-DB73A175C764}"/>
                </a:ext>
              </a:extLst>
            </p:cNvPr>
            <p:cNvSpPr/>
            <p:nvPr/>
          </p:nvSpPr>
          <p:spPr>
            <a:xfrm>
              <a:off x="364115" y="-42763647"/>
              <a:ext cx="2310530" cy="369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EstimateFlow</a:t>
              </a:r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()</a:t>
              </a:r>
              <a:endParaRPr lang="es-CO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BA4FE2-C496-4CFC-9933-13E071480D4E}"/>
              </a:ext>
            </a:extLst>
          </p:cNvPr>
          <p:cNvGrpSpPr/>
          <p:nvPr/>
        </p:nvGrpSpPr>
        <p:grpSpPr>
          <a:xfrm>
            <a:off x="8487461" y="3861345"/>
            <a:ext cx="1701107" cy="884958"/>
            <a:chOff x="8476416" y="897910"/>
            <a:chExt cx="1701107" cy="88495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A0A65B1-7203-4412-AAE5-AAB8A736DD4B}"/>
                </a:ext>
              </a:extLst>
            </p:cNvPr>
            <p:cNvSpPr/>
            <p:nvPr/>
          </p:nvSpPr>
          <p:spPr>
            <a:xfrm>
              <a:off x="8476416" y="897910"/>
              <a:ext cx="17011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ApplyFlow</a:t>
              </a:r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()</a:t>
              </a:r>
              <a:endParaRPr lang="es-CO" dirty="0"/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050E449E-3D3F-450E-9587-EB34A08F05F8}"/>
                </a:ext>
              </a:extLst>
            </p:cNvPr>
            <p:cNvSpPr/>
            <p:nvPr/>
          </p:nvSpPr>
          <p:spPr>
            <a:xfrm flipH="1">
              <a:off x="8555972" y="1313849"/>
              <a:ext cx="1211318" cy="46901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3F37BD-6010-42F3-903F-62671A69517F}"/>
              </a:ext>
            </a:extLst>
          </p:cNvPr>
          <p:cNvGrpSpPr/>
          <p:nvPr/>
        </p:nvGrpSpPr>
        <p:grpSpPr>
          <a:xfrm>
            <a:off x="5738870" y="3761934"/>
            <a:ext cx="3912801" cy="1267866"/>
            <a:chOff x="5818445" y="1093519"/>
            <a:chExt cx="3912801" cy="689349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5DF0B676-8BF1-404B-96B0-5CBEC612C2FE}"/>
                </a:ext>
              </a:extLst>
            </p:cNvPr>
            <p:cNvSpPr/>
            <p:nvPr/>
          </p:nvSpPr>
          <p:spPr>
            <a:xfrm flipH="1">
              <a:off x="5818445" y="1313849"/>
              <a:ext cx="3912801" cy="46901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4FD2416-400E-471F-94D5-353BE6471272}"/>
                </a:ext>
              </a:extLst>
            </p:cNvPr>
            <p:cNvSpPr/>
            <p:nvPr/>
          </p:nvSpPr>
          <p:spPr>
            <a:xfrm>
              <a:off x="6945485" y="1093519"/>
              <a:ext cx="17011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ApplyFlow</a:t>
              </a:r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()</a:t>
              </a:r>
              <a:endParaRPr lang="es-CO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67913D9-AE0D-4349-9406-A12E5DAFB792}"/>
                  </a:ext>
                </a:extLst>
              </p:cNvPr>
              <p:cNvSpPr/>
              <p:nvPr/>
            </p:nvSpPr>
            <p:spPr>
              <a:xfrm>
                <a:off x="2944835" y="6079528"/>
                <a:ext cx="75320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67913D9-AE0D-4349-9406-A12E5DAFB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35" y="6079528"/>
                <a:ext cx="75320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Curved Left 37">
            <a:extLst>
              <a:ext uri="{FF2B5EF4-FFF2-40B4-BE49-F238E27FC236}">
                <a16:creationId xmlns:a16="http://schemas.microsoft.com/office/drawing/2014/main" id="{785530A2-8AA1-432D-AAC7-A8E40D3836F3}"/>
              </a:ext>
            </a:extLst>
          </p:cNvPr>
          <p:cNvSpPr/>
          <p:nvPr/>
        </p:nvSpPr>
        <p:spPr>
          <a:xfrm rot="14935991">
            <a:off x="6397916" y="555696"/>
            <a:ext cx="536955" cy="21400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3" name="Arrow: Curved Left 42">
            <a:extLst>
              <a:ext uri="{FF2B5EF4-FFF2-40B4-BE49-F238E27FC236}">
                <a16:creationId xmlns:a16="http://schemas.microsoft.com/office/drawing/2014/main" id="{982CEC64-D976-41EC-814B-F8EE88BEC2FA}"/>
              </a:ext>
            </a:extLst>
          </p:cNvPr>
          <p:cNvSpPr/>
          <p:nvPr/>
        </p:nvSpPr>
        <p:spPr>
          <a:xfrm rot="5747024">
            <a:off x="6603273" y="1797688"/>
            <a:ext cx="687706" cy="231477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A7C42E0-D8C1-423F-B4AB-64F402D245F6}"/>
                  </a:ext>
                </a:extLst>
              </p:cNvPr>
              <p:cNvSpPr/>
              <p:nvPr/>
            </p:nvSpPr>
            <p:spPr>
              <a:xfrm>
                <a:off x="0" y="632139"/>
                <a:ext cx="12365116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Idea: </a:t>
                </a:r>
                <a:r>
                  <a:rPr lang="en-US" sz="2400" dirty="0"/>
                  <a:t>Update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making the warped target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CO" sz="2400" dirty="0"/>
                  <a:t>a </a:t>
                </a:r>
                <a:r>
                  <a:rPr lang="es-CO" sz="2400" dirty="0" err="1"/>
                  <a:t>better</a:t>
                </a:r>
                <a:r>
                  <a:rPr lang="es-CO" sz="2400" dirty="0"/>
                  <a:t> </a:t>
                </a:r>
                <a:r>
                  <a:rPr lang="es-CO" sz="2400" dirty="0" err="1"/>
                  <a:t>approximation</a:t>
                </a:r>
                <a:r>
                  <a:rPr lang="es-CO" sz="2400" dirty="0"/>
                  <a:t> </a:t>
                </a:r>
                <a:r>
                  <a:rPr lang="es-CO" sz="2400" dirty="0" err="1"/>
                  <a:t>to</a:t>
                </a:r>
                <a:r>
                  <a:rPr lang="es-CO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CO" sz="2400" dirty="0"/>
                  <a:t>.</a:t>
                </a:r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A7C42E0-D8C1-423F-B4AB-64F402D245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2139"/>
                <a:ext cx="12365116" cy="509178"/>
              </a:xfrm>
              <a:prstGeom prst="rect">
                <a:avLst/>
              </a:prstGeom>
              <a:blipFill>
                <a:blip r:embed="rId11"/>
                <a:stretch>
                  <a:fillRect l="-740" t="-3614" b="-24096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A5AFB363-0D6C-471F-A267-80FCF14A6ED6}"/>
              </a:ext>
            </a:extLst>
          </p:cNvPr>
          <p:cNvGrpSpPr/>
          <p:nvPr/>
        </p:nvGrpSpPr>
        <p:grpSpPr>
          <a:xfrm>
            <a:off x="481042" y="4410035"/>
            <a:ext cx="7648386" cy="1062778"/>
            <a:chOff x="481042" y="4410035"/>
            <a:chExt cx="7648386" cy="1062778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5B91DC9-F594-4003-B92E-C71BF701A265}"/>
                </a:ext>
              </a:extLst>
            </p:cNvPr>
            <p:cNvCxnSpPr>
              <a:cxnSpLocks/>
            </p:cNvCxnSpPr>
            <p:nvPr/>
          </p:nvCxnSpPr>
          <p:spPr>
            <a:xfrm>
              <a:off x="1281677" y="4937445"/>
              <a:ext cx="6331940" cy="3297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7402F6B-6386-46AD-8AFD-397F484F2F4C}"/>
                </a:ext>
              </a:extLst>
            </p:cNvPr>
            <p:cNvCxnSpPr>
              <a:cxnSpLocks/>
            </p:cNvCxnSpPr>
            <p:nvPr/>
          </p:nvCxnSpPr>
          <p:spPr>
            <a:xfrm>
              <a:off x="1478648" y="5424217"/>
              <a:ext cx="6650780" cy="485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D487B86-F6C8-4BB3-ACB9-C279DDF312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8240" y="5046602"/>
              <a:ext cx="6420146" cy="6922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589A575-C72B-4675-B9CB-B1EEB8887EC8}"/>
                </a:ext>
              </a:extLst>
            </p:cNvPr>
            <p:cNvSpPr/>
            <p:nvPr/>
          </p:nvSpPr>
          <p:spPr>
            <a:xfrm>
              <a:off x="481042" y="4410035"/>
              <a:ext cx="2114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EstimateFlow</a:t>
              </a:r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()</a:t>
              </a:r>
              <a:endParaRPr lang="es-CO" dirty="0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2233FC82-35DA-44DF-8BA8-E74FAE119959}"/>
              </a:ext>
            </a:extLst>
          </p:cNvPr>
          <p:cNvSpPr/>
          <p:nvPr/>
        </p:nvSpPr>
        <p:spPr>
          <a:xfrm>
            <a:off x="561596" y="3597171"/>
            <a:ext cx="1323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Example:</a:t>
            </a:r>
            <a:endParaRPr lang="es-CO" sz="2400" dirty="0"/>
          </a:p>
        </p:txBody>
      </p:sp>
      <p:sp>
        <p:nvSpPr>
          <p:cNvPr id="27" name="TextBox 26" hidden="1">
            <a:extLst>
              <a:ext uri="{FF2B5EF4-FFF2-40B4-BE49-F238E27FC236}">
                <a16:creationId xmlns:a16="http://schemas.microsoft.com/office/drawing/2014/main" id="{EB23CCD1-A745-4B10-91E9-5FBD0B6B02C1}"/>
              </a:ext>
            </a:extLst>
          </p:cNvPr>
          <p:cNvSpPr txBox="1"/>
          <p:nvPr/>
        </p:nvSpPr>
        <p:spPr>
          <a:xfrm>
            <a:off x="2085582" y="3288935"/>
            <a:ext cx="8430229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Does not support large motion!</a:t>
            </a:r>
            <a:endParaRPr lang="es-CO" sz="4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219476-5B96-4686-A104-8A119B765109}"/>
              </a:ext>
            </a:extLst>
          </p:cNvPr>
          <p:cNvSpPr txBox="1"/>
          <p:nvPr/>
        </p:nvSpPr>
        <p:spPr>
          <a:xfrm>
            <a:off x="856699" y="2929414"/>
            <a:ext cx="1035207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Does not support large motion!</a:t>
            </a:r>
            <a:endParaRPr lang="es-CO" sz="4400" dirty="0"/>
          </a:p>
        </p:txBody>
      </p:sp>
    </p:spTree>
    <p:extLst>
      <p:ext uri="{BB962C8B-B14F-4D97-AF65-F5344CB8AC3E}">
        <p14:creationId xmlns:p14="http://schemas.microsoft.com/office/powerpoint/2010/main" val="224057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2" grpId="0"/>
      <p:bldP spid="38" grpId="0" animBg="1"/>
      <p:bldP spid="38" grpId="1" animBg="1"/>
      <p:bldP spid="38" grpId="2" animBg="1"/>
      <p:bldP spid="43" grpId="0" animBg="1"/>
      <p:bldP spid="43" grpId="1" animBg="1"/>
      <p:bldP spid="43" grpId="2" animBg="1"/>
      <p:bldP spid="51" grpId="0"/>
      <p:bldP spid="73" grpId="0"/>
      <p:bldP spid="27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38171C-3E1C-43DF-B9C6-7E18A0C68B0A}"/>
              </a:ext>
            </a:extLst>
          </p:cNvPr>
          <p:cNvSpPr txBox="1">
            <a:spLocks/>
          </p:cNvSpPr>
          <p:nvPr/>
        </p:nvSpPr>
        <p:spPr>
          <a:xfrm>
            <a:off x="2883614" y="-379932"/>
            <a:ext cx="68626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Hierarchical Flow Correction</a:t>
            </a:r>
            <a:endParaRPr lang="es-CO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966CF5-4F52-4CA1-A535-1E3D4E1AF3B9}"/>
              </a:ext>
            </a:extLst>
          </p:cNvPr>
          <p:cNvGrpSpPr/>
          <p:nvPr/>
        </p:nvGrpSpPr>
        <p:grpSpPr>
          <a:xfrm>
            <a:off x="1585561" y="4332031"/>
            <a:ext cx="1066554" cy="2306930"/>
            <a:chOff x="1585561" y="4332031"/>
            <a:chExt cx="1066554" cy="23069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F2CF2E-C6ED-41B9-97B9-E4AFA0281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561" y="4332031"/>
              <a:ext cx="1066554" cy="10665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C97F82-2F0E-46D3-9CC3-FEBE5FF35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561" y="5572407"/>
              <a:ext cx="1066554" cy="10665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A406C7-994C-4603-9B04-F2895663CEFA}"/>
              </a:ext>
            </a:extLst>
          </p:cNvPr>
          <p:cNvGrpSpPr/>
          <p:nvPr/>
        </p:nvGrpSpPr>
        <p:grpSpPr>
          <a:xfrm>
            <a:off x="286605" y="4332031"/>
            <a:ext cx="1066554" cy="2306930"/>
            <a:chOff x="286605" y="4332031"/>
            <a:chExt cx="1066554" cy="23069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279A75-F7F9-4193-8C80-2D1328EC1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05" y="4332031"/>
              <a:ext cx="1066554" cy="10665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811EE7-C3CB-4B6F-83A0-B173B2160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05" y="5572407"/>
              <a:ext cx="1066554" cy="10665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D0741C-BC12-4BD2-81D0-5A3AB6B96225}"/>
              </a:ext>
            </a:extLst>
          </p:cNvPr>
          <p:cNvGrpSpPr/>
          <p:nvPr/>
        </p:nvGrpSpPr>
        <p:grpSpPr>
          <a:xfrm>
            <a:off x="1528993" y="1573647"/>
            <a:ext cx="477407" cy="1508719"/>
            <a:chOff x="2207419" y="1573647"/>
            <a:chExt cx="477407" cy="150871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528D03-79BF-4678-85BC-60D3CC76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419" y="1573647"/>
              <a:ext cx="477407" cy="47740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FD25DC-1E67-4364-8003-7BCCDE312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419" y="2604959"/>
              <a:ext cx="477407" cy="47740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B0BF84-15E3-4D63-BD6B-C5EC23988CB5}"/>
              </a:ext>
            </a:extLst>
          </p:cNvPr>
          <p:cNvGrpSpPr/>
          <p:nvPr/>
        </p:nvGrpSpPr>
        <p:grpSpPr>
          <a:xfrm>
            <a:off x="620768" y="1726644"/>
            <a:ext cx="222790" cy="1296673"/>
            <a:chOff x="1299194" y="1726644"/>
            <a:chExt cx="222790" cy="129667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1A21C69-3E1F-4112-83B0-E7C915077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94" y="1726644"/>
              <a:ext cx="222790" cy="2227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8E3A7B-EECA-4465-91D4-7B53FB466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94" y="2800527"/>
              <a:ext cx="222790" cy="2227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B335EBC-7441-49E8-9283-E38CA3E00FC3}"/>
              </a:ext>
            </a:extLst>
          </p:cNvPr>
          <p:cNvSpPr txBox="1"/>
          <p:nvPr/>
        </p:nvSpPr>
        <p:spPr>
          <a:xfrm>
            <a:off x="-29326" y="461275"/>
            <a:ext cx="413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Pyramidal Approach</a:t>
            </a:r>
            <a:endParaRPr lang="es-CO" sz="20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77AA7A-6C1B-4DAB-8838-9DC6D5B17B8A}"/>
              </a:ext>
            </a:extLst>
          </p:cNvPr>
          <p:cNvGrpSpPr/>
          <p:nvPr/>
        </p:nvGrpSpPr>
        <p:grpSpPr>
          <a:xfrm>
            <a:off x="-194195" y="3541852"/>
            <a:ext cx="12121323" cy="413205"/>
            <a:chOff x="-194195" y="3541852"/>
            <a:chExt cx="12121323" cy="41320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E9651EB-82B1-47E1-9B86-33353C12C839}"/>
                </a:ext>
              </a:extLst>
            </p:cNvPr>
            <p:cNvCxnSpPr/>
            <p:nvPr/>
          </p:nvCxnSpPr>
          <p:spPr>
            <a:xfrm>
              <a:off x="39928" y="3541852"/>
              <a:ext cx="118872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C3B30C-8BA0-4804-B067-907B78BB7AAB}"/>
                </a:ext>
              </a:extLst>
            </p:cNvPr>
            <p:cNvSpPr txBox="1"/>
            <p:nvPr/>
          </p:nvSpPr>
          <p:spPr>
            <a:xfrm>
              <a:off x="-194195" y="3554947"/>
              <a:ext cx="413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Linear Scale Space</a:t>
              </a:r>
              <a:endParaRPr lang="es-CO" sz="20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E8FA39-1396-4F7A-8275-C3F9140CB5A4}"/>
              </a:ext>
            </a:extLst>
          </p:cNvPr>
          <p:cNvGrpSpPr/>
          <p:nvPr/>
        </p:nvGrpSpPr>
        <p:grpSpPr>
          <a:xfrm>
            <a:off x="5672756" y="1190235"/>
            <a:ext cx="6106021" cy="700217"/>
            <a:chOff x="5672756" y="1190235"/>
            <a:chExt cx="6106021" cy="7002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289A26F-EE13-40A8-BD36-D51416C01768}"/>
                </a:ext>
              </a:extLst>
            </p:cNvPr>
            <p:cNvSpPr/>
            <p:nvPr/>
          </p:nvSpPr>
          <p:spPr>
            <a:xfrm>
              <a:off x="5672756" y="1190235"/>
              <a:ext cx="6106021" cy="70021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Solve for</a:t>
              </a:r>
              <a:endParaRPr lang="es-CO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61BB351-2573-4E1B-BCBF-EBF5E0D90AA1}"/>
                    </a:ext>
                  </a:extLst>
                </p:cNvPr>
                <p:cNvSpPr/>
                <p:nvPr/>
              </p:nvSpPr>
              <p:spPr>
                <a:xfrm>
                  <a:off x="5805857" y="1262332"/>
                  <a:ext cx="5942652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 ←</m:t>
                      </m:r>
                    </m:oMath>
                  </a14:m>
                  <a:r>
                    <a:rPr lang="en-US" sz="2000" b="1" dirty="0"/>
                    <a:t> </a:t>
                  </a:r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Upsample</a:t>
                  </a:r>
                  <a:r>
                    <a:rPr lang="en-US" sz="2000" b="1" dirty="0"/>
                    <a:t>(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b="1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EstimateFlow(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))</a:t>
                  </a:r>
                  <a:endParaRPr lang="es-CO" sz="2000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61BB351-2573-4E1B-BCBF-EBF5E0D90A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5857" y="1262332"/>
                  <a:ext cx="5942652" cy="473591"/>
                </a:xfrm>
                <a:prstGeom prst="rect">
                  <a:avLst/>
                </a:prstGeom>
                <a:blipFill>
                  <a:blip r:embed="rId8"/>
                  <a:stretch>
                    <a:fillRect t="-2564" r="-103" b="-23077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321AD-9924-4719-8E23-B3FDE9731F6F}"/>
              </a:ext>
            </a:extLst>
          </p:cNvPr>
          <p:cNvGrpSpPr/>
          <p:nvPr/>
        </p:nvGrpSpPr>
        <p:grpSpPr>
          <a:xfrm>
            <a:off x="5672756" y="2531948"/>
            <a:ext cx="6106021" cy="700217"/>
            <a:chOff x="5672756" y="2531948"/>
            <a:chExt cx="6106021" cy="70021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A3FF98-EA44-4499-9CB5-E31243D40C23}"/>
                </a:ext>
              </a:extLst>
            </p:cNvPr>
            <p:cNvSpPr/>
            <p:nvPr/>
          </p:nvSpPr>
          <p:spPr>
            <a:xfrm>
              <a:off x="5672756" y="2531948"/>
              <a:ext cx="6106021" cy="70021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Solve for</a:t>
              </a:r>
              <a:endParaRPr lang="es-CO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7EA8495-41D0-476C-9887-ED33CD85DEB2}"/>
                    </a:ext>
                  </a:extLst>
                </p:cNvPr>
                <p:cNvSpPr/>
                <p:nvPr/>
              </p:nvSpPr>
              <p:spPr>
                <a:xfrm>
                  <a:off x="6637790" y="2565249"/>
                  <a:ext cx="4175951" cy="5461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+1</m:t>
                          </m:r>
                        </m:sup>
                      </m:sSup>
                      <m:r>
                        <a:rPr lang="en-US" sz="24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←</m:t>
                      </m:r>
                    </m:oMath>
                  </a14:m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ApplyFlow</a:t>
                  </a:r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𝑙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+1</m:t>
                          </m:r>
                        </m:sup>
                      </m:sSubSup>
                      <m:r>
                        <a:rPr lang="en-US" sz="24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sz="24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7EA8495-41D0-476C-9887-ED33CD85DE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7790" y="2565249"/>
                  <a:ext cx="4175951" cy="546175"/>
                </a:xfrm>
                <a:prstGeom prst="rect">
                  <a:avLst/>
                </a:prstGeom>
                <a:blipFill>
                  <a:blip r:embed="rId9"/>
                  <a:stretch>
                    <a:fillRect r="-1314" b="-26966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AB2538-9377-468C-AC76-9D827233E66F}"/>
              </a:ext>
            </a:extLst>
          </p:cNvPr>
          <p:cNvGrpSpPr/>
          <p:nvPr/>
        </p:nvGrpSpPr>
        <p:grpSpPr>
          <a:xfrm>
            <a:off x="5539540" y="4297087"/>
            <a:ext cx="6153361" cy="700217"/>
            <a:chOff x="5539540" y="4297087"/>
            <a:chExt cx="6153361" cy="70021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344C2B8-27D7-47E5-AE4D-5681241C5C2A}"/>
                </a:ext>
              </a:extLst>
            </p:cNvPr>
            <p:cNvSpPr/>
            <p:nvPr/>
          </p:nvSpPr>
          <p:spPr>
            <a:xfrm>
              <a:off x="5539540" y="4297087"/>
              <a:ext cx="6106021" cy="70021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Solve for</a:t>
              </a:r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A2C6F2-8ADA-470F-A2C6-9C6744B62C83}"/>
                    </a:ext>
                  </a:extLst>
                </p:cNvPr>
                <p:cNvSpPr/>
                <p:nvPr/>
              </p:nvSpPr>
              <p:spPr>
                <a:xfrm>
                  <a:off x="5753005" y="4396997"/>
                  <a:ext cx="5939896" cy="4935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 ←</m:t>
                      </m:r>
                    </m:oMath>
                  </a14:m>
                  <a:r>
                    <a:rPr lang="en-US" sz="2000" b="1" dirty="0"/>
                    <a:t> 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b="1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EstimateFlow(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acc>
                            <m:accPr>
                              <m:chr m:val="̅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))</a:t>
                  </a:r>
                  <a:endParaRPr lang="es-CO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A2C6F2-8ADA-470F-A2C6-9C6744B62C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005" y="4396997"/>
                  <a:ext cx="5939896" cy="493597"/>
                </a:xfrm>
                <a:prstGeom prst="rect">
                  <a:avLst/>
                </a:prstGeom>
                <a:blipFill>
                  <a:blip r:embed="rId10"/>
                  <a:stretch>
                    <a:fillRect b="-23457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DF0B82-D52B-4226-8004-282465390791}"/>
              </a:ext>
            </a:extLst>
          </p:cNvPr>
          <p:cNvGrpSpPr/>
          <p:nvPr/>
        </p:nvGrpSpPr>
        <p:grpSpPr>
          <a:xfrm>
            <a:off x="5539540" y="5638800"/>
            <a:ext cx="6106021" cy="700217"/>
            <a:chOff x="5539540" y="5638800"/>
            <a:chExt cx="6106021" cy="70021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1F87B8C-78E2-4F38-8212-2F73B48578CB}"/>
                </a:ext>
              </a:extLst>
            </p:cNvPr>
            <p:cNvSpPr/>
            <p:nvPr/>
          </p:nvSpPr>
          <p:spPr>
            <a:xfrm>
              <a:off x="5539540" y="5638800"/>
              <a:ext cx="6106021" cy="700217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Solve for</a:t>
              </a:r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9330D43-AAFA-451C-89BD-CB6735AD2F69}"/>
                    </a:ext>
                  </a:extLst>
                </p:cNvPr>
                <p:cNvSpPr/>
                <p:nvPr/>
              </p:nvSpPr>
              <p:spPr>
                <a:xfrm>
                  <a:off x="6902151" y="5769772"/>
                  <a:ext cx="3454087" cy="4914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ourier New" panose="02070309020205020404" pitchFamily="49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←</m:t>
                      </m:r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ApplyFlow(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2000" i="1" dirty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𝑣</m:t>
                          </m:r>
                        </m:e>
                      </m:acc>
                    </m:oMath>
                  </a14:m>
                  <a:r>
                    <a:rPr lang="en-US" sz="20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)</a:t>
                  </a:r>
                  <a:endParaRPr lang="es-CO" dirty="0"/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9330D43-AAFA-451C-89BD-CB6735AD2F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151" y="5769772"/>
                  <a:ext cx="3454087" cy="491481"/>
                </a:xfrm>
                <a:prstGeom prst="rect">
                  <a:avLst/>
                </a:prstGeom>
                <a:blipFill>
                  <a:blip r:embed="rId11"/>
                  <a:stretch>
                    <a:fillRect r="-882" b="-22222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Arrow: Curved Left 43">
            <a:extLst>
              <a:ext uri="{FF2B5EF4-FFF2-40B4-BE49-F238E27FC236}">
                <a16:creationId xmlns:a16="http://schemas.microsoft.com/office/drawing/2014/main" id="{4A55A063-0284-44AC-8971-85C2F14451AF}"/>
              </a:ext>
            </a:extLst>
          </p:cNvPr>
          <p:cNvSpPr/>
          <p:nvPr/>
        </p:nvSpPr>
        <p:spPr>
          <a:xfrm>
            <a:off x="11481593" y="1647095"/>
            <a:ext cx="445535" cy="12419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chemeClr val="tx1"/>
              </a:solidFill>
            </a:endParaRPr>
          </a:p>
        </p:txBody>
      </p:sp>
      <p:sp>
        <p:nvSpPr>
          <p:cNvPr id="45" name="Arrow: Curved Left 44">
            <a:extLst>
              <a:ext uri="{FF2B5EF4-FFF2-40B4-BE49-F238E27FC236}">
                <a16:creationId xmlns:a16="http://schemas.microsoft.com/office/drawing/2014/main" id="{E472ED4A-B39D-418E-87C0-5D2DECDB3F8F}"/>
              </a:ext>
            </a:extLst>
          </p:cNvPr>
          <p:cNvSpPr/>
          <p:nvPr/>
        </p:nvSpPr>
        <p:spPr>
          <a:xfrm>
            <a:off x="11470134" y="4728199"/>
            <a:ext cx="445535" cy="12419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6" name="Arrow: Curved Left 45">
            <a:extLst>
              <a:ext uri="{FF2B5EF4-FFF2-40B4-BE49-F238E27FC236}">
                <a16:creationId xmlns:a16="http://schemas.microsoft.com/office/drawing/2014/main" id="{920D2253-AEA8-4D84-A859-2FDA720C516D}"/>
              </a:ext>
            </a:extLst>
          </p:cNvPr>
          <p:cNvSpPr/>
          <p:nvPr/>
        </p:nvSpPr>
        <p:spPr>
          <a:xfrm rot="10800000">
            <a:off x="5446940" y="1618576"/>
            <a:ext cx="445535" cy="12419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8" name="Arrow: Curved Left 47">
            <a:extLst>
              <a:ext uri="{FF2B5EF4-FFF2-40B4-BE49-F238E27FC236}">
                <a16:creationId xmlns:a16="http://schemas.microsoft.com/office/drawing/2014/main" id="{C617FD79-3E34-40E8-A354-52306B2741E1}"/>
              </a:ext>
            </a:extLst>
          </p:cNvPr>
          <p:cNvSpPr/>
          <p:nvPr/>
        </p:nvSpPr>
        <p:spPr>
          <a:xfrm rot="10800000">
            <a:off x="5325379" y="4639769"/>
            <a:ext cx="445535" cy="12419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952F69-F329-4C99-B4D1-E7FE2D7138BC}"/>
              </a:ext>
            </a:extLst>
          </p:cNvPr>
          <p:cNvGrpSpPr/>
          <p:nvPr/>
        </p:nvGrpSpPr>
        <p:grpSpPr>
          <a:xfrm>
            <a:off x="2657337" y="1269661"/>
            <a:ext cx="1777251" cy="2148618"/>
            <a:chOff x="2657337" y="1269661"/>
            <a:chExt cx="1777251" cy="21486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56689F1-1472-4F57-806F-9D67EB92D294}"/>
                    </a:ext>
                  </a:extLst>
                </p:cNvPr>
                <p:cNvSpPr/>
                <p:nvPr/>
              </p:nvSpPr>
              <p:spPr>
                <a:xfrm>
                  <a:off x="3764020" y="2576726"/>
                  <a:ext cx="67056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56689F1-1472-4F57-806F-9D67EB92D2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4020" y="2576726"/>
                  <a:ext cx="670568" cy="5232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690F034-36E9-445B-8DFE-D536D64FD6B8}"/>
                </a:ext>
              </a:extLst>
            </p:cNvPr>
            <p:cNvGrpSpPr/>
            <p:nvPr/>
          </p:nvGrpSpPr>
          <p:grpSpPr>
            <a:xfrm>
              <a:off x="2657337" y="1269661"/>
              <a:ext cx="994512" cy="2148618"/>
              <a:chOff x="3335763" y="1269661"/>
              <a:chExt cx="994512" cy="214861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6E6A20D-8FD1-46AA-BF46-FF7094D46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5763" y="1269661"/>
                <a:ext cx="994512" cy="994511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7E46EC2-184C-4F83-882B-3942992D6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5763" y="2426254"/>
                <a:ext cx="992025" cy="992025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6CCC329-3648-45CA-BF39-A29968256E5D}"/>
                    </a:ext>
                  </a:extLst>
                </p:cNvPr>
                <p:cNvSpPr/>
                <p:nvPr/>
              </p:nvSpPr>
              <p:spPr>
                <a:xfrm>
                  <a:off x="3701484" y="1516495"/>
                  <a:ext cx="67883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6CCC329-3648-45CA-BF39-A29968256E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1484" y="1516495"/>
                  <a:ext cx="678839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CD6A74-868D-4DF5-AED1-371B1C38B809}"/>
              </a:ext>
            </a:extLst>
          </p:cNvPr>
          <p:cNvGrpSpPr/>
          <p:nvPr/>
        </p:nvGrpSpPr>
        <p:grpSpPr>
          <a:xfrm>
            <a:off x="2884516" y="4334697"/>
            <a:ext cx="1859456" cy="2304264"/>
            <a:chOff x="2884516" y="4334697"/>
            <a:chExt cx="1859456" cy="23042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FE9BDD-93AF-4E6A-B007-5184B04A8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516" y="4334697"/>
              <a:ext cx="1066554" cy="10665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C68270-840C-45F6-997B-7371A201D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516" y="5575074"/>
              <a:ext cx="1063888" cy="106388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C4442B1-28B1-4C52-ADAA-A44A17AD15E4}"/>
                    </a:ext>
                  </a:extLst>
                </p:cNvPr>
                <p:cNvSpPr/>
                <p:nvPr/>
              </p:nvSpPr>
              <p:spPr>
                <a:xfrm>
                  <a:off x="4073404" y="5780413"/>
                  <a:ext cx="67056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C4442B1-28B1-4C52-ADAA-A44A17AD15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3404" y="5780413"/>
                  <a:ext cx="670568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BAD0017-D489-43D8-B1F4-D1441A964D5A}"/>
                    </a:ext>
                  </a:extLst>
                </p:cNvPr>
                <p:cNvSpPr/>
                <p:nvPr/>
              </p:nvSpPr>
              <p:spPr>
                <a:xfrm>
                  <a:off x="3973633" y="4640419"/>
                  <a:ext cx="67883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s-CO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BAD0017-D489-43D8-B1F4-D1441A964D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3633" y="4640419"/>
                  <a:ext cx="678839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5BA5FD-BC39-4200-AB17-6F67A876D597}"/>
              </a:ext>
            </a:extLst>
          </p:cNvPr>
          <p:cNvGrpSpPr/>
          <p:nvPr/>
        </p:nvGrpSpPr>
        <p:grpSpPr>
          <a:xfrm>
            <a:off x="106559" y="837476"/>
            <a:ext cx="3659758" cy="400461"/>
            <a:chOff x="784985" y="837476"/>
            <a:chExt cx="3659758" cy="40046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B2A2A5D-6F99-491C-A8D3-DD39EA37C579}"/>
                </a:ext>
              </a:extLst>
            </p:cNvPr>
            <p:cNvSpPr txBox="1"/>
            <p:nvPr/>
          </p:nvSpPr>
          <p:spPr>
            <a:xfrm>
              <a:off x="784985" y="868605"/>
              <a:ext cx="1112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Coarse</a:t>
              </a:r>
              <a:endParaRPr lang="es-CO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F88086C-3F47-401A-A0FF-0095E413311B}"/>
                </a:ext>
              </a:extLst>
            </p:cNvPr>
            <p:cNvSpPr txBox="1"/>
            <p:nvPr/>
          </p:nvSpPr>
          <p:spPr>
            <a:xfrm>
              <a:off x="3332424" y="837476"/>
              <a:ext cx="1112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Fine</a:t>
              </a:r>
              <a:endParaRPr lang="es-CO" dirty="0"/>
            </a:p>
          </p:txBody>
        </p:sp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F426B870-F462-41BC-861D-64EF0D7D081A}"/>
                </a:ext>
              </a:extLst>
            </p:cNvPr>
            <p:cNvSpPr/>
            <p:nvPr/>
          </p:nvSpPr>
          <p:spPr>
            <a:xfrm rot="16200000">
              <a:off x="2402935" y="263227"/>
              <a:ext cx="292633" cy="1580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354A4BB-A4DB-441D-8A32-B5B4608D6C06}"/>
              </a:ext>
            </a:extLst>
          </p:cNvPr>
          <p:cNvGrpSpPr/>
          <p:nvPr/>
        </p:nvGrpSpPr>
        <p:grpSpPr>
          <a:xfrm>
            <a:off x="313875" y="3888907"/>
            <a:ext cx="3659758" cy="400461"/>
            <a:chOff x="784985" y="837476"/>
            <a:chExt cx="3659758" cy="40046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8C1D832-55F3-46D1-ADBA-A4D8F7E78BD9}"/>
                </a:ext>
              </a:extLst>
            </p:cNvPr>
            <p:cNvSpPr txBox="1"/>
            <p:nvPr/>
          </p:nvSpPr>
          <p:spPr>
            <a:xfrm>
              <a:off x="784985" y="868605"/>
              <a:ext cx="1112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Coarse</a:t>
              </a:r>
              <a:endParaRPr lang="es-CO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111F2FD-C24E-47E5-9B7D-F8EEBE5974DD}"/>
                </a:ext>
              </a:extLst>
            </p:cNvPr>
            <p:cNvSpPr txBox="1"/>
            <p:nvPr/>
          </p:nvSpPr>
          <p:spPr>
            <a:xfrm>
              <a:off x="3332424" y="837476"/>
              <a:ext cx="1112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Fine</a:t>
              </a:r>
              <a:endParaRPr lang="es-CO" dirty="0"/>
            </a:p>
          </p:txBody>
        </p: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7F1347A7-B70E-4746-9B11-9689249F4CAD}"/>
                </a:ext>
              </a:extLst>
            </p:cNvPr>
            <p:cNvSpPr/>
            <p:nvPr/>
          </p:nvSpPr>
          <p:spPr>
            <a:xfrm rot="16200000">
              <a:off x="2402935" y="263227"/>
              <a:ext cx="292633" cy="1580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8539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 animBg="1"/>
      <p:bldP spid="45" grpId="0" animBg="1"/>
      <p:bldP spid="46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2720051" y="-253473"/>
            <a:ext cx="639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Optical Flow in Meshes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222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AEC9652-2229-46E6-99FC-9ABFA42D9A48}"/>
              </a:ext>
            </a:extLst>
          </p:cNvPr>
          <p:cNvGrpSpPr/>
          <p:nvPr/>
        </p:nvGrpSpPr>
        <p:grpSpPr>
          <a:xfrm>
            <a:off x="1177952" y="1072090"/>
            <a:ext cx="4252708" cy="5161073"/>
            <a:chOff x="1177952" y="1072090"/>
            <a:chExt cx="4252708" cy="51610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17558F-E086-4F59-AC15-497328571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279" t="14584" r="13750" b="11795"/>
            <a:stretch/>
          </p:blipFill>
          <p:spPr>
            <a:xfrm>
              <a:off x="1177952" y="1072090"/>
              <a:ext cx="4252708" cy="41960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A48E76B-77E5-479A-BB08-7928B5E3E951}"/>
                    </a:ext>
                  </a:extLst>
                </p:cNvPr>
                <p:cNvSpPr txBox="1"/>
                <p:nvPr/>
              </p:nvSpPr>
              <p:spPr>
                <a:xfrm>
                  <a:off x="3764302" y="3404981"/>
                  <a:ext cx="32624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A48E76B-77E5-479A-BB08-7928B5E3E9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4302" y="3404981"/>
                  <a:ext cx="326243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3962" r="-7547" b="-35000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79901D-F4DC-4A34-97DF-75FF97F24B00}"/>
                    </a:ext>
                  </a:extLst>
                </p:cNvPr>
                <p:cNvSpPr txBox="1"/>
                <p:nvPr/>
              </p:nvSpPr>
              <p:spPr>
                <a:xfrm>
                  <a:off x="2775695" y="2113558"/>
                  <a:ext cx="333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79901D-F4DC-4A34-97DF-75FF97F24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5695" y="2113558"/>
                  <a:ext cx="33336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0909" r="-5455" b="-35000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AD8796-D5E8-480D-A5E0-2FBAFB9B17D6}"/>
                    </a:ext>
                  </a:extLst>
                </p:cNvPr>
                <p:cNvSpPr txBox="1"/>
                <p:nvPr/>
              </p:nvSpPr>
              <p:spPr>
                <a:xfrm>
                  <a:off x="1971087" y="3545624"/>
                  <a:ext cx="333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AD8796-D5E8-480D-A5E0-2FBAFB9B17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1087" y="3545624"/>
                  <a:ext cx="33336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0909" r="-5455" b="-35000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0252771-FC7D-4450-8A93-618BEF6F12CA}"/>
                    </a:ext>
                  </a:extLst>
                </p:cNvPr>
                <p:cNvSpPr txBox="1"/>
                <p:nvPr/>
              </p:nvSpPr>
              <p:spPr>
                <a:xfrm>
                  <a:off x="1782738" y="5338816"/>
                  <a:ext cx="2689117" cy="89434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s-CO" sz="2400" dirty="0"/>
                </a:p>
              </p:txBody>
            </p:sp>
          </mc:Choice>
          <mc:Fallback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0252771-FC7D-4450-8A93-618BEF6F1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738" y="5338816"/>
                  <a:ext cx="2689117" cy="89434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F39BAC47-8E06-4FB4-A3D5-7CBD941654C5}"/>
              </a:ext>
            </a:extLst>
          </p:cNvPr>
          <p:cNvSpPr txBox="1">
            <a:spLocks/>
          </p:cNvSpPr>
          <p:nvPr/>
        </p:nvSpPr>
        <p:spPr>
          <a:xfrm>
            <a:off x="2720051" y="-253473"/>
            <a:ext cx="63996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Discretization</a:t>
            </a:r>
            <a:endParaRPr lang="es-CO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734A4A-2076-4E58-83BC-BE55EFDC7FB9}"/>
              </a:ext>
            </a:extLst>
          </p:cNvPr>
          <p:cNvGrpSpPr/>
          <p:nvPr/>
        </p:nvGrpSpPr>
        <p:grpSpPr>
          <a:xfrm>
            <a:off x="1591654" y="686415"/>
            <a:ext cx="9683448" cy="6003752"/>
            <a:chOff x="1591654" y="686415"/>
            <a:chExt cx="9683448" cy="60037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1ADC663-4176-45FA-AC57-A8EFDF21DD8D}"/>
                </a:ext>
              </a:extLst>
            </p:cNvPr>
            <p:cNvCxnSpPr/>
            <p:nvPr/>
          </p:nvCxnSpPr>
          <p:spPr>
            <a:xfrm>
              <a:off x="6030410" y="810228"/>
              <a:ext cx="0" cy="587993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3DF3A7-0AC0-44F4-924B-215334EAAC92}"/>
                </a:ext>
              </a:extLst>
            </p:cNvPr>
            <p:cNvSpPr txBox="1"/>
            <p:nvPr/>
          </p:nvSpPr>
          <p:spPr>
            <a:xfrm>
              <a:off x="1591654" y="686415"/>
              <a:ext cx="3183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Signal Discretization</a:t>
              </a:r>
              <a:endParaRPr lang="es-CO" sz="2400" b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423FD49-6D3B-4FB3-BFEA-28696D544071}"/>
                </a:ext>
              </a:extLst>
            </p:cNvPr>
            <p:cNvSpPr txBox="1"/>
            <p:nvPr/>
          </p:nvSpPr>
          <p:spPr>
            <a:xfrm>
              <a:off x="7291289" y="686415"/>
              <a:ext cx="398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Vector Field Discretization</a:t>
              </a:r>
              <a:endParaRPr lang="es-CO" sz="2400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966C57-6E78-4EBE-BE6A-4BC32C8E2EE8}"/>
              </a:ext>
            </a:extLst>
          </p:cNvPr>
          <p:cNvGrpSpPr/>
          <p:nvPr/>
        </p:nvGrpSpPr>
        <p:grpSpPr>
          <a:xfrm>
            <a:off x="2057934" y="2754898"/>
            <a:ext cx="2102242" cy="593032"/>
            <a:chOff x="2057934" y="2754898"/>
            <a:chExt cx="2102242" cy="5930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FA16B3B-3EC9-4439-A4AB-B6FCFACA89CC}"/>
                </a:ext>
              </a:extLst>
            </p:cNvPr>
            <p:cNvSpPr/>
            <p:nvPr/>
          </p:nvSpPr>
          <p:spPr>
            <a:xfrm>
              <a:off x="3055990" y="3226010"/>
              <a:ext cx="127183" cy="1219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468F04D-1431-4EF5-A515-6BCE8A458A54}"/>
                    </a:ext>
                  </a:extLst>
                </p:cNvPr>
                <p:cNvSpPr txBox="1"/>
                <p:nvPr/>
              </p:nvSpPr>
              <p:spPr>
                <a:xfrm>
                  <a:off x="2057934" y="2754898"/>
                  <a:ext cx="2102242" cy="36933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468F04D-1431-4EF5-A515-6BCE8A458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934" y="2754898"/>
                  <a:ext cx="210224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890" r="-4624" b="-3015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1B0E835-9D30-41E2-B6E1-CE685C42E29C}"/>
              </a:ext>
            </a:extLst>
          </p:cNvPr>
          <p:cNvGrpSpPr/>
          <p:nvPr/>
        </p:nvGrpSpPr>
        <p:grpSpPr>
          <a:xfrm>
            <a:off x="1341873" y="3434248"/>
            <a:ext cx="3570849" cy="1377304"/>
            <a:chOff x="1341873" y="3434248"/>
            <a:chExt cx="3570849" cy="1377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B5B1B07-F4A1-408B-879B-A0AF4E0ADC86}"/>
                    </a:ext>
                  </a:extLst>
                </p:cNvPr>
                <p:cNvSpPr txBox="1"/>
                <p:nvPr/>
              </p:nvSpPr>
              <p:spPr>
                <a:xfrm>
                  <a:off x="1341873" y="4442220"/>
                  <a:ext cx="3570849" cy="36933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B5B1B07-F4A1-408B-879B-A0AF4E0ADC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1873" y="4442220"/>
                  <a:ext cx="3570849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381" b="-3225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B762330F-263E-4443-B634-DAF1D11FD2E3}"/>
                </a:ext>
              </a:extLst>
            </p:cNvPr>
            <p:cNvSpPr/>
            <p:nvPr/>
          </p:nvSpPr>
          <p:spPr>
            <a:xfrm rot="5400000">
              <a:off x="2643064" y="3818531"/>
              <a:ext cx="931982" cy="163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F55564-BFE9-4E67-9161-E8C0486635D0}"/>
              </a:ext>
            </a:extLst>
          </p:cNvPr>
          <p:cNvGrpSpPr/>
          <p:nvPr/>
        </p:nvGrpSpPr>
        <p:grpSpPr>
          <a:xfrm>
            <a:off x="6400106" y="1589539"/>
            <a:ext cx="2719578" cy="3308179"/>
            <a:chOff x="6400106" y="1589539"/>
            <a:chExt cx="2719578" cy="33081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90775C-6997-43D5-B185-8AEE4DC05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00106" y="1589539"/>
              <a:ext cx="2719578" cy="27907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2FCF023-0620-48F5-9382-0BA4181FBBF1}"/>
                    </a:ext>
                  </a:extLst>
                </p:cNvPr>
                <p:cNvSpPr/>
                <p:nvPr/>
              </p:nvSpPr>
              <p:spPr>
                <a:xfrm>
                  <a:off x="7667937" y="4436053"/>
                  <a:ext cx="72378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2FCF023-0620-48F5-9382-0BA4181FBB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7937" y="4436053"/>
                  <a:ext cx="723788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17AA5B-457A-4886-80BD-AB6EA4D8C254}"/>
              </a:ext>
            </a:extLst>
          </p:cNvPr>
          <p:cNvGrpSpPr/>
          <p:nvPr/>
        </p:nvGrpSpPr>
        <p:grpSpPr>
          <a:xfrm>
            <a:off x="9137368" y="1634550"/>
            <a:ext cx="2853976" cy="3207384"/>
            <a:chOff x="9137368" y="1634550"/>
            <a:chExt cx="2853976" cy="320738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B589BA3-5B70-4819-9DA2-36A5A2276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7368" y="1634550"/>
              <a:ext cx="2853976" cy="26800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8870509-C937-4777-B048-F66B44BBC4C4}"/>
                    </a:ext>
                  </a:extLst>
                </p:cNvPr>
                <p:cNvSpPr/>
                <p:nvPr/>
              </p:nvSpPr>
              <p:spPr>
                <a:xfrm>
                  <a:off x="10506432" y="4380269"/>
                  <a:ext cx="84683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s-CO" sz="2400" dirty="0"/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8870509-C937-4777-B048-F66B44BBC4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6432" y="4380269"/>
                  <a:ext cx="846834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719" b="-13333"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76F044-2282-4895-9D16-39C27AC8AD9A}"/>
                  </a:ext>
                </a:extLst>
              </p:cNvPr>
              <p:cNvSpPr txBox="1"/>
              <p:nvPr/>
            </p:nvSpPr>
            <p:spPr>
              <a:xfrm>
                <a:off x="6400106" y="5301777"/>
                <a:ext cx="5748517" cy="8943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CO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76F044-2282-4895-9D16-39C27AC8A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106" y="5301777"/>
                <a:ext cx="5748517" cy="894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48DE344-EE4D-49A5-AA8C-1DD88CD7C9E5}"/>
              </a:ext>
            </a:extLst>
          </p:cNvPr>
          <p:cNvSpPr txBox="1"/>
          <p:nvPr/>
        </p:nvSpPr>
        <p:spPr>
          <a:xfrm>
            <a:off x="7286129" y="6171857"/>
            <a:ext cx="376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Piecewise Constant Vector Fields</a:t>
            </a:r>
            <a:endParaRPr lang="es-CO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6DB855-9363-45E3-9166-2E86C739B173}"/>
              </a:ext>
            </a:extLst>
          </p:cNvPr>
          <p:cNvSpPr txBox="1"/>
          <p:nvPr/>
        </p:nvSpPr>
        <p:spPr>
          <a:xfrm>
            <a:off x="1729684" y="6171857"/>
            <a:ext cx="318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Piecewise Linear Functions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523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8.8|12.3|4.3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2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</TotalTime>
  <Words>1126</Words>
  <Application>Microsoft Office PowerPoint</Application>
  <PresentationFormat>Widescreen</PresentationFormat>
  <Paragraphs>242</Paragraphs>
  <Slides>27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Courier New</vt:lpstr>
      <vt:lpstr>Office Theme</vt:lpstr>
      <vt:lpstr>Mesh Based Optical Flow</vt:lpstr>
      <vt:lpstr>PowerPoint Presentation</vt:lpstr>
      <vt:lpstr>Classical Optical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Practical Considerations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Mesh Based Optical Flow</dc:title>
  <dc:creator>fabian</dc:creator>
  <cp:lastModifiedBy>fabian</cp:lastModifiedBy>
  <cp:revision>99</cp:revision>
  <dcterms:created xsi:type="dcterms:W3CDTF">2018-04-23T17:17:51Z</dcterms:created>
  <dcterms:modified xsi:type="dcterms:W3CDTF">2018-04-26T13:11:21Z</dcterms:modified>
</cp:coreProperties>
</file>