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2" r:id="rId2"/>
    <p:sldId id="261" r:id="rId3"/>
    <p:sldId id="267" r:id="rId4"/>
    <p:sldId id="263" r:id="rId5"/>
    <p:sldId id="264" r:id="rId6"/>
    <p:sldId id="266" r:id="rId7"/>
    <p:sldId id="271" r:id="rId8"/>
    <p:sldId id="268" r:id="rId9"/>
    <p:sldId id="270" r:id="rId10"/>
    <p:sldId id="269" r:id="rId1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6"/>
    <a:srgbClr val="004B8D"/>
    <a:srgbClr val="4F91CD"/>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348" autoAdjust="0"/>
  </p:normalViewPr>
  <p:slideViewPr>
    <p:cSldViewPr>
      <p:cViewPr varScale="1">
        <p:scale>
          <a:sx n="55" d="100"/>
          <a:sy n="55" d="100"/>
        </p:scale>
        <p:origin x="-17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F7FAE5-9B7C-AE49-88FE-01662C0F455C}" type="datetime2">
              <a:rPr lang="de-DE" smtClean="0"/>
              <a:t>Dienstag, 16. Dezember 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17FD0F-6887-4D4E-9875-BFF6F56D082A}" type="slidenum">
              <a:rPr lang="en-US" smtClean="0"/>
              <a:t>‹Nº›</a:t>
            </a:fld>
            <a:endParaRPr lang="en-US"/>
          </a:p>
        </p:txBody>
      </p:sp>
    </p:spTree>
    <p:extLst>
      <p:ext uri="{BB962C8B-B14F-4D97-AF65-F5344CB8AC3E}">
        <p14:creationId xmlns:p14="http://schemas.microsoft.com/office/powerpoint/2010/main" val="14323922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de-DE"/>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fld id="{ADB6C008-3584-D644-96F2-AB27C5F1DC50}" type="datetime2">
              <a:rPr lang="de-DE" smtClean="0"/>
              <a:t>Dienstag, 16. Dezember 2014</a:t>
            </a:fld>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de-DE"/>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36465F8-EBD9-774F-A0F1-81F8AA38F4A9}" type="slidenum">
              <a:rPr lang="de-DE"/>
              <a:pPr>
                <a:defRPr/>
              </a:pPr>
              <a:t>‹Nº›</a:t>
            </a:fld>
            <a:endParaRPr lang="de-DE"/>
          </a:p>
        </p:txBody>
      </p:sp>
    </p:spTree>
    <p:extLst>
      <p:ext uri="{BB962C8B-B14F-4D97-AF65-F5344CB8AC3E}">
        <p14:creationId xmlns:p14="http://schemas.microsoft.com/office/powerpoint/2010/main" val="224678703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USB"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n.wikipedia.org/wiki/Kinec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problem</a:t>
            </a:r>
            <a:r>
              <a:rPr lang="en-US" baseline="0" dirty="0" smtClean="0"/>
              <a:t> here we are trying to address is the need for intuitive perception of depth and compelling graphics for proper integration of AR into clinical routines. </a:t>
            </a:r>
            <a:r>
              <a:rPr lang="en-US" sz="1200" b="0" i="0" u="none" strike="noStrike" kern="1200" dirty="0" smtClean="0">
                <a:solidFill>
                  <a:schemeClr val="tx1"/>
                </a:solidFill>
                <a:effectLst/>
                <a:latin typeface="Arial" charset="0"/>
                <a:ea typeface="ＭＳ Ｐゴシック" charset="0"/>
                <a:cs typeface="ＭＳ Ｐゴシック" charset="0"/>
              </a:rPr>
              <a:t>Most proposed techniques suffer from poor depth perception.</a:t>
            </a:r>
            <a:r>
              <a:rPr lang="en-US" baseline="0" dirty="0" smtClean="0"/>
              <a:t> Lack of these depth cues, will show the objects (which are here say the lymph nodes) as floating objects on top of the other anatomical tissues.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Goal: The goal here is not to come up with novel depth cues, but to propose a framework which it can be used for both evaluation and training of the depth cues. Our observation which we come to it later is that great graphics solely cannot answer the problem, unless there would be proper training where the user gets comfortable working with.</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Date Placeholder 3"/>
          <p:cNvSpPr>
            <a:spLocks noGrp="1"/>
          </p:cNvSpPr>
          <p:nvPr>
            <p:ph type="dt" idx="10"/>
          </p:nvPr>
        </p:nvSpPr>
        <p:spPr/>
        <p:txBody>
          <a:bodyPr/>
          <a:lstStyle/>
          <a:p>
            <a:pPr>
              <a:defRPr/>
            </a:pPr>
            <a:fld id="{ADB6C008-3584-D644-96F2-AB27C5F1DC50}" type="datetime2">
              <a:rPr lang="de-DE" smtClean="0"/>
              <a:t>Dienstag, 16. Dezember 2014</a:t>
            </a:fld>
            <a:endParaRPr lang="de-DE"/>
          </a:p>
        </p:txBody>
      </p:sp>
      <p:sp>
        <p:nvSpPr>
          <p:cNvPr id="5" name="Slide Number Placeholder 4"/>
          <p:cNvSpPr>
            <a:spLocks noGrp="1"/>
          </p:cNvSpPr>
          <p:nvPr>
            <p:ph type="sldNum" sz="quarter" idx="11"/>
          </p:nvPr>
        </p:nvSpPr>
        <p:spPr/>
        <p:txBody>
          <a:bodyPr/>
          <a:lstStyle/>
          <a:p>
            <a:pPr>
              <a:defRPr/>
            </a:pPr>
            <a:fld id="{936465F8-EBD9-774F-A0F1-81F8AA38F4A9}" type="slidenum">
              <a:rPr lang="de-DE" smtClean="0"/>
              <a:pPr>
                <a:defRPr/>
              </a:pPr>
              <a:t>2</a:t>
            </a:fld>
            <a:endParaRPr lang="de-DE"/>
          </a:p>
        </p:txBody>
      </p:sp>
    </p:spTree>
    <p:extLst>
      <p:ext uri="{BB962C8B-B14F-4D97-AF65-F5344CB8AC3E}">
        <p14:creationId xmlns:p14="http://schemas.microsoft.com/office/powerpoint/2010/main" val="109463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work from Felix and </a:t>
            </a:r>
            <a:r>
              <a:rPr lang="en-US" dirty="0" err="1" smtClean="0"/>
              <a:t>Anja</a:t>
            </a:r>
            <a:r>
              <a:rPr lang="en-US" dirty="0" smtClean="0"/>
              <a:t> where they demonstrated 3 different visualization techniques of transparency, fog,</a:t>
            </a:r>
            <a:r>
              <a:rPr lang="en-US" baseline="0" dirty="0" smtClean="0"/>
              <a:t> and glowing for 3 different models of the lymph nodes in the case of the breast cancer. For every trial they used different time varying animations to the user.</a:t>
            </a:r>
            <a:endParaRPr lang="en-US" dirty="0"/>
          </a:p>
        </p:txBody>
      </p:sp>
      <p:sp>
        <p:nvSpPr>
          <p:cNvPr id="4" name="Date Placeholder 3"/>
          <p:cNvSpPr>
            <a:spLocks noGrp="1"/>
          </p:cNvSpPr>
          <p:nvPr>
            <p:ph type="dt" idx="10"/>
          </p:nvPr>
        </p:nvSpPr>
        <p:spPr/>
        <p:txBody>
          <a:bodyPr/>
          <a:lstStyle/>
          <a:p>
            <a:pPr>
              <a:defRPr/>
            </a:pPr>
            <a:fld id="{ADB6C008-3584-D644-96F2-AB27C5F1DC50}" type="datetime2">
              <a:rPr lang="de-DE" smtClean="0"/>
              <a:t>Dienstag, 16. Dezember 2014</a:t>
            </a:fld>
            <a:endParaRPr lang="de-DE"/>
          </a:p>
        </p:txBody>
      </p:sp>
      <p:sp>
        <p:nvSpPr>
          <p:cNvPr id="5" name="Slide Number Placeholder 4"/>
          <p:cNvSpPr>
            <a:spLocks noGrp="1"/>
          </p:cNvSpPr>
          <p:nvPr>
            <p:ph type="sldNum" sz="quarter" idx="11"/>
          </p:nvPr>
        </p:nvSpPr>
        <p:spPr/>
        <p:txBody>
          <a:bodyPr/>
          <a:lstStyle/>
          <a:p>
            <a:pPr>
              <a:defRPr/>
            </a:pPr>
            <a:fld id="{936465F8-EBD9-774F-A0F1-81F8AA38F4A9}" type="slidenum">
              <a:rPr lang="de-DE" smtClean="0"/>
              <a:pPr>
                <a:defRPr/>
              </a:pPr>
              <a:t>3</a:t>
            </a:fld>
            <a:endParaRPr lang="de-DE"/>
          </a:p>
        </p:txBody>
      </p:sp>
    </p:spTree>
    <p:extLst>
      <p:ext uri="{BB962C8B-B14F-4D97-AF65-F5344CB8AC3E}">
        <p14:creationId xmlns:p14="http://schemas.microsoft.com/office/powerpoint/2010/main" val="211374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Motivation: Well our intention was develop an interactive gaming framework, which on the first place is more interesting from user’s perspective, and secondly it could be used at the same time for training</a:t>
            </a:r>
          </a:p>
          <a:p>
            <a:endParaRPr lang="en-US" dirty="0" smtClean="0"/>
          </a:p>
          <a:p>
            <a:pPr marL="171450" indent="-171450">
              <a:buFont typeface="Arial" panose="020B0604020202020204" pitchFamily="34" charset="0"/>
              <a:buChar char="•"/>
            </a:pPr>
            <a:r>
              <a:rPr lang="en-US" dirty="0" smtClean="0"/>
              <a:t>Limitations: However,</a:t>
            </a:r>
            <a:r>
              <a:rPr lang="en-US" baseline="0" dirty="0" smtClean="0"/>
              <a:t> the bottle neck is many gaming scenarios give additional information to the user, which the rate of success will increase to a high level.</a:t>
            </a:r>
          </a:p>
          <a:p>
            <a:pPr marL="628650" lvl="1" indent="-171450">
              <a:buFont typeface="Arial" panose="020B0604020202020204" pitchFamily="34" charset="0"/>
              <a:buChar char="•"/>
            </a:pPr>
            <a:r>
              <a:rPr lang="en-US" baseline="0" dirty="0" smtClean="0"/>
              <a:t>Blowing Bubbles: Assuming in this case, if the task is to have some virtual spheres (which represent the lymph nodes) and moving the tool until you hit the sphere, and then the sphere acts like a bubble which blows out when it gets hit. Now, in this scenario the user is informed that he has not hit the object, until it blows out. Thus, one can think of this method suitable for training purposes used until the user becomes comfortable with the depth of the objects, however it cannot be used for evaluation purposes.</a:t>
            </a:r>
          </a:p>
          <a:p>
            <a:pPr marL="628650" lvl="1" indent="-171450">
              <a:buFont typeface="Arial" panose="020B0604020202020204" pitchFamily="34" charset="0"/>
              <a:buChar char="•"/>
            </a:pPr>
            <a:r>
              <a:rPr lang="en-US" baseline="0" dirty="0" smtClean="0"/>
              <a:t>Ring Toss: Likewise, imagine a game were there are a set of rings used as a substitute for the spheres, and is asked to place them correctly on a set of poles. In this scenario, the rings should be steered and moved according to the motion of the tool carried by the user. Thus, with moving rings, the user obtains additional depth information when it is synced to the motion of his hands.</a:t>
            </a:r>
          </a:p>
        </p:txBody>
      </p:sp>
      <p:sp>
        <p:nvSpPr>
          <p:cNvPr id="4" name="Date Placeholder 3"/>
          <p:cNvSpPr>
            <a:spLocks noGrp="1"/>
          </p:cNvSpPr>
          <p:nvPr>
            <p:ph type="dt" idx="10"/>
          </p:nvPr>
        </p:nvSpPr>
        <p:spPr/>
        <p:txBody>
          <a:bodyPr/>
          <a:lstStyle/>
          <a:p>
            <a:pPr>
              <a:defRPr/>
            </a:pPr>
            <a:fld id="{ADB6C008-3584-D644-96F2-AB27C5F1DC50}" type="datetime2">
              <a:rPr lang="de-DE" smtClean="0"/>
              <a:t>Dienstag, 16. Dezember 2014</a:t>
            </a:fld>
            <a:endParaRPr lang="de-DE"/>
          </a:p>
        </p:txBody>
      </p:sp>
      <p:sp>
        <p:nvSpPr>
          <p:cNvPr id="5" name="Slide Number Placeholder 4"/>
          <p:cNvSpPr>
            <a:spLocks noGrp="1"/>
          </p:cNvSpPr>
          <p:nvPr>
            <p:ph type="sldNum" sz="quarter" idx="11"/>
          </p:nvPr>
        </p:nvSpPr>
        <p:spPr/>
        <p:txBody>
          <a:bodyPr/>
          <a:lstStyle/>
          <a:p>
            <a:pPr>
              <a:defRPr/>
            </a:pPr>
            <a:fld id="{936465F8-EBD9-774F-A0F1-81F8AA38F4A9}" type="slidenum">
              <a:rPr lang="de-DE" smtClean="0"/>
              <a:pPr>
                <a:defRPr/>
              </a:pPr>
              <a:t>4</a:t>
            </a:fld>
            <a:endParaRPr lang="de-DE"/>
          </a:p>
        </p:txBody>
      </p:sp>
    </p:spTree>
    <p:extLst>
      <p:ext uri="{BB962C8B-B14F-4D97-AF65-F5344CB8AC3E}">
        <p14:creationId xmlns:p14="http://schemas.microsoft.com/office/powerpoint/2010/main" val="407364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Leap motion:</a:t>
            </a:r>
            <a:r>
              <a:rPr lang="en-US" b="1" baseline="0" dirty="0" smtClean="0"/>
              <a:t> </a:t>
            </a:r>
            <a:r>
              <a:rPr lang="en-US" baseline="0" dirty="0" smtClean="0"/>
              <a:t>The leap motion controller senses how you naturally move your hands and it demonstrates your hand (or tool) tracking in your system. </a:t>
            </a:r>
            <a:r>
              <a:rPr lang="en-US" sz="1200" b="0" i="0" kern="1200" dirty="0" smtClean="0">
                <a:solidFill>
                  <a:schemeClr val="tx1"/>
                </a:solidFill>
                <a:effectLst/>
                <a:latin typeface="Arial" charset="0"/>
                <a:ea typeface="ＭＳ Ｐゴシック" charset="0"/>
                <a:cs typeface="ＭＳ Ｐゴシック" charset="0"/>
              </a:rPr>
              <a:t>The Leap Motion controller is a small </a:t>
            </a:r>
            <a:r>
              <a:rPr lang="en-US" sz="1200" b="0" i="0" u="none" strike="noStrike" kern="1200" dirty="0" smtClean="0">
                <a:solidFill>
                  <a:schemeClr val="tx1"/>
                </a:solidFill>
                <a:effectLst/>
                <a:latin typeface="Arial" charset="0"/>
                <a:ea typeface="ＭＳ Ｐゴシック" charset="0"/>
                <a:cs typeface="ＭＳ Ｐゴシック" charset="0"/>
                <a:hlinkClick r:id="rId3" tooltip="USB"/>
              </a:rPr>
              <a:t>USB</a:t>
            </a:r>
            <a:r>
              <a:rPr lang="en-US" sz="1200" b="0" i="0" kern="1200" dirty="0" smtClean="0">
                <a:solidFill>
                  <a:schemeClr val="tx1"/>
                </a:solidFill>
                <a:effectLst/>
                <a:latin typeface="Arial" charset="0"/>
                <a:ea typeface="ＭＳ Ｐゴシック" charset="0"/>
                <a:cs typeface="ＭＳ Ｐゴシック" charset="0"/>
              </a:rPr>
              <a:t> peripheral device which is designed to be placed on a physical desktop, facing upward. Using two monochromatic IR cameras, the device observes a roughly hemispherical area, to a distance of about 1 meter away. The cameras generate almost 300 frames per second of reflected data, which is then sent through a USB cable to the host computer, where it is analyzed by the Leap Motion controller software by synthesizing 3D position data from the 2D frames generated by the two cameras. The smaller observation area and higher resolution of the device differentiates the product from the </a:t>
            </a:r>
            <a:r>
              <a:rPr lang="en-US" sz="1200" b="0" i="0" u="none" strike="noStrike" kern="1200" dirty="0" smtClean="0">
                <a:solidFill>
                  <a:schemeClr val="tx1"/>
                </a:solidFill>
                <a:effectLst/>
                <a:latin typeface="Arial" charset="0"/>
                <a:ea typeface="ＭＳ Ｐゴシック" charset="0"/>
                <a:cs typeface="ＭＳ Ｐゴシック" charset="0"/>
                <a:hlinkClick r:id="rId4" tooltip="Kinect"/>
              </a:rPr>
              <a:t>Kinect</a:t>
            </a:r>
            <a:r>
              <a:rPr lang="en-US" sz="1200" b="0" i="0" kern="1200" dirty="0" smtClean="0">
                <a:solidFill>
                  <a:schemeClr val="tx1"/>
                </a:solidFill>
                <a:effectLst/>
                <a:latin typeface="Arial" charset="0"/>
                <a:ea typeface="ＭＳ Ｐゴシック" charset="0"/>
                <a:cs typeface="ＭＳ Ｐゴシック" charset="0"/>
              </a:rPr>
              <a:t>.</a:t>
            </a:r>
          </a:p>
          <a:p>
            <a:endParaRPr lang="en-US" dirty="0"/>
          </a:p>
        </p:txBody>
      </p:sp>
      <p:sp>
        <p:nvSpPr>
          <p:cNvPr id="4" name="Date Placeholder 3"/>
          <p:cNvSpPr>
            <a:spLocks noGrp="1"/>
          </p:cNvSpPr>
          <p:nvPr>
            <p:ph type="dt" idx="10"/>
          </p:nvPr>
        </p:nvSpPr>
        <p:spPr/>
        <p:txBody>
          <a:bodyPr/>
          <a:lstStyle/>
          <a:p>
            <a:pPr>
              <a:defRPr/>
            </a:pPr>
            <a:fld id="{ADB6C008-3584-D644-96F2-AB27C5F1DC50}" type="datetime2">
              <a:rPr lang="de-DE" smtClean="0"/>
              <a:t>Dienstag, 16. Dezember 2014</a:t>
            </a:fld>
            <a:endParaRPr lang="de-DE"/>
          </a:p>
        </p:txBody>
      </p:sp>
      <p:sp>
        <p:nvSpPr>
          <p:cNvPr id="5" name="Slide Number Placeholder 4"/>
          <p:cNvSpPr>
            <a:spLocks noGrp="1"/>
          </p:cNvSpPr>
          <p:nvPr>
            <p:ph type="sldNum" sz="quarter" idx="11"/>
          </p:nvPr>
        </p:nvSpPr>
        <p:spPr/>
        <p:txBody>
          <a:bodyPr/>
          <a:lstStyle/>
          <a:p>
            <a:pPr>
              <a:defRPr/>
            </a:pPr>
            <a:fld id="{936465F8-EBD9-774F-A0F1-81F8AA38F4A9}" type="slidenum">
              <a:rPr lang="de-DE" smtClean="0"/>
              <a:pPr>
                <a:defRPr/>
              </a:pPr>
              <a:t>5</a:t>
            </a:fld>
            <a:endParaRPr lang="de-DE"/>
          </a:p>
        </p:txBody>
      </p:sp>
    </p:spTree>
    <p:extLst>
      <p:ext uri="{BB962C8B-B14F-4D97-AF65-F5344CB8AC3E}">
        <p14:creationId xmlns:p14="http://schemas.microsoft.com/office/powerpoint/2010/main" val="99074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DB6C008-3584-D644-96F2-AB27C5F1DC50}" type="datetime2">
              <a:rPr lang="de-DE" smtClean="0"/>
              <a:t>Dienstag, 16. Dezember 2014</a:t>
            </a:fld>
            <a:endParaRPr lang="de-DE"/>
          </a:p>
        </p:txBody>
      </p:sp>
      <p:sp>
        <p:nvSpPr>
          <p:cNvPr id="5" name="Slide Number Placeholder 4"/>
          <p:cNvSpPr>
            <a:spLocks noGrp="1"/>
          </p:cNvSpPr>
          <p:nvPr>
            <p:ph type="sldNum" sz="quarter" idx="11"/>
          </p:nvPr>
        </p:nvSpPr>
        <p:spPr/>
        <p:txBody>
          <a:bodyPr/>
          <a:lstStyle/>
          <a:p>
            <a:pPr>
              <a:defRPr/>
            </a:pPr>
            <a:fld id="{936465F8-EBD9-774F-A0F1-81F8AA38F4A9}" type="slidenum">
              <a:rPr lang="de-DE" smtClean="0"/>
              <a:pPr>
                <a:defRPr/>
              </a:pPr>
              <a:t>8</a:t>
            </a:fld>
            <a:endParaRPr lang="de-DE"/>
          </a:p>
        </p:txBody>
      </p:sp>
    </p:spTree>
    <p:extLst>
      <p:ext uri="{BB962C8B-B14F-4D97-AF65-F5344CB8AC3E}">
        <p14:creationId xmlns:p14="http://schemas.microsoft.com/office/powerpoint/2010/main" val="14553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pPr>
              <a:defRPr/>
            </a:pPr>
            <a:fld id="{ADB6C008-3584-D644-96F2-AB27C5F1DC50}" type="datetime2">
              <a:rPr lang="de-DE" smtClean="0"/>
              <a:t>Dienstag, 16. Dezember 2014</a:t>
            </a:fld>
            <a:endParaRPr lang="de-DE"/>
          </a:p>
        </p:txBody>
      </p:sp>
      <p:sp>
        <p:nvSpPr>
          <p:cNvPr id="5" name="Slide Number Placeholder 4"/>
          <p:cNvSpPr>
            <a:spLocks noGrp="1"/>
          </p:cNvSpPr>
          <p:nvPr>
            <p:ph type="sldNum" sz="quarter" idx="11"/>
          </p:nvPr>
        </p:nvSpPr>
        <p:spPr/>
        <p:txBody>
          <a:bodyPr/>
          <a:lstStyle/>
          <a:p>
            <a:pPr>
              <a:defRPr/>
            </a:pPr>
            <a:fld id="{936465F8-EBD9-774F-A0F1-81F8AA38F4A9}" type="slidenum">
              <a:rPr lang="de-DE" smtClean="0"/>
              <a:pPr>
                <a:defRPr/>
              </a:pPr>
              <a:t>9</a:t>
            </a:fld>
            <a:endParaRPr lang="de-DE"/>
          </a:p>
        </p:txBody>
      </p:sp>
    </p:spTree>
    <p:extLst>
      <p:ext uri="{BB962C8B-B14F-4D97-AF65-F5344CB8AC3E}">
        <p14:creationId xmlns:p14="http://schemas.microsoft.com/office/powerpoint/2010/main" val="4100798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 makes more sense for the user to observe his hands</a:t>
            </a:r>
            <a:r>
              <a:rPr lang="en-US" baseline="0" dirty="0" smtClean="0"/>
              <a:t> and tools in the virtual environment.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Oculus</a:t>
            </a:r>
            <a:r>
              <a:rPr lang="en-US" baseline="0" dirty="0" smtClean="0"/>
              <a:t> rift is a Virtual Reality head mounted display which provides a more realistic environment than the computer display, as the user can move his head and observe a 3D scene.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VR to AR: To provide</a:t>
            </a:r>
            <a:r>
              <a:rPr lang="en-US" baseline="0" dirty="0" smtClean="0"/>
              <a:t> a more realistic evaluation, the evaluation environment should be as close as possible to the application. For the sake of medical purposes, an AR environment instead of a fully Virtual environment will lead to better evaluation.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Educating: Like any medical technology, you have to educate the user. Very realistic depth cues are great, but would be still very prone to error without training.</a:t>
            </a:r>
            <a:endParaRPr lang="en-US" dirty="0" smtClean="0"/>
          </a:p>
          <a:p>
            <a:endParaRPr lang="en-US" dirty="0" smtClean="0"/>
          </a:p>
          <a:p>
            <a:r>
              <a:rPr lang="en-US" dirty="0" smtClean="0"/>
              <a:t>iPhone: automatic</a:t>
            </a:r>
            <a:r>
              <a:rPr lang="en-US" baseline="0" dirty="0" smtClean="0"/>
              <a:t> post-processing with adding constraints to mimic the natural move of the hand by avoiding sudden changes in the acceleration and constraints to reach constant velocity.</a:t>
            </a:r>
            <a:endParaRPr lang="en-US" dirty="0"/>
          </a:p>
        </p:txBody>
      </p:sp>
      <p:sp>
        <p:nvSpPr>
          <p:cNvPr id="4" name="Date Placeholder 3"/>
          <p:cNvSpPr>
            <a:spLocks noGrp="1"/>
          </p:cNvSpPr>
          <p:nvPr>
            <p:ph type="dt" idx="10"/>
          </p:nvPr>
        </p:nvSpPr>
        <p:spPr/>
        <p:txBody>
          <a:bodyPr/>
          <a:lstStyle/>
          <a:p>
            <a:pPr>
              <a:defRPr/>
            </a:pPr>
            <a:fld id="{ADB6C008-3584-D644-96F2-AB27C5F1DC50}" type="datetime2">
              <a:rPr lang="de-DE" smtClean="0"/>
              <a:t>Dienstag, 16. Dezember 2014</a:t>
            </a:fld>
            <a:endParaRPr lang="de-DE"/>
          </a:p>
        </p:txBody>
      </p:sp>
      <p:sp>
        <p:nvSpPr>
          <p:cNvPr id="5" name="Slide Number Placeholder 4"/>
          <p:cNvSpPr>
            <a:spLocks noGrp="1"/>
          </p:cNvSpPr>
          <p:nvPr>
            <p:ph type="sldNum" sz="quarter" idx="11"/>
          </p:nvPr>
        </p:nvSpPr>
        <p:spPr/>
        <p:txBody>
          <a:bodyPr/>
          <a:lstStyle/>
          <a:p>
            <a:pPr>
              <a:defRPr/>
            </a:pPr>
            <a:fld id="{936465F8-EBD9-774F-A0F1-81F8AA38F4A9}" type="slidenum">
              <a:rPr lang="de-DE" smtClean="0"/>
              <a:pPr>
                <a:defRPr/>
              </a:pPr>
              <a:t>10</a:t>
            </a:fld>
            <a:endParaRPr lang="de-DE"/>
          </a:p>
        </p:txBody>
      </p:sp>
    </p:spTree>
    <p:extLst>
      <p:ext uri="{BB962C8B-B14F-4D97-AF65-F5344CB8AC3E}">
        <p14:creationId xmlns:p14="http://schemas.microsoft.com/office/powerpoint/2010/main" val="4100798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87" name="Picture 51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34" name="Rectangle 14"/>
          <p:cNvSpPr>
            <a:spLocks noGrp="1" noChangeArrowheads="1"/>
          </p:cNvSpPr>
          <p:nvPr>
            <p:ph type="ctrTitle"/>
          </p:nvPr>
        </p:nvSpPr>
        <p:spPr>
          <a:xfrm>
            <a:off x="358775" y="1827213"/>
            <a:ext cx="8424863"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a:defRPr sz="3200">
                <a:solidFill>
                  <a:schemeClr val="bg1"/>
                </a:solidFill>
              </a:defRPr>
            </a:lvl1pPr>
          </a:lstStyle>
          <a:p>
            <a:pPr lvl="0"/>
            <a:r>
              <a:rPr lang="en-US" noProof="0" smtClean="0"/>
              <a:t>Click to edit Master title style</a:t>
            </a:r>
            <a:endParaRPr lang="de-DE" noProof="0" dirty="0" smtClean="0"/>
          </a:p>
        </p:txBody>
      </p:sp>
      <p:sp>
        <p:nvSpPr>
          <p:cNvPr id="5135" name="Rectangle 15"/>
          <p:cNvSpPr>
            <a:spLocks noGrp="1" noChangeArrowheads="1"/>
          </p:cNvSpPr>
          <p:nvPr>
            <p:ph type="subTitle" idx="1"/>
          </p:nvPr>
        </p:nvSpPr>
        <p:spPr>
          <a:xfrm>
            <a:off x="358775" y="1143000"/>
            <a:ext cx="8424863"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0" indent="0" algn="l">
              <a:buFontTx/>
              <a:buNone/>
              <a:defRPr>
                <a:solidFill>
                  <a:schemeClr val="bg1"/>
                </a:solidFill>
              </a:defRPr>
            </a:lvl1pPr>
          </a:lstStyle>
          <a:p>
            <a:pPr lvl="0"/>
            <a:r>
              <a:rPr lang="en-US" noProof="0" smtClean="0"/>
              <a:t>Click to edit Master subtitle style</a:t>
            </a:r>
            <a:endParaRPr lang="de-DE" noProof="0" dirty="0" smtClean="0"/>
          </a:p>
        </p:txBody>
      </p:sp>
    </p:spTree>
    <p:extLst>
      <p:ext uri="{BB962C8B-B14F-4D97-AF65-F5344CB8AC3E}">
        <p14:creationId xmlns:p14="http://schemas.microsoft.com/office/powerpoint/2010/main" val="80709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8"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Tree>
    <p:extLst>
      <p:ext uri="{BB962C8B-B14F-4D97-AF65-F5344CB8AC3E}">
        <p14:creationId xmlns:p14="http://schemas.microsoft.com/office/powerpoint/2010/main" val="28875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914400"/>
            <a:ext cx="2105025"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914400"/>
            <a:ext cx="6167438"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8"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Tree>
    <p:extLst>
      <p:ext uri="{BB962C8B-B14F-4D97-AF65-F5344CB8AC3E}">
        <p14:creationId xmlns:p14="http://schemas.microsoft.com/office/powerpoint/2010/main" val="115330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4"/>
          <p:cNvSpPr>
            <a:spLocks noGrp="1" noChangeArrowheads="1"/>
          </p:cNvSpPr>
          <p:nvPr>
            <p:ph type="dt" sz="half" idx="2"/>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7" name="Slide Number Placeholder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Tree>
    <p:extLst>
      <p:ext uri="{BB962C8B-B14F-4D97-AF65-F5344CB8AC3E}">
        <p14:creationId xmlns:p14="http://schemas.microsoft.com/office/powerpoint/2010/main" val="372602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3" name="Picture 9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5"/>
          <p:cNvSpPr>
            <a:spLocks noGrp="1" noChangeArrowheads="1"/>
          </p:cNvSpPr>
          <p:nvPr userDrawn="1">
            <p:ph type="subTitle" idx="12"/>
          </p:nvPr>
        </p:nvSpPr>
        <p:spPr>
          <a:xfrm>
            <a:off x="358775" y="1143000"/>
            <a:ext cx="8424863"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0" indent="0" algn="l">
              <a:buFontTx/>
              <a:buNone/>
              <a:defRPr>
                <a:solidFill>
                  <a:schemeClr val="bg1"/>
                </a:solidFill>
              </a:defRPr>
            </a:lvl1pPr>
          </a:lstStyle>
          <a:p>
            <a:pPr lvl="0"/>
            <a:r>
              <a:rPr lang="en-US" noProof="0" smtClean="0"/>
              <a:t>Click to edit Master subtitle style</a:t>
            </a:r>
            <a:endParaRPr lang="de-DE" noProof="0" dirty="0" smtClean="0"/>
          </a:p>
        </p:txBody>
      </p:sp>
      <p:sp>
        <p:nvSpPr>
          <p:cNvPr id="15" name="Rectangle 14"/>
          <p:cNvSpPr>
            <a:spLocks noGrp="1" noChangeArrowheads="1"/>
          </p:cNvSpPr>
          <p:nvPr userDrawn="1">
            <p:ph type="ctrTitle"/>
          </p:nvPr>
        </p:nvSpPr>
        <p:spPr>
          <a:xfrm>
            <a:off x="358775" y="1828800"/>
            <a:ext cx="8424863"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a:defRPr sz="3200">
                <a:solidFill>
                  <a:schemeClr val="bg1"/>
                </a:solidFill>
              </a:defRPr>
            </a:lvl1pPr>
          </a:lstStyle>
          <a:p>
            <a:pPr lvl="0"/>
            <a:r>
              <a:rPr lang="en-US" noProof="0" smtClean="0"/>
              <a:t>Click to edit Master title style</a:t>
            </a:r>
            <a:endParaRPr lang="de-DE" noProof="0" dirty="0" smtClean="0"/>
          </a:p>
        </p:txBody>
      </p:sp>
    </p:spTree>
    <p:extLst>
      <p:ext uri="{BB962C8B-B14F-4D97-AF65-F5344CB8AC3E}">
        <p14:creationId xmlns:p14="http://schemas.microsoft.com/office/powerpoint/2010/main" val="228381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1828800"/>
            <a:ext cx="41354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28800"/>
            <a:ext cx="41370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8"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Tree>
    <p:extLst>
      <p:ext uri="{BB962C8B-B14F-4D97-AF65-F5344CB8AC3E}">
        <p14:creationId xmlns:p14="http://schemas.microsoft.com/office/powerpoint/2010/main" val="366523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10" name="Rectangle 6"/>
          <p:cNvSpPr>
            <a:spLocks noGrp="1" noChangeArrowheads="1"/>
          </p:cNvSpPr>
          <p:nvPr>
            <p:ph type="sldNum" sz="quarter" idx="11"/>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Tree>
    <p:extLst>
      <p:ext uri="{BB962C8B-B14F-4D97-AF65-F5344CB8AC3E}">
        <p14:creationId xmlns:p14="http://schemas.microsoft.com/office/powerpoint/2010/main" val="62165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6"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Tree>
    <p:extLst>
      <p:ext uri="{BB962C8B-B14F-4D97-AF65-F5344CB8AC3E}">
        <p14:creationId xmlns:p14="http://schemas.microsoft.com/office/powerpoint/2010/main" val="354950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5"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Tree>
    <p:extLst>
      <p:ext uri="{BB962C8B-B14F-4D97-AF65-F5344CB8AC3E}">
        <p14:creationId xmlns:p14="http://schemas.microsoft.com/office/powerpoint/2010/main" val="43937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9"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Tree>
    <p:extLst>
      <p:ext uri="{BB962C8B-B14F-4D97-AF65-F5344CB8AC3E}">
        <p14:creationId xmlns:p14="http://schemas.microsoft.com/office/powerpoint/2010/main" val="166952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9"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Tree>
    <p:extLst>
      <p:ext uri="{BB962C8B-B14F-4D97-AF65-F5344CB8AC3E}">
        <p14:creationId xmlns:p14="http://schemas.microsoft.com/office/powerpoint/2010/main" val="21942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8"/>
          <p:cNvSpPr>
            <a:spLocks noGrp="1" noChangeArrowheads="1"/>
          </p:cNvSpPr>
          <p:nvPr>
            <p:ph type="title"/>
          </p:nvPr>
        </p:nvSpPr>
        <p:spPr bwMode="auto">
          <a:xfrm>
            <a:off x="358775" y="228600"/>
            <a:ext cx="8404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de-DE" dirty="0"/>
              <a:t>Mastertitelformat bearbeiten</a:t>
            </a:r>
          </a:p>
        </p:txBody>
      </p:sp>
      <p:sp>
        <p:nvSpPr>
          <p:cNvPr id="1028" name="Rectangle 9"/>
          <p:cNvSpPr>
            <a:spLocks noGrp="1" noChangeArrowheads="1"/>
          </p:cNvSpPr>
          <p:nvPr>
            <p:ph type="body" idx="1"/>
          </p:nvPr>
        </p:nvSpPr>
        <p:spPr bwMode="auto">
          <a:xfrm>
            <a:off x="358775" y="1066800"/>
            <a:ext cx="84248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tangle 4"/>
          <p:cNvSpPr>
            <a:spLocks noGrp="1" noChangeArrowheads="1"/>
          </p:cNvSpPr>
          <p:nvPr>
            <p:ph type="dt" sz="half" idx="2"/>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pPr>
              <a:defRPr/>
            </a:pPr>
            <a:fld id="{A859D0A1-AF1E-9A4A-A6DC-2CC37FFEEC8C}" type="datetime2">
              <a:rPr lang="de-DE" smtClean="0"/>
              <a:pPr>
                <a:defRPr/>
              </a:pPr>
              <a:t>Dienstag, 16. Dezember 2014</a:t>
            </a:fld>
            <a:endParaRPr lang="de-DE" dirty="0"/>
          </a:p>
        </p:txBody>
      </p:sp>
      <p:sp>
        <p:nvSpPr>
          <p:cNvPr id="10"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pPr>
              <a:defRPr/>
            </a:pPr>
            <a:r>
              <a:rPr lang="de-DE" dirty="0" smtClean="0"/>
              <a:t>|  Slide </a:t>
            </a:r>
            <a:fld id="{31C8C94E-C759-9E41-A5CC-7097BBA71C51}" type="slidenum">
              <a:rPr lang="de-DE" smtClean="0"/>
              <a:pPr>
                <a:defRPr/>
              </a:pPr>
              <a:t>‹Nº›</a:t>
            </a:fld>
            <a:endParaRPr lang="de-DE" dirty="0"/>
          </a:p>
        </p:txBody>
      </p:sp>
      <p:sp>
        <p:nvSpPr>
          <p:cNvPr id="4" name="TextBox 3"/>
          <p:cNvSpPr txBox="1"/>
          <p:nvPr/>
        </p:nvSpPr>
        <p:spPr>
          <a:xfrm>
            <a:off x="1117172" y="6324600"/>
            <a:ext cx="3759628" cy="533399"/>
          </a:xfrm>
          <a:prstGeom prst="rect">
            <a:avLst/>
          </a:prstGeom>
          <a:ln>
            <a:miter lim="800000"/>
            <a:headEnd/>
            <a:tailEnd/>
          </a:ln>
        </p:spPr>
        <p:txBody>
          <a:bodyPr vert="horz" wrap="square" lIns="91440" tIns="45720" rIns="91440" bIns="45720" numCol="1" anchor="ctr" anchorCtr="0" compatLnSpc="1">
            <a:prstTxWarp prst="textNoShape">
              <a:avLst/>
            </a:prstTxWarp>
          </a:bodyPr>
          <a:lstStyle>
            <a:defPPr>
              <a:defRPr lang="de-DE"/>
            </a:defPPr>
            <a:lvl1pPr algn="r" eaLnBrk="0" hangingPunct="0">
              <a:defRPr sz="1200">
                <a:solidFill>
                  <a:srgbClr val="FFFFFF"/>
                </a:solidFill>
                <a:latin typeface="TUM Neue Helvetica 55 Regular" charset="0"/>
                <a:cs typeface="+mn-cs"/>
              </a:defRPr>
            </a:lvl1pPr>
          </a:lstStyle>
          <a:p>
            <a:pPr lvl="0" algn="l"/>
            <a:r>
              <a:rPr lang="en-US" dirty="0" smtClean="0"/>
              <a:t>campar.in.tum.de + camp.lcsr.jhu.edu</a:t>
            </a: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693" r:id="rId2"/>
    <p:sldLayoutId id="2147483694" r:id="rId3"/>
    <p:sldLayoutId id="2147483695" r:id="rId4"/>
    <p:sldLayoutId id="2147483696" r:id="rId5"/>
    <p:sldLayoutId id="2147483697" r:id="rId6"/>
    <p:sldLayoutId id="2147483698" r:id="rId7"/>
    <p:sldLayoutId id="2147483700" r:id="rId8"/>
    <p:sldLayoutId id="2147483701" r:id="rId9"/>
    <p:sldLayoutId id="2147483702" r:id="rId10"/>
    <p:sldLayoutId id="2147483703" r:id="rId11"/>
  </p:sldLayoutIdLst>
  <p:hf hdr="0" ftr="0"/>
  <p:txStyles>
    <p:titleStyle>
      <a:lvl1pPr algn="l" rtl="0" eaLnBrk="1" fontAlgn="base" hangingPunct="1">
        <a:spcBef>
          <a:spcPct val="0"/>
        </a:spcBef>
        <a:spcAft>
          <a:spcPct val="0"/>
        </a:spcAft>
        <a:defRPr sz="2400" b="1">
          <a:solidFill>
            <a:srgbClr val="333333"/>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rgbClr val="333333"/>
          </a:solidFill>
          <a:latin typeface="TUM Neue Helvetica 55 Regular" pitchFamily="34" charset="0"/>
          <a:ea typeface="ＭＳ Ｐゴシック" charset="0"/>
          <a:cs typeface="ＭＳ Ｐゴシック" charset="0"/>
        </a:defRPr>
      </a:lvl2pPr>
      <a:lvl3pPr algn="l" rtl="0" eaLnBrk="1" fontAlgn="base" hangingPunct="1">
        <a:spcBef>
          <a:spcPct val="0"/>
        </a:spcBef>
        <a:spcAft>
          <a:spcPct val="0"/>
        </a:spcAft>
        <a:defRPr sz="2400" b="1">
          <a:solidFill>
            <a:srgbClr val="333333"/>
          </a:solidFill>
          <a:latin typeface="TUM Neue Helvetica 55 Regular" pitchFamily="34" charset="0"/>
          <a:ea typeface="ＭＳ Ｐゴシック" charset="0"/>
          <a:cs typeface="ＭＳ Ｐゴシック" charset="0"/>
        </a:defRPr>
      </a:lvl3pPr>
      <a:lvl4pPr algn="l" rtl="0" eaLnBrk="1" fontAlgn="base" hangingPunct="1">
        <a:spcBef>
          <a:spcPct val="0"/>
        </a:spcBef>
        <a:spcAft>
          <a:spcPct val="0"/>
        </a:spcAft>
        <a:defRPr sz="2400" b="1">
          <a:solidFill>
            <a:srgbClr val="333333"/>
          </a:solidFill>
          <a:latin typeface="TUM Neue Helvetica 55 Regular" pitchFamily="34" charset="0"/>
          <a:ea typeface="ＭＳ Ｐゴシック" charset="0"/>
          <a:cs typeface="ＭＳ Ｐゴシック" charset="0"/>
        </a:defRPr>
      </a:lvl4pPr>
      <a:lvl5pPr algn="l" rtl="0" eaLnBrk="1" fontAlgn="base" hangingPunct="1">
        <a:spcBef>
          <a:spcPct val="0"/>
        </a:spcBef>
        <a:spcAft>
          <a:spcPct val="0"/>
        </a:spcAft>
        <a:defRPr sz="2400" b="1">
          <a:solidFill>
            <a:srgbClr val="333333"/>
          </a:solidFill>
          <a:latin typeface="TUM Neue Helvetica 55 Regular" pitchFamily="34"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333333"/>
          </a:solidFill>
          <a:latin typeface="TUM Neue Helvetica 55 Regular" pitchFamily="34" charset="0"/>
        </a:defRPr>
      </a:lvl6pPr>
      <a:lvl7pPr marL="914400" algn="l" rtl="0" eaLnBrk="1" fontAlgn="base" hangingPunct="1">
        <a:spcBef>
          <a:spcPct val="0"/>
        </a:spcBef>
        <a:spcAft>
          <a:spcPct val="0"/>
        </a:spcAft>
        <a:defRPr sz="2400" b="1">
          <a:solidFill>
            <a:srgbClr val="333333"/>
          </a:solidFill>
          <a:latin typeface="TUM Neue Helvetica 55 Regular" pitchFamily="34" charset="0"/>
        </a:defRPr>
      </a:lvl7pPr>
      <a:lvl8pPr marL="1371600" algn="l" rtl="0" eaLnBrk="1" fontAlgn="base" hangingPunct="1">
        <a:spcBef>
          <a:spcPct val="0"/>
        </a:spcBef>
        <a:spcAft>
          <a:spcPct val="0"/>
        </a:spcAft>
        <a:defRPr sz="2400" b="1">
          <a:solidFill>
            <a:srgbClr val="333333"/>
          </a:solidFill>
          <a:latin typeface="TUM Neue Helvetica 55 Regular" pitchFamily="34" charset="0"/>
        </a:defRPr>
      </a:lvl8pPr>
      <a:lvl9pPr marL="1828800" algn="l" rtl="0" eaLnBrk="1" fontAlgn="base" hangingPunct="1">
        <a:spcBef>
          <a:spcPct val="0"/>
        </a:spcBef>
        <a:spcAft>
          <a:spcPct val="0"/>
        </a:spcAft>
        <a:defRPr sz="2400" b="1">
          <a:solidFill>
            <a:srgbClr val="333333"/>
          </a:solidFill>
          <a:latin typeface="TUM Neue Helvetica 55 Regular" pitchFamily="34" charset="0"/>
        </a:defRPr>
      </a:lvl9pPr>
    </p:titleStyle>
    <p:bodyStyle>
      <a:lvl1pPr marL="342900" indent="-342900" algn="l" rtl="0" eaLnBrk="1" fontAlgn="base" hangingPunct="1">
        <a:spcBef>
          <a:spcPct val="20000"/>
        </a:spcBef>
        <a:spcAft>
          <a:spcPct val="0"/>
        </a:spcAft>
        <a:buChar char="•"/>
        <a:defRPr>
          <a:solidFill>
            <a:srgbClr val="333333"/>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1400">
          <a:solidFill>
            <a:srgbClr val="333333"/>
          </a:solidFill>
          <a:latin typeface="+mn-lt"/>
          <a:ea typeface="ＭＳ Ｐゴシック" charset="0"/>
        </a:defRPr>
      </a:lvl2pPr>
      <a:lvl3pPr marL="1143000" indent="-228600" algn="l" rtl="0" eaLnBrk="1" fontAlgn="base" hangingPunct="1">
        <a:spcBef>
          <a:spcPct val="20000"/>
        </a:spcBef>
        <a:spcAft>
          <a:spcPct val="0"/>
        </a:spcAft>
        <a:buChar char="•"/>
        <a:defRPr sz="1400">
          <a:solidFill>
            <a:srgbClr val="333333"/>
          </a:solidFill>
          <a:latin typeface="+mn-lt"/>
          <a:ea typeface="ＭＳ Ｐゴシック" charset="0"/>
        </a:defRPr>
      </a:lvl3pPr>
      <a:lvl4pPr marL="1600200" indent="-228600" algn="l" rtl="0" eaLnBrk="1" fontAlgn="base" hangingPunct="1">
        <a:spcBef>
          <a:spcPct val="20000"/>
        </a:spcBef>
        <a:spcAft>
          <a:spcPct val="0"/>
        </a:spcAft>
        <a:buChar char="–"/>
        <a:defRPr sz="1400">
          <a:solidFill>
            <a:srgbClr val="333333"/>
          </a:solidFill>
          <a:latin typeface="+mn-lt"/>
          <a:ea typeface="ＭＳ Ｐゴシック" charset="0"/>
        </a:defRPr>
      </a:lvl4pPr>
      <a:lvl5pPr marL="2057400" indent="-228600" algn="l" rtl="0" eaLnBrk="1" fontAlgn="base" hangingPunct="1">
        <a:spcBef>
          <a:spcPct val="20000"/>
        </a:spcBef>
        <a:spcAft>
          <a:spcPct val="0"/>
        </a:spcAft>
        <a:buChar char="»"/>
        <a:defRPr sz="1400">
          <a:solidFill>
            <a:srgbClr val="333333"/>
          </a:solidFill>
          <a:latin typeface="+mn-lt"/>
          <a:ea typeface="ＭＳ Ｐゴシック" charset="0"/>
        </a:defRPr>
      </a:lvl5pPr>
      <a:lvl6pPr marL="2514600" indent="-228600" algn="l" rtl="0" eaLnBrk="1" fontAlgn="base" hangingPunct="1">
        <a:spcBef>
          <a:spcPct val="20000"/>
        </a:spcBef>
        <a:spcAft>
          <a:spcPct val="0"/>
        </a:spcAft>
        <a:buChar char="»"/>
        <a:defRPr sz="1400">
          <a:solidFill>
            <a:srgbClr val="333333"/>
          </a:solidFill>
          <a:latin typeface="+mn-lt"/>
        </a:defRPr>
      </a:lvl6pPr>
      <a:lvl7pPr marL="2971800" indent="-228600" algn="l" rtl="0" eaLnBrk="1" fontAlgn="base" hangingPunct="1">
        <a:spcBef>
          <a:spcPct val="20000"/>
        </a:spcBef>
        <a:spcAft>
          <a:spcPct val="0"/>
        </a:spcAft>
        <a:buChar char="»"/>
        <a:defRPr sz="1400">
          <a:solidFill>
            <a:srgbClr val="333333"/>
          </a:solidFill>
          <a:latin typeface="+mn-lt"/>
        </a:defRPr>
      </a:lvl7pPr>
      <a:lvl8pPr marL="3429000" indent="-228600" algn="l" rtl="0" eaLnBrk="1" fontAlgn="base" hangingPunct="1">
        <a:spcBef>
          <a:spcPct val="20000"/>
        </a:spcBef>
        <a:spcAft>
          <a:spcPct val="0"/>
        </a:spcAft>
        <a:buChar char="»"/>
        <a:defRPr sz="1400">
          <a:solidFill>
            <a:srgbClr val="333333"/>
          </a:solidFill>
          <a:latin typeface="+mn-lt"/>
        </a:defRPr>
      </a:lvl8pPr>
      <a:lvl9pPr marL="3886200" indent="-228600" algn="l" rtl="0" eaLnBrk="1" fontAlgn="base" hangingPunct="1">
        <a:spcBef>
          <a:spcPct val="20000"/>
        </a:spcBef>
        <a:spcAft>
          <a:spcPct val="0"/>
        </a:spcAft>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775" y="2057400"/>
            <a:ext cx="8424863" cy="1295400"/>
          </a:xfrm>
        </p:spPr>
        <p:txBody>
          <a:bodyPr/>
          <a:lstStyle/>
          <a:p>
            <a:pPr algn="ctr"/>
            <a:r>
              <a:rPr lang="en-US" dirty="0" smtClean="0"/>
              <a:t>Depth Perception in Medical Augmented Reality</a:t>
            </a:r>
            <a:endParaRPr lang="en-US" dirty="0"/>
          </a:p>
        </p:txBody>
      </p:sp>
      <p:sp>
        <p:nvSpPr>
          <p:cNvPr id="3" name="Subtitle 2"/>
          <p:cNvSpPr>
            <a:spLocks noGrp="1"/>
          </p:cNvSpPr>
          <p:nvPr>
            <p:ph type="subTitle" idx="1"/>
          </p:nvPr>
        </p:nvSpPr>
        <p:spPr/>
        <p:txBody>
          <a:bodyPr/>
          <a:lstStyle/>
          <a:p>
            <a:r>
              <a:rPr lang="en-US" dirty="0" smtClean="0"/>
              <a:t>Computer Aided Medical Procedures</a:t>
            </a:r>
            <a:endParaRPr lang="en-US" dirty="0"/>
          </a:p>
        </p:txBody>
      </p:sp>
      <p:sp>
        <p:nvSpPr>
          <p:cNvPr id="4" name="Subtitle 2"/>
          <p:cNvSpPr txBox="1">
            <a:spLocks/>
          </p:cNvSpPr>
          <p:nvPr/>
        </p:nvSpPr>
        <p:spPr bwMode="auto">
          <a:xfrm>
            <a:off x="381000" y="4114800"/>
            <a:ext cx="842486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Tx/>
              <a:buNone/>
              <a:defRPr>
                <a:solidFill>
                  <a:schemeClr val="bg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1400">
                <a:solidFill>
                  <a:srgbClr val="333333"/>
                </a:solidFill>
                <a:latin typeface="+mn-lt"/>
                <a:ea typeface="ＭＳ Ｐゴシック" charset="0"/>
              </a:defRPr>
            </a:lvl2pPr>
            <a:lvl3pPr marL="1143000" indent="-228600" algn="l" rtl="0" eaLnBrk="1" fontAlgn="base" hangingPunct="1">
              <a:spcBef>
                <a:spcPct val="20000"/>
              </a:spcBef>
              <a:spcAft>
                <a:spcPct val="0"/>
              </a:spcAft>
              <a:buChar char="•"/>
              <a:defRPr sz="1400">
                <a:solidFill>
                  <a:srgbClr val="333333"/>
                </a:solidFill>
                <a:latin typeface="+mn-lt"/>
                <a:ea typeface="ＭＳ Ｐゴシック" charset="0"/>
              </a:defRPr>
            </a:lvl3pPr>
            <a:lvl4pPr marL="1600200" indent="-228600" algn="l" rtl="0" eaLnBrk="1" fontAlgn="base" hangingPunct="1">
              <a:spcBef>
                <a:spcPct val="20000"/>
              </a:spcBef>
              <a:spcAft>
                <a:spcPct val="0"/>
              </a:spcAft>
              <a:buChar char="–"/>
              <a:defRPr sz="1400">
                <a:solidFill>
                  <a:srgbClr val="333333"/>
                </a:solidFill>
                <a:latin typeface="+mn-lt"/>
                <a:ea typeface="ＭＳ Ｐゴシック" charset="0"/>
              </a:defRPr>
            </a:lvl4pPr>
            <a:lvl5pPr marL="2057400" indent="-228600" algn="l" rtl="0" eaLnBrk="1" fontAlgn="base" hangingPunct="1">
              <a:spcBef>
                <a:spcPct val="20000"/>
              </a:spcBef>
              <a:spcAft>
                <a:spcPct val="0"/>
              </a:spcAft>
              <a:buChar char="»"/>
              <a:defRPr sz="1400">
                <a:solidFill>
                  <a:srgbClr val="333333"/>
                </a:solidFill>
                <a:latin typeface="+mn-lt"/>
                <a:ea typeface="ＭＳ Ｐゴシック" charset="0"/>
              </a:defRPr>
            </a:lvl5pPr>
            <a:lvl6pPr marL="2514600" indent="-228600" algn="l" rtl="0" eaLnBrk="1" fontAlgn="base" hangingPunct="1">
              <a:spcBef>
                <a:spcPct val="20000"/>
              </a:spcBef>
              <a:spcAft>
                <a:spcPct val="0"/>
              </a:spcAft>
              <a:buChar char="»"/>
              <a:defRPr sz="1400">
                <a:solidFill>
                  <a:srgbClr val="333333"/>
                </a:solidFill>
                <a:latin typeface="+mn-lt"/>
              </a:defRPr>
            </a:lvl6pPr>
            <a:lvl7pPr marL="2971800" indent="-228600" algn="l" rtl="0" eaLnBrk="1" fontAlgn="base" hangingPunct="1">
              <a:spcBef>
                <a:spcPct val="20000"/>
              </a:spcBef>
              <a:spcAft>
                <a:spcPct val="0"/>
              </a:spcAft>
              <a:buChar char="»"/>
              <a:defRPr sz="1400">
                <a:solidFill>
                  <a:srgbClr val="333333"/>
                </a:solidFill>
                <a:latin typeface="+mn-lt"/>
              </a:defRPr>
            </a:lvl7pPr>
            <a:lvl8pPr marL="3429000" indent="-228600" algn="l" rtl="0" eaLnBrk="1" fontAlgn="base" hangingPunct="1">
              <a:spcBef>
                <a:spcPct val="20000"/>
              </a:spcBef>
              <a:spcAft>
                <a:spcPct val="0"/>
              </a:spcAft>
              <a:buChar char="»"/>
              <a:defRPr sz="1400">
                <a:solidFill>
                  <a:srgbClr val="333333"/>
                </a:solidFill>
                <a:latin typeface="+mn-lt"/>
              </a:defRPr>
            </a:lvl8pPr>
            <a:lvl9pPr marL="3886200" indent="-228600" algn="l" rtl="0" eaLnBrk="1" fontAlgn="base" hangingPunct="1">
              <a:spcBef>
                <a:spcPct val="20000"/>
              </a:spcBef>
              <a:spcAft>
                <a:spcPct val="0"/>
              </a:spcAft>
              <a:buChar char="»"/>
              <a:defRPr sz="1400">
                <a:solidFill>
                  <a:srgbClr val="333333"/>
                </a:solidFill>
                <a:latin typeface="+mn-lt"/>
              </a:defRPr>
            </a:lvl9pPr>
          </a:lstStyle>
          <a:p>
            <a:r>
              <a:rPr lang="en-US" kern="0" dirty="0" smtClean="0"/>
              <a:t>Fabian Prada, Javad Fotouhi, </a:t>
            </a:r>
            <a:r>
              <a:rPr lang="en-US" kern="0" dirty="0" err="1" smtClean="0"/>
              <a:t>Sunyan</a:t>
            </a:r>
            <a:r>
              <a:rPr lang="en-US" kern="0" dirty="0" smtClean="0"/>
              <a:t> Lee</a:t>
            </a:r>
            <a:endParaRPr lang="en-US" kern="0" dirty="0"/>
          </a:p>
        </p:txBody>
      </p:sp>
    </p:spTree>
    <p:extLst>
      <p:ext uri="{BB962C8B-B14F-4D97-AF65-F5344CB8AC3E}">
        <p14:creationId xmlns:p14="http://schemas.microsoft.com/office/powerpoint/2010/main" val="1373675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Future Development</a:t>
            </a:r>
            <a:endParaRPr lang="en-US" sz="2800" dirty="0"/>
          </a:p>
        </p:txBody>
      </p:sp>
      <p:sp>
        <p:nvSpPr>
          <p:cNvPr id="3" name="Content Placeholder 2"/>
          <p:cNvSpPr>
            <a:spLocks noGrp="1"/>
          </p:cNvSpPr>
          <p:nvPr>
            <p:ph idx="1"/>
          </p:nvPr>
        </p:nvSpPr>
        <p:spPr/>
        <p:txBody>
          <a:bodyPr/>
          <a:lstStyle/>
          <a:p>
            <a:r>
              <a:rPr lang="en-US" dirty="0" smtClean="0"/>
              <a:t>Segmentation</a:t>
            </a:r>
          </a:p>
          <a:p>
            <a:r>
              <a:rPr lang="en-US" dirty="0" smtClean="0"/>
              <a:t>Improved environment (e.g. Oculus Rift)</a:t>
            </a:r>
            <a:endParaRPr lang="en-US" dirty="0"/>
          </a:p>
          <a:p>
            <a:r>
              <a:rPr lang="en-US" dirty="0" smtClean="0"/>
              <a:t>From VR to AR</a:t>
            </a:r>
          </a:p>
          <a:p>
            <a:r>
              <a:rPr lang="en-US" dirty="0"/>
              <a:t>Educating the </a:t>
            </a:r>
            <a:r>
              <a:rPr lang="en-US" dirty="0" smtClean="0"/>
              <a:t>user</a:t>
            </a:r>
          </a:p>
          <a:p>
            <a:r>
              <a:rPr lang="en-US" dirty="0" smtClean="0"/>
              <a:t>Appealing UI</a:t>
            </a:r>
            <a:endParaRPr lang="en-US" dirty="0"/>
          </a:p>
          <a:p>
            <a:r>
              <a:rPr lang="en-US" dirty="0" smtClean="0"/>
              <a:t>Improved smoothing</a:t>
            </a:r>
          </a:p>
          <a:p>
            <a:pPr lvl="1"/>
            <a:r>
              <a:rPr lang="en-US" dirty="0" smtClean="0"/>
              <a:t>Frequency </a:t>
            </a:r>
            <a:r>
              <a:rPr lang="en-US" dirty="0"/>
              <a:t>based </a:t>
            </a:r>
            <a:r>
              <a:rPr lang="en-US" dirty="0" smtClean="0"/>
              <a:t>sampling: zero </a:t>
            </a:r>
            <a:r>
              <a:rPr lang="en-US" dirty="0"/>
              <a:t>crossing, change of gradient direction and using the normal </a:t>
            </a:r>
            <a:r>
              <a:rPr lang="en-US" dirty="0" smtClean="0"/>
              <a:t>information</a:t>
            </a:r>
            <a:endParaRPr lang="en-US" dirty="0"/>
          </a:p>
          <a:p>
            <a:pPr lvl="1"/>
            <a:r>
              <a:rPr lang="en-US" dirty="0"/>
              <a:t>State of the Art: iPhone </a:t>
            </a:r>
            <a:r>
              <a:rPr lang="en-US" dirty="0" smtClean="0"/>
              <a:t>video stabilization technique </a:t>
            </a:r>
            <a:r>
              <a:rPr lang="en-US" sz="700" dirty="0" smtClean="0"/>
              <a:t>[1]</a:t>
            </a:r>
          </a:p>
          <a:p>
            <a:pPr marL="457200" lvl="1" indent="0">
              <a:buNone/>
            </a:pPr>
            <a:endParaRPr lang="en-US" dirty="0"/>
          </a:p>
        </p:txBody>
      </p:sp>
      <p:sp>
        <p:nvSpPr>
          <p:cNvPr id="4" name="Date Placeholder 3"/>
          <p:cNvSpPr>
            <a:spLocks noGrp="1"/>
          </p:cNvSpPr>
          <p:nvPr>
            <p:ph type="dt" sz="half" idx="2"/>
          </p:nvPr>
        </p:nvSpPr>
        <p:spPr/>
        <p:txBody>
          <a:bodyPr/>
          <a:lstStyle/>
          <a:p>
            <a:pPr>
              <a:defRPr/>
            </a:pPr>
            <a:fld id="{A859D0A1-AF1E-9A4A-A6DC-2CC37FFEEC8C}" type="datetime2">
              <a:rPr lang="de-DE" smtClean="0"/>
              <a:pPr>
                <a:defRPr/>
              </a:pPr>
              <a:t>Dienstag, 16. Dezember 2014</a:t>
            </a:fld>
            <a:endParaRPr lang="de-DE" dirty="0"/>
          </a:p>
        </p:txBody>
      </p:sp>
      <p:sp>
        <p:nvSpPr>
          <p:cNvPr id="5" name="Slide Number Placeholder 4"/>
          <p:cNvSpPr>
            <a:spLocks noGrp="1"/>
          </p:cNvSpPr>
          <p:nvPr>
            <p:ph type="sldNum" sz="quarter" idx="4"/>
          </p:nvPr>
        </p:nvSpPr>
        <p:spPr/>
        <p:txBody>
          <a:bodyPr/>
          <a:lstStyle/>
          <a:p>
            <a:pPr>
              <a:defRPr/>
            </a:pPr>
            <a:r>
              <a:rPr lang="de-DE" smtClean="0"/>
              <a:t>|  Slide </a:t>
            </a:r>
            <a:fld id="{31C8C94E-C759-9E41-A5CC-7097BBA71C51}" type="slidenum">
              <a:rPr lang="de-DE" smtClean="0"/>
              <a:pPr>
                <a:defRPr/>
              </a:pPr>
              <a:t>10</a:t>
            </a:fld>
            <a:endParaRPr lang="de-D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038600"/>
            <a:ext cx="3153832" cy="1524000"/>
          </a:xfrm>
          <a:prstGeom prst="rect">
            <a:avLst/>
          </a:prstGeom>
        </p:spPr>
      </p:pic>
      <p:sp>
        <p:nvSpPr>
          <p:cNvPr id="8" name="TextBox 7"/>
          <p:cNvSpPr txBox="1"/>
          <p:nvPr/>
        </p:nvSpPr>
        <p:spPr>
          <a:xfrm>
            <a:off x="1884588" y="5650468"/>
            <a:ext cx="1090363" cy="307777"/>
          </a:xfrm>
          <a:prstGeom prst="rect">
            <a:avLst/>
          </a:prstGeom>
          <a:noFill/>
        </p:spPr>
        <p:txBody>
          <a:bodyPr wrap="none" rtlCol="0">
            <a:spAutoFit/>
          </a:bodyPr>
          <a:lstStyle/>
          <a:p>
            <a:r>
              <a:rPr lang="en-US" sz="1400" i="1" dirty="0" smtClean="0">
                <a:latin typeface="+mj-lt"/>
              </a:rPr>
              <a:t>Leap signal</a:t>
            </a:r>
            <a:endParaRPr lang="en-US" sz="1400" i="1" dirty="0">
              <a:latin typeface="+mj-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820" y="3810000"/>
            <a:ext cx="4283180" cy="1676400"/>
          </a:xfrm>
          <a:prstGeom prst="rect">
            <a:avLst/>
          </a:prstGeom>
        </p:spPr>
      </p:pic>
      <p:sp>
        <p:nvSpPr>
          <p:cNvPr id="10" name="Oval 9"/>
          <p:cNvSpPr/>
          <p:nvPr/>
        </p:nvSpPr>
        <p:spPr>
          <a:xfrm>
            <a:off x="7886700" y="4419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62800" y="46101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69729" y="482262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3600" y="471273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6465841" y="4322931"/>
            <a:ext cx="1916159" cy="574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4"/>
          </p:cNvCxnSpPr>
          <p:nvPr/>
        </p:nvCxnSpPr>
        <p:spPr>
          <a:xfrm flipH="1" flipV="1">
            <a:off x="5791200" y="4712738"/>
            <a:ext cx="716629" cy="186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57800" y="5562600"/>
            <a:ext cx="3070071" cy="307777"/>
          </a:xfrm>
          <a:prstGeom prst="rect">
            <a:avLst/>
          </a:prstGeom>
          <a:noFill/>
        </p:spPr>
        <p:txBody>
          <a:bodyPr wrap="none" rtlCol="0">
            <a:spAutoFit/>
          </a:bodyPr>
          <a:lstStyle/>
          <a:p>
            <a:r>
              <a:rPr lang="en-US" sz="1400" i="1" dirty="0" smtClean="0">
                <a:latin typeface="+mj-lt"/>
              </a:rPr>
              <a:t>Leap signal zoomed in a </a:t>
            </a:r>
            <a:r>
              <a:rPr lang="en-US" sz="1400" i="1" dirty="0" err="1" smtClean="0">
                <a:latin typeface="+mj-lt"/>
              </a:rPr>
              <a:t>ms</a:t>
            </a:r>
            <a:r>
              <a:rPr lang="en-US" sz="1400" i="1" dirty="0" smtClean="0">
                <a:latin typeface="+mj-lt"/>
              </a:rPr>
              <a:t> window</a:t>
            </a:r>
            <a:endParaRPr lang="en-US" sz="1400" i="1" dirty="0">
              <a:latin typeface="+mj-lt"/>
            </a:endParaRPr>
          </a:p>
        </p:txBody>
      </p:sp>
      <p:sp>
        <p:nvSpPr>
          <p:cNvPr id="21" name="TextBox 20"/>
          <p:cNvSpPr txBox="1"/>
          <p:nvPr/>
        </p:nvSpPr>
        <p:spPr>
          <a:xfrm>
            <a:off x="1066800" y="6019800"/>
            <a:ext cx="8077200" cy="307777"/>
          </a:xfrm>
          <a:prstGeom prst="rect">
            <a:avLst/>
          </a:prstGeom>
          <a:noFill/>
        </p:spPr>
        <p:txBody>
          <a:bodyPr wrap="square" rtlCol="0">
            <a:spAutoFit/>
          </a:bodyPr>
          <a:lstStyle/>
          <a:p>
            <a:r>
              <a:rPr lang="en-US" sz="700" dirty="0" smtClean="0">
                <a:latin typeface="+mj-lt"/>
              </a:rPr>
              <a:t>1. </a:t>
            </a:r>
            <a:r>
              <a:rPr lang="en-US" sz="700" dirty="0" err="1" smtClean="0">
                <a:latin typeface="+mj-lt"/>
              </a:rPr>
              <a:t>Grundmann</a:t>
            </a:r>
            <a:r>
              <a:rPr lang="en-US" sz="700" dirty="0">
                <a:latin typeface="+mj-lt"/>
              </a:rPr>
              <a:t>, Matthias, </a:t>
            </a:r>
            <a:r>
              <a:rPr lang="en-US" sz="700" dirty="0" err="1">
                <a:latin typeface="+mj-lt"/>
              </a:rPr>
              <a:t>Vivek</a:t>
            </a:r>
            <a:r>
              <a:rPr lang="en-US" sz="700" dirty="0">
                <a:latin typeface="+mj-lt"/>
              </a:rPr>
              <a:t> </a:t>
            </a:r>
            <a:r>
              <a:rPr lang="en-US" sz="700" dirty="0" err="1">
                <a:latin typeface="+mj-lt"/>
              </a:rPr>
              <a:t>Kwatra</a:t>
            </a:r>
            <a:r>
              <a:rPr lang="en-US" sz="700" dirty="0">
                <a:latin typeface="+mj-lt"/>
              </a:rPr>
              <a:t>, and </a:t>
            </a:r>
            <a:r>
              <a:rPr lang="en-US" sz="700" dirty="0" err="1">
                <a:latin typeface="+mj-lt"/>
              </a:rPr>
              <a:t>Irfan</a:t>
            </a:r>
            <a:r>
              <a:rPr lang="en-US" sz="700" dirty="0">
                <a:latin typeface="+mj-lt"/>
              </a:rPr>
              <a:t> </a:t>
            </a:r>
            <a:r>
              <a:rPr lang="en-US" sz="700" dirty="0" err="1">
                <a:latin typeface="+mj-lt"/>
              </a:rPr>
              <a:t>Essa</a:t>
            </a:r>
            <a:r>
              <a:rPr lang="en-US" sz="700" dirty="0">
                <a:latin typeface="+mj-lt"/>
              </a:rPr>
              <a:t>. "Auto-directed video stabilization with robust l1 optimal camera paths." In </a:t>
            </a:r>
            <a:r>
              <a:rPr lang="en-US" sz="700" i="1" dirty="0">
                <a:latin typeface="+mj-lt"/>
              </a:rPr>
              <a:t>Computer Vision and Pattern Recognition (CVPR), 2011 IEEE Conference on</a:t>
            </a:r>
            <a:r>
              <a:rPr lang="en-US" sz="700" dirty="0">
                <a:latin typeface="+mj-lt"/>
              </a:rPr>
              <a:t>, pp. 225-232. IEEE, 2011.</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496" y="990600"/>
            <a:ext cx="2516985" cy="1887739"/>
          </a:xfrm>
          <a:prstGeom prst="rect">
            <a:avLst/>
          </a:prstGeom>
        </p:spPr>
      </p:pic>
    </p:spTree>
    <p:extLst>
      <p:ext uri="{BB962C8B-B14F-4D97-AF65-F5344CB8AC3E}">
        <p14:creationId xmlns:p14="http://schemas.microsoft.com/office/powerpoint/2010/main" val="556620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Problem Statement</a:t>
            </a:r>
            <a:endParaRPr lang="en-US" sz="2800" dirty="0"/>
          </a:p>
        </p:txBody>
      </p:sp>
      <p:sp>
        <p:nvSpPr>
          <p:cNvPr id="3" name="Content Placeholder 2"/>
          <p:cNvSpPr>
            <a:spLocks noGrp="1"/>
          </p:cNvSpPr>
          <p:nvPr>
            <p:ph idx="1"/>
          </p:nvPr>
        </p:nvSpPr>
        <p:spPr/>
        <p:txBody>
          <a:bodyPr/>
          <a:lstStyle/>
          <a:p>
            <a:r>
              <a:rPr lang="en-US" sz="2200" dirty="0" smtClean="0"/>
              <a:t>Intuitive perception of depth</a:t>
            </a:r>
          </a:p>
          <a:p>
            <a:pPr marL="0" indent="0">
              <a:buNone/>
            </a:pPr>
            <a:endParaRPr lang="en-US" sz="2200" dirty="0" smtClean="0"/>
          </a:p>
          <a:p>
            <a:r>
              <a:rPr lang="en-US" sz="2200" dirty="0"/>
              <a:t>The goal is not to implement different depth cues, but to develop an interactive evaluation/training </a:t>
            </a:r>
            <a:r>
              <a:rPr lang="en-US" sz="2200" dirty="0" smtClean="0"/>
              <a:t>setup</a:t>
            </a:r>
          </a:p>
          <a:p>
            <a:pPr marL="0" indent="0">
              <a:buNone/>
            </a:pPr>
            <a:endParaRPr lang="en-US" sz="2200" dirty="0" smtClean="0"/>
          </a:p>
          <a:p>
            <a:r>
              <a:rPr lang="en-US" sz="2200" dirty="0" smtClean="0"/>
              <a:t>Depth perception using different visualization depth cues:</a:t>
            </a:r>
          </a:p>
          <a:p>
            <a:pPr lvl="1"/>
            <a:endParaRPr lang="en-US" dirty="0" err="1"/>
          </a:p>
          <a:p>
            <a:pPr lvl="1"/>
            <a:r>
              <a:rPr lang="en-US" sz="1600" dirty="0" smtClean="0"/>
              <a:t>Shadow</a:t>
            </a:r>
          </a:p>
          <a:p>
            <a:pPr lvl="1"/>
            <a:r>
              <a:rPr lang="en-US" sz="1600" dirty="0" smtClean="0"/>
              <a:t>Fog</a:t>
            </a:r>
          </a:p>
          <a:p>
            <a:pPr lvl="1"/>
            <a:r>
              <a:rPr lang="en-US" sz="1600" dirty="0" smtClean="0"/>
              <a:t>Reflection</a:t>
            </a:r>
          </a:p>
          <a:p>
            <a:pPr lvl="1"/>
            <a:r>
              <a:rPr lang="en-US" sz="1600" dirty="0" smtClean="0"/>
              <a:t>Reference </a:t>
            </a:r>
          </a:p>
          <a:p>
            <a:pPr lvl="1"/>
            <a:r>
              <a:rPr lang="en-US" sz="1600" dirty="0" smtClean="0"/>
              <a:t>Heat</a:t>
            </a:r>
            <a:endParaRPr lang="en-US" sz="1600" dirty="0"/>
          </a:p>
          <a:p>
            <a:pPr lvl="1"/>
            <a:endParaRPr lang="en-US" dirty="0" smtClean="0"/>
          </a:p>
          <a:p>
            <a:pPr marL="457200" lvl="1" indent="0">
              <a:buNone/>
            </a:pPr>
            <a:endParaRPr lang="en-US" dirty="0"/>
          </a:p>
        </p:txBody>
      </p:sp>
      <p:sp>
        <p:nvSpPr>
          <p:cNvPr id="4" name="Date Placeholder 3"/>
          <p:cNvSpPr>
            <a:spLocks noGrp="1"/>
          </p:cNvSpPr>
          <p:nvPr>
            <p:ph type="dt" sz="half" idx="2"/>
          </p:nvPr>
        </p:nvSpPr>
        <p:spPr/>
        <p:txBody>
          <a:bodyPr/>
          <a:lstStyle/>
          <a:p>
            <a:pPr>
              <a:defRPr/>
            </a:pPr>
            <a:fld id="{A859D0A1-AF1E-9A4A-A6DC-2CC37FFEEC8C}" type="datetime2">
              <a:rPr lang="de-DE" smtClean="0"/>
              <a:pPr>
                <a:defRPr/>
              </a:pPr>
              <a:t>Dienstag, 16. Dezember 2014</a:t>
            </a:fld>
            <a:endParaRPr lang="de-DE" dirty="0"/>
          </a:p>
        </p:txBody>
      </p:sp>
      <p:sp>
        <p:nvSpPr>
          <p:cNvPr id="5" name="Slide Number Placeholder 4"/>
          <p:cNvSpPr>
            <a:spLocks noGrp="1"/>
          </p:cNvSpPr>
          <p:nvPr>
            <p:ph type="sldNum" sz="quarter" idx="4"/>
          </p:nvPr>
        </p:nvSpPr>
        <p:spPr/>
        <p:txBody>
          <a:bodyPr/>
          <a:lstStyle/>
          <a:p>
            <a:pPr>
              <a:defRPr/>
            </a:pPr>
            <a:r>
              <a:rPr lang="de-DE" smtClean="0"/>
              <a:t>|  Slide </a:t>
            </a:r>
            <a:fld id="{31C8C94E-C759-9E41-A5CC-7097BBA71C51}" type="slidenum">
              <a:rPr lang="de-DE" smtClean="0"/>
              <a:pPr>
                <a:defRPr/>
              </a:pPr>
              <a:t>2</a:t>
            </a:fld>
            <a:endParaRPr lang="de-DE" dirty="0"/>
          </a:p>
        </p:txBody>
      </p:sp>
    </p:spTree>
    <p:extLst>
      <p:ext uri="{BB962C8B-B14F-4D97-AF65-F5344CB8AC3E}">
        <p14:creationId xmlns:p14="http://schemas.microsoft.com/office/powerpoint/2010/main" val="3153132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Related Work</a:t>
            </a:r>
            <a:endParaRPr lang="en-US" sz="2800" dirty="0"/>
          </a:p>
        </p:txBody>
      </p:sp>
      <p:sp>
        <p:nvSpPr>
          <p:cNvPr id="4" name="Date Placeholder 3"/>
          <p:cNvSpPr>
            <a:spLocks noGrp="1"/>
          </p:cNvSpPr>
          <p:nvPr>
            <p:ph type="dt" sz="half" idx="2"/>
          </p:nvPr>
        </p:nvSpPr>
        <p:spPr/>
        <p:txBody>
          <a:bodyPr/>
          <a:lstStyle/>
          <a:p>
            <a:pPr>
              <a:defRPr/>
            </a:pPr>
            <a:fld id="{A859D0A1-AF1E-9A4A-A6DC-2CC37FFEEC8C}" type="datetime2">
              <a:rPr lang="de-DE" smtClean="0"/>
              <a:pPr>
                <a:defRPr/>
              </a:pPr>
              <a:t>Dienstag, 16. Dezember 2014</a:t>
            </a:fld>
            <a:endParaRPr lang="de-DE" dirty="0"/>
          </a:p>
        </p:txBody>
      </p:sp>
      <p:sp>
        <p:nvSpPr>
          <p:cNvPr id="5" name="Slide Number Placeholder 4"/>
          <p:cNvSpPr>
            <a:spLocks noGrp="1"/>
          </p:cNvSpPr>
          <p:nvPr>
            <p:ph type="sldNum" sz="quarter" idx="4"/>
          </p:nvPr>
        </p:nvSpPr>
        <p:spPr/>
        <p:txBody>
          <a:bodyPr/>
          <a:lstStyle/>
          <a:p>
            <a:pPr>
              <a:defRPr/>
            </a:pPr>
            <a:r>
              <a:rPr lang="de-DE" smtClean="0"/>
              <a:t>|  Slide </a:t>
            </a:r>
            <a:fld id="{31C8C94E-C759-9E41-A5CC-7097BBA71C51}" type="slidenum">
              <a:rPr lang="de-DE" smtClean="0"/>
              <a:pPr>
                <a:defRPr/>
              </a:pPr>
              <a:t>3</a:t>
            </a:fld>
            <a:endParaRPr lang="de-DE" dirty="0"/>
          </a:p>
        </p:txBody>
      </p:sp>
      <p:pic>
        <p:nvPicPr>
          <p:cNvPr id="6" name="Picture 2" descr="https://lh5.googleusercontent.com/-sCYbZFI2si6ySqrEAXNUIrqZ3Y4wABLdv_gcPHoMaOJzsqJ1988cvYxLNy3pQQFfEkViEhTOfZy9dvsSRo2MvARs6V3N7ByBub9PS41Qk3Xr_9jmfK3i0IxUXb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387401"/>
            <a:ext cx="2825666" cy="2604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5.googleusercontent.com/61lKiYfiBrUp5e4JOp1ppMsjCNxYlDF_1go57irmHvuIciNKyKOBMANnIQnAyTWmI7M8hD2awE5SfDhS4Oz2bvUOuy0sNUhlJ1RwK8TP2tsN3t8GCICTTSqYEe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360" y="1371600"/>
            <a:ext cx="289357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lh4.googleusercontent.com/NLZjfLbNaLH88ZaTZ2I0pijCZJ1AlsLG9PKDKNfdh6O00YmfG85_5J6EW8wcoe0UMFhLe3XreQY1XvfSfeXerOGg3jDTQCgsq_dSO2Pa2t_qmIW-Y4VnTq6TbC-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1" y="1386073"/>
            <a:ext cx="2696199" cy="2606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6955" y="4267200"/>
            <a:ext cx="8163645" cy="1538883"/>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latin typeface="+mj-lt"/>
              </a:rPr>
              <a:t>Three different visualizations with time dependent animations</a:t>
            </a:r>
            <a:endParaRPr lang="en-US" sz="2200" dirty="0">
              <a:latin typeface="+mj-lt"/>
            </a:endParaRPr>
          </a:p>
          <a:p>
            <a:pPr marL="742950" lvl="1" indent="-285750">
              <a:buFont typeface="Wingdings" panose="05000000000000000000" pitchFamily="2" charset="2"/>
              <a:buChar char="ü"/>
            </a:pPr>
            <a:endParaRPr lang="en-US" dirty="0" smtClean="0">
              <a:latin typeface="+mj-lt"/>
            </a:endParaRPr>
          </a:p>
          <a:p>
            <a:pPr marL="742950" lvl="1" indent="-285750">
              <a:buFont typeface="Wingdings" panose="05000000000000000000" pitchFamily="2" charset="2"/>
              <a:buChar char="ü"/>
            </a:pPr>
            <a:r>
              <a:rPr lang="en-US" dirty="0" smtClean="0">
                <a:latin typeface="+mj-lt"/>
              </a:rPr>
              <a:t>Transparency</a:t>
            </a:r>
          </a:p>
          <a:p>
            <a:pPr marL="742950" lvl="1" indent="-285750">
              <a:buFont typeface="Wingdings" panose="05000000000000000000" pitchFamily="2" charset="2"/>
              <a:buChar char="ü"/>
            </a:pPr>
            <a:r>
              <a:rPr lang="en-US" dirty="0" smtClean="0">
                <a:latin typeface="+mj-lt"/>
              </a:rPr>
              <a:t>Fog</a:t>
            </a:r>
          </a:p>
          <a:p>
            <a:pPr marL="742950" lvl="1" indent="-285750">
              <a:buFont typeface="Wingdings" panose="05000000000000000000" pitchFamily="2" charset="2"/>
              <a:buChar char="ü"/>
            </a:pPr>
            <a:r>
              <a:rPr lang="en-US" dirty="0" smtClean="0">
                <a:latin typeface="+mj-lt"/>
              </a:rPr>
              <a:t>Glowing</a:t>
            </a:r>
          </a:p>
        </p:txBody>
      </p:sp>
    </p:spTree>
    <p:extLst>
      <p:ext uri="{BB962C8B-B14F-4D97-AF65-F5344CB8AC3E}">
        <p14:creationId xmlns:p14="http://schemas.microsoft.com/office/powerpoint/2010/main" val="751868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228600"/>
            <a:ext cx="8785225" cy="609600"/>
          </a:xfrm>
        </p:spPr>
        <p:txBody>
          <a:bodyPr/>
          <a:lstStyle/>
          <a:p>
            <a:r>
              <a:rPr lang="en-US" sz="2800" dirty="0" smtClean="0"/>
              <a:t>Motivation and limitations of a gaming framework</a:t>
            </a:r>
            <a:endParaRPr lang="en-US" sz="2800" dirty="0"/>
          </a:p>
        </p:txBody>
      </p:sp>
      <p:sp>
        <p:nvSpPr>
          <p:cNvPr id="3" name="Content Placeholder 2"/>
          <p:cNvSpPr>
            <a:spLocks noGrp="1"/>
          </p:cNvSpPr>
          <p:nvPr>
            <p:ph idx="1"/>
          </p:nvPr>
        </p:nvSpPr>
        <p:spPr>
          <a:xfrm>
            <a:off x="358775" y="1066800"/>
            <a:ext cx="8424863" cy="762000"/>
          </a:xfrm>
        </p:spPr>
        <p:txBody>
          <a:bodyPr/>
          <a:lstStyle/>
          <a:p>
            <a:r>
              <a:rPr lang="en-US" sz="2200" dirty="0" smtClean="0"/>
              <a:t>Motivation: </a:t>
            </a:r>
            <a:r>
              <a:rPr lang="en-US" dirty="0" smtClean="0">
                <a:latin typeface="Gill Sans MT Pro Book" pitchFamily="34" charset="0"/>
              </a:rPr>
              <a:t>Use </a:t>
            </a:r>
            <a:r>
              <a:rPr lang="en-US" dirty="0">
                <a:latin typeface="Gill Sans MT Pro Book" pitchFamily="34" charset="0"/>
              </a:rPr>
              <a:t>the framework not just for the sake of evaluation, but for </a:t>
            </a:r>
            <a:r>
              <a:rPr lang="en-US" dirty="0" smtClean="0">
                <a:latin typeface="Gill Sans MT Pro Book" pitchFamily="34" charset="0"/>
              </a:rPr>
              <a:t>training purposes as well. </a:t>
            </a:r>
          </a:p>
          <a:p>
            <a:endParaRPr lang="en-US" dirty="0">
              <a:latin typeface="Gill Sans MT Pro Book" pitchFamily="34" charset="0"/>
            </a:endParaRPr>
          </a:p>
          <a:p>
            <a:r>
              <a:rPr lang="en-US" sz="2200" dirty="0"/>
              <a:t>Limitations</a:t>
            </a:r>
            <a:r>
              <a:rPr lang="en-US" sz="2200" dirty="0" smtClean="0">
                <a:latin typeface="Gill Sans MT Pro Book" pitchFamily="34" charset="0"/>
              </a:rPr>
              <a:t>: Additional information</a:t>
            </a:r>
          </a:p>
          <a:p>
            <a:endParaRPr lang="en-US" dirty="0">
              <a:latin typeface="Gill Sans MT Pro Book" pitchFamily="34" charset="0"/>
            </a:endParaRPr>
          </a:p>
          <a:p>
            <a:pPr lvl="1"/>
            <a:endParaRPr lang="en-US" dirty="0"/>
          </a:p>
        </p:txBody>
      </p:sp>
      <p:sp>
        <p:nvSpPr>
          <p:cNvPr id="4" name="Date Placeholder 3"/>
          <p:cNvSpPr>
            <a:spLocks noGrp="1"/>
          </p:cNvSpPr>
          <p:nvPr>
            <p:ph type="dt" sz="half" idx="2"/>
          </p:nvPr>
        </p:nvSpPr>
        <p:spPr/>
        <p:txBody>
          <a:bodyPr/>
          <a:lstStyle/>
          <a:p>
            <a:pPr>
              <a:defRPr/>
            </a:pPr>
            <a:fld id="{A859D0A1-AF1E-9A4A-A6DC-2CC37FFEEC8C}" type="datetime2">
              <a:rPr lang="de-DE" smtClean="0"/>
              <a:pPr>
                <a:defRPr/>
              </a:pPr>
              <a:t>Dienstag, 16. Dezember 2014</a:t>
            </a:fld>
            <a:endParaRPr lang="de-DE" dirty="0"/>
          </a:p>
        </p:txBody>
      </p:sp>
      <p:sp>
        <p:nvSpPr>
          <p:cNvPr id="5" name="Slide Number Placeholder 4"/>
          <p:cNvSpPr>
            <a:spLocks noGrp="1"/>
          </p:cNvSpPr>
          <p:nvPr>
            <p:ph type="sldNum" sz="quarter" idx="4"/>
          </p:nvPr>
        </p:nvSpPr>
        <p:spPr/>
        <p:txBody>
          <a:bodyPr/>
          <a:lstStyle/>
          <a:p>
            <a:pPr>
              <a:defRPr/>
            </a:pPr>
            <a:r>
              <a:rPr lang="de-DE" smtClean="0"/>
              <a:t>|  Slide </a:t>
            </a:r>
            <a:fld id="{31C8C94E-C759-9E41-A5CC-7097BBA71C51}" type="slidenum">
              <a:rPr lang="de-DE" smtClean="0"/>
              <a:pPr>
                <a:defRPr/>
              </a:pPr>
              <a:t>4</a:t>
            </a:fld>
            <a:endParaRPr lang="de-DE" dirty="0"/>
          </a:p>
        </p:txBody>
      </p:sp>
      <p:sp>
        <p:nvSpPr>
          <p:cNvPr id="7" name="TextBox 6"/>
          <p:cNvSpPr txBox="1"/>
          <p:nvPr/>
        </p:nvSpPr>
        <p:spPr>
          <a:xfrm>
            <a:off x="228600" y="2347079"/>
            <a:ext cx="6096000" cy="3139321"/>
          </a:xfrm>
          <a:prstGeom prst="rect">
            <a:avLst/>
          </a:prstGeom>
          <a:noFill/>
        </p:spPr>
        <p:txBody>
          <a:bodyPr wrap="square" rtlCol="0">
            <a:spAutoFit/>
          </a:bodyPr>
          <a:lstStyle/>
          <a:p>
            <a:pPr marL="0" indent="0" algn="just">
              <a:buNone/>
            </a:pPr>
            <a:endParaRPr lang="en-US" dirty="0"/>
          </a:p>
          <a:p>
            <a:pPr lvl="1" algn="just"/>
            <a:r>
              <a:rPr lang="en-US" b="1" dirty="0">
                <a:latin typeface="Gill Sans MT Pro Book" pitchFamily="34" charset="0"/>
              </a:rPr>
              <a:t>Blowing bubbles</a:t>
            </a:r>
            <a:r>
              <a:rPr lang="en-US" dirty="0">
                <a:latin typeface="Gill Sans MT Pro Book" pitchFamily="34" charset="0"/>
              </a:rPr>
              <a:t>: </a:t>
            </a:r>
            <a:r>
              <a:rPr lang="en-US" dirty="0" smtClean="0">
                <a:latin typeface="Gill Sans MT Pro Book" pitchFamily="34" charset="0"/>
              </a:rPr>
              <a:t>Good for </a:t>
            </a:r>
            <a:r>
              <a:rPr lang="en-US" dirty="0">
                <a:latin typeface="Gill Sans MT Pro Book" pitchFamily="34" charset="0"/>
              </a:rPr>
              <a:t>training purposes, however </a:t>
            </a:r>
            <a:r>
              <a:rPr lang="en-US" dirty="0" smtClean="0">
                <a:latin typeface="Gill Sans MT Pro Book" pitchFamily="34" charset="0"/>
              </a:rPr>
              <a:t>not suitable for evaluation. </a:t>
            </a:r>
            <a:endParaRPr lang="en-US" dirty="0">
              <a:latin typeface="Gill Sans MT Pro Book" pitchFamily="34" charset="0"/>
            </a:endParaRPr>
          </a:p>
          <a:p>
            <a:pPr lvl="1" algn="just"/>
            <a:endParaRPr lang="en-US" dirty="0">
              <a:latin typeface="Gill Sans MT Pro Book" pitchFamily="34" charset="0"/>
            </a:endParaRPr>
          </a:p>
          <a:p>
            <a:pPr lvl="1" algn="just"/>
            <a:endParaRPr lang="en-US" dirty="0">
              <a:latin typeface="Gill Sans MT Pro Book" pitchFamily="34" charset="0"/>
            </a:endParaRPr>
          </a:p>
          <a:p>
            <a:pPr lvl="1" algn="just"/>
            <a:r>
              <a:rPr lang="en-US" b="1" dirty="0">
                <a:latin typeface="Gill Sans MT Pro Book" pitchFamily="34" charset="0"/>
              </a:rPr>
              <a:t>Ring Toss</a:t>
            </a:r>
            <a:r>
              <a:rPr lang="en-US" dirty="0">
                <a:latin typeface="Gill Sans MT Pro Book" pitchFamily="34" charset="0"/>
              </a:rPr>
              <a:t>: The initial idea was to have the user carrying the rings and </a:t>
            </a:r>
            <a:r>
              <a:rPr lang="en-US" dirty="0" smtClean="0">
                <a:latin typeface="Gill Sans MT Pro Book" pitchFamily="34" charset="0"/>
              </a:rPr>
              <a:t>position </a:t>
            </a:r>
            <a:r>
              <a:rPr lang="en-US" dirty="0">
                <a:latin typeface="Gill Sans MT Pro Book" pitchFamily="34" charset="0"/>
              </a:rPr>
              <a:t>it properly on top of the poles. However, the rings moving with the tool in the space was </a:t>
            </a:r>
            <a:r>
              <a:rPr lang="en-US" dirty="0" smtClean="0">
                <a:latin typeface="Gill Sans MT Pro Book" pitchFamily="34" charset="0"/>
              </a:rPr>
              <a:t>an additional </a:t>
            </a:r>
            <a:r>
              <a:rPr lang="en-US" dirty="0">
                <a:latin typeface="Gill Sans MT Pro Book" pitchFamily="34" charset="0"/>
              </a:rPr>
              <a:t>depth </a:t>
            </a:r>
            <a:r>
              <a:rPr lang="en-US" dirty="0" smtClean="0">
                <a:latin typeface="Gill Sans MT Pro Book" pitchFamily="34" charset="0"/>
              </a:rPr>
              <a:t>information. </a:t>
            </a:r>
            <a:r>
              <a:rPr lang="en-US" dirty="0">
                <a:latin typeface="Gill Sans MT Pro Book" pitchFamily="34" charset="0"/>
              </a:rPr>
              <a:t>Likewise, </a:t>
            </a:r>
            <a:r>
              <a:rPr lang="en-US" dirty="0" smtClean="0">
                <a:latin typeface="Gill Sans MT Pro Book" pitchFamily="34" charset="0"/>
              </a:rPr>
              <a:t>this method was found </a:t>
            </a:r>
            <a:r>
              <a:rPr lang="en-US" dirty="0">
                <a:latin typeface="Gill Sans MT Pro Book" pitchFamily="34" charset="0"/>
              </a:rPr>
              <a:t>only suitable for training purposes.</a:t>
            </a:r>
          </a:p>
          <a:p>
            <a:pPr algn="just"/>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350" y="3886200"/>
            <a:ext cx="2000250" cy="2000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425" y="2347078"/>
            <a:ext cx="1928375" cy="1285583"/>
          </a:xfrm>
          <a:prstGeom prst="rect">
            <a:avLst/>
          </a:prstGeom>
        </p:spPr>
      </p:pic>
    </p:spTree>
    <p:extLst>
      <p:ext uri="{BB962C8B-B14F-4D97-AF65-F5344CB8AC3E}">
        <p14:creationId xmlns:p14="http://schemas.microsoft.com/office/powerpoint/2010/main" val="365682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Requirements</a:t>
            </a:r>
            <a:endParaRPr lang="en-US" sz="2800" dirty="0"/>
          </a:p>
        </p:txBody>
      </p:sp>
      <p:sp>
        <p:nvSpPr>
          <p:cNvPr id="3" name="Content Placeholder 2"/>
          <p:cNvSpPr>
            <a:spLocks noGrp="1"/>
          </p:cNvSpPr>
          <p:nvPr>
            <p:ph idx="1"/>
          </p:nvPr>
        </p:nvSpPr>
        <p:spPr/>
        <p:txBody>
          <a:bodyPr/>
          <a:lstStyle/>
          <a:p>
            <a:r>
              <a:rPr lang="en-US" sz="2200" dirty="0" smtClean="0"/>
              <a:t>Leap motion:  </a:t>
            </a:r>
          </a:p>
          <a:p>
            <a:pPr marL="0" indent="0">
              <a:buNone/>
            </a:pPr>
            <a:endParaRPr lang="en-US" sz="2200" dirty="0" smtClean="0"/>
          </a:p>
          <a:p>
            <a:pPr lvl="1">
              <a:lnSpc>
                <a:spcPct val="150000"/>
              </a:lnSpc>
            </a:pPr>
            <a:r>
              <a:rPr lang="en-US" sz="1800" dirty="0" smtClean="0"/>
              <a:t>Senses the hand’s movements</a:t>
            </a:r>
          </a:p>
          <a:p>
            <a:pPr lvl="1">
              <a:lnSpc>
                <a:spcPct val="150000"/>
              </a:lnSpc>
            </a:pPr>
            <a:r>
              <a:rPr lang="en-US" sz="1800" dirty="0" smtClean="0"/>
              <a:t>Composed of 2 IR cameras</a:t>
            </a:r>
          </a:p>
          <a:p>
            <a:pPr lvl="1">
              <a:lnSpc>
                <a:spcPct val="150000"/>
              </a:lnSpc>
            </a:pPr>
            <a:r>
              <a:rPr lang="en-US" sz="1800" dirty="0" smtClean="0"/>
              <a:t>Similar to Kinect, but smaller </a:t>
            </a:r>
          </a:p>
          <a:p>
            <a:pPr marL="457200" lvl="1" indent="0">
              <a:lnSpc>
                <a:spcPct val="150000"/>
              </a:lnSpc>
              <a:buNone/>
            </a:pPr>
            <a:r>
              <a:rPr lang="en-US" sz="1800" dirty="0"/>
              <a:t> </a:t>
            </a:r>
            <a:r>
              <a:rPr lang="en-US" sz="1800" dirty="0" smtClean="0"/>
              <a:t>   observation area with higher resolution</a:t>
            </a:r>
          </a:p>
          <a:p>
            <a:pPr lvl="1"/>
            <a:endParaRPr lang="en-US" dirty="0" smtClean="0"/>
          </a:p>
          <a:p>
            <a:pPr marL="0" indent="0">
              <a:buNone/>
            </a:pPr>
            <a:endParaRPr lang="en-US" sz="2200" dirty="0"/>
          </a:p>
          <a:p>
            <a:r>
              <a:rPr lang="en-US" sz="2200" dirty="0" smtClean="0"/>
              <a:t>Elongated tool to perform the task</a:t>
            </a:r>
            <a:endParaRPr lang="en-US" sz="2200" dirty="0"/>
          </a:p>
          <a:p>
            <a:pPr marL="0" indent="0">
              <a:buNone/>
            </a:pPr>
            <a:endParaRPr lang="en-US" sz="2200" dirty="0"/>
          </a:p>
          <a:p>
            <a:endParaRPr lang="en-US" dirty="0"/>
          </a:p>
          <a:p>
            <a:endParaRPr lang="en-US" dirty="0"/>
          </a:p>
        </p:txBody>
      </p:sp>
      <p:sp>
        <p:nvSpPr>
          <p:cNvPr id="4" name="Date Placeholder 3"/>
          <p:cNvSpPr>
            <a:spLocks noGrp="1"/>
          </p:cNvSpPr>
          <p:nvPr>
            <p:ph type="dt" sz="half" idx="2"/>
          </p:nvPr>
        </p:nvSpPr>
        <p:spPr/>
        <p:txBody>
          <a:bodyPr/>
          <a:lstStyle/>
          <a:p>
            <a:pPr>
              <a:defRPr/>
            </a:pPr>
            <a:fld id="{A859D0A1-AF1E-9A4A-A6DC-2CC37FFEEC8C}" type="datetime2">
              <a:rPr lang="de-DE" smtClean="0"/>
              <a:pPr>
                <a:defRPr/>
              </a:pPr>
              <a:t>Dienstag, 16. Dezember 2014</a:t>
            </a:fld>
            <a:endParaRPr lang="de-DE" dirty="0"/>
          </a:p>
        </p:txBody>
      </p:sp>
      <p:sp>
        <p:nvSpPr>
          <p:cNvPr id="5" name="Slide Number Placeholder 4"/>
          <p:cNvSpPr>
            <a:spLocks noGrp="1"/>
          </p:cNvSpPr>
          <p:nvPr>
            <p:ph type="sldNum" sz="quarter" idx="4"/>
          </p:nvPr>
        </p:nvSpPr>
        <p:spPr/>
        <p:txBody>
          <a:bodyPr/>
          <a:lstStyle/>
          <a:p>
            <a:pPr>
              <a:defRPr/>
            </a:pPr>
            <a:r>
              <a:rPr lang="de-DE" smtClean="0"/>
              <a:t>|  Slide </a:t>
            </a:r>
            <a:fld id="{31C8C94E-C759-9E41-A5CC-7097BBA71C51}" type="slidenum">
              <a:rPr lang="de-DE" smtClean="0"/>
              <a:pPr>
                <a:defRPr/>
              </a:pPr>
              <a:t>5</a:t>
            </a:fld>
            <a:endParaRPr lang="de-D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066800"/>
            <a:ext cx="3358852" cy="2514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4038600"/>
            <a:ext cx="3355848" cy="1684615"/>
          </a:xfrm>
          <a:prstGeom prst="rect">
            <a:avLst/>
          </a:prstGeom>
        </p:spPr>
      </p:pic>
    </p:spTree>
    <p:extLst>
      <p:ext uri="{BB962C8B-B14F-4D97-AF65-F5344CB8AC3E}">
        <p14:creationId xmlns:p14="http://schemas.microsoft.com/office/powerpoint/2010/main" val="2461691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Demo</a:t>
            </a:r>
            <a:endParaRPr lang="en-US" sz="2800" dirty="0"/>
          </a:p>
        </p:txBody>
      </p:sp>
      <p:sp>
        <p:nvSpPr>
          <p:cNvPr id="4" name="Date Placeholder 3"/>
          <p:cNvSpPr>
            <a:spLocks noGrp="1"/>
          </p:cNvSpPr>
          <p:nvPr>
            <p:ph type="dt" sz="half" idx="2"/>
          </p:nvPr>
        </p:nvSpPr>
        <p:spPr/>
        <p:txBody>
          <a:bodyPr/>
          <a:lstStyle/>
          <a:p>
            <a:pPr>
              <a:defRPr/>
            </a:pPr>
            <a:fld id="{A859D0A1-AF1E-9A4A-A6DC-2CC37FFEEC8C}" type="datetime2">
              <a:rPr lang="de-DE" smtClean="0"/>
              <a:pPr>
                <a:defRPr/>
              </a:pPr>
              <a:t>Dienstag, 16. Dezember 2014</a:t>
            </a:fld>
            <a:endParaRPr lang="de-DE" dirty="0"/>
          </a:p>
        </p:txBody>
      </p:sp>
      <p:sp>
        <p:nvSpPr>
          <p:cNvPr id="5" name="Slide Number Placeholder 4"/>
          <p:cNvSpPr>
            <a:spLocks noGrp="1"/>
          </p:cNvSpPr>
          <p:nvPr>
            <p:ph type="sldNum" sz="quarter" idx="4"/>
          </p:nvPr>
        </p:nvSpPr>
        <p:spPr/>
        <p:txBody>
          <a:bodyPr/>
          <a:lstStyle/>
          <a:p>
            <a:pPr>
              <a:defRPr/>
            </a:pPr>
            <a:r>
              <a:rPr lang="de-DE" smtClean="0"/>
              <a:t>|  Slide </a:t>
            </a:r>
            <a:fld id="{31C8C94E-C759-9E41-A5CC-7097BBA71C51}" type="slidenum">
              <a:rPr lang="de-DE" smtClean="0"/>
              <a:pPr>
                <a:defRPr/>
              </a:pPr>
              <a:t>6</a:t>
            </a:fld>
            <a:endParaRPr lang="de-DE" dirty="0"/>
          </a:p>
        </p:txBody>
      </p:sp>
      <p:pic>
        <p:nvPicPr>
          <p:cNvPr id="1026" name="Picture 2" descr="C:\Users\Fabian\Documents\Cursos 2014 -2\AugmentedReality\cas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0241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Precision Test</a:t>
            </a:r>
            <a:endParaRPr lang="en-US" sz="2800" dirty="0"/>
          </a:p>
        </p:txBody>
      </p:sp>
      <p:sp>
        <p:nvSpPr>
          <p:cNvPr id="4" name="Date Placeholder 3"/>
          <p:cNvSpPr>
            <a:spLocks noGrp="1"/>
          </p:cNvSpPr>
          <p:nvPr>
            <p:ph type="dt" sz="half" idx="2"/>
          </p:nvPr>
        </p:nvSpPr>
        <p:spPr/>
        <p:txBody>
          <a:bodyPr/>
          <a:lstStyle/>
          <a:p>
            <a:pPr>
              <a:defRPr/>
            </a:pPr>
            <a:fld id="{A859D0A1-AF1E-9A4A-A6DC-2CC37FFEEC8C}" type="datetime2">
              <a:rPr lang="de-DE" smtClean="0"/>
              <a:pPr>
                <a:defRPr/>
              </a:pPr>
              <a:t>Dienstag, 16. Dezember 2014</a:t>
            </a:fld>
            <a:endParaRPr lang="de-DE" dirty="0"/>
          </a:p>
        </p:txBody>
      </p:sp>
      <p:sp>
        <p:nvSpPr>
          <p:cNvPr id="5" name="Slide Number Placeholder 4"/>
          <p:cNvSpPr>
            <a:spLocks noGrp="1"/>
          </p:cNvSpPr>
          <p:nvPr>
            <p:ph type="sldNum" sz="quarter" idx="4"/>
          </p:nvPr>
        </p:nvSpPr>
        <p:spPr/>
        <p:txBody>
          <a:bodyPr/>
          <a:lstStyle/>
          <a:p>
            <a:pPr>
              <a:defRPr/>
            </a:pPr>
            <a:r>
              <a:rPr lang="de-DE" smtClean="0"/>
              <a:t>|  Slide </a:t>
            </a:r>
            <a:fld id="{31C8C94E-C759-9E41-A5CC-7097BBA71C51}" type="slidenum">
              <a:rPr lang="de-DE" smtClean="0"/>
              <a:pPr>
                <a:defRPr/>
              </a:pPr>
              <a:t>7</a:t>
            </a:fld>
            <a:endParaRPr lang="de-D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50" y="1752599"/>
            <a:ext cx="7689550" cy="4134901"/>
          </a:xfrm>
          <a:prstGeom prst="rect">
            <a:avLst/>
          </a:prstGeom>
        </p:spPr>
      </p:pic>
      <p:sp>
        <p:nvSpPr>
          <p:cNvPr id="7" name="TextBox 6"/>
          <p:cNvSpPr txBox="1"/>
          <p:nvPr/>
        </p:nvSpPr>
        <p:spPr>
          <a:xfrm>
            <a:off x="713758" y="1089951"/>
            <a:ext cx="3794372" cy="430887"/>
          </a:xfrm>
          <a:prstGeom prst="rect">
            <a:avLst/>
          </a:prstGeom>
          <a:noFill/>
        </p:spPr>
        <p:txBody>
          <a:bodyPr wrap="none" rtlCol="0">
            <a:spAutoFit/>
          </a:bodyPr>
          <a:lstStyle/>
          <a:p>
            <a:pPr marL="342900" indent="-342900">
              <a:buFont typeface="Arial" panose="020B0604020202020204" pitchFamily="34" charset="0"/>
              <a:buChar char="•"/>
            </a:pPr>
            <a:r>
              <a:rPr lang="en-US" sz="2200" dirty="0" smtClean="0">
                <a:latin typeface="+mj-lt"/>
              </a:rPr>
              <a:t>Maximum precision: 2mm</a:t>
            </a:r>
            <a:endParaRPr lang="en-US" sz="2200" dirty="0">
              <a:latin typeface="+mj-lt"/>
            </a:endParaRPr>
          </a:p>
        </p:txBody>
      </p:sp>
    </p:spTree>
    <p:extLst>
      <p:ext uri="{BB962C8B-B14F-4D97-AF65-F5344CB8AC3E}">
        <p14:creationId xmlns:p14="http://schemas.microsoft.com/office/powerpoint/2010/main" val="106914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Evaluation</a:t>
            </a:r>
            <a:endParaRPr lang="en-US" sz="2800" dirty="0"/>
          </a:p>
        </p:txBody>
      </p:sp>
      <p:sp>
        <p:nvSpPr>
          <p:cNvPr id="4" name="Date Placeholder 3"/>
          <p:cNvSpPr>
            <a:spLocks noGrp="1"/>
          </p:cNvSpPr>
          <p:nvPr>
            <p:ph type="dt" sz="half" idx="2"/>
          </p:nvPr>
        </p:nvSpPr>
        <p:spPr/>
        <p:txBody>
          <a:bodyPr/>
          <a:lstStyle/>
          <a:p>
            <a:pPr>
              <a:defRPr/>
            </a:pPr>
            <a:fld id="{A859D0A1-AF1E-9A4A-A6DC-2CC37FFEEC8C}" type="datetime2">
              <a:rPr lang="de-DE" smtClean="0"/>
              <a:pPr>
                <a:defRPr/>
              </a:pPr>
              <a:t>Dienstag, 16. Dezember 2014</a:t>
            </a:fld>
            <a:endParaRPr lang="de-DE" dirty="0"/>
          </a:p>
        </p:txBody>
      </p:sp>
      <p:sp>
        <p:nvSpPr>
          <p:cNvPr id="5" name="Slide Number Placeholder 4"/>
          <p:cNvSpPr>
            <a:spLocks noGrp="1"/>
          </p:cNvSpPr>
          <p:nvPr>
            <p:ph type="sldNum" sz="quarter" idx="4"/>
          </p:nvPr>
        </p:nvSpPr>
        <p:spPr/>
        <p:txBody>
          <a:bodyPr/>
          <a:lstStyle/>
          <a:p>
            <a:pPr>
              <a:defRPr/>
            </a:pPr>
            <a:r>
              <a:rPr lang="de-DE" smtClean="0"/>
              <a:t>|  Slide </a:t>
            </a:r>
            <a:fld id="{31C8C94E-C759-9E41-A5CC-7097BBA71C51}" type="slidenum">
              <a:rPr lang="de-DE" smtClean="0"/>
              <a:pPr>
                <a:defRPr/>
              </a:pPr>
              <a:t>8</a:t>
            </a:fld>
            <a:endParaRPr lang="de-DE" dirty="0"/>
          </a:p>
        </p:txBody>
      </p:sp>
      <p:graphicFrame>
        <p:nvGraphicFramePr>
          <p:cNvPr id="7" name="Table 6"/>
          <p:cNvGraphicFramePr>
            <a:graphicFrameLocks noGrp="1"/>
          </p:cNvGraphicFramePr>
          <p:nvPr>
            <p:extLst>
              <p:ext uri="{D42A27DB-BD31-4B8C-83A1-F6EECF244321}">
                <p14:modId xmlns:p14="http://schemas.microsoft.com/office/powerpoint/2010/main" val="3436389139"/>
              </p:ext>
            </p:extLst>
          </p:nvPr>
        </p:nvGraphicFramePr>
        <p:xfrm>
          <a:off x="1143000" y="1295400"/>
          <a:ext cx="6629400" cy="1493520"/>
        </p:xfrm>
        <a:graphic>
          <a:graphicData uri="http://schemas.openxmlformats.org/drawingml/2006/table">
            <a:tbl>
              <a:tblPr/>
              <a:tblGrid>
                <a:gridCol w="1219200"/>
                <a:gridCol w="1219200"/>
                <a:gridCol w="1371600"/>
                <a:gridCol w="1371600"/>
                <a:gridCol w="1447800"/>
              </a:tblGrid>
              <a:tr h="304800">
                <a:tc>
                  <a:txBody>
                    <a:bodyPr/>
                    <a:lstStyle/>
                    <a:p>
                      <a:pPr algn="ctr" fontAlgn="t"/>
                      <a:r>
                        <a:rPr lang="en-US" sz="1200" dirty="0">
                          <a:effectLst/>
                          <a:latin typeface="+mj-lt"/>
                        </a:rPr>
                        <a:t> </a:t>
                      </a: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dirty="0">
                          <a:solidFill>
                            <a:srgbClr val="000000"/>
                          </a:solidFill>
                          <a:effectLst/>
                          <a:latin typeface="+mj-lt"/>
                        </a:rPr>
                        <a:t>Animation 0</a:t>
                      </a:r>
                      <a:endParaRPr lang="en-US" sz="1200" dirty="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a:solidFill>
                            <a:srgbClr val="000000"/>
                          </a:solidFill>
                          <a:effectLst/>
                          <a:latin typeface="+mj-lt"/>
                        </a:rPr>
                        <a:t>Animation 1</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a:solidFill>
                            <a:srgbClr val="000000"/>
                          </a:solidFill>
                          <a:effectLst/>
                          <a:latin typeface="+mj-lt"/>
                        </a:rPr>
                        <a:t>Animation 2</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a:solidFill>
                            <a:srgbClr val="000000"/>
                          </a:solidFill>
                          <a:effectLst/>
                          <a:latin typeface="+mj-lt"/>
                        </a:rPr>
                        <a:t>Animation 3</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6220">
                <a:tc>
                  <a:txBody>
                    <a:bodyPr/>
                    <a:lstStyle/>
                    <a:p>
                      <a:pPr algn="l" rtl="0" fontAlgn="t">
                        <a:spcBef>
                          <a:spcPts val="0"/>
                        </a:spcBef>
                        <a:spcAft>
                          <a:spcPts val="0"/>
                        </a:spcAft>
                      </a:pPr>
                      <a:r>
                        <a:rPr lang="en-US" sz="1200" b="1" i="0" u="none" strike="noStrike" dirty="0">
                          <a:solidFill>
                            <a:srgbClr val="000000"/>
                          </a:solidFill>
                          <a:effectLst/>
                          <a:latin typeface="+mj-lt"/>
                        </a:rPr>
                        <a:t>Glow</a:t>
                      </a:r>
                      <a:endParaRPr lang="en-US" sz="1200" dirty="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dirty="0">
                          <a:solidFill>
                            <a:srgbClr val="000000"/>
                          </a:solidFill>
                          <a:effectLst/>
                          <a:latin typeface="+mj-lt"/>
                        </a:rPr>
                        <a:t>2</a:t>
                      </a:r>
                      <a:endParaRPr lang="en-US" sz="1200" dirty="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2</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3</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2</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3840">
                <a:tc>
                  <a:txBody>
                    <a:bodyPr/>
                    <a:lstStyle/>
                    <a:p>
                      <a:pPr algn="l" rtl="0" fontAlgn="t">
                        <a:spcBef>
                          <a:spcPts val="0"/>
                        </a:spcBef>
                        <a:spcAft>
                          <a:spcPts val="0"/>
                        </a:spcAft>
                      </a:pPr>
                      <a:r>
                        <a:rPr lang="en-US" sz="1200" b="1" i="0" u="none" strike="noStrike" dirty="0">
                          <a:solidFill>
                            <a:srgbClr val="000000"/>
                          </a:solidFill>
                          <a:effectLst/>
                          <a:latin typeface="+mj-lt"/>
                        </a:rPr>
                        <a:t>Transparency</a:t>
                      </a:r>
                      <a:endParaRPr lang="en-US" sz="1200" dirty="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5</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3</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4</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4</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51460">
                <a:tc>
                  <a:txBody>
                    <a:bodyPr/>
                    <a:lstStyle/>
                    <a:p>
                      <a:pPr algn="l" rtl="0" fontAlgn="t">
                        <a:spcBef>
                          <a:spcPts val="0"/>
                        </a:spcBef>
                        <a:spcAft>
                          <a:spcPts val="0"/>
                        </a:spcAft>
                      </a:pPr>
                      <a:r>
                        <a:rPr lang="en-US" sz="1200" b="1" i="0" u="none" strike="noStrike" dirty="0">
                          <a:solidFill>
                            <a:srgbClr val="000000"/>
                          </a:solidFill>
                          <a:effectLst/>
                          <a:latin typeface="+mj-lt"/>
                        </a:rPr>
                        <a:t>Fog</a:t>
                      </a:r>
                      <a:endParaRPr lang="en-US" sz="1200" dirty="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6</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2</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mj-lt"/>
                        </a:rPr>
                        <a:t>2</a:t>
                      </a:r>
                      <a:endParaRPr lang="en-US" sz="120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dirty="0">
                          <a:solidFill>
                            <a:srgbClr val="000000"/>
                          </a:solidFill>
                          <a:effectLst/>
                          <a:latin typeface="+mj-lt"/>
                        </a:rPr>
                        <a:t>4</a:t>
                      </a:r>
                      <a:endParaRPr lang="en-US" sz="1200" dirty="0">
                        <a:effectLst/>
                        <a:latin typeface="+mj-l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03500" y="838200"/>
            <a:ext cx="8460441"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UM Neue Helvetica 55 Regular" panose="020B0604020202020204" pitchFamily="34" charset="0"/>
              </a:rPr>
              <a:t>Results obtained from previous experiments</a:t>
            </a:r>
            <a:endParaRPr lang="en-US" dirty="0">
              <a:latin typeface="TUM Neue Helvetica 55 Regular" panose="020B0604020202020204" pitchFamily="34" charset="0"/>
            </a:endParaRPr>
          </a:p>
        </p:txBody>
      </p:sp>
      <p:sp>
        <p:nvSpPr>
          <p:cNvPr id="9" name="TextBox 8"/>
          <p:cNvSpPr txBox="1"/>
          <p:nvPr/>
        </p:nvSpPr>
        <p:spPr>
          <a:xfrm>
            <a:off x="535858" y="3810000"/>
            <a:ext cx="2969341"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UM Neue Helvetica 55 Regular" panose="020B0604020202020204" pitchFamily="34" charset="0"/>
              </a:rPr>
              <a:t>Current evaluation on 5 separate depth cues</a:t>
            </a:r>
            <a:endParaRPr lang="en-US" dirty="0">
              <a:latin typeface="TUM Neue Helvetica 55 Regular"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895600"/>
            <a:ext cx="3983315" cy="332055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8001000" y="1560341"/>
                <a:ext cx="397865"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dirty="0" smtClean="0">
                              <a:latin typeface="Cambria Math"/>
                            </a:rPr>
                          </m:ctrlPr>
                        </m:fPr>
                        <m:num>
                          <m:r>
                            <a:rPr lang="en-US" sz="1200" b="0" i="1" dirty="0" smtClean="0">
                              <a:latin typeface="Cambria Math"/>
                            </a:rPr>
                            <m:t>9</m:t>
                          </m:r>
                        </m:num>
                        <m:den>
                          <m:r>
                            <a:rPr lang="en-US" sz="1200" b="0" i="1" dirty="0" smtClean="0">
                              <a:latin typeface="Cambria Math"/>
                            </a:rPr>
                            <m:t>60</m:t>
                          </m:r>
                        </m:den>
                      </m:f>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8001000" y="1560341"/>
                <a:ext cx="397865" cy="43922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001000" y="1999177"/>
                <a:ext cx="397865"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dirty="0" smtClean="0">
                              <a:latin typeface="Cambria Math"/>
                            </a:rPr>
                          </m:ctrlPr>
                        </m:fPr>
                        <m:num>
                          <m:r>
                            <a:rPr lang="en-US" sz="1200" b="0" i="1" dirty="0" smtClean="0">
                              <a:latin typeface="Cambria Math"/>
                            </a:rPr>
                            <m:t>16</m:t>
                          </m:r>
                        </m:num>
                        <m:den>
                          <m:r>
                            <a:rPr lang="en-US" sz="1200" b="0" i="1" dirty="0" smtClean="0">
                              <a:latin typeface="Cambria Math"/>
                            </a:rPr>
                            <m:t>60</m:t>
                          </m:r>
                        </m:den>
                      </m:f>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001000" y="1999177"/>
                <a:ext cx="397865" cy="43922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001000" y="2456377"/>
                <a:ext cx="397865"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dirty="0" smtClean="0">
                              <a:latin typeface="Cambria Math"/>
                            </a:rPr>
                          </m:ctrlPr>
                        </m:fPr>
                        <m:num>
                          <m:r>
                            <a:rPr lang="en-US" sz="1200" b="0" i="1" dirty="0" smtClean="0">
                              <a:latin typeface="Cambria Math"/>
                            </a:rPr>
                            <m:t>14</m:t>
                          </m:r>
                        </m:num>
                        <m:den>
                          <m:r>
                            <a:rPr lang="en-US" sz="1200" b="0" i="1" dirty="0" smtClean="0">
                              <a:latin typeface="Cambria Math"/>
                            </a:rPr>
                            <m:t>60</m:t>
                          </m:r>
                        </m:den>
                      </m:f>
                    </m:oMath>
                  </m:oMathPara>
                </a14:m>
                <a:endParaRPr lang="en-US"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001000" y="2456377"/>
                <a:ext cx="397865" cy="439223"/>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006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a:t>
            </a:r>
            <a:endParaRPr lang="en-US" sz="2800" dirty="0"/>
          </a:p>
        </p:txBody>
      </p:sp>
      <p:sp>
        <p:nvSpPr>
          <p:cNvPr id="3" name="Content Placeholder 2"/>
          <p:cNvSpPr>
            <a:spLocks noGrp="1"/>
          </p:cNvSpPr>
          <p:nvPr>
            <p:ph idx="1"/>
          </p:nvPr>
        </p:nvSpPr>
        <p:spPr>
          <a:xfrm>
            <a:off x="358775" y="1066800"/>
            <a:ext cx="8632825" cy="5105400"/>
          </a:xfrm>
        </p:spPr>
        <p:txBody>
          <a:bodyPr/>
          <a:lstStyle/>
          <a:p>
            <a:r>
              <a:rPr lang="en-US" dirty="0" smtClean="0">
                <a:latin typeface="TUM Neue Helvetica 55 Regular" panose="020B0604020202020204" pitchFamily="34" charset="0"/>
              </a:rPr>
              <a:t>All </a:t>
            </a:r>
            <a:r>
              <a:rPr lang="en-US" dirty="0">
                <a:latin typeface="TUM Neue Helvetica 55 Regular" panose="020B0604020202020204" pitchFamily="34" charset="0"/>
              </a:rPr>
              <a:t>these </a:t>
            </a:r>
            <a:r>
              <a:rPr lang="en-US" dirty="0" smtClean="0">
                <a:latin typeface="TUM Neue Helvetica 55 Regular" panose="020B0604020202020204" pitchFamily="34" charset="0"/>
              </a:rPr>
              <a:t>depth cues are necessary, </a:t>
            </a:r>
            <a:r>
              <a:rPr lang="en-US" dirty="0">
                <a:latin typeface="TUM Neue Helvetica 55 Regular" panose="020B0604020202020204" pitchFamily="34" charset="0"/>
              </a:rPr>
              <a:t>but still </a:t>
            </a:r>
            <a:r>
              <a:rPr lang="en-US" dirty="0" smtClean="0">
                <a:latin typeface="TUM Neue Helvetica 55 Regular" panose="020B0604020202020204" pitchFamily="34" charset="0"/>
              </a:rPr>
              <a:t>cannot </a:t>
            </a:r>
            <a:r>
              <a:rPr lang="en-US" dirty="0">
                <a:latin typeface="TUM Neue Helvetica 55 Regular" panose="020B0604020202020204" pitchFamily="34" charset="0"/>
              </a:rPr>
              <a:t>model the virtual world solely</a:t>
            </a:r>
            <a:r>
              <a:rPr lang="en-US" dirty="0" smtClean="0">
                <a:latin typeface="TUM Neue Helvetica 55 Regular" panose="020B0604020202020204" pitchFamily="34" charset="0"/>
              </a:rPr>
              <a:t>.</a:t>
            </a:r>
          </a:p>
          <a:p>
            <a:r>
              <a:rPr lang="en-US" dirty="0">
                <a:latin typeface="TUM Neue Helvetica 55 Regular" panose="020B0604020202020204" pitchFamily="34" charset="0"/>
              </a:rPr>
              <a:t>Participants found the </a:t>
            </a:r>
            <a:r>
              <a:rPr lang="en-US" b="1" dirty="0" smtClean="0">
                <a:latin typeface="TUM Neue Helvetica 55 Regular" panose="020B0604020202020204" pitchFamily="34" charset="0"/>
              </a:rPr>
              <a:t>Heat Map </a:t>
            </a:r>
            <a:r>
              <a:rPr lang="en-US" dirty="0">
                <a:latin typeface="TUM Neue Helvetica 55 Regular" panose="020B0604020202020204" pitchFamily="34" charset="0"/>
              </a:rPr>
              <a:t>as the most helping </a:t>
            </a:r>
            <a:r>
              <a:rPr lang="en-US" dirty="0" smtClean="0">
                <a:latin typeface="TUM Neue Helvetica 55 Regular" panose="020B0604020202020204" pitchFamily="34" charset="0"/>
              </a:rPr>
              <a:t>cue.</a:t>
            </a:r>
          </a:p>
          <a:p>
            <a:r>
              <a:rPr lang="en-US" dirty="0" smtClean="0">
                <a:latin typeface="TUM Neue Helvetica 55 Regular" panose="020B0604020202020204" pitchFamily="34" charset="0"/>
              </a:rPr>
              <a:t>Participants found </a:t>
            </a:r>
            <a:r>
              <a:rPr lang="en-US" b="1" dirty="0" smtClean="0">
                <a:latin typeface="TUM Neue Helvetica 55 Regular" panose="020B0604020202020204" pitchFamily="34" charset="0"/>
              </a:rPr>
              <a:t>Shadow</a:t>
            </a:r>
            <a:r>
              <a:rPr lang="en-US" dirty="0" smtClean="0">
                <a:latin typeface="TUM Neue Helvetica 55 Regular" panose="020B0604020202020204" pitchFamily="34" charset="0"/>
              </a:rPr>
              <a:t> and </a:t>
            </a:r>
            <a:r>
              <a:rPr lang="en-US" b="1" dirty="0" smtClean="0">
                <a:latin typeface="TUM Neue Helvetica 55 Regular" panose="020B0604020202020204" pitchFamily="34" charset="0"/>
              </a:rPr>
              <a:t>Reflection</a:t>
            </a:r>
            <a:r>
              <a:rPr lang="en-US" dirty="0" smtClean="0">
                <a:latin typeface="TUM Neue Helvetica 55 Regular" panose="020B0604020202020204" pitchFamily="34" charset="0"/>
              </a:rPr>
              <a:t> helping almost identically.</a:t>
            </a:r>
            <a:endParaRPr lang="en-US" dirty="0">
              <a:latin typeface="TUM Neue Helvetica 55 Regular" panose="020B0604020202020204" pitchFamily="34" charset="0"/>
            </a:endParaRPr>
          </a:p>
          <a:p>
            <a:pPr marL="0" indent="0">
              <a:buNone/>
            </a:pPr>
            <a:endParaRPr lang="en-US" dirty="0">
              <a:latin typeface="TUM Neue Helvetica 55 Regular" panose="020B0604020202020204" pitchFamily="34" charset="0"/>
            </a:endParaRPr>
          </a:p>
        </p:txBody>
      </p:sp>
      <p:sp>
        <p:nvSpPr>
          <p:cNvPr id="4" name="Date Placeholder 3"/>
          <p:cNvSpPr>
            <a:spLocks noGrp="1"/>
          </p:cNvSpPr>
          <p:nvPr>
            <p:ph type="dt" sz="half" idx="2"/>
          </p:nvPr>
        </p:nvSpPr>
        <p:spPr/>
        <p:txBody>
          <a:bodyPr/>
          <a:lstStyle/>
          <a:p>
            <a:pPr>
              <a:defRPr/>
            </a:pPr>
            <a:fld id="{A859D0A1-AF1E-9A4A-A6DC-2CC37FFEEC8C}" type="datetime2">
              <a:rPr lang="de-DE" smtClean="0"/>
              <a:pPr>
                <a:defRPr/>
              </a:pPr>
              <a:t>Dienstag, 16. Dezember 2014</a:t>
            </a:fld>
            <a:endParaRPr lang="de-DE" dirty="0"/>
          </a:p>
        </p:txBody>
      </p:sp>
      <p:sp>
        <p:nvSpPr>
          <p:cNvPr id="5" name="Slide Number Placeholder 4"/>
          <p:cNvSpPr>
            <a:spLocks noGrp="1"/>
          </p:cNvSpPr>
          <p:nvPr>
            <p:ph type="sldNum" sz="quarter" idx="4"/>
          </p:nvPr>
        </p:nvSpPr>
        <p:spPr/>
        <p:txBody>
          <a:bodyPr/>
          <a:lstStyle/>
          <a:p>
            <a:pPr>
              <a:defRPr/>
            </a:pPr>
            <a:r>
              <a:rPr lang="de-DE" smtClean="0"/>
              <a:t>|  Slide </a:t>
            </a:r>
            <a:fld id="{31C8C94E-C759-9E41-A5CC-7097BBA71C51}" type="slidenum">
              <a:rPr lang="de-DE" smtClean="0"/>
              <a:pPr>
                <a:defRPr/>
              </a:pPr>
              <a:t>9</a:t>
            </a:fld>
            <a:endParaRPr lang="de-DE"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590800"/>
            <a:ext cx="5410880" cy="3462725"/>
          </a:xfrm>
          <a:prstGeom prst="rect">
            <a:avLst/>
          </a:prstGeom>
        </p:spPr>
      </p:pic>
    </p:spTree>
    <p:extLst>
      <p:ext uri="{BB962C8B-B14F-4D97-AF65-F5344CB8AC3E}">
        <p14:creationId xmlns:p14="http://schemas.microsoft.com/office/powerpoint/2010/main" val="1348868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AR Presentation w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UM Neue Helvetica 55 Regular"/>
        <a:ea typeface=""/>
        <a:cs typeface=""/>
      </a:majorFont>
      <a:minorFont>
        <a:latin typeface="TUM Neue Helvetica 55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4-04-21_2_TUM_JHU_template.potx" id="{A844F364-FC86-4F6B-B063-4CB3193CFD33}" vid="{02C20712-33D1-4C90-BE68-BFEAC6B84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 Presentation w template</Template>
  <TotalTime>2228</TotalTime>
  <Words>1057</Words>
  <Application>Microsoft Office PowerPoint</Application>
  <PresentationFormat>Presentación en pantalla (4:3)</PresentationFormat>
  <Paragraphs>137</Paragraphs>
  <Slides>10</Slides>
  <Notes>7</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AR Presentation w template</vt:lpstr>
      <vt:lpstr>Depth Perception in Medical Augmented Reality</vt:lpstr>
      <vt:lpstr>Problem Statement</vt:lpstr>
      <vt:lpstr>Related Work</vt:lpstr>
      <vt:lpstr>Motivation and limitations of a gaming framework</vt:lpstr>
      <vt:lpstr>Requirements</vt:lpstr>
      <vt:lpstr>Demo</vt:lpstr>
      <vt:lpstr>Precision Test</vt:lpstr>
      <vt:lpstr>Evaluation</vt:lpstr>
      <vt:lpstr>Conclusion</vt:lpstr>
      <vt:lpstr>Future Development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Depth Perception in Medical Augmented Reality</dc:title>
  <dc:creator>Javad</dc:creator>
  <cp:lastModifiedBy>Fabian</cp:lastModifiedBy>
  <cp:revision>139</cp:revision>
  <cp:lastPrinted>2014-03-25T19:28:45Z</cp:lastPrinted>
  <dcterms:created xsi:type="dcterms:W3CDTF">2014-12-08T22:19:04Z</dcterms:created>
  <dcterms:modified xsi:type="dcterms:W3CDTF">2014-12-16T20:33:08Z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