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488" r:id="rId3"/>
    <p:sldId id="590" r:id="rId4"/>
    <p:sldId id="563" r:id="rId5"/>
    <p:sldId id="580" r:id="rId6"/>
    <p:sldId id="577" r:id="rId7"/>
    <p:sldId id="581" r:id="rId8"/>
    <p:sldId id="584" r:id="rId9"/>
    <p:sldId id="567" r:id="rId10"/>
    <p:sldId id="568" r:id="rId11"/>
    <p:sldId id="569" r:id="rId12"/>
    <p:sldId id="583" r:id="rId13"/>
    <p:sldId id="585" r:id="rId14"/>
    <p:sldId id="502" r:id="rId15"/>
    <p:sldId id="593" r:id="rId16"/>
    <p:sldId id="330" r:id="rId17"/>
    <p:sldId id="332" r:id="rId18"/>
    <p:sldId id="591" r:id="rId19"/>
    <p:sldId id="333" r:id="rId20"/>
    <p:sldId id="340" r:id="rId21"/>
    <p:sldId id="588" r:id="rId22"/>
    <p:sldId id="484" r:id="rId23"/>
    <p:sldId id="545" r:id="rId24"/>
    <p:sldId id="592" r:id="rId25"/>
    <p:sldId id="304" r:id="rId26"/>
    <p:sldId id="349" r:id="rId27"/>
    <p:sldId id="285" r:id="rId28"/>
    <p:sldId id="356" r:id="rId29"/>
    <p:sldId id="516" r:id="rId30"/>
    <p:sldId id="537" r:id="rId31"/>
    <p:sldId id="586" r:id="rId32"/>
    <p:sldId id="375" r:id="rId33"/>
    <p:sldId id="377" r:id="rId34"/>
    <p:sldId id="379" r:id="rId35"/>
    <p:sldId id="380" r:id="rId36"/>
    <p:sldId id="381" r:id="rId37"/>
    <p:sldId id="548" r:id="rId38"/>
    <p:sldId id="523" r:id="rId39"/>
    <p:sldId id="549" r:id="rId40"/>
    <p:sldId id="538" r:id="rId41"/>
    <p:sldId id="395" r:id="rId42"/>
    <p:sldId id="394" r:id="rId43"/>
    <p:sldId id="397" r:id="rId44"/>
    <p:sldId id="398" r:id="rId45"/>
    <p:sldId id="399" r:id="rId46"/>
    <p:sldId id="403" r:id="rId47"/>
    <p:sldId id="539" r:id="rId48"/>
    <p:sldId id="400" r:id="rId49"/>
    <p:sldId id="408" r:id="rId50"/>
    <p:sldId id="405" r:id="rId51"/>
    <p:sldId id="406" r:id="rId52"/>
    <p:sldId id="518" r:id="rId53"/>
    <p:sldId id="521" r:id="rId54"/>
    <p:sldId id="589" r:id="rId55"/>
    <p:sldId id="362" r:id="rId56"/>
    <p:sldId id="367" r:id="rId57"/>
    <p:sldId id="594" r:id="rId58"/>
    <p:sldId id="575" r:id="rId59"/>
    <p:sldId id="595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6447"/>
  </p:normalViewPr>
  <p:slideViewPr>
    <p:cSldViewPr snapToGrid="0" snapToObjects="1">
      <p:cViewPr varScale="1">
        <p:scale>
          <a:sx n="97" d="100"/>
          <a:sy n="97" d="100"/>
        </p:scale>
        <p:origin x="11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19A94-0701-4A41-9CF7-762AA249B64D}" type="datetimeFigureOut">
              <a:rPr lang="en-US" smtClean="0"/>
              <a:t>7/30/21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60486-AB88-6248-8456-54CCB799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6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60486-AB88-6248-8456-54CCB7998C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4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60486-AB88-6248-8456-54CCB7998C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71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60486-AB88-6248-8456-54CCB7998C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87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60486-AB88-6248-8456-54CCB7998C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41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60486-AB88-6248-8456-54CCB7998C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59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34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18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96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19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18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55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60486-AB88-6248-8456-54CCB7998C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40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9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67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579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202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642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781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74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53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547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4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60486-AB88-6248-8456-54CCB7998C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019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910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360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107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401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988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651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485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668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848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48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365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261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621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782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485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995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800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947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032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244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40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60486-AB88-6248-8456-54CCB7998C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758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738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930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783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408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273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367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588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AC4D-2DF8-2F4A-82AD-67D4D186BC0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019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60486-AB88-6248-8456-54CCB7998CA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077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60486-AB88-6248-8456-54CCB7998CA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58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60486-AB88-6248-8456-54CCB7998C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16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60486-AB88-6248-8456-54CCB7998C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61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60486-AB88-6248-8456-54CCB7998C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51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60486-AB88-6248-8456-54CCB7998C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36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51B77-C893-4F43-BE71-96FA2D447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D3715E-B064-C348-8DAE-64457F632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E509-9AB4-3549-89E7-6F45D07B1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939F-EA66-B24B-94C1-7EA0059E6439}" type="datetimeFigureOut">
              <a:rPr lang="en-US" smtClean="0"/>
              <a:t>7/30/21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0485-BE97-174C-B7B4-A70C2CB7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046BB-B324-FB42-A4F4-FBE37E92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3B5E-AD82-C64C-A563-3D7DA2457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73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0FDF6-6887-7C4F-BBFA-FB8B86AC9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49BAEA-752C-F54E-ADB7-D66CCAA2E9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03EAD-1347-D347-AAD6-5343B6DB4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939F-EA66-B24B-94C1-7EA0059E6439}" type="datetimeFigureOut">
              <a:rPr lang="en-US" smtClean="0"/>
              <a:t>7/30/21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37202-2725-154B-A6B3-FE19176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C4AF2-1180-0C48-946E-43BE42EF6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3B5E-AD82-C64C-A563-3D7DA2457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06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A080F7-EF6C-EC44-AD5F-33F1C3B7E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A79360-C243-5143-93E0-3B866AB53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DED16-E914-4448-A5C3-8FCD3E7C2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939F-EA66-B24B-94C1-7EA0059E6439}" type="datetimeFigureOut">
              <a:rPr lang="en-US" smtClean="0"/>
              <a:t>7/30/21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FBC5B-C30D-6E43-BBA1-FCD0A767C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A4A1B-646E-7F46-99AB-1476FA499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3B5E-AD82-C64C-A563-3D7DA2457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1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2C76-3EEA-734E-A371-C1A12D917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EB8AE-831B-EC41-8965-46E3890DE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F9E99-79C6-5848-865F-7BE921A01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939F-EA66-B24B-94C1-7EA0059E6439}" type="datetimeFigureOut">
              <a:rPr lang="en-US" smtClean="0"/>
              <a:t>7/30/21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98A24-7044-2F47-B10E-9A8B08798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CD494-7E4F-1B4A-BC47-BB808354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3B5E-AD82-C64C-A563-3D7DA2457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04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A6C0D-727A-774F-9861-16692A565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AA784-E934-5A4F-979E-83C606527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8CAD9-179D-3C49-9651-4F88EC511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939F-EA66-B24B-94C1-7EA0059E6439}" type="datetimeFigureOut">
              <a:rPr lang="en-US" smtClean="0"/>
              <a:t>7/30/21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1BA8A-2967-D94F-86A9-054EABB87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03C11-71BE-DF4E-9B0A-A0CD164A8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3B5E-AD82-C64C-A563-3D7DA2457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8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08CF9-1CAE-9349-8F33-3A17282A9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E77BA-E5EC-DA48-9338-3D6FDBABD4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8241-5832-D149-A363-2651646E1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19C71-B556-4647-929C-363C85766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939F-EA66-B24B-94C1-7EA0059E6439}" type="datetimeFigureOut">
              <a:rPr lang="en-US" smtClean="0"/>
              <a:t>7/30/21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87FB5-74D3-6A4B-A98C-B11282CF3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AF7C8-EF80-C047-9441-5FE2B8794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3B5E-AD82-C64C-A563-3D7DA2457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2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67203-D806-A34E-8EB7-BFDBBD3CB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9B1A1-86E6-8645-8659-AB26FC5B5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E85FDA-1DCC-1247-8CF6-271E4E956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2B64F8-4C24-5D44-8FA6-7E67B887ED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9BA052-10C8-6E42-AB7B-8E4659B208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6F1240-4AD8-2344-9341-F673817FE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939F-EA66-B24B-94C1-7EA0059E6439}" type="datetimeFigureOut">
              <a:rPr lang="en-US" smtClean="0"/>
              <a:t>7/30/21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09E0A9-4656-6A4D-83A3-E5BA8494C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6666C0-12D6-704C-8101-D31C0FBA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3B5E-AD82-C64C-A563-3D7DA2457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94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E49C7-940F-6345-B09B-DFAFBE41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D1AC8B-029C-F24A-A9AB-EBDE3D0EC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939F-EA66-B24B-94C1-7EA0059E6439}" type="datetimeFigureOut">
              <a:rPr lang="en-US" smtClean="0"/>
              <a:t>7/30/21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0DF0A-714D-D64E-8705-964D4DBFF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5DEC30-F234-2741-8BD6-FC4A6CB8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3B5E-AD82-C64C-A563-3D7DA2457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17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E171F7-F118-BD43-BD5D-C1C4F4332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939F-EA66-B24B-94C1-7EA0059E6439}" type="datetimeFigureOut">
              <a:rPr lang="en-US" smtClean="0"/>
              <a:t>7/30/21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A7B936-8578-7940-B77A-0B0359F6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FB925-85DE-A644-8875-5A487FAA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3B5E-AD82-C64C-A563-3D7DA2457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18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6E658-CE2D-FC47-B087-357F092C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2C568-0926-F94F-9D44-9948227F0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36F73A-5A86-0541-BC49-21B8AAAA1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96B15-3652-3642-8961-275F488DE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939F-EA66-B24B-94C1-7EA0059E6439}" type="datetimeFigureOut">
              <a:rPr lang="en-US" smtClean="0"/>
              <a:t>7/30/21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F24E7-D860-7C45-BCC0-81719AD0B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70A13-0C25-504A-860A-736C56E0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3B5E-AD82-C64C-A563-3D7DA2457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7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127F-F04B-9F45-A642-B508201D5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1A092D-A4D4-044E-B54A-70402EA04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27F293-52EE-3A41-B3AB-FAF62B154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39DEA8-E747-1F49-998A-EB2571B96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939F-EA66-B24B-94C1-7EA0059E6439}" type="datetimeFigureOut">
              <a:rPr lang="en-US" smtClean="0"/>
              <a:t>7/30/21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C75030-3B4C-4048-BD13-7EE07AC87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B89AB-A29D-C549-A3E9-2B77E703B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3B5E-AD82-C64C-A563-3D7DA2457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81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2A649D-08E6-B646-939B-6CAFE36F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06FEE-8996-0946-9B0A-469575967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4F2D4-CF85-EC4B-833C-405DFD3BBC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5939F-EA66-B24B-94C1-7EA0059E6439}" type="datetimeFigureOut">
              <a:rPr lang="en-US" smtClean="0"/>
              <a:t>7/30/21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CFA00-C12F-F74A-84F1-48FAD58B6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7D371-9944-984B-BCBE-3830EFA5E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03B5E-AD82-C64C-A563-3D7DA2457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4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5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.tiff"/><Relationship Id="rId4" Type="http://schemas.openxmlformats.org/officeDocument/2006/relationships/image" Target="../media/image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5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.tiff"/><Relationship Id="rId4" Type="http://schemas.openxmlformats.org/officeDocument/2006/relationships/image" Target="../media/image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5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.tiff"/><Relationship Id="rId4" Type="http://schemas.openxmlformats.org/officeDocument/2006/relationships/image" Target="../media/image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5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.tiff"/><Relationship Id="rId4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.tiff"/><Relationship Id="rId18" Type="http://schemas.openxmlformats.org/officeDocument/2006/relationships/image" Target="../media/image15.png"/><Relationship Id="rId3" Type="http://schemas.openxmlformats.org/officeDocument/2006/relationships/image" Target="../media/image2.tiff"/><Relationship Id="rId21" Type="http://schemas.openxmlformats.org/officeDocument/2006/relationships/image" Target="../media/image18.png"/><Relationship Id="rId7" Type="http://schemas.openxmlformats.org/officeDocument/2006/relationships/image" Target="../media/image6.tiff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11" Type="http://schemas.openxmlformats.org/officeDocument/2006/relationships/image" Target="../media/image10.png"/><Relationship Id="rId5" Type="http://schemas.openxmlformats.org/officeDocument/2006/relationships/image" Target="../media/image4.tiff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tiff"/><Relationship Id="rId9" Type="http://schemas.openxmlformats.org/officeDocument/2006/relationships/image" Target="../media/image8.png"/><Relationship Id="rId14" Type="http://schemas.openxmlformats.org/officeDocument/2006/relationships/image" Target="../media/image8.tiff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34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53.jpeg"/><Relationship Id="rId10" Type="http://schemas.openxmlformats.org/officeDocument/2006/relationships/image" Target="../media/image52.tiff"/><Relationship Id="rId4" Type="http://schemas.openxmlformats.org/officeDocument/2006/relationships/image" Target="../media/image40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310.png"/><Relationship Id="rId3" Type="http://schemas.openxmlformats.org/officeDocument/2006/relationships/image" Target="../media/image280.png"/><Relationship Id="rId7" Type="http://schemas.openxmlformats.org/officeDocument/2006/relationships/image" Target="../media/image5.tiff"/><Relationship Id="rId12" Type="http://schemas.openxmlformats.org/officeDocument/2006/relationships/image" Target="../media/image54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11" Type="http://schemas.openxmlformats.org/officeDocument/2006/relationships/image" Target="../media/image2.tiff"/><Relationship Id="rId5" Type="http://schemas.openxmlformats.org/officeDocument/2006/relationships/image" Target="../media/image300.png"/><Relationship Id="rId15" Type="http://schemas.openxmlformats.org/officeDocument/2006/relationships/image" Target="../media/image340.png"/><Relationship Id="rId10" Type="http://schemas.openxmlformats.org/officeDocument/2006/relationships/image" Target="../media/image4.tiff"/><Relationship Id="rId4" Type="http://schemas.openxmlformats.org/officeDocument/2006/relationships/image" Target="../media/image290.png"/><Relationship Id="rId9" Type="http://schemas.openxmlformats.org/officeDocument/2006/relationships/image" Target="../media/image52.tiff"/><Relationship Id="rId14" Type="http://schemas.openxmlformats.org/officeDocument/2006/relationships/image" Target="../media/image3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tiff"/><Relationship Id="rId7" Type="http://schemas.openxmlformats.org/officeDocument/2006/relationships/image" Target="../media/image54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52.tiff"/><Relationship Id="rId4" Type="http://schemas.openxmlformats.org/officeDocument/2006/relationships/image" Target="../media/image5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.tiff"/><Relationship Id="rId4" Type="http://schemas.openxmlformats.org/officeDocument/2006/relationships/image" Target="../media/image5.tiff"/><Relationship Id="rId9" Type="http://schemas.openxmlformats.org/officeDocument/2006/relationships/image" Target="../media/image40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3" Type="http://schemas.openxmlformats.org/officeDocument/2006/relationships/image" Target="../media/image3.tif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11" Type="http://schemas.openxmlformats.org/officeDocument/2006/relationships/image" Target="../media/image421.png"/><Relationship Id="rId5" Type="http://schemas.openxmlformats.org/officeDocument/2006/relationships/image" Target="../media/image52.tiff"/><Relationship Id="rId10" Type="http://schemas.openxmlformats.org/officeDocument/2006/relationships/image" Target="../media/image41.png"/><Relationship Id="rId4" Type="http://schemas.openxmlformats.org/officeDocument/2006/relationships/image" Target="../media/image5.tiff"/><Relationship Id="rId9" Type="http://schemas.openxmlformats.org/officeDocument/2006/relationships/image" Target="../media/image40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21.png"/><Relationship Id="rId3" Type="http://schemas.openxmlformats.org/officeDocument/2006/relationships/image" Target="../media/image3.tiff"/><Relationship Id="rId7" Type="http://schemas.openxmlformats.org/officeDocument/2006/relationships/image" Target="../media/image54.tiff"/><Relationship Id="rId12" Type="http://schemas.openxmlformats.org/officeDocument/2006/relationships/image" Target="../media/image4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11" Type="http://schemas.openxmlformats.org/officeDocument/2006/relationships/image" Target="../media/image41.png"/><Relationship Id="rId5" Type="http://schemas.openxmlformats.org/officeDocument/2006/relationships/image" Target="../media/image52.tiff"/><Relationship Id="rId10" Type="http://schemas.openxmlformats.org/officeDocument/2006/relationships/image" Target="../media/image401.png"/><Relationship Id="rId4" Type="http://schemas.openxmlformats.org/officeDocument/2006/relationships/image" Target="../media/image5.tiff"/><Relationship Id="rId9" Type="http://schemas.openxmlformats.org/officeDocument/2006/relationships/image" Target="../media/image391.png"/><Relationship Id="rId14" Type="http://schemas.openxmlformats.org/officeDocument/2006/relationships/image" Target="../media/image4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21.png"/><Relationship Id="rId3" Type="http://schemas.openxmlformats.org/officeDocument/2006/relationships/image" Target="../media/image3.tiff"/><Relationship Id="rId7" Type="http://schemas.openxmlformats.org/officeDocument/2006/relationships/image" Target="../media/image54.tiff"/><Relationship Id="rId12" Type="http://schemas.openxmlformats.org/officeDocument/2006/relationships/image" Target="../media/image4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11" Type="http://schemas.openxmlformats.org/officeDocument/2006/relationships/image" Target="../media/image41.png"/><Relationship Id="rId5" Type="http://schemas.openxmlformats.org/officeDocument/2006/relationships/image" Target="../media/image52.tiff"/><Relationship Id="rId10" Type="http://schemas.openxmlformats.org/officeDocument/2006/relationships/image" Target="../media/image401.png"/><Relationship Id="rId4" Type="http://schemas.openxmlformats.org/officeDocument/2006/relationships/image" Target="../media/image5.tiff"/><Relationship Id="rId9" Type="http://schemas.openxmlformats.org/officeDocument/2006/relationships/image" Target="../media/image391.png"/><Relationship Id="rId14" Type="http://schemas.openxmlformats.org/officeDocument/2006/relationships/image" Target="../media/image4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20.png"/><Relationship Id="rId3" Type="http://schemas.openxmlformats.org/officeDocument/2006/relationships/image" Target="../media/image3.tiff"/><Relationship Id="rId7" Type="http://schemas.openxmlformats.org/officeDocument/2006/relationships/image" Target="../media/image54.tiff"/><Relationship Id="rId12" Type="http://schemas.openxmlformats.org/officeDocument/2006/relationships/image" Target="../media/image4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11" Type="http://schemas.openxmlformats.org/officeDocument/2006/relationships/image" Target="../media/image410.png"/><Relationship Id="rId5" Type="http://schemas.openxmlformats.org/officeDocument/2006/relationships/image" Target="../media/image52.tiff"/><Relationship Id="rId10" Type="http://schemas.openxmlformats.org/officeDocument/2006/relationships/image" Target="../media/image400.png"/><Relationship Id="rId4" Type="http://schemas.openxmlformats.org/officeDocument/2006/relationships/image" Target="../media/image5.tiff"/><Relationship Id="rId9" Type="http://schemas.openxmlformats.org/officeDocument/2006/relationships/image" Target="../media/image390.png"/><Relationship Id="rId14" Type="http://schemas.openxmlformats.org/officeDocument/2006/relationships/image" Target="../media/image44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20.png"/><Relationship Id="rId3" Type="http://schemas.openxmlformats.org/officeDocument/2006/relationships/image" Target="../media/image3.tiff"/><Relationship Id="rId7" Type="http://schemas.openxmlformats.org/officeDocument/2006/relationships/image" Target="../media/image54.tiff"/><Relationship Id="rId12" Type="http://schemas.openxmlformats.org/officeDocument/2006/relationships/image" Target="../media/image4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11" Type="http://schemas.openxmlformats.org/officeDocument/2006/relationships/image" Target="../media/image410.png"/><Relationship Id="rId5" Type="http://schemas.openxmlformats.org/officeDocument/2006/relationships/image" Target="../media/image52.tiff"/><Relationship Id="rId10" Type="http://schemas.openxmlformats.org/officeDocument/2006/relationships/image" Target="../media/image400.png"/><Relationship Id="rId4" Type="http://schemas.openxmlformats.org/officeDocument/2006/relationships/image" Target="../media/image5.tiff"/><Relationship Id="rId9" Type="http://schemas.openxmlformats.org/officeDocument/2006/relationships/image" Target="../media/image390.png"/><Relationship Id="rId14" Type="http://schemas.openxmlformats.org/officeDocument/2006/relationships/image" Target="../media/image4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1.png"/><Relationship Id="rId4" Type="http://schemas.openxmlformats.org/officeDocument/2006/relationships/image" Target="../media/image4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1.png"/><Relationship Id="rId4" Type="http://schemas.openxmlformats.org/officeDocument/2006/relationships/image" Target="../media/image4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1.png"/><Relationship Id="rId4" Type="http://schemas.openxmlformats.org/officeDocument/2006/relationships/image" Target="../media/image4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1.png"/><Relationship Id="rId4" Type="http://schemas.openxmlformats.org/officeDocument/2006/relationships/image" Target="../media/image4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1.png"/><Relationship Id="rId4" Type="http://schemas.openxmlformats.org/officeDocument/2006/relationships/image" Target="../media/image4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1.png"/><Relationship Id="rId4" Type="http://schemas.openxmlformats.org/officeDocument/2006/relationships/image" Target="../media/image4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5.tiff"/><Relationship Id="rId7" Type="http://schemas.openxmlformats.org/officeDocument/2006/relationships/image" Target="../media/image3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1.png"/><Relationship Id="rId4" Type="http://schemas.openxmlformats.org/officeDocument/2006/relationships/image" Target="../media/image4.tiff"/><Relationship Id="rId9" Type="http://schemas.openxmlformats.org/officeDocument/2006/relationships/image" Target="../media/image6.tif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5.tiff"/><Relationship Id="rId7" Type="http://schemas.openxmlformats.org/officeDocument/2006/relationships/image" Target="../media/image52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1.pn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5.tiff"/><Relationship Id="rId7" Type="http://schemas.openxmlformats.org/officeDocument/2006/relationships/image" Target="../media/image52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1.png"/><Relationship Id="rId4" Type="http://schemas.openxmlformats.org/officeDocument/2006/relationships/image" Target="../media/image4.tif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5.tiff"/><Relationship Id="rId7" Type="http://schemas.openxmlformats.org/officeDocument/2006/relationships/image" Target="../media/image52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1.png"/><Relationship Id="rId4" Type="http://schemas.openxmlformats.org/officeDocument/2006/relationships/image" Target="../media/image4.tif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5.tiff"/><Relationship Id="rId7" Type="http://schemas.openxmlformats.org/officeDocument/2006/relationships/image" Target="../media/image52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1.png"/><Relationship Id="rId4" Type="http://schemas.openxmlformats.org/officeDocument/2006/relationships/image" Target="../media/image4.tif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5.tiff"/><Relationship Id="rId7" Type="http://schemas.openxmlformats.org/officeDocument/2006/relationships/image" Target="../media/image52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1.png"/><Relationship Id="rId4" Type="http://schemas.openxmlformats.org/officeDocument/2006/relationships/image" Target="../media/image4.tif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3.tiff"/><Relationship Id="rId7" Type="http://schemas.openxmlformats.org/officeDocument/2006/relationships/image" Target="../media/image4.tiff"/><Relationship Id="rId12" Type="http://schemas.openxmlformats.org/officeDocument/2006/relationships/image" Target="../media/image37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11" Type="http://schemas.openxmlformats.org/officeDocument/2006/relationships/image" Target="../media/image360.png"/><Relationship Id="rId5" Type="http://schemas.openxmlformats.org/officeDocument/2006/relationships/image" Target="../media/image6.tiff"/><Relationship Id="rId10" Type="http://schemas.openxmlformats.org/officeDocument/2006/relationships/image" Target="../media/image350.png"/><Relationship Id="rId4" Type="http://schemas.openxmlformats.org/officeDocument/2006/relationships/image" Target="../media/image5.tiff"/><Relationship Id="rId9" Type="http://schemas.openxmlformats.org/officeDocument/2006/relationships/image" Target="../media/image54.tif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3.tiff"/><Relationship Id="rId7" Type="http://schemas.openxmlformats.org/officeDocument/2006/relationships/image" Target="../media/image4.tiff"/><Relationship Id="rId12" Type="http://schemas.openxmlformats.org/officeDocument/2006/relationships/image" Target="../media/image3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11" Type="http://schemas.openxmlformats.org/officeDocument/2006/relationships/image" Target="../media/image360.png"/><Relationship Id="rId5" Type="http://schemas.openxmlformats.org/officeDocument/2006/relationships/image" Target="../media/image6.tiff"/><Relationship Id="rId10" Type="http://schemas.openxmlformats.org/officeDocument/2006/relationships/image" Target="../media/image350.png"/><Relationship Id="rId4" Type="http://schemas.openxmlformats.org/officeDocument/2006/relationships/image" Target="../media/image5.tiff"/><Relationship Id="rId9" Type="http://schemas.openxmlformats.org/officeDocument/2006/relationships/image" Target="../media/image54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7.tiff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A8983-765D-8B45-B5FD-5E59C4AB6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8682" y="-148528"/>
            <a:ext cx="9774621" cy="23876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MPC for Everyone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9AD29B-439F-AF46-B163-18F9CAA715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3" y="3348226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/>
              <a:t>Aarushi</a:t>
            </a:r>
            <a:r>
              <a:rPr lang="en-US" dirty="0"/>
              <a:t> </a:t>
            </a:r>
            <a:r>
              <a:rPr lang="en-US" sz="2800" dirty="0"/>
              <a:t>Goel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BC5B2B-7E41-7948-81E5-2BF562B6632C}"/>
              </a:ext>
            </a:extLst>
          </p:cNvPr>
          <p:cNvSpPr/>
          <p:nvPr/>
        </p:nvSpPr>
        <p:spPr>
          <a:xfrm>
            <a:off x="1051024" y="5037960"/>
            <a:ext cx="100899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/>
              <a:t>Based on joint works with</a:t>
            </a:r>
          </a:p>
          <a:p>
            <a:pPr algn="ctr"/>
            <a:endParaRPr lang="en-US" sz="2000"/>
          </a:p>
          <a:p>
            <a:pPr algn="ctr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Gabrielle Beck (JHU), Arka Rai Choudhuri (JHU), Matthew Green (JHU), </a:t>
            </a:r>
          </a:p>
          <a:p>
            <a:pPr algn="ctr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Abhishek Jain (JHU) &amp; Gabriel Kaptchuk (BU)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EA8718-4FFF-2D41-8F6B-AFED65877B3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3004" y="3976463"/>
            <a:ext cx="1925981" cy="39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41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F513B-D6DF-3A45-86A6-F7258E94D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</a:t>
            </a:r>
            <a:r>
              <a:rPr lang="en-US" dirty="0"/>
              <a:t>ingle </a:t>
            </a:r>
            <a:r>
              <a:rPr lang="en-US" dirty="0">
                <a:solidFill>
                  <a:schemeClr val="accent1"/>
                </a:solidFill>
              </a:rPr>
              <a:t>I</a:t>
            </a:r>
            <a:r>
              <a:rPr lang="en-US" dirty="0"/>
              <a:t>nstruction </a:t>
            </a:r>
            <a:r>
              <a:rPr lang="en-US" dirty="0">
                <a:solidFill>
                  <a:schemeClr val="accent1"/>
                </a:solidFill>
              </a:rPr>
              <a:t>M</a:t>
            </a:r>
            <a:r>
              <a:rPr lang="en-US" dirty="0"/>
              <a:t>ultiple </a:t>
            </a:r>
            <a:r>
              <a:rPr lang="en-US" dirty="0">
                <a:solidFill>
                  <a:schemeClr val="accent1"/>
                </a:solidFill>
              </a:rPr>
              <a:t>D</a:t>
            </a:r>
            <a:r>
              <a:rPr lang="en-US" dirty="0"/>
              <a:t>ata Circuits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6DB42F-EFEA-E946-A5AF-2A12B62B7649}"/>
              </a:ext>
            </a:extLst>
          </p:cNvPr>
          <p:cNvSpPr/>
          <p:nvPr/>
        </p:nvSpPr>
        <p:spPr>
          <a:xfrm>
            <a:off x="2514600" y="2211474"/>
            <a:ext cx="1727172" cy="27715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52EC8A-3C86-B946-80EF-C4A415BE37C3}"/>
              </a:ext>
            </a:extLst>
          </p:cNvPr>
          <p:cNvSpPr/>
          <p:nvPr/>
        </p:nvSpPr>
        <p:spPr>
          <a:xfrm>
            <a:off x="2599579" y="3605566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2B1EF1-7CEE-6A48-A3E4-B2366D721928}"/>
              </a:ext>
            </a:extLst>
          </p:cNvPr>
          <p:cNvSpPr/>
          <p:nvPr/>
        </p:nvSpPr>
        <p:spPr>
          <a:xfrm>
            <a:off x="3180140" y="3605566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C39504-9BDB-F445-9356-64A6CB74B7E0}"/>
              </a:ext>
            </a:extLst>
          </p:cNvPr>
          <p:cNvSpPr/>
          <p:nvPr/>
        </p:nvSpPr>
        <p:spPr>
          <a:xfrm>
            <a:off x="3760702" y="3605565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FFBD1A-2BE4-E644-9AA6-CFB70EBD821A}"/>
              </a:ext>
            </a:extLst>
          </p:cNvPr>
          <p:cNvSpPr/>
          <p:nvPr/>
        </p:nvSpPr>
        <p:spPr>
          <a:xfrm>
            <a:off x="2599579" y="4229953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622D01-7765-0045-BD4D-8133AEC7CAC3}"/>
              </a:ext>
            </a:extLst>
          </p:cNvPr>
          <p:cNvSpPr/>
          <p:nvPr/>
        </p:nvSpPr>
        <p:spPr>
          <a:xfrm>
            <a:off x="3180140" y="4229953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88C20BA-F362-564E-B104-739B3A90D824}"/>
              </a:ext>
            </a:extLst>
          </p:cNvPr>
          <p:cNvSpPr/>
          <p:nvPr/>
        </p:nvSpPr>
        <p:spPr>
          <a:xfrm>
            <a:off x="3760702" y="4229952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944805-850A-4E42-B422-0687CD2507D1}"/>
              </a:ext>
            </a:extLst>
          </p:cNvPr>
          <p:cNvSpPr/>
          <p:nvPr/>
        </p:nvSpPr>
        <p:spPr>
          <a:xfrm>
            <a:off x="2599579" y="2977556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9814E9-293A-AF4C-BD77-1C6C97699F24}"/>
              </a:ext>
            </a:extLst>
          </p:cNvPr>
          <p:cNvSpPr/>
          <p:nvPr/>
        </p:nvSpPr>
        <p:spPr>
          <a:xfrm>
            <a:off x="3180140" y="2977556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F0910A-3F3E-AB4E-BED8-9A35C05CCAAA}"/>
              </a:ext>
            </a:extLst>
          </p:cNvPr>
          <p:cNvSpPr/>
          <p:nvPr/>
        </p:nvSpPr>
        <p:spPr>
          <a:xfrm>
            <a:off x="3760702" y="2977555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E43B17-6C49-104E-92EF-2D881B95EFDA}"/>
              </a:ext>
            </a:extLst>
          </p:cNvPr>
          <p:cNvSpPr/>
          <p:nvPr/>
        </p:nvSpPr>
        <p:spPr>
          <a:xfrm>
            <a:off x="2599579" y="2349545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D147A8-08A6-4643-93CA-83981EE045E1}"/>
              </a:ext>
            </a:extLst>
          </p:cNvPr>
          <p:cNvSpPr/>
          <p:nvPr/>
        </p:nvSpPr>
        <p:spPr>
          <a:xfrm>
            <a:off x="3180140" y="2349545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C97F7CF-698B-B143-8F6E-AD8122A23463}"/>
              </a:ext>
            </a:extLst>
          </p:cNvPr>
          <p:cNvSpPr/>
          <p:nvPr/>
        </p:nvSpPr>
        <p:spPr>
          <a:xfrm>
            <a:off x="3760702" y="2349545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09171C-D17B-224F-AA62-F5C16CA5D664}"/>
              </a:ext>
            </a:extLst>
          </p:cNvPr>
          <p:cNvCxnSpPr>
            <a:cxnSpLocks/>
          </p:cNvCxnSpPr>
          <p:nvPr/>
        </p:nvCxnSpPr>
        <p:spPr>
          <a:xfrm flipV="1">
            <a:off x="2693919" y="4626431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CE031F6-9FE0-E747-BB6F-6EC08510BB99}"/>
              </a:ext>
            </a:extLst>
          </p:cNvPr>
          <p:cNvCxnSpPr>
            <a:cxnSpLocks/>
          </p:cNvCxnSpPr>
          <p:nvPr/>
        </p:nvCxnSpPr>
        <p:spPr>
          <a:xfrm flipV="1">
            <a:off x="2893487" y="4626431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A3179B-C5FD-024D-8746-4A3C00D912CA}"/>
              </a:ext>
            </a:extLst>
          </p:cNvPr>
          <p:cNvCxnSpPr>
            <a:cxnSpLocks/>
          </p:cNvCxnSpPr>
          <p:nvPr/>
        </p:nvCxnSpPr>
        <p:spPr>
          <a:xfrm flipV="1">
            <a:off x="3274481" y="4626431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00E45FD-4EAC-9B4E-A381-C3967DD3167D}"/>
              </a:ext>
            </a:extLst>
          </p:cNvPr>
          <p:cNvCxnSpPr>
            <a:cxnSpLocks/>
          </p:cNvCxnSpPr>
          <p:nvPr/>
        </p:nvCxnSpPr>
        <p:spPr>
          <a:xfrm flipV="1">
            <a:off x="3474049" y="4626431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46B21D3-FFC7-C644-A9FF-97A0BCB7E8C6}"/>
              </a:ext>
            </a:extLst>
          </p:cNvPr>
          <p:cNvCxnSpPr>
            <a:cxnSpLocks/>
          </p:cNvCxnSpPr>
          <p:nvPr/>
        </p:nvCxnSpPr>
        <p:spPr>
          <a:xfrm flipV="1">
            <a:off x="3865135" y="4627014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BCF7014-3EAA-E641-BEC8-51084D187D19}"/>
              </a:ext>
            </a:extLst>
          </p:cNvPr>
          <p:cNvCxnSpPr>
            <a:cxnSpLocks/>
          </p:cNvCxnSpPr>
          <p:nvPr/>
        </p:nvCxnSpPr>
        <p:spPr>
          <a:xfrm flipV="1">
            <a:off x="4064703" y="4627014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46B6F30-F544-D544-84DF-E68AD4FC5909}"/>
              </a:ext>
            </a:extLst>
          </p:cNvPr>
          <p:cNvCxnSpPr>
            <a:cxnSpLocks/>
          </p:cNvCxnSpPr>
          <p:nvPr/>
        </p:nvCxnSpPr>
        <p:spPr>
          <a:xfrm flipV="1">
            <a:off x="2799147" y="4002043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735BF80-B143-1443-B5C6-98B2CFA31B51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3379709" y="3980889"/>
            <a:ext cx="467910" cy="249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205DE8-99AE-3E4E-9A10-80A666E9F285}"/>
              </a:ext>
            </a:extLst>
          </p:cNvPr>
          <p:cNvCxnSpPr>
            <a:cxnSpLocks/>
            <a:stCxn id="9" idx="0"/>
            <a:endCxn id="7" idx="3"/>
          </p:cNvCxnSpPr>
          <p:nvPr/>
        </p:nvCxnSpPr>
        <p:spPr>
          <a:xfrm flipV="1">
            <a:off x="2799148" y="3959735"/>
            <a:ext cx="439445" cy="270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176F957-57D0-0440-A6D6-0332BBA64A07}"/>
              </a:ext>
            </a:extLst>
          </p:cNvPr>
          <p:cNvCxnSpPr>
            <a:cxnSpLocks/>
          </p:cNvCxnSpPr>
          <p:nvPr/>
        </p:nvCxnSpPr>
        <p:spPr>
          <a:xfrm flipV="1">
            <a:off x="3977619" y="4002043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0A9933E-3B67-294C-A157-F79E4B5F6CAF}"/>
              </a:ext>
            </a:extLst>
          </p:cNvPr>
          <p:cNvCxnSpPr>
            <a:cxnSpLocks/>
            <a:endCxn id="7" idx="4"/>
          </p:cNvCxnSpPr>
          <p:nvPr/>
        </p:nvCxnSpPr>
        <p:spPr>
          <a:xfrm flipH="1" flipV="1">
            <a:off x="3379709" y="4020501"/>
            <a:ext cx="597911" cy="209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399AC1F-5051-FE4B-BB76-99FADF691648}"/>
              </a:ext>
            </a:extLst>
          </p:cNvPr>
          <p:cNvCxnSpPr>
            <a:cxnSpLocks/>
          </p:cNvCxnSpPr>
          <p:nvPr/>
        </p:nvCxnSpPr>
        <p:spPr>
          <a:xfrm flipV="1">
            <a:off x="2796258" y="3377523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21EB1FA-9F11-2F45-AF0E-7AFA99B81D01}"/>
              </a:ext>
            </a:extLst>
          </p:cNvPr>
          <p:cNvCxnSpPr>
            <a:cxnSpLocks/>
          </p:cNvCxnSpPr>
          <p:nvPr/>
        </p:nvCxnSpPr>
        <p:spPr>
          <a:xfrm flipV="1">
            <a:off x="3376820" y="3356370"/>
            <a:ext cx="467910" cy="249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C5EF5F6-118F-1B4C-8E21-2000F4777425}"/>
              </a:ext>
            </a:extLst>
          </p:cNvPr>
          <p:cNvCxnSpPr>
            <a:cxnSpLocks/>
          </p:cNvCxnSpPr>
          <p:nvPr/>
        </p:nvCxnSpPr>
        <p:spPr>
          <a:xfrm flipV="1">
            <a:off x="3974730" y="3377523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717220E-EC4E-1F49-9A62-51175DE938B9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2901424" y="3366947"/>
            <a:ext cx="1058846" cy="238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A2520EE-CF3B-9E4C-B397-6FD143BB36EE}"/>
              </a:ext>
            </a:extLst>
          </p:cNvPr>
          <p:cNvCxnSpPr>
            <a:cxnSpLocks/>
          </p:cNvCxnSpPr>
          <p:nvPr/>
        </p:nvCxnSpPr>
        <p:spPr>
          <a:xfrm flipV="1">
            <a:off x="3355335" y="3377523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FDA0C8D-9823-4345-9073-CED23A818A45}"/>
              </a:ext>
            </a:extLst>
          </p:cNvPr>
          <p:cNvCxnSpPr>
            <a:cxnSpLocks/>
            <a:stCxn id="10" idx="0"/>
            <a:endCxn id="6" idx="5"/>
          </p:cNvCxnSpPr>
          <p:nvPr/>
        </p:nvCxnSpPr>
        <p:spPr>
          <a:xfrm flipH="1" flipV="1">
            <a:off x="2940263" y="3959735"/>
            <a:ext cx="439446" cy="270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1E86B28-382B-D04F-A360-A0B315D20A3F}"/>
              </a:ext>
            </a:extLst>
          </p:cNvPr>
          <p:cNvCxnSpPr>
            <a:cxnSpLocks/>
          </p:cNvCxnSpPr>
          <p:nvPr/>
        </p:nvCxnSpPr>
        <p:spPr>
          <a:xfrm flipV="1">
            <a:off x="2810717" y="2745890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0D600C8-82F7-0E4E-8A6B-67BFDF4E22EE}"/>
              </a:ext>
            </a:extLst>
          </p:cNvPr>
          <p:cNvCxnSpPr>
            <a:cxnSpLocks/>
          </p:cNvCxnSpPr>
          <p:nvPr/>
        </p:nvCxnSpPr>
        <p:spPr>
          <a:xfrm flipV="1">
            <a:off x="3989189" y="2745890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4656C6E-A547-BA4F-B8C8-F9113629897E}"/>
              </a:ext>
            </a:extLst>
          </p:cNvPr>
          <p:cNvCxnSpPr>
            <a:cxnSpLocks/>
            <a:endCxn id="16" idx="5"/>
          </p:cNvCxnSpPr>
          <p:nvPr/>
        </p:nvCxnSpPr>
        <p:spPr>
          <a:xfrm flipH="1" flipV="1">
            <a:off x="3520824" y="2703715"/>
            <a:ext cx="453905" cy="270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BFCE0D5-A97C-A640-8323-8CA7E819AC0E}"/>
              </a:ext>
            </a:extLst>
          </p:cNvPr>
          <p:cNvCxnSpPr>
            <a:cxnSpLocks/>
          </p:cNvCxnSpPr>
          <p:nvPr/>
        </p:nvCxnSpPr>
        <p:spPr>
          <a:xfrm flipV="1">
            <a:off x="3369795" y="2745890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AEC996F-EBAC-CD43-AB6D-5BA04383832C}"/>
              </a:ext>
            </a:extLst>
          </p:cNvPr>
          <p:cNvCxnSpPr>
            <a:cxnSpLocks/>
          </p:cNvCxnSpPr>
          <p:nvPr/>
        </p:nvCxnSpPr>
        <p:spPr>
          <a:xfrm flipV="1">
            <a:off x="2882883" y="2726755"/>
            <a:ext cx="973824" cy="277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482EFC3-5293-E44B-8EEE-D210C0CDB885}"/>
              </a:ext>
            </a:extLst>
          </p:cNvPr>
          <p:cNvCxnSpPr>
            <a:cxnSpLocks/>
          </p:cNvCxnSpPr>
          <p:nvPr/>
        </p:nvCxnSpPr>
        <p:spPr>
          <a:xfrm flipH="1" flipV="1">
            <a:off x="2911037" y="2721405"/>
            <a:ext cx="439446" cy="270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0167AB5-2E7D-5548-A401-7EBFA91ADD37}"/>
              </a:ext>
            </a:extLst>
          </p:cNvPr>
          <p:cNvCxnSpPr>
            <a:cxnSpLocks/>
          </p:cNvCxnSpPr>
          <p:nvPr/>
        </p:nvCxnSpPr>
        <p:spPr>
          <a:xfrm flipV="1">
            <a:off x="4496210" y="4626431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739D833F-1CD6-334F-A81E-76805E7FDD55}"/>
              </a:ext>
            </a:extLst>
          </p:cNvPr>
          <p:cNvSpPr/>
          <p:nvPr/>
        </p:nvSpPr>
        <p:spPr>
          <a:xfrm>
            <a:off x="4316890" y="2211474"/>
            <a:ext cx="1727172" cy="27715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6719D7A-216C-EE47-830A-56B1AC945077}"/>
              </a:ext>
            </a:extLst>
          </p:cNvPr>
          <p:cNvSpPr/>
          <p:nvPr/>
        </p:nvSpPr>
        <p:spPr>
          <a:xfrm>
            <a:off x="4401870" y="3605566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C7DC6EC-E6F4-DC47-869C-44EFD8B666A1}"/>
              </a:ext>
            </a:extLst>
          </p:cNvPr>
          <p:cNvSpPr/>
          <p:nvPr/>
        </p:nvSpPr>
        <p:spPr>
          <a:xfrm>
            <a:off x="4982431" y="3605566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0ADFF9D-5927-5340-AE40-066122DBEB74}"/>
              </a:ext>
            </a:extLst>
          </p:cNvPr>
          <p:cNvSpPr/>
          <p:nvPr/>
        </p:nvSpPr>
        <p:spPr>
          <a:xfrm>
            <a:off x="5562992" y="3605565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FBDAF89-9B2A-1F4E-BC0F-2A19C3BD5E8D}"/>
              </a:ext>
            </a:extLst>
          </p:cNvPr>
          <p:cNvSpPr/>
          <p:nvPr/>
        </p:nvSpPr>
        <p:spPr>
          <a:xfrm>
            <a:off x="4401870" y="4229953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E029F26-981E-9F46-B382-848D3A5A3190}"/>
              </a:ext>
            </a:extLst>
          </p:cNvPr>
          <p:cNvSpPr/>
          <p:nvPr/>
        </p:nvSpPr>
        <p:spPr>
          <a:xfrm>
            <a:off x="4982431" y="4229953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5A64B16-DD04-3E47-BA94-4E1DAF401482}"/>
              </a:ext>
            </a:extLst>
          </p:cNvPr>
          <p:cNvSpPr/>
          <p:nvPr/>
        </p:nvSpPr>
        <p:spPr>
          <a:xfrm>
            <a:off x="5562992" y="4229952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63F85A-2AEE-BB42-9A3B-D367CBFDEEE3}"/>
              </a:ext>
            </a:extLst>
          </p:cNvPr>
          <p:cNvSpPr/>
          <p:nvPr/>
        </p:nvSpPr>
        <p:spPr>
          <a:xfrm>
            <a:off x="4401870" y="2977556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9487902-D045-B84E-A4CF-5367ECF6C352}"/>
              </a:ext>
            </a:extLst>
          </p:cNvPr>
          <p:cNvSpPr/>
          <p:nvPr/>
        </p:nvSpPr>
        <p:spPr>
          <a:xfrm>
            <a:off x="4982431" y="2977556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C569C52-3125-B146-B474-9DF5FF886755}"/>
              </a:ext>
            </a:extLst>
          </p:cNvPr>
          <p:cNvSpPr/>
          <p:nvPr/>
        </p:nvSpPr>
        <p:spPr>
          <a:xfrm>
            <a:off x="5562992" y="2977555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8C4546B-C203-0947-84B3-556B5CF8B6D4}"/>
              </a:ext>
            </a:extLst>
          </p:cNvPr>
          <p:cNvSpPr/>
          <p:nvPr/>
        </p:nvSpPr>
        <p:spPr>
          <a:xfrm>
            <a:off x="4401870" y="2349545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922421A-EBAE-6540-AAB3-0C42876FB724}"/>
              </a:ext>
            </a:extLst>
          </p:cNvPr>
          <p:cNvSpPr/>
          <p:nvPr/>
        </p:nvSpPr>
        <p:spPr>
          <a:xfrm>
            <a:off x="4982431" y="2349545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C19E757-AF91-8D4B-A919-7BDA3F97D7C6}"/>
              </a:ext>
            </a:extLst>
          </p:cNvPr>
          <p:cNvSpPr/>
          <p:nvPr/>
        </p:nvSpPr>
        <p:spPr>
          <a:xfrm>
            <a:off x="5562992" y="2349545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D52C15F-720E-4A4A-B94C-09F0F87712C4}"/>
              </a:ext>
            </a:extLst>
          </p:cNvPr>
          <p:cNvCxnSpPr>
            <a:cxnSpLocks/>
          </p:cNvCxnSpPr>
          <p:nvPr/>
        </p:nvCxnSpPr>
        <p:spPr>
          <a:xfrm flipV="1">
            <a:off x="4695778" y="4626431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C6154D3-C263-5A4F-9C81-BA11000B8099}"/>
              </a:ext>
            </a:extLst>
          </p:cNvPr>
          <p:cNvCxnSpPr>
            <a:cxnSpLocks/>
          </p:cNvCxnSpPr>
          <p:nvPr/>
        </p:nvCxnSpPr>
        <p:spPr>
          <a:xfrm flipV="1">
            <a:off x="5076771" y="4626431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5CC7E1A-7C6F-CD42-8A58-45BEEC672913}"/>
              </a:ext>
            </a:extLst>
          </p:cNvPr>
          <p:cNvCxnSpPr>
            <a:cxnSpLocks/>
          </p:cNvCxnSpPr>
          <p:nvPr/>
        </p:nvCxnSpPr>
        <p:spPr>
          <a:xfrm flipV="1">
            <a:off x="5276339" y="4626431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4A04576-E605-FB4F-813D-4B1890F2EC02}"/>
              </a:ext>
            </a:extLst>
          </p:cNvPr>
          <p:cNvCxnSpPr>
            <a:cxnSpLocks/>
          </p:cNvCxnSpPr>
          <p:nvPr/>
        </p:nvCxnSpPr>
        <p:spPr>
          <a:xfrm flipV="1">
            <a:off x="5667425" y="4627014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06A2E45-944D-6945-8888-C5AD3C92B341}"/>
              </a:ext>
            </a:extLst>
          </p:cNvPr>
          <p:cNvCxnSpPr>
            <a:cxnSpLocks/>
          </p:cNvCxnSpPr>
          <p:nvPr/>
        </p:nvCxnSpPr>
        <p:spPr>
          <a:xfrm flipV="1">
            <a:off x="5866993" y="4627014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265F4B5-EAC8-064B-AC92-87BBBE8AF0EF}"/>
              </a:ext>
            </a:extLst>
          </p:cNvPr>
          <p:cNvCxnSpPr>
            <a:cxnSpLocks/>
          </p:cNvCxnSpPr>
          <p:nvPr/>
        </p:nvCxnSpPr>
        <p:spPr>
          <a:xfrm flipV="1">
            <a:off x="4601437" y="4002043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A4955AB-C005-FE4E-9740-6E4ACEB92A54}"/>
              </a:ext>
            </a:extLst>
          </p:cNvPr>
          <p:cNvCxnSpPr>
            <a:cxnSpLocks/>
            <a:stCxn id="46" idx="0"/>
          </p:cNvCxnSpPr>
          <p:nvPr/>
        </p:nvCxnSpPr>
        <p:spPr>
          <a:xfrm flipV="1">
            <a:off x="5181999" y="3980889"/>
            <a:ext cx="467910" cy="249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5650BB9-C39F-CF46-BCE2-4A3565D8517D}"/>
              </a:ext>
            </a:extLst>
          </p:cNvPr>
          <p:cNvCxnSpPr>
            <a:cxnSpLocks/>
            <a:stCxn id="45" idx="0"/>
            <a:endCxn id="43" idx="3"/>
          </p:cNvCxnSpPr>
          <p:nvPr/>
        </p:nvCxnSpPr>
        <p:spPr>
          <a:xfrm flipV="1">
            <a:off x="4601438" y="3959735"/>
            <a:ext cx="439445" cy="270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07569B6-D7E4-274E-AAAA-B26D4B9207DD}"/>
              </a:ext>
            </a:extLst>
          </p:cNvPr>
          <p:cNvCxnSpPr>
            <a:cxnSpLocks/>
          </p:cNvCxnSpPr>
          <p:nvPr/>
        </p:nvCxnSpPr>
        <p:spPr>
          <a:xfrm flipV="1">
            <a:off x="5779909" y="4002043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2D7B65D-B03F-F242-9D8D-D8D937C86291}"/>
              </a:ext>
            </a:extLst>
          </p:cNvPr>
          <p:cNvCxnSpPr>
            <a:cxnSpLocks/>
            <a:endCxn id="43" idx="4"/>
          </p:cNvCxnSpPr>
          <p:nvPr/>
        </p:nvCxnSpPr>
        <p:spPr>
          <a:xfrm flipH="1" flipV="1">
            <a:off x="5181999" y="4020501"/>
            <a:ext cx="597911" cy="209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0CB5353-A711-9848-B790-C90D4A9518ED}"/>
              </a:ext>
            </a:extLst>
          </p:cNvPr>
          <p:cNvCxnSpPr>
            <a:cxnSpLocks/>
          </p:cNvCxnSpPr>
          <p:nvPr/>
        </p:nvCxnSpPr>
        <p:spPr>
          <a:xfrm flipV="1">
            <a:off x="4598548" y="3377523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A386812-E14F-A642-BB0D-546BC3808CDF}"/>
              </a:ext>
            </a:extLst>
          </p:cNvPr>
          <p:cNvCxnSpPr>
            <a:cxnSpLocks/>
          </p:cNvCxnSpPr>
          <p:nvPr/>
        </p:nvCxnSpPr>
        <p:spPr>
          <a:xfrm flipV="1">
            <a:off x="5179110" y="3356370"/>
            <a:ext cx="467910" cy="249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3A2E503-AC62-A744-B6AD-60FA5DEF3307}"/>
              </a:ext>
            </a:extLst>
          </p:cNvPr>
          <p:cNvCxnSpPr>
            <a:cxnSpLocks/>
          </p:cNvCxnSpPr>
          <p:nvPr/>
        </p:nvCxnSpPr>
        <p:spPr>
          <a:xfrm flipV="1">
            <a:off x="5777020" y="3377523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5A6D7E4-13C1-F242-B5F8-6CE74008BB17}"/>
              </a:ext>
            </a:extLst>
          </p:cNvPr>
          <p:cNvCxnSpPr>
            <a:cxnSpLocks/>
            <a:stCxn id="44" idx="0"/>
          </p:cNvCxnSpPr>
          <p:nvPr/>
        </p:nvCxnSpPr>
        <p:spPr>
          <a:xfrm flipH="1" flipV="1">
            <a:off x="4703715" y="3366947"/>
            <a:ext cx="1058846" cy="238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568BD45-B137-304A-AB1C-B2D7FB9AC5D5}"/>
              </a:ext>
            </a:extLst>
          </p:cNvPr>
          <p:cNvCxnSpPr>
            <a:cxnSpLocks/>
          </p:cNvCxnSpPr>
          <p:nvPr/>
        </p:nvCxnSpPr>
        <p:spPr>
          <a:xfrm flipV="1">
            <a:off x="5157626" y="3377523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4114934-8CA3-024E-AE25-61B03408769E}"/>
              </a:ext>
            </a:extLst>
          </p:cNvPr>
          <p:cNvCxnSpPr>
            <a:cxnSpLocks/>
            <a:stCxn id="46" idx="0"/>
            <a:endCxn id="42" idx="5"/>
          </p:cNvCxnSpPr>
          <p:nvPr/>
        </p:nvCxnSpPr>
        <p:spPr>
          <a:xfrm flipH="1" flipV="1">
            <a:off x="4742554" y="3959735"/>
            <a:ext cx="439446" cy="270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D216D06-63BD-824F-9319-435D7975F31A}"/>
              </a:ext>
            </a:extLst>
          </p:cNvPr>
          <p:cNvCxnSpPr>
            <a:cxnSpLocks/>
          </p:cNvCxnSpPr>
          <p:nvPr/>
        </p:nvCxnSpPr>
        <p:spPr>
          <a:xfrm flipV="1">
            <a:off x="4613008" y="2745890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CF7CD0F-8340-324A-972E-B11249D96C62}"/>
              </a:ext>
            </a:extLst>
          </p:cNvPr>
          <p:cNvCxnSpPr>
            <a:cxnSpLocks/>
          </p:cNvCxnSpPr>
          <p:nvPr/>
        </p:nvCxnSpPr>
        <p:spPr>
          <a:xfrm flipV="1">
            <a:off x="5791480" y="2745890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1127118-A661-B144-873C-3F9BDC9A0250}"/>
              </a:ext>
            </a:extLst>
          </p:cNvPr>
          <p:cNvCxnSpPr>
            <a:cxnSpLocks/>
            <a:endCxn id="52" idx="5"/>
          </p:cNvCxnSpPr>
          <p:nvPr/>
        </p:nvCxnSpPr>
        <p:spPr>
          <a:xfrm flipH="1" flipV="1">
            <a:off x="5323115" y="2703715"/>
            <a:ext cx="453905" cy="270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94DC21F-2C8F-5D4B-844E-1E694B9299BA}"/>
              </a:ext>
            </a:extLst>
          </p:cNvPr>
          <p:cNvCxnSpPr>
            <a:cxnSpLocks/>
          </p:cNvCxnSpPr>
          <p:nvPr/>
        </p:nvCxnSpPr>
        <p:spPr>
          <a:xfrm flipV="1">
            <a:off x="5172085" y="2745890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93EDE6DA-995E-6345-822B-FA3AAB560052}"/>
              </a:ext>
            </a:extLst>
          </p:cNvPr>
          <p:cNvCxnSpPr>
            <a:cxnSpLocks/>
          </p:cNvCxnSpPr>
          <p:nvPr/>
        </p:nvCxnSpPr>
        <p:spPr>
          <a:xfrm flipV="1">
            <a:off x="4685173" y="2726755"/>
            <a:ext cx="973824" cy="277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359403F-50A3-404B-9E70-3ABFC87DC817}"/>
              </a:ext>
            </a:extLst>
          </p:cNvPr>
          <p:cNvCxnSpPr>
            <a:cxnSpLocks/>
          </p:cNvCxnSpPr>
          <p:nvPr/>
        </p:nvCxnSpPr>
        <p:spPr>
          <a:xfrm flipH="1" flipV="1">
            <a:off x="4713327" y="2721405"/>
            <a:ext cx="439446" cy="270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CFE71CC4-05B4-3D4C-8803-3E6586AED74D}"/>
              </a:ext>
            </a:extLst>
          </p:cNvPr>
          <p:cNvSpPr/>
          <p:nvPr/>
        </p:nvSpPr>
        <p:spPr>
          <a:xfrm>
            <a:off x="6136367" y="2211342"/>
            <a:ext cx="1727172" cy="27715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BB24800-1915-104B-ADA9-10C3B126AD60}"/>
              </a:ext>
            </a:extLst>
          </p:cNvPr>
          <p:cNvSpPr/>
          <p:nvPr/>
        </p:nvSpPr>
        <p:spPr>
          <a:xfrm>
            <a:off x="6221346" y="3605434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4DBA478-1D08-1649-944F-599486CCF8AF}"/>
              </a:ext>
            </a:extLst>
          </p:cNvPr>
          <p:cNvSpPr/>
          <p:nvPr/>
        </p:nvSpPr>
        <p:spPr>
          <a:xfrm>
            <a:off x="6801907" y="3605434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265C080-A4FA-D945-822B-E2EAFFA38B29}"/>
              </a:ext>
            </a:extLst>
          </p:cNvPr>
          <p:cNvSpPr/>
          <p:nvPr/>
        </p:nvSpPr>
        <p:spPr>
          <a:xfrm>
            <a:off x="7382468" y="3605433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F01CC07-099D-974C-A62F-C46D19490FAF}"/>
              </a:ext>
            </a:extLst>
          </p:cNvPr>
          <p:cNvSpPr/>
          <p:nvPr/>
        </p:nvSpPr>
        <p:spPr>
          <a:xfrm>
            <a:off x="6221346" y="4229822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181F0F-E768-DD44-846A-C3481226DDA9}"/>
              </a:ext>
            </a:extLst>
          </p:cNvPr>
          <p:cNvSpPr/>
          <p:nvPr/>
        </p:nvSpPr>
        <p:spPr>
          <a:xfrm>
            <a:off x="6801907" y="4229822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84C7923-3A3A-ED40-A191-62AEE013440A}"/>
              </a:ext>
            </a:extLst>
          </p:cNvPr>
          <p:cNvSpPr/>
          <p:nvPr/>
        </p:nvSpPr>
        <p:spPr>
          <a:xfrm>
            <a:off x="7382468" y="4229821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E46149B-09CE-924A-8FBA-AA41DE498A83}"/>
              </a:ext>
            </a:extLst>
          </p:cNvPr>
          <p:cNvSpPr/>
          <p:nvPr/>
        </p:nvSpPr>
        <p:spPr>
          <a:xfrm>
            <a:off x="6221346" y="2977424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F30DE644-9013-0E41-93D5-3D3C4266D702}"/>
              </a:ext>
            </a:extLst>
          </p:cNvPr>
          <p:cNvSpPr/>
          <p:nvPr/>
        </p:nvSpPr>
        <p:spPr>
          <a:xfrm>
            <a:off x="6801907" y="2977424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F5330B5-45B5-D744-9032-0C6B05DAD192}"/>
              </a:ext>
            </a:extLst>
          </p:cNvPr>
          <p:cNvSpPr/>
          <p:nvPr/>
        </p:nvSpPr>
        <p:spPr>
          <a:xfrm>
            <a:off x="7382468" y="2977423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DC0B653-E508-0343-9B99-A557B8D525F4}"/>
              </a:ext>
            </a:extLst>
          </p:cNvPr>
          <p:cNvSpPr/>
          <p:nvPr/>
        </p:nvSpPr>
        <p:spPr>
          <a:xfrm>
            <a:off x="6221346" y="2349414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8580DB3-4629-C34E-BAE6-7A0F4791529B}"/>
              </a:ext>
            </a:extLst>
          </p:cNvPr>
          <p:cNvSpPr/>
          <p:nvPr/>
        </p:nvSpPr>
        <p:spPr>
          <a:xfrm>
            <a:off x="6801907" y="2349414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11EDBBB8-3F81-014A-8185-2F6CF4C81FDE}"/>
              </a:ext>
            </a:extLst>
          </p:cNvPr>
          <p:cNvSpPr/>
          <p:nvPr/>
        </p:nvSpPr>
        <p:spPr>
          <a:xfrm>
            <a:off x="7382468" y="2349413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B7FCB6A3-2923-3844-A130-A47CB92F5778}"/>
              </a:ext>
            </a:extLst>
          </p:cNvPr>
          <p:cNvCxnSpPr>
            <a:cxnSpLocks/>
          </p:cNvCxnSpPr>
          <p:nvPr/>
        </p:nvCxnSpPr>
        <p:spPr>
          <a:xfrm flipV="1">
            <a:off x="6315686" y="4626300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5B0C71C0-506B-FE41-8D47-1B19B1F1BDCD}"/>
              </a:ext>
            </a:extLst>
          </p:cNvPr>
          <p:cNvCxnSpPr>
            <a:cxnSpLocks/>
          </p:cNvCxnSpPr>
          <p:nvPr/>
        </p:nvCxnSpPr>
        <p:spPr>
          <a:xfrm flipV="1">
            <a:off x="6515254" y="4626300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D7A2BB61-7965-854A-94D3-8F5252A9409F}"/>
              </a:ext>
            </a:extLst>
          </p:cNvPr>
          <p:cNvCxnSpPr>
            <a:cxnSpLocks/>
          </p:cNvCxnSpPr>
          <p:nvPr/>
        </p:nvCxnSpPr>
        <p:spPr>
          <a:xfrm flipV="1">
            <a:off x="6896247" y="4626300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1AE4FC10-40A8-D649-9B62-60868D130F4A}"/>
              </a:ext>
            </a:extLst>
          </p:cNvPr>
          <p:cNvCxnSpPr>
            <a:cxnSpLocks/>
          </p:cNvCxnSpPr>
          <p:nvPr/>
        </p:nvCxnSpPr>
        <p:spPr>
          <a:xfrm flipV="1">
            <a:off x="7095815" y="4626300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35A1A70A-F087-4843-AF61-04F2D6CB2D72}"/>
              </a:ext>
            </a:extLst>
          </p:cNvPr>
          <p:cNvCxnSpPr>
            <a:cxnSpLocks/>
          </p:cNvCxnSpPr>
          <p:nvPr/>
        </p:nvCxnSpPr>
        <p:spPr>
          <a:xfrm flipV="1">
            <a:off x="7486902" y="4626883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5757B9E5-555F-0B43-B3BC-F75BD5B8E5CD}"/>
              </a:ext>
            </a:extLst>
          </p:cNvPr>
          <p:cNvCxnSpPr>
            <a:cxnSpLocks/>
          </p:cNvCxnSpPr>
          <p:nvPr/>
        </p:nvCxnSpPr>
        <p:spPr>
          <a:xfrm flipV="1">
            <a:off x="7686469" y="4626883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877BD2FB-AC2E-D24E-8D01-81033A63AA29}"/>
              </a:ext>
            </a:extLst>
          </p:cNvPr>
          <p:cNvCxnSpPr>
            <a:cxnSpLocks/>
          </p:cNvCxnSpPr>
          <p:nvPr/>
        </p:nvCxnSpPr>
        <p:spPr>
          <a:xfrm flipV="1">
            <a:off x="6420914" y="4001911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46F7E9B-87FF-E84D-96EE-7DE70D0D675D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7001476" y="3980757"/>
            <a:ext cx="467910" cy="249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D20DA9D6-F2FE-2B44-9745-10E83F4B1613}"/>
              </a:ext>
            </a:extLst>
          </p:cNvPr>
          <p:cNvCxnSpPr>
            <a:cxnSpLocks/>
            <a:stCxn id="81" idx="0"/>
            <a:endCxn id="79" idx="3"/>
          </p:cNvCxnSpPr>
          <p:nvPr/>
        </p:nvCxnSpPr>
        <p:spPr>
          <a:xfrm flipV="1">
            <a:off x="6420914" y="3959604"/>
            <a:ext cx="439445" cy="270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C2FC77B0-0159-F644-A385-C114EC135D49}"/>
              </a:ext>
            </a:extLst>
          </p:cNvPr>
          <p:cNvCxnSpPr>
            <a:cxnSpLocks/>
          </p:cNvCxnSpPr>
          <p:nvPr/>
        </p:nvCxnSpPr>
        <p:spPr>
          <a:xfrm flipV="1">
            <a:off x="7599386" y="4001911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73213357-8403-444A-B85B-483551BD32A3}"/>
              </a:ext>
            </a:extLst>
          </p:cNvPr>
          <p:cNvCxnSpPr>
            <a:cxnSpLocks/>
            <a:endCxn id="79" idx="4"/>
          </p:cNvCxnSpPr>
          <p:nvPr/>
        </p:nvCxnSpPr>
        <p:spPr>
          <a:xfrm flipH="1" flipV="1">
            <a:off x="7001476" y="4020369"/>
            <a:ext cx="597911" cy="209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D45A7EA2-921C-4E4E-94C7-0524AE4FC8AA}"/>
              </a:ext>
            </a:extLst>
          </p:cNvPr>
          <p:cNvCxnSpPr>
            <a:cxnSpLocks/>
          </p:cNvCxnSpPr>
          <p:nvPr/>
        </p:nvCxnSpPr>
        <p:spPr>
          <a:xfrm flipV="1">
            <a:off x="6418024" y="3377392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7A8B21ED-0733-624D-9C3A-C1BF615DCAFD}"/>
              </a:ext>
            </a:extLst>
          </p:cNvPr>
          <p:cNvCxnSpPr>
            <a:cxnSpLocks/>
          </p:cNvCxnSpPr>
          <p:nvPr/>
        </p:nvCxnSpPr>
        <p:spPr>
          <a:xfrm flipV="1">
            <a:off x="6998587" y="3356238"/>
            <a:ext cx="467910" cy="249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42058D25-83EC-BF47-B551-E7B745EC3F25}"/>
              </a:ext>
            </a:extLst>
          </p:cNvPr>
          <p:cNvCxnSpPr>
            <a:cxnSpLocks/>
          </p:cNvCxnSpPr>
          <p:nvPr/>
        </p:nvCxnSpPr>
        <p:spPr>
          <a:xfrm flipV="1">
            <a:off x="7596496" y="3377392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026377BD-570F-6843-A65A-FF62820C7AAA}"/>
              </a:ext>
            </a:extLst>
          </p:cNvPr>
          <p:cNvCxnSpPr>
            <a:cxnSpLocks/>
            <a:stCxn id="80" idx="0"/>
          </p:cNvCxnSpPr>
          <p:nvPr/>
        </p:nvCxnSpPr>
        <p:spPr>
          <a:xfrm flipH="1" flipV="1">
            <a:off x="6523191" y="3366815"/>
            <a:ext cx="1058846" cy="238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D9163A74-65DA-3848-9707-A8DEC59A3DD2}"/>
              </a:ext>
            </a:extLst>
          </p:cNvPr>
          <p:cNvCxnSpPr>
            <a:cxnSpLocks/>
          </p:cNvCxnSpPr>
          <p:nvPr/>
        </p:nvCxnSpPr>
        <p:spPr>
          <a:xfrm flipV="1">
            <a:off x="6977102" y="3377392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7F26E59E-854D-C344-AE46-FAD17BE196B1}"/>
              </a:ext>
            </a:extLst>
          </p:cNvPr>
          <p:cNvCxnSpPr>
            <a:cxnSpLocks/>
            <a:stCxn id="82" idx="0"/>
            <a:endCxn id="78" idx="5"/>
          </p:cNvCxnSpPr>
          <p:nvPr/>
        </p:nvCxnSpPr>
        <p:spPr>
          <a:xfrm flipH="1" flipV="1">
            <a:off x="6562030" y="3959604"/>
            <a:ext cx="439446" cy="270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60756A20-38EF-B240-818A-EB94137F532D}"/>
              </a:ext>
            </a:extLst>
          </p:cNvPr>
          <p:cNvCxnSpPr>
            <a:cxnSpLocks/>
          </p:cNvCxnSpPr>
          <p:nvPr/>
        </p:nvCxnSpPr>
        <p:spPr>
          <a:xfrm flipV="1">
            <a:off x="6432484" y="2745758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B3090BF-F137-6742-9470-9DF07B3B4A78}"/>
              </a:ext>
            </a:extLst>
          </p:cNvPr>
          <p:cNvCxnSpPr>
            <a:cxnSpLocks/>
          </p:cNvCxnSpPr>
          <p:nvPr/>
        </p:nvCxnSpPr>
        <p:spPr>
          <a:xfrm flipV="1">
            <a:off x="7610956" y="2745758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B999A86E-B07E-A949-BAFC-ECAD0EB20C0D}"/>
              </a:ext>
            </a:extLst>
          </p:cNvPr>
          <p:cNvCxnSpPr>
            <a:cxnSpLocks/>
            <a:endCxn id="88" idx="5"/>
          </p:cNvCxnSpPr>
          <p:nvPr/>
        </p:nvCxnSpPr>
        <p:spPr>
          <a:xfrm flipH="1" flipV="1">
            <a:off x="7142591" y="2703583"/>
            <a:ext cx="453905" cy="270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C575EC41-2D71-0646-9A88-E94C855A81DE}"/>
              </a:ext>
            </a:extLst>
          </p:cNvPr>
          <p:cNvCxnSpPr>
            <a:cxnSpLocks/>
          </p:cNvCxnSpPr>
          <p:nvPr/>
        </p:nvCxnSpPr>
        <p:spPr>
          <a:xfrm flipV="1">
            <a:off x="6991562" y="2745758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83887197-F928-2E4B-8F18-1A961CD5CC72}"/>
              </a:ext>
            </a:extLst>
          </p:cNvPr>
          <p:cNvCxnSpPr>
            <a:cxnSpLocks/>
          </p:cNvCxnSpPr>
          <p:nvPr/>
        </p:nvCxnSpPr>
        <p:spPr>
          <a:xfrm flipV="1">
            <a:off x="6504649" y="2726623"/>
            <a:ext cx="973824" cy="277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98C54A29-CEBA-E540-A975-5F6797EAEA51}"/>
              </a:ext>
            </a:extLst>
          </p:cNvPr>
          <p:cNvCxnSpPr>
            <a:cxnSpLocks/>
          </p:cNvCxnSpPr>
          <p:nvPr/>
        </p:nvCxnSpPr>
        <p:spPr>
          <a:xfrm flipH="1" flipV="1">
            <a:off x="6532803" y="2721273"/>
            <a:ext cx="439446" cy="270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>
            <a:extLst>
              <a:ext uri="{FF2B5EF4-FFF2-40B4-BE49-F238E27FC236}">
                <a16:creationId xmlns:a16="http://schemas.microsoft.com/office/drawing/2014/main" id="{0B13B7B8-4799-F546-9C3F-6CE8A61E6FE3}"/>
              </a:ext>
            </a:extLst>
          </p:cNvPr>
          <p:cNvSpPr/>
          <p:nvPr/>
        </p:nvSpPr>
        <p:spPr>
          <a:xfrm>
            <a:off x="7950228" y="2211342"/>
            <a:ext cx="1727172" cy="27715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8DCCECA8-8CE7-B843-8483-160D48B1CA55}"/>
              </a:ext>
            </a:extLst>
          </p:cNvPr>
          <p:cNvSpPr/>
          <p:nvPr/>
        </p:nvSpPr>
        <p:spPr>
          <a:xfrm>
            <a:off x="8035207" y="3605434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1677B3F6-433D-3648-8F21-0D0D1FE9C4C3}"/>
              </a:ext>
            </a:extLst>
          </p:cNvPr>
          <p:cNvSpPr/>
          <p:nvPr/>
        </p:nvSpPr>
        <p:spPr>
          <a:xfrm>
            <a:off x="8615769" y="3605434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2E90FE16-21C2-0B45-A8D9-C941F861D984}"/>
              </a:ext>
            </a:extLst>
          </p:cNvPr>
          <p:cNvSpPr/>
          <p:nvPr/>
        </p:nvSpPr>
        <p:spPr>
          <a:xfrm>
            <a:off x="9196330" y="3605433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D43CE5CD-23C9-6F4F-8E96-E1AFE91F5C67}"/>
              </a:ext>
            </a:extLst>
          </p:cNvPr>
          <p:cNvSpPr/>
          <p:nvPr/>
        </p:nvSpPr>
        <p:spPr>
          <a:xfrm>
            <a:off x="8035207" y="4229822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04310E45-5C0D-704C-873B-B2435F55E543}"/>
              </a:ext>
            </a:extLst>
          </p:cNvPr>
          <p:cNvSpPr/>
          <p:nvPr/>
        </p:nvSpPr>
        <p:spPr>
          <a:xfrm>
            <a:off x="8615769" y="4229822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A591950A-EF4A-FF4D-ABE3-49DCCFEDA3B8}"/>
              </a:ext>
            </a:extLst>
          </p:cNvPr>
          <p:cNvSpPr/>
          <p:nvPr/>
        </p:nvSpPr>
        <p:spPr>
          <a:xfrm>
            <a:off x="9196330" y="4229821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BF5E8011-13F1-214E-8ED2-C473D3E38C1F}"/>
              </a:ext>
            </a:extLst>
          </p:cNvPr>
          <p:cNvSpPr/>
          <p:nvPr/>
        </p:nvSpPr>
        <p:spPr>
          <a:xfrm>
            <a:off x="8035207" y="2977424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2163D30A-EE7F-2148-8797-30D9567CBB03}"/>
              </a:ext>
            </a:extLst>
          </p:cNvPr>
          <p:cNvSpPr/>
          <p:nvPr/>
        </p:nvSpPr>
        <p:spPr>
          <a:xfrm>
            <a:off x="8615769" y="2977424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DE8405B0-8C9B-E648-B2C3-8451B53E447B}"/>
              </a:ext>
            </a:extLst>
          </p:cNvPr>
          <p:cNvSpPr/>
          <p:nvPr/>
        </p:nvSpPr>
        <p:spPr>
          <a:xfrm>
            <a:off x="9196330" y="2977423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47CF60C1-0E7D-F448-9ED4-4CB665AF6378}"/>
              </a:ext>
            </a:extLst>
          </p:cNvPr>
          <p:cNvSpPr/>
          <p:nvPr/>
        </p:nvSpPr>
        <p:spPr>
          <a:xfrm>
            <a:off x="8035207" y="2349414"/>
            <a:ext cx="399136" cy="4149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B3A32071-5815-A240-A08B-400187F8EB82}"/>
              </a:ext>
            </a:extLst>
          </p:cNvPr>
          <p:cNvSpPr/>
          <p:nvPr/>
        </p:nvSpPr>
        <p:spPr>
          <a:xfrm>
            <a:off x="8615769" y="2349414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67E6C6C5-CDF9-9140-8562-D0335B9786BB}"/>
              </a:ext>
            </a:extLst>
          </p:cNvPr>
          <p:cNvSpPr/>
          <p:nvPr/>
        </p:nvSpPr>
        <p:spPr>
          <a:xfrm>
            <a:off x="9196330" y="2349413"/>
            <a:ext cx="399136" cy="4149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C460365-54DD-0847-BEB0-11390C323F44}"/>
              </a:ext>
            </a:extLst>
          </p:cNvPr>
          <p:cNvCxnSpPr>
            <a:cxnSpLocks/>
          </p:cNvCxnSpPr>
          <p:nvPr/>
        </p:nvCxnSpPr>
        <p:spPr>
          <a:xfrm flipV="1">
            <a:off x="8129548" y="4626300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9E6CC14A-E8AA-204A-AA38-132B119BC2B9}"/>
              </a:ext>
            </a:extLst>
          </p:cNvPr>
          <p:cNvCxnSpPr>
            <a:cxnSpLocks/>
          </p:cNvCxnSpPr>
          <p:nvPr/>
        </p:nvCxnSpPr>
        <p:spPr>
          <a:xfrm flipV="1">
            <a:off x="8329115" y="4626300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CA1CB510-7067-934B-97E6-600F10A8D170}"/>
              </a:ext>
            </a:extLst>
          </p:cNvPr>
          <p:cNvCxnSpPr>
            <a:cxnSpLocks/>
          </p:cNvCxnSpPr>
          <p:nvPr/>
        </p:nvCxnSpPr>
        <p:spPr>
          <a:xfrm flipV="1">
            <a:off x="8710109" y="4626300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6E85EC11-498E-514D-AAF9-6EE4918A9C7C}"/>
              </a:ext>
            </a:extLst>
          </p:cNvPr>
          <p:cNvCxnSpPr>
            <a:cxnSpLocks/>
          </p:cNvCxnSpPr>
          <p:nvPr/>
        </p:nvCxnSpPr>
        <p:spPr>
          <a:xfrm flipV="1">
            <a:off x="8909677" y="4626300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F654CAE6-0202-0044-BA84-7FB891768F83}"/>
              </a:ext>
            </a:extLst>
          </p:cNvPr>
          <p:cNvCxnSpPr>
            <a:cxnSpLocks/>
          </p:cNvCxnSpPr>
          <p:nvPr/>
        </p:nvCxnSpPr>
        <p:spPr>
          <a:xfrm flipV="1">
            <a:off x="9300763" y="4626883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23D8CADD-30D6-3B4D-BAF1-CB6C50437659}"/>
              </a:ext>
            </a:extLst>
          </p:cNvPr>
          <p:cNvCxnSpPr>
            <a:cxnSpLocks/>
          </p:cNvCxnSpPr>
          <p:nvPr/>
        </p:nvCxnSpPr>
        <p:spPr>
          <a:xfrm flipV="1">
            <a:off x="9500331" y="4626883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AFB14AF5-FC4B-274E-8934-8D6D1F7FC2E6}"/>
              </a:ext>
            </a:extLst>
          </p:cNvPr>
          <p:cNvCxnSpPr>
            <a:cxnSpLocks/>
          </p:cNvCxnSpPr>
          <p:nvPr/>
        </p:nvCxnSpPr>
        <p:spPr>
          <a:xfrm flipV="1">
            <a:off x="8234775" y="4001911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171B46A3-4DD1-B14B-9B72-899BFC8450FE}"/>
              </a:ext>
            </a:extLst>
          </p:cNvPr>
          <p:cNvCxnSpPr>
            <a:cxnSpLocks/>
            <a:stCxn id="118" idx="0"/>
          </p:cNvCxnSpPr>
          <p:nvPr/>
        </p:nvCxnSpPr>
        <p:spPr>
          <a:xfrm flipV="1">
            <a:off x="8815337" y="3980757"/>
            <a:ext cx="467910" cy="249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125252D1-7FD6-A34E-B26B-90763FA18391}"/>
              </a:ext>
            </a:extLst>
          </p:cNvPr>
          <p:cNvCxnSpPr>
            <a:cxnSpLocks/>
            <a:stCxn id="117" idx="0"/>
            <a:endCxn id="115" idx="3"/>
          </p:cNvCxnSpPr>
          <p:nvPr/>
        </p:nvCxnSpPr>
        <p:spPr>
          <a:xfrm flipV="1">
            <a:off x="8234776" y="3959604"/>
            <a:ext cx="439445" cy="270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9AA9AE30-C2DD-3D4C-93DA-565A46CEA9FC}"/>
              </a:ext>
            </a:extLst>
          </p:cNvPr>
          <p:cNvCxnSpPr>
            <a:cxnSpLocks/>
          </p:cNvCxnSpPr>
          <p:nvPr/>
        </p:nvCxnSpPr>
        <p:spPr>
          <a:xfrm flipV="1">
            <a:off x="9413247" y="4001911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3CC4AD85-48D5-8741-A99F-A47299C29022}"/>
              </a:ext>
            </a:extLst>
          </p:cNvPr>
          <p:cNvCxnSpPr>
            <a:cxnSpLocks/>
            <a:endCxn id="115" idx="4"/>
          </p:cNvCxnSpPr>
          <p:nvPr/>
        </p:nvCxnSpPr>
        <p:spPr>
          <a:xfrm flipH="1" flipV="1">
            <a:off x="8815337" y="4020369"/>
            <a:ext cx="597911" cy="209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FBD69B53-5C82-BA47-84B4-CA1DD8E46DD9}"/>
              </a:ext>
            </a:extLst>
          </p:cNvPr>
          <p:cNvCxnSpPr>
            <a:cxnSpLocks/>
          </p:cNvCxnSpPr>
          <p:nvPr/>
        </p:nvCxnSpPr>
        <p:spPr>
          <a:xfrm flipV="1">
            <a:off x="8231886" y="3377392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3FFB1B53-DB93-1842-AC4F-C6012E0B3461}"/>
              </a:ext>
            </a:extLst>
          </p:cNvPr>
          <p:cNvCxnSpPr>
            <a:cxnSpLocks/>
          </p:cNvCxnSpPr>
          <p:nvPr/>
        </p:nvCxnSpPr>
        <p:spPr>
          <a:xfrm flipV="1">
            <a:off x="8812448" y="3356238"/>
            <a:ext cx="467910" cy="249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A4F43730-30EB-2442-8AAC-14296AB20B3B}"/>
              </a:ext>
            </a:extLst>
          </p:cNvPr>
          <p:cNvCxnSpPr>
            <a:cxnSpLocks/>
          </p:cNvCxnSpPr>
          <p:nvPr/>
        </p:nvCxnSpPr>
        <p:spPr>
          <a:xfrm flipV="1">
            <a:off x="9410358" y="3377392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0A07507C-2D19-8B47-A55B-BA9C3E9D09C7}"/>
              </a:ext>
            </a:extLst>
          </p:cNvPr>
          <p:cNvCxnSpPr>
            <a:cxnSpLocks/>
            <a:stCxn id="116" idx="0"/>
          </p:cNvCxnSpPr>
          <p:nvPr/>
        </p:nvCxnSpPr>
        <p:spPr>
          <a:xfrm flipH="1" flipV="1">
            <a:off x="8337053" y="3366815"/>
            <a:ext cx="1058846" cy="238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C98551F2-7963-F949-A066-5595B43AE7FC}"/>
              </a:ext>
            </a:extLst>
          </p:cNvPr>
          <p:cNvCxnSpPr>
            <a:cxnSpLocks/>
          </p:cNvCxnSpPr>
          <p:nvPr/>
        </p:nvCxnSpPr>
        <p:spPr>
          <a:xfrm flipV="1">
            <a:off x="8790964" y="3377392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81E0E833-B623-6E43-A5C9-6285E73C293C}"/>
              </a:ext>
            </a:extLst>
          </p:cNvPr>
          <p:cNvCxnSpPr>
            <a:cxnSpLocks/>
            <a:stCxn id="118" idx="0"/>
            <a:endCxn id="114" idx="5"/>
          </p:cNvCxnSpPr>
          <p:nvPr/>
        </p:nvCxnSpPr>
        <p:spPr>
          <a:xfrm flipH="1" flipV="1">
            <a:off x="8375891" y="3959604"/>
            <a:ext cx="439446" cy="270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4DA91D73-E846-9245-8EFD-31CC5A6BC1E6}"/>
              </a:ext>
            </a:extLst>
          </p:cNvPr>
          <p:cNvCxnSpPr>
            <a:cxnSpLocks/>
          </p:cNvCxnSpPr>
          <p:nvPr/>
        </p:nvCxnSpPr>
        <p:spPr>
          <a:xfrm flipV="1">
            <a:off x="8246345" y="2745758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253FC2DB-AB1C-3948-99C1-1C463BDBF312}"/>
              </a:ext>
            </a:extLst>
          </p:cNvPr>
          <p:cNvCxnSpPr>
            <a:cxnSpLocks/>
          </p:cNvCxnSpPr>
          <p:nvPr/>
        </p:nvCxnSpPr>
        <p:spPr>
          <a:xfrm flipV="1">
            <a:off x="9424817" y="2745758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7A5554CE-BAB0-DF4C-AC12-28B06BA1F852}"/>
              </a:ext>
            </a:extLst>
          </p:cNvPr>
          <p:cNvCxnSpPr>
            <a:cxnSpLocks/>
            <a:endCxn id="124" idx="5"/>
          </p:cNvCxnSpPr>
          <p:nvPr/>
        </p:nvCxnSpPr>
        <p:spPr>
          <a:xfrm flipH="1" flipV="1">
            <a:off x="8956453" y="2703583"/>
            <a:ext cx="453905" cy="270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E76E64A7-4A5E-BE44-8201-7EC37C4EEC9F}"/>
              </a:ext>
            </a:extLst>
          </p:cNvPr>
          <p:cNvCxnSpPr>
            <a:cxnSpLocks/>
          </p:cNvCxnSpPr>
          <p:nvPr/>
        </p:nvCxnSpPr>
        <p:spPr>
          <a:xfrm flipV="1">
            <a:off x="8805423" y="2745758"/>
            <a:ext cx="0" cy="22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F60EE7F2-6BDD-774E-81DA-E517DE2CC248}"/>
              </a:ext>
            </a:extLst>
          </p:cNvPr>
          <p:cNvCxnSpPr>
            <a:cxnSpLocks/>
          </p:cNvCxnSpPr>
          <p:nvPr/>
        </p:nvCxnSpPr>
        <p:spPr>
          <a:xfrm flipV="1">
            <a:off x="8318511" y="2726623"/>
            <a:ext cx="973824" cy="277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174D4211-48A6-B348-8E47-C33E52EBC428}"/>
              </a:ext>
            </a:extLst>
          </p:cNvPr>
          <p:cNvCxnSpPr>
            <a:cxnSpLocks/>
          </p:cNvCxnSpPr>
          <p:nvPr/>
        </p:nvCxnSpPr>
        <p:spPr>
          <a:xfrm flipH="1" flipV="1">
            <a:off x="8346665" y="2721273"/>
            <a:ext cx="439446" cy="270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6C2F8AAB-15EC-C94F-AB39-BDB449EC9510}"/>
              </a:ext>
            </a:extLst>
          </p:cNvPr>
          <p:cNvSpPr txBox="1"/>
          <p:nvPr/>
        </p:nvSpPr>
        <p:spPr>
          <a:xfrm>
            <a:off x="2329133" y="5613400"/>
            <a:ext cx="7632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Circuits that comprise of multiple parallel copies of the same sub circuit</a:t>
            </a:r>
          </a:p>
        </p:txBody>
      </p:sp>
    </p:spTree>
    <p:extLst>
      <p:ext uri="{BB962C8B-B14F-4D97-AF65-F5344CB8AC3E}">
        <p14:creationId xmlns:p14="http://schemas.microsoft.com/office/powerpoint/2010/main" val="339346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1" grpId="0" animBg="1"/>
      <p:bldP spid="77" grpId="0" animBg="1"/>
      <p:bldP spid="1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9202C-325A-BE4E-A6A8-78096C357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Highly Repetitive Circuits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3717DB-8E44-4449-B949-F2D044871D88}"/>
              </a:ext>
            </a:extLst>
          </p:cNvPr>
          <p:cNvSpPr/>
          <p:nvPr/>
        </p:nvSpPr>
        <p:spPr>
          <a:xfrm>
            <a:off x="5048445" y="2299281"/>
            <a:ext cx="2133601" cy="6912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D1CBB0-DD14-8244-A166-0458B6B3FF62}"/>
              </a:ext>
            </a:extLst>
          </p:cNvPr>
          <p:cNvSpPr/>
          <p:nvPr/>
        </p:nvSpPr>
        <p:spPr>
          <a:xfrm>
            <a:off x="2776189" y="3026974"/>
            <a:ext cx="2133601" cy="728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4C1B25-A0A3-D147-A4C6-3E757A55AC55}"/>
              </a:ext>
            </a:extLst>
          </p:cNvPr>
          <p:cNvSpPr/>
          <p:nvPr/>
        </p:nvSpPr>
        <p:spPr>
          <a:xfrm>
            <a:off x="2784931" y="2281530"/>
            <a:ext cx="2133601" cy="728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815AE9-2732-A54C-8705-12069BD8AFC0}"/>
              </a:ext>
            </a:extLst>
          </p:cNvPr>
          <p:cNvSpPr/>
          <p:nvPr/>
        </p:nvSpPr>
        <p:spPr>
          <a:xfrm>
            <a:off x="5054056" y="1501304"/>
            <a:ext cx="2133601" cy="767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5BA2D1-C0B9-9D4F-8EB3-8026CE715F37}"/>
              </a:ext>
            </a:extLst>
          </p:cNvPr>
          <p:cNvSpPr/>
          <p:nvPr/>
        </p:nvSpPr>
        <p:spPr>
          <a:xfrm>
            <a:off x="5054056" y="3015574"/>
            <a:ext cx="2133601" cy="7742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2010A7-2F3A-224C-942D-8466A173C1A2}"/>
              </a:ext>
            </a:extLst>
          </p:cNvPr>
          <p:cNvSpPr/>
          <p:nvPr/>
        </p:nvSpPr>
        <p:spPr>
          <a:xfrm>
            <a:off x="2776322" y="1504497"/>
            <a:ext cx="2133601" cy="7643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0C208F-6F60-5F47-AA82-966341E82208}"/>
              </a:ext>
            </a:extLst>
          </p:cNvPr>
          <p:cNvSpPr/>
          <p:nvPr/>
        </p:nvSpPr>
        <p:spPr>
          <a:xfrm>
            <a:off x="2850988" y="3036479"/>
            <a:ext cx="493059" cy="4975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07E602-715C-7445-9067-A0B26902D32F}"/>
              </a:ext>
            </a:extLst>
          </p:cNvPr>
          <p:cNvSpPr/>
          <p:nvPr/>
        </p:nvSpPr>
        <p:spPr>
          <a:xfrm>
            <a:off x="3568164" y="3036479"/>
            <a:ext cx="493059" cy="4975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EFC893D-2677-CF4F-BB12-425F22B1E36D}"/>
              </a:ext>
            </a:extLst>
          </p:cNvPr>
          <p:cNvSpPr/>
          <p:nvPr/>
        </p:nvSpPr>
        <p:spPr>
          <a:xfrm>
            <a:off x="4285340" y="3036478"/>
            <a:ext cx="493059" cy="497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6A08F56-B41F-5742-B814-A2BBE3EEA4F5}"/>
              </a:ext>
            </a:extLst>
          </p:cNvPr>
          <p:cNvSpPr/>
          <p:nvPr/>
        </p:nvSpPr>
        <p:spPr>
          <a:xfrm>
            <a:off x="2850988" y="3785170"/>
            <a:ext cx="493059" cy="497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273F949-B741-0942-8A23-DA46A8CBB9A7}"/>
              </a:ext>
            </a:extLst>
          </p:cNvPr>
          <p:cNvSpPr/>
          <p:nvPr/>
        </p:nvSpPr>
        <p:spPr>
          <a:xfrm>
            <a:off x="3568164" y="3785170"/>
            <a:ext cx="493059" cy="497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BD66108-CB77-0F47-B8B3-4CEE329B3EC5}"/>
              </a:ext>
            </a:extLst>
          </p:cNvPr>
          <p:cNvSpPr/>
          <p:nvPr/>
        </p:nvSpPr>
        <p:spPr>
          <a:xfrm>
            <a:off x="4285340" y="3785169"/>
            <a:ext cx="493059" cy="4975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2B651A-DC52-C94A-B8E2-824F3879C56E}"/>
              </a:ext>
            </a:extLst>
          </p:cNvPr>
          <p:cNvSpPr/>
          <p:nvPr/>
        </p:nvSpPr>
        <p:spPr>
          <a:xfrm>
            <a:off x="2850988" y="2283445"/>
            <a:ext cx="493059" cy="4975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0755E7B-CC36-6E40-BA07-048FE69EC097}"/>
              </a:ext>
            </a:extLst>
          </p:cNvPr>
          <p:cNvSpPr/>
          <p:nvPr/>
        </p:nvSpPr>
        <p:spPr>
          <a:xfrm>
            <a:off x="3568164" y="2283445"/>
            <a:ext cx="493059" cy="497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D88D7A9-60F9-9F4A-92FC-58B71BF771F1}"/>
              </a:ext>
            </a:extLst>
          </p:cNvPr>
          <p:cNvSpPr/>
          <p:nvPr/>
        </p:nvSpPr>
        <p:spPr>
          <a:xfrm>
            <a:off x="4285340" y="2283444"/>
            <a:ext cx="493059" cy="4975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3D5570A-E0CD-2447-B673-AE6362ACCD4F}"/>
              </a:ext>
            </a:extLst>
          </p:cNvPr>
          <p:cNvSpPr/>
          <p:nvPr/>
        </p:nvSpPr>
        <p:spPr>
          <a:xfrm>
            <a:off x="2850988" y="1530410"/>
            <a:ext cx="493059" cy="4975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8524D7B-481D-0B40-867A-BF1932153ABD}"/>
              </a:ext>
            </a:extLst>
          </p:cNvPr>
          <p:cNvSpPr/>
          <p:nvPr/>
        </p:nvSpPr>
        <p:spPr>
          <a:xfrm>
            <a:off x="3568164" y="1530410"/>
            <a:ext cx="493059" cy="497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7BF8C6A-C967-C946-B1C9-EB626E1C2C17}"/>
              </a:ext>
            </a:extLst>
          </p:cNvPr>
          <p:cNvSpPr/>
          <p:nvPr/>
        </p:nvSpPr>
        <p:spPr>
          <a:xfrm>
            <a:off x="4285340" y="1530409"/>
            <a:ext cx="493059" cy="497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6761863-0481-014A-8638-FC0E71A5B5E5}"/>
              </a:ext>
            </a:extLst>
          </p:cNvPr>
          <p:cNvCxnSpPr>
            <a:cxnSpLocks/>
          </p:cNvCxnSpPr>
          <p:nvPr/>
        </p:nvCxnSpPr>
        <p:spPr>
          <a:xfrm flipV="1">
            <a:off x="2967528" y="4260579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9F51C5B-B4FB-8B42-AF7B-5755512D2542}"/>
              </a:ext>
            </a:extLst>
          </p:cNvPr>
          <p:cNvCxnSpPr>
            <a:cxnSpLocks/>
          </p:cNvCxnSpPr>
          <p:nvPr/>
        </p:nvCxnSpPr>
        <p:spPr>
          <a:xfrm flipV="1">
            <a:off x="3214057" y="4260579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EB299C2-BE86-414C-9CFB-7B93E991F570}"/>
              </a:ext>
            </a:extLst>
          </p:cNvPr>
          <p:cNvCxnSpPr>
            <a:cxnSpLocks/>
          </p:cNvCxnSpPr>
          <p:nvPr/>
        </p:nvCxnSpPr>
        <p:spPr>
          <a:xfrm flipV="1">
            <a:off x="3684704" y="4260579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17CDD22-D1E6-1247-B725-E6CCD446C908}"/>
              </a:ext>
            </a:extLst>
          </p:cNvPr>
          <p:cNvCxnSpPr>
            <a:cxnSpLocks/>
          </p:cNvCxnSpPr>
          <p:nvPr/>
        </p:nvCxnSpPr>
        <p:spPr>
          <a:xfrm flipV="1">
            <a:off x="3931233" y="4260579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4A1BDB-6658-8E49-AE2C-71A3368844A8}"/>
              </a:ext>
            </a:extLst>
          </p:cNvPr>
          <p:cNvCxnSpPr>
            <a:cxnSpLocks/>
          </p:cNvCxnSpPr>
          <p:nvPr/>
        </p:nvCxnSpPr>
        <p:spPr>
          <a:xfrm flipV="1">
            <a:off x="4414348" y="4261278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3EA17F1-6960-904D-97E4-6BF28A153BE5}"/>
              </a:ext>
            </a:extLst>
          </p:cNvPr>
          <p:cNvCxnSpPr>
            <a:cxnSpLocks/>
          </p:cNvCxnSpPr>
          <p:nvPr/>
        </p:nvCxnSpPr>
        <p:spPr>
          <a:xfrm flipV="1">
            <a:off x="4660877" y="4261278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7E9B30-1270-154C-954C-F1D89EAD48A7}"/>
              </a:ext>
            </a:extLst>
          </p:cNvPr>
          <p:cNvCxnSpPr>
            <a:cxnSpLocks/>
          </p:cNvCxnSpPr>
          <p:nvPr/>
        </p:nvCxnSpPr>
        <p:spPr>
          <a:xfrm flipV="1">
            <a:off x="3097517" y="3511887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8B1E2CD-93C7-FE49-B065-E4BADF5455F4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3814694" y="3486522"/>
            <a:ext cx="578016" cy="298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8A30510-87EE-0F46-B726-5F5EEBDECED7}"/>
              </a:ext>
            </a:extLst>
          </p:cNvPr>
          <p:cNvCxnSpPr>
            <a:cxnSpLocks/>
            <a:stCxn id="13" idx="0"/>
            <a:endCxn id="11" idx="3"/>
          </p:cNvCxnSpPr>
          <p:nvPr/>
        </p:nvCxnSpPr>
        <p:spPr>
          <a:xfrm flipV="1">
            <a:off x="3097518" y="3461157"/>
            <a:ext cx="542853" cy="324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71686CE-3EB5-CF46-82EC-457CF743F18F}"/>
              </a:ext>
            </a:extLst>
          </p:cNvPr>
          <p:cNvCxnSpPr>
            <a:cxnSpLocks/>
          </p:cNvCxnSpPr>
          <p:nvPr/>
        </p:nvCxnSpPr>
        <p:spPr>
          <a:xfrm flipV="1">
            <a:off x="4553301" y="3511887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1850550-C126-764B-A4BA-4B3A68DB75F4}"/>
              </a:ext>
            </a:extLst>
          </p:cNvPr>
          <p:cNvCxnSpPr>
            <a:cxnSpLocks/>
            <a:endCxn id="11" idx="4"/>
          </p:cNvCxnSpPr>
          <p:nvPr/>
        </p:nvCxnSpPr>
        <p:spPr>
          <a:xfrm flipH="1" flipV="1">
            <a:off x="3814694" y="3534020"/>
            <a:ext cx="738608" cy="251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9491D38-4A97-B44A-92A6-B561CFD000CB}"/>
              </a:ext>
            </a:extLst>
          </p:cNvPr>
          <p:cNvCxnSpPr>
            <a:cxnSpLocks/>
          </p:cNvCxnSpPr>
          <p:nvPr/>
        </p:nvCxnSpPr>
        <p:spPr>
          <a:xfrm flipV="1">
            <a:off x="3093948" y="2763038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2A1796B-3D94-8740-8978-3F002A1B6CCB}"/>
              </a:ext>
            </a:extLst>
          </p:cNvPr>
          <p:cNvCxnSpPr>
            <a:cxnSpLocks/>
          </p:cNvCxnSpPr>
          <p:nvPr/>
        </p:nvCxnSpPr>
        <p:spPr>
          <a:xfrm flipV="1">
            <a:off x="3811125" y="2737673"/>
            <a:ext cx="578016" cy="298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1C1252A-7293-8244-A6F8-6885EC39E313}"/>
              </a:ext>
            </a:extLst>
          </p:cNvPr>
          <p:cNvCxnSpPr>
            <a:cxnSpLocks/>
          </p:cNvCxnSpPr>
          <p:nvPr/>
        </p:nvCxnSpPr>
        <p:spPr>
          <a:xfrm flipV="1">
            <a:off x="4549732" y="2763038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2A2D79A-5D1F-A646-B8C3-17E0C42963E7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3223862" y="2750356"/>
            <a:ext cx="1308008" cy="286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7F503B7-3558-7E43-9F5A-8B13721C4FED}"/>
              </a:ext>
            </a:extLst>
          </p:cNvPr>
          <p:cNvCxnSpPr>
            <a:cxnSpLocks/>
          </p:cNvCxnSpPr>
          <p:nvPr/>
        </p:nvCxnSpPr>
        <p:spPr>
          <a:xfrm flipV="1">
            <a:off x="3784585" y="2763038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B7BFB37-0AE8-3C45-AD70-747BF6D34BED}"/>
              </a:ext>
            </a:extLst>
          </p:cNvPr>
          <p:cNvCxnSpPr>
            <a:cxnSpLocks/>
            <a:stCxn id="14" idx="0"/>
            <a:endCxn id="10" idx="5"/>
          </p:cNvCxnSpPr>
          <p:nvPr/>
        </p:nvCxnSpPr>
        <p:spPr>
          <a:xfrm flipH="1" flipV="1">
            <a:off x="3271840" y="3461157"/>
            <a:ext cx="542854" cy="324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E8C583C-545A-1947-9B9E-B5BC59FFCB7D}"/>
              </a:ext>
            </a:extLst>
          </p:cNvPr>
          <p:cNvCxnSpPr>
            <a:cxnSpLocks/>
          </p:cNvCxnSpPr>
          <p:nvPr/>
        </p:nvCxnSpPr>
        <p:spPr>
          <a:xfrm flipV="1">
            <a:off x="3111810" y="2005659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FD9B6CF-C772-AB43-9CCC-A6F41CFBA266}"/>
              </a:ext>
            </a:extLst>
          </p:cNvPr>
          <p:cNvCxnSpPr>
            <a:cxnSpLocks/>
          </p:cNvCxnSpPr>
          <p:nvPr/>
        </p:nvCxnSpPr>
        <p:spPr>
          <a:xfrm flipV="1">
            <a:off x="4567594" y="2005659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BC478A6-0298-5B40-B58A-0F720A321950}"/>
              </a:ext>
            </a:extLst>
          </p:cNvPr>
          <p:cNvCxnSpPr>
            <a:cxnSpLocks/>
            <a:endCxn id="20" idx="5"/>
          </p:cNvCxnSpPr>
          <p:nvPr/>
        </p:nvCxnSpPr>
        <p:spPr>
          <a:xfrm flipH="1" flipV="1">
            <a:off x="3989016" y="1955088"/>
            <a:ext cx="560716" cy="324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D5596F6-0A01-C743-A144-29DFFA0828DE}"/>
              </a:ext>
            </a:extLst>
          </p:cNvPr>
          <p:cNvCxnSpPr>
            <a:cxnSpLocks/>
          </p:cNvCxnSpPr>
          <p:nvPr/>
        </p:nvCxnSpPr>
        <p:spPr>
          <a:xfrm flipV="1">
            <a:off x="3802447" y="2005659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F0D3C47-4F48-3340-AE4A-F7CCFBB3ABC4}"/>
              </a:ext>
            </a:extLst>
          </p:cNvPr>
          <p:cNvCxnSpPr>
            <a:cxnSpLocks/>
          </p:cNvCxnSpPr>
          <p:nvPr/>
        </p:nvCxnSpPr>
        <p:spPr>
          <a:xfrm flipV="1">
            <a:off x="3200957" y="1982714"/>
            <a:ext cx="1202979" cy="332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CB7636B-37E2-9D4A-ACD8-232E14AF6F19}"/>
              </a:ext>
            </a:extLst>
          </p:cNvPr>
          <p:cNvCxnSpPr>
            <a:cxnSpLocks/>
          </p:cNvCxnSpPr>
          <p:nvPr/>
        </p:nvCxnSpPr>
        <p:spPr>
          <a:xfrm flipH="1" flipV="1">
            <a:off x="3235736" y="1976299"/>
            <a:ext cx="542854" cy="324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4A162D40-21A4-B940-8A6F-0A9860BDB633}"/>
              </a:ext>
            </a:extLst>
          </p:cNvPr>
          <p:cNvSpPr/>
          <p:nvPr/>
        </p:nvSpPr>
        <p:spPr>
          <a:xfrm>
            <a:off x="5132294" y="2296259"/>
            <a:ext cx="493059" cy="4975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6CCF02A-E717-6A4D-9958-AA48A5D2770F}"/>
              </a:ext>
            </a:extLst>
          </p:cNvPr>
          <p:cNvSpPr/>
          <p:nvPr/>
        </p:nvSpPr>
        <p:spPr>
          <a:xfrm>
            <a:off x="5849470" y="2296259"/>
            <a:ext cx="493059" cy="4975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3EBC4B1-B326-E14A-8FA6-BE828E914DD2}"/>
              </a:ext>
            </a:extLst>
          </p:cNvPr>
          <p:cNvSpPr/>
          <p:nvPr/>
        </p:nvSpPr>
        <p:spPr>
          <a:xfrm>
            <a:off x="6566646" y="2296258"/>
            <a:ext cx="493059" cy="497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DF4DD14-23EE-8E4C-9688-AAA172E36D9F}"/>
              </a:ext>
            </a:extLst>
          </p:cNvPr>
          <p:cNvSpPr/>
          <p:nvPr/>
        </p:nvSpPr>
        <p:spPr>
          <a:xfrm>
            <a:off x="5144759" y="3804420"/>
            <a:ext cx="493059" cy="497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B6D0E2B-3C2A-E449-9C31-A280547D454B}"/>
              </a:ext>
            </a:extLst>
          </p:cNvPr>
          <p:cNvSpPr/>
          <p:nvPr/>
        </p:nvSpPr>
        <p:spPr>
          <a:xfrm>
            <a:off x="5861935" y="3804420"/>
            <a:ext cx="493059" cy="497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BBDB160-CF90-D04A-AB7C-F32581C2F08A}"/>
              </a:ext>
            </a:extLst>
          </p:cNvPr>
          <p:cNvSpPr/>
          <p:nvPr/>
        </p:nvSpPr>
        <p:spPr>
          <a:xfrm>
            <a:off x="6579111" y="3804419"/>
            <a:ext cx="493059" cy="4975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3A406B2-BEF8-6F48-B79A-DEFD348DABFD}"/>
              </a:ext>
            </a:extLst>
          </p:cNvPr>
          <p:cNvSpPr/>
          <p:nvPr/>
        </p:nvSpPr>
        <p:spPr>
          <a:xfrm>
            <a:off x="5116952" y="1530701"/>
            <a:ext cx="493059" cy="4975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DB17A1F-9B14-7643-9D7C-AA3B413D5A4B}"/>
              </a:ext>
            </a:extLst>
          </p:cNvPr>
          <p:cNvSpPr/>
          <p:nvPr/>
        </p:nvSpPr>
        <p:spPr>
          <a:xfrm>
            <a:off x="5834128" y="1530701"/>
            <a:ext cx="493059" cy="497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A9E31D4-B0F5-864A-97E2-21FD27887D5A}"/>
              </a:ext>
            </a:extLst>
          </p:cNvPr>
          <p:cNvSpPr/>
          <p:nvPr/>
        </p:nvSpPr>
        <p:spPr>
          <a:xfrm>
            <a:off x="6551304" y="1530700"/>
            <a:ext cx="493059" cy="4975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8FD4E88-B7F6-6E40-8B5A-4CB6782ECF8F}"/>
              </a:ext>
            </a:extLst>
          </p:cNvPr>
          <p:cNvSpPr/>
          <p:nvPr/>
        </p:nvSpPr>
        <p:spPr>
          <a:xfrm>
            <a:off x="5134814" y="3044950"/>
            <a:ext cx="493059" cy="4975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64D70E6-7B98-CD47-9E51-3AF8D869C3E5}"/>
              </a:ext>
            </a:extLst>
          </p:cNvPr>
          <p:cNvSpPr/>
          <p:nvPr/>
        </p:nvSpPr>
        <p:spPr>
          <a:xfrm>
            <a:off x="5851990" y="3044950"/>
            <a:ext cx="493059" cy="497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25C7436-72AF-2243-859B-68444CC8150B}"/>
              </a:ext>
            </a:extLst>
          </p:cNvPr>
          <p:cNvSpPr/>
          <p:nvPr/>
        </p:nvSpPr>
        <p:spPr>
          <a:xfrm>
            <a:off x="6569166" y="3044949"/>
            <a:ext cx="493059" cy="497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6D5F502-1C15-7F43-9C1D-3193DD614C21}"/>
              </a:ext>
            </a:extLst>
          </p:cNvPr>
          <p:cNvCxnSpPr>
            <a:cxnSpLocks/>
          </p:cNvCxnSpPr>
          <p:nvPr/>
        </p:nvCxnSpPr>
        <p:spPr>
          <a:xfrm flipV="1">
            <a:off x="5261299" y="4279829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6EFD336-E7AF-F44D-A8C2-2F638BF0482C}"/>
              </a:ext>
            </a:extLst>
          </p:cNvPr>
          <p:cNvCxnSpPr>
            <a:cxnSpLocks/>
          </p:cNvCxnSpPr>
          <p:nvPr/>
        </p:nvCxnSpPr>
        <p:spPr>
          <a:xfrm flipV="1">
            <a:off x="5507828" y="4279829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21FFF52-CB52-C642-9A78-9407DF69385B}"/>
              </a:ext>
            </a:extLst>
          </p:cNvPr>
          <p:cNvCxnSpPr>
            <a:cxnSpLocks/>
          </p:cNvCxnSpPr>
          <p:nvPr/>
        </p:nvCxnSpPr>
        <p:spPr>
          <a:xfrm flipV="1">
            <a:off x="5978475" y="4279829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9782CB3-4B66-BF40-97E0-964964F398F0}"/>
              </a:ext>
            </a:extLst>
          </p:cNvPr>
          <p:cNvCxnSpPr>
            <a:cxnSpLocks/>
          </p:cNvCxnSpPr>
          <p:nvPr/>
        </p:nvCxnSpPr>
        <p:spPr>
          <a:xfrm flipV="1">
            <a:off x="6225004" y="4279829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38F7D5F-322F-CA4E-8DDC-2789BB23AECC}"/>
              </a:ext>
            </a:extLst>
          </p:cNvPr>
          <p:cNvCxnSpPr>
            <a:cxnSpLocks/>
          </p:cNvCxnSpPr>
          <p:nvPr/>
        </p:nvCxnSpPr>
        <p:spPr>
          <a:xfrm flipV="1">
            <a:off x="6708119" y="4280528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A7E680D-5F9A-604A-9C74-AF522D6DFF0E}"/>
              </a:ext>
            </a:extLst>
          </p:cNvPr>
          <p:cNvCxnSpPr>
            <a:cxnSpLocks/>
          </p:cNvCxnSpPr>
          <p:nvPr/>
        </p:nvCxnSpPr>
        <p:spPr>
          <a:xfrm flipV="1">
            <a:off x="6954648" y="4280528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B592D91-9322-474B-9E03-308BA6C76FE6}"/>
              </a:ext>
            </a:extLst>
          </p:cNvPr>
          <p:cNvCxnSpPr>
            <a:cxnSpLocks/>
          </p:cNvCxnSpPr>
          <p:nvPr/>
        </p:nvCxnSpPr>
        <p:spPr>
          <a:xfrm flipV="1">
            <a:off x="5378823" y="2771667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BED0C12-40E8-194E-B644-9533DA7D918C}"/>
              </a:ext>
            </a:extLst>
          </p:cNvPr>
          <p:cNvCxnSpPr>
            <a:cxnSpLocks/>
          </p:cNvCxnSpPr>
          <p:nvPr/>
        </p:nvCxnSpPr>
        <p:spPr>
          <a:xfrm flipV="1">
            <a:off x="6096000" y="2746302"/>
            <a:ext cx="578016" cy="298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8BA1A2B-DCAD-D347-AB8B-BAB7C7E9A7FD}"/>
              </a:ext>
            </a:extLst>
          </p:cNvPr>
          <p:cNvCxnSpPr>
            <a:cxnSpLocks/>
            <a:endCxn id="46" idx="3"/>
          </p:cNvCxnSpPr>
          <p:nvPr/>
        </p:nvCxnSpPr>
        <p:spPr>
          <a:xfrm flipV="1">
            <a:off x="5378824" y="2720937"/>
            <a:ext cx="542853" cy="324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2595FCD-E767-4744-9677-C42BA63E4B42}"/>
              </a:ext>
            </a:extLst>
          </p:cNvPr>
          <p:cNvCxnSpPr>
            <a:cxnSpLocks/>
          </p:cNvCxnSpPr>
          <p:nvPr/>
        </p:nvCxnSpPr>
        <p:spPr>
          <a:xfrm flipV="1">
            <a:off x="6834607" y="2771667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289CFB8-ABDE-A04A-A6D6-86EDE2D9F5A9}"/>
              </a:ext>
            </a:extLst>
          </p:cNvPr>
          <p:cNvCxnSpPr>
            <a:cxnSpLocks/>
            <a:endCxn id="46" idx="4"/>
          </p:cNvCxnSpPr>
          <p:nvPr/>
        </p:nvCxnSpPr>
        <p:spPr>
          <a:xfrm flipH="1" flipV="1">
            <a:off x="6096000" y="2793800"/>
            <a:ext cx="738608" cy="251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4B0B096-4274-3A41-83ED-BCDE08D1A594}"/>
              </a:ext>
            </a:extLst>
          </p:cNvPr>
          <p:cNvCxnSpPr>
            <a:cxnSpLocks/>
          </p:cNvCxnSpPr>
          <p:nvPr/>
        </p:nvCxnSpPr>
        <p:spPr>
          <a:xfrm flipV="1">
            <a:off x="5359912" y="2010294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D0B066A-7BE3-4344-B318-AC4B68545AE9}"/>
              </a:ext>
            </a:extLst>
          </p:cNvPr>
          <p:cNvCxnSpPr>
            <a:cxnSpLocks/>
          </p:cNvCxnSpPr>
          <p:nvPr/>
        </p:nvCxnSpPr>
        <p:spPr>
          <a:xfrm flipV="1">
            <a:off x="6077089" y="1984929"/>
            <a:ext cx="578016" cy="298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44EA05E1-2B46-C049-A4AE-8F5AFE45914F}"/>
              </a:ext>
            </a:extLst>
          </p:cNvPr>
          <p:cNvCxnSpPr>
            <a:cxnSpLocks/>
          </p:cNvCxnSpPr>
          <p:nvPr/>
        </p:nvCxnSpPr>
        <p:spPr>
          <a:xfrm flipV="1">
            <a:off x="6815696" y="2010294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9CA8358-4909-9C4B-867A-8E8D6B4142F4}"/>
              </a:ext>
            </a:extLst>
          </p:cNvPr>
          <p:cNvCxnSpPr>
            <a:cxnSpLocks/>
          </p:cNvCxnSpPr>
          <p:nvPr/>
        </p:nvCxnSpPr>
        <p:spPr>
          <a:xfrm flipH="1" flipV="1">
            <a:off x="5489826" y="1997612"/>
            <a:ext cx="1308008" cy="286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DC12635-DC5E-2744-9B2C-B0E81F224A85}"/>
              </a:ext>
            </a:extLst>
          </p:cNvPr>
          <p:cNvCxnSpPr>
            <a:cxnSpLocks/>
          </p:cNvCxnSpPr>
          <p:nvPr/>
        </p:nvCxnSpPr>
        <p:spPr>
          <a:xfrm flipV="1">
            <a:off x="6050549" y="2010294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C2CB3CA-BF31-6A4D-A41B-C9283D4B7F7F}"/>
              </a:ext>
            </a:extLst>
          </p:cNvPr>
          <p:cNvCxnSpPr>
            <a:cxnSpLocks/>
            <a:endCxn id="45" idx="5"/>
          </p:cNvCxnSpPr>
          <p:nvPr/>
        </p:nvCxnSpPr>
        <p:spPr>
          <a:xfrm flipH="1" flipV="1">
            <a:off x="5553146" y="2720937"/>
            <a:ext cx="542854" cy="324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53D9AE1-5BF1-944D-9B75-2AE5EFB169F0}"/>
              </a:ext>
            </a:extLst>
          </p:cNvPr>
          <p:cNvCxnSpPr>
            <a:cxnSpLocks/>
          </p:cNvCxnSpPr>
          <p:nvPr/>
        </p:nvCxnSpPr>
        <p:spPr>
          <a:xfrm flipV="1">
            <a:off x="5395636" y="3520199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64AAB53-9C1B-3243-BFAF-CAFA441EC7DF}"/>
              </a:ext>
            </a:extLst>
          </p:cNvPr>
          <p:cNvCxnSpPr>
            <a:cxnSpLocks/>
          </p:cNvCxnSpPr>
          <p:nvPr/>
        </p:nvCxnSpPr>
        <p:spPr>
          <a:xfrm flipV="1">
            <a:off x="6851420" y="3520199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6D23BB1-EEA4-DE48-B6E5-2D3815764F8A}"/>
              </a:ext>
            </a:extLst>
          </p:cNvPr>
          <p:cNvCxnSpPr>
            <a:cxnSpLocks/>
            <a:endCxn id="55" idx="5"/>
          </p:cNvCxnSpPr>
          <p:nvPr/>
        </p:nvCxnSpPr>
        <p:spPr>
          <a:xfrm flipH="1" flipV="1">
            <a:off x="6272842" y="3469628"/>
            <a:ext cx="560716" cy="324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55D440E-D87A-104D-9C52-D6C512D55495}"/>
              </a:ext>
            </a:extLst>
          </p:cNvPr>
          <p:cNvCxnSpPr>
            <a:cxnSpLocks/>
          </p:cNvCxnSpPr>
          <p:nvPr/>
        </p:nvCxnSpPr>
        <p:spPr>
          <a:xfrm flipV="1">
            <a:off x="6086273" y="3520199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63664C4-231F-4A49-ABD4-65760BA84397}"/>
              </a:ext>
            </a:extLst>
          </p:cNvPr>
          <p:cNvCxnSpPr>
            <a:cxnSpLocks/>
          </p:cNvCxnSpPr>
          <p:nvPr/>
        </p:nvCxnSpPr>
        <p:spPr>
          <a:xfrm flipV="1">
            <a:off x="5484783" y="3497254"/>
            <a:ext cx="1202979" cy="332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7A78A0B-3079-DC43-A137-AB95B3FD1731}"/>
              </a:ext>
            </a:extLst>
          </p:cNvPr>
          <p:cNvCxnSpPr>
            <a:cxnSpLocks/>
          </p:cNvCxnSpPr>
          <p:nvPr/>
        </p:nvCxnSpPr>
        <p:spPr>
          <a:xfrm flipH="1" flipV="1">
            <a:off x="5519562" y="3490839"/>
            <a:ext cx="542854" cy="324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07EE038E-0B53-F143-9DE2-9279009C787B}"/>
              </a:ext>
            </a:extLst>
          </p:cNvPr>
          <p:cNvSpPr/>
          <p:nvPr/>
        </p:nvSpPr>
        <p:spPr>
          <a:xfrm>
            <a:off x="7284583" y="1511140"/>
            <a:ext cx="2133601" cy="6912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3087245-C5E7-B347-AA72-EFC8B29AEE24}"/>
              </a:ext>
            </a:extLst>
          </p:cNvPr>
          <p:cNvSpPr/>
          <p:nvPr/>
        </p:nvSpPr>
        <p:spPr>
          <a:xfrm>
            <a:off x="7291896" y="3031898"/>
            <a:ext cx="2133601" cy="767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D5A1599-004D-7D4F-B220-D5D8B9BC0C9D}"/>
              </a:ext>
            </a:extLst>
          </p:cNvPr>
          <p:cNvSpPr/>
          <p:nvPr/>
        </p:nvSpPr>
        <p:spPr>
          <a:xfrm>
            <a:off x="7286913" y="2236121"/>
            <a:ext cx="2133601" cy="7742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19F9F0D-B50F-9C43-B49F-E869B4997CF0}"/>
              </a:ext>
            </a:extLst>
          </p:cNvPr>
          <p:cNvSpPr/>
          <p:nvPr/>
        </p:nvSpPr>
        <p:spPr>
          <a:xfrm>
            <a:off x="7368432" y="1508118"/>
            <a:ext cx="493059" cy="4975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A292A3C-71EA-CE47-8B1C-CF246E69873A}"/>
              </a:ext>
            </a:extLst>
          </p:cNvPr>
          <p:cNvSpPr/>
          <p:nvPr/>
        </p:nvSpPr>
        <p:spPr>
          <a:xfrm>
            <a:off x="8085608" y="1508118"/>
            <a:ext cx="493059" cy="4975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DAF95A-3EFD-0043-876B-308871AB230B}"/>
              </a:ext>
            </a:extLst>
          </p:cNvPr>
          <p:cNvSpPr/>
          <p:nvPr/>
        </p:nvSpPr>
        <p:spPr>
          <a:xfrm>
            <a:off x="8802784" y="1508117"/>
            <a:ext cx="493059" cy="497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69B3541-0851-A742-8B9C-BF60333BF0E0}"/>
              </a:ext>
            </a:extLst>
          </p:cNvPr>
          <p:cNvSpPr/>
          <p:nvPr/>
        </p:nvSpPr>
        <p:spPr>
          <a:xfrm>
            <a:off x="7374225" y="3775533"/>
            <a:ext cx="493059" cy="497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1310E84-03F0-4D42-95AE-2D6B7F619B5B}"/>
              </a:ext>
            </a:extLst>
          </p:cNvPr>
          <p:cNvSpPr/>
          <p:nvPr/>
        </p:nvSpPr>
        <p:spPr>
          <a:xfrm>
            <a:off x="8091401" y="3775533"/>
            <a:ext cx="493059" cy="497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3F62719-9C6B-BE4B-AC16-0D65B0EE0D20}"/>
              </a:ext>
            </a:extLst>
          </p:cNvPr>
          <p:cNvSpPr/>
          <p:nvPr/>
        </p:nvSpPr>
        <p:spPr>
          <a:xfrm>
            <a:off x="8808577" y="3775532"/>
            <a:ext cx="493059" cy="4975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FF40E7B-889E-0F4C-B22E-04C69F9ACB90}"/>
              </a:ext>
            </a:extLst>
          </p:cNvPr>
          <p:cNvSpPr/>
          <p:nvPr/>
        </p:nvSpPr>
        <p:spPr>
          <a:xfrm>
            <a:off x="7367671" y="3022658"/>
            <a:ext cx="493059" cy="4975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B31BDA7E-FBE1-C746-8880-F1C294929A65}"/>
              </a:ext>
            </a:extLst>
          </p:cNvPr>
          <p:cNvSpPr/>
          <p:nvPr/>
        </p:nvSpPr>
        <p:spPr>
          <a:xfrm>
            <a:off x="8084847" y="3022658"/>
            <a:ext cx="493059" cy="497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2C5BBFB-0B68-4741-9778-169DECC80423}"/>
              </a:ext>
            </a:extLst>
          </p:cNvPr>
          <p:cNvSpPr/>
          <p:nvPr/>
        </p:nvSpPr>
        <p:spPr>
          <a:xfrm>
            <a:off x="8802023" y="3022657"/>
            <a:ext cx="493059" cy="4975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804769EB-6E8F-0F4B-82F7-6A7D48FF51A6}"/>
              </a:ext>
            </a:extLst>
          </p:cNvPr>
          <p:cNvSpPr/>
          <p:nvPr/>
        </p:nvSpPr>
        <p:spPr>
          <a:xfrm>
            <a:off x="7367671" y="2265497"/>
            <a:ext cx="493059" cy="49754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48C4E81D-BFA7-204C-B678-A8CB89475CA3}"/>
              </a:ext>
            </a:extLst>
          </p:cNvPr>
          <p:cNvSpPr/>
          <p:nvPr/>
        </p:nvSpPr>
        <p:spPr>
          <a:xfrm>
            <a:off x="8084847" y="2265497"/>
            <a:ext cx="493059" cy="497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1CC4807F-1CCD-434E-A881-CD4CE9FC9469}"/>
              </a:ext>
            </a:extLst>
          </p:cNvPr>
          <p:cNvSpPr/>
          <p:nvPr/>
        </p:nvSpPr>
        <p:spPr>
          <a:xfrm>
            <a:off x="8802023" y="2265496"/>
            <a:ext cx="493059" cy="497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B5E7464A-BA49-C84A-8233-0F755D9128C1}"/>
              </a:ext>
            </a:extLst>
          </p:cNvPr>
          <p:cNvCxnSpPr>
            <a:cxnSpLocks/>
          </p:cNvCxnSpPr>
          <p:nvPr/>
        </p:nvCxnSpPr>
        <p:spPr>
          <a:xfrm flipV="1">
            <a:off x="7490765" y="4250942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73EAA3F6-CEB3-2B49-957B-2D6F80A102C2}"/>
              </a:ext>
            </a:extLst>
          </p:cNvPr>
          <p:cNvCxnSpPr>
            <a:cxnSpLocks/>
          </p:cNvCxnSpPr>
          <p:nvPr/>
        </p:nvCxnSpPr>
        <p:spPr>
          <a:xfrm flipV="1">
            <a:off x="7737294" y="4250942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8E124EE4-0EB5-6740-8913-026D2B615CC6}"/>
              </a:ext>
            </a:extLst>
          </p:cNvPr>
          <p:cNvCxnSpPr>
            <a:cxnSpLocks/>
          </p:cNvCxnSpPr>
          <p:nvPr/>
        </p:nvCxnSpPr>
        <p:spPr>
          <a:xfrm flipV="1">
            <a:off x="8207941" y="4250942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301FB392-087A-1F4A-A81E-7C20F098C54C}"/>
              </a:ext>
            </a:extLst>
          </p:cNvPr>
          <p:cNvCxnSpPr>
            <a:cxnSpLocks/>
          </p:cNvCxnSpPr>
          <p:nvPr/>
        </p:nvCxnSpPr>
        <p:spPr>
          <a:xfrm flipV="1">
            <a:off x="8454470" y="4250942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E13BECC4-4750-4F4F-A151-8647F87E9ADA}"/>
              </a:ext>
            </a:extLst>
          </p:cNvPr>
          <p:cNvCxnSpPr>
            <a:cxnSpLocks/>
          </p:cNvCxnSpPr>
          <p:nvPr/>
        </p:nvCxnSpPr>
        <p:spPr>
          <a:xfrm flipV="1">
            <a:off x="8937585" y="4251641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A831BA81-753D-C040-840A-E30DCD55991D}"/>
              </a:ext>
            </a:extLst>
          </p:cNvPr>
          <p:cNvCxnSpPr>
            <a:cxnSpLocks/>
          </p:cNvCxnSpPr>
          <p:nvPr/>
        </p:nvCxnSpPr>
        <p:spPr>
          <a:xfrm flipV="1">
            <a:off x="9184114" y="4251641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5A8E863-1A66-3B4B-9392-13C86816F722}"/>
              </a:ext>
            </a:extLst>
          </p:cNvPr>
          <p:cNvCxnSpPr>
            <a:cxnSpLocks/>
          </p:cNvCxnSpPr>
          <p:nvPr/>
        </p:nvCxnSpPr>
        <p:spPr>
          <a:xfrm flipV="1">
            <a:off x="7614961" y="1983526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5CA6557-FC3B-994A-A4D2-F27623ECB81E}"/>
              </a:ext>
            </a:extLst>
          </p:cNvPr>
          <p:cNvCxnSpPr>
            <a:cxnSpLocks/>
          </p:cNvCxnSpPr>
          <p:nvPr/>
        </p:nvCxnSpPr>
        <p:spPr>
          <a:xfrm flipV="1">
            <a:off x="8332138" y="1958161"/>
            <a:ext cx="578016" cy="298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57E5D53D-1CB1-A948-8528-9853FFC23885}"/>
              </a:ext>
            </a:extLst>
          </p:cNvPr>
          <p:cNvCxnSpPr>
            <a:cxnSpLocks/>
            <a:endCxn id="84" idx="3"/>
          </p:cNvCxnSpPr>
          <p:nvPr/>
        </p:nvCxnSpPr>
        <p:spPr>
          <a:xfrm flipV="1">
            <a:off x="7614962" y="1932796"/>
            <a:ext cx="542853" cy="324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65D25224-E5DB-BB42-B8B6-B66D5CBD326F}"/>
              </a:ext>
            </a:extLst>
          </p:cNvPr>
          <p:cNvCxnSpPr>
            <a:cxnSpLocks/>
          </p:cNvCxnSpPr>
          <p:nvPr/>
        </p:nvCxnSpPr>
        <p:spPr>
          <a:xfrm flipV="1">
            <a:off x="9070745" y="1983526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6FA3105E-C69B-1941-82D1-2019C0B63AA1}"/>
              </a:ext>
            </a:extLst>
          </p:cNvPr>
          <p:cNvCxnSpPr>
            <a:cxnSpLocks/>
            <a:endCxn id="84" idx="4"/>
          </p:cNvCxnSpPr>
          <p:nvPr/>
        </p:nvCxnSpPr>
        <p:spPr>
          <a:xfrm flipH="1" flipV="1">
            <a:off x="8332138" y="2005659"/>
            <a:ext cx="738608" cy="251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DEFAA009-0DE0-FB45-A42A-6A8BA204A55A}"/>
              </a:ext>
            </a:extLst>
          </p:cNvPr>
          <p:cNvCxnSpPr>
            <a:cxnSpLocks/>
          </p:cNvCxnSpPr>
          <p:nvPr/>
        </p:nvCxnSpPr>
        <p:spPr>
          <a:xfrm flipV="1">
            <a:off x="7610631" y="3502251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86D1AE60-A536-1144-99FE-235DBB22BB22}"/>
              </a:ext>
            </a:extLst>
          </p:cNvPr>
          <p:cNvCxnSpPr>
            <a:cxnSpLocks/>
          </p:cNvCxnSpPr>
          <p:nvPr/>
        </p:nvCxnSpPr>
        <p:spPr>
          <a:xfrm flipV="1">
            <a:off x="8327808" y="3476886"/>
            <a:ext cx="578016" cy="298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EA995202-F204-1542-A1E0-A64649907CDA}"/>
              </a:ext>
            </a:extLst>
          </p:cNvPr>
          <p:cNvCxnSpPr>
            <a:cxnSpLocks/>
          </p:cNvCxnSpPr>
          <p:nvPr/>
        </p:nvCxnSpPr>
        <p:spPr>
          <a:xfrm flipV="1">
            <a:off x="9066415" y="3502251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301AC2A-CED3-5345-B56D-E03D622890C3}"/>
              </a:ext>
            </a:extLst>
          </p:cNvPr>
          <p:cNvCxnSpPr>
            <a:cxnSpLocks/>
          </p:cNvCxnSpPr>
          <p:nvPr/>
        </p:nvCxnSpPr>
        <p:spPr>
          <a:xfrm flipH="1" flipV="1">
            <a:off x="7740545" y="3489569"/>
            <a:ext cx="1308008" cy="286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BFB61744-48CA-6A44-B149-4462EF92300D}"/>
              </a:ext>
            </a:extLst>
          </p:cNvPr>
          <p:cNvCxnSpPr>
            <a:cxnSpLocks/>
          </p:cNvCxnSpPr>
          <p:nvPr/>
        </p:nvCxnSpPr>
        <p:spPr>
          <a:xfrm flipV="1">
            <a:off x="8301268" y="3502251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E57862DD-69FC-DA4B-849A-D8E90F8138A6}"/>
              </a:ext>
            </a:extLst>
          </p:cNvPr>
          <p:cNvCxnSpPr>
            <a:cxnSpLocks/>
            <a:endCxn id="83" idx="5"/>
          </p:cNvCxnSpPr>
          <p:nvPr/>
        </p:nvCxnSpPr>
        <p:spPr>
          <a:xfrm flipH="1" flipV="1">
            <a:off x="7789284" y="1932796"/>
            <a:ext cx="542854" cy="324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9B865191-0243-E54F-B3B9-55ACEBE0E764}"/>
              </a:ext>
            </a:extLst>
          </p:cNvPr>
          <p:cNvCxnSpPr>
            <a:cxnSpLocks/>
          </p:cNvCxnSpPr>
          <p:nvPr/>
        </p:nvCxnSpPr>
        <p:spPr>
          <a:xfrm flipV="1">
            <a:off x="7628493" y="2740746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67CA73AA-5C4A-3A4D-A495-94BEF2C8FBD8}"/>
              </a:ext>
            </a:extLst>
          </p:cNvPr>
          <p:cNvCxnSpPr>
            <a:cxnSpLocks/>
          </p:cNvCxnSpPr>
          <p:nvPr/>
        </p:nvCxnSpPr>
        <p:spPr>
          <a:xfrm flipV="1">
            <a:off x="9084277" y="2740746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E5D6A891-3E0F-254F-9239-26DA311BEA66}"/>
              </a:ext>
            </a:extLst>
          </p:cNvPr>
          <p:cNvCxnSpPr>
            <a:cxnSpLocks/>
            <a:endCxn id="93" idx="5"/>
          </p:cNvCxnSpPr>
          <p:nvPr/>
        </p:nvCxnSpPr>
        <p:spPr>
          <a:xfrm flipH="1" flipV="1">
            <a:off x="8505699" y="2690175"/>
            <a:ext cx="560716" cy="324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79E5110-11DF-834E-ABE4-690D105FD49A}"/>
              </a:ext>
            </a:extLst>
          </p:cNvPr>
          <p:cNvCxnSpPr>
            <a:cxnSpLocks/>
          </p:cNvCxnSpPr>
          <p:nvPr/>
        </p:nvCxnSpPr>
        <p:spPr>
          <a:xfrm flipV="1">
            <a:off x="8319130" y="2740746"/>
            <a:ext cx="0" cy="27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D84AA95C-7B53-7946-8277-3D2651430CF5}"/>
              </a:ext>
            </a:extLst>
          </p:cNvPr>
          <p:cNvCxnSpPr>
            <a:cxnSpLocks/>
          </p:cNvCxnSpPr>
          <p:nvPr/>
        </p:nvCxnSpPr>
        <p:spPr>
          <a:xfrm flipV="1">
            <a:off x="7717640" y="2717801"/>
            <a:ext cx="1202979" cy="332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B52359C2-87ED-7040-A07E-958C640E93A7}"/>
              </a:ext>
            </a:extLst>
          </p:cNvPr>
          <p:cNvCxnSpPr>
            <a:cxnSpLocks/>
          </p:cNvCxnSpPr>
          <p:nvPr/>
        </p:nvCxnSpPr>
        <p:spPr>
          <a:xfrm flipH="1" flipV="1">
            <a:off x="7752419" y="2711386"/>
            <a:ext cx="542854" cy="324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A57919A4-DFA9-954E-8FB0-08018FC8FD0B}"/>
                  </a:ext>
                </a:extLst>
              </p:cNvPr>
              <p:cNvSpPr txBox="1"/>
              <p:nvPr/>
            </p:nvSpPr>
            <p:spPr>
              <a:xfrm>
                <a:off x="3235736" y="6108288"/>
                <a:ext cx="8700971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dirty="0"/>
                  <a:t>- repetitive circuit is highly repetitive </a:t>
                </a:r>
                <a:r>
                  <a:rPr lang="en-US" dirty="0" err="1"/>
                  <a:t>w.r.t.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parties,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∈ </m:t>
                    </m:r>
                    <m:r>
                      <a:rPr lang="el-GR" i="1" dirty="0" err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l-GR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∈ </m:t>
                    </m:r>
                    <m:r>
                      <a:rPr lang="el-GR" i="1" dirty="0" err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l-GR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A57919A4-DFA9-954E-8FB0-08018FC8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736" y="6108288"/>
                <a:ext cx="8700971" cy="369332"/>
              </a:xfrm>
              <a:prstGeom prst="rect">
                <a:avLst/>
              </a:prstGeom>
              <a:blipFill>
                <a:blip r:embed="rId3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2B3B8436-DC18-E345-A9AA-30AB6F090CC0}"/>
                  </a:ext>
                </a:extLst>
              </p:cNvPr>
              <p:cNvSpPr txBox="1"/>
              <p:nvPr/>
            </p:nvSpPr>
            <p:spPr>
              <a:xfrm>
                <a:off x="3225439" y="5361493"/>
                <a:ext cx="8711268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Composed of an arbitrary number of blocks of </a:t>
                </a:r>
                <a:r>
                  <a:rPr lang="en-US" dirty="0">
                    <a:solidFill>
                      <a:srgbClr val="C00000"/>
                    </a:solidFill>
                  </a:rPr>
                  <a:t>width at least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, that </a:t>
                </a:r>
                <a:r>
                  <a:rPr lang="en-US" dirty="0">
                    <a:solidFill>
                      <a:srgbClr val="C00000"/>
                    </a:solidFill>
                  </a:rPr>
                  <a:t>recur at least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times.</a:t>
                </a: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2B3B8436-DC18-E345-A9AA-30AB6F090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5439" y="5361493"/>
                <a:ext cx="8711268" cy="369332"/>
              </a:xfrm>
              <a:prstGeom prst="rect">
                <a:avLst/>
              </a:prstGeom>
              <a:blipFill>
                <a:blip r:embed="rId4"/>
                <a:stretch>
                  <a:fillRect l="-437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F428E548-29DD-5647-813E-3186972E8CE9}"/>
                  </a:ext>
                </a:extLst>
              </p:cNvPr>
              <p:cNvSpPr/>
              <p:nvPr/>
            </p:nvSpPr>
            <p:spPr>
              <a:xfrm>
                <a:off x="334756" y="5357243"/>
                <a:ext cx="2632772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dirty="0"/>
                  <a:t>-Repetitive Circuits: </a:t>
                </a:r>
              </a:p>
            </p:txBody>
          </p:sp>
        </mc:Choice>
        <mc:Fallback xmlns="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F428E548-29DD-5647-813E-3186972E8C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56" y="5357243"/>
                <a:ext cx="2632772" cy="369332"/>
              </a:xfrm>
              <a:prstGeom prst="rect">
                <a:avLst/>
              </a:prstGeom>
              <a:blipFill>
                <a:blip r:embed="rId5"/>
                <a:stretch>
                  <a:fillRect t="-6667" r="-192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Rectangle 121">
            <a:extLst>
              <a:ext uri="{FF2B5EF4-FFF2-40B4-BE49-F238E27FC236}">
                <a16:creationId xmlns:a16="http://schemas.microsoft.com/office/drawing/2014/main" id="{E3106EFA-F3A8-9A44-A0EC-43B9E200D4B3}"/>
              </a:ext>
            </a:extLst>
          </p:cNvPr>
          <p:cNvSpPr/>
          <p:nvPr/>
        </p:nvSpPr>
        <p:spPr>
          <a:xfrm>
            <a:off x="334756" y="6106710"/>
            <a:ext cx="263277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Highly Repetitive Circuits: 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5FFB414-8E0F-7E4E-B44F-B48D732F24FE}"/>
              </a:ext>
            </a:extLst>
          </p:cNvPr>
          <p:cNvSpPr txBox="1"/>
          <p:nvPr/>
        </p:nvSpPr>
        <p:spPr>
          <a:xfrm>
            <a:off x="4615786" y="4738695"/>
            <a:ext cx="3314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 of (3,3)-repetitive circuit</a:t>
            </a:r>
          </a:p>
        </p:txBody>
      </p:sp>
    </p:spTree>
    <p:extLst>
      <p:ext uri="{BB962C8B-B14F-4D97-AF65-F5344CB8AC3E}">
        <p14:creationId xmlns:p14="http://schemas.microsoft.com/office/powerpoint/2010/main" val="60010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80" grpId="0" animBg="1"/>
      <p:bldP spid="81" grpId="0" animBg="1"/>
      <p:bldP spid="82" grpId="0" animBg="1"/>
      <p:bldP spid="119" grpId="0" animBg="1"/>
      <p:bldP spid="120" grpId="0" animBg="1"/>
      <p:bldP spid="121" grpId="0" animBg="1"/>
      <p:bldP spid="122" grpId="0" animBg="1"/>
      <p:bldP spid="1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052CE-92E1-AC4D-8ED1-D9B914CC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Examples</a:t>
            </a:r>
            <a:r>
              <a:rPr lang="en-US" dirty="0"/>
              <a:t> of Highly Repetitive Circuits</a:t>
            </a:r>
          </a:p>
        </p:txBody>
      </p:sp>
      <p:pic>
        <p:nvPicPr>
          <p:cNvPr id="4" name="Picture 2" descr="Loop Stock Vector Illustration and Royalty Free Loop Clipart">
            <a:extLst>
              <a:ext uri="{FF2B5EF4-FFF2-40B4-BE49-F238E27FC236}">
                <a16:creationId xmlns:a16="http://schemas.microsoft.com/office/drawing/2014/main" id="{669F44D6-BAB7-9C40-AFED-9A12C2516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998" y="2122488"/>
            <a:ext cx="2240384" cy="224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Machine Learning Development Firm - Machine Learning Logo Png is a free  transparent background clipart … | Learning logo, Learning and development, Machine  learning">
            <a:extLst>
              <a:ext uri="{FF2B5EF4-FFF2-40B4-BE49-F238E27FC236}">
                <a16:creationId xmlns:a16="http://schemas.microsoft.com/office/drawing/2014/main" id="{BFE88A03-C5A5-7E46-A0CC-BF8C4F4C9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5638" y="2154902"/>
            <a:ext cx="2251332" cy="206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760F36-232F-C84A-8FE3-5CC592EBAD30}"/>
              </a:ext>
            </a:extLst>
          </p:cNvPr>
          <p:cNvSpPr txBox="1"/>
          <p:nvPr/>
        </p:nvSpPr>
        <p:spPr>
          <a:xfrm>
            <a:off x="3086824" y="4533900"/>
            <a:ext cx="204895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Machine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F66546-3CD9-564A-A961-16A52C2E1037}"/>
              </a:ext>
            </a:extLst>
          </p:cNvPr>
          <p:cNvSpPr txBox="1"/>
          <p:nvPr/>
        </p:nvSpPr>
        <p:spPr>
          <a:xfrm>
            <a:off x="464449" y="4533900"/>
            <a:ext cx="1901483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For/While Loops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7C5483-6E5D-024D-8812-A563CFBCB21A}"/>
              </a:ext>
            </a:extLst>
          </p:cNvPr>
          <p:cNvSpPr txBox="1"/>
          <p:nvPr/>
        </p:nvSpPr>
        <p:spPr>
          <a:xfrm>
            <a:off x="5994364" y="4533900"/>
            <a:ext cx="1581331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Block Ciphers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9DA721-077B-034A-A600-3CC23B4BD81A}"/>
              </a:ext>
            </a:extLst>
          </p:cNvPr>
          <p:cNvSpPr txBox="1"/>
          <p:nvPr/>
        </p:nvSpPr>
        <p:spPr>
          <a:xfrm>
            <a:off x="8434277" y="4533900"/>
            <a:ext cx="329327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Cryptographic Hash Functions</a:t>
            </a:r>
          </a:p>
        </p:txBody>
      </p:sp>
      <p:pic>
        <p:nvPicPr>
          <p:cNvPr id="20482" name="Picture 2" descr="Locked With Key Icon - Lock Keys Icon Png, Cliparts &amp;amp; Cartoons - Jing.fm">
            <a:extLst>
              <a:ext uri="{FF2B5EF4-FFF2-40B4-BE49-F238E27FC236}">
                <a16:creationId xmlns:a16="http://schemas.microsoft.com/office/drawing/2014/main" id="{F3D36FB7-F0EE-9F48-B91F-77B77613C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830" y="2324100"/>
            <a:ext cx="1594799" cy="170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Free Cryptographic Hash Icon of Colored Outline style - Available in SVG,  PNG, EPS, AI &amp;amp; Icon fonts">
            <a:extLst>
              <a:ext uri="{FF2B5EF4-FFF2-40B4-BE49-F238E27FC236}">
                <a16:creationId xmlns:a16="http://schemas.microsoft.com/office/drawing/2014/main" id="{E480BF46-FB2F-E647-96EF-806822503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754" y="2401382"/>
            <a:ext cx="1682595" cy="168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74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0817D-1864-6B49-B2E8-7E4D353C0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that sufficient?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B774B9-5D92-D548-98F5-681A203FBD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000" dirty="0"/>
                  <a:t>Per party computation and communication complexity in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|) </m:t>
                    </m:r>
                  </m:oMath>
                </a14:m>
                <a:r>
                  <a:rPr lang="en-US" sz="2000" dirty="0"/>
                  <a:t>protocol is 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0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sz="20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num>
                      <m:den>
                        <m:r>
                          <a:rPr lang="en-US" sz="20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  <a:p>
                <a:r>
                  <a:rPr lang="en-US" sz="2000" dirty="0"/>
                  <a:t>Work gets divided by the number of parties.</a:t>
                </a:r>
              </a:p>
              <a:p>
                <a:r>
                  <a:rPr lang="en-US" sz="2000" dirty="0"/>
                  <a:t>Work done by each party still depends on the depth of the circuit.</a:t>
                </a:r>
              </a:p>
              <a:p>
                <a:r>
                  <a:rPr lang="en-US" sz="2000" dirty="0"/>
                  <a:t>What if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num>
                      <m:den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is still quite large?</a:t>
                </a:r>
              </a:p>
              <a:p>
                <a:r>
                  <a:rPr lang="en-US" sz="2000" dirty="0">
                    <a:solidFill>
                      <a:schemeClr val="accent1"/>
                    </a:solidFill>
                  </a:rPr>
                  <a:t>Is there some other way to divide the work?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B774B9-5D92-D548-98F5-681A203FBD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195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092D8-AFF8-CA45-9865-CEE4AFECA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96"/>
            <a:ext cx="10515600" cy="1325563"/>
          </a:xfrm>
        </p:spPr>
        <p:txBody>
          <a:bodyPr/>
          <a:lstStyle/>
          <a:p>
            <a:r>
              <a:rPr lang="en-US" dirty="0"/>
              <a:t>Prior Work: Static MPC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A10254-C564-5A48-8B02-D5C6FDFC6B22}"/>
              </a:ext>
            </a:extLst>
          </p:cNvPr>
          <p:cNvSpPr/>
          <p:nvPr/>
        </p:nvSpPr>
        <p:spPr>
          <a:xfrm>
            <a:off x="4190302" y="1765410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Round 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7E6B69-642D-2942-86EC-3697FFB50EF7}"/>
              </a:ext>
            </a:extLst>
          </p:cNvPr>
          <p:cNvSpPr/>
          <p:nvPr/>
        </p:nvSpPr>
        <p:spPr>
          <a:xfrm>
            <a:off x="6051459" y="1765409"/>
            <a:ext cx="1825297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A8E029-C080-BF4C-92D7-8F18C67CA78B}"/>
              </a:ext>
            </a:extLst>
          </p:cNvPr>
          <p:cNvSpPr/>
          <p:nvPr/>
        </p:nvSpPr>
        <p:spPr>
          <a:xfrm>
            <a:off x="7912616" y="1764157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ABCFC4-1758-B748-981D-389206AD549D}"/>
              </a:ext>
            </a:extLst>
          </p:cNvPr>
          <p:cNvSpPr/>
          <p:nvPr/>
        </p:nvSpPr>
        <p:spPr>
          <a:xfrm>
            <a:off x="485195" y="1760856"/>
            <a:ext cx="1813113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Round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003ECD-7EC9-524B-BDA3-BF77F43973E1}"/>
              </a:ext>
            </a:extLst>
          </p:cNvPr>
          <p:cNvSpPr/>
          <p:nvPr/>
        </p:nvSpPr>
        <p:spPr>
          <a:xfrm>
            <a:off x="2334168" y="1760855"/>
            <a:ext cx="1825297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Round 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6D7632-0742-2F44-BF25-35274A8B63D6}"/>
              </a:ext>
            </a:extLst>
          </p:cNvPr>
          <p:cNvGrpSpPr/>
          <p:nvPr/>
        </p:nvGrpSpPr>
        <p:grpSpPr>
          <a:xfrm>
            <a:off x="610176" y="2425419"/>
            <a:ext cx="1563149" cy="1595050"/>
            <a:chOff x="605655" y="1517952"/>
            <a:chExt cx="4495797" cy="4393251"/>
          </a:xfrm>
        </p:grpSpPr>
        <p:pic>
          <p:nvPicPr>
            <p:cNvPr id="15" name="Content Placeholder 12">
              <a:extLst>
                <a:ext uri="{FF2B5EF4-FFF2-40B4-BE49-F238E27FC236}">
                  <a16:creationId xmlns:a16="http://schemas.microsoft.com/office/drawing/2014/main" id="{0CEFD1AF-F445-BA47-8828-5FF43D4C5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3093" y="4712015"/>
              <a:ext cx="1047083" cy="11717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F565308-AC61-A946-B29E-7CF0A003C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4793" y="2965718"/>
              <a:ext cx="916659" cy="121962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F57CB4-4AEF-DC46-8F43-733AECC41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8794" y="4712015"/>
              <a:ext cx="912930" cy="119918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6CDF68-5687-BB4E-BE27-568F35F4F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0176" y="1517952"/>
              <a:ext cx="1015547" cy="12318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0F5977D-74D5-FB48-8A59-4C0D2136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655" y="2965718"/>
              <a:ext cx="925735" cy="1231855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557D5BC-6BA9-654E-9AC3-75C069A950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6914" y="2604001"/>
              <a:ext cx="853262" cy="79678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10F249F-E3E5-554C-BB4F-A19F369D6C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0377" y="3786950"/>
              <a:ext cx="1866539" cy="112169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22F5608-3A49-AC41-938A-EA7F8044E31A}"/>
                </a:ext>
              </a:extLst>
            </p:cNvPr>
            <p:cNvCxnSpPr>
              <a:cxnSpLocks/>
            </p:cNvCxnSpPr>
            <p:nvPr/>
          </p:nvCxnSpPr>
          <p:spPr>
            <a:xfrm>
              <a:off x="2983366" y="2834720"/>
              <a:ext cx="863007" cy="187729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7043EFE-AAA4-E64C-9AFA-17E42C66F0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5901" y="2870483"/>
              <a:ext cx="656922" cy="184153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20B1DAC-A72B-5E43-B093-28DC78985367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 flipV="1">
              <a:off x="1531390" y="3575530"/>
              <a:ext cx="2653403" cy="2939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84E2982-2D7B-FC4B-8BC9-98840AB52B9C}"/>
                </a:ext>
              </a:extLst>
            </p:cNvPr>
            <p:cNvCxnSpPr>
              <a:cxnSpLocks/>
            </p:cNvCxnSpPr>
            <p:nvPr/>
          </p:nvCxnSpPr>
          <p:spPr>
            <a:xfrm>
              <a:off x="1568969" y="3778274"/>
              <a:ext cx="2239825" cy="116446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6CF0135-CF41-144F-B318-006C4A915720}"/>
                </a:ext>
              </a:extLst>
            </p:cNvPr>
            <p:cNvCxnSpPr>
              <a:cxnSpLocks/>
            </p:cNvCxnSpPr>
            <p:nvPr/>
          </p:nvCxnSpPr>
          <p:spPr>
            <a:xfrm>
              <a:off x="3331531" y="2552857"/>
              <a:ext cx="933728" cy="55290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5B5694B-DBF7-8F4C-88F6-B61A9155D197}"/>
                </a:ext>
              </a:extLst>
            </p:cNvPr>
            <p:cNvCxnSpPr>
              <a:cxnSpLocks/>
            </p:cNvCxnSpPr>
            <p:nvPr/>
          </p:nvCxnSpPr>
          <p:spPr>
            <a:xfrm>
              <a:off x="1239365" y="4225552"/>
              <a:ext cx="329604" cy="45026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66A6E9A-7699-DB42-87FB-588366753E18}"/>
                </a:ext>
              </a:extLst>
            </p:cNvPr>
            <p:cNvCxnSpPr>
              <a:cxnSpLocks/>
            </p:cNvCxnSpPr>
            <p:nvPr/>
          </p:nvCxnSpPr>
          <p:spPr>
            <a:xfrm>
              <a:off x="2181876" y="5139152"/>
              <a:ext cx="1616519" cy="4263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1B6EE44-0351-9B4F-9EA6-A585D69CAC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5336" y="4164385"/>
              <a:ext cx="240687" cy="43381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5324BA4-644D-8341-B5B3-9768DDE10F5E}"/>
              </a:ext>
            </a:extLst>
          </p:cNvPr>
          <p:cNvGrpSpPr/>
          <p:nvPr/>
        </p:nvGrpSpPr>
        <p:grpSpPr>
          <a:xfrm>
            <a:off x="2465241" y="2415452"/>
            <a:ext cx="1563149" cy="1595050"/>
            <a:chOff x="605655" y="1517952"/>
            <a:chExt cx="4495797" cy="4393251"/>
          </a:xfrm>
        </p:grpSpPr>
        <p:pic>
          <p:nvPicPr>
            <p:cNvPr id="56" name="Content Placeholder 12">
              <a:extLst>
                <a:ext uri="{FF2B5EF4-FFF2-40B4-BE49-F238E27FC236}">
                  <a16:creationId xmlns:a16="http://schemas.microsoft.com/office/drawing/2014/main" id="{5A653B75-EE54-0947-8E20-DAADA5C6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3093" y="4712015"/>
              <a:ext cx="1047083" cy="117173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62F68EA-1747-BE4C-80CA-7FD24D57E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4793" y="2965718"/>
              <a:ext cx="916659" cy="121962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52A8FB0-350F-F647-8371-7067FAFB2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8794" y="4712015"/>
              <a:ext cx="912930" cy="119918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09A8FB0-485A-E04D-9675-6127C6D02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0176" y="1517952"/>
              <a:ext cx="1015547" cy="123185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1A89D58-B822-0F43-B679-1A793E926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655" y="2965718"/>
              <a:ext cx="925735" cy="1231855"/>
            </a:xfrm>
            <a:prstGeom prst="rect">
              <a:avLst/>
            </a:prstGeom>
          </p:spPr>
        </p:pic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39CCC6C-EBE7-ED43-A3FE-9D0DDAF7F7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6914" y="2604001"/>
              <a:ext cx="853262" cy="79678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33D5AC0-1A74-2640-AFFC-422CEBA27A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0377" y="3786950"/>
              <a:ext cx="1866539" cy="112169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611F64B3-33BC-1D45-BFEF-F18BFE18F41C}"/>
                </a:ext>
              </a:extLst>
            </p:cNvPr>
            <p:cNvCxnSpPr>
              <a:cxnSpLocks/>
            </p:cNvCxnSpPr>
            <p:nvPr/>
          </p:nvCxnSpPr>
          <p:spPr>
            <a:xfrm>
              <a:off x="2983366" y="2834720"/>
              <a:ext cx="863007" cy="187729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90B0BDA-F64F-5242-9CA6-8A5F167E70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5901" y="2870483"/>
              <a:ext cx="656922" cy="184153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A272026-642D-A54A-AB23-C2E06B920A33}"/>
                </a:ext>
              </a:extLst>
            </p:cNvPr>
            <p:cNvCxnSpPr>
              <a:cxnSpLocks/>
              <a:endCxn id="57" idx="1"/>
            </p:cNvCxnSpPr>
            <p:nvPr/>
          </p:nvCxnSpPr>
          <p:spPr>
            <a:xfrm flipV="1">
              <a:off x="1531390" y="3575530"/>
              <a:ext cx="2653403" cy="2939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BC8C86F-6582-5944-BFD4-C8A90D4F9293}"/>
                </a:ext>
              </a:extLst>
            </p:cNvPr>
            <p:cNvCxnSpPr>
              <a:cxnSpLocks/>
            </p:cNvCxnSpPr>
            <p:nvPr/>
          </p:nvCxnSpPr>
          <p:spPr>
            <a:xfrm>
              <a:off x="1568969" y="3778274"/>
              <a:ext cx="2239825" cy="116446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FB8C808-C920-CC43-AD18-8DAE5E0DBA06}"/>
                </a:ext>
              </a:extLst>
            </p:cNvPr>
            <p:cNvCxnSpPr>
              <a:cxnSpLocks/>
            </p:cNvCxnSpPr>
            <p:nvPr/>
          </p:nvCxnSpPr>
          <p:spPr>
            <a:xfrm>
              <a:off x="3331531" y="2552857"/>
              <a:ext cx="933728" cy="55290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8311492B-226B-6947-BDA4-324853FBF3C4}"/>
                </a:ext>
              </a:extLst>
            </p:cNvPr>
            <p:cNvCxnSpPr>
              <a:cxnSpLocks/>
            </p:cNvCxnSpPr>
            <p:nvPr/>
          </p:nvCxnSpPr>
          <p:spPr>
            <a:xfrm>
              <a:off x="1239365" y="4225552"/>
              <a:ext cx="329604" cy="45026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4EB2B925-599B-1749-9A94-499936015CAA}"/>
                </a:ext>
              </a:extLst>
            </p:cNvPr>
            <p:cNvCxnSpPr>
              <a:cxnSpLocks/>
            </p:cNvCxnSpPr>
            <p:nvPr/>
          </p:nvCxnSpPr>
          <p:spPr>
            <a:xfrm>
              <a:off x="2181876" y="5139152"/>
              <a:ext cx="1616519" cy="4263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D3AF6AA-E211-4841-AA0D-C8AA47F20F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5336" y="4164385"/>
              <a:ext cx="240687" cy="43381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90C5240-FB2E-8D41-A7E4-B03B46C49F51}"/>
              </a:ext>
            </a:extLst>
          </p:cNvPr>
          <p:cNvGrpSpPr/>
          <p:nvPr/>
        </p:nvGrpSpPr>
        <p:grpSpPr>
          <a:xfrm>
            <a:off x="4428678" y="2415452"/>
            <a:ext cx="1563149" cy="1595050"/>
            <a:chOff x="605655" y="1517952"/>
            <a:chExt cx="4495797" cy="4393251"/>
          </a:xfrm>
        </p:grpSpPr>
        <p:pic>
          <p:nvPicPr>
            <p:cNvPr id="72" name="Content Placeholder 12">
              <a:extLst>
                <a:ext uri="{FF2B5EF4-FFF2-40B4-BE49-F238E27FC236}">
                  <a16:creationId xmlns:a16="http://schemas.microsoft.com/office/drawing/2014/main" id="{8F059C0E-8A6B-B344-AE21-56EB3CA84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3093" y="4712015"/>
              <a:ext cx="1047083" cy="117173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02342E68-A26C-3145-9B2C-99A2D448F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4793" y="2965718"/>
              <a:ext cx="916659" cy="1219623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0222483-118B-314A-B8F0-74F347971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8794" y="4712015"/>
              <a:ext cx="912930" cy="1199188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6600131-11F3-BD4B-A558-31489633E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0176" y="1517952"/>
              <a:ext cx="1015547" cy="1231855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278025D8-75FD-494C-BB36-70D6BEE6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655" y="2965718"/>
              <a:ext cx="925735" cy="1231855"/>
            </a:xfrm>
            <a:prstGeom prst="rect">
              <a:avLst/>
            </a:prstGeom>
          </p:spPr>
        </p:pic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7D0B01A1-E4F5-944A-ACB0-6A2C91B2F9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6914" y="2604001"/>
              <a:ext cx="853262" cy="79678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47BE1616-D714-F04B-8D31-59FACDD2C0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0377" y="3786950"/>
              <a:ext cx="1866539" cy="112169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11E2E090-2646-1D4A-A421-CADA1E7BC2CB}"/>
                </a:ext>
              </a:extLst>
            </p:cNvPr>
            <p:cNvCxnSpPr>
              <a:cxnSpLocks/>
            </p:cNvCxnSpPr>
            <p:nvPr/>
          </p:nvCxnSpPr>
          <p:spPr>
            <a:xfrm>
              <a:off x="2983366" y="2834720"/>
              <a:ext cx="863007" cy="187729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5A1183C-E955-2C4E-AF1E-E7A274BBD4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5901" y="2870483"/>
              <a:ext cx="656922" cy="184153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FC050A11-ED2D-434B-A83B-814ED5702DF9}"/>
                </a:ext>
              </a:extLst>
            </p:cNvPr>
            <p:cNvCxnSpPr>
              <a:cxnSpLocks/>
              <a:endCxn id="73" idx="1"/>
            </p:cNvCxnSpPr>
            <p:nvPr/>
          </p:nvCxnSpPr>
          <p:spPr>
            <a:xfrm flipV="1">
              <a:off x="1531390" y="3575530"/>
              <a:ext cx="2653403" cy="2939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224CEE3A-9A10-004B-A2A9-ADD5C41FE5EF}"/>
                </a:ext>
              </a:extLst>
            </p:cNvPr>
            <p:cNvCxnSpPr>
              <a:cxnSpLocks/>
            </p:cNvCxnSpPr>
            <p:nvPr/>
          </p:nvCxnSpPr>
          <p:spPr>
            <a:xfrm>
              <a:off x="1568969" y="3778274"/>
              <a:ext cx="2239825" cy="116446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E4A733E8-73FC-BA42-9FAF-A7D3942AA40A}"/>
                </a:ext>
              </a:extLst>
            </p:cNvPr>
            <p:cNvCxnSpPr>
              <a:cxnSpLocks/>
            </p:cNvCxnSpPr>
            <p:nvPr/>
          </p:nvCxnSpPr>
          <p:spPr>
            <a:xfrm>
              <a:off x="3331531" y="2552857"/>
              <a:ext cx="933728" cy="55290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70B056FB-BD16-804A-A3F8-A0CDF14AA38B}"/>
                </a:ext>
              </a:extLst>
            </p:cNvPr>
            <p:cNvCxnSpPr>
              <a:cxnSpLocks/>
            </p:cNvCxnSpPr>
            <p:nvPr/>
          </p:nvCxnSpPr>
          <p:spPr>
            <a:xfrm>
              <a:off x="1239365" y="4225552"/>
              <a:ext cx="329604" cy="45026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F75B71DE-87B1-A842-8115-F3A005C046CE}"/>
                </a:ext>
              </a:extLst>
            </p:cNvPr>
            <p:cNvCxnSpPr>
              <a:cxnSpLocks/>
            </p:cNvCxnSpPr>
            <p:nvPr/>
          </p:nvCxnSpPr>
          <p:spPr>
            <a:xfrm>
              <a:off x="2181876" y="5139152"/>
              <a:ext cx="1616519" cy="4263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66404F14-2ADA-7743-99AF-BAAD5BC658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5336" y="4164385"/>
              <a:ext cx="240687" cy="43381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" name="Content Placeholder 12">
            <a:extLst>
              <a:ext uri="{FF2B5EF4-FFF2-40B4-BE49-F238E27FC236}">
                <a16:creationId xmlns:a16="http://schemas.microsoft.com/office/drawing/2014/main" id="{9E5BC75F-4B57-7349-BF31-1D53492CD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626" y="3612574"/>
            <a:ext cx="364062" cy="42435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B78A281-18FD-084D-834B-45D7E6ECD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429" y="2980137"/>
            <a:ext cx="318714" cy="44169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F0E0E5A9-AEE4-E24C-B32F-0C682224C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3697" y="3612574"/>
            <a:ext cx="317418" cy="434297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EB287827-8A89-334E-A760-1C4B51399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5687" y="2455815"/>
            <a:ext cx="353097" cy="44612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49AECAF-1DD2-2743-86CE-952E9D3E7B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9994" y="2980137"/>
            <a:ext cx="321870" cy="446128"/>
          </a:xfrm>
          <a:prstGeom prst="rect">
            <a:avLst/>
          </a:prstGeom>
        </p:spPr>
      </p:pic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FCAC348-D2AF-C24A-BD40-EE40C8E7F375}"/>
              </a:ext>
            </a:extLst>
          </p:cNvPr>
          <p:cNvCxnSpPr>
            <a:cxnSpLocks/>
          </p:cNvCxnSpPr>
          <p:nvPr/>
        </p:nvCxnSpPr>
        <p:spPr>
          <a:xfrm flipV="1">
            <a:off x="8139015" y="2849138"/>
            <a:ext cx="296672" cy="288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ABEC002A-2CF0-054A-9364-9AFA0D3250D6}"/>
              </a:ext>
            </a:extLst>
          </p:cNvPr>
          <p:cNvCxnSpPr>
            <a:cxnSpLocks/>
          </p:cNvCxnSpPr>
          <p:nvPr/>
        </p:nvCxnSpPr>
        <p:spPr>
          <a:xfrm flipV="1">
            <a:off x="8404465" y="3277553"/>
            <a:ext cx="648979" cy="4062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5A77FE81-4DC2-A54F-9D9A-D7D76D9A8929}"/>
              </a:ext>
            </a:extLst>
          </p:cNvPr>
          <p:cNvCxnSpPr>
            <a:cxnSpLocks/>
          </p:cNvCxnSpPr>
          <p:nvPr/>
        </p:nvCxnSpPr>
        <p:spPr>
          <a:xfrm>
            <a:off x="8676703" y="2932695"/>
            <a:ext cx="300060" cy="6798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99858EFF-3EFA-274C-8289-A32DC9E106CF}"/>
              </a:ext>
            </a:extLst>
          </p:cNvPr>
          <p:cNvCxnSpPr>
            <a:cxnSpLocks/>
          </p:cNvCxnSpPr>
          <p:nvPr/>
        </p:nvCxnSpPr>
        <p:spPr>
          <a:xfrm flipH="1">
            <a:off x="8371616" y="2945646"/>
            <a:ext cx="228406" cy="6669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21B9AD4B-6353-6F46-9EBC-731EDECB8442}"/>
              </a:ext>
            </a:extLst>
          </p:cNvPr>
          <p:cNvCxnSpPr>
            <a:cxnSpLocks/>
            <a:endCxn id="105" idx="1"/>
          </p:cNvCxnSpPr>
          <p:nvPr/>
        </p:nvCxnSpPr>
        <p:spPr>
          <a:xfrm flipV="1">
            <a:off x="8171864" y="3200986"/>
            <a:ext cx="922565" cy="1064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93DCCB24-BDDF-5844-B289-410C4B5A3D06}"/>
              </a:ext>
            </a:extLst>
          </p:cNvPr>
          <p:cNvCxnSpPr>
            <a:cxnSpLocks/>
          </p:cNvCxnSpPr>
          <p:nvPr/>
        </p:nvCxnSpPr>
        <p:spPr>
          <a:xfrm>
            <a:off x="8184930" y="3274411"/>
            <a:ext cx="778767" cy="4217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566D6424-2FAC-E747-AF1D-BEC22BD33CC4}"/>
              </a:ext>
            </a:extLst>
          </p:cNvPr>
          <p:cNvCxnSpPr>
            <a:cxnSpLocks/>
          </p:cNvCxnSpPr>
          <p:nvPr/>
        </p:nvCxnSpPr>
        <p:spPr>
          <a:xfrm>
            <a:off x="8797757" y="2830615"/>
            <a:ext cx="324649" cy="2002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467F7C63-E176-CA4E-A6BF-233C79FBA255}"/>
              </a:ext>
            </a:extLst>
          </p:cNvPr>
          <p:cNvCxnSpPr>
            <a:cxnSpLocks/>
          </p:cNvCxnSpPr>
          <p:nvPr/>
        </p:nvCxnSpPr>
        <p:spPr>
          <a:xfrm>
            <a:off x="8070329" y="3436397"/>
            <a:ext cx="114600" cy="1630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B04C6604-23B0-194C-9191-E02D82E7BEB3}"/>
              </a:ext>
            </a:extLst>
          </p:cNvPr>
          <p:cNvCxnSpPr>
            <a:cxnSpLocks/>
          </p:cNvCxnSpPr>
          <p:nvPr/>
        </p:nvCxnSpPr>
        <p:spPr>
          <a:xfrm>
            <a:off x="8398032" y="3767266"/>
            <a:ext cx="562049" cy="154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ABFD0FD-C528-0D4F-A18D-8AD45EA033A3}"/>
              </a:ext>
            </a:extLst>
          </p:cNvPr>
          <p:cNvCxnSpPr>
            <a:cxnSpLocks/>
          </p:cNvCxnSpPr>
          <p:nvPr/>
        </p:nvCxnSpPr>
        <p:spPr>
          <a:xfrm flipH="1">
            <a:off x="9171110" y="3414245"/>
            <a:ext cx="83685" cy="1571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Content Placeholder 12">
            <a:extLst>
              <a:ext uri="{FF2B5EF4-FFF2-40B4-BE49-F238E27FC236}">
                <a16:creationId xmlns:a16="http://schemas.microsoft.com/office/drawing/2014/main" id="{84142129-3995-7A43-8372-C8803A8BB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793" y="475138"/>
            <a:ext cx="364062" cy="42542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489AEE49-F0FA-D743-B8C6-003F6C7D6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259" y="457752"/>
            <a:ext cx="318714" cy="44280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BB78E62-51EF-8744-A64B-B5C301C9D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5687" y="465171"/>
            <a:ext cx="317418" cy="43538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B1A0EE6-19F0-D349-8D2C-283D1C7B2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5656" y="457753"/>
            <a:ext cx="353097" cy="44724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BE4EA29A-255F-FC41-9886-EBEE7AA061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071" y="465171"/>
            <a:ext cx="321870" cy="44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4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092D8-AFF8-CA45-9865-CEE4AFECA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96"/>
            <a:ext cx="10515600" cy="1325563"/>
          </a:xfrm>
        </p:spPr>
        <p:txBody>
          <a:bodyPr/>
          <a:lstStyle/>
          <a:p>
            <a:r>
              <a:rPr lang="en-US" dirty="0"/>
              <a:t>Prior Work: Static MPC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A10254-C564-5A48-8B02-D5C6FDFC6B22}"/>
              </a:ext>
            </a:extLst>
          </p:cNvPr>
          <p:cNvSpPr/>
          <p:nvPr/>
        </p:nvSpPr>
        <p:spPr>
          <a:xfrm>
            <a:off x="4190302" y="1765410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Round 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7E6B69-642D-2942-86EC-3697FFB50EF7}"/>
              </a:ext>
            </a:extLst>
          </p:cNvPr>
          <p:cNvSpPr/>
          <p:nvPr/>
        </p:nvSpPr>
        <p:spPr>
          <a:xfrm>
            <a:off x="6051459" y="1765409"/>
            <a:ext cx="1825297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A8E029-C080-BF4C-92D7-8F18C67CA78B}"/>
              </a:ext>
            </a:extLst>
          </p:cNvPr>
          <p:cNvSpPr/>
          <p:nvPr/>
        </p:nvSpPr>
        <p:spPr>
          <a:xfrm>
            <a:off x="7912616" y="1764157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ABCFC4-1758-B748-981D-389206AD549D}"/>
              </a:ext>
            </a:extLst>
          </p:cNvPr>
          <p:cNvSpPr/>
          <p:nvPr/>
        </p:nvSpPr>
        <p:spPr>
          <a:xfrm>
            <a:off x="485195" y="1760856"/>
            <a:ext cx="1813113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Round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003ECD-7EC9-524B-BDA3-BF77F43973E1}"/>
              </a:ext>
            </a:extLst>
          </p:cNvPr>
          <p:cNvSpPr/>
          <p:nvPr/>
        </p:nvSpPr>
        <p:spPr>
          <a:xfrm>
            <a:off x="2334168" y="1760855"/>
            <a:ext cx="1825297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Round 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6D7632-0742-2F44-BF25-35274A8B63D6}"/>
              </a:ext>
            </a:extLst>
          </p:cNvPr>
          <p:cNvGrpSpPr/>
          <p:nvPr/>
        </p:nvGrpSpPr>
        <p:grpSpPr>
          <a:xfrm>
            <a:off x="610176" y="2425419"/>
            <a:ext cx="1563149" cy="1595050"/>
            <a:chOff x="605655" y="1517952"/>
            <a:chExt cx="4495797" cy="4393251"/>
          </a:xfrm>
        </p:grpSpPr>
        <p:pic>
          <p:nvPicPr>
            <p:cNvPr id="15" name="Content Placeholder 12">
              <a:extLst>
                <a:ext uri="{FF2B5EF4-FFF2-40B4-BE49-F238E27FC236}">
                  <a16:creationId xmlns:a16="http://schemas.microsoft.com/office/drawing/2014/main" id="{0CEFD1AF-F445-BA47-8828-5FF43D4C5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3093" y="4712015"/>
              <a:ext cx="1047083" cy="11717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F565308-AC61-A946-B29E-7CF0A003C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4793" y="2965718"/>
              <a:ext cx="916659" cy="121962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F57CB4-4AEF-DC46-8F43-733AECC41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8794" y="4712015"/>
              <a:ext cx="912930" cy="119918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6CDF68-5687-BB4E-BE27-568F35F4F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0176" y="1517952"/>
              <a:ext cx="1015547" cy="12318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0F5977D-74D5-FB48-8A59-4C0D2136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655" y="2965718"/>
              <a:ext cx="925735" cy="1231855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557D5BC-6BA9-654E-9AC3-75C069A950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6914" y="2604001"/>
              <a:ext cx="853262" cy="79678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10F249F-E3E5-554C-BB4F-A19F369D6C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0377" y="3786950"/>
              <a:ext cx="1866539" cy="112169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22F5608-3A49-AC41-938A-EA7F8044E31A}"/>
                </a:ext>
              </a:extLst>
            </p:cNvPr>
            <p:cNvCxnSpPr>
              <a:cxnSpLocks/>
            </p:cNvCxnSpPr>
            <p:nvPr/>
          </p:nvCxnSpPr>
          <p:spPr>
            <a:xfrm>
              <a:off x="2983366" y="2834720"/>
              <a:ext cx="863007" cy="187729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7043EFE-AAA4-E64C-9AFA-17E42C66F0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5901" y="2870483"/>
              <a:ext cx="656922" cy="184153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20B1DAC-A72B-5E43-B093-28DC78985367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 flipV="1">
              <a:off x="1531390" y="3575530"/>
              <a:ext cx="2653403" cy="2939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84E2982-2D7B-FC4B-8BC9-98840AB52B9C}"/>
                </a:ext>
              </a:extLst>
            </p:cNvPr>
            <p:cNvCxnSpPr>
              <a:cxnSpLocks/>
            </p:cNvCxnSpPr>
            <p:nvPr/>
          </p:nvCxnSpPr>
          <p:spPr>
            <a:xfrm>
              <a:off x="1568969" y="3778274"/>
              <a:ext cx="2239825" cy="116446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6CF0135-CF41-144F-B318-006C4A915720}"/>
                </a:ext>
              </a:extLst>
            </p:cNvPr>
            <p:cNvCxnSpPr>
              <a:cxnSpLocks/>
            </p:cNvCxnSpPr>
            <p:nvPr/>
          </p:nvCxnSpPr>
          <p:spPr>
            <a:xfrm>
              <a:off x="3331531" y="2552857"/>
              <a:ext cx="933728" cy="55290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5B5694B-DBF7-8F4C-88F6-B61A9155D197}"/>
                </a:ext>
              </a:extLst>
            </p:cNvPr>
            <p:cNvCxnSpPr>
              <a:cxnSpLocks/>
            </p:cNvCxnSpPr>
            <p:nvPr/>
          </p:nvCxnSpPr>
          <p:spPr>
            <a:xfrm>
              <a:off x="1239365" y="4225552"/>
              <a:ext cx="329604" cy="45026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66A6E9A-7699-DB42-87FB-588366753E18}"/>
                </a:ext>
              </a:extLst>
            </p:cNvPr>
            <p:cNvCxnSpPr>
              <a:cxnSpLocks/>
            </p:cNvCxnSpPr>
            <p:nvPr/>
          </p:nvCxnSpPr>
          <p:spPr>
            <a:xfrm>
              <a:off x="2181876" y="5139152"/>
              <a:ext cx="1616519" cy="4263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1B6EE44-0351-9B4F-9EA6-A585D69CAC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5336" y="4164385"/>
              <a:ext cx="240687" cy="43381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5324BA4-644D-8341-B5B3-9768DDE10F5E}"/>
              </a:ext>
            </a:extLst>
          </p:cNvPr>
          <p:cNvGrpSpPr/>
          <p:nvPr/>
        </p:nvGrpSpPr>
        <p:grpSpPr>
          <a:xfrm>
            <a:off x="2465241" y="2415452"/>
            <a:ext cx="1563149" cy="1595050"/>
            <a:chOff x="605655" y="1517952"/>
            <a:chExt cx="4495797" cy="4393251"/>
          </a:xfrm>
        </p:grpSpPr>
        <p:pic>
          <p:nvPicPr>
            <p:cNvPr id="56" name="Content Placeholder 12">
              <a:extLst>
                <a:ext uri="{FF2B5EF4-FFF2-40B4-BE49-F238E27FC236}">
                  <a16:creationId xmlns:a16="http://schemas.microsoft.com/office/drawing/2014/main" id="{5A653B75-EE54-0947-8E20-DAADA5C6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3093" y="4712015"/>
              <a:ext cx="1047083" cy="117173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62F68EA-1747-BE4C-80CA-7FD24D57E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4793" y="2965718"/>
              <a:ext cx="916659" cy="121962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52A8FB0-350F-F647-8371-7067FAFB2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8794" y="4712015"/>
              <a:ext cx="912930" cy="119918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09A8FB0-485A-E04D-9675-6127C6D02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0176" y="1517952"/>
              <a:ext cx="1015547" cy="123185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1A89D58-B822-0F43-B679-1A793E926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655" y="2965718"/>
              <a:ext cx="925735" cy="1231855"/>
            </a:xfrm>
            <a:prstGeom prst="rect">
              <a:avLst/>
            </a:prstGeom>
          </p:spPr>
        </p:pic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39CCC6C-EBE7-ED43-A3FE-9D0DDAF7F7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6914" y="2604001"/>
              <a:ext cx="853262" cy="79678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33D5AC0-1A74-2640-AFFC-422CEBA27A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0377" y="3786950"/>
              <a:ext cx="1866539" cy="112169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611F64B3-33BC-1D45-BFEF-F18BFE18F41C}"/>
                </a:ext>
              </a:extLst>
            </p:cNvPr>
            <p:cNvCxnSpPr>
              <a:cxnSpLocks/>
            </p:cNvCxnSpPr>
            <p:nvPr/>
          </p:nvCxnSpPr>
          <p:spPr>
            <a:xfrm>
              <a:off x="2983366" y="2834720"/>
              <a:ext cx="863007" cy="187729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90B0BDA-F64F-5242-9CA6-8A5F167E70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5901" y="2870483"/>
              <a:ext cx="656922" cy="184153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A272026-642D-A54A-AB23-C2E06B920A33}"/>
                </a:ext>
              </a:extLst>
            </p:cNvPr>
            <p:cNvCxnSpPr>
              <a:cxnSpLocks/>
              <a:endCxn id="57" idx="1"/>
            </p:cNvCxnSpPr>
            <p:nvPr/>
          </p:nvCxnSpPr>
          <p:spPr>
            <a:xfrm flipV="1">
              <a:off x="1531390" y="3575530"/>
              <a:ext cx="2653403" cy="2939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BC8C86F-6582-5944-BFD4-C8A90D4F9293}"/>
                </a:ext>
              </a:extLst>
            </p:cNvPr>
            <p:cNvCxnSpPr>
              <a:cxnSpLocks/>
            </p:cNvCxnSpPr>
            <p:nvPr/>
          </p:nvCxnSpPr>
          <p:spPr>
            <a:xfrm>
              <a:off x="1568969" y="3778274"/>
              <a:ext cx="2239825" cy="116446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FB8C808-C920-CC43-AD18-8DAE5E0DBA06}"/>
                </a:ext>
              </a:extLst>
            </p:cNvPr>
            <p:cNvCxnSpPr>
              <a:cxnSpLocks/>
            </p:cNvCxnSpPr>
            <p:nvPr/>
          </p:nvCxnSpPr>
          <p:spPr>
            <a:xfrm>
              <a:off x="3331531" y="2552857"/>
              <a:ext cx="933728" cy="55290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8311492B-226B-6947-BDA4-324853FBF3C4}"/>
                </a:ext>
              </a:extLst>
            </p:cNvPr>
            <p:cNvCxnSpPr>
              <a:cxnSpLocks/>
            </p:cNvCxnSpPr>
            <p:nvPr/>
          </p:nvCxnSpPr>
          <p:spPr>
            <a:xfrm>
              <a:off x="1239365" y="4225552"/>
              <a:ext cx="329604" cy="45026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4EB2B925-599B-1749-9A94-499936015CAA}"/>
                </a:ext>
              </a:extLst>
            </p:cNvPr>
            <p:cNvCxnSpPr>
              <a:cxnSpLocks/>
            </p:cNvCxnSpPr>
            <p:nvPr/>
          </p:nvCxnSpPr>
          <p:spPr>
            <a:xfrm>
              <a:off x="2181876" y="5139152"/>
              <a:ext cx="1616519" cy="4263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D3AF6AA-E211-4841-AA0D-C8AA47F20F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5336" y="4164385"/>
              <a:ext cx="240687" cy="43381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90C5240-FB2E-8D41-A7E4-B03B46C49F51}"/>
              </a:ext>
            </a:extLst>
          </p:cNvPr>
          <p:cNvGrpSpPr/>
          <p:nvPr/>
        </p:nvGrpSpPr>
        <p:grpSpPr>
          <a:xfrm>
            <a:off x="4428678" y="2415452"/>
            <a:ext cx="1563149" cy="1595050"/>
            <a:chOff x="605655" y="1517952"/>
            <a:chExt cx="4495797" cy="4393251"/>
          </a:xfrm>
        </p:grpSpPr>
        <p:pic>
          <p:nvPicPr>
            <p:cNvPr id="72" name="Content Placeholder 12">
              <a:extLst>
                <a:ext uri="{FF2B5EF4-FFF2-40B4-BE49-F238E27FC236}">
                  <a16:creationId xmlns:a16="http://schemas.microsoft.com/office/drawing/2014/main" id="{8F059C0E-8A6B-B344-AE21-56EB3CA84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3093" y="4712015"/>
              <a:ext cx="1047083" cy="117173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02342E68-A26C-3145-9B2C-99A2D448F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4793" y="2965718"/>
              <a:ext cx="916659" cy="1219623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0222483-118B-314A-B8F0-74F347971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8794" y="4712015"/>
              <a:ext cx="912930" cy="1199188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6600131-11F3-BD4B-A558-31489633E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0176" y="1517952"/>
              <a:ext cx="1015547" cy="1231855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278025D8-75FD-494C-BB36-70D6BEE6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655" y="2965718"/>
              <a:ext cx="925735" cy="1231855"/>
            </a:xfrm>
            <a:prstGeom prst="rect">
              <a:avLst/>
            </a:prstGeom>
          </p:spPr>
        </p:pic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7D0B01A1-E4F5-944A-ACB0-6A2C91B2F9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6914" y="2604001"/>
              <a:ext cx="853262" cy="79678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47BE1616-D714-F04B-8D31-59FACDD2C0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0377" y="3786950"/>
              <a:ext cx="1866539" cy="112169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11E2E090-2646-1D4A-A421-CADA1E7BC2CB}"/>
                </a:ext>
              </a:extLst>
            </p:cNvPr>
            <p:cNvCxnSpPr>
              <a:cxnSpLocks/>
            </p:cNvCxnSpPr>
            <p:nvPr/>
          </p:nvCxnSpPr>
          <p:spPr>
            <a:xfrm>
              <a:off x="2983366" y="2834720"/>
              <a:ext cx="863007" cy="187729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5A1183C-E955-2C4E-AF1E-E7A274BBD4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5901" y="2870483"/>
              <a:ext cx="656922" cy="184153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FC050A11-ED2D-434B-A83B-814ED5702DF9}"/>
                </a:ext>
              </a:extLst>
            </p:cNvPr>
            <p:cNvCxnSpPr>
              <a:cxnSpLocks/>
              <a:endCxn id="73" idx="1"/>
            </p:cNvCxnSpPr>
            <p:nvPr/>
          </p:nvCxnSpPr>
          <p:spPr>
            <a:xfrm flipV="1">
              <a:off x="1531390" y="3575530"/>
              <a:ext cx="2653403" cy="2939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224CEE3A-9A10-004B-A2A9-ADD5C41FE5EF}"/>
                </a:ext>
              </a:extLst>
            </p:cNvPr>
            <p:cNvCxnSpPr>
              <a:cxnSpLocks/>
            </p:cNvCxnSpPr>
            <p:nvPr/>
          </p:nvCxnSpPr>
          <p:spPr>
            <a:xfrm>
              <a:off x="1568969" y="3778274"/>
              <a:ext cx="2239825" cy="116446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E4A733E8-73FC-BA42-9FAF-A7D3942AA40A}"/>
                </a:ext>
              </a:extLst>
            </p:cNvPr>
            <p:cNvCxnSpPr>
              <a:cxnSpLocks/>
            </p:cNvCxnSpPr>
            <p:nvPr/>
          </p:nvCxnSpPr>
          <p:spPr>
            <a:xfrm>
              <a:off x="3331531" y="2552857"/>
              <a:ext cx="933728" cy="55290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70B056FB-BD16-804A-A3F8-A0CDF14AA38B}"/>
                </a:ext>
              </a:extLst>
            </p:cNvPr>
            <p:cNvCxnSpPr>
              <a:cxnSpLocks/>
            </p:cNvCxnSpPr>
            <p:nvPr/>
          </p:nvCxnSpPr>
          <p:spPr>
            <a:xfrm>
              <a:off x="1239365" y="4225552"/>
              <a:ext cx="329604" cy="45026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F75B71DE-87B1-A842-8115-F3A005C046CE}"/>
                </a:ext>
              </a:extLst>
            </p:cNvPr>
            <p:cNvCxnSpPr>
              <a:cxnSpLocks/>
            </p:cNvCxnSpPr>
            <p:nvPr/>
          </p:nvCxnSpPr>
          <p:spPr>
            <a:xfrm>
              <a:off x="2181876" y="5139152"/>
              <a:ext cx="1616519" cy="4263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66404F14-2ADA-7743-99AF-BAAD5BC658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5336" y="4164385"/>
              <a:ext cx="240687" cy="43381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" name="Content Placeholder 12">
            <a:extLst>
              <a:ext uri="{FF2B5EF4-FFF2-40B4-BE49-F238E27FC236}">
                <a16:creationId xmlns:a16="http://schemas.microsoft.com/office/drawing/2014/main" id="{9E5BC75F-4B57-7349-BF31-1D53492CD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626" y="3612574"/>
            <a:ext cx="364062" cy="42435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B78A281-18FD-084D-834B-45D7E6ECD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429" y="2980137"/>
            <a:ext cx="318714" cy="44169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F0E0E5A9-AEE4-E24C-B32F-0C682224C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3697" y="3612574"/>
            <a:ext cx="317418" cy="434297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EB287827-8A89-334E-A760-1C4B51399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5687" y="2455815"/>
            <a:ext cx="353097" cy="44612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49AECAF-1DD2-2743-86CE-952E9D3E7B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9994" y="2980137"/>
            <a:ext cx="321870" cy="446128"/>
          </a:xfrm>
          <a:prstGeom prst="rect">
            <a:avLst/>
          </a:prstGeom>
        </p:spPr>
      </p:pic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FCAC348-D2AF-C24A-BD40-EE40C8E7F375}"/>
              </a:ext>
            </a:extLst>
          </p:cNvPr>
          <p:cNvCxnSpPr>
            <a:cxnSpLocks/>
          </p:cNvCxnSpPr>
          <p:nvPr/>
        </p:nvCxnSpPr>
        <p:spPr>
          <a:xfrm flipV="1">
            <a:off x="8139015" y="2849138"/>
            <a:ext cx="296672" cy="288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ABEC002A-2CF0-054A-9364-9AFA0D3250D6}"/>
              </a:ext>
            </a:extLst>
          </p:cNvPr>
          <p:cNvCxnSpPr>
            <a:cxnSpLocks/>
          </p:cNvCxnSpPr>
          <p:nvPr/>
        </p:nvCxnSpPr>
        <p:spPr>
          <a:xfrm flipV="1">
            <a:off x="8404465" y="3277553"/>
            <a:ext cx="648979" cy="4062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5A77FE81-4DC2-A54F-9D9A-D7D76D9A8929}"/>
              </a:ext>
            </a:extLst>
          </p:cNvPr>
          <p:cNvCxnSpPr>
            <a:cxnSpLocks/>
          </p:cNvCxnSpPr>
          <p:nvPr/>
        </p:nvCxnSpPr>
        <p:spPr>
          <a:xfrm>
            <a:off x="8676703" y="2932695"/>
            <a:ext cx="300060" cy="6798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99858EFF-3EFA-274C-8289-A32DC9E106CF}"/>
              </a:ext>
            </a:extLst>
          </p:cNvPr>
          <p:cNvCxnSpPr>
            <a:cxnSpLocks/>
          </p:cNvCxnSpPr>
          <p:nvPr/>
        </p:nvCxnSpPr>
        <p:spPr>
          <a:xfrm flipH="1">
            <a:off x="8371616" y="2945646"/>
            <a:ext cx="228406" cy="6669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21B9AD4B-6353-6F46-9EBC-731EDECB8442}"/>
              </a:ext>
            </a:extLst>
          </p:cNvPr>
          <p:cNvCxnSpPr>
            <a:cxnSpLocks/>
            <a:endCxn id="105" idx="1"/>
          </p:cNvCxnSpPr>
          <p:nvPr/>
        </p:nvCxnSpPr>
        <p:spPr>
          <a:xfrm flipV="1">
            <a:off x="8171864" y="3200986"/>
            <a:ext cx="922565" cy="1064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93DCCB24-BDDF-5844-B289-410C4B5A3D06}"/>
              </a:ext>
            </a:extLst>
          </p:cNvPr>
          <p:cNvCxnSpPr>
            <a:cxnSpLocks/>
          </p:cNvCxnSpPr>
          <p:nvPr/>
        </p:nvCxnSpPr>
        <p:spPr>
          <a:xfrm>
            <a:off x="8184930" y="3274411"/>
            <a:ext cx="778767" cy="4217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566D6424-2FAC-E747-AF1D-BEC22BD33CC4}"/>
              </a:ext>
            </a:extLst>
          </p:cNvPr>
          <p:cNvCxnSpPr>
            <a:cxnSpLocks/>
          </p:cNvCxnSpPr>
          <p:nvPr/>
        </p:nvCxnSpPr>
        <p:spPr>
          <a:xfrm>
            <a:off x="8797757" y="2830615"/>
            <a:ext cx="324649" cy="2002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467F7C63-E176-CA4E-A6BF-233C79FBA255}"/>
              </a:ext>
            </a:extLst>
          </p:cNvPr>
          <p:cNvCxnSpPr>
            <a:cxnSpLocks/>
          </p:cNvCxnSpPr>
          <p:nvPr/>
        </p:nvCxnSpPr>
        <p:spPr>
          <a:xfrm>
            <a:off x="8070329" y="3436397"/>
            <a:ext cx="114600" cy="1630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B04C6604-23B0-194C-9191-E02D82E7BEB3}"/>
              </a:ext>
            </a:extLst>
          </p:cNvPr>
          <p:cNvCxnSpPr>
            <a:cxnSpLocks/>
          </p:cNvCxnSpPr>
          <p:nvPr/>
        </p:nvCxnSpPr>
        <p:spPr>
          <a:xfrm>
            <a:off x="8398032" y="3767266"/>
            <a:ext cx="562049" cy="154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ABFD0FD-C528-0D4F-A18D-8AD45EA033A3}"/>
              </a:ext>
            </a:extLst>
          </p:cNvPr>
          <p:cNvCxnSpPr>
            <a:cxnSpLocks/>
          </p:cNvCxnSpPr>
          <p:nvPr/>
        </p:nvCxnSpPr>
        <p:spPr>
          <a:xfrm flipH="1">
            <a:off x="9171110" y="3414245"/>
            <a:ext cx="83685" cy="1571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Callout 118">
            <a:extLst>
              <a:ext uri="{FF2B5EF4-FFF2-40B4-BE49-F238E27FC236}">
                <a16:creationId xmlns:a16="http://schemas.microsoft.com/office/drawing/2014/main" id="{E0AC91C5-29F4-484C-8FD8-9D84540FC09C}"/>
              </a:ext>
            </a:extLst>
          </p:cNvPr>
          <p:cNvSpPr/>
          <p:nvPr/>
        </p:nvSpPr>
        <p:spPr>
          <a:xfrm>
            <a:off x="9171110" y="2217736"/>
            <a:ext cx="1319842" cy="820651"/>
          </a:xfrm>
          <a:prstGeom prst="wedgeEllipse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 need to leave</a:t>
            </a:r>
          </a:p>
        </p:txBody>
      </p:sp>
      <p:pic>
        <p:nvPicPr>
          <p:cNvPr id="87" name="Content Placeholder 12">
            <a:extLst>
              <a:ext uri="{FF2B5EF4-FFF2-40B4-BE49-F238E27FC236}">
                <a16:creationId xmlns:a16="http://schemas.microsoft.com/office/drawing/2014/main" id="{84142129-3995-7A43-8372-C8803A8BB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793" y="475138"/>
            <a:ext cx="364062" cy="42542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489AEE49-F0FA-D743-B8C6-003F6C7D6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259" y="457752"/>
            <a:ext cx="318714" cy="44280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BB78E62-51EF-8744-A64B-B5C301C9D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5687" y="465171"/>
            <a:ext cx="317418" cy="43538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B1A0EE6-19F0-D349-8D2C-283D1C7B2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5656" y="457753"/>
            <a:ext cx="353097" cy="44724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BE4EA29A-255F-FC41-9886-EBEE7AA061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071" y="465171"/>
            <a:ext cx="321870" cy="447247"/>
          </a:xfrm>
          <a:prstGeom prst="rect">
            <a:avLst/>
          </a:prstGeom>
        </p:spPr>
      </p:pic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65E46C4A-4280-4547-9E09-281B5C207AEA}"/>
              </a:ext>
            </a:extLst>
          </p:cNvPr>
          <p:cNvSpPr/>
          <p:nvPr/>
        </p:nvSpPr>
        <p:spPr>
          <a:xfrm>
            <a:off x="9171111" y="2348655"/>
            <a:ext cx="2033184" cy="6146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Dropped out due to connectivity issue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F2E9A0ED-5974-3643-ABD6-8FB893D4E93D}"/>
              </a:ext>
            </a:extLst>
          </p:cNvPr>
          <p:cNvCxnSpPr>
            <a:cxnSpLocks/>
          </p:cNvCxnSpPr>
          <p:nvPr/>
        </p:nvCxnSpPr>
        <p:spPr>
          <a:xfrm flipH="1">
            <a:off x="8589459" y="2628537"/>
            <a:ext cx="741243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C226E1F1-BC4A-E245-839C-C5320612B658}"/>
              </a:ext>
            </a:extLst>
          </p:cNvPr>
          <p:cNvSpPr/>
          <p:nvPr/>
        </p:nvSpPr>
        <p:spPr>
          <a:xfrm>
            <a:off x="1627483" y="4685712"/>
            <a:ext cx="8817428" cy="812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Requiring all participants to stay online throughout the computation is an unrealistic expectation.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5AC0D7A-58D8-6345-B5B5-FF06613DBE20}"/>
              </a:ext>
            </a:extLst>
          </p:cNvPr>
          <p:cNvSpPr/>
          <p:nvPr/>
        </p:nvSpPr>
        <p:spPr>
          <a:xfrm>
            <a:off x="1627483" y="4685712"/>
            <a:ext cx="8817428" cy="10450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>
                <a:solidFill>
                  <a:schemeClr val="accent1"/>
                </a:solidFill>
              </a:rPr>
              <a:t>Sub-Question #2</a:t>
            </a:r>
            <a:r>
              <a:rPr lang="en-US" sz="2800" u="sng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Can we design MPC protocols with </a:t>
            </a:r>
            <a:r>
              <a:rPr lang="en-US" sz="2800" dirty="0">
                <a:solidFill>
                  <a:srgbClr val="C00000"/>
                </a:solidFill>
              </a:rPr>
              <a:t>Dynamic Participants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141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1" dur="indefinit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4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3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6" dur="indefinite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19" grpId="1" animBg="1"/>
      <p:bldP spid="92" grpId="0" animBg="1"/>
      <p:bldP spid="92" grpId="1" animBg="1"/>
      <p:bldP spid="94" grpId="0" animBg="1"/>
      <p:bldP spid="9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8520-CB74-FC45-8567-B920D12E2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with Dynamic Participants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083D2D-4667-4045-8080-97E53257C7CF}"/>
              </a:ext>
            </a:extLst>
          </p:cNvPr>
          <p:cNvSpPr txBox="1"/>
          <p:nvPr/>
        </p:nvSpPr>
        <p:spPr>
          <a:xfrm>
            <a:off x="7656282" y="4875854"/>
            <a:ext cx="4294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group will continue with the rest of the computation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121F827-32DC-BA4C-8FAF-A237C00A3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657" y="2940645"/>
            <a:ext cx="380290" cy="5059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DAC542E-09E9-7E46-ABDA-0997A89A4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293" y="2940645"/>
            <a:ext cx="380290" cy="5059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16E3FE-5B2C-A94F-99F3-C9A34E622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739" y="2922877"/>
            <a:ext cx="421315" cy="511054"/>
          </a:xfrm>
          <a:prstGeom prst="rect">
            <a:avLst/>
          </a:prstGeom>
        </p:spPr>
      </p:pic>
      <p:sp>
        <p:nvSpPr>
          <p:cNvPr id="35" name="Up-Down Arrow 34">
            <a:extLst>
              <a:ext uri="{FF2B5EF4-FFF2-40B4-BE49-F238E27FC236}">
                <a16:creationId xmlns:a16="http://schemas.microsoft.com/office/drawing/2014/main" id="{A141DAE3-27A3-D046-92AC-8C84AA3A25E5}"/>
              </a:ext>
            </a:extLst>
          </p:cNvPr>
          <p:cNvSpPr/>
          <p:nvPr/>
        </p:nvSpPr>
        <p:spPr>
          <a:xfrm rot="16200000">
            <a:off x="4069080" y="2753425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C0690C9-7D01-FA42-9E81-B1711F07987B}"/>
              </a:ext>
            </a:extLst>
          </p:cNvPr>
          <p:cNvCxnSpPr>
            <a:cxnSpLocks/>
          </p:cNvCxnSpPr>
          <p:nvPr/>
        </p:nvCxnSpPr>
        <p:spPr>
          <a:xfrm>
            <a:off x="5581851" y="3297900"/>
            <a:ext cx="132841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25AE6A2-CD6E-D54B-9DC9-87300E8F404F}"/>
              </a:ext>
            </a:extLst>
          </p:cNvPr>
          <p:cNvCxnSpPr>
            <a:cxnSpLocks/>
          </p:cNvCxnSpPr>
          <p:nvPr/>
        </p:nvCxnSpPr>
        <p:spPr>
          <a:xfrm flipH="1">
            <a:off x="5448544" y="2711961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7C7B8ED-0BA0-C84B-A09C-E8ABEB7596EF}"/>
              </a:ext>
            </a:extLst>
          </p:cNvPr>
          <p:cNvCxnSpPr>
            <a:cxnSpLocks/>
          </p:cNvCxnSpPr>
          <p:nvPr/>
        </p:nvCxnSpPr>
        <p:spPr>
          <a:xfrm>
            <a:off x="6485423" y="2711961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DE78855-1A99-9F4D-908F-89BA491EE664}"/>
              </a:ext>
            </a:extLst>
          </p:cNvPr>
          <p:cNvGrpSpPr/>
          <p:nvPr/>
        </p:nvGrpSpPr>
        <p:grpSpPr>
          <a:xfrm>
            <a:off x="992608" y="2139530"/>
            <a:ext cx="2348295" cy="2208427"/>
            <a:chOff x="992608" y="2139530"/>
            <a:chExt cx="2348295" cy="220842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C7681AF-48BA-A443-BE7D-6B7E89345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0613" y="2945279"/>
              <a:ext cx="380290" cy="50597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37D1385-EDB4-E647-8A3B-0465F7541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2608" y="2970392"/>
              <a:ext cx="421315" cy="511054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3B71C19-D3EF-CC47-8F25-2F54A4928845}"/>
                </a:ext>
              </a:extLst>
            </p:cNvPr>
            <p:cNvCxnSpPr/>
            <p:nvPr/>
          </p:nvCxnSpPr>
          <p:spPr>
            <a:xfrm>
              <a:off x="1544760" y="3225919"/>
              <a:ext cx="1251857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55E58EA-65F5-3E44-BC38-1BC7D870091F}"/>
                </a:ext>
              </a:extLst>
            </p:cNvPr>
            <p:cNvCxnSpPr>
              <a:cxnSpLocks/>
            </p:cNvCxnSpPr>
            <p:nvPr/>
          </p:nvCxnSpPr>
          <p:spPr>
            <a:xfrm>
              <a:off x="1413923" y="3451258"/>
              <a:ext cx="538652" cy="42025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FC8AFD9-1355-4744-9E29-AE2C8AB76A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1961" y="3451258"/>
              <a:ext cx="538652" cy="52594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A5D327C-7B07-E042-AF97-53C994C8B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9786" y="3843414"/>
              <a:ext cx="384104" cy="504543"/>
            </a:xfrm>
            <a:prstGeom prst="rect">
              <a:avLst/>
            </a:prstGeom>
          </p:spPr>
        </p:pic>
        <p:pic>
          <p:nvPicPr>
            <p:cNvPr id="45" name="Content Placeholder 12">
              <a:extLst>
                <a:ext uri="{FF2B5EF4-FFF2-40B4-BE49-F238E27FC236}">
                  <a16:creationId xmlns:a16="http://schemas.microsoft.com/office/drawing/2014/main" id="{0257927B-7C15-454A-BC42-CE9B7CE91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1414" y="2139530"/>
              <a:ext cx="440546" cy="492993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A0117FE-C503-6D4D-98FC-C6978B8837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5340" y="2611914"/>
              <a:ext cx="526383" cy="50656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A22BFA5-031C-2144-999E-A83D70C72A65}"/>
                </a:ext>
              </a:extLst>
            </p:cNvPr>
            <p:cNvCxnSpPr>
              <a:cxnSpLocks/>
            </p:cNvCxnSpPr>
            <p:nvPr/>
          </p:nvCxnSpPr>
          <p:spPr>
            <a:xfrm>
              <a:off x="2412219" y="2611914"/>
              <a:ext cx="538652" cy="42025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4127552-CBC7-FF4D-A7C4-6801D730E9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41312" y="2727282"/>
              <a:ext cx="31540" cy="92238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CE89905-0949-6A49-AC13-E1B75C6551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2956" y="2143195"/>
            <a:ext cx="384103" cy="51105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2CDAE75-4261-B942-82E1-12EA643E3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241" y="2944063"/>
            <a:ext cx="421315" cy="51105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4682172-5BCB-AB40-AD9A-59F207037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0162" y="3843413"/>
            <a:ext cx="384104" cy="504543"/>
          </a:xfrm>
          <a:prstGeom prst="rect">
            <a:avLst/>
          </a:prstGeom>
        </p:spPr>
      </p:pic>
      <p:sp>
        <p:nvSpPr>
          <p:cNvPr id="52" name="Up-Down Arrow 51">
            <a:extLst>
              <a:ext uri="{FF2B5EF4-FFF2-40B4-BE49-F238E27FC236}">
                <a16:creationId xmlns:a16="http://schemas.microsoft.com/office/drawing/2014/main" id="{94019979-8F72-A14A-8D03-EE5A5CCB5EFF}"/>
              </a:ext>
            </a:extLst>
          </p:cNvPr>
          <p:cNvSpPr/>
          <p:nvPr/>
        </p:nvSpPr>
        <p:spPr>
          <a:xfrm rot="16200000">
            <a:off x="8028372" y="2738433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4BA6788-6DAF-4043-B344-216EBA230D2D}"/>
              </a:ext>
            </a:extLst>
          </p:cNvPr>
          <p:cNvCxnSpPr/>
          <p:nvPr/>
        </p:nvCxnSpPr>
        <p:spPr>
          <a:xfrm>
            <a:off x="9494787" y="3250105"/>
            <a:ext cx="12518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FC7C423-6BA9-E44D-910A-A1A04C1F5C02}"/>
              </a:ext>
            </a:extLst>
          </p:cNvPr>
          <p:cNvCxnSpPr>
            <a:cxnSpLocks/>
          </p:cNvCxnSpPr>
          <p:nvPr/>
        </p:nvCxnSpPr>
        <p:spPr>
          <a:xfrm>
            <a:off x="9363950" y="3475444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EC4E287-BEB4-484B-B3F0-91F425F6126E}"/>
              </a:ext>
            </a:extLst>
          </p:cNvPr>
          <p:cNvCxnSpPr>
            <a:cxnSpLocks/>
          </p:cNvCxnSpPr>
          <p:nvPr/>
        </p:nvCxnSpPr>
        <p:spPr>
          <a:xfrm flipV="1">
            <a:off x="10371988" y="3475444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121E0E7-6320-884E-BDF9-F5EE37C57750}"/>
              </a:ext>
            </a:extLst>
          </p:cNvPr>
          <p:cNvSpPr txBox="1"/>
          <p:nvPr/>
        </p:nvSpPr>
        <p:spPr>
          <a:xfrm>
            <a:off x="424411" y="4888662"/>
            <a:ext cx="399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group of parties start the computation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C98716-17AF-8F4D-B971-4DA16352E8CA}"/>
              </a:ext>
            </a:extLst>
          </p:cNvPr>
          <p:cNvSpPr txBox="1"/>
          <p:nvPr/>
        </p:nvSpPr>
        <p:spPr>
          <a:xfrm>
            <a:off x="4419510" y="4888662"/>
            <a:ext cx="430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 some time two parties </a:t>
            </a:r>
            <a:r>
              <a:rPr lang="en-US" dirty="0">
                <a:solidFill>
                  <a:schemeClr val="accent1"/>
                </a:solidFill>
              </a:rPr>
              <a:t>have to leave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8F0C287-D8F2-7848-ABE0-F745BF29D3F6}"/>
              </a:ext>
            </a:extLst>
          </p:cNvPr>
          <p:cNvSpPr txBox="1"/>
          <p:nvPr/>
        </p:nvSpPr>
        <p:spPr>
          <a:xfrm>
            <a:off x="4419510" y="4888662"/>
            <a:ext cx="399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And a new party wants to join the computation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1F356DC-A427-D34A-884E-686631C712C1}"/>
              </a:ext>
            </a:extLst>
          </p:cNvPr>
          <p:cNvSpPr txBox="1"/>
          <p:nvPr/>
        </p:nvSpPr>
        <p:spPr>
          <a:xfrm>
            <a:off x="2170689" y="4920997"/>
            <a:ext cx="4267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previous group of parties </a:t>
            </a:r>
            <a:r>
              <a:rPr lang="en-US" dirty="0">
                <a:solidFill>
                  <a:schemeClr val="accent1"/>
                </a:solidFill>
              </a:rPr>
              <a:t>securely </a:t>
            </a:r>
            <a:r>
              <a:rPr lang="en-US" dirty="0"/>
              <a:t>distributes information about the computation so far, to the new group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E8CB012-CE6C-6B40-8C44-9E2022E4C6F7}"/>
              </a:ext>
            </a:extLst>
          </p:cNvPr>
          <p:cNvSpPr txBox="1"/>
          <p:nvPr/>
        </p:nvSpPr>
        <p:spPr>
          <a:xfrm>
            <a:off x="4223620" y="4905113"/>
            <a:ext cx="419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Given this information, the new group continues with the rest of the computation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280024E-E704-094B-A2C6-079D1FABA3E6}"/>
              </a:ext>
            </a:extLst>
          </p:cNvPr>
          <p:cNvSpPr txBox="1"/>
          <p:nvPr/>
        </p:nvSpPr>
        <p:spPr>
          <a:xfrm>
            <a:off x="8079129" y="4368340"/>
            <a:ext cx="4112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Again, after some time, a party has to leave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CC0C3B0-5E36-B940-875D-A28381304CFB}"/>
              </a:ext>
            </a:extLst>
          </p:cNvPr>
          <p:cNvSpPr txBox="1"/>
          <p:nvPr/>
        </p:nvSpPr>
        <p:spPr>
          <a:xfrm>
            <a:off x="7972723" y="4484087"/>
            <a:ext cx="4112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And an old party wants to </a:t>
            </a:r>
            <a:r>
              <a:rPr lang="en-US" dirty="0">
                <a:solidFill>
                  <a:schemeClr val="accent1"/>
                </a:solidFill>
              </a:rPr>
              <a:t>re-join </a:t>
            </a:r>
            <a:r>
              <a:rPr lang="en-US" dirty="0"/>
              <a:t>the computation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2A6E15E-BB59-824B-9093-B4891201DA8E}"/>
              </a:ext>
            </a:extLst>
          </p:cNvPr>
          <p:cNvSpPr txBox="1"/>
          <p:nvPr/>
        </p:nvSpPr>
        <p:spPr>
          <a:xfrm>
            <a:off x="5711735" y="4999672"/>
            <a:ext cx="4294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group will again securely distribute information about the computation thus far, with the new group of parties</a:t>
            </a:r>
          </a:p>
        </p:txBody>
      </p:sp>
    </p:spTree>
    <p:extLst>
      <p:ext uri="{BB962C8B-B14F-4D97-AF65-F5344CB8AC3E}">
        <p14:creationId xmlns:p14="http://schemas.microsoft.com/office/powerpoint/2010/main" val="12978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3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2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5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6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84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52" grpId="0" animBg="1"/>
      <p:bldP spid="29" grpId="0"/>
      <p:bldP spid="29" grpId="1"/>
      <p:bldP spid="30" grpId="0"/>
      <p:bldP spid="30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8520-CB74-FC45-8567-B920D12E2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with Dynamic Participants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083D2D-4667-4045-8080-97E53257C7CF}"/>
              </a:ext>
            </a:extLst>
          </p:cNvPr>
          <p:cNvSpPr txBox="1"/>
          <p:nvPr/>
        </p:nvSpPr>
        <p:spPr>
          <a:xfrm>
            <a:off x="3115394" y="5037961"/>
            <a:ext cx="626617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minimum amount of work that any group needs to do should be small- ideally </a:t>
            </a:r>
            <a:r>
              <a:rPr lang="en-US" dirty="0">
                <a:solidFill>
                  <a:srgbClr val="C00000"/>
                </a:solidFill>
              </a:rPr>
              <a:t>independent of the depth of the circuit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FCAF19F-C720-504F-96C3-7B18663A3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657" y="2940645"/>
            <a:ext cx="380290" cy="5059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0D5281-D4FB-BA44-9639-58B6666B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293" y="2940645"/>
            <a:ext cx="380290" cy="5059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9A5C9A2-6495-EC46-AC29-C8B927334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739" y="2922877"/>
            <a:ext cx="421315" cy="511054"/>
          </a:xfrm>
          <a:prstGeom prst="rect">
            <a:avLst/>
          </a:prstGeom>
        </p:spPr>
      </p:pic>
      <p:sp>
        <p:nvSpPr>
          <p:cNvPr id="38" name="Up-Down Arrow 37">
            <a:extLst>
              <a:ext uri="{FF2B5EF4-FFF2-40B4-BE49-F238E27FC236}">
                <a16:creationId xmlns:a16="http://schemas.microsoft.com/office/drawing/2014/main" id="{D9529262-01BA-014B-86F2-D94CBEFD5089}"/>
              </a:ext>
            </a:extLst>
          </p:cNvPr>
          <p:cNvSpPr/>
          <p:nvPr/>
        </p:nvSpPr>
        <p:spPr>
          <a:xfrm rot="16200000">
            <a:off x="4069080" y="2753425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848E04F-5260-DD45-BF12-D83E13F7568A}"/>
              </a:ext>
            </a:extLst>
          </p:cNvPr>
          <p:cNvCxnSpPr>
            <a:cxnSpLocks/>
          </p:cNvCxnSpPr>
          <p:nvPr/>
        </p:nvCxnSpPr>
        <p:spPr>
          <a:xfrm>
            <a:off x="5581851" y="3297900"/>
            <a:ext cx="132841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0E9D49C-D0A6-654F-8E77-26CA2F67A091}"/>
              </a:ext>
            </a:extLst>
          </p:cNvPr>
          <p:cNvCxnSpPr>
            <a:cxnSpLocks/>
          </p:cNvCxnSpPr>
          <p:nvPr/>
        </p:nvCxnSpPr>
        <p:spPr>
          <a:xfrm flipH="1">
            <a:off x="5448544" y="2711961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469243F-0734-934C-A49C-75CB65D5CD51}"/>
              </a:ext>
            </a:extLst>
          </p:cNvPr>
          <p:cNvCxnSpPr>
            <a:cxnSpLocks/>
          </p:cNvCxnSpPr>
          <p:nvPr/>
        </p:nvCxnSpPr>
        <p:spPr>
          <a:xfrm>
            <a:off x="6485423" y="2711961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EAFB569D-66D1-0D4F-B0EF-CFD9B2B45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613" y="2945279"/>
            <a:ext cx="380290" cy="5059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4407D9F-0D50-7540-9A2A-0FE89AE48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08" y="2970392"/>
            <a:ext cx="421315" cy="511054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B7BE64F-40BE-A542-8EE3-C6B9DE1A8F76}"/>
              </a:ext>
            </a:extLst>
          </p:cNvPr>
          <p:cNvCxnSpPr/>
          <p:nvPr/>
        </p:nvCxnSpPr>
        <p:spPr>
          <a:xfrm>
            <a:off x="1544760" y="3225919"/>
            <a:ext cx="12518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5972464-BB29-DE4A-8732-7CC2479E3FBC}"/>
              </a:ext>
            </a:extLst>
          </p:cNvPr>
          <p:cNvCxnSpPr>
            <a:cxnSpLocks/>
          </p:cNvCxnSpPr>
          <p:nvPr/>
        </p:nvCxnSpPr>
        <p:spPr>
          <a:xfrm>
            <a:off x="1413923" y="3451258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4C350F3-785C-934F-A96A-BA945411AB0C}"/>
              </a:ext>
            </a:extLst>
          </p:cNvPr>
          <p:cNvCxnSpPr>
            <a:cxnSpLocks/>
          </p:cNvCxnSpPr>
          <p:nvPr/>
        </p:nvCxnSpPr>
        <p:spPr>
          <a:xfrm flipV="1">
            <a:off x="2421961" y="3451258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131333D7-8E21-3246-88FC-2A98F1098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786" y="3843414"/>
            <a:ext cx="384104" cy="504543"/>
          </a:xfrm>
          <a:prstGeom prst="rect">
            <a:avLst/>
          </a:prstGeom>
        </p:spPr>
      </p:pic>
      <p:pic>
        <p:nvPicPr>
          <p:cNvPr id="48" name="Content Placeholder 12">
            <a:extLst>
              <a:ext uri="{FF2B5EF4-FFF2-40B4-BE49-F238E27FC236}">
                <a16:creationId xmlns:a16="http://schemas.microsoft.com/office/drawing/2014/main" id="{8421E3B1-174F-ED43-BADA-15ADC085C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414" y="2139530"/>
            <a:ext cx="440546" cy="492993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6B62620-DE0B-CE43-8BA8-6C70472B6F81}"/>
              </a:ext>
            </a:extLst>
          </p:cNvPr>
          <p:cNvCxnSpPr>
            <a:cxnSpLocks/>
          </p:cNvCxnSpPr>
          <p:nvPr/>
        </p:nvCxnSpPr>
        <p:spPr>
          <a:xfrm flipH="1">
            <a:off x="1375340" y="2611914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8E001B5-0425-644B-87BB-AEA375ECB440}"/>
              </a:ext>
            </a:extLst>
          </p:cNvPr>
          <p:cNvCxnSpPr>
            <a:cxnSpLocks/>
          </p:cNvCxnSpPr>
          <p:nvPr/>
        </p:nvCxnSpPr>
        <p:spPr>
          <a:xfrm>
            <a:off x="2412219" y="2611914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A39A72A-88B9-2F47-99B1-66AF9F17C718}"/>
              </a:ext>
            </a:extLst>
          </p:cNvPr>
          <p:cNvCxnSpPr>
            <a:cxnSpLocks/>
          </p:cNvCxnSpPr>
          <p:nvPr/>
        </p:nvCxnSpPr>
        <p:spPr>
          <a:xfrm flipH="1" flipV="1">
            <a:off x="2141312" y="2727282"/>
            <a:ext cx="31540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BE0A2C80-881A-C54F-88CA-C70B877F10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2956" y="2143195"/>
            <a:ext cx="384103" cy="51105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D47C9F5-AB9F-9743-BE82-A336730C1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241" y="2944063"/>
            <a:ext cx="421315" cy="51105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504FB35-4616-834D-A288-3425B942A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0162" y="3843413"/>
            <a:ext cx="384104" cy="504543"/>
          </a:xfrm>
          <a:prstGeom prst="rect">
            <a:avLst/>
          </a:prstGeom>
        </p:spPr>
      </p:pic>
      <p:sp>
        <p:nvSpPr>
          <p:cNvPr id="55" name="Up-Down Arrow 54">
            <a:extLst>
              <a:ext uri="{FF2B5EF4-FFF2-40B4-BE49-F238E27FC236}">
                <a16:creationId xmlns:a16="http://schemas.microsoft.com/office/drawing/2014/main" id="{6283EC19-F8D4-914A-B907-A8AF83C04630}"/>
              </a:ext>
            </a:extLst>
          </p:cNvPr>
          <p:cNvSpPr/>
          <p:nvPr/>
        </p:nvSpPr>
        <p:spPr>
          <a:xfrm rot="16200000">
            <a:off x="8028372" y="2738433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27746D8-3A3E-D343-A137-F8EEF74F08CB}"/>
              </a:ext>
            </a:extLst>
          </p:cNvPr>
          <p:cNvCxnSpPr/>
          <p:nvPr/>
        </p:nvCxnSpPr>
        <p:spPr>
          <a:xfrm>
            <a:off x="9494787" y="3250105"/>
            <a:ext cx="12518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77C746D-0876-E84A-A448-7F7EA970F93B}"/>
              </a:ext>
            </a:extLst>
          </p:cNvPr>
          <p:cNvCxnSpPr>
            <a:cxnSpLocks/>
          </p:cNvCxnSpPr>
          <p:nvPr/>
        </p:nvCxnSpPr>
        <p:spPr>
          <a:xfrm>
            <a:off x="9363950" y="3475444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49370BA-2282-3D4C-8C46-9EDC30B39C47}"/>
              </a:ext>
            </a:extLst>
          </p:cNvPr>
          <p:cNvCxnSpPr>
            <a:cxnSpLocks/>
          </p:cNvCxnSpPr>
          <p:nvPr/>
        </p:nvCxnSpPr>
        <p:spPr>
          <a:xfrm flipV="1">
            <a:off x="10371988" y="3475444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31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8520-CB74-FC45-8567-B920D12E2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with Dynamic Participants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083D2D-4667-4045-8080-97E53257C7CF}"/>
              </a:ext>
            </a:extLst>
          </p:cNvPr>
          <p:cNvSpPr txBox="1"/>
          <p:nvPr/>
        </p:nvSpPr>
        <p:spPr>
          <a:xfrm>
            <a:off x="3115394" y="5037961"/>
            <a:ext cx="626617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reduces the burden of computation on individual parties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F83460-BDB8-634B-A8AC-38B47C972B7C}"/>
              </a:ext>
            </a:extLst>
          </p:cNvPr>
          <p:cNvSpPr txBox="1"/>
          <p:nvPr/>
        </p:nvSpPr>
        <p:spPr>
          <a:xfrm>
            <a:off x="3115394" y="5712492"/>
            <a:ext cx="626617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Parties with </a:t>
            </a:r>
            <a:r>
              <a:rPr lang="en-US" dirty="0">
                <a:solidFill>
                  <a:schemeClr val="accent1"/>
                </a:solidFill>
              </a:rPr>
              <a:t>low computational resources </a:t>
            </a:r>
            <a:r>
              <a:rPr lang="en-US" dirty="0"/>
              <a:t>can also participate for a small time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2D339B1-5C0B-6447-BF2C-BFCC3C271DD1}"/>
              </a:ext>
            </a:extLst>
          </p:cNvPr>
          <p:cNvSpPr/>
          <p:nvPr/>
        </p:nvSpPr>
        <p:spPr>
          <a:xfrm>
            <a:off x="5825061" y="1983563"/>
            <a:ext cx="810228" cy="76392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FCAF19F-C720-504F-96C3-7B18663A3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657" y="2940645"/>
            <a:ext cx="380290" cy="5059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0D5281-D4FB-BA44-9639-58B6666B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293" y="2940645"/>
            <a:ext cx="380290" cy="5059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9A5C9A2-6495-EC46-AC29-C8B927334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739" y="2922877"/>
            <a:ext cx="421315" cy="511054"/>
          </a:xfrm>
          <a:prstGeom prst="rect">
            <a:avLst/>
          </a:prstGeom>
        </p:spPr>
      </p:pic>
      <p:sp>
        <p:nvSpPr>
          <p:cNvPr id="38" name="Up-Down Arrow 37">
            <a:extLst>
              <a:ext uri="{FF2B5EF4-FFF2-40B4-BE49-F238E27FC236}">
                <a16:creationId xmlns:a16="http://schemas.microsoft.com/office/drawing/2014/main" id="{D9529262-01BA-014B-86F2-D94CBEFD5089}"/>
              </a:ext>
            </a:extLst>
          </p:cNvPr>
          <p:cNvSpPr/>
          <p:nvPr/>
        </p:nvSpPr>
        <p:spPr>
          <a:xfrm rot="16200000">
            <a:off x="4069080" y="2753425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848E04F-5260-DD45-BF12-D83E13F7568A}"/>
              </a:ext>
            </a:extLst>
          </p:cNvPr>
          <p:cNvCxnSpPr>
            <a:cxnSpLocks/>
          </p:cNvCxnSpPr>
          <p:nvPr/>
        </p:nvCxnSpPr>
        <p:spPr>
          <a:xfrm>
            <a:off x="5581851" y="3297900"/>
            <a:ext cx="132841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0E9D49C-D0A6-654F-8E77-26CA2F67A091}"/>
              </a:ext>
            </a:extLst>
          </p:cNvPr>
          <p:cNvCxnSpPr>
            <a:cxnSpLocks/>
          </p:cNvCxnSpPr>
          <p:nvPr/>
        </p:nvCxnSpPr>
        <p:spPr>
          <a:xfrm flipH="1">
            <a:off x="5448544" y="2711961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469243F-0734-934C-A49C-75CB65D5CD51}"/>
              </a:ext>
            </a:extLst>
          </p:cNvPr>
          <p:cNvCxnSpPr>
            <a:cxnSpLocks/>
          </p:cNvCxnSpPr>
          <p:nvPr/>
        </p:nvCxnSpPr>
        <p:spPr>
          <a:xfrm>
            <a:off x="6485423" y="2711961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EAFB569D-66D1-0D4F-B0EF-CFD9B2B45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613" y="2945279"/>
            <a:ext cx="380290" cy="5059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4407D9F-0D50-7540-9A2A-0FE89AE48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08" y="2970392"/>
            <a:ext cx="421315" cy="511054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B7BE64F-40BE-A542-8EE3-C6B9DE1A8F76}"/>
              </a:ext>
            </a:extLst>
          </p:cNvPr>
          <p:cNvCxnSpPr/>
          <p:nvPr/>
        </p:nvCxnSpPr>
        <p:spPr>
          <a:xfrm>
            <a:off x="1544760" y="3225919"/>
            <a:ext cx="12518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5972464-BB29-DE4A-8732-7CC2479E3FBC}"/>
              </a:ext>
            </a:extLst>
          </p:cNvPr>
          <p:cNvCxnSpPr>
            <a:cxnSpLocks/>
          </p:cNvCxnSpPr>
          <p:nvPr/>
        </p:nvCxnSpPr>
        <p:spPr>
          <a:xfrm>
            <a:off x="1413923" y="3451258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4C350F3-785C-934F-A96A-BA945411AB0C}"/>
              </a:ext>
            </a:extLst>
          </p:cNvPr>
          <p:cNvCxnSpPr>
            <a:cxnSpLocks/>
          </p:cNvCxnSpPr>
          <p:nvPr/>
        </p:nvCxnSpPr>
        <p:spPr>
          <a:xfrm flipV="1">
            <a:off x="2421961" y="3451258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131333D7-8E21-3246-88FC-2A98F1098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786" y="3843414"/>
            <a:ext cx="384104" cy="504543"/>
          </a:xfrm>
          <a:prstGeom prst="rect">
            <a:avLst/>
          </a:prstGeom>
        </p:spPr>
      </p:pic>
      <p:pic>
        <p:nvPicPr>
          <p:cNvPr id="48" name="Content Placeholder 12">
            <a:extLst>
              <a:ext uri="{FF2B5EF4-FFF2-40B4-BE49-F238E27FC236}">
                <a16:creationId xmlns:a16="http://schemas.microsoft.com/office/drawing/2014/main" id="{8421E3B1-174F-ED43-BADA-15ADC085C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414" y="2139530"/>
            <a:ext cx="440546" cy="492993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6B62620-DE0B-CE43-8BA8-6C70472B6F81}"/>
              </a:ext>
            </a:extLst>
          </p:cNvPr>
          <p:cNvCxnSpPr>
            <a:cxnSpLocks/>
          </p:cNvCxnSpPr>
          <p:nvPr/>
        </p:nvCxnSpPr>
        <p:spPr>
          <a:xfrm flipH="1">
            <a:off x="1375340" y="2611914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8E001B5-0425-644B-87BB-AEA375ECB440}"/>
              </a:ext>
            </a:extLst>
          </p:cNvPr>
          <p:cNvCxnSpPr>
            <a:cxnSpLocks/>
          </p:cNvCxnSpPr>
          <p:nvPr/>
        </p:nvCxnSpPr>
        <p:spPr>
          <a:xfrm>
            <a:off x="2412219" y="2611914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A39A72A-88B9-2F47-99B1-66AF9F17C718}"/>
              </a:ext>
            </a:extLst>
          </p:cNvPr>
          <p:cNvCxnSpPr>
            <a:cxnSpLocks/>
          </p:cNvCxnSpPr>
          <p:nvPr/>
        </p:nvCxnSpPr>
        <p:spPr>
          <a:xfrm flipH="1" flipV="1">
            <a:off x="2141312" y="2727282"/>
            <a:ext cx="31540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BE0A2C80-881A-C54F-88CA-C70B877F10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2956" y="2143195"/>
            <a:ext cx="384103" cy="51105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D47C9F5-AB9F-9743-BE82-A336730C1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241" y="2944063"/>
            <a:ext cx="421315" cy="51105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504FB35-4616-834D-A288-3425B942A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0162" y="3843413"/>
            <a:ext cx="384104" cy="504543"/>
          </a:xfrm>
          <a:prstGeom prst="rect">
            <a:avLst/>
          </a:prstGeom>
        </p:spPr>
      </p:pic>
      <p:sp>
        <p:nvSpPr>
          <p:cNvPr id="55" name="Up-Down Arrow 54">
            <a:extLst>
              <a:ext uri="{FF2B5EF4-FFF2-40B4-BE49-F238E27FC236}">
                <a16:creationId xmlns:a16="http://schemas.microsoft.com/office/drawing/2014/main" id="{6283EC19-F8D4-914A-B907-A8AF83C04630}"/>
              </a:ext>
            </a:extLst>
          </p:cNvPr>
          <p:cNvSpPr/>
          <p:nvPr/>
        </p:nvSpPr>
        <p:spPr>
          <a:xfrm rot="16200000">
            <a:off x="8028372" y="2738433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27746D8-3A3E-D343-A137-F8EEF74F08CB}"/>
              </a:ext>
            </a:extLst>
          </p:cNvPr>
          <p:cNvCxnSpPr/>
          <p:nvPr/>
        </p:nvCxnSpPr>
        <p:spPr>
          <a:xfrm>
            <a:off x="9494787" y="3250105"/>
            <a:ext cx="12518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77C746D-0876-E84A-A448-7F7EA970F93B}"/>
              </a:ext>
            </a:extLst>
          </p:cNvPr>
          <p:cNvCxnSpPr>
            <a:cxnSpLocks/>
          </p:cNvCxnSpPr>
          <p:nvPr/>
        </p:nvCxnSpPr>
        <p:spPr>
          <a:xfrm>
            <a:off x="9363950" y="3475444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49370BA-2282-3D4C-8C46-9EDC30B39C47}"/>
              </a:ext>
            </a:extLst>
          </p:cNvPr>
          <p:cNvCxnSpPr>
            <a:cxnSpLocks/>
          </p:cNvCxnSpPr>
          <p:nvPr/>
        </p:nvCxnSpPr>
        <p:spPr>
          <a:xfrm flipV="1">
            <a:off x="10371988" y="3475444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6E0D603-2AE8-3240-AF95-C47B030E0A6F}"/>
              </a:ext>
            </a:extLst>
          </p:cNvPr>
          <p:cNvSpPr txBox="1"/>
          <p:nvPr/>
        </p:nvSpPr>
        <p:spPr>
          <a:xfrm>
            <a:off x="3115394" y="5712492"/>
            <a:ext cx="626617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While parties with more time and computational resources can help with the computation for a longer time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FED3294-C3C1-A94E-9833-D4DDC4EDE2C1}"/>
              </a:ext>
            </a:extLst>
          </p:cNvPr>
          <p:cNvSpPr/>
          <p:nvPr/>
        </p:nvSpPr>
        <p:spPr>
          <a:xfrm>
            <a:off x="2759024" y="2832500"/>
            <a:ext cx="810228" cy="76392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9EB9302-9A92-4742-9E88-E1B6317007DF}"/>
              </a:ext>
            </a:extLst>
          </p:cNvPr>
          <p:cNvSpPr/>
          <p:nvPr/>
        </p:nvSpPr>
        <p:spPr>
          <a:xfrm>
            <a:off x="6800035" y="2796439"/>
            <a:ext cx="810228" cy="76392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33F3154-E988-474C-88ED-EA3743D3C2A1}"/>
              </a:ext>
            </a:extLst>
          </p:cNvPr>
          <p:cNvSpPr/>
          <p:nvPr/>
        </p:nvSpPr>
        <p:spPr>
          <a:xfrm>
            <a:off x="10539353" y="2796438"/>
            <a:ext cx="810228" cy="76392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3" grpId="1" animBg="1"/>
      <p:bldP spid="31" grpId="0" animBg="1"/>
      <p:bldP spid="32" grpId="0" animBg="1"/>
      <p:bldP spid="59" grpId="0" animBg="1"/>
      <p:bldP spid="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8520-CB74-FC45-8567-B920D12E2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with Dynamic Participants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083D2D-4667-4045-8080-97E53257C7CF}"/>
              </a:ext>
            </a:extLst>
          </p:cNvPr>
          <p:cNvSpPr txBox="1"/>
          <p:nvPr/>
        </p:nvSpPr>
        <p:spPr>
          <a:xfrm>
            <a:off x="3115394" y="5037961"/>
            <a:ext cx="626617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will result in a weighted, privacy preserving distributed computing system.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7D001F8-5C2F-9E45-8625-D4ABB9662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657" y="2940645"/>
            <a:ext cx="380290" cy="5059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FC65D0-38DE-8049-9CC0-1A5112DEA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293" y="2940645"/>
            <a:ext cx="380290" cy="5059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1761146-1028-7D4F-B5D0-DC99F5DE2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739" y="2922877"/>
            <a:ext cx="421315" cy="511054"/>
          </a:xfrm>
          <a:prstGeom prst="rect">
            <a:avLst/>
          </a:prstGeom>
        </p:spPr>
      </p:pic>
      <p:sp>
        <p:nvSpPr>
          <p:cNvPr id="36" name="Up-Down Arrow 35">
            <a:extLst>
              <a:ext uri="{FF2B5EF4-FFF2-40B4-BE49-F238E27FC236}">
                <a16:creationId xmlns:a16="http://schemas.microsoft.com/office/drawing/2014/main" id="{73A409CC-4771-AD49-84B5-5E7CED7661FF}"/>
              </a:ext>
            </a:extLst>
          </p:cNvPr>
          <p:cNvSpPr/>
          <p:nvPr/>
        </p:nvSpPr>
        <p:spPr>
          <a:xfrm rot="16200000">
            <a:off x="4069080" y="2753425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5425B1D-5595-5C4C-9A77-67C3D8322DC6}"/>
              </a:ext>
            </a:extLst>
          </p:cNvPr>
          <p:cNvCxnSpPr>
            <a:cxnSpLocks/>
          </p:cNvCxnSpPr>
          <p:nvPr/>
        </p:nvCxnSpPr>
        <p:spPr>
          <a:xfrm>
            <a:off x="5581851" y="3297900"/>
            <a:ext cx="132841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9CAE833-513E-4340-BF7E-D761DFB06EB4}"/>
              </a:ext>
            </a:extLst>
          </p:cNvPr>
          <p:cNvCxnSpPr>
            <a:cxnSpLocks/>
          </p:cNvCxnSpPr>
          <p:nvPr/>
        </p:nvCxnSpPr>
        <p:spPr>
          <a:xfrm flipH="1">
            <a:off x="5448544" y="2711961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2C28CFE-3F4E-EC4B-870D-3C403370EA92}"/>
              </a:ext>
            </a:extLst>
          </p:cNvPr>
          <p:cNvCxnSpPr>
            <a:cxnSpLocks/>
          </p:cNvCxnSpPr>
          <p:nvPr/>
        </p:nvCxnSpPr>
        <p:spPr>
          <a:xfrm>
            <a:off x="6485423" y="2711961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0C0648BF-9440-3F4F-B036-73C8AC922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613" y="2945279"/>
            <a:ext cx="380290" cy="5059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22C525F-5C42-F641-9AFF-C6E071ED8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08" y="2970392"/>
            <a:ext cx="421315" cy="511054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031514A-12FE-0345-905B-442EF956DAD9}"/>
              </a:ext>
            </a:extLst>
          </p:cNvPr>
          <p:cNvCxnSpPr/>
          <p:nvPr/>
        </p:nvCxnSpPr>
        <p:spPr>
          <a:xfrm>
            <a:off x="1544760" y="3225919"/>
            <a:ext cx="12518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28A714A-E17F-F048-A32B-A0B684179D33}"/>
              </a:ext>
            </a:extLst>
          </p:cNvPr>
          <p:cNvCxnSpPr>
            <a:cxnSpLocks/>
          </p:cNvCxnSpPr>
          <p:nvPr/>
        </p:nvCxnSpPr>
        <p:spPr>
          <a:xfrm>
            <a:off x="1413923" y="3451258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5D4647A-A252-8C4B-8ADB-31ABEB203396}"/>
              </a:ext>
            </a:extLst>
          </p:cNvPr>
          <p:cNvCxnSpPr>
            <a:cxnSpLocks/>
          </p:cNvCxnSpPr>
          <p:nvPr/>
        </p:nvCxnSpPr>
        <p:spPr>
          <a:xfrm flipV="1">
            <a:off x="2421961" y="3451258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F4047A3C-8E4B-8D44-919D-2340765B8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786" y="3843414"/>
            <a:ext cx="384104" cy="504543"/>
          </a:xfrm>
          <a:prstGeom prst="rect">
            <a:avLst/>
          </a:prstGeom>
        </p:spPr>
      </p:pic>
      <p:pic>
        <p:nvPicPr>
          <p:cNvPr id="46" name="Content Placeholder 12">
            <a:extLst>
              <a:ext uri="{FF2B5EF4-FFF2-40B4-BE49-F238E27FC236}">
                <a16:creationId xmlns:a16="http://schemas.microsoft.com/office/drawing/2014/main" id="{3884E355-4696-4F4D-A6F1-E361C1EBA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414" y="2139530"/>
            <a:ext cx="440546" cy="492993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FE6FA1E-982E-814E-A17E-F33D3C5A0662}"/>
              </a:ext>
            </a:extLst>
          </p:cNvPr>
          <p:cNvCxnSpPr>
            <a:cxnSpLocks/>
          </p:cNvCxnSpPr>
          <p:nvPr/>
        </p:nvCxnSpPr>
        <p:spPr>
          <a:xfrm flipH="1">
            <a:off x="1375340" y="2611914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AA7414D-8065-3D48-AAFD-E3BDC3D3AD56}"/>
              </a:ext>
            </a:extLst>
          </p:cNvPr>
          <p:cNvCxnSpPr>
            <a:cxnSpLocks/>
          </p:cNvCxnSpPr>
          <p:nvPr/>
        </p:nvCxnSpPr>
        <p:spPr>
          <a:xfrm>
            <a:off x="2412219" y="2611914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588905E-AFFA-3A41-AC2F-00A4FA424BED}"/>
              </a:ext>
            </a:extLst>
          </p:cNvPr>
          <p:cNvCxnSpPr>
            <a:cxnSpLocks/>
          </p:cNvCxnSpPr>
          <p:nvPr/>
        </p:nvCxnSpPr>
        <p:spPr>
          <a:xfrm flipH="1" flipV="1">
            <a:off x="2141312" y="2727282"/>
            <a:ext cx="31540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60D919BF-0F5B-DA41-9265-842078A45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2956" y="2143195"/>
            <a:ext cx="384103" cy="5110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933CF0B-7C44-1A47-B425-A27105053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241" y="2944063"/>
            <a:ext cx="421315" cy="51105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877B104-622B-8444-BC5C-DB2B108E9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0162" y="3843413"/>
            <a:ext cx="384104" cy="504543"/>
          </a:xfrm>
          <a:prstGeom prst="rect">
            <a:avLst/>
          </a:prstGeom>
        </p:spPr>
      </p:pic>
      <p:sp>
        <p:nvSpPr>
          <p:cNvPr id="53" name="Up-Down Arrow 52">
            <a:extLst>
              <a:ext uri="{FF2B5EF4-FFF2-40B4-BE49-F238E27FC236}">
                <a16:creationId xmlns:a16="http://schemas.microsoft.com/office/drawing/2014/main" id="{89407313-45B9-6548-9239-05B6CDDE325F}"/>
              </a:ext>
            </a:extLst>
          </p:cNvPr>
          <p:cNvSpPr/>
          <p:nvPr/>
        </p:nvSpPr>
        <p:spPr>
          <a:xfrm rot="16200000">
            <a:off x="8028372" y="2738433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6B4E0AB-C039-9D45-8500-7E56F5803C6B}"/>
              </a:ext>
            </a:extLst>
          </p:cNvPr>
          <p:cNvCxnSpPr/>
          <p:nvPr/>
        </p:nvCxnSpPr>
        <p:spPr>
          <a:xfrm>
            <a:off x="9494787" y="3250105"/>
            <a:ext cx="12518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9EFECB5-FE4A-2049-884A-DCDC36B3791D}"/>
              </a:ext>
            </a:extLst>
          </p:cNvPr>
          <p:cNvCxnSpPr>
            <a:cxnSpLocks/>
          </p:cNvCxnSpPr>
          <p:nvPr/>
        </p:nvCxnSpPr>
        <p:spPr>
          <a:xfrm>
            <a:off x="9363950" y="3475444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1564333-B40E-204F-B712-A82D0B54FE1E}"/>
              </a:ext>
            </a:extLst>
          </p:cNvPr>
          <p:cNvCxnSpPr>
            <a:cxnSpLocks/>
          </p:cNvCxnSpPr>
          <p:nvPr/>
        </p:nvCxnSpPr>
        <p:spPr>
          <a:xfrm flipV="1">
            <a:off x="10371988" y="3475444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388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A15E4-965D-6246-B6F8-811E8BE5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Multiparty Computation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2BFF1C2-A04B-4246-BDA7-8FE5B3DC9CC3}"/>
              </a:ext>
            </a:extLst>
          </p:cNvPr>
          <p:cNvGrpSpPr/>
          <p:nvPr/>
        </p:nvGrpSpPr>
        <p:grpSpPr>
          <a:xfrm>
            <a:off x="838200" y="1902701"/>
            <a:ext cx="3289451" cy="3333339"/>
            <a:chOff x="605655" y="1517952"/>
            <a:chExt cx="4495797" cy="4393251"/>
          </a:xfrm>
        </p:grpSpPr>
        <p:pic>
          <p:nvPicPr>
            <p:cNvPr id="14" name="Content Placeholder 12">
              <a:extLst>
                <a:ext uri="{FF2B5EF4-FFF2-40B4-BE49-F238E27FC236}">
                  <a16:creationId xmlns:a16="http://schemas.microsoft.com/office/drawing/2014/main" id="{A175FEF3-4C84-694D-B2BC-851112749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3093" y="4712015"/>
              <a:ext cx="1047083" cy="11717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57170DF-4360-414E-9062-1682F671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4793" y="2965718"/>
              <a:ext cx="916659" cy="121962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447E42F-8E17-DD4A-8885-11460E8AB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8794" y="4712015"/>
              <a:ext cx="912930" cy="11991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817DAB6-B7A2-304D-8A5F-2262D0455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0176" y="1517952"/>
              <a:ext cx="1015547" cy="12318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9E44FD-5F19-3A40-A87D-A68658848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655" y="2965718"/>
              <a:ext cx="925735" cy="1231855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B3D902D-D90E-254A-AC2A-67ED4FF364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6914" y="2604001"/>
              <a:ext cx="853262" cy="79678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D7463E5-42A1-E549-8E07-D5C9B8AFA1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0377" y="3786950"/>
              <a:ext cx="1866539" cy="112169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89D97B0-C754-E946-A4FF-6576E25562EC}"/>
                </a:ext>
              </a:extLst>
            </p:cNvPr>
            <p:cNvCxnSpPr>
              <a:cxnSpLocks/>
            </p:cNvCxnSpPr>
            <p:nvPr/>
          </p:nvCxnSpPr>
          <p:spPr>
            <a:xfrm>
              <a:off x="2983366" y="2834720"/>
              <a:ext cx="863007" cy="187729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0A01014-0CF1-F04D-8C31-946EF62536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5901" y="2870483"/>
              <a:ext cx="656922" cy="184153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74358B3-7676-4D42-8A62-49666C0CE7E3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V="1">
              <a:off x="1531390" y="3575530"/>
              <a:ext cx="2653403" cy="2939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7ED9363-A60F-AB40-AC7E-0BA9207E6CEB}"/>
                </a:ext>
              </a:extLst>
            </p:cNvPr>
            <p:cNvCxnSpPr>
              <a:cxnSpLocks/>
            </p:cNvCxnSpPr>
            <p:nvPr/>
          </p:nvCxnSpPr>
          <p:spPr>
            <a:xfrm>
              <a:off x="1568969" y="3778274"/>
              <a:ext cx="2239825" cy="116446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2EBC0AC-7D3A-DE4F-A9E4-73CC0B1F562A}"/>
                </a:ext>
              </a:extLst>
            </p:cNvPr>
            <p:cNvCxnSpPr>
              <a:cxnSpLocks/>
            </p:cNvCxnSpPr>
            <p:nvPr/>
          </p:nvCxnSpPr>
          <p:spPr>
            <a:xfrm>
              <a:off x="3331531" y="2552857"/>
              <a:ext cx="933728" cy="55290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9638AAD-2989-764F-BCF4-15F69DD2B0D7}"/>
                </a:ext>
              </a:extLst>
            </p:cNvPr>
            <p:cNvCxnSpPr>
              <a:cxnSpLocks/>
            </p:cNvCxnSpPr>
            <p:nvPr/>
          </p:nvCxnSpPr>
          <p:spPr>
            <a:xfrm>
              <a:off x="1239365" y="4225552"/>
              <a:ext cx="329604" cy="45026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140FF2E-0941-6F41-9A3E-23268AA3745D}"/>
                </a:ext>
              </a:extLst>
            </p:cNvPr>
            <p:cNvCxnSpPr>
              <a:cxnSpLocks/>
            </p:cNvCxnSpPr>
            <p:nvPr/>
          </p:nvCxnSpPr>
          <p:spPr>
            <a:xfrm>
              <a:off x="2181876" y="5139152"/>
              <a:ext cx="1616519" cy="4263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6DF46345-FCCA-F040-A29F-0E4FFBDF73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5336" y="4164385"/>
              <a:ext cx="240687" cy="43381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EB55D4A-E6B6-454D-B206-449EC2A54086}"/>
                  </a:ext>
                </a:extLst>
              </p:cNvPr>
              <p:cNvSpPr txBox="1"/>
              <p:nvPr/>
            </p:nvSpPr>
            <p:spPr>
              <a:xfrm>
                <a:off x="2665025" y="2155313"/>
                <a:ext cx="4572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EB55D4A-E6B6-454D-B206-449EC2A54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025" y="2155313"/>
                <a:ext cx="457200" cy="276999"/>
              </a:xfrm>
              <a:prstGeom prst="rect">
                <a:avLst/>
              </a:prstGeom>
              <a:blipFill>
                <a:blip r:embed="rId8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E82A1F1-7FE9-954A-BA5B-5AD0CB4728EA}"/>
                  </a:ext>
                </a:extLst>
              </p:cNvPr>
              <p:cNvSpPr txBox="1"/>
              <p:nvPr/>
            </p:nvSpPr>
            <p:spPr>
              <a:xfrm>
                <a:off x="4071458" y="3186870"/>
                <a:ext cx="4572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E82A1F1-7FE9-954A-BA5B-5AD0CB472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458" y="3186870"/>
                <a:ext cx="457200" cy="276999"/>
              </a:xfrm>
              <a:prstGeom prst="rect">
                <a:avLst/>
              </a:prstGeom>
              <a:blipFill>
                <a:blip r:embed="rId9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22E33A43-797B-FD40-A1FF-4605D5B2F8C4}"/>
                  </a:ext>
                </a:extLst>
              </p:cNvPr>
              <p:cNvSpPr txBox="1"/>
              <p:nvPr/>
            </p:nvSpPr>
            <p:spPr>
              <a:xfrm>
                <a:off x="3388164" y="5214248"/>
                <a:ext cx="4572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22E33A43-797B-FD40-A1FF-4605D5B2F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164" y="5214248"/>
                <a:ext cx="457200" cy="276999"/>
              </a:xfrm>
              <a:prstGeom prst="rect">
                <a:avLst/>
              </a:prstGeom>
              <a:blipFill>
                <a:blip r:embed="rId10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7276ACAC-C83A-0B46-8E73-DA0DE8DD1DB1}"/>
                  </a:ext>
                </a:extLst>
              </p:cNvPr>
              <p:cNvSpPr txBox="1"/>
              <p:nvPr/>
            </p:nvSpPr>
            <p:spPr>
              <a:xfrm>
                <a:off x="1491272" y="5233878"/>
                <a:ext cx="4572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7276ACAC-C83A-0B46-8E73-DA0DE8DD1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272" y="5233878"/>
                <a:ext cx="457200" cy="276999"/>
              </a:xfrm>
              <a:prstGeom prst="rect">
                <a:avLst/>
              </a:prstGeom>
              <a:blipFill>
                <a:blip r:embed="rId11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9CE8963-DC10-084E-81BD-B51BEB6E01B2}"/>
                  </a:ext>
                </a:extLst>
              </p:cNvPr>
              <p:cNvSpPr txBox="1"/>
              <p:nvPr/>
            </p:nvSpPr>
            <p:spPr>
              <a:xfrm>
                <a:off x="437193" y="3357897"/>
                <a:ext cx="4572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9CE8963-DC10-084E-81BD-B51BEB6E0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93" y="3357897"/>
                <a:ext cx="457200" cy="276999"/>
              </a:xfrm>
              <a:prstGeom prst="rect">
                <a:avLst/>
              </a:prstGeom>
              <a:blipFill>
                <a:blip r:embed="rId12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9" name="Picture 148">
            <a:extLst>
              <a:ext uri="{FF2B5EF4-FFF2-40B4-BE49-F238E27FC236}">
                <a16:creationId xmlns:a16="http://schemas.microsoft.com/office/drawing/2014/main" id="{FAECAE6B-5A84-DE49-9184-8B06418A6B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7811" y="4341583"/>
            <a:ext cx="828647" cy="850311"/>
          </a:xfrm>
          <a:prstGeom prst="rect">
            <a:avLst/>
          </a:prstGeom>
        </p:spPr>
      </p:pic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A66C5C2A-419F-B344-ADBE-47B2BCAF158B}"/>
              </a:ext>
            </a:extLst>
          </p:cNvPr>
          <p:cNvCxnSpPr>
            <a:endCxn id="149" idx="1"/>
          </p:cNvCxnSpPr>
          <p:nvPr/>
        </p:nvCxnSpPr>
        <p:spPr>
          <a:xfrm>
            <a:off x="3974133" y="4766738"/>
            <a:ext cx="593678" cy="1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9F4332A5-CE7F-F548-AA33-A73F9F9685E4}"/>
              </a:ext>
            </a:extLst>
          </p:cNvPr>
          <p:cNvCxnSpPr>
            <a:cxnSpLocks/>
          </p:cNvCxnSpPr>
          <p:nvPr/>
        </p:nvCxnSpPr>
        <p:spPr>
          <a:xfrm>
            <a:off x="4181036" y="3792620"/>
            <a:ext cx="505763" cy="470179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B5B7755-6FFD-4449-BC8C-CA071B2C3DEA}"/>
              </a:ext>
            </a:extLst>
          </p:cNvPr>
          <p:cNvGrpSpPr/>
          <p:nvPr/>
        </p:nvGrpSpPr>
        <p:grpSpPr>
          <a:xfrm>
            <a:off x="6496166" y="1905410"/>
            <a:ext cx="4675257" cy="3350397"/>
            <a:chOff x="6496166" y="1905410"/>
            <a:chExt cx="4675257" cy="3350397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7E2E9FE-D1F0-A24C-A931-243B67459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791710" y="1905410"/>
              <a:ext cx="689257" cy="996508"/>
            </a:xfrm>
            <a:prstGeom prst="rect">
              <a:avLst/>
            </a:prstGeom>
          </p:spPr>
        </p:pic>
        <p:pic>
          <p:nvPicPr>
            <p:cNvPr id="59" name="Content Placeholder 12">
              <a:extLst>
                <a:ext uri="{FF2B5EF4-FFF2-40B4-BE49-F238E27FC236}">
                  <a16:creationId xmlns:a16="http://schemas.microsoft.com/office/drawing/2014/main" id="{FF813750-7064-684B-BC0A-7B85ED975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9066" y="4313573"/>
              <a:ext cx="787700" cy="94223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1C2E5AE-996C-E040-94CE-72CB96124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1432" y="4203455"/>
              <a:ext cx="689585" cy="980742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47CE8A6-7C06-6E46-8C5B-5E1CEA15F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84643" y="3559083"/>
              <a:ext cx="686780" cy="964309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45961C7-8D08-294B-BAAF-5023095BD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77983" y="3489639"/>
              <a:ext cx="763976" cy="99057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57ABF94-3B8D-3B42-B1BF-62DE1BD26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35282" y="3939989"/>
              <a:ext cx="696412" cy="990578"/>
            </a:xfrm>
            <a:prstGeom prst="rect">
              <a:avLst/>
            </a:prstGeom>
          </p:spPr>
        </p:pic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4734B080-DF52-3D4D-9993-8326FB7B39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80450" y="2950541"/>
              <a:ext cx="603174" cy="5244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5BB025D0-2BB7-CE43-94B3-85E1C05A29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5282" y="2872431"/>
              <a:ext cx="575696" cy="4854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757A2F93-B6AD-2E49-A872-ED771C65E7E2}"/>
                    </a:ext>
                  </a:extLst>
                </p:cNvPr>
                <p:cNvSpPr txBox="1"/>
                <p:nvPr/>
              </p:nvSpPr>
              <p:spPr>
                <a:xfrm>
                  <a:off x="7581639" y="3289379"/>
                  <a:ext cx="45720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757A2F93-B6AD-2E49-A872-ED771C65E7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1639" y="3289379"/>
                  <a:ext cx="457200" cy="276999"/>
                </a:xfrm>
                <a:prstGeom prst="rect">
                  <a:avLst/>
                </a:prstGeom>
                <a:blipFill>
                  <a:blip r:embed="rId15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86A75E35-0AF1-8745-8423-27D74B25CD93}"/>
                    </a:ext>
                  </a:extLst>
                </p:cNvPr>
                <p:cNvSpPr txBox="1"/>
                <p:nvPr/>
              </p:nvSpPr>
              <p:spPr>
                <a:xfrm>
                  <a:off x="8169867" y="3691051"/>
                  <a:ext cx="45720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86A75E35-0AF1-8745-8423-27D74B25CD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9867" y="3691051"/>
                  <a:ext cx="457200" cy="276999"/>
                </a:xfrm>
                <a:prstGeom prst="rect">
                  <a:avLst/>
                </a:prstGeom>
                <a:blipFill>
                  <a:blip r:embed="rId16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4B6AFF38-738C-C643-8586-F6833A667DE8}"/>
                    </a:ext>
                  </a:extLst>
                </p:cNvPr>
                <p:cNvSpPr txBox="1"/>
                <p:nvPr/>
              </p:nvSpPr>
              <p:spPr>
                <a:xfrm>
                  <a:off x="8937961" y="3851354"/>
                  <a:ext cx="45720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4B6AFF38-738C-C643-8586-F6833A667D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7961" y="3851354"/>
                  <a:ext cx="457200" cy="276999"/>
                </a:xfrm>
                <a:prstGeom prst="rect">
                  <a:avLst/>
                </a:prstGeom>
                <a:blipFill>
                  <a:blip r:embed="rId17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573DB7ED-9424-6544-86C8-6F7DDC42A41C}"/>
                    </a:ext>
                  </a:extLst>
                </p:cNvPr>
                <p:cNvSpPr txBox="1"/>
                <p:nvPr/>
              </p:nvSpPr>
              <p:spPr>
                <a:xfrm>
                  <a:off x="9754665" y="3798236"/>
                  <a:ext cx="45720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573DB7ED-9424-6544-86C8-6F7DDC42A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4665" y="3798236"/>
                  <a:ext cx="457200" cy="276999"/>
                </a:xfrm>
                <a:prstGeom prst="rect">
                  <a:avLst/>
                </a:prstGeom>
                <a:blipFill>
                  <a:blip r:embed="rId18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6E5830C6-AD2B-3948-94FA-7936E02460EA}"/>
                    </a:ext>
                  </a:extLst>
                </p:cNvPr>
                <p:cNvSpPr txBox="1"/>
                <p:nvPr/>
              </p:nvSpPr>
              <p:spPr>
                <a:xfrm>
                  <a:off x="10314506" y="3331838"/>
                  <a:ext cx="45720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6E5830C6-AD2B-3948-94FA-7936E02460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4506" y="3331838"/>
                  <a:ext cx="457200" cy="276999"/>
                </a:xfrm>
                <a:prstGeom prst="rect">
                  <a:avLst/>
                </a:prstGeom>
                <a:blipFill>
                  <a:blip r:embed="rId19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35D690A3-BBFA-FD4D-8217-077135846B3C}"/>
                    </a:ext>
                  </a:extLst>
                </p:cNvPr>
                <p:cNvSpPr txBox="1"/>
                <p:nvPr/>
              </p:nvSpPr>
              <p:spPr>
                <a:xfrm>
                  <a:off x="8451019" y="2614205"/>
                  <a:ext cx="45720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35D690A3-BBFA-FD4D-8217-077135846B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1019" y="2614205"/>
                  <a:ext cx="457200" cy="276999"/>
                </a:xfrm>
                <a:prstGeom prst="rect">
                  <a:avLst/>
                </a:prstGeom>
                <a:blipFill>
                  <a:blip r:embed="rId20"/>
                  <a:stretch>
                    <a:fillRect b="-260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A806F969-4506-1243-8DD7-A8CBE73280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83013" y="3155665"/>
              <a:ext cx="439997" cy="622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B32C73B1-79B1-A541-9A9C-A787C75177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2482" y="3049900"/>
              <a:ext cx="472139" cy="6298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F6D3169D-916C-7B47-96B1-A89593C0BB50}"/>
                    </a:ext>
                  </a:extLst>
                </p:cNvPr>
                <p:cNvSpPr txBox="1"/>
                <p:nvPr/>
              </p:nvSpPr>
              <p:spPr>
                <a:xfrm>
                  <a:off x="8744230" y="2788968"/>
                  <a:ext cx="45720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F6D3169D-916C-7B47-96B1-A89593C0BB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4230" y="2788968"/>
                  <a:ext cx="457200" cy="276999"/>
                </a:xfrm>
                <a:prstGeom prst="rect">
                  <a:avLst/>
                </a:prstGeom>
                <a:blipFill>
                  <a:blip r:embed="rId20"/>
                  <a:stretch>
                    <a:fillRect b="-260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0FC2FBB2-91A2-624A-A15E-342D45266C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1725" y="3103463"/>
              <a:ext cx="110578" cy="8071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92EB79E7-E4B8-B74D-AA23-6F45786B87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23224" y="3073266"/>
              <a:ext cx="108501" cy="7562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C36F221E-2959-A044-A845-283C1C04FBDE}"/>
                </a:ext>
              </a:extLst>
            </p:cNvPr>
            <p:cNvCxnSpPr>
              <a:cxnSpLocks/>
            </p:cNvCxnSpPr>
            <p:nvPr/>
          </p:nvCxnSpPr>
          <p:spPr>
            <a:xfrm>
              <a:off x="9669345" y="3036643"/>
              <a:ext cx="265043" cy="7773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AC00D971-EE87-4742-8654-0DCAD935EF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69258" y="3056253"/>
              <a:ext cx="247960" cy="8182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676C5EA0-5C73-1D4C-833C-93FB7B8C3DF4}"/>
                </a:ext>
              </a:extLst>
            </p:cNvPr>
            <p:cNvCxnSpPr>
              <a:cxnSpLocks/>
            </p:cNvCxnSpPr>
            <p:nvPr/>
          </p:nvCxnSpPr>
          <p:spPr>
            <a:xfrm>
              <a:off x="9936362" y="2891204"/>
              <a:ext cx="551006" cy="491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318FA06A-EB64-FD43-9200-F86A95BF6A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33833" y="2950541"/>
              <a:ext cx="544785" cy="5133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50E6034E-E9FA-954C-BDDB-4BF062FA5FB5}"/>
                    </a:ext>
                  </a:extLst>
                </p:cNvPr>
                <p:cNvSpPr txBox="1"/>
                <p:nvPr/>
              </p:nvSpPr>
              <p:spPr>
                <a:xfrm>
                  <a:off x="9072707" y="2811493"/>
                  <a:ext cx="45720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50E6034E-E9FA-954C-BDDB-4BF062FA5F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2707" y="2811493"/>
                  <a:ext cx="457200" cy="276999"/>
                </a:xfrm>
                <a:prstGeom prst="rect">
                  <a:avLst/>
                </a:prstGeom>
                <a:blipFill>
                  <a:blip r:embed="rId21"/>
                  <a:stretch>
                    <a:fillRect b="-260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0A63CA3D-8C19-4B40-B43B-FFCF2663B435}"/>
                    </a:ext>
                  </a:extLst>
                </p:cNvPr>
                <p:cNvSpPr txBox="1"/>
                <p:nvPr/>
              </p:nvSpPr>
              <p:spPr>
                <a:xfrm>
                  <a:off x="9344666" y="2723164"/>
                  <a:ext cx="45720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0A63CA3D-8C19-4B40-B43B-FFCF2663B4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4666" y="2723164"/>
                  <a:ext cx="457200" cy="276999"/>
                </a:xfrm>
                <a:prstGeom prst="rect">
                  <a:avLst/>
                </a:prstGeom>
                <a:blipFill>
                  <a:blip r:embed="rId22"/>
                  <a:stretch>
                    <a:fillRect b="-260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9478E6FD-99CC-B149-9E6E-8F8A7B6DD25A}"/>
                    </a:ext>
                  </a:extLst>
                </p:cNvPr>
                <p:cNvSpPr txBox="1"/>
                <p:nvPr/>
              </p:nvSpPr>
              <p:spPr>
                <a:xfrm>
                  <a:off x="9572268" y="2528574"/>
                  <a:ext cx="45720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9478E6FD-99CC-B149-9E6E-8F8A7B6DD2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2268" y="2528574"/>
                  <a:ext cx="457200" cy="276999"/>
                </a:xfrm>
                <a:prstGeom prst="rect">
                  <a:avLst/>
                </a:prstGeom>
                <a:blipFill>
                  <a:blip r:embed="rId22"/>
                  <a:stretch>
                    <a:fillRect b="-3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B468877D-83D5-584D-AA54-510859694D8F}"/>
                    </a:ext>
                  </a:extLst>
                </p:cNvPr>
                <p:cNvSpPr txBox="1"/>
                <p:nvPr/>
              </p:nvSpPr>
              <p:spPr>
                <a:xfrm>
                  <a:off x="6496166" y="2276857"/>
                  <a:ext cx="229736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B468877D-83D5-584D-AA54-510859694D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6166" y="2276857"/>
                  <a:ext cx="2297360" cy="276999"/>
                </a:xfrm>
                <a:prstGeom prst="rect">
                  <a:avLst/>
                </a:prstGeom>
                <a:blipFill>
                  <a:blip r:embed="rId23"/>
                  <a:stretch>
                    <a:fillRect l="-2198" t="-4348" r="-3297" b="-304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5B0DF319-83AD-3D43-8ED2-A3EF7C245565}"/>
              </a:ext>
            </a:extLst>
          </p:cNvPr>
          <p:cNvCxnSpPr/>
          <p:nvPr/>
        </p:nvCxnSpPr>
        <p:spPr>
          <a:xfrm>
            <a:off x="5954486" y="1704023"/>
            <a:ext cx="0" cy="3951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Picture 149">
            <a:extLst>
              <a:ext uri="{FF2B5EF4-FFF2-40B4-BE49-F238E27FC236}">
                <a16:creationId xmlns:a16="http://schemas.microsoft.com/office/drawing/2014/main" id="{63B253A2-6E5C-E64B-8891-33CBB7527F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02165" y="5052076"/>
            <a:ext cx="828647" cy="850311"/>
          </a:xfrm>
          <a:prstGeom prst="rect">
            <a:avLst/>
          </a:prstGeom>
        </p:spPr>
      </p:pic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82C84A4-6F53-014F-A474-307FCFABD80A}"/>
              </a:ext>
            </a:extLst>
          </p:cNvPr>
          <p:cNvCxnSpPr>
            <a:cxnSpLocks/>
          </p:cNvCxnSpPr>
          <p:nvPr/>
        </p:nvCxnSpPr>
        <p:spPr>
          <a:xfrm>
            <a:off x="10322270" y="5097174"/>
            <a:ext cx="779895" cy="23509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58B1CE2-9B37-8642-B82D-57AC3BF93369}"/>
              </a:ext>
            </a:extLst>
          </p:cNvPr>
          <p:cNvCxnSpPr>
            <a:cxnSpLocks/>
          </p:cNvCxnSpPr>
          <p:nvPr/>
        </p:nvCxnSpPr>
        <p:spPr>
          <a:xfrm>
            <a:off x="10918541" y="4531648"/>
            <a:ext cx="435259" cy="395943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160">
            <a:extLst>
              <a:ext uri="{FF2B5EF4-FFF2-40B4-BE49-F238E27FC236}">
                <a16:creationId xmlns:a16="http://schemas.microsoft.com/office/drawing/2014/main" id="{EE790950-C2FD-7F4C-8E00-34B0E4828B85}"/>
              </a:ext>
            </a:extLst>
          </p:cNvPr>
          <p:cNvSpPr/>
          <p:nvPr/>
        </p:nvSpPr>
        <p:spPr>
          <a:xfrm>
            <a:off x="1667215" y="6009693"/>
            <a:ext cx="8817428" cy="4968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Adversary learns the same amount of information in the two scenarios </a:t>
            </a:r>
          </a:p>
        </p:txBody>
      </p:sp>
    </p:spTree>
    <p:extLst>
      <p:ext uri="{BB962C8B-B14F-4D97-AF65-F5344CB8AC3E}">
        <p14:creationId xmlns:p14="http://schemas.microsoft.com/office/powerpoint/2010/main" val="244563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07721-4A87-0D4F-81F6-5A5221D1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as a Service</a:t>
            </a:r>
          </a:p>
        </p:txBody>
      </p:sp>
      <p:pic>
        <p:nvPicPr>
          <p:cNvPr id="47106" name="Picture 2" descr="Bitcoin icon coin logo crypto currency symbol Vector Image">
            <a:extLst>
              <a:ext uri="{FF2B5EF4-FFF2-40B4-BE49-F238E27FC236}">
                <a16:creationId xmlns:a16="http://schemas.microsoft.com/office/drawing/2014/main" id="{6EDFF953-EA44-744E-ACED-FE96CE4E4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5" t="5324" r="13237" b="11919"/>
          <a:stretch/>
        </p:blipFill>
        <p:spPr bwMode="auto">
          <a:xfrm>
            <a:off x="8587181" y="2372623"/>
            <a:ext cx="986000" cy="120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96B3A895-338A-D54D-8ACC-DDF6AA77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827" y="1430478"/>
            <a:ext cx="1290234" cy="78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Etherium logo on white background Royalty Free Vector Image">
            <a:extLst>
              <a:ext uri="{FF2B5EF4-FFF2-40B4-BE49-F238E27FC236}">
                <a16:creationId xmlns:a16="http://schemas.microsoft.com/office/drawing/2014/main" id="{C7EE87C0-96FF-444A-9533-21C4CD722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3" t="4848" r="26000" b="9495"/>
          <a:stretch/>
        </p:blipFill>
        <p:spPr bwMode="auto">
          <a:xfrm>
            <a:off x="9766300" y="1380744"/>
            <a:ext cx="900177" cy="180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4D5E44-F698-284B-83FC-620C14CF3307}"/>
              </a:ext>
            </a:extLst>
          </p:cNvPr>
          <p:cNvSpPr txBox="1"/>
          <p:nvPr/>
        </p:nvSpPr>
        <p:spPr>
          <a:xfrm>
            <a:off x="7402785" y="4276913"/>
            <a:ext cx="4727030" cy="1200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Powered by </a:t>
            </a:r>
            <a:r>
              <a:rPr lang="en-US" dirty="0">
                <a:solidFill>
                  <a:schemeClr val="accent1"/>
                </a:solidFill>
              </a:rPr>
              <a:t>volunteer nodes</a:t>
            </a:r>
            <a:r>
              <a:rPr lang="en-US" dirty="0"/>
              <a:t>- that can come and go as they wish.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Successful!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14B524-93E4-F146-91FC-13EFAF91FADF}"/>
              </a:ext>
            </a:extLst>
          </p:cNvPr>
          <p:cNvSpPr/>
          <p:nvPr/>
        </p:nvSpPr>
        <p:spPr>
          <a:xfrm>
            <a:off x="7638532" y="3739025"/>
            <a:ext cx="3560205" cy="40011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Dynamic Peer-to-peer networks.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0628BE-B5C3-B241-9682-B2CE13FAACDF}"/>
              </a:ext>
            </a:extLst>
          </p:cNvPr>
          <p:cNvGrpSpPr/>
          <p:nvPr/>
        </p:nvGrpSpPr>
        <p:grpSpPr>
          <a:xfrm>
            <a:off x="370959" y="1909525"/>
            <a:ext cx="5840931" cy="1325563"/>
            <a:chOff x="992608" y="2139530"/>
            <a:chExt cx="10124339" cy="220842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BAA7FCF-E370-C04C-9DCA-EBFA63C3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36657" y="2940645"/>
              <a:ext cx="380290" cy="50597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0D1707C-D0E9-A045-AA65-AF05D2C2A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15293" y="2940645"/>
              <a:ext cx="380290" cy="50597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D4C883-6590-2447-8057-A4C4976A0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3739" y="2922877"/>
              <a:ext cx="421315" cy="511054"/>
            </a:xfrm>
            <a:prstGeom prst="rect">
              <a:avLst/>
            </a:prstGeom>
          </p:spPr>
        </p:pic>
        <p:sp>
          <p:nvSpPr>
            <p:cNvPr id="14" name="Up-Down Arrow 13">
              <a:extLst>
                <a:ext uri="{FF2B5EF4-FFF2-40B4-BE49-F238E27FC236}">
                  <a16:creationId xmlns:a16="http://schemas.microsoft.com/office/drawing/2014/main" id="{DBA3F950-7A75-8341-9044-6D2C03BD98CA}"/>
                </a:ext>
              </a:extLst>
            </p:cNvPr>
            <p:cNvSpPr/>
            <p:nvPr/>
          </p:nvSpPr>
          <p:spPr>
            <a:xfrm rot="16200000">
              <a:off x="4069080" y="2753425"/>
              <a:ext cx="309081" cy="1042068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6355C6E-88CB-B14A-821D-4595079CDB51}"/>
                </a:ext>
              </a:extLst>
            </p:cNvPr>
            <p:cNvCxnSpPr>
              <a:cxnSpLocks/>
            </p:cNvCxnSpPr>
            <p:nvPr/>
          </p:nvCxnSpPr>
          <p:spPr>
            <a:xfrm>
              <a:off x="5581851" y="3297900"/>
              <a:ext cx="132841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43511B-0630-2F4E-8FE6-1590B95923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8544" y="2711961"/>
              <a:ext cx="526383" cy="50656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E6F44C4-B781-8D41-BD5B-A9653BE9B1CE}"/>
                </a:ext>
              </a:extLst>
            </p:cNvPr>
            <p:cNvCxnSpPr>
              <a:cxnSpLocks/>
            </p:cNvCxnSpPr>
            <p:nvPr/>
          </p:nvCxnSpPr>
          <p:spPr>
            <a:xfrm>
              <a:off x="6485423" y="2711961"/>
              <a:ext cx="538652" cy="42025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BDDE0ED-232B-B54E-AFB3-F502F24CF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60613" y="2945279"/>
              <a:ext cx="380290" cy="50597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8288F5-7530-FD48-978A-7CC96C84E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2608" y="2970392"/>
              <a:ext cx="421315" cy="511054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606163A-7258-4147-B393-C615C715D168}"/>
                </a:ext>
              </a:extLst>
            </p:cNvPr>
            <p:cNvCxnSpPr/>
            <p:nvPr/>
          </p:nvCxnSpPr>
          <p:spPr>
            <a:xfrm>
              <a:off x="1544760" y="3225919"/>
              <a:ext cx="1251857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3B40CFE-7202-954A-AE05-729A95EF76E4}"/>
                </a:ext>
              </a:extLst>
            </p:cNvPr>
            <p:cNvCxnSpPr>
              <a:cxnSpLocks/>
            </p:cNvCxnSpPr>
            <p:nvPr/>
          </p:nvCxnSpPr>
          <p:spPr>
            <a:xfrm>
              <a:off x="1413923" y="3451258"/>
              <a:ext cx="538652" cy="42025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1D97405-A26F-0341-BE85-7CE35C520A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1961" y="3451258"/>
              <a:ext cx="538652" cy="52594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7DE111D-6C8A-914B-88D6-499190E01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9786" y="3843414"/>
              <a:ext cx="384104" cy="504543"/>
            </a:xfrm>
            <a:prstGeom prst="rect">
              <a:avLst/>
            </a:prstGeom>
          </p:spPr>
        </p:pic>
        <p:pic>
          <p:nvPicPr>
            <p:cNvPr id="24" name="Content Placeholder 12">
              <a:extLst>
                <a:ext uri="{FF2B5EF4-FFF2-40B4-BE49-F238E27FC236}">
                  <a16:creationId xmlns:a16="http://schemas.microsoft.com/office/drawing/2014/main" id="{363C8183-3932-CF47-83A1-590C34C58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81414" y="2139530"/>
              <a:ext cx="440546" cy="492993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1A68ED2-5690-0949-84ED-14F21C6195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5340" y="2611914"/>
              <a:ext cx="526383" cy="50656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4867849-EAC9-C640-843B-B0AD9712DEBE}"/>
                </a:ext>
              </a:extLst>
            </p:cNvPr>
            <p:cNvCxnSpPr>
              <a:cxnSpLocks/>
            </p:cNvCxnSpPr>
            <p:nvPr/>
          </p:nvCxnSpPr>
          <p:spPr>
            <a:xfrm>
              <a:off x="2412219" y="2611914"/>
              <a:ext cx="538652" cy="42025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3761829-0C9B-C448-9A71-C1AF783BD4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41312" y="2727282"/>
              <a:ext cx="31540" cy="92238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7502352-43CA-6541-ABBA-CB6B379EA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32956" y="2143195"/>
              <a:ext cx="384103" cy="51105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9DFBCEE-E872-BF4D-A45A-F3B5787A4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0241" y="2944063"/>
              <a:ext cx="421315" cy="51105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B6C3AB5-3FB3-E346-B1BB-8F7709C42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10162" y="3843413"/>
              <a:ext cx="384104" cy="504543"/>
            </a:xfrm>
            <a:prstGeom prst="rect">
              <a:avLst/>
            </a:prstGeom>
          </p:spPr>
        </p:pic>
        <p:sp>
          <p:nvSpPr>
            <p:cNvPr id="31" name="Up-Down Arrow 30">
              <a:extLst>
                <a:ext uri="{FF2B5EF4-FFF2-40B4-BE49-F238E27FC236}">
                  <a16:creationId xmlns:a16="http://schemas.microsoft.com/office/drawing/2014/main" id="{F8B6A086-885B-714E-B596-96D7E4F215C2}"/>
                </a:ext>
              </a:extLst>
            </p:cNvPr>
            <p:cNvSpPr/>
            <p:nvPr/>
          </p:nvSpPr>
          <p:spPr>
            <a:xfrm rot="16200000">
              <a:off x="8028372" y="2738433"/>
              <a:ext cx="309081" cy="1042068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C9FE9FA-502F-3448-9C9B-3EC768655D91}"/>
                </a:ext>
              </a:extLst>
            </p:cNvPr>
            <p:cNvCxnSpPr/>
            <p:nvPr/>
          </p:nvCxnSpPr>
          <p:spPr>
            <a:xfrm>
              <a:off x="9494787" y="3250105"/>
              <a:ext cx="1251857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62BA1E3-7AF0-5A4C-99BF-E2133BAD5481}"/>
                </a:ext>
              </a:extLst>
            </p:cNvPr>
            <p:cNvCxnSpPr>
              <a:cxnSpLocks/>
            </p:cNvCxnSpPr>
            <p:nvPr/>
          </p:nvCxnSpPr>
          <p:spPr>
            <a:xfrm>
              <a:off x="9363950" y="3475444"/>
              <a:ext cx="538652" cy="42025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83CF229-D3A0-C446-9140-CA7911C055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1988" y="3475444"/>
              <a:ext cx="538652" cy="52594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36532F2-2C88-A14A-8041-BE40388FEA3E}"/>
              </a:ext>
            </a:extLst>
          </p:cNvPr>
          <p:cNvSpPr txBox="1"/>
          <p:nvPr/>
        </p:nvSpPr>
        <p:spPr>
          <a:xfrm>
            <a:off x="1001301" y="4434021"/>
            <a:ext cx="4727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Allows Participants to join and leave at will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Reduces burden of computation on individual participants</a:t>
            </a:r>
          </a:p>
          <a:p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C59BAD7-AD42-C343-B17B-03B39674804E}"/>
              </a:ext>
            </a:extLst>
          </p:cNvPr>
          <p:cNvSpPr/>
          <p:nvPr/>
        </p:nvSpPr>
        <p:spPr>
          <a:xfrm>
            <a:off x="1366234" y="3762104"/>
            <a:ext cx="3446906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MPC with Dynamic Participants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317D9B4-0CA0-304B-B378-27C3B9985240}"/>
              </a:ext>
            </a:extLst>
          </p:cNvPr>
          <p:cNvSpPr/>
          <p:nvPr/>
        </p:nvSpPr>
        <p:spPr>
          <a:xfrm>
            <a:off x="4327402" y="5701868"/>
            <a:ext cx="366350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/>
              <a:t>Compatible with each other</a:t>
            </a:r>
          </a:p>
        </p:txBody>
      </p:sp>
      <p:sp>
        <p:nvSpPr>
          <p:cNvPr id="37" name="Cross 36">
            <a:extLst>
              <a:ext uri="{FF2B5EF4-FFF2-40B4-BE49-F238E27FC236}">
                <a16:creationId xmlns:a16="http://schemas.microsoft.com/office/drawing/2014/main" id="{67A92B67-511A-1A47-962F-1ED3FD115A5D}"/>
              </a:ext>
            </a:extLst>
          </p:cNvPr>
          <p:cNvSpPr/>
          <p:nvPr/>
        </p:nvSpPr>
        <p:spPr>
          <a:xfrm>
            <a:off x="5713652" y="3520805"/>
            <a:ext cx="883301" cy="866009"/>
          </a:xfrm>
          <a:prstGeom prst="plus">
            <a:avLst>
              <a:gd name="adj" fmla="val 4371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8D52D68-CA98-FC4A-8CAD-874A62BD72F3}"/>
              </a:ext>
            </a:extLst>
          </p:cNvPr>
          <p:cNvSpPr/>
          <p:nvPr/>
        </p:nvSpPr>
        <p:spPr>
          <a:xfrm>
            <a:off x="2645739" y="4609083"/>
            <a:ext cx="727901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Volunteer networks capable of private computation.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1F52B3-F2D0-9044-8C46-58EC87C23B89}"/>
              </a:ext>
            </a:extLst>
          </p:cNvPr>
          <p:cNvSpPr/>
          <p:nvPr/>
        </p:nvSpPr>
        <p:spPr>
          <a:xfrm>
            <a:off x="2645739" y="5180136"/>
            <a:ext cx="727901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MPC-as-a-service framework - </a:t>
            </a:r>
            <a:r>
              <a:rPr lang="en-US" dirty="0"/>
              <a:t>anyone can volunteer to participate irrespective of their computational power or availability.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FB3D6CB-E7EF-7047-917A-343E57457A63}"/>
              </a:ext>
            </a:extLst>
          </p:cNvPr>
          <p:cNvSpPr/>
          <p:nvPr/>
        </p:nvSpPr>
        <p:spPr>
          <a:xfrm>
            <a:off x="2645739" y="6039867"/>
            <a:ext cx="727901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Clients can delegate computations to such services.</a:t>
            </a:r>
          </a:p>
        </p:txBody>
      </p:sp>
    </p:spTree>
    <p:extLst>
      <p:ext uri="{BB962C8B-B14F-4D97-AF65-F5344CB8AC3E}">
        <p14:creationId xmlns:p14="http://schemas.microsoft.com/office/powerpoint/2010/main" val="399829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8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1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 animBg="1"/>
      <p:bldP spid="36" grpId="0"/>
      <p:bldP spid="35" grpId="0" animBg="1"/>
      <p:bldP spid="35" grpId="1" animBg="1"/>
      <p:bldP spid="37" grpId="0" animBg="1"/>
      <p:bldP spid="39" grpId="0" animBg="1"/>
      <p:bldP spid="40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07721-4A87-0D4F-81F6-5A5221D1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as a Service: </a:t>
            </a:r>
            <a:r>
              <a:rPr lang="en-US" dirty="0">
                <a:solidFill>
                  <a:schemeClr val="accent1"/>
                </a:solidFill>
              </a:rPr>
              <a:t>Democratizes Secure Computation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1F52B3-F2D0-9044-8C46-58EC87C23B89}"/>
              </a:ext>
            </a:extLst>
          </p:cNvPr>
          <p:cNvSpPr/>
          <p:nvPr/>
        </p:nvSpPr>
        <p:spPr>
          <a:xfrm>
            <a:off x="2645739" y="5180136"/>
            <a:ext cx="727901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MPC-as-a-service framework - </a:t>
            </a:r>
            <a:r>
              <a:rPr lang="en-US" dirty="0"/>
              <a:t>anyone can volunteer to participate irrespective of their computational power or availability.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FB3D6CB-E7EF-7047-917A-343E57457A63}"/>
              </a:ext>
            </a:extLst>
          </p:cNvPr>
          <p:cNvSpPr/>
          <p:nvPr/>
        </p:nvSpPr>
        <p:spPr>
          <a:xfrm>
            <a:off x="2645739" y="6039867"/>
            <a:ext cx="727901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Clients can delegate computations to such services.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FEC1E8-E274-8440-B185-3031206B5765}"/>
              </a:ext>
            </a:extLst>
          </p:cNvPr>
          <p:cNvSpPr txBox="1"/>
          <p:nvPr/>
        </p:nvSpPr>
        <p:spPr>
          <a:xfrm>
            <a:off x="2642839" y="2163336"/>
            <a:ext cx="727901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Allows us to apply democratic principles to secure computation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BFFF9-0227-8543-B081-F155ECB9CFC8}"/>
              </a:ext>
            </a:extLst>
          </p:cNvPr>
          <p:cNvSpPr txBox="1"/>
          <p:nvPr/>
        </p:nvSpPr>
        <p:spPr>
          <a:xfrm>
            <a:off x="2420039" y="3394159"/>
            <a:ext cx="798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Government </a:t>
            </a:r>
            <a:r>
              <a:rPr lang="en-US" sz="3600" dirty="0">
                <a:solidFill>
                  <a:srgbClr val="C00000"/>
                </a:solidFill>
              </a:rPr>
              <a:t>for</a:t>
            </a:r>
            <a:r>
              <a:rPr lang="en-US" sz="3600" dirty="0"/>
              <a:t> the people </a:t>
            </a:r>
            <a:r>
              <a:rPr lang="en-US" sz="3600" dirty="0">
                <a:solidFill>
                  <a:srgbClr val="C00000"/>
                </a:solidFill>
              </a:rPr>
              <a:t>by</a:t>
            </a:r>
            <a:r>
              <a:rPr lang="en-US" sz="3600" dirty="0"/>
              <a:t> the people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2853BA3-8361-9A43-B326-D449707F05B1}"/>
              </a:ext>
            </a:extLst>
          </p:cNvPr>
          <p:cNvSpPr/>
          <p:nvPr/>
        </p:nvSpPr>
        <p:spPr>
          <a:xfrm>
            <a:off x="2420039" y="3394158"/>
            <a:ext cx="247771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MPC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FE100B0-8486-824F-94AE-45298799BC04}"/>
              </a:ext>
            </a:extLst>
          </p:cNvPr>
          <p:cNvSpPr/>
          <p:nvPr/>
        </p:nvSpPr>
        <p:spPr>
          <a:xfrm>
            <a:off x="5543475" y="3388293"/>
            <a:ext cx="209642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everyone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C019C01-F61A-C24B-9FEA-CDAB5515F605}"/>
              </a:ext>
            </a:extLst>
          </p:cNvPr>
          <p:cNvSpPr/>
          <p:nvPr/>
        </p:nvSpPr>
        <p:spPr>
          <a:xfrm>
            <a:off x="8155141" y="3391513"/>
            <a:ext cx="209642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everyone</a:t>
            </a:r>
          </a:p>
        </p:txBody>
      </p:sp>
    </p:spTree>
    <p:extLst>
      <p:ext uri="{BB962C8B-B14F-4D97-AF65-F5344CB8AC3E}">
        <p14:creationId xmlns:p14="http://schemas.microsoft.com/office/powerpoint/2010/main" val="15543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3" grpId="0" animBg="1"/>
      <p:bldP spid="47" grpId="0" animBg="1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5298-48CC-CF40-8382-A1E0B70F8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Player Replaceability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C8A61-4DE2-8641-AE8C-0D90C4CF5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>
                <a:solidFill>
                  <a:schemeClr val="accent1"/>
                </a:solidFill>
              </a:rPr>
              <a:t>Byzantine Agreement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1"/>
                </a:solidFill>
              </a:rPr>
              <a:t>[Mic17, CM19] : </a:t>
            </a:r>
            <a:r>
              <a:rPr lang="en-US" sz="2400" dirty="0"/>
              <a:t>After every round, the current set of players can be replaced by new ones.</a:t>
            </a:r>
          </a:p>
          <a:p>
            <a:endParaRPr lang="en-US" sz="2400" dirty="0"/>
          </a:p>
          <a:p>
            <a:r>
              <a:rPr lang="en-US" sz="2400" dirty="0">
                <a:solidFill>
                  <a:schemeClr val="accent1"/>
                </a:solidFill>
              </a:rPr>
              <a:t>Blockchains [GHMVZ17]:</a:t>
            </a:r>
            <a:r>
              <a:rPr lang="en-US" sz="2400" dirty="0"/>
              <a:t> This idea is used in the design of </a:t>
            </a:r>
            <a:r>
              <a:rPr lang="en-US" sz="2400" dirty="0" err="1"/>
              <a:t>Algorand</a:t>
            </a:r>
            <a:r>
              <a:rPr lang="en-US" sz="2400" dirty="0"/>
              <a:t>.</a:t>
            </a:r>
          </a:p>
          <a:p>
            <a:pPr lvl="1"/>
            <a:r>
              <a:rPr lang="en-US" dirty="0"/>
              <a:t>Helps mitigate targeted attacks on chosen participants after their identity is revealed.</a:t>
            </a:r>
          </a:p>
          <a:p>
            <a:pPr lvl="1"/>
            <a:endParaRPr lang="en-US" dirty="0"/>
          </a:p>
          <a:p>
            <a:r>
              <a:rPr lang="en-US" sz="2400" dirty="0">
                <a:solidFill>
                  <a:schemeClr val="bg1"/>
                </a:solidFill>
              </a:rPr>
              <a:t>It would be great if this idea can be extended to MPC.</a:t>
            </a:r>
          </a:p>
        </p:txBody>
      </p:sp>
    </p:spTree>
    <p:extLst>
      <p:ext uri="{BB962C8B-B14F-4D97-AF65-F5344CB8AC3E}">
        <p14:creationId xmlns:p14="http://schemas.microsoft.com/office/powerpoint/2010/main" val="2823137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B07A3-3EEE-1D4E-85D2-8368CAD1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Prior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E8D91-894C-294C-845F-9DAFC7A7D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Proactive MPC [OY91]</a:t>
            </a:r>
          </a:p>
          <a:p>
            <a:pPr lvl="1"/>
            <a:r>
              <a:rPr lang="en-US" dirty="0"/>
              <a:t>Static participants</a:t>
            </a:r>
          </a:p>
          <a:p>
            <a:pPr lvl="1"/>
            <a:r>
              <a:rPr lang="en-US" dirty="0"/>
              <a:t>Mobile adversaries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Secret Sharing with dynamic participants [GKMPS20, BGGHKLRR20]</a:t>
            </a:r>
          </a:p>
          <a:p>
            <a:pPr lvl="1"/>
            <a:r>
              <a:rPr lang="en-US" dirty="0"/>
              <a:t>Computational setting</a:t>
            </a:r>
          </a:p>
          <a:p>
            <a:pPr lvl="1"/>
            <a:r>
              <a:rPr lang="en-US" dirty="0"/>
              <a:t>Guaranteed output delivery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846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D38A3-2105-B044-909D-A65145BBD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77789" cy="1325563"/>
          </a:xfrm>
        </p:spPr>
        <p:txBody>
          <a:bodyPr/>
          <a:lstStyle/>
          <a:p>
            <a:r>
              <a:rPr lang="en-US" dirty="0"/>
              <a:t>Result #2 </a:t>
            </a:r>
            <a:r>
              <a:rPr lang="en-US" dirty="0">
                <a:solidFill>
                  <a:schemeClr val="accent1"/>
                </a:solidFill>
              </a:rPr>
              <a:t>[Choudhuri-</a:t>
            </a:r>
            <a:r>
              <a:rPr lang="en-US" dirty="0">
                <a:solidFill>
                  <a:srgbClr val="C00000"/>
                </a:solidFill>
              </a:rPr>
              <a:t>G</a:t>
            </a:r>
            <a:r>
              <a:rPr lang="en-US" dirty="0">
                <a:solidFill>
                  <a:schemeClr val="accent1"/>
                </a:solidFill>
              </a:rPr>
              <a:t>-Green-Jain-Kaptchuk-21]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1FCB3D-451C-CD42-9BFA-E06C4C9F4BFB}"/>
              </a:ext>
            </a:extLst>
          </p:cNvPr>
          <p:cNvSpPr txBox="1"/>
          <p:nvPr/>
        </p:nvSpPr>
        <p:spPr>
          <a:xfrm>
            <a:off x="1206333" y="1620406"/>
            <a:ext cx="977933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Fluid MPC: A </a:t>
            </a:r>
            <a:r>
              <a:rPr lang="en-US" sz="2800" dirty="0">
                <a:solidFill>
                  <a:schemeClr val="accent1"/>
                </a:solidFill>
              </a:rPr>
              <a:t>formal model </a:t>
            </a:r>
            <a:r>
              <a:rPr lang="en-US" sz="2800" dirty="0"/>
              <a:t>for MPC with dynamic participants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798776-EE85-784F-B6B5-FCBB3A5BBBE3}"/>
              </a:ext>
            </a:extLst>
          </p:cNvPr>
          <p:cNvSpPr/>
          <p:nvPr/>
        </p:nvSpPr>
        <p:spPr>
          <a:xfrm>
            <a:off x="1176451" y="6204537"/>
            <a:ext cx="9433982" cy="576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Fluidity</a:t>
            </a:r>
            <a:r>
              <a:rPr lang="en-US" dirty="0">
                <a:solidFill>
                  <a:schemeClr val="tx1"/>
                </a:solidFill>
              </a:rPr>
              <a:t> is the </a:t>
            </a:r>
            <a:r>
              <a:rPr lang="en-US" dirty="0">
                <a:solidFill>
                  <a:schemeClr val="accent1"/>
                </a:solidFill>
              </a:rPr>
              <a:t>minimum commitment </a:t>
            </a:r>
            <a:r>
              <a:rPr lang="en-US" dirty="0">
                <a:solidFill>
                  <a:schemeClr val="tx1"/>
                </a:solidFill>
              </a:rPr>
              <a:t>a party needs to make for participating in the protocol.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28F895-F918-C54E-BD94-45125427BA2B}"/>
                  </a:ext>
                </a:extLst>
              </p:cNvPr>
              <p:cNvSpPr txBox="1"/>
              <p:nvPr/>
            </p:nvSpPr>
            <p:spPr>
              <a:xfrm>
                <a:off x="1206333" y="2651782"/>
                <a:ext cx="9779332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Semi-Honest BGW [GRR98] can be adapted to Fluid MPC Setting: each party is required to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speak only in one round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 compiler that that transforms “certain”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semi-honest</a:t>
                </a:r>
                <a:r>
                  <a:rPr lang="en-US" sz="2000" dirty="0"/>
                  <a:t> Fluid MPC protocols into maliciously secure protocols: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1"/>
                    </a:solidFill>
                  </a:rPr>
                  <a:t>security with abort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2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communication complexity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Preserves fluidity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Provide Implementation of our protocol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28F895-F918-C54E-BD94-45125427B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333" y="2651782"/>
                <a:ext cx="9779332" cy="3170099"/>
              </a:xfrm>
              <a:prstGeom prst="rect">
                <a:avLst/>
              </a:prstGeom>
              <a:blipFill>
                <a:blip r:embed="rId3"/>
                <a:stretch>
                  <a:fillRect l="-649" t="-797" b="-2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275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54073-91A2-3D46-B311-4CE81104A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875" y="2354094"/>
            <a:ext cx="736825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</a:rPr>
              <a:t>Fluid MPC Model</a:t>
            </a:r>
            <a:endParaRPr lang="en-US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03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46FF-9083-9C4A-8036-A904E1C25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Dynamic Computation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6382E-7553-B641-BEBD-294BC0566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Client-server </a:t>
            </a:r>
            <a:r>
              <a:rPr lang="en-US" sz="2400" dirty="0"/>
              <a:t>model</a:t>
            </a:r>
          </a:p>
          <a:p>
            <a:r>
              <a:rPr lang="en-US" sz="2400" dirty="0"/>
              <a:t>Clients delegate computation to volunteer servers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A4F7D8-50A6-574B-AA9B-D64511627494}"/>
              </a:ext>
            </a:extLst>
          </p:cNvPr>
          <p:cNvSpPr/>
          <p:nvPr/>
        </p:nvSpPr>
        <p:spPr>
          <a:xfrm>
            <a:off x="838200" y="3561347"/>
            <a:ext cx="2286001" cy="7098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Input Stage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644C27-91C6-384A-908D-FED9ACFFE4D6}"/>
              </a:ext>
            </a:extLst>
          </p:cNvPr>
          <p:cNvSpPr/>
          <p:nvPr/>
        </p:nvSpPr>
        <p:spPr>
          <a:xfrm>
            <a:off x="3404937" y="3561348"/>
            <a:ext cx="5414210" cy="7098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Execution Stage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BC38EA-E130-5348-B512-DC11E99F799F}"/>
              </a:ext>
            </a:extLst>
          </p:cNvPr>
          <p:cNvSpPr/>
          <p:nvPr/>
        </p:nvSpPr>
        <p:spPr>
          <a:xfrm>
            <a:off x="9075821" y="3561347"/>
            <a:ext cx="2286001" cy="7098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Output Stage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E60C29-2AB3-DC46-A913-66673BEBF098}"/>
              </a:ext>
            </a:extLst>
          </p:cNvPr>
          <p:cNvSpPr txBox="1"/>
          <p:nvPr/>
        </p:nvSpPr>
        <p:spPr>
          <a:xfrm>
            <a:off x="838200" y="4535905"/>
            <a:ext cx="1985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Clients pre-process their inputs and hand them to the servers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2693F5-3B14-1B49-A022-C823C861C991}"/>
              </a:ext>
            </a:extLst>
          </p:cNvPr>
          <p:cNvSpPr txBox="1"/>
          <p:nvPr/>
        </p:nvSpPr>
        <p:spPr>
          <a:xfrm>
            <a:off x="3623455" y="4535905"/>
            <a:ext cx="5132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Dynamic servers </a:t>
            </a:r>
            <a:r>
              <a:rPr lang="en-US" dirty="0"/>
              <a:t>participate to compute the function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115E2D-DEC2-264D-8076-35E4BDBA9CCD}"/>
              </a:ext>
            </a:extLst>
          </p:cNvPr>
          <p:cNvSpPr txBox="1"/>
          <p:nvPr/>
        </p:nvSpPr>
        <p:spPr>
          <a:xfrm>
            <a:off x="9226215" y="4535904"/>
            <a:ext cx="1985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Clients reconstruct the output of the function</a:t>
            </a:r>
          </a:p>
        </p:txBody>
      </p:sp>
    </p:spTree>
    <p:extLst>
      <p:ext uri="{BB962C8B-B14F-4D97-AF65-F5344CB8AC3E}">
        <p14:creationId xmlns:p14="http://schemas.microsoft.com/office/powerpoint/2010/main" val="182322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46FF-9083-9C4A-8036-A904E1C25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Execution Stage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6382E-7553-B641-BEBD-294BC0566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644C27-91C6-384A-908D-FED9ACFFE4D6}"/>
              </a:ext>
            </a:extLst>
          </p:cNvPr>
          <p:cNvSpPr/>
          <p:nvPr/>
        </p:nvSpPr>
        <p:spPr>
          <a:xfrm>
            <a:off x="2538258" y="1835906"/>
            <a:ext cx="6749942" cy="45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Execution Stage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6951A9-F4EA-E247-92D3-DA4892655FCB}"/>
              </a:ext>
            </a:extLst>
          </p:cNvPr>
          <p:cNvSpPr/>
          <p:nvPr/>
        </p:nvSpPr>
        <p:spPr>
          <a:xfrm>
            <a:off x="2280213" y="1655620"/>
            <a:ext cx="7257326" cy="803516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8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46FF-9083-9C4A-8036-A904E1C25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Execution Stage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6382E-7553-B641-BEBD-294BC0566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03D8DD6-6CB1-7249-B842-CDDC18F9FDA5}"/>
              </a:ext>
            </a:extLst>
          </p:cNvPr>
          <p:cNvSpPr/>
          <p:nvPr/>
        </p:nvSpPr>
        <p:spPr>
          <a:xfrm>
            <a:off x="4294475" y="3096498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909B24E-8958-734F-B622-C25A3279D9E1}"/>
              </a:ext>
            </a:extLst>
          </p:cNvPr>
          <p:cNvSpPr/>
          <p:nvPr/>
        </p:nvSpPr>
        <p:spPr>
          <a:xfrm>
            <a:off x="6155632" y="3096497"/>
            <a:ext cx="1825297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D210EB9-D5A1-344F-AA4A-53969C9F994F}"/>
              </a:ext>
            </a:extLst>
          </p:cNvPr>
          <p:cNvSpPr/>
          <p:nvPr/>
        </p:nvSpPr>
        <p:spPr>
          <a:xfrm>
            <a:off x="8016789" y="3095245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6F2BF96-792C-7140-AECE-B18C81579BC1}"/>
              </a:ext>
            </a:extLst>
          </p:cNvPr>
          <p:cNvSpPr/>
          <p:nvPr/>
        </p:nvSpPr>
        <p:spPr>
          <a:xfrm>
            <a:off x="9877946" y="3095244"/>
            <a:ext cx="1825297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E54B3E2-7AAB-1B44-ABD0-2B428ED31B6B}"/>
              </a:ext>
            </a:extLst>
          </p:cNvPr>
          <p:cNvSpPr/>
          <p:nvPr/>
        </p:nvSpPr>
        <p:spPr>
          <a:xfrm>
            <a:off x="589368" y="3091944"/>
            <a:ext cx="1813113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1B40990-8512-754F-A35E-AF0A3491EF58}"/>
              </a:ext>
            </a:extLst>
          </p:cNvPr>
          <p:cNvSpPr/>
          <p:nvPr/>
        </p:nvSpPr>
        <p:spPr>
          <a:xfrm>
            <a:off x="2438341" y="3091943"/>
            <a:ext cx="1825297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F2DB552-E86E-A647-9D60-F2E62BC90FA8}"/>
              </a:ext>
            </a:extLst>
          </p:cNvPr>
          <p:cNvCxnSpPr>
            <a:cxnSpLocks/>
          </p:cNvCxnSpPr>
          <p:nvPr/>
        </p:nvCxnSpPr>
        <p:spPr>
          <a:xfrm flipH="1">
            <a:off x="589368" y="2291788"/>
            <a:ext cx="2786024" cy="8001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ED5EAF56-20F4-AD4C-A6EA-4A36C5DF8A29}"/>
              </a:ext>
            </a:extLst>
          </p:cNvPr>
          <p:cNvCxnSpPr>
            <a:cxnSpLocks/>
          </p:cNvCxnSpPr>
          <p:nvPr/>
        </p:nvCxnSpPr>
        <p:spPr>
          <a:xfrm flipH="1">
            <a:off x="4294475" y="2303803"/>
            <a:ext cx="785197" cy="7881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CF5BCD7-6304-1143-9EDD-1B85FEB336C9}"/>
              </a:ext>
            </a:extLst>
          </p:cNvPr>
          <p:cNvCxnSpPr>
            <a:cxnSpLocks/>
          </p:cNvCxnSpPr>
          <p:nvPr/>
        </p:nvCxnSpPr>
        <p:spPr>
          <a:xfrm>
            <a:off x="6777695" y="2291788"/>
            <a:ext cx="1203234" cy="8001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9322C67-D1FC-BA41-BB37-56B5E6BB42BC}"/>
              </a:ext>
            </a:extLst>
          </p:cNvPr>
          <p:cNvCxnSpPr>
            <a:cxnSpLocks/>
          </p:cNvCxnSpPr>
          <p:nvPr/>
        </p:nvCxnSpPr>
        <p:spPr>
          <a:xfrm>
            <a:off x="8472668" y="2303803"/>
            <a:ext cx="3230575" cy="8001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EFE0A87-A3B9-A943-A812-EBF3471DCC53}"/>
              </a:ext>
            </a:extLst>
          </p:cNvPr>
          <p:cNvSpPr/>
          <p:nvPr/>
        </p:nvSpPr>
        <p:spPr>
          <a:xfrm>
            <a:off x="3353790" y="1835906"/>
            <a:ext cx="5118878" cy="45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3749A6-1D74-FE42-A838-B5C824912B98}"/>
              </a:ext>
            </a:extLst>
          </p:cNvPr>
          <p:cNvSpPr/>
          <p:nvPr/>
        </p:nvSpPr>
        <p:spPr>
          <a:xfrm>
            <a:off x="2280213" y="1655620"/>
            <a:ext cx="7257326" cy="803516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8439571-9BF0-9C46-A63B-07C42E6A157E}"/>
              </a:ext>
            </a:extLst>
          </p:cNvPr>
          <p:cNvSpPr/>
          <p:nvPr/>
        </p:nvSpPr>
        <p:spPr>
          <a:xfrm>
            <a:off x="5079672" y="1827634"/>
            <a:ext cx="1698023" cy="4641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362A5798-7238-0845-9537-0B30B27EB25F}"/>
                  </a:ext>
                </a:extLst>
              </p:cNvPr>
              <p:cNvSpPr txBox="1"/>
              <p:nvPr/>
            </p:nvSpPr>
            <p:spPr>
              <a:xfrm>
                <a:off x="3731598" y="1863792"/>
                <a:ext cx="97026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Epoch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362A5798-7238-0845-9537-0B30B27EB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598" y="1863792"/>
                <a:ext cx="970266" cy="400110"/>
              </a:xfrm>
              <a:prstGeom prst="rect">
                <a:avLst/>
              </a:prstGeom>
              <a:blipFill>
                <a:blip r:embed="rId3"/>
                <a:stretch>
                  <a:fillRect l="-6410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26BCD0F-5555-384D-AA80-0BBC187EC083}"/>
                  </a:ext>
                </a:extLst>
              </p:cNvPr>
              <p:cNvSpPr txBox="1"/>
              <p:nvPr/>
            </p:nvSpPr>
            <p:spPr>
              <a:xfrm>
                <a:off x="5294701" y="1864659"/>
                <a:ext cx="12283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Epoch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+1</a:t>
                </a: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26BCD0F-5555-384D-AA80-0BBC187EC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4701" y="1864659"/>
                <a:ext cx="1228350" cy="400110"/>
              </a:xfrm>
              <a:prstGeom prst="rect">
                <a:avLst/>
              </a:prstGeom>
              <a:blipFill>
                <a:blip r:embed="rId4"/>
                <a:stretch>
                  <a:fillRect l="-6186" t="-6061" r="-4124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AA6869AC-6E72-934C-8FC1-95E70A25E9F6}"/>
                  </a:ext>
                </a:extLst>
              </p:cNvPr>
              <p:cNvSpPr txBox="1"/>
              <p:nvPr/>
            </p:nvSpPr>
            <p:spPr>
              <a:xfrm>
                <a:off x="7068281" y="1852485"/>
                <a:ext cx="12283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Epoch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+2</a:t>
                </a: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AA6869AC-6E72-934C-8FC1-95E70A25E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281" y="1852485"/>
                <a:ext cx="1228350" cy="400110"/>
              </a:xfrm>
              <a:prstGeom prst="rect">
                <a:avLst/>
              </a:prstGeom>
              <a:blipFill>
                <a:blip r:embed="rId5"/>
                <a:stretch>
                  <a:fillRect l="-5102" t="-6061" r="-4082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24FB9A11-B649-9C4B-9B18-2CD6DE212352}"/>
              </a:ext>
            </a:extLst>
          </p:cNvPr>
          <p:cNvGrpSpPr/>
          <p:nvPr/>
        </p:nvGrpSpPr>
        <p:grpSpPr>
          <a:xfrm>
            <a:off x="488023" y="4570095"/>
            <a:ext cx="1862119" cy="1058458"/>
            <a:chOff x="488023" y="4986789"/>
            <a:chExt cx="1862119" cy="105845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1659C0B-FB67-2B43-8A0D-7CAB2F324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48585" y="4986789"/>
              <a:ext cx="301557" cy="415984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1489D56-A950-9544-A19A-A1AA7CBA2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8023" y="5007435"/>
              <a:ext cx="334089" cy="42015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239B809-BEAB-7F4B-A30C-62C05B4AB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6909" y="5625091"/>
              <a:ext cx="304543" cy="420156"/>
            </a:xfrm>
            <a:prstGeom prst="rect">
              <a:avLst/>
            </a:prstGeom>
          </p:spPr>
        </p:pic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B51310A8-8D3F-104E-9EDD-244DD0284A91}"/>
                </a:ext>
              </a:extLst>
            </p:cNvPr>
            <p:cNvCxnSpPr/>
            <p:nvPr/>
          </p:nvCxnSpPr>
          <p:spPr>
            <a:xfrm>
              <a:off x="925861" y="5217513"/>
              <a:ext cx="99268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037B3D2-A34D-8E40-ACB3-E2E3475081D6}"/>
                </a:ext>
              </a:extLst>
            </p:cNvPr>
            <p:cNvCxnSpPr>
              <a:cxnSpLocks/>
            </p:cNvCxnSpPr>
            <p:nvPr/>
          </p:nvCxnSpPr>
          <p:spPr>
            <a:xfrm>
              <a:off x="822112" y="5402773"/>
              <a:ext cx="427133" cy="34551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F8959615-23DD-A148-BC8C-ACBDE13D3539}"/>
                </a:ext>
              </a:extLst>
            </p:cNvPr>
            <p:cNvCxnSpPr>
              <a:stCxn id="68" idx="3"/>
            </p:cNvCxnSpPr>
            <p:nvPr/>
          </p:nvCxnSpPr>
          <p:spPr>
            <a:xfrm flipV="1">
              <a:off x="1621452" y="5402773"/>
              <a:ext cx="427133" cy="43239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3BA4C4E5-CD40-0E40-ADEC-6037E213EF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8202" y="4419661"/>
            <a:ext cx="304581" cy="42015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8ACF748-6390-F84E-9CBF-EB5B535D13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6742" y="5666325"/>
            <a:ext cx="304582" cy="414804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8DD1401-57AA-404E-8B46-BC1776BE38E5}"/>
              </a:ext>
            </a:extLst>
          </p:cNvPr>
          <p:cNvCxnSpPr>
            <a:cxnSpLocks/>
          </p:cNvCxnSpPr>
          <p:nvPr/>
        </p:nvCxnSpPr>
        <p:spPr>
          <a:xfrm>
            <a:off x="4707330" y="5066830"/>
            <a:ext cx="105338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D23C450-0111-1A4D-B026-0401F10FF993}"/>
              </a:ext>
            </a:extLst>
          </p:cNvPr>
          <p:cNvCxnSpPr>
            <a:cxnSpLocks/>
          </p:cNvCxnSpPr>
          <p:nvPr/>
        </p:nvCxnSpPr>
        <p:spPr>
          <a:xfrm>
            <a:off x="4679610" y="5264508"/>
            <a:ext cx="427133" cy="3455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012FA9B-7800-F14E-A41B-725198F7DDCC}"/>
              </a:ext>
            </a:extLst>
          </p:cNvPr>
          <p:cNvCxnSpPr/>
          <p:nvPr/>
        </p:nvCxnSpPr>
        <p:spPr>
          <a:xfrm flipV="1">
            <a:off x="5411324" y="5186058"/>
            <a:ext cx="427133" cy="4323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6BBE767-E324-D747-9C9D-F4D2A5BE593F}"/>
              </a:ext>
            </a:extLst>
          </p:cNvPr>
          <p:cNvCxnSpPr/>
          <p:nvPr/>
        </p:nvCxnSpPr>
        <p:spPr>
          <a:xfrm>
            <a:off x="8505605" y="4646852"/>
            <a:ext cx="9926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E82DA1E-BCE9-BD40-99B6-0DF521F03594}"/>
              </a:ext>
            </a:extLst>
          </p:cNvPr>
          <p:cNvCxnSpPr>
            <a:cxnSpLocks/>
          </p:cNvCxnSpPr>
          <p:nvPr/>
        </p:nvCxnSpPr>
        <p:spPr>
          <a:xfrm>
            <a:off x="8401856" y="4832111"/>
            <a:ext cx="427133" cy="3455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0E8AEB5-FF80-A742-A474-3BCD6C3C1606}"/>
              </a:ext>
            </a:extLst>
          </p:cNvPr>
          <p:cNvCxnSpPr>
            <a:cxnSpLocks/>
          </p:cNvCxnSpPr>
          <p:nvPr/>
        </p:nvCxnSpPr>
        <p:spPr>
          <a:xfrm flipV="1">
            <a:off x="9201196" y="4832111"/>
            <a:ext cx="427133" cy="4323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Up-Down Arrow 79">
            <a:extLst>
              <a:ext uri="{FF2B5EF4-FFF2-40B4-BE49-F238E27FC236}">
                <a16:creationId xmlns:a16="http://schemas.microsoft.com/office/drawing/2014/main" id="{17FF161F-46D0-9A4C-8C4F-1AAA3CEA5627}"/>
              </a:ext>
            </a:extLst>
          </p:cNvPr>
          <p:cNvSpPr/>
          <p:nvPr/>
        </p:nvSpPr>
        <p:spPr>
          <a:xfrm rot="16200000">
            <a:off x="3272811" y="4241584"/>
            <a:ext cx="267445" cy="1538627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ADCF5BAE-4A11-4F42-A108-FB65185BF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0833" y="4858839"/>
            <a:ext cx="301557" cy="415984"/>
          </a:xfrm>
          <a:prstGeom prst="rect">
            <a:avLst/>
          </a:prstGeom>
        </p:spPr>
      </p:pic>
      <p:pic>
        <p:nvPicPr>
          <p:cNvPr id="82" name="Content Placeholder 12">
            <a:extLst>
              <a:ext uri="{FF2B5EF4-FFF2-40B4-BE49-F238E27FC236}">
                <a16:creationId xmlns:a16="http://schemas.microsoft.com/office/drawing/2014/main" id="{632940F5-CFF7-1E40-9904-75FB812332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2517" y="4518207"/>
            <a:ext cx="349338" cy="40530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6994768-56CC-9447-99E0-EAA49D3CA1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3195" y="5111501"/>
            <a:ext cx="317499" cy="43239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71E6BB76-788E-524E-869C-053E4F7D10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4311" y="4914608"/>
            <a:ext cx="334089" cy="420157"/>
          </a:xfrm>
          <a:prstGeom prst="rect">
            <a:avLst/>
          </a:prstGeom>
        </p:spPr>
      </p:pic>
      <p:sp>
        <p:nvSpPr>
          <p:cNvPr id="85" name="Up-Down Arrow 84">
            <a:extLst>
              <a:ext uri="{FF2B5EF4-FFF2-40B4-BE49-F238E27FC236}">
                <a16:creationId xmlns:a16="http://schemas.microsoft.com/office/drawing/2014/main" id="{98B08860-37A2-9D4F-850C-02FBBD338429}"/>
              </a:ext>
            </a:extLst>
          </p:cNvPr>
          <p:cNvSpPr/>
          <p:nvPr/>
        </p:nvSpPr>
        <p:spPr>
          <a:xfrm rot="16200000">
            <a:off x="7068471" y="4219980"/>
            <a:ext cx="261946" cy="1587332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9" name="Content Placeholder 12">
            <a:extLst>
              <a:ext uri="{FF2B5EF4-FFF2-40B4-BE49-F238E27FC236}">
                <a16:creationId xmlns:a16="http://schemas.microsoft.com/office/drawing/2014/main" id="{4EA2B454-9AF4-2C4F-AD9F-B5AC343FE9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1986" y="4312040"/>
            <a:ext cx="349338" cy="405308"/>
          </a:xfrm>
          <a:prstGeom prst="rect">
            <a:avLst/>
          </a:prstGeom>
        </p:spPr>
      </p:pic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119B92C5-1DB3-B042-96F1-893519960276}"/>
              </a:ext>
            </a:extLst>
          </p:cNvPr>
          <p:cNvCxnSpPr>
            <a:cxnSpLocks/>
          </p:cNvCxnSpPr>
          <p:nvPr/>
        </p:nvCxnSpPr>
        <p:spPr>
          <a:xfrm flipH="1">
            <a:off x="4599097" y="4541370"/>
            <a:ext cx="417404" cy="4164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9820A8B-A907-0E47-8B27-C071D00824A9}"/>
              </a:ext>
            </a:extLst>
          </p:cNvPr>
          <p:cNvCxnSpPr>
            <a:cxnSpLocks/>
          </p:cNvCxnSpPr>
          <p:nvPr/>
        </p:nvCxnSpPr>
        <p:spPr>
          <a:xfrm>
            <a:off x="5421307" y="4541370"/>
            <a:ext cx="427133" cy="3455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091A30E-BF31-584F-AC89-F32EBC9FFFFB}"/>
              </a:ext>
            </a:extLst>
          </p:cNvPr>
          <p:cNvCxnSpPr>
            <a:cxnSpLocks/>
          </p:cNvCxnSpPr>
          <p:nvPr/>
        </p:nvCxnSpPr>
        <p:spPr>
          <a:xfrm flipH="1" flipV="1">
            <a:off x="5234023" y="4757617"/>
            <a:ext cx="25010" cy="7583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Up-Down Arrow 92">
            <a:extLst>
              <a:ext uri="{FF2B5EF4-FFF2-40B4-BE49-F238E27FC236}">
                <a16:creationId xmlns:a16="http://schemas.microsoft.com/office/drawing/2014/main" id="{0E495133-4099-FF44-BC17-5440CE6F881C}"/>
              </a:ext>
            </a:extLst>
          </p:cNvPr>
          <p:cNvSpPr/>
          <p:nvPr/>
        </p:nvSpPr>
        <p:spPr>
          <a:xfrm rot="16200000">
            <a:off x="10773122" y="4142191"/>
            <a:ext cx="261946" cy="1587332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0520A680-068F-3D49-829F-C00E4DC7FF4B}"/>
                  </a:ext>
                </a:extLst>
              </p:cNvPr>
              <p:cNvSpPr txBox="1"/>
              <p:nvPr/>
            </p:nvSpPr>
            <p:spPr>
              <a:xfrm>
                <a:off x="764684" y="3862301"/>
                <a:ext cx="1306961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0520A680-068F-3D49-829F-C00E4DC7F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84" y="3862301"/>
                <a:ext cx="1306961" cy="285912"/>
              </a:xfrm>
              <a:prstGeom prst="rect">
                <a:avLst/>
              </a:prstGeom>
              <a:blipFill>
                <a:blip r:embed="rId13"/>
                <a:stretch>
                  <a:fillRect l="-11538" t="-21739" r="-1923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A8D0C24-3BC7-CA41-9747-8BEE59187498}"/>
                  </a:ext>
                </a:extLst>
              </p:cNvPr>
              <p:cNvSpPr txBox="1"/>
              <p:nvPr/>
            </p:nvSpPr>
            <p:spPr>
              <a:xfrm>
                <a:off x="4495747" y="3855550"/>
                <a:ext cx="1526572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A8D0C24-3BC7-CA41-9747-8BEE591874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747" y="3855550"/>
                <a:ext cx="1526572" cy="285912"/>
              </a:xfrm>
              <a:prstGeom prst="rect">
                <a:avLst/>
              </a:prstGeom>
              <a:blipFill>
                <a:blip r:embed="rId14"/>
                <a:stretch>
                  <a:fillRect l="-9016" t="-17391" r="-2459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90207858-0A3C-C046-844F-892B181EA273}"/>
                  </a:ext>
                </a:extLst>
              </p:cNvPr>
              <p:cNvSpPr txBox="1"/>
              <p:nvPr/>
            </p:nvSpPr>
            <p:spPr>
              <a:xfrm>
                <a:off x="8270848" y="3843646"/>
                <a:ext cx="1526572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90207858-0A3C-C046-844F-892B181EA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848" y="3843646"/>
                <a:ext cx="1526572" cy="285912"/>
              </a:xfrm>
              <a:prstGeom prst="rect">
                <a:avLst/>
              </a:prstGeom>
              <a:blipFill>
                <a:blip r:embed="rId15"/>
                <a:stretch>
                  <a:fillRect l="-9917" t="-17391" r="-2479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TextBox 112">
            <a:extLst>
              <a:ext uri="{FF2B5EF4-FFF2-40B4-BE49-F238E27FC236}">
                <a16:creationId xmlns:a16="http://schemas.microsoft.com/office/drawing/2014/main" id="{01541399-A5DF-B34F-BAB4-644AA96FD0F9}"/>
              </a:ext>
            </a:extLst>
          </p:cNvPr>
          <p:cNvSpPr txBox="1"/>
          <p:nvPr/>
        </p:nvSpPr>
        <p:spPr>
          <a:xfrm>
            <a:off x="2538258" y="1534362"/>
            <a:ext cx="5854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…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5C3A299-072B-6F47-8A72-B480BF27B46F}"/>
              </a:ext>
            </a:extLst>
          </p:cNvPr>
          <p:cNvSpPr txBox="1"/>
          <p:nvPr/>
        </p:nvSpPr>
        <p:spPr>
          <a:xfrm>
            <a:off x="8702783" y="1522347"/>
            <a:ext cx="5854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4217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80" grpId="0" animBg="1"/>
      <p:bldP spid="85" grpId="0" animBg="1"/>
      <p:bldP spid="93" grpId="0" animBg="1"/>
      <p:bldP spid="94" grpId="0"/>
      <p:bldP spid="111" grpId="0"/>
      <p:bldP spid="1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ED8C-4D00-B54A-AA10-D8A07113F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Corruption Threshold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EB904E-01D9-3747-AB8E-644E29EAE057}"/>
              </a:ext>
            </a:extLst>
          </p:cNvPr>
          <p:cNvSpPr/>
          <p:nvPr/>
        </p:nvSpPr>
        <p:spPr>
          <a:xfrm>
            <a:off x="838200" y="1481752"/>
            <a:ext cx="9242218" cy="14875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Clients: </a:t>
            </a:r>
            <a:r>
              <a:rPr lang="en-US" sz="2400" dirty="0">
                <a:solidFill>
                  <a:schemeClr val="tx1"/>
                </a:solidFill>
              </a:rPr>
              <a:t>Honest Majority or Dishonest majority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Servers:</a:t>
            </a:r>
            <a:r>
              <a:rPr lang="en-US" sz="2400" dirty="0">
                <a:solidFill>
                  <a:schemeClr val="tx1"/>
                </a:solidFill>
              </a:rPr>
              <a:t> Honest Majority or Dishonest majority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A2E7B9-01CB-8B45-A625-164F3E92B209}"/>
              </a:ext>
            </a:extLst>
          </p:cNvPr>
          <p:cNvSpPr/>
          <p:nvPr/>
        </p:nvSpPr>
        <p:spPr>
          <a:xfrm>
            <a:off x="4022242" y="3460704"/>
            <a:ext cx="4774517" cy="12504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Honest majority of clients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Honest majority of servers in each committee</a:t>
            </a: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6B159E98-8804-F644-ACAB-F62227BA25B6}"/>
              </a:ext>
            </a:extLst>
          </p:cNvPr>
          <p:cNvSpPr/>
          <p:nvPr/>
        </p:nvSpPr>
        <p:spPr>
          <a:xfrm rot="20968629">
            <a:off x="3763111" y="3322431"/>
            <a:ext cx="1197952" cy="34724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Our Choice</a:t>
            </a:r>
          </a:p>
        </p:txBody>
      </p:sp>
    </p:spTree>
    <p:extLst>
      <p:ext uri="{BB962C8B-B14F-4D97-AF65-F5344CB8AC3E}">
        <p14:creationId xmlns:p14="http://schemas.microsoft.com/office/powerpoint/2010/main" val="42585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A4176-ABE3-6449-8E88-6036592B9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MPC and </a:t>
            </a:r>
            <a:r>
              <a:rPr lang="en-US">
                <a:solidFill>
                  <a:schemeClr val="accent1"/>
                </a:solidFill>
              </a:rPr>
              <a:t>Real-Life Applications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74B764-AC3E-4645-ACB5-C9B40CF5BB2E}"/>
              </a:ext>
            </a:extLst>
          </p:cNvPr>
          <p:cNvGrpSpPr/>
          <p:nvPr/>
        </p:nvGrpSpPr>
        <p:grpSpPr>
          <a:xfrm>
            <a:off x="1334037" y="2304198"/>
            <a:ext cx="1943635" cy="1950087"/>
            <a:chOff x="1334037" y="2304198"/>
            <a:chExt cx="1943635" cy="1950087"/>
          </a:xfrm>
        </p:grpSpPr>
        <p:pic>
          <p:nvPicPr>
            <p:cNvPr id="5" name="Picture 4" descr="Parsing the Gender Pay Gap - WSJ">
              <a:extLst>
                <a:ext uri="{FF2B5EF4-FFF2-40B4-BE49-F238E27FC236}">
                  <a16:creationId xmlns:a16="http://schemas.microsoft.com/office/drawing/2014/main" id="{71D82A38-4E71-7846-9768-5AC58FD08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3507" y="2304198"/>
              <a:ext cx="1724696" cy="1124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Wage Gap Studies — Boston Women&amp;#39;s Workforce Council">
              <a:extLst>
                <a:ext uri="{FF2B5EF4-FFF2-40B4-BE49-F238E27FC236}">
                  <a16:creationId xmlns:a16="http://schemas.microsoft.com/office/drawing/2014/main" id="{DB439459-429D-5544-8416-E520A1DB87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4037" y="3429000"/>
              <a:ext cx="1943635" cy="825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D0132B7-B37A-9943-B646-5D2131E72259}"/>
              </a:ext>
            </a:extLst>
          </p:cNvPr>
          <p:cNvGrpSpPr/>
          <p:nvPr/>
        </p:nvGrpSpPr>
        <p:grpSpPr>
          <a:xfrm>
            <a:off x="4939044" y="2304197"/>
            <a:ext cx="2054747" cy="1950087"/>
            <a:chOff x="4939044" y="2304197"/>
            <a:chExt cx="2054747" cy="1950087"/>
          </a:xfrm>
        </p:grpSpPr>
        <p:pic>
          <p:nvPicPr>
            <p:cNvPr id="23554" name="Picture 2" descr="How Does Pay Per Click Advertising Work? | A Beginners Guide">
              <a:extLst>
                <a:ext uri="{FF2B5EF4-FFF2-40B4-BE49-F238E27FC236}">
                  <a16:creationId xmlns:a16="http://schemas.microsoft.com/office/drawing/2014/main" id="{AC0C483C-57C2-D54D-8778-11F9060BAA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8" t="8390" r="23521" b="-2041"/>
            <a:stretch/>
          </p:blipFill>
          <p:spPr bwMode="auto">
            <a:xfrm>
              <a:off x="4939044" y="2304197"/>
              <a:ext cx="2054747" cy="1950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6" name="Picture 4" descr="Google - Home | Facebook">
              <a:extLst>
                <a:ext uri="{FF2B5EF4-FFF2-40B4-BE49-F238E27FC236}">
                  <a16:creationId xmlns:a16="http://schemas.microsoft.com/office/drawing/2014/main" id="{5FBFA4E8-B5BF-5242-9542-8DE9DC564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6847" y="2680263"/>
              <a:ext cx="1039153" cy="1039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558" name="Picture 6" descr="Geostationary Satellite Stock Illustrations – 212 Geostationary Satellite  Stock Illustrations, Vectors &amp;amp; Clipart - Dreamstime">
            <a:extLst>
              <a:ext uri="{FF2B5EF4-FFF2-40B4-BE49-F238E27FC236}">
                <a16:creationId xmlns:a16="http://schemas.microsoft.com/office/drawing/2014/main" id="{6639E166-DABB-B247-B1CF-3FB0C3999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163" y="2394350"/>
            <a:ext cx="2406853" cy="172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F90F01-57FA-1E49-B854-B829948EE6F8}"/>
              </a:ext>
            </a:extLst>
          </p:cNvPr>
          <p:cNvSpPr/>
          <p:nvPr/>
        </p:nvSpPr>
        <p:spPr>
          <a:xfrm>
            <a:off x="838200" y="4428648"/>
            <a:ext cx="28891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Boston Women’s Workforce Council analyzed gender/racial wage gap.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6760C9-F1B8-4B4A-B9D1-B67B20E7E470}"/>
              </a:ext>
            </a:extLst>
          </p:cNvPr>
          <p:cNvSpPr/>
          <p:nvPr/>
        </p:nvSpPr>
        <p:spPr>
          <a:xfrm>
            <a:off x="8414008" y="4428648"/>
            <a:ext cx="2889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Preventing satellite collisions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6752B1-3270-A04A-A04E-34F6982B8254}"/>
              </a:ext>
            </a:extLst>
          </p:cNvPr>
          <p:cNvSpPr/>
          <p:nvPr/>
        </p:nvSpPr>
        <p:spPr>
          <a:xfrm>
            <a:off x="4692481" y="4439842"/>
            <a:ext cx="2547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Arimo"/>
              </a:rPr>
              <a:t>Computing ad-clicks-to-sales conversion 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6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D183-ED88-6C4B-B2C4-154DC6FB6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 MPC Protocol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2803935-8BBD-2B4F-95DB-486EDAA03AF9}"/>
              </a:ext>
            </a:extLst>
          </p:cNvPr>
          <p:cNvSpPr/>
          <p:nvPr/>
        </p:nvSpPr>
        <p:spPr>
          <a:xfrm>
            <a:off x="484156" y="2056266"/>
            <a:ext cx="4730395" cy="474641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Committee Selection/Corruption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DFA14F0-834C-D14A-8E71-6FB506E5530F}"/>
              </a:ext>
            </a:extLst>
          </p:cNvPr>
          <p:cNvSpPr/>
          <p:nvPr/>
        </p:nvSpPr>
        <p:spPr>
          <a:xfrm>
            <a:off x="6977451" y="2061310"/>
            <a:ext cx="4730395" cy="474641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Protocol Execution given these Committees</a:t>
            </a:r>
          </a:p>
        </p:txBody>
      </p:sp>
    </p:spTree>
    <p:extLst>
      <p:ext uri="{BB962C8B-B14F-4D97-AF65-F5344CB8AC3E}">
        <p14:creationId xmlns:p14="http://schemas.microsoft.com/office/powerpoint/2010/main" val="3787991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D183-ED88-6C4B-B2C4-154DC6FB6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 MPC Protocol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2803935-8BBD-2B4F-95DB-486EDAA03AF9}"/>
              </a:ext>
            </a:extLst>
          </p:cNvPr>
          <p:cNvSpPr/>
          <p:nvPr/>
        </p:nvSpPr>
        <p:spPr>
          <a:xfrm>
            <a:off x="484156" y="2056266"/>
            <a:ext cx="4730395" cy="474641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Committee Selection/Corruption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DFA14F0-834C-D14A-8E71-6FB506E5530F}"/>
              </a:ext>
            </a:extLst>
          </p:cNvPr>
          <p:cNvSpPr/>
          <p:nvPr/>
        </p:nvSpPr>
        <p:spPr>
          <a:xfrm>
            <a:off x="6977451" y="2061310"/>
            <a:ext cx="4730395" cy="474641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Protocol Execution given these Committees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3BC80A-2787-9846-80AB-4575C351CA19}"/>
              </a:ext>
            </a:extLst>
          </p:cNvPr>
          <p:cNvSpPr/>
          <p:nvPr/>
        </p:nvSpPr>
        <p:spPr>
          <a:xfrm>
            <a:off x="6433462" y="1295277"/>
            <a:ext cx="5291692" cy="519759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9C18C21-BAB3-144E-8A6E-B6F8BFD5C29F}"/>
              </a:ext>
            </a:extLst>
          </p:cNvPr>
          <p:cNvSpPr/>
          <p:nvPr/>
        </p:nvSpPr>
        <p:spPr>
          <a:xfrm>
            <a:off x="2074065" y="2786755"/>
            <a:ext cx="3066350" cy="7861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Committee Formation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CB977A8-DA38-FA49-917F-258448AE03F5}"/>
              </a:ext>
            </a:extLst>
          </p:cNvPr>
          <p:cNvSpPr/>
          <p:nvPr/>
        </p:nvSpPr>
        <p:spPr>
          <a:xfrm>
            <a:off x="2074065" y="4002305"/>
            <a:ext cx="3066350" cy="7654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Committee Corruption 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3840BD2-927A-0542-B499-95BE45EF0CD4}"/>
              </a:ext>
            </a:extLst>
          </p:cNvPr>
          <p:cNvSpPr/>
          <p:nvPr/>
        </p:nvSpPr>
        <p:spPr>
          <a:xfrm>
            <a:off x="2086421" y="5196270"/>
            <a:ext cx="3066350" cy="84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Effect of Committee Corruption on Prior Epochs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B21E03-85C3-624C-8248-7DB436821558}"/>
              </a:ext>
            </a:extLst>
          </p:cNvPr>
          <p:cNvCxnSpPr/>
          <p:nvPr/>
        </p:nvCxnSpPr>
        <p:spPr>
          <a:xfrm>
            <a:off x="1136822" y="2530907"/>
            <a:ext cx="0" cy="30667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6E3BCD-E00A-1445-95FA-0E2E32A655C4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1136822" y="3179809"/>
            <a:ext cx="93724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E2A345-D56F-5E4E-AE2E-784742EC6F86}"/>
              </a:ext>
            </a:extLst>
          </p:cNvPr>
          <p:cNvCxnSpPr>
            <a:cxnSpLocks/>
          </p:cNvCxnSpPr>
          <p:nvPr/>
        </p:nvCxnSpPr>
        <p:spPr>
          <a:xfrm>
            <a:off x="1136822" y="4359752"/>
            <a:ext cx="937243" cy="80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A422EEA-9793-E244-80D8-61FF2C5CB095}"/>
              </a:ext>
            </a:extLst>
          </p:cNvPr>
          <p:cNvCxnSpPr>
            <a:cxnSpLocks/>
          </p:cNvCxnSpPr>
          <p:nvPr/>
        </p:nvCxnSpPr>
        <p:spPr>
          <a:xfrm>
            <a:off x="1136822" y="5578844"/>
            <a:ext cx="949599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Arrow 23">
            <a:extLst>
              <a:ext uri="{FF2B5EF4-FFF2-40B4-BE49-F238E27FC236}">
                <a16:creationId xmlns:a16="http://schemas.microsoft.com/office/drawing/2014/main" id="{A44EE51F-6D57-A744-85ED-980EA3E9DFB9}"/>
              </a:ext>
            </a:extLst>
          </p:cNvPr>
          <p:cNvSpPr/>
          <p:nvPr/>
        </p:nvSpPr>
        <p:spPr>
          <a:xfrm>
            <a:off x="1136822" y="2959465"/>
            <a:ext cx="1161536" cy="52633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1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E57F-42CF-CB4C-8FC0-29DE5C53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Committees: When are they formed?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FAC2A2B-B6DC-AF48-9A3B-EC283A158F3D}"/>
              </a:ext>
            </a:extLst>
          </p:cNvPr>
          <p:cNvGrpSpPr/>
          <p:nvPr/>
        </p:nvGrpSpPr>
        <p:grpSpPr>
          <a:xfrm>
            <a:off x="3215800" y="1618611"/>
            <a:ext cx="8450405" cy="2101627"/>
            <a:chOff x="2937796" y="1491348"/>
            <a:chExt cx="8450405" cy="210162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C7BE013-12FD-A648-BCBF-37B77E8EC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66649" y="2183554"/>
              <a:ext cx="321552" cy="44659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C47056-4920-E04B-BB1C-C8DC1E240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7835" y="2198437"/>
              <a:ext cx="321552" cy="44659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96D5EF0-345F-8B42-BE8C-34F24CC02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5435" y="2182755"/>
              <a:ext cx="356240" cy="451072"/>
            </a:xfrm>
            <a:prstGeom prst="rect">
              <a:avLst/>
            </a:prstGeom>
          </p:spPr>
        </p:pic>
        <p:sp>
          <p:nvSpPr>
            <p:cNvPr id="22" name="Up-Down Arrow 21">
              <a:extLst>
                <a:ext uri="{FF2B5EF4-FFF2-40B4-BE49-F238E27FC236}">
                  <a16:creationId xmlns:a16="http://schemas.microsoft.com/office/drawing/2014/main" id="{032E6BD7-4258-8E4E-914C-42362DF41A23}"/>
                </a:ext>
              </a:extLst>
            </p:cNvPr>
            <p:cNvSpPr/>
            <p:nvPr/>
          </p:nvSpPr>
          <p:spPr>
            <a:xfrm rot="16200000">
              <a:off x="5380954" y="2052515"/>
              <a:ext cx="272805" cy="881113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BA4CD7-8549-D84C-BBD5-FAA17CAFEE3E}"/>
                </a:ext>
              </a:extLst>
            </p:cNvPr>
            <p:cNvCxnSpPr>
              <a:cxnSpLocks/>
            </p:cNvCxnSpPr>
            <p:nvPr/>
          </p:nvCxnSpPr>
          <p:spPr>
            <a:xfrm>
              <a:off x="6665798" y="2513762"/>
              <a:ext cx="112322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0B634E0-B222-9546-8A7E-A69C812924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3081" y="1996594"/>
              <a:ext cx="445079" cy="44710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7C7E0D0-246D-2947-BF66-CD2C7660D3EF}"/>
                </a:ext>
              </a:extLst>
            </p:cNvPr>
            <p:cNvCxnSpPr>
              <a:cxnSpLocks/>
            </p:cNvCxnSpPr>
            <p:nvPr/>
          </p:nvCxnSpPr>
          <p:spPr>
            <a:xfrm>
              <a:off x="7429807" y="1996594"/>
              <a:ext cx="455453" cy="37093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4AD9297-FDF4-9C42-8806-5742C54BD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227" y="1494583"/>
              <a:ext cx="324776" cy="45107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81E0A18-69E3-D349-9C30-E1A6CB810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30827" y="2201454"/>
              <a:ext cx="356240" cy="45107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0EC67FF-70FB-B342-B479-CCE4DC45D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10125" y="2995249"/>
              <a:ext cx="324776" cy="445325"/>
            </a:xfrm>
            <a:prstGeom prst="rect">
              <a:avLst/>
            </a:prstGeom>
          </p:spPr>
        </p:pic>
        <p:sp>
          <p:nvSpPr>
            <p:cNvPr id="44" name="Up-Down Arrow 43">
              <a:extLst>
                <a:ext uri="{FF2B5EF4-FFF2-40B4-BE49-F238E27FC236}">
                  <a16:creationId xmlns:a16="http://schemas.microsoft.com/office/drawing/2014/main" id="{E6479B52-904F-9944-89E4-836C4980FBE5}"/>
                </a:ext>
              </a:extLst>
            </p:cNvPr>
            <p:cNvSpPr/>
            <p:nvPr/>
          </p:nvSpPr>
          <p:spPr>
            <a:xfrm rot="16200000">
              <a:off x="8728705" y="2039283"/>
              <a:ext cx="272805" cy="881113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ED316B6-E63D-B144-97B5-DCC863817BFB}"/>
                </a:ext>
              </a:extLst>
            </p:cNvPr>
            <p:cNvCxnSpPr/>
            <p:nvPr/>
          </p:nvCxnSpPr>
          <p:spPr>
            <a:xfrm>
              <a:off x="9974353" y="2471576"/>
              <a:ext cx="105849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3789933-7307-AD41-85A3-508F8F2AB1D5}"/>
                </a:ext>
              </a:extLst>
            </p:cNvPr>
            <p:cNvCxnSpPr>
              <a:cxnSpLocks/>
            </p:cNvCxnSpPr>
            <p:nvPr/>
          </p:nvCxnSpPr>
          <p:spPr>
            <a:xfrm>
              <a:off x="9863725" y="2670468"/>
              <a:ext cx="455453" cy="37093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F0423E0-CC28-1244-8BFD-6741020F38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16065" y="2670468"/>
              <a:ext cx="455453" cy="46421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AD4B973-006B-AF49-A77B-AF5EEB7F9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34327" y="1491348"/>
              <a:ext cx="338550" cy="464213"/>
            </a:xfrm>
            <a:prstGeom prst="rect">
              <a:avLst/>
            </a:prstGeom>
          </p:spPr>
        </p:pic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ECA31E8-865E-A444-874B-B4B59667B8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451" y="1871675"/>
              <a:ext cx="445079" cy="44710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B53CD5A-6967-4D43-837B-6117DC08198B}"/>
                </a:ext>
              </a:extLst>
            </p:cNvPr>
            <p:cNvCxnSpPr>
              <a:cxnSpLocks/>
            </p:cNvCxnSpPr>
            <p:nvPr/>
          </p:nvCxnSpPr>
          <p:spPr>
            <a:xfrm>
              <a:off x="10774418" y="1856792"/>
              <a:ext cx="371409" cy="29873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D82A1A3-72A1-D34D-9446-F9FEBBC41C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03113" y="1973502"/>
              <a:ext cx="26668" cy="81412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E08FE84-9F05-F14B-B143-0BA0B8E2154A}"/>
                </a:ext>
              </a:extLst>
            </p:cNvPr>
            <p:cNvGrpSpPr/>
            <p:nvPr/>
          </p:nvGrpSpPr>
          <p:grpSpPr>
            <a:xfrm>
              <a:off x="2937796" y="1643748"/>
              <a:ext cx="1985585" cy="1949227"/>
              <a:chOff x="2750671" y="1479773"/>
              <a:chExt cx="1985585" cy="1949227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6D711FF-F68F-0849-B0BB-BCC43D6B7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4704" y="2190952"/>
                <a:ext cx="321552" cy="446593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B8A6E10B-0CBD-C340-ABA2-79BEA15B99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50671" y="2213118"/>
                <a:ext cx="356240" cy="451072"/>
              </a:xfrm>
              <a:prstGeom prst="rect">
                <a:avLst/>
              </a:prstGeom>
            </p:spPr>
          </p:pic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DE64E24E-9834-3544-8A61-D438267FB56B}"/>
                  </a:ext>
                </a:extLst>
              </p:cNvPr>
              <p:cNvCxnSpPr/>
              <p:nvPr/>
            </p:nvCxnSpPr>
            <p:spPr>
              <a:xfrm>
                <a:off x="3217539" y="2438654"/>
                <a:ext cx="1058499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0D33E91E-8100-0A40-993E-11A17BCB6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6911" y="2637545"/>
                <a:ext cx="455453" cy="370934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EB834272-E06C-DC46-98B9-7FEFE26483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59250" y="2637545"/>
                <a:ext cx="455453" cy="464213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2FB814CD-1EA3-174C-93D8-17D2EA27B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93828" y="2983675"/>
                <a:ext cx="324776" cy="445325"/>
              </a:xfrm>
              <a:prstGeom prst="rect">
                <a:avLst/>
              </a:prstGeom>
            </p:spPr>
          </p:pic>
          <p:pic>
            <p:nvPicPr>
              <p:cNvPr id="72" name="Content Placeholder 12">
                <a:extLst>
                  <a:ext uri="{FF2B5EF4-FFF2-40B4-BE49-F238E27FC236}">
                    <a16:creationId xmlns:a16="http://schemas.microsoft.com/office/drawing/2014/main" id="{CFFA13D0-DBFC-9840-B127-CA73315F2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86749" y="1479773"/>
                <a:ext cx="372501" cy="435131"/>
              </a:xfrm>
              <a:prstGeom prst="rect">
                <a:avLst/>
              </a:prstGeom>
            </p:spPr>
          </p:pic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5B9AC0AE-BD25-7049-B34B-007FF747E5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74287" y="1896714"/>
                <a:ext cx="445079" cy="44710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16B13F43-8373-1A4E-91A8-B6E36BEB2F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1013" y="1896714"/>
                <a:ext cx="455453" cy="370934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E8AB4F01-8904-164A-9D76-A6DF4F7CAE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21950" y="1998541"/>
                <a:ext cx="26668" cy="81412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3B7F98FB-D756-EA4E-A042-AAE4FDA3F944}"/>
              </a:ext>
            </a:extLst>
          </p:cNvPr>
          <p:cNvSpPr/>
          <p:nvPr/>
        </p:nvSpPr>
        <p:spPr>
          <a:xfrm>
            <a:off x="3252442" y="3929218"/>
            <a:ext cx="8507435" cy="445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Execution Stage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393B37-F8DC-274F-836B-9A0BEDD3738F}"/>
              </a:ext>
            </a:extLst>
          </p:cNvPr>
          <p:cNvSpPr txBox="1"/>
          <p:nvPr/>
        </p:nvSpPr>
        <p:spPr>
          <a:xfrm>
            <a:off x="5354804" y="6222348"/>
            <a:ext cx="2107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Too Restrictive!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9B6D078-751F-8F42-B861-8D6B745A1DAC}"/>
              </a:ext>
            </a:extLst>
          </p:cNvPr>
          <p:cNvSpPr/>
          <p:nvPr/>
        </p:nvSpPr>
        <p:spPr>
          <a:xfrm>
            <a:off x="234274" y="5201071"/>
            <a:ext cx="11723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Static Committee Formation: </a:t>
            </a:r>
            <a:r>
              <a:rPr lang="en-US" sz="2400" dirty="0"/>
              <a:t>Committee for each epoch is known at the start of the protocol.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89CB2AB-785B-514C-8D33-B7D1764DBE60}"/>
              </a:ext>
            </a:extLst>
          </p:cNvPr>
          <p:cNvGrpSpPr/>
          <p:nvPr/>
        </p:nvGrpSpPr>
        <p:grpSpPr>
          <a:xfrm>
            <a:off x="256185" y="1589918"/>
            <a:ext cx="2624490" cy="2231136"/>
            <a:chOff x="267681" y="2382007"/>
            <a:chExt cx="2624490" cy="2231136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3E15EB9-6517-4E4E-BD86-C34EBF505AB8}"/>
                </a:ext>
              </a:extLst>
            </p:cNvPr>
            <p:cNvGrpSpPr/>
            <p:nvPr/>
          </p:nvGrpSpPr>
          <p:grpSpPr>
            <a:xfrm>
              <a:off x="1107296" y="2795220"/>
              <a:ext cx="1656143" cy="465634"/>
              <a:chOff x="1107296" y="2795220"/>
              <a:chExt cx="1656143" cy="465634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00038380-1427-BC4B-B61B-1F29D6003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41887" y="2808077"/>
                <a:ext cx="321552" cy="446724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FC485693-21CD-084E-999A-9E70118C97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296" y="2795220"/>
                <a:ext cx="356240" cy="451204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C44E358C-6972-9246-AD4E-F6BBDB84C6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06177" y="2815398"/>
                <a:ext cx="324776" cy="445456"/>
              </a:xfrm>
              <a:prstGeom prst="rect">
                <a:avLst/>
              </a:prstGeom>
            </p:spPr>
          </p:pic>
          <p:pic>
            <p:nvPicPr>
              <p:cNvPr id="107" name="Content Placeholder 12">
                <a:extLst>
                  <a:ext uri="{FF2B5EF4-FFF2-40B4-BE49-F238E27FC236}">
                    <a16:creationId xmlns:a16="http://schemas.microsoft.com/office/drawing/2014/main" id="{9E22281D-2628-3E4A-A7B9-257E8B61E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55893" y="2800699"/>
                <a:ext cx="372501" cy="435259"/>
              </a:xfrm>
              <a:prstGeom prst="rect">
                <a:avLst/>
              </a:prstGeom>
            </p:spPr>
          </p:pic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53A829F-C18F-C74A-BC43-F46B0179D560}"/>
                </a:ext>
              </a:extLst>
            </p:cNvPr>
            <p:cNvSpPr/>
            <p:nvPr/>
          </p:nvSpPr>
          <p:spPr>
            <a:xfrm>
              <a:off x="267681" y="2409987"/>
              <a:ext cx="2624490" cy="220315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492F604-617A-FD49-B670-A048CD039889}"/>
                </a:ext>
              </a:extLst>
            </p:cNvPr>
            <p:cNvCxnSpPr>
              <a:cxnSpLocks/>
            </p:cNvCxnSpPr>
            <p:nvPr/>
          </p:nvCxnSpPr>
          <p:spPr>
            <a:xfrm>
              <a:off x="267681" y="2725927"/>
              <a:ext cx="2624490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15F2767-604A-9643-BF9D-4FC561BF090F}"/>
                </a:ext>
              </a:extLst>
            </p:cNvPr>
            <p:cNvSpPr txBox="1"/>
            <p:nvPr/>
          </p:nvSpPr>
          <p:spPr>
            <a:xfrm>
              <a:off x="267681" y="2392619"/>
              <a:ext cx="760144" cy="369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Epoch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F36126E-42CC-9A4C-949A-F81ADB70304B}"/>
                </a:ext>
              </a:extLst>
            </p:cNvPr>
            <p:cNvSpPr txBox="1"/>
            <p:nvPr/>
          </p:nvSpPr>
          <p:spPr>
            <a:xfrm>
              <a:off x="1379078" y="2382007"/>
              <a:ext cx="1230465" cy="369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Committee</a:t>
              </a: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79B2CC-A80E-BC46-BEA8-3103384D9C21}"/>
                </a:ext>
              </a:extLst>
            </p:cNvPr>
            <p:cNvCxnSpPr>
              <a:cxnSpLocks/>
            </p:cNvCxnSpPr>
            <p:nvPr/>
          </p:nvCxnSpPr>
          <p:spPr>
            <a:xfrm>
              <a:off x="1027825" y="2409986"/>
              <a:ext cx="0" cy="2203157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9E5760A-3052-E045-AB7B-964A6CBDF4DF}"/>
                </a:ext>
              </a:extLst>
            </p:cNvPr>
            <p:cNvCxnSpPr>
              <a:cxnSpLocks/>
            </p:cNvCxnSpPr>
            <p:nvPr/>
          </p:nvCxnSpPr>
          <p:spPr>
            <a:xfrm>
              <a:off x="267681" y="3341492"/>
              <a:ext cx="2624490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DF798CA-BF88-5D45-B186-7068454DE981}"/>
                </a:ext>
              </a:extLst>
            </p:cNvPr>
            <p:cNvCxnSpPr>
              <a:cxnSpLocks/>
            </p:cNvCxnSpPr>
            <p:nvPr/>
          </p:nvCxnSpPr>
          <p:spPr>
            <a:xfrm>
              <a:off x="267681" y="3968774"/>
              <a:ext cx="2624490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270F78F-E523-AF49-90BA-E5BFBC7D132F}"/>
                </a:ext>
              </a:extLst>
            </p:cNvPr>
            <p:cNvSpPr txBox="1"/>
            <p:nvPr/>
          </p:nvSpPr>
          <p:spPr>
            <a:xfrm>
              <a:off x="468549" y="2808077"/>
              <a:ext cx="301686" cy="369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727DCC6-4A80-3D4B-A19D-8C0294067642}"/>
                </a:ext>
              </a:extLst>
            </p:cNvPr>
            <p:cNvSpPr txBox="1"/>
            <p:nvPr/>
          </p:nvSpPr>
          <p:spPr>
            <a:xfrm>
              <a:off x="468549" y="3452938"/>
              <a:ext cx="301686" cy="369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6501035-E746-434B-B950-E6CED4C78DC9}"/>
                </a:ext>
              </a:extLst>
            </p:cNvPr>
            <p:cNvSpPr txBox="1"/>
            <p:nvPr/>
          </p:nvSpPr>
          <p:spPr>
            <a:xfrm>
              <a:off x="468549" y="4111835"/>
              <a:ext cx="301686" cy="369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4FF207FE-C4DD-6048-8D53-7A754A983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6763" y="3421161"/>
              <a:ext cx="324776" cy="451203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0A2FEE4-13CF-1E42-A8CE-204D03949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5715" y="3423400"/>
              <a:ext cx="321552" cy="446724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4B1101BB-29D3-2D48-82F5-3098C1A7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7296" y="3421161"/>
              <a:ext cx="356240" cy="451204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CB18A1B5-994D-854F-A8C6-58F05A91D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9067" y="4043272"/>
              <a:ext cx="321552" cy="446724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77957608-BFA0-2D48-9B0A-565585DF3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4476" y="4030415"/>
              <a:ext cx="356240" cy="451204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42843BF9-9756-624A-BCE9-125A3B4FE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03357" y="4050593"/>
              <a:ext cx="324776" cy="445456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6D69CD1D-6306-9840-8BE8-28C2A1211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52989" y="4044811"/>
              <a:ext cx="338550" cy="464349"/>
            </a:xfrm>
            <a:prstGeom prst="rect">
              <a:avLst/>
            </a:prstGeom>
          </p:spPr>
        </p:pic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A3BF1A23-B818-3C44-A869-1F29BDFA38DC}"/>
              </a:ext>
            </a:extLst>
          </p:cNvPr>
          <p:cNvSpPr/>
          <p:nvPr/>
        </p:nvSpPr>
        <p:spPr>
          <a:xfrm>
            <a:off x="1390503" y="3936331"/>
            <a:ext cx="1825297" cy="4382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Input Stage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ED81B4E-44D3-F74C-83F2-33D1387C8C2D}"/>
              </a:ext>
            </a:extLst>
          </p:cNvPr>
          <p:cNvCxnSpPr>
            <a:cxnSpLocks/>
          </p:cNvCxnSpPr>
          <p:nvPr/>
        </p:nvCxnSpPr>
        <p:spPr>
          <a:xfrm flipV="1">
            <a:off x="1238491" y="3936332"/>
            <a:ext cx="0" cy="43821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94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E57F-42CF-CB4C-8FC0-29DE5C53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Committees: When are they formed?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5BFD568-49D9-454A-B7EA-64DEAE9F54CC}"/>
              </a:ext>
            </a:extLst>
          </p:cNvPr>
          <p:cNvSpPr/>
          <p:nvPr/>
        </p:nvSpPr>
        <p:spPr>
          <a:xfrm>
            <a:off x="468549" y="5192576"/>
            <a:ext cx="11504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On-the-fly Committee Formation: </a:t>
            </a:r>
            <a:r>
              <a:rPr lang="en-US" sz="2400" dirty="0"/>
              <a:t>Committee for each epoch is known at the start of the 			     hand-off phase of the previous epoch.</a:t>
            </a:r>
          </a:p>
        </p:txBody>
      </p:sp>
    </p:spTree>
    <p:extLst>
      <p:ext uri="{BB962C8B-B14F-4D97-AF65-F5344CB8AC3E}">
        <p14:creationId xmlns:p14="http://schemas.microsoft.com/office/powerpoint/2010/main" val="1134503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E57F-42CF-CB4C-8FC0-29DE5C53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Committees: When are they formed?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E08FE84-9F05-F14B-B143-0BA0B8E2154A}"/>
              </a:ext>
            </a:extLst>
          </p:cNvPr>
          <p:cNvGrpSpPr/>
          <p:nvPr/>
        </p:nvGrpSpPr>
        <p:grpSpPr>
          <a:xfrm>
            <a:off x="3215800" y="1771011"/>
            <a:ext cx="1985585" cy="1949227"/>
            <a:chOff x="2750671" y="1479773"/>
            <a:chExt cx="1985585" cy="1949227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6D711FF-F68F-0849-B0BB-BCC43D6B7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4704" y="2190952"/>
              <a:ext cx="321552" cy="446593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8A6E10B-0CBD-C340-ABA2-79BEA15B9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0671" y="2213118"/>
              <a:ext cx="356240" cy="451072"/>
            </a:xfrm>
            <a:prstGeom prst="rect">
              <a:avLst/>
            </a:prstGeom>
          </p:spPr>
        </p:pic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DE64E24E-9834-3544-8A61-D438267FB56B}"/>
                </a:ext>
              </a:extLst>
            </p:cNvPr>
            <p:cNvCxnSpPr/>
            <p:nvPr/>
          </p:nvCxnSpPr>
          <p:spPr>
            <a:xfrm>
              <a:off x="3217539" y="2438654"/>
              <a:ext cx="105849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0D33E91E-8100-0A40-993E-11A17BCB68E6}"/>
                </a:ext>
              </a:extLst>
            </p:cNvPr>
            <p:cNvCxnSpPr>
              <a:cxnSpLocks/>
            </p:cNvCxnSpPr>
            <p:nvPr/>
          </p:nvCxnSpPr>
          <p:spPr>
            <a:xfrm>
              <a:off x="3106911" y="2637545"/>
              <a:ext cx="455453" cy="37093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EB834272-E06C-DC46-98B9-7FEFE26483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9250" y="2637545"/>
              <a:ext cx="455453" cy="46421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2FB814CD-1EA3-174C-93D8-17D2EA27B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3828" y="2983675"/>
              <a:ext cx="324776" cy="445325"/>
            </a:xfrm>
            <a:prstGeom prst="rect">
              <a:avLst/>
            </a:prstGeom>
          </p:spPr>
        </p:pic>
        <p:pic>
          <p:nvPicPr>
            <p:cNvPr id="72" name="Content Placeholder 12">
              <a:extLst>
                <a:ext uri="{FF2B5EF4-FFF2-40B4-BE49-F238E27FC236}">
                  <a16:creationId xmlns:a16="http://schemas.microsoft.com/office/drawing/2014/main" id="{CFFA13D0-DBFC-9840-B127-CA73315F2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6749" y="1479773"/>
              <a:ext cx="372501" cy="435131"/>
            </a:xfrm>
            <a:prstGeom prst="rect">
              <a:avLst/>
            </a:prstGeom>
          </p:spPr>
        </p:pic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5B9AC0AE-BD25-7049-B34B-007FF747E5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4287" y="1896714"/>
              <a:ext cx="445079" cy="44710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16B13F43-8373-1A4E-91A8-B6E36BEB2FFD}"/>
                </a:ext>
              </a:extLst>
            </p:cNvPr>
            <p:cNvCxnSpPr>
              <a:cxnSpLocks/>
            </p:cNvCxnSpPr>
            <p:nvPr/>
          </p:nvCxnSpPr>
          <p:spPr>
            <a:xfrm>
              <a:off x="3951013" y="1896714"/>
              <a:ext cx="455453" cy="37093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E8AB4F01-8904-164A-9D76-A6DF4F7CAE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21950" y="1998541"/>
              <a:ext cx="26668" cy="81412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05BFD568-49D9-454A-B7EA-64DEAE9F54CC}"/>
              </a:ext>
            </a:extLst>
          </p:cNvPr>
          <p:cNvSpPr/>
          <p:nvPr/>
        </p:nvSpPr>
        <p:spPr>
          <a:xfrm>
            <a:off x="468549" y="5192576"/>
            <a:ext cx="11504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On-the-fly Committee Formation: </a:t>
            </a:r>
            <a:r>
              <a:rPr lang="en-US" sz="2400" dirty="0"/>
              <a:t>Committee for each epoch is known at the start of the 			     hand-off phase of the previous epoch.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EBBB559-9676-364E-943E-350DBE49DB8A}"/>
              </a:ext>
            </a:extLst>
          </p:cNvPr>
          <p:cNvSpPr/>
          <p:nvPr/>
        </p:nvSpPr>
        <p:spPr>
          <a:xfrm>
            <a:off x="6584986" y="4056780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F403AB0-3E13-4D43-907E-A4C573B7CC5D}"/>
              </a:ext>
            </a:extLst>
          </p:cNvPr>
          <p:cNvSpPr/>
          <p:nvPr/>
        </p:nvSpPr>
        <p:spPr>
          <a:xfrm>
            <a:off x="10072186" y="4057871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DC3259-16BE-464A-9997-7FBE24783505}"/>
              </a:ext>
            </a:extLst>
          </p:cNvPr>
          <p:cNvSpPr/>
          <p:nvPr/>
        </p:nvSpPr>
        <p:spPr>
          <a:xfrm>
            <a:off x="1230216" y="4052225"/>
            <a:ext cx="1825297" cy="5118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Input Stage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9DDD82D-4ED8-2E41-B511-60C13B819EC3}"/>
              </a:ext>
            </a:extLst>
          </p:cNvPr>
          <p:cNvSpPr/>
          <p:nvPr/>
        </p:nvSpPr>
        <p:spPr>
          <a:xfrm>
            <a:off x="3099797" y="4052226"/>
            <a:ext cx="1813113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AE811A1-3649-A348-A510-A69D9081AD03}"/>
              </a:ext>
            </a:extLst>
          </p:cNvPr>
          <p:cNvSpPr/>
          <p:nvPr/>
        </p:nvSpPr>
        <p:spPr>
          <a:xfrm>
            <a:off x="4948770" y="4052225"/>
            <a:ext cx="1614074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250CFE2-F3FD-924A-B233-59284E8E804D}"/>
              </a:ext>
            </a:extLst>
          </p:cNvPr>
          <p:cNvSpPr/>
          <p:nvPr/>
        </p:nvSpPr>
        <p:spPr>
          <a:xfrm>
            <a:off x="8432425" y="4052225"/>
            <a:ext cx="1614074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loud 3">
                <a:extLst>
                  <a:ext uri="{FF2B5EF4-FFF2-40B4-BE49-F238E27FC236}">
                    <a16:creationId xmlns:a16="http://schemas.microsoft.com/office/drawing/2014/main" id="{DB379A64-005A-4F4C-A4C0-97622557F0CB}"/>
                  </a:ext>
                </a:extLst>
              </p:cNvPr>
              <p:cNvSpPr/>
              <p:nvPr/>
            </p:nvSpPr>
            <p:spPr>
              <a:xfrm>
                <a:off x="673811" y="3168666"/>
                <a:ext cx="2013222" cy="744564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is formed here</a:t>
                </a:r>
              </a:p>
            </p:txBody>
          </p:sp>
        </mc:Choice>
        <mc:Fallback xmlns="">
          <p:sp>
            <p:nvSpPr>
              <p:cNvPr id="4" name="Cloud 3">
                <a:extLst>
                  <a:ext uri="{FF2B5EF4-FFF2-40B4-BE49-F238E27FC236}">
                    <a16:creationId xmlns:a16="http://schemas.microsoft.com/office/drawing/2014/main" id="{DB379A64-005A-4F4C-A4C0-97622557F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11" y="3168666"/>
                <a:ext cx="2013222" cy="744564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10E3C7F-9D09-7B4E-8649-9BD8AC3D97E3}"/>
              </a:ext>
            </a:extLst>
          </p:cNvPr>
          <p:cNvCxnSpPr>
            <a:cxnSpLocks/>
          </p:cNvCxnSpPr>
          <p:nvPr/>
        </p:nvCxnSpPr>
        <p:spPr>
          <a:xfrm flipV="1">
            <a:off x="1210051" y="3924901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91A856-B9F6-1D49-830C-C96C98B81424}"/>
                  </a:ext>
                </a:extLst>
              </p:cNvPr>
              <p:cNvSpPr txBox="1"/>
              <p:nvPr/>
            </p:nvSpPr>
            <p:spPr>
              <a:xfrm>
                <a:off x="3504960" y="1377875"/>
                <a:ext cx="13709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91A856-B9F6-1D49-830C-C96C98B81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960" y="1377875"/>
                <a:ext cx="1370953" cy="338554"/>
              </a:xfrm>
              <a:prstGeom prst="rect">
                <a:avLst/>
              </a:prstGeom>
              <a:blipFill>
                <a:blip r:embed="rId9"/>
                <a:stretch>
                  <a:fillRect l="-2778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608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E57F-42CF-CB4C-8FC0-29DE5C53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Committees: When are they formed?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C47056-4920-E04B-BB1C-C8DC1E240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839" y="2325700"/>
            <a:ext cx="321552" cy="4465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6D5EF0-345F-8B42-BE8C-34F24CC02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439" y="2310018"/>
            <a:ext cx="356240" cy="451072"/>
          </a:xfrm>
          <a:prstGeom prst="rect">
            <a:avLst/>
          </a:prstGeom>
        </p:spPr>
      </p:pic>
      <p:sp>
        <p:nvSpPr>
          <p:cNvPr id="22" name="Up-Down Arrow 21">
            <a:extLst>
              <a:ext uri="{FF2B5EF4-FFF2-40B4-BE49-F238E27FC236}">
                <a16:creationId xmlns:a16="http://schemas.microsoft.com/office/drawing/2014/main" id="{032E6BD7-4258-8E4E-914C-42362DF41A23}"/>
              </a:ext>
            </a:extLst>
          </p:cNvPr>
          <p:cNvSpPr/>
          <p:nvPr/>
        </p:nvSpPr>
        <p:spPr>
          <a:xfrm rot="16200000">
            <a:off x="5658958" y="2179778"/>
            <a:ext cx="272805" cy="881113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6BA4CD7-8549-D84C-BBD5-FAA17CAFEE3E}"/>
              </a:ext>
            </a:extLst>
          </p:cNvPr>
          <p:cNvCxnSpPr>
            <a:cxnSpLocks/>
          </p:cNvCxnSpPr>
          <p:nvPr/>
        </p:nvCxnSpPr>
        <p:spPr>
          <a:xfrm>
            <a:off x="6943802" y="2641025"/>
            <a:ext cx="11232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0B634E0-B222-9546-8A7E-A69C812924FD}"/>
              </a:ext>
            </a:extLst>
          </p:cNvPr>
          <p:cNvCxnSpPr>
            <a:cxnSpLocks/>
          </p:cNvCxnSpPr>
          <p:nvPr/>
        </p:nvCxnSpPr>
        <p:spPr>
          <a:xfrm flipH="1">
            <a:off x="6831085" y="2123857"/>
            <a:ext cx="445079" cy="4471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7C7E0D0-246D-2947-BF66-CD2C7660D3EF}"/>
              </a:ext>
            </a:extLst>
          </p:cNvPr>
          <p:cNvCxnSpPr>
            <a:cxnSpLocks/>
          </p:cNvCxnSpPr>
          <p:nvPr/>
        </p:nvCxnSpPr>
        <p:spPr>
          <a:xfrm>
            <a:off x="7707811" y="2123857"/>
            <a:ext cx="455453" cy="3709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74AD9297-FDF4-9C42-8806-5742C54BD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5231" y="1621846"/>
            <a:ext cx="324776" cy="451071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EE08FE84-9F05-F14B-B143-0BA0B8E2154A}"/>
              </a:ext>
            </a:extLst>
          </p:cNvPr>
          <p:cNvGrpSpPr/>
          <p:nvPr/>
        </p:nvGrpSpPr>
        <p:grpSpPr>
          <a:xfrm>
            <a:off x="3215800" y="1771011"/>
            <a:ext cx="1985585" cy="1949227"/>
            <a:chOff x="2750671" y="1479773"/>
            <a:chExt cx="1985585" cy="1949227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6D711FF-F68F-0849-B0BB-BCC43D6B7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4704" y="2190952"/>
              <a:ext cx="321552" cy="446593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8A6E10B-0CBD-C340-ABA2-79BEA15B9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0671" y="2213118"/>
              <a:ext cx="356240" cy="451072"/>
            </a:xfrm>
            <a:prstGeom prst="rect">
              <a:avLst/>
            </a:prstGeom>
          </p:spPr>
        </p:pic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DE64E24E-9834-3544-8A61-D438267FB56B}"/>
                </a:ext>
              </a:extLst>
            </p:cNvPr>
            <p:cNvCxnSpPr/>
            <p:nvPr/>
          </p:nvCxnSpPr>
          <p:spPr>
            <a:xfrm>
              <a:off x="3217539" y="2438654"/>
              <a:ext cx="105849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0D33E91E-8100-0A40-993E-11A17BCB68E6}"/>
                </a:ext>
              </a:extLst>
            </p:cNvPr>
            <p:cNvCxnSpPr>
              <a:cxnSpLocks/>
            </p:cNvCxnSpPr>
            <p:nvPr/>
          </p:nvCxnSpPr>
          <p:spPr>
            <a:xfrm>
              <a:off x="3106911" y="2637545"/>
              <a:ext cx="455453" cy="37093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EB834272-E06C-DC46-98B9-7FEFE26483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9250" y="2637545"/>
              <a:ext cx="455453" cy="46421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2FB814CD-1EA3-174C-93D8-17D2EA27B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3828" y="2983675"/>
              <a:ext cx="324776" cy="445325"/>
            </a:xfrm>
            <a:prstGeom prst="rect">
              <a:avLst/>
            </a:prstGeom>
          </p:spPr>
        </p:pic>
        <p:pic>
          <p:nvPicPr>
            <p:cNvPr id="72" name="Content Placeholder 12">
              <a:extLst>
                <a:ext uri="{FF2B5EF4-FFF2-40B4-BE49-F238E27FC236}">
                  <a16:creationId xmlns:a16="http://schemas.microsoft.com/office/drawing/2014/main" id="{CFFA13D0-DBFC-9840-B127-CA73315F2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86749" y="1479773"/>
              <a:ext cx="372501" cy="435131"/>
            </a:xfrm>
            <a:prstGeom prst="rect">
              <a:avLst/>
            </a:prstGeom>
          </p:spPr>
        </p:pic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5B9AC0AE-BD25-7049-B34B-007FF747E5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4287" y="1896714"/>
              <a:ext cx="445079" cy="44710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16B13F43-8373-1A4E-91A8-B6E36BEB2FFD}"/>
                </a:ext>
              </a:extLst>
            </p:cNvPr>
            <p:cNvCxnSpPr>
              <a:cxnSpLocks/>
            </p:cNvCxnSpPr>
            <p:nvPr/>
          </p:nvCxnSpPr>
          <p:spPr>
            <a:xfrm>
              <a:off x="3951013" y="1896714"/>
              <a:ext cx="455453" cy="37093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E8AB4F01-8904-164A-9D76-A6DF4F7CAE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21950" y="1998541"/>
              <a:ext cx="26668" cy="81412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05BFD568-49D9-454A-B7EA-64DEAE9F54CC}"/>
              </a:ext>
            </a:extLst>
          </p:cNvPr>
          <p:cNvSpPr/>
          <p:nvPr/>
        </p:nvSpPr>
        <p:spPr>
          <a:xfrm>
            <a:off x="468549" y="5192576"/>
            <a:ext cx="11504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On-the-fly Committee Formation: </a:t>
            </a:r>
            <a:r>
              <a:rPr lang="en-US" sz="2400" dirty="0"/>
              <a:t>Committee for each epoch is known at the start of the 			     hand-off phase of the previous epoch.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EBBB559-9676-364E-943E-350DBE49DB8A}"/>
              </a:ext>
            </a:extLst>
          </p:cNvPr>
          <p:cNvSpPr/>
          <p:nvPr/>
        </p:nvSpPr>
        <p:spPr>
          <a:xfrm>
            <a:off x="6584986" y="4056780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F403AB0-3E13-4D43-907E-A4C573B7CC5D}"/>
              </a:ext>
            </a:extLst>
          </p:cNvPr>
          <p:cNvSpPr/>
          <p:nvPr/>
        </p:nvSpPr>
        <p:spPr>
          <a:xfrm>
            <a:off x="10072186" y="4057871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DC3259-16BE-464A-9997-7FBE24783505}"/>
              </a:ext>
            </a:extLst>
          </p:cNvPr>
          <p:cNvSpPr/>
          <p:nvPr/>
        </p:nvSpPr>
        <p:spPr>
          <a:xfrm>
            <a:off x="1230216" y="4052225"/>
            <a:ext cx="1825297" cy="5118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Input Stage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9DDD82D-4ED8-2E41-B511-60C13B819EC3}"/>
              </a:ext>
            </a:extLst>
          </p:cNvPr>
          <p:cNvSpPr/>
          <p:nvPr/>
        </p:nvSpPr>
        <p:spPr>
          <a:xfrm>
            <a:off x="3099797" y="4052226"/>
            <a:ext cx="1813113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AE811A1-3649-A348-A510-A69D9081AD03}"/>
              </a:ext>
            </a:extLst>
          </p:cNvPr>
          <p:cNvSpPr/>
          <p:nvPr/>
        </p:nvSpPr>
        <p:spPr>
          <a:xfrm>
            <a:off x="4948770" y="4052225"/>
            <a:ext cx="1614074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250CFE2-F3FD-924A-B233-59284E8E804D}"/>
              </a:ext>
            </a:extLst>
          </p:cNvPr>
          <p:cNvSpPr/>
          <p:nvPr/>
        </p:nvSpPr>
        <p:spPr>
          <a:xfrm>
            <a:off x="8432425" y="4052225"/>
            <a:ext cx="1614074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loud 3">
                <a:extLst>
                  <a:ext uri="{FF2B5EF4-FFF2-40B4-BE49-F238E27FC236}">
                    <a16:creationId xmlns:a16="http://schemas.microsoft.com/office/drawing/2014/main" id="{DB379A64-005A-4F4C-A4C0-97622557F0CB}"/>
                  </a:ext>
                </a:extLst>
              </p:cNvPr>
              <p:cNvSpPr/>
              <p:nvPr/>
            </p:nvSpPr>
            <p:spPr>
              <a:xfrm>
                <a:off x="673811" y="3168666"/>
                <a:ext cx="2013222" cy="744564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is formed here</a:t>
                </a:r>
              </a:p>
            </p:txBody>
          </p:sp>
        </mc:Choice>
        <mc:Fallback xmlns="">
          <p:sp>
            <p:nvSpPr>
              <p:cNvPr id="4" name="Cloud 3">
                <a:extLst>
                  <a:ext uri="{FF2B5EF4-FFF2-40B4-BE49-F238E27FC236}">
                    <a16:creationId xmlns:a16="http://schemas.microsoft.com/office/drawing/2014/main" id="{DB379A64-005A-4F4C-A4C0-97622557F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11" y="3168666"/>
                <a:ext cx="2013222" cy="744564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7151CB9-BD4C-F249-8B21-6011AEDA6338}"/>
              </a:ext>
            </a:extLst>
          </p:cNvPr>
          <p:cNvCxnSpPr>
            <a:cxnSpLocks/>
          </p:cNvCxnSpPr>
          <p:nvPr/>
        </p:nvCxnSpPr>
        <p:spPr>
          <a:xfrm flipV="1">
            <a:off x="4931870" y="3924901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10E3C7F-9D09-7B4E-8649-9BD8AC3D97E3}"/>
              </a:ext>
            </a:extLst>
          </p:cNvPr>
          <p:cNvCxnSpPr>
            <a:cxnSpLocks/>
          </p:cNvCxnSpPr>
          <p:nvPr/>
        </p:nvCxnSpPr>
        <p:spPr>
          <a:xfrm flipV="1">
            <a:off x="1210051" y="3924901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91A856-B9F6-1D49-830C-C96C98B81424}"/>
                  </a:ext>
                </a:extLst>
              </p:cNvPr>
              <p:cNvSpPr txBox="1"/>
              <p:nvPr/>
            </p:nvSpPr>
            <p:spPr>
              <a:xfrm>
                <a:off x="3504960" y="1377875"/>
                <a:ext cx="13709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91A856-B9F6-1D49-830C-C96C98B81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960" y="1377875"/>
                <a:ext cx="1370953" cy="338554"/>
              </a:xfrm>
              <a:prstGeom prst="rect">
                <a:avLst/>
              </a:prstGeom>
              <a:blipFill>
                <a:blip r:embed="rId9"/>
                <a:stretch>
                  <a:fillRect l="-2778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loud 61">
                <a:extLst>
                  <a:ext uri="{FF2B5EF4-FFF2-40B4-BE49-F238E27FC236}">
                    <a16:creationId xmlns:a16="http://schemas.microsoft.com/office/drawing/2014/main" id="{6C412C09-FDB7-7346-8C71-2F834C34E673}"/>
                  </a:ext>
                </a:extLst>
              </p:cNvPr>
              <p:cNvSpPr/>
              <p:nvPr/>
            </p:nvSpPr>
            <p:spPr>
              <a:xfrm>
                <a:off x="4391033" y="3168666"/>
                <a:ext cx="2023326" cy="744564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is formed here</a:t>
                </a:r>
              </a:p>
            </p:txBody>
          </p:sp>
        </mc:Choice>
        <mc:Fallback xmlns="">
          <p:sp>
            <p:nvSpPr>
              <p:cNvPr id="62" name="Cloud 61">
                <a:extLst>
                  <a:ext uri="{FF2B5EF4-FFF2-40B4-BE49-F238E27FC236}">
                    <a16:creationId xmlns:a16="http://schemas.microsoft.com/office/drawing/2014/main" id="{6C412C09-FDB7-7346-8C71-2F834C34E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033" y="3168666"/>
                <a:ext cx="2023326" cy="744564"/>
              </a:xfrm>
              <a:prstGeom prst="cloud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0694F0D-A984-F94B-8AD0-C880D2621E6D}"/>
                  </a:ext>
                </a:extLst>
              </p:cNvPr>
              <p:cNvSpPr txBox="1"/>
              <p:nvPr/>
            </p:nvSpPr>
            <p:spPr>
              <a:xfrm>
                <a:off x="6831085" y="1310135"/>
                <a:ext cx="13753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0694F0D-A984-F94B-8AD0-C880D2621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085" y="1310135"/>
                <a:ext cx="1375313" cy="338554"/>
              </a:xfrm>
              <a:prstGeom prst="rect">
                <a:avLst/>
              </a:prstGeom>
              <a:blipFill>
                <a:blip r:embed="rId11"/>
                <a:stretch>
                  <a:fillRect l="-2752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018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E57F-42CF-CB4C-8FC0-29DE5C53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Committees: When are they formed?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FAC2A2B-B6DC-AF48-9A3B-EC283A158F3D}"/>
              </a:ext>
            </a:extLst>
          </p:cNvPr>
          <p:cNvGrpSpPr/>
          <p:nvPr/>
        </p:nvGrpSpPr>
        <p:grpSpPr>
          <a:xfrm>
            <a:off x="3215800" y="1618611"/>
            <a:ext cx="8450405" cy="2101627"/>
            <a:chOff x="2937796" y="1491348"/>
            <a:chExt cx="8450405" cy="210162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C7BE013-12FD-A648-BCBF-37B77E8EC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66649" y="2183554"/>
              <a:ext cx="321552" cy="44659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C47056-4920-E04B-BB1C-C8DC1E240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7835" y="2198437"/>
              <a:ext cx="321552" cy="44659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96D5EF0-345F-8B42-BE8C-34F24CC02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5435" y="2182755"/>
              <a:ext cx="356240" cy="451072"/>
            </a:xfrm>
            <a:prstGeom prst="rect">
              <a:avLst/>
            </a:prstGeom>
          </p:spPr>
        </p:pic>
        <p:sp>
          <p:nvSpPr>
            <p:cNvPr id="22" name="Up-Down Arrow 21">
              <a:extLst>
                <a:ext uri="{FF2B5EF4-FFF2-40B4-BE49-F238E27FC236}">
                  <a16:creationId xmlns:a16="http://schemas.microsoft.com/office/drawing/2014/main" id="{032E6BD7-4258-8E4E-914C-42362DF41A23}"/>
                </a:ext>
              </a:extLst>
            </p:cNvPr>
            <p:cNvSpPr/>
            <p:nvPr/>
          </p:nvSpPr>
          <p:spPr>
            <a:xfrm rot="16200000">
              <a:off x="5380954" y="2052515"/>
              <a:ext cx="272805" cy="881113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BA4CD7-8549-D84C-BBD5-FAA17CAFEE3E}"/>
                </a:ext>
              </a:extLst>
            </p:cNvPr>
            <p:cNvCxnSpPr>
              <a:cxnSpLocks/>
            </p:cNvCxnSpPr>
            <p:nvPr/>
          </p:nvCxnSpPr>
          <p:spPr>
            <a:xfrm>
              <a:off x="6665798" y="2513762"/>
              <a:ext cx="112322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0B634E0-B222-9546-8A7E-A69C812924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3081" y="1996594"/>
              <a:ext cx="445079" cy="44710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7C7E0D0-246D-2947-BF66-CD2C7660D3EF}"/>
                </a:ext>
              </a:extLst>
            </p:cNvPr>
            <p:cNvCxnSpPr>
              <a:cxnSpLocks/>
            </p:cNvCxnSpPr>
            <p:nvPr/>
          </p:nvCxnSpPr>
          <p:spPr>
            <a:xfrm>
              <a:off x="7429807" y="1996594"/>
              <a:ext cx="455453" cy="37093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4AD9297-FDF4-9C42-8806-5742C54BD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227" y="1494583"/>
              <a:ext cx="324776" cy="45107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81E0A18-69E3-D349-9C30-E1A6CB810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30827" y="2201454"/>
              <a:ext cx="356240" cy="45107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0EC67FF-70FB-B342-B479-CCE4DC45D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10125" y="2995249"/>
              <a:ext cx="324776" cy="445325"/>
            </a:xfrm>
            <a:prstGeom prst="rect">
              <a:avLst/>
            </a:prstGeom>
          </p:spPr>
        </p:pic>
        <p:sp>
          <p:nvSpPr>
            <p:cNvPr id="44" name="Up-Down Arrow 43">
              <a:extLst>
                <a:ext uri="{FF2B5EF4-FFF2-40B4-BE49-F238E27FC236}">
                  <a16:creationId xmlns:a16="http://schemas.microsoft.com/office/drawing/2014/main" id="{E6479B52-904F-9944-89E4-836C4980FBE5}"/>
                </a:ext>
              </a:extLst>
            </p:cNvPr>
            <p:cNvSpPr/>
            <p:nvPr/>
          </p:nvSpPr>
          <p:spPr>
            <a:xfrm rot="16200000">
              <a:off x="8728705" y="2039283"/>
              <a:ext cx="272805" cy="881113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ED316B6-E63D-B144-97B5-DCC863817BFB}"/>
                </a:ext>
              </a:extLst>
            </p:cNvPr>
            <p:cNvCxnSpPr/>
            <p:nvPr/>
          </p:nvCxnSpPr>
          <p:spPr>
            <a:xfrm>
              <a:off x="9974353" y="2471576"/>
              <a:ext cx="105849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3789933-7307-AD41-85A3-508F8F2AB1D5}"/>
                </a:ext>
              </a:extLst>
            </p:cNvPr>
            <p:cNvCxnSpPr>
              <a:cxnSpLocks/>
            </p:cNvCxnSpPr>
            <p:nvPr/>
          </p:nvCxnSpPr>
          <p:spPr>
            <a:xfrm>
              <a:off x="9863725" y="2670468"/>
              <a:ext cx="455453" cy="37093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F0423E0-CC28-1244-8BFD-6741020F38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16065" y="2670468"/>
              <a:ext cx="455453" cy="46421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AD4B973-006B-AF49-A77B-AF5EEB7F9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34327" y="1491348"/>
              <a:ext cx="338550" cy="464213"/>
            </a:xfrm>
            <a:prstGeom prst="rect">
              <a:avLst/>
            </a:prstGeom>
          </p:spPr>
        </p:pic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ECA31E8-865E-A444-874B-B4B59667B8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451" y="1871675"/>
              <a:ext cx="445079" cy="44710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B53CD5A-6967-4D43-837B-6117DC08198B}"/>
                </a:ext>
              </a:extLst>
            </p:cNvPr>
            <p:cNvCxnSpPr>
              <a:cxnSpLocks/>
            </p:cNvCxnSpPr>
            <p:nvPr/>
          </p:nvCxnSpPr>
          <p:spPr>
            <a:xfrm>
              <a:off x="10774418" y="1856792"/>
              <a:ext cx="371409" cy="29873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D82A1A3-72A1-D34D-9446-F9FEBBC41C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03113" y="1973502"/>
              <a:ext cx="26668" cy="81412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E08FE84-9F05-F14B-B143-0BA0B8E2154A}"/>
                </a:ext>
              </a:extLst>
            </p:cNvPr>
            <p:cNvGrpSpPr/>
            <p:nvPr/>
          </p:nvGrpSpPr>
          <p:grpSpPr>
            <a:xfrm>
              <a:off x="2937796" y="1643748"/>
              <a:ext cx="1985585" cy="1949227"/>
              <a:chOff x="2750671" y="1479773"/>
              <a:chExt cx="1985585" cy="1949227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6D711FF-F68F-0849-B0BB-BCC43D6B7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4704" y="2190952"/>
                <a:ext cx="321552" cy="446593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B8A6E10B-0CBD-C340-ABA2-79BEA15B99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50671" y="2213118"/>
                <a:ext cx="356240" cy="451072"/>
              </a:xfrm>
              <a:prstGeom prst="rect">
                <a:avLst/>
              </a:prstGeom>
            </p:spPr>
          </p:pic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DE64E24E-9834-3544-8A61-D438267FB56B}"/>
                  </a:ext>
                </a:extLst>
              </p:cNvPr>
              <p:cNvCxnSpPr/>
              <p:nvPr/>
            </p:nvCxnSpPr>
            <p:spPr>
              <a:xfrm>
                <a:off x="3217539" y="2438654"/>
                <a:ext cx="1058499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0D33E91E-8100-0A40-993E-11A17BCB6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6911" y="2637545"/>
                <a:ext cx="455453" cy="370934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EB834272-E06C-DC46-98B9-7FEFE26483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59250" y="2637545"/>
                <a:ext cx="455453" cy="464213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2FB814CD-1EA3-174C-93D8-17D2EA27B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93828" y="2983675"/>
                <a:ext cx="324776" cy="445325"/>
              </a:xfrm>
              <a:prstGeom prst="rect">
                <a:avLst/>
              </a:prstGeom>
            </p:spPr>
          </p:pic>
          <p:pic>
            <p:nvPicPr>
              <p:cNvPr id="72" name="Content Placeholder 12">
                <a:extLst>
                  <a:ext uri="{FF2B5EF4-FFF2-40B4-BE49-F238E27FC236}">
                    <a16:creationId xmlns:a16="http://schemas.microsoft.com/office/drawing/2014/main" id="{CFFA13D0-DBFC-9840-B127-CA73315F2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86749" y="1479773"/>
                <a:ext cx="372501" cy="435131"/>
              </a:xfrm>
              <a:prstGeom prst="rect">
                <a:avLst/>
              </a:prstGeom>
            </p:spPr>
          </p:pic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5B9AC0AE-BD25-7049-B34B-007FF747E5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74287" y="1896714"/>
                <a:ext cx="445079" cy="44710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16B13F43-8373-1A4E-91A8-B6E36BEB2F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1013" y="1896714"/>
                <a:ext cx="455453" cy="370934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E8AB4F01-8904-164A-9D76-A6DF4F7CAE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21950" y="1998541"/>
                <a:ext cx="26668" cy="81412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05BFD568-49D9-454A-B7EA-64DEAE9F54CC}"/>
              </a:ext>
            </a:extLst>
          </p:cNvPr>
          <p:cNvSpPr/>
          <p:nvPr/>
        </p:nvSpPr>
        <p:spPr>
          <a:xfrm>
            <a:off x="468549" y="5192576"/>
            <a:ext cx="11504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On-the-fly Committee Formation: </a:t>
            </a:r>
            <a:r>
              <a:rPr lang="en-US" sz="2400" dirty="0"/>
              <a:t>Committee for each epoch is known at the start of the 			     hand-off phase of the previous epoch.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EBBB559-9676-364E-943E-350DBE49DB8A}"/>
              </a:ext>
            </a:extLst>
          </p:cNvPr>
          <p:cNvSpPr/>
          <p:nvPr/>
        </p:nvSpPr>
        <p:spPr>
          <a:xfrm>
            <a:off x="6584986" y="4056780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F403AB0-3E13-4D43-907E-A4C573B7CC5D}"/>
              </a:ext>
            </a:extLst>
          </p:cNvPr>
          <p:cNvSpPr/>
          <p:nvPr/>
        </p:nvSpPr>
        <p:spPr>
          <a:xfrm>
            <a:off x="10072186" y="4057871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DC3259-16BE-464A-9997-7FBE24783505}"/>
              </a:ext>
            </a:extLst>
          </p:cNvPr>
          <p:cNvSpPr/>
          <p:nvPr/>
        </p:nvSpPr>
        <p:spPr>
          <a:xfrm>
            <a:off x="1230216" y="4052225"/>
            <a:ext cx="1825297" cy="5118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Input Stage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9DDD82D-4ED8-2E41-B511-60C13B819EC3}"/>
              </a:ext>
            </a:extLst>
          </p:cNvPr>
          <p:cNvSpPr/>
          <p:nvPr/>
        </p:nvSpPr>
        <p:spPr>
          <a:xfrm>
            <a:off x="3099797" y="4052226"/>
            <a:ext cx="1813113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AE811A1-3649-A348-A510-A69D9081AD03}"/>
              </a:ext>
            </a:extLst>
          </p:cNvPr>
          <p:cNvSpPr/>
          <p:nvPr/>
        </p:nvSpPr>
        <p:spPr>
          <a:xfrm>
            <a:off x="4948770" y="4052225"/>
            <a:ext cx="1614074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250CFE2-F3FD-924A-B233-59284E8E804D}"/>
              </a:ext>
            </a:extLst>
          </p:cNvPr>
          <p:cNvSpPr/>
          <p:nvPr/>
        </p:nvSpPr>
        <p:spPr>
          <a:xfrm>
            <a:off x="8432425" y="4052225"/>
            <a:ext cx="1614074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loud 3">
                <a:extLst>
                  <a:ext uri="{FF2B5EF4-FFF2-40B4-BE49-F238E27FC236}">
                    <a16:creationId xmlns:a16="http://schemas.microsoft.com/office/drawing/2014/main" id="{DB379A64-005A-4F4C-A4C0-97622557F0CB}"/>
                  </a:ext>
                </a:extLst>
              </p:cNvPr>
              <p:cNvSpPr/>
              <p:nvPr/>
            </p:nvSpPr>
            <p:spPr>
              <a:xfrm>
                <a:off x="673811" y="3168666"/>
                <a:ext cx="2013222" cy="744564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is formed here</a:t>
                </a:r>
              </a:p>
            </p:txBody>
          </p:sp>
        </mc:Choice>
        <mc:Fallback xmlns="">
          <p:sp>
            <p:nvSpPr>
              <p:cNvPr id="4" name="Cloud 3">
                <a:extLst>
                  <a:ext uri="{FF2B5EF4-FFF2-40B4-BE49-F238E27FC236}">
                    <a16:creationId xmlns:a16="http://schemas.microsoft.com/office/drawing/2014/main" id="{DB379A64-005A-4F4C-A4C0-97622557F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11" y="3168666"/>
                <a:ext cx="2013222" cy="744564"/>
              </a:xfrm>
              <a:prstGeom prst="cloud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7151CB9-BD4C-F249-8B21-6011AEDA6338}"/>
              </a:ext>
            </a:extLst>
          </p:cNvPr>
          <p:cNvCxnSpPr>
            <a:cxnSpLocks/>
          </p:cNvCxnSpPr>
          <p:nvPr/>
        </p:nvCxnSpPr>
        <p:spPr>
          <a:xfrm flipV="1">
            <a:off x="4931870" y="3924901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10E3C7F-9D09-7B4E-8649-9BD8AC3D97E3}"/>
              </a:ext>
            </a:extLst>
          </p:cNvPr>
          <p:cNvCxnSpPr>
            <a:cxnSpLocks/>
          </p:cNvCxnSpPr>
          <p:nvPr/>
        </p:nvCxnSpPr>
        <p:spPr>
          <a:xfrm flipV="1">
            <a:off x="1210051" y="3924901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4FC27A9-920C-D444-982C-B8455842D4AA}"/>
              </a:ext>
            </a:extLst>
          </p:cNvPr>
          <p:cNvCxnSpPr>
            <a:cxnSpLocks/>
          </p:cNvCxnSpPr>
          <p:nvPr/>
        </p:nvCxnSpPr>
        <p:spPr>
          <a:xfrm flipV="1">
            <a:off x="8432425" y="3924901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91A856-B9F6-1D49-830C-C96C98B81424}"/>
                  </a:ext>
                </a:extLst>
              </p:cNvPr>
              <p:cNvSpPr txBox="1"/>
              <p:nvPr/>
            </p:nvSpPr>
            <p:spPr>
              <a:xfrm>
                <a:off x="3504960" y="1377875"/>
                <a:ext cx="13709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91A856-B9F6-1D49-830C-C96C98B81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960" y="1377875"/>
                <a:ext cx="1370953" cy="338554"/>
              </a:xfrm>
              <a:prstGeom prst="rect">
                <a:avLst/>
              </a:prstGeom>
              <a:blipFill>
                <a:blip r:embed="rId10"/>
                <a:stretch>
                  <a:fillRect l="-2778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loud 61">
                <a:extLst>
                  <a:ext uri="{FF2B5EF4-FFF2-40B4-BE49-F238E27FC236}">
                    <a16:creationId xmlns:a16="http://schemas.microsoft.com/office/drawing/2014/main" id="{6C412C09-FDB7-7346-8C71-2F834C34E673}"/>
                  </a:ext>
                </a:extLst>
              </p:cNvPr>
              <p:cNvSpPr/>
              <p:nvPr/>
            </p:nvSpPr>
            <p:spPr>
              <a:xfrm>
                <a:off x="4391033" y="3168666"/>
                <a:ext cx="2023326" cy="744564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is formed here</a:t>
                </a:r>
              </a:p>
            </p:txBody>
          </p:sp>
        </mc:Choice>
        <mc:Fallback xmlns="">
          <p:sp>
            <p:nvSpPr>
              <p:cNvPr id="62" name="Cloud 61">
                <a:extLst>
                  <a:ext uri="{FF2B5EF4-FFF2-40B4-BE49-F238E27FC236}">
                    <a16:creationId xmlns:a16="http://schemas.microsoft.com/office/drawing/2014/main" id="{6C412C09-FDB7-7346-8C71-2F834C34E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033" y="3168666"/>
                <a:ext cx="2023326" cy="744564"/>
              </a:xfrm>
              <a:prstGeom prst="cloud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loud 62">
                <a:extLst>
                  <a:ext uri="{FF2B5EF4-FFF2-40B4-BE49-F238E27FC236}">
                    <a16:creationId xmlns:a16="http://schemas.microsoft.com/office/drawing/2014/main" id="{6A529274-0154-EA44-A1B9-3B1A445314BD}"/>
                  </a:ext>
                </a:extLst>
              </p:cNvPr>
              <p:cNvSpPr/>
              <p:nvPr/>
            </p:nvSpPr>
            <p:spPr>
              <a:xfrm>
                <a:off x="7773980" y="3168666"/>
                <a:ext cx="2013222" cy="744564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is formed here</a:t>
                </a:r>
              </a:p>
            </p:txBody>
          </p:sp>
        </mc:Choice>
        <mc:Fallback xmlns="">
          <p:sp>
            <p:nvSpPr>
              <p:cNvPr id="63" name="Cloud 62">
                <a:extLst>
                  <a:ext uri="{FF2B5EF4-FFF2-40B4-BE49-F238E27FC236}">
                    <a16:creationId xmlns:a16="http://schemas.microsoft.com/office/drawing/2014/main" id="{6A529274-0154-EA44-A1B9-3B1A4453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980" y="3168666"/>
                <a:ext cx="2013222" cy="744564"/>
              </a:xfrm>
              <a:prstGeom prst="cloud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0694F0D-A984-F94B-8AD0-C880D2621E6D}"/>
                  </a:ext>
                </a:extLst>
              </p:cNvPr>
              <p:cNvSpPr txBox="1"/>
              <p:nvPr/>
            </p:nvSpPr>
            <p:spPr>
              <a:xfrm>
                <a:off x="6831085" y="1310135"/>
                <a:ext cx="13753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0694F0D-A984-F94B-8AD0-C880D2621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085" y="1310135"/>
                <a:ext cx="1375313" cy="338554"/>
              </a:xfrm>
              <a:prstGeom prst="rect">
                <a:avLst/>
              </a:prstGeom>
              <a:blipFill>
                <a:blip r:embed="rId13"/>
                <a:stretch>
                  <a:fillRect l="-2752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3BAD6B1-5BA7-7747-8337-36FCBB6FC9C2}"/>
                  </a:ext>
                </a:extLst>
              </p:cNvPr>
              <p:cNvSpPr txBox="1"/>
              <p:nvPr/>
            </p:nvSpPr>
            <p:spPr>
              <a:xfrm>
                <a:off x="10095640" y="1208598"/>
                <a:ext cx="13753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3BAD6B1-5BA7-7747-8337-36FCBB6FC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5640" y="1208598"/>
                <a:ext cx="1375313" cy="338554"/>
              </a:xfrm>
              <a:prstGeom prst="rect">
                <a:avLst/>
              </a:prstGeom>
              <a:blipFill>
                <a:blip r:embed="rId14"/>
                <a:stretch>
                  <a:fillRect l="-1818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692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E57F-42CF-CB4C-8FC0-29DE5C53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Committees: When are they formed?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FAC2A2B-B6DC-AF48-9A3B-EC283A158F3D}"/>
              </a:ext>
            </a:extLst>
          </p:cNvPr>
          <p:cNvGrpSpPr/>
          <p:nvPr/>
        </p:nvGrpSpPr>
        <p:grpSpPr>
          <a:xfrm>
            <a:off x="3215800" y="1618611"/>
            <a:ext cx="8450405" cy="2101627"/>
            <a:chOff x="2937796" y="1491348"/>
            <a:chExt cx="8450405" cy="210162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C7BE013-12FD-A648-BCBF-37B77E8EC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66649" y="2183554"/>
              <a:ext cx="321552" cy="44659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C47056-4920-E04B-BB1C-C8DC1E240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7835" y="2198437"/>
              <a:ext cx="321552" cy="44659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96D5EF0-345F-8B42-BE8C-34F24CC02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5435" y="2182755"/>
              <a:ext cx="356240" cy="451072"/>
            </a:xfrm>
            <a:prstGeom prst="rect">
              <a:avLst/>
            </a:prstGeom>
          </p:spPr>
        </p:pic>
        <p:sp>
          <p:nvSpPr>
            <p:cNvPr id="22" name="Up-Down Arrow 21">
              <a:extLst>
                <a:ext uri="{FF2B5EF4-FFF2-40B4-BE49-F238E27FC236}">
                  <a16:creationId xmlns:a16="http://schemas.microsoft.com/office/drawing/2014/main" id="{032E6BD7-4258-8E4E-914C-42362DF41A23}"/>
                </a:ext>
              </a:extLst>
            </p:cNvPr>
            <p:cNvSpPr/>
            <p:nvPr/>
          </p:nvSpPr>
          <p:spPr>
            <a:xfrm rot="16200000">
              <a:off x="5380954" y="2052515"/>
              <a:ext cx="272805" cy="881113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BA4CD7-8549-D84C-BBD5-FAA17CAFEE3E}"/>
                </a:ext>
              </a:extLst>
            </p:cNvPr>
            <p:cNvCxnSpPr>
              <a:cxnSpLocks/>
            </p:cNvCxnSpPr>
            <p:nvPr/>
          </p:nvCxnSpPr>
          <p:spPr>
            <a:xfrm>
              <a:off x="6665798" y="2513762"/>
              <a:ext cx="112322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0B634E0-B222-9546-8A7E-A69C812924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3081" y="1996594"/>
              <a:ext cx="445079" cy="44710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7C7E0D0-246D-2947-BF66-CD2C7660D3EF}"/>
                </a:ext>
              </a:extLst>
            </p:cNvPr>
            <p:cNvCxnSpPr>
              <a:cxnSpLocks/>
            </p:cNvCxnSpPr>
            <p:nvPr/>
          </p:nvCxnSpPr>
          <p:spPr>
            <a:xfrm>
              <a:off x="7429807" y="1996594"/>
              <a:ext cx="455453" cy="37093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4AD9297-FDF4-9C42-8806-5742C54BD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227" y="1494583"/>
              <a:ext cx="324776" cy="45107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81E0A18-69E3-D349-9C30-E1A6CB810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30827" y="2201454"/>
              <a:ext cx="356240" cy="45107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0EC67FF-70FB-B342-B479-CCE4DC45D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10125" y="2995249"/>
              <a:ext cx="324776" cy="445325"/>
            </a:xfrm>
            <a:prstGeom prst="rect">
              <a:avLst/>
            </a:prstGeom>
          </p:spPr>
        </p:pic>
        <p:sp>
          <p:nvSpPr>
            <p:cNvPr id="44" name="Up-Down Arrow 43">
              <a:extLst>
                <a:ext uri="{FF2B5EF4-FFF2-40B4-BE49-F238E27FC236}">
                  <a16:creationId xmlns:a16="http://schemas.microsoft.com/office/drawing/2014/main" id="{E6479B52-904F-9944-89E4-836C4980FBE5}"/>
                </a:ext>
              </a:extLst>
            </p:cNvPr>
            <p:cNvSpPr/>
            <p:nvPr/>
          </p:nvSpPr>
          <p:spPr>
            <a:xfrm rot="16200000">
              <a:off x="8728705" y="2039283"/>
              <a:ext cx="272805" cy="881113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ED316B6-E63D-B144-97B5-DCC863817BFB}"/>
                </a:ext>
              </a:extLst>
            </p:cNvPr>
            <p:cNvCxnSpPr/>
            <p:nvPr/>
          </p:nvCxnSpPr>
          <p:spPr>
            <a:xfrm>
              <a:off x="9974353" y="2471576"/>
              <a:ext cx="105849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3789933-7307-AD41-85A3-508F8F2AB1D5}"/>
                </a:ext>
              </a:extLst>
            </p:cNvPr>
            <p:cNvCxnSpPr>
              <a:cxnSpLocks/>
            </p:cNvCxnSpPr>
            <p:nvPr/>
          </p:nvCxnSpPr>
          <p:spPr>
            <a:xfrm>
              <a:off x="9863725" y="2670468"/>
              <a:ext cx="455453" cy="37093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F0423E0-CC28-1244-8BFD-6741020F38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16065" y="2670468"/>
              <a:ext cx="455453" cy="46421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AD4B973-006B-AF49-A77B-AF5EEB7F9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34327" y="1491348"/>
              <a:ext cx="338550" cy="464213"/>
            </a:xfrm>
            <a:prstGeom prst="rect">
              <a:avLst/>
            </a:prstGeom>
          </p:spPr>
        </p:pic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ECA31E8-865E-A444-874B-B4B59667B8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451" y="1871675"/>
              <a:ext cx="445079" cy="44710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B53CD5A-6967-4D43-837B-6117DC08198B}"/>
                </a:ext>
              </a:extLst>
            </p:cNvPr>
            <p:cNvCxnSpPr>
              <a:cxnSpLocks/>
            </p:cNvCxnSpPr>
            <p:nvPr/>
          </p:nvCxnSpPr>
          <p:spPr>
            <a:xfrm>
              <a:off x="10774418" y="1856792"/>
              <a:ext cx="371409" cy="29873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D82A1A3-72A1-D34D-9446-F9FEBBC41C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03113" y="1973502"/>
              <a:ext cx="26668" cy="81412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E08FE84-9F05-F14B-B143-0BA0B8E2154A}"/>
                </a:ext>
              </a:extLst>
            </p:cNvPr>
            <p:cNvGrpSpPr/>
            <p:nvPr/>
          </p:nvGrpSpPr>
          <p:grpSpPr>
            <a:xfrm>
              <a:off x="2937796" y="1643748"/>
              <a:ext cx="1985585" cy="1949227"/>
              <a:chOff x="2750671" y="1479773"/>
              <a:chExt cx="1985585" cy="1949227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6D711FF-F68F-0849-B0BB-BCC43D6B7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4704" y="2190952"/>
                <a:ext cx="321552" cy="446593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B8A6E10B-0CBD-C340-ABA2-79BEA15B99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50671" y="2213118"/>
                <a:ext cx="356240" cy="451072"/>
              </a:xfrm>
              <a:prstGeom prst="rect">
                <a:avLst/>
              </a:prstGeom>
            </p:spPr>
          </p:pic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DE64E24E-9834-3544-8A61-D438267FB56B}"/>
                  </a:ext>
                </a:extLst>
              </p:cNvPr>
              <p:cNvCxnSpPr/>
              <p:nvPr/>
            </p:nvCxnSpPr>
            <p:spPr>
              <a:xfrm>
                <a:off x="3217539" y="2438654"/>
                <a:ext cx="1058499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0D33E91E-8100-0A40-993E-11A17BCB6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6911" y="2637545"/>
                <a:ext cx="455453" cy="370934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EB834272-E06C-DC46-98B9-7FEFE26483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59250" y="2637545"/>
                <a:ext cx="455453" cy="464213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2FB814CD-1EA3-174C-93D8-17D2EA27B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93828" y="2983675"/>
                <a:ext cx="324776" cy="445325"/>
              </a:xfrm>
              <a:prstGeom prst="rect">
                <a:avLst/>
              </a:prstGeom>
            </p:spPr>
          </p:pic>
          <p:pic>
            <p:nvPicPr>
              <p:cNvPr id="72" name="Content Placeholder 12">
                <a:extLst>
                  <a:ext uri="{FF2B5EF4-FFF2-40B4-BE49-F238E27FC236}">
                    <a16:creationId xmlns:a16="http://schemas.microsoft.com/office/drawing/2014/main" id="{CFFA13D0-DBFC-9840-B127-CA73315F2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86749" y="1479773"/>
                <a:ext cx="372501" cy="435131"/>
              </a:xfrm>
              <a:prstGeom prst="rect">
                <a:avLst/>
              </a:prstGeom>
            </p:spPr>
          </p:pic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5B9AC0AE-BD25-7049-B34B-007FF747E5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74287" y="1896714"/>
                <a:ext cx="445079" cy="44710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16B13F43-8373-1A4E-91A8-B6E36BEB2F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1013" y="1896714"/>
                <a:ext cx="455453" cy="370934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E8AB4F01-8904-164A-9D76-A6DF4F7CAE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21950" y="1998541"/>
                <a:ext cx="26668" cy="81412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05BFD568-49D9-454A-B7EA-64DEAE9F54CC}"/>
              </a:ext>
            </a:extLst>
          </p:cNvPr>
          <p:cNvSpPr/>
          <p:nvPr/>
        </p:nvSpPr>
        <p:spPr>
          <a:xfrm>
            <a:off x="468549" y="5192576"/>
            <a:ext cx="11504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On-the-fly Committee Formation: </a:t>
            </a:r>
            <a:r>
              <a:rPr lang="en-US" sz="2400" dirty="0"/>
              <a:t>Committee for each epoch is known at the start of the 			     hand-off phase of the previous epoch.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EBBB559-9676-364E-943E-350DBE49DB8A}"/>
              </a:ext>
            </a:extLst>
          </p:cNvPr>
          <p:cNvSpPr/>
          <p:nvPr/>
        </p:nvSpPr>
        <p:spPr>
          <a:xfrm>
            <a:off x="6584986" y="4056780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F403AB0-3E13-4D43-907E-A4C573B7CC5D}"/>
              </a:ext>
            </a:extLst>
          </p:cNvPr>
          <p:cNvSpPr/>
          <p:nvPr/>
        </p:nvSpPr>
        <p:spPr>
          <a:xfrm>
            <a:off x="10072186" y="4057871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DC3259-16BE-464A-9997-7FBE24783505}"/>
              </a:ext>
            </a:extLst>
          </p:cNvPr>
          <p:cNvSpPr/>
          <p:nvPr/>
        </p:nvSpPr>
        <p:spPr>
          <a:xfrm>
            <a:off x="1230216" y="4052225"/>
            <a:ext cx="1825297" cy="5118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Input Stage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9DDD82D-4ED8-2E41-B511-60C13B819EC3}"/>
              </a:ext>
            </a:extLst>
          </p:cNvPr>
          <p:cNvSpPr/>
          <p:nvPr/>
        </p:nvSpPr>
        <p:spPr>
          <a:xfrm>
            <a:off x="3099797" y="4052226"/>
            <a:ext cx="1813113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AE811A1-3649-A348-A510-A69D9081AD03}"/>
              </a:ext>
            </a:extLst>
          </p:cNvPr>
          <p:cNvSpPr/>
          <p:nvPr/>
        </p:nvSpPr>
        <p:spPr>
          <a:xfrm>
            <a:off x="4948770" y="4052225"/>
            <a:ext cx="1614074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250CFE2-F3FD-924A-B233-59284E8E804D}"/>
              </a:ext>
            </a:extLst>
          </p:cNvPr>
          <p:cNvSpPr/>
          <p:nvPr/>
        </p:nvSpPr>
        <p:spPr>
          <a:xfrm>
            <a:off x="8432425" y="4052225"/>
            <a:ext cx="1614074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loud 3">
                <a:extLst>
                  <a:ext uri="{FF2B5EF4-FFF2-40B4-BE49-F238E27FC236}">
                    <a16:creationId xmlns:a16="http://schemas.microsoft.com/office/drawing/2014/main" id="{DB379A64-005A-4F4C-A4C0-97622557F0CB}"/>
                  </a:ext>
                </a:extLst>
              </p:cNvPr>
              <p:cNvSpPr/>
              <p:nvPr/>
            </p:nvSpPr>
            <p:spPr>
              <a:xfrm>
                <a:off x="673811" y="3168666"/>
                <a:ext cx="2013222" cy="744564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is formed here</a:t>
                </a:r>
              </a:p>
            </p:txBody>
          </p:sp>
        </mc:Choice>
        <mc:Fallback xmlns="">
          <p:sp>
            <p:nvSpPr>
              <p:cNvPr id="4" name="Cloud 3">
                <a:extLst>
                  <a:ext uri="{FF2B5EF4-FFF2-40B4-BE49-F238E27FC236}">
                    <a16:creationId xmlns:a16="http://schemas.microsoft.com/office/drawing/2014/main" id="{DB379A64-005A-4F4C-A4C0-97622557F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11" y="3168666"/>
                <a:ext cx="2013222" cy="744564"/>
              </a:xfrm>
              <a:prstGeom prst="cloud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7151CB9-BD4C-F249-8B21-6011AEDA6338}"/>
              </a:ext>
            </a:extLst>
          </p:cNvPr>
          <p:cNvCxnSpPr>
            <a:cxnSpLocks/>
          </p:cNvCxnSpPr>
          <p:nvPr/>
        </p:nvCxnSpPr>
        <p:spPr>
          <a:xfrm flipV="1">
            <a:off x="4931870" y="3924901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10E3C7F-9D09-7B4E-8649-9BD8AC3D97E3}"/>
              </a:ext>
            </a:extLst>
          </p:cNvPr>
          <p:cNvCxnSpPr>
            <a:cxnSpLocks/>
          </p:cNvCxnSpPr>
          <p:nvPr/>
        </p:nvCxnSpPr>
        <p:spPr>
          <a:xfrm flipV="1">
            <a:off x="1210051" y="3924901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4FC27A9-920C-D444-982C-B8455842D4AA}"/>
              </a:ext>
            </a:extLst>
          </p:cNvPr>
          <p:cNvCxnSpPr>
            <a:cxnSpLocks/>
          </p:cNvCxnSpPr>
          <p:nvPr/>
        </p:nvCxnSpPr>
        <p:spPr>
          <a:xfrm flipV="1">
            <a:off x="8432425" y="3924901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91A856-B9F6-1D49-830C-C96C98B81424}"/>
                  </a:ext>
                </a:extLst>
              </p:cNvPr>
              <p:cNvSpPr txBox="1"/>
              <p:nvPr/>
            </p:nvSpPr>
            <p:spPr>
              <a:xfrm>
                <a:off x="3504960" y="1377875"/>
                <a:ext cx="13709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91A856-B9F6-1D49-830C-C96C98B81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960" y="1377875"/>
                <a:ext cx="1370953" cy="338554"/>
              </a:xfrm>
              <a:prstGeom prst="rect">
                <a:avLst/>
              </a:prstGeom>
              <a:blipFill>
                <a:blip r:embed="rId10"/>
                <a:stretch>
                  <a:fillRect l="-2778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loud 61">
                <a:extLst>
                  <a:ext uri="{FF2B5EF4-FFF2-40B4-BE49-F238E27FC236}">
                    <a16:creationId xmlns:a16="http://schemas.microsoft.com/office/drawing/2014/main" id="{6C412C09-FDB7-7346-8C71-2F834C34E673}"/>
                  </a:ext>
                </a:extLst>
              </p:cNvPr>
              <p:cNvSpPr/>
              <p:nvPr/>
            </p:nvSpPr>
            <p:spPr>
              <a:xfrm>
                <a:off x="4391033" y="3168666"/>
                <a:ext cx="2023326" cy="744564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is formed here</a:t>
                </a:r>
              </a:p>
            </p:txBody>
          </p:sp>
        </mc:Choice>
        <mc:Fallback xmlns="">
          <p:sp>
            <p:nvSpPr>
              <p:cNvPr id="62" name="Cloud 61">
                <a:extLst>
                  <a:ext uri="{FF2B5EF4-FFF2-40B4-BE49-F238E27FC236}">
                    <a16:creationId xmlns:a16="http://schemas.microsoft.com/office/drawing/2014/main" id="{6C412C09-FDB7-7346-8C71-2F834C34E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033" y="3168666"/>
                <a:ext cx="2023326" cy="744564"/>
              </a:xfrm>
              <a:prstGeom prst="cloud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loud 62">
                <a:extLst>
                  <a:ext uri="{FF2B5EF4-FFF2-40B4-BE49-F238E27FC236}">
                    <a16:creationId xmlns:a16="http://schemas.microsoft.com/office/drawing/2014/main" id="{6A529274-0154-EA44-A1B9-3B1A445314BD}"/>
                  </a:ext>
                </a:extLst>
              </p:cNvPr>
              <p:cNvSpPr/>
              <p:nvPr/>
            </p:nvSpPr>
            <p:spPr>
              <a:xfrm>
                <a:off x="7773980" y="3168666"/>
                <a:ext cx="2013222" cy="744564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is formed here</a:t>
                </a:r>
              </a:p>
            </p:txBody>
          </p:sp>
        </mc:Choice>
        <mc:Fallback xmlns="">
          <p:sp>
            <p:nvSpPr>
              <p:cNvPr id="63" name="Cloud 62">
                <a:extLst>
                  <a:ext uri="{FF2B5EF4-FFF2-40B4-BE49-F238E27FC236}">
                    <a16:creationId xmlns:a16="http://schemas.microsoft.com/office/drawing/2014/main" id="{6A529274-0154-EA44-A1B9-3B1A4453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980" y="3168666"/>
                <a:ext cx="2013222" cy="744564"/>
              </a:xfrm>
              <a:prstGeom prst="cloud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0694F0D-A984-F94B-8AD0-C880D2621E6D}"/>
                  </a:ext>
                </a:extLst>
              </p:cNvPr>
              <p:cNvSpPr txBox="1"/>
              <p:nvPr/>
            </p:nvSpPr>
            <p:spPr>
              <a:xfrm>
                <a:off x="6831085" y="1310135"/>
                <a:ext cx="13753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0694F0D-A984-F94B-8AD0-C880D2621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085" y="1310135"/>
                <a:ext cx="1375313" cy="338554"/>
              </a:xfrm>
              <a:prstGeom prst="rect">
                <a:avLst/>
              </a:prstGeom>
              <a:blipFill>
                <a:blip r:embed="rId13"/>
                <a:stretch>
                  <a:fillRect l="-2752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3BAD6B1-5BA7-7747-8337-36FCBB6FC9C2}"/>
                  </a:ext>
                </a:extLst>
              </p:cNvPr>
              <p:cNvSpPr txBox="1"/>
              <p:nvPr/>
            </p:nvSpPr>
            <p:spPr>
              <a:xfrm>
                <a:off x="10095640" y="1208598"/>
                <a:ext cx="13753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3BAD6B1-5BA7-7747-8337-36FCBB6FC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5640" y="1208598"/>
                <a:ext cx="1375313" cy="338554"/>
              </a:xfrm>
              <a:prstGeom prst="rect">
                <a:avLst/>
              </a:prstGeom>
              <a:blipFill>
                <a:blip r:embed="rId14"/>
                <a:stretch>
                  <a:fillRect l="-1818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Pentagon 52">
            <a:extLst>
              <a:ext uri="{FF2B5EF4-FFF2-40B4-BE49-F238E27FC236}">
                <a16:creationId xmlns:a16="http://schemas.microsoft.com/office/drawing/2014/main" id="{AD747A48-C89F-BB4A-AF66-838FC634165A}"/>
              </a:ext>
            </a:extLst>
          </p:cNvPr>
          <p:cNvSpPr/>
          <p:nvPr/>
        </p:nvSpPr>
        <p:spPr>
          <a:xfrm rot="20968629">
            <a:off x="239223" y="4946997"/>
            <a:ext cx="1197952" cy="34724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Our Choice</a:t>
            </a:r>
          </a:p>
        </p:txBody>
      </p:sp>
    </p:spTree>
    <p:extLst>
      <p:ext uri="{BB962C8B-B14F-4D97-AF65-F5344CB8AC3E}">
        <p14:creationId xmlns:p14="http://schemas.microsoft.com/office/powerpoint/2010/main" val="1467336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E57F-42CF-CB4C-8FC0-29DE5C53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Committees: How are they formed?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FAC2A2B-B6DC-AF48-9A3B-EC283A158F3D}"/>
              </a:ext>
            </a:extLst>
          </p:cNvPr>
          <p:cNvGrpSpPr/>
          <p:nvPr/>
        </p:nvGrpSpPr>
        <p:grpSpPr>
          <a:xfrm>
            <a:off x="3215800" y="1618611"/>
            <a:ext cx="8450405" cy="2101627"/>
            <a:chOff x="2937796" y="1491348"/>
            <a:chExt cx="8450405" cy="210162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C7BE013-12FD-A648-BCBF-37B77E8EC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66649" y="2183554"/>
              <a:ext cx="321552" cy="44659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C47056-4920-E04B-BB1C-C8DC1E240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7835" y="2198437"/>
              <a:ext cx="321552" cy="44659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96D5EF0-345F-8B42-BE8C-34F24CC02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5435" y="2182755"/>
              <a:ext cx="356240" cy="451072"/>
            </a:xfrm>
            <a:prstGeom prst="rect">
              <a:avLst/>
            </a:prstGeom>
          </p:spPr>
        </p:pic>
        <p:sp>
          <p:nvSpPr>
            <p:cNvPr id="22" name="Up-Down Arrow 21">
              <a:extLst>
                <a:ext uri="{FF2B5EF4-FFF2-40B4-BE49-F238E27FC236}">
                  <a16:creationId xmlns:a16="http://schemas.microsoft.com/office/drawing/2014/main" id="{032E6BD7-4258-8E4E-914C-42362DF41A23}"/>
                </a:ext>
              </a:extLst>
            </p:cNvPr>
            <p:cNvSpPr/>
            <p:nvPr/>
          </p:nvSpPr>
          <p:spPr>
            <a:xfrm rot="16200000">
              <a:off x="5380954" y="2052515"/>
              <a:ext cx="272805" cy="881113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BA4CD7-8549-D84C-BBD5-FAA17CAFEE3E}"/>
                </a:ext>
              </a:extLst>
            </p:cNvPr>
            <p:cNvCxnSpPr>
              <a:cxnSpLocks/>
            </p:cNvCxnSpPr>
            <p:nvPr/>
          </p:nvCxnSpPr>
          <p:spPr>
            <a:xfrm>
              <a:off x="6665798" y="2513762"/>
              <a:ext cx="112322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0B634E0-B222-9546-8A7E-A69C812924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3081" y="1996594"/>
              <a:ext cx="445079" cy="44710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7C7E0D0-246D-2947-BF66-CD2C7660D3EF}"/>
                </a:ext>
              </a:extLst>
            </p:cNvPr>
            <p:cNvCxnSpPr>
              <a:cxnSpLocks/>
            </p:cNvCxnSpPr>
            <p:nvPr/>
          </p:nvCxnSpPr>
          <p:spPr>
            <a:xfrm>
              <a:off x="7429807" y="1996594"/>
              <a:ext cx="455453" cy="37093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4AD9297-FDF4-9C42-8806-5742C54BD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227" y="1494583"/>
              <a:ext cx="324776" cy="45107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81E0A18-69E3-D349-9C30-E1A6CB810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30827" y="2201454"/>
              <a:ext cx="356240" cy="45107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0EC67FF-70FB-B342-B479-CCE4DC45D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10125" y="2995249"/>
              <a:ext cx="324776" cy="445325"/>
            </a:xfrm>
            <a:prstGeom prst="rect">
              <a:avLst/>
            </a:prstGeom>
          </p:spPr>
        </p:pic>
        <p:sp>
          <p:nvSpPr>
            <p:cNvPr id="44" name="Up-Down Arrow 43">
              <a:extLst>
                <a:ext uri="{FF2B5EF4-FFF2-40B4-BE49-F238E27FC236}">
                  <a16:creationId xmlns:a16="http://schemas.microsoft.com/office/drawing/2014/main" id="{E6479B52-904F-9944-89E4-836C4980FBE5}"/>
                </a:ext>
              </a:extLst>
            </p:cNvPr>
            <p:cNvSpPr/>
            <p:nvPr/>
          </p:nvSpPr>
          <p:spPr>
            <a:xfrm rot="16200000">
              <a:off x="8728705" y="2039283"/>
              <a:ext cx="272805" cy="881113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ED316B6-E63D-B144-97B5-DCC863817BFB}"/>
                </a:ext>
              </a:extLst>
            </p:cNvPr>
            <p:cNvCxnSpPr/>
            <p:nvPr/>
          </p:nvCxnSpPr>
          <p:spPr>
            <a:xfrm>
              <a:off x="9974353" y="2471576"/>
              <a:ext cx="105849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3789933-7307-AD41-85A3-508F8F2AB1D5}"/>
                </a:ext>
              </a:extLst>
            </p:cNvPr>
            <p:cNvCxnSpPr>
              <a:cxnSpLocks/>
            </p:cNvCxnSpPr>
            <p:nvPr/>
          </p:nvCxnSpPr>
          <p:spPr>
            <a:xfrm>
              <a:off x="9863725" y="2670468"/>
              <a:ext cx="455453" cy="37093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F0423E0-CC28-1244-8BFD-6741020F38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16065" y="2670468"/>
              <a:ext cx="455453" cy="46421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AD4B973-006B-AF49-A77B-AF5EEB7F9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34327" y="1491348"/>
              <a:ext cx="338550" cy="464213"/>
            </a:xfrm>
            <a:prstGeom prst="rect">
              <a:avLst/>
            </a:prstGeom>
          </p:spPr>
        </p:pic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ECA31E8-865E-A444-874B-B4B59667B8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451" y="1871675"/>
              <a:ext cx="445079" cy="44710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B53CD5A-6967-4D43-837B-6117DC08198B}"/>
                </a:ext>
              </a:extLst>
            </p:cNvPr>
            <p:cNvCxnSpPr>
              <a:cxnSpLocks/>
            </p:cNvCxnSpPr>
            <p:nvPr/>
          </p:nvCxnSpPr>
          <p:spPr>
            <a:xfrm>
              <a:off x="10774418" y="1856792"/>
              <a:ext cx="371409" cy="29873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D82A1A3-72A1-D34D-9446-F9FEBBC41C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03113" y="1973502"/>
              <a:ext cx="26668" cy="81412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E08FE84-9F05-F14B-B143-0BA0B8E2154A}"/>
                </a:ext>
              </a:extLst>
            </p:cNvPr>
            <p:cNvGrpSpPr/>
            <p:nvPr/>
          </p:nvGrpSpPr>
          <p:grpSpPr>
            <a:xfrm>
              <a:off x="2937796" y="1643748"/>
              <a:ext cx="1985585" cy="1949227"/>
              <a:chOff x="2750671" y="1479773"/>
              <a:chExt cx="1985585" cy="1949227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6D711FF-F68F-0849-B0BB-BCC43D6B7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4704" y="2190952"/>
                <a:ext cx="321552" cy="446593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B8A6E10B-0CBD-C340-ABA2-79BEA15B99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50671" y="2213118"/>
                <a:ext cx="356240" cy="451072"/>
              </a:xfrm>
              <a:prstGeom prst="rect">
                <a:avLst/>
              </a:prstGeom>
            </p:spPr>
          </p:pic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DE64E24E-9834-3544-8A61-D438267FB56B}"/>
                  </a:ext>
                </a:extLst>
              </p:cNvPr>
              <p:cNvCxnSpPr/>
              <p:nvPr/>
            </p:nvCxnSpPr>
            <p:spPr>
              <a:xfrm>
                <a:off x="3217539" y="2438654"/>
                <a:ext cx="1058499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0D33E91E-8100-0A40-993E-11A17BCB6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6911" y="2637545"/>
                <a:ext cx="455453" cy="370934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EB834272-E06C-DC46-98B9-7FEFE26483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59250" y="2637545"/>
                <a:ext cx="455453" cy="464213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2FB814CD-1EA3-174C-93D8-17D2EA27B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93828" y="2983675"/>
                <a:ext cx="324776" cy="445325"/>
              </a:xfrm>
              <a:prstGeom prst="rect">
                <a:avLst/>
              </a:prstGeom>
            </p:spPr>
          </p:pic>
          <p:pic>
            <p:nvPicPr>
              <p:cNvPr id="72" name="Content Placeholder 12">
                <a:extLst>
                  <a:ext uri="{FF2B5EF4-FFF2-40B4-BE49-F238E27FC236}">
                    <a16:creationId xmlns:a16="http://schemas.microsoft.com/office/drawing/2014/main" id="{CFFA13D0-DBFC-9840-B127-CA73315F2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86749" y="1479773"/>
                <a:ext cx="372501" cy="435131"/>
              </a:xfrm>
              <a:prstGeom prst="rect">
                <a:avLst/>
              </a:prstGeom>
            </p:spPr>
          </p:pic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5B9AC0AE-BD25-7049-B34B-007FF747E5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74287" y="1896714"/>
                <a:ext cx="445079" cy="44710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16B13F43-8373-1A4E-91A8-B6E36BEB2F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1013" y="1896714"/>
                <a:ext cx="455453" cy="370934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E8AB4F01-8904-164A-9D76-A6DF4F7CAE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21950" y="1998541"/>
                <a:ext cx="26668" cy="81412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05BFD568-49D9-454A-B7EA-64DEAE9F54CC}"/>
              </a:ext>
            </a:extLst>
          </p:cNvPr>
          <p:cNvSpPr/>
          <p:nvPr/>
        </p:nvSpPr>
        <p:spPr>
          <a:xfrm>
            <a:off x="483804" y="4868298"/>
            <a:ext cx="115042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On-the-fly Committee Formation: </a:t>
            </a:r>
          </a:p>
          <a:p>
            <a:endParaRPr lang="en-US" sz="1200" u="sng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Volunteer: </a:t>
            </a:r>
            <a:r>
              <a:rPr lang="en-US" sz="2000" dirty="0"/>
              <a:t>Anyone who volunteers can join the computation (Corruption threshold is difficult to enforce)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Elected: Anyone can nominate themself and an election process decides which nominees will participate 	(e.g., [BGGHKLRR20, GHMNY20] enforces it using proof-of-stake blockchains)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EBBB559-9676-364E-943E-350DBE49DB8A}"/>
              </a:ext>
            </a:extLst>
          </p:cNvPr>
          <p:cNvSpPr/>
          <p:nvPr/>
        </p:nvSpPr>
        <p:spPr>
          <a:xfrm>
            <a:off x="6584986" y="4056780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F403AB0-3E13-4D43-907E-A4C573B7CC5D}"/>
              </a:ext>
            </a:extLst>
          </p:cNvPr>
          <p:cNvSpPr/>
          <p:nvPr/>
        </p:nvSpPr>
        <p:spPr>
          <a:xfrm>
            <a:off x="10072186" y="4057871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DC3259-16BE-464A-9997-7FBE24783505}"/>
              </a:ext>
            </a:extLst>
          </p:cNvPr>
          <p:cNvSpPr/>
          <p:nvPr/>
        </p:nvSpPr>
        <p:spPr>
          <a:xfrm>
            <a:off x="1230216" y="4052225"/>
            <a:ext cx="1825297" cy="5118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Input Stage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9DDD82D-4ED8-2E41-B511-60C13B819EC3}"/>
              </a:ext>
            </a:extLst>
          </p:cNvPr>
          <p:cNvSpPr/>
          <p:nvPr/>
        </p:nvSpPr>
        <p:spPr>
          <a:xfrm>
            <a:off x="3099797" y="4052226"/>
            <a:ext cx="1813113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AE811A1-3649-A348-A510-A69D9081AD03}"/>
              </a:ext>
            </a:extLst>
          </p:cNvPr>
          <p:cNvSpPr/>
          <p:nvPr/>
        </p:nvSpPr>
        <p:spPr>
          <a:xfrm>
            <a:off x="4948770" y="4052225"/>
            <a:ext cx="1614074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250CFE2-F3FD-924A-B233-59284E8E804D}"/>
              </a:ext>
            </a:extLst>
          </p:cNvPr>
          <p:cNvSpPr/>
          <p:nvPr/>
        </p:nvSpPr>
        <p:spPr>
          <a:xfrm>
            <a:off x="8432425" y="4052225"/>
            <a:ext cx="1614074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loud 3">
                <a:extLst>
                  <a:ext uri="{FF2B5EF4-FFF2-40B4-BE49-F238E27FC236}">
                    <a16:creationId xmlns:a16="http://schemas.microsoft.com/office/drawing/2014/main" id="{DB379A64-005A-4F4C-A4C0-97622557F0CB}"/>
                  </a:ext>
                </a:extLst>
              </p:cNvPr>
              <p:cNvSpPr/>
              <p:nvPr/>
            </p:nvSpPr>
            <p:spPr>
              <a:xfrm>
                <a:off x="673811" y="3168666"/>
                <a:ext cx="2013222" cy="744564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is formed here</a:t>
                </a:r>
              </a:p>
            </p:txBody>
          </p:sp>
        </mc:Choice>
        <mc:Fallback xmlns="">
          <p:sp>
            <p:nvSpPr>
              <p:cNvPr id="4" name="Cloud 3">
                <a:extLst>
                  <a:ext uri="{FF2B5EF4-FFF2-40B4-BE49-F238E27FC236}">
                    <a16:creationId xmlns:a16="http://schemas.microsoft.com/office/drawing/2014/main" id="{DB379A64-005A-4F4C-A4C0-97622557F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11" y="3168666"/>
                <a:ext cx="2013222" cy="744564"/>
              </a:xfrm>
              <a:prstGeom prst="cloud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7151CB9-BD4C-F249-8B21-6011AEDA6338}"/>
              </a:ext>
            </a:extLst>
          </p:cNvPr>
          <p:cNvCxnSpPr>
            <a:cxnSpLocks/>
          </p:cNvCxnSpPr>
          <p:nvPr/>
        </p:nvCxnSpPr>
        <p:spPr>
          <a:xfrm flipV="1">
            <a:off x="4931870" y="3924901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10E3C7F-9D09-7B4E-8649-9BD8AC3D97E3}"/>
              </a:ext>
            </a:extLst>
          </p:cNvPr>
          <p:cNvCxnSpPr>
            <a:cxnSpLocks/>
          </p:cNvCxnSpPr>
          <p:nvPr/>
        </p:nvCxnSpPr>
        <p:spPr>
          <a:xfrm flipV="1">
            <a:off x="1210051" y="3924901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4FC27A9-920C-D444-982C-B8455842D4AA}"/>
              </a:ext>
            </a:extLst>
          </p:cNvPr>
          <p:cNvCxnSpPr>
            <a:cxnSpLocks/>
          </p:cNvCxnSpPr>
          <p:nvPr/>
        </p:nvCxnSpPr>
        <p:spPr>
          <a:xfrm flipV="1">
            <a:off x="8432425" y="3924901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91A856-B9F6-1D49-830C-C96C98B81424}"/>
                  </a:ext>
                </a:extLst>
              </p:cNvPr>
              <p:cNvSpPr txBox="1"/>
              <p:nvPr/>
            </p:nvSpPr>
            <p:spPr>
              <a:xfrm>
                <a:off x="3504960" y="1377875"/>
                <a:ext cx="13709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91A856-B9F6-1D49-830C-C96C98B81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960" y="1377875"/>
                <a:ext cx="1370953" cy="338554"/>
              </a:xfrm>
              <a:prstGeom prst="rect">
                <a:avLst/>
              </a:prstGeom>
              <a:blipFill>
                <a:blip r:embed="rId10"/>
                <a:stretch>
                  <a:fillRect l="-2778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loud 61">
                <a:extLst>
                  <a:ext uri="{FF2B5EF4-FFF2-40B4-BE49-F238E27FC236}">
                    <a16:creationId xmlns:a16="http://schemas.microsoft.com/office/drawing/2014/main" id="{6C412C09-FDB7-7346-8C71-2F834C34E673}"/>
                  </a:ext>
                </a:extLst>
              </p:cNvPr>
              <p:cNvSpPr/>
              <p:nvPr/>
            </p:nvSpPr>
            <p:spPr>
              <a:xfrm>
                <a:off x="4391033" y="3168666"/>
                <a:ext cx="2023326" cy="744564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is formed here</a:t>
                </a:r>
              </a:p>
            </p:txBody>
          </p:sp>
        </mc:Choice>
        <mc:Fallback xmlns="">
          <p:sp>
            <p:nvSpPr>
              <p:cNvPr id="62" name="Cloud 61">
                <a:extLst>
                  <a:ext uri="{FF2B5EF4-FFF2-40B4-BE49-F238E27FC236}">
                    <a16:creationId xmlns:a16="http://schemas.microsoft.com/office/drawing/2014/main" id="{6C412C09-FDB7-7346-8C71-2F834C34E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033" y="3168666"/>
                <a:ext cx="2023326" cy="744564"/>
              </a:xfrm>
              <a:prstGeom prst="cloud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loud 62">
                <a:extLst>
                  <a:ext uri="{FF2B5EF4-FFF2-40B4-BE49-F238E27FC236}">
                    <a16:creationId xmlns:a16="http://schemas.microsoft.com/office/drawing/2014/main" id="{6A529274-0154-EA44-A1B9-3B1A445314BD}"/>
                  </a:ext>
                </a:extLst>
              </p:cNvPr>
              <p:cNvSpPr/>
              <p:nvPr/>
            </p:nvSpPr>
            <p:spPr>
              <a:xfrm>
                <a:off x="7773980" y="3168666"/>
                <a:ext cx="2013222" cy="744564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is formed here</a:t>
                </a:r>
              </a:p>
            </p:txBody>
          </p:sp>
        </mc:Choice>
        <mc:Fallback xmlns="">
          <p:sp>
            <p:nvSpPr>
              <p:cNvPr id="63" name="Cloud 62">
                <a:extLst>
                  <a:ext uri="{FF2B5EF4-FFF2-40B4-BE49-F238E27FC236}">
                    <a16:creationId xmlns:a16="http://schemas.microsoft.com/office/drawing/2014/main" id="{6A529274-0154-EA44-A1B9-3B1A4453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980" y="3168666"/>
                <a:ext cx="2013222" cy="744564"/>
              </a:xfrm>
              <a:prstGeom prst="cloud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0694F0D-A984-F94B-8AD0-C880D2621E6D}"/>
                  </a:ext>
                </a:extLst>
              </p:cNvPr>
              <p:cNvSpPr txBox="1"/>
              <p:nvPr/>
            </p:nvSpPr>
            <p:spPr>
              <a:xfrm>
                <a:off x="6831085" y="1310135"/>
                <a:ext cx="13753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0694F0D-A984-F94B-8AD0-C880D2621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085" y="1310135"/>
                <a:ext cx="1375313" cy="338554"/>
              </a:xfrm>
              <a:prstGeom prst="rect">
                <a:avLst/>
              </a:prstGeom>
              <a:blipFill>
                <a:blip r:embed="rId13"/>
                <a:stretch>
                  <a:fillRect l="-2752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3BAD6B1-5BA7-7747-8337-36FCBB6FC9C2}"/>
                  </a:ext>
                </a:extLst>
              </p:cNvPr>
              <p:cNvSpPr txBox="1"/>
              <p:nvPr/>
            </p:nvSpPr>
            <p:spPr>
              <a:xfrm>
                <a:off x="10095640" y="1208598"/>
                <a:ext cx="13753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3BAD6B1-5BA7-7747-8337-36FCBB6FC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5640" y="1208598"/>
                <a:ext cx="1375313" cy="338554"/>
              </a:xfrm>
              <a:prstGeom prst="rect">
                <a:avLst/>
              </a:prstGeom>
              <a:blipFill>
                <a:blip r:embed="rId14"/>
                <a:stretch>
                  <a:fillRect l="-1818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94919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E57F-42CF-CB4C-8FC0-29DE5C53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Committees: How are they formed?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FAC2A2B-B6DC-AF48-9A3B-EC283A158F3D}"/>
              </a:ext>
            </a:extLst>
          </p:cNvPr>
          <p:cNvGrpSpPr/>
          <p:nvPr/>
        </p:nvGrpSpPr>
        <p:grpSpPr>
          <a:xfrm>
            <a:off x="3215800" y="1618611"/>
            <a:ext cx="8450405" cy="2101627"/>
            <a:chOff x="2937796" y="1491348"/>
            <a:chExt cx="8450405" cy="210162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C7BE013-12FD-A648-BCBF-37B77E8EC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66649" y="2183554"/>
              <a:ext cx="321552" cy="44659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C47056-4920-E04B-BB1C-C8DC1E240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7835" y="2198437"/>
              <a:ext cx="321552" cy="44659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96D5EF0-345F-8B42-BE8C-34F24CC02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5435" y="2182755"/>
              <a:ext cx="356240" cy="451072"/>
            </a:xfrm>
            <a:prstGeom prst="rect">
              <a:avLst/>
            </a:prstGeom>
          </p:spPr>
        </p:pic>
        <p:sp>
          <p:nvSpPr>
            <p:cNvPr id="22" name="Up-Down Arrow 21">
              <a:extLst>
                <a:ext uri="{FF2B5EF4-FFF2-40B4-BE49-F238E27FC236}">
                  <a16:creationId xmlns:a16="http://schemas.microsoft.com/office/drawing/2014/main" id="{032E6BD7-4258-8E4E-914C-42362DF41A23}"/>
                </a:ext>
              </a:extLst>
            </p:cNvPr>
            <p:cNvSpPr/>
            <p:nvPr/>
          </p:nvSpPr>
          <p:spPr>
            <a:xfrm rot="16200000">
              <a:off x="5380954" y="2052515"/>
              <a:ext cx="272805" cy="881113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BA4CD7-8549-D84C-BBD5-FAA17CAFEE3E}"/>
                </a:ext>
              </a:extLst>
            </p:cNvPr>
            <p:cNvCxnSpPr>
              <a:cxnSpLocks/>
            </p:cNvCxnSpPr>
            <p:nvPr/>
          </p:nvCxnSpPr>
          <p:spPr>
            <a:xfrm>
              <a:off x="6665798" y="2513762"/>
              <a:ext cx="112322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0B634E0-B222-9546-8A7E-A69C812924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3081" y="1996594"/>
              <a:ext cx="445079" cy="44710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7C7E0D0-246D-2947-BF66-CD2C7660D3EF}"/>
                </a:ext>
              </a:extLst>
            </p:cNvPr>
            <p:cNvCxnSpPr>
              <a:cxnSpLocks/>
            </p:cNvCxnSpPr>
            <p:nvPr/>
          </p:nvCxnSpPr>
          <p:spPr>
            <a:xfrm>
              <a:off x="7429807" y="1996594"/>
              <a:ext cx="455453" cy="37093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4AD9297-FDF4-9C42-8806-5742C54BD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227" y="1494583"/>
              <a:ext cx="324776" cy="45107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81E0A18-69E3-D349-9C30-E1A6CB810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30827" y="2201454"/>
              <a:ext cx="356240" cy="45107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0EC67FF-70FB-B342-B479-CCE4DC45D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10125" y="2995249"/>
              <a:ext cx="324776" cy="445325"/>
            </a:xfrm>
            <a:prstGeom prst="rect">
              <a:avLst/>
            </a:prstGeom>
          </p:spPr>
        </p:pic>
        <p:sp>
          <p:nvSpPr>
            <p:cNvPr id="44" name="Up-Down Arrow 43">
              <a:extLst>
                <a:ext uri="{FF2B5EF4-FFF2-40B4-BE49-F238E27FC236}">
                  <a16:creationId xmlns:a16="http://schemas.microsoft.com/office/drawing/2014/main" id="{E6479B52-904F-9944-89E4-836C4980FBE5}"/>
                </a:ext>
              </a:extLst>
            </p:cNvPr>
            <p:cNvSpPr/>
            <p:nvPr/>
          </p:nvSpPr>
          <p:spPr>
            <a:xfrm rot="16200000">
              <a:off x="8728705" y="2039283"/>
              <a:ext cx="272805" cy="881113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ED316B6-E63D-B144-97B5-DCC863817BFB}"/>
                </a:ext>
              </a:extLst>
            </p:cNvPr>
            <p:cNvCxnSpPr/>
            <p:nvPr/>
          </p:nvCxnSpPr>
          <p:spPr>
            <a:xfrm>
              <a:off x="9974353" y="2471576"/>
              <a:ext cx="105849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3789933-7307-AD41-85A3-508F8F2AB1D5}"/>
                </a:ext>
              </a:extLst>
            </p:cNvPr>
            <p:cNvCxnSpPr>
              <a:cxnSpLocks/>
            </p:cNvCxnSpPr>
            <p:nvPr/>
          </p:nvCxnSpPr>
          <p:spPr>
            <a:xfrm>
              <a:off x="9863725" y="2670468"/>
              <a:ext cx="455453" cy="37093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F0423E0-CC28-1244-8BFD-6741020F38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16065" y="2670468"/>
              <a:ext cx="455453" cy="46421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AD4B973-006B-AF49-A77B-AF5EEB7F9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34327" y="1491348"/>
              <a:ext cx="338550" cy="464213"/>
            </a:xfrm>
            <a:prstGeom prst="rect">
              <a:avLst/>
            </a:prstGeom>
          </p:spPr>
        </p:pic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ECA31E8-865E-A444-874B-B4B59667B8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451" y="1871675"/>
              <a:ext cx="445079" cy="44710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B53CD5A-6967-4D43-837B-6117DC08198B}"/>
                </a:ext>
              </a:extLst>
            </p:cNvPr>
            <p:cNvCxnSpPr>
              <a:cxnSpLocks/>
            </p:cNvCxnSpPr>
            <p:nvPr/>
          </p:nvCxnSpPr>
          <p:spPr>
            <a:xfrm>
              <a:off x="10774418" y="1856792"/>
              <a:ext cx="371409" cy="29873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D82A1A3-72A1-D34D-9446-F9FEBBC41C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03113" y="1973502"/>
              <a:ext cx="26668" cy="81412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E08FE84-9F05-F14B-B143-0BA0B8E2154A}"/>
                </a:ext>
              </a:extLst>
            </p:cNvPr>
            <p:cNvGrpSpPr/>
            <p:nvPr/>
          </p:nvGrpSpPr>
          <p:grpSpPr>
            <a:xfrm>
              <a:off x="2937796" y="1643748"/>
              <a:ext cx="1985585" cy="1949227"/>
              <a:chOff x="2750671" y="1479773"/>
              <a:chExt cx="1985585" cy="1949227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6D711FF-F68F-0849-B0BB-BCC43D6B7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4704" y="2190952"/>
                <a:ext cx="321552" cy="446593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B8A6E10B-0CBD-C340-ABA2-79BEA15B99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50671" y="2213118"/>
                <a:ext cx="356240" cy="451072"/>
              </a:xfrm>
              <a:prstGeom prst="rect">
                <a:avLst/>
              </a:prstGeom>
            </p:spPr>
          </p:pic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DE64E24E-9834-3544-8A61-D438267FB56B}"/>
                  </a:ext>
                </a:extLst>
              </p:cNvPr>
              <p:cNvCxnSpPr/>
              <p:nvPr/>
            </p:nvCxnSpPr>
            <p:spPr>
              <a:xfrm>
                <a:off x="3217539" y="2438654"/>
                <a:ext cx="1058499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0D33E91E-8100-0A40-993E-11A17BCB6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6911" y="2637545"/>
                <a:ext cx="455453" cy="370934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EB834272-E06C-DC46-98B9-7FEFE26483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59250" y="2637545"/>
                <a:ext cx="455453" cy="464213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2FB814CD-1EA3-174C-93D8-17D2EA27B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93828" y="2983675"/>
                <a:ext cx="324776" cy="445325"/>
              </a:xfrm>
              <a:prstGeom prst="rect">
                <a:avLst/>
              </a:prstGeom>
            </p:spPr>
          </p:pic>
          <p:pic>
            <p:nvPicPr>
              <p:cNvPr id="72" name="Content Placeholder 12">
                <a:extLst>
                  <a:ext uri="{FF2B5EF4-FFF2-40B4-BE49-F238E27FC236}">
                    <a16:creationId xmlns:a16="http://schemas.microsoft.com/office/drawing/2014/main" id="{CFFA13D0-DBFC-9840-B127-CA73315F2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86749" y="1479773"/>
                <a:ext cx="372501" cy="435131"/>
              </a:xfrm>
              <a:prstGeom prst="rect">
                <a:avLst/>
              </a:prstGeom>
            </p:spPr>
          </p:pic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5B9AC0AE-BD25-7049-B34B-007FF747E5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74287" y="1896714"/>
                <a:ext cx="445079" cy="44710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16B13F43-8373-1A4E-91A8-B6E36BEB2F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1013" y="1896714"/>
                <a:ext cx="455453" cy="370934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E8AB4F01-8904-164A-9D76-A6DF4F7CAE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21950" y="1998541"/>
                <a:ext cx="26668" cy="81412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05BFD568-49D9-454A-B7EA-64DEAE9F54CC}"/>
              </a:ext>
            </a:extLst>
          </p:cNvPr>
          <p:cNvSpPr/>
          <p:nvPr/>
        </p:nvSpPr>
        <p:spPr>
          <a:xfrm>
            <a:off x="483804" y="4868298"/>
            <a:ext cx="115042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On-the-fly Committee Formation: </a:t>
            </a:r>
          </a:p>
          <a:p>
            <a:endParaRPr lang="en-US" sz="1200" u="sng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Volunteer: </a:t>
            </a:r>
            <a:r>
              <a:rPr lang="en-US" sz="2000" dirty="0"/>
              <a:t>Anyone who volunteers can join the computation (Corruption threshold is difficult to enforce)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Elected: </a:t>
            </a:r>
            <a:r>
              <a:rPr lang="en-US" sz="2000" dirty="0"/>
              <a:t>Anyone can nominate themself and an election process decides which nominees will participate 	(e.g., [</a:t>
            </a:r>
            <a:r>
              <a:rPr lang="en-US" sz="2000" dirty="0">
                <a:solidFill>
                  <a:schemeClr val="accent1"/>
                </a:solidFill>
              </a:rPr>
              <a:t>BGGHKLRR20, GHMNY20</a:t>
            </a:r>
            <a:r>
              <a:rPr lang="en-US" sz="2000" dirty="0"/>
              <a:t>] uses proof-of-stake blockchains)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EBBB559-9676-364E-943E-350DBE49DB8A}"/>
              </a:ext>
            </a:extLst>
          </p:cNvPr>
          <p:cNvSpPr/>
          <p:nvPr/>
        </p:nvSpPr>
        <p:spPr>
          <a:xfrm>
            <a:off x="6584986" y="4056780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F403AB0-3E13-4D43-907E-A4C573B7CC5D}"/>
              </a:ext>
            </a:extLst>
          </p:cNvPr>
          <p:cNvSpPr/>
          <p:nvPr/>
        </p:nvSpPr>
        <p:spPr>
          <a:xfrm>
            <a:off x="10072186" y="4057871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DC3259-16BE-464A-9997-7FBE24783505}"/>
              </a:ext>
            </a:extLst>
          </p:cNvPr>
          <p:cNvSpPr/>
          <p:nvPr/>
        </p:nvSpPr>
        <p:spPr>
          <a:xfrm>
            <a:off x="1230216" y="4052225"/>
            <a:ext cx="1825297" cy="5118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Input Stage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9DDD82D-4ED8-2E41-B511-60C13B819EC3}"/>
              </a:ext>
            </a:extLst>
          </p:cNvPr>
          <p:cNvSpPr/>
          <p:nvPr/>
        </p:nvSpPr>
        <p:spPr>
          <a:xfrm>
            <a:off x="3099797" y="4052226"/>
            <a:ext cx="1813113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AE811A1-3649-A348-A510-A69D9081AD03}"/>
              </a:ext>
            </a:extLst>
          </p:cNvPr>
          <p:cNvSpPr/>
          <p:nvPr/>
        </p:nvSpPr>
        <p:spPr>
          <a:xfrm>
            <a:off x="4948770" y="4052225"/>
            <a:ext cx="1614074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250CFE2-F3FD-924A-B233-59284E8E804D}"/>
              </a:ext>
            </a:extLst>
          </p:cNvPr>
          <p:cNvSpPr/>
          <p:nvPr/>
        </p:nvSpPr>
        <p:spPr>
          <a:xfrm>
            <a:off x="8432425" y="4052225"/>
            <a:ext cx="1614074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loud 3">
                <a:extLst>
                  <a:ext uri="{FF2B5EF4-FFF2-40B4-BE49-F238E27FC236}">
                    <a16:creationId xmlns:a16="http://schemas.microsoft.com/office/drawing/2014/main" id="{DB379A64-005A-4F4C-A4C0-97622557F0CB}"/>
                  </a:ext>
                </a:extLst>
              </p:cNvPr>
              <p:cNvSpPr/>
              <p:nvPr/>
            </p:nvSpPr>
            <p:spPr>
              <a:xfrm>
                <a:off x="673811" y="3168666"/>
                <a:ext cx="2013222" cy="744564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is formed here</a:t>
                </a:r>
              </a:p>
            </p:txBody>
          </p:sp>
        </mc:Choice>
        <mc:Fallback xmlns="">
          <p:sp>
            <p:nvSpPr>
              <p:cNvPr id="4" name="Cloud 3">
                <a:extLst>
                  <a:ext uri="{FF2B5EF4-FFF2-40B4-BE49-F238E27FC236}">
                    <a16:creationId xmlns:a16="http://schemas.microsoft.com/office/drawing/2014/main" id="{DB379A64-005A-4F4C-A4C0-97622557F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11" y="3168666"/>
                <a:ext cx="2013222" cy="744564"/>
              </a:xfrm>
              <a:prstGeom prst="cloud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7151CB9-BD4C-F249-8B21-6011AEDA6338}"/>
              </a:ext>
            </a:extLst>
          </p:cNvPr>
          <p:cNvCxnSpPr>
            <a:cxnSpLocks/>
          </p:cNvCxnSpPr>
          <p:nvPr/>
        </p:nvCxnSpPr>
        <p:spPr>
          <a:xfrm flipV="1">
            <a:off x="4931870" y="3924901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10E3C7F-9D09-7B4E-8649-9BD8AC3D97E3}"/>
              </a:ext>
            </a:extLst>
          </p:cNvPr>
          <p:cNvCxnSpPr>
            <a:cxnSpLocks/>
          </p:cNvCxnSpPr>
          <p:nvPr/>
        </p:nvCxnSpPr>
        <p:spPr>
          <a:xfrm flipV="1">
            <a:off x="1210051" y="3924901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4FC27A9-920C-D444-982C-B8455842D4AA}"/>
              </a:ext>
            </a:extLst>
          </p:cNvPr>
          <p:cNvCxnSpPr>
            <a:cxnSpLocks/>
          </p:cNvCxnSpPr>
          <p:nvPr/>
        </p:nvCxnSpPr>
        <p:spPr>
          <a:xfrm flipV="1">
            <a:off x="8432425" y="3924901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91A856-B9F6-1D49-830C-C96C98B81424}"/>
                  </a:ext>
                </a:extLst>
              </p:cNvPr>
              <p:cNvSpPr txBox="1"/>
              <p:nvPr/>
            </p:nvSpPr>
            <p:spPr>
              <a:xfrm>
                <a:off x="3504960" y="1377875"/>
                <a:ext cx="13709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91A856-B9F6-1D49-830C-C96C98B81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960" y="1377875"/>
                <a:ext cx="1370953" cy="338554"/>
              </a:xfrm>
              <a:prstGeom prst="rect">
                <a:avLst/>
              </a:prstGeom>
              <a:blipFill>
                <a:blip r:embed="rId10"/>
                <a:stretch>
                  <a:fillRect l="-2778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loud 61">
                <a:extLst>
                  <a:ext uri="{FF2B5EF4-FFF2-40B4-BE49-F238E27FC236}">
                    <a16:creationId xmlns:a16="http://schemas.microsoft.com/office/drawing/2014/main" id="{6C412C09-FDB7-7346-8C71-2F834C34E673}"/>
                  </a:ext>
                </a:extLst>
              </p:cNvPr>
              <p:cNvSpPr/>
              <p:nvPr/>
            </p:nvSpPr>
            <p:spPr>
              <a:xfrm>
                <a:off x="4391033" y="3168666"/>
                <a:ext cx="2023326" cy="744564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is formed here</a:t>
                </a:r>
              </a:p>
            </p:txBody>
          </p:sp>
        </mc:Choice>
        <mc:Fallback xmlns="">
          <p:sp>
            <p:nvSpPr>
              <p:cNvPr id="62" name="Cloud 61">
                <a:extLst>
                  <a:ext uri="{FF2B5EF4-FFF2-40B4-BE49-F238E27FC236}">
                    <a16:creationId xmlns:a16="http://schemas.microsoft.com/office/drawing/2014/main" id="{6C412C09-FDB7-7346-8C71-2F834C34E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033" y="3168666"/>
                <a:ext cx="2023326" cy="744564"/>
              </a:xfrm>
              <a:prstGeom prst="cloud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loud 62">
                <a:extLst>
                  <a:ext uri="{FF2B5EF4-FFF2-40B4-BE49-F238E27FC236}">
                    <a16:creationId xmlns:a16="http://schemas.microsoft.com/office/drawing/2014/main" id="{6A529274-0154-EA44-A1B9-3B1A445314BD}"/>
                  </a:ext>
                </a:extLst>
              </p:cNvPr>
              <p:cNvSpPr/>
              <p:nvPr/>
            </p:nvSpPr>
            <p:spPr>
              <a:xfrm>
                <a:off x="7773980" y="3168666"/>
                <a:ext cx="2013222" cy="744564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is formed here</a:t>
                </a:r>
              </a:p>
            </p:txBody>
          </p:sp>
        </mc:Choice>
        <mc:Fallback xmlns="">
          <p:sp>
            <p:nvSpPr>
              <p:cNvPr id="63" name="Cloud 62">
                <a:extLst>
                  <a:ext uri="{FF2B5EF4-FFF2-40B4-BE49-F238E27FC236}">
                    <a16:creationId xmlns:a16="http://schemas.microsoft.com/office/drawing/2014/main" id="{6A529274-0154-EA44-A1B9-3B1A4453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980" y="3168666"/>
                <a:ext cx="2013222" cy="744564"/>
              </a:xfrm>
              <a:prstGeom prst="cloud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0694F0D-A984-F94B-8AD0-C880D2621E6D}"/>
                  </a:ext>
                </a:extLst>
              </p:cNvPr>
              <p:cNvSpPr txBox="1"/>
              <p:nvPr/>
            </p:nvSpPr>
            <p:spPr>
              <a:xfrm>
                <a:off x="6831085" y="1310135"/>
                <a:ext cx="13753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0694F0D-A984-F94B-8AD0-C880D2621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085" y="1310135"/>
                <a:ext cx="1375313" cy="338554"/>
              </a:xfrm>
              <a:prstGeom prst="rect">
                <a:avLst/>
              </a:prstGeom>
              <a:blipFill>
                <a:blip r:embed="rId13"/>
                <a:stretch>
                  <a:fillRect l="-2752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3BAD6B1-5BA7-7747-8337-36FCBB6FC9C2}"/>
                  </a:ext>
                </a:extLst>
              </p:cNvPr>
              <p:cNvSpPr txBox="1"/>
              <p:nvPr/>
            </p:nvSpPr>
            <p:spPr>
              <a:xfrm>
                <a:off x="10095640" y="1208598"/>
                <a:ext cx="13753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3BAD6B1-5BA7-7747-8337-36FCBB6FC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5640" y="1208598"/>
                <a:ext cx="1375313" cy="338554"/>
              </a:xfrm>
              <a:prstGeom prst="rect">
                <a:avLst/>
              </a:prstGeom>
              <a:blipFill>
                <a:blip r:embed="rId14"/>
                <a:stretch>
                  <a:fillRect l="-1818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1191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DD95F30-896B-BC48-BF05-4FC9B6ABC2F3}"/>
              </a:ext>
            </a:extLst>
          </p:cNvPr>
          <p:cNvGrpSpPr/>
          <p:nvPr/>
        </p:nvGrpSpPr>
        <p:grpSpPr>
          <a:xfrm>
            <a:off x="5266058" y="2787337"/>
            <a:ext cx="1659883" cy="1631849"/>
            <a:chOff x="8346606" y="1867859"/>
            <a:chExt cx="2743200" cy="27432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85F6016-DF40-264E-9AC2-EE99EADE169C}"/>
                </a:ext>
              </a:extLst>
            </p:cNvPr>
            <p:cNvSpPr/>
            <p:nvPr/>
          </p:nvSpPr>
          <p:spPr>
            <a:xfrm>
              <a:off x="8346606" y="1867859"/>
              <a:ext cx="2743200" cy="2743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8" descr="92 Multidimensional Illustrations &amp;amp; Clip Art - iStock">
              <a:extLst>
                <a:ext uri="{FF2B5EF4-FFF2-40B4-BE49-F238E27FC236}">
                  <a16:creationId xmlns:a16="http://schemas.microsoft.com/office/drawing/2014/main" id="{67597580-FC35-EF40-A243-746A9846E0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931"/>
            <a:stretch/>
          </p:blipFill>
          <p:spPr bwMode="auto">
            <a:xfrm>
              <a:off x="8489588" y="2023673"/>
              <a:ext cx="2463338" cy="241341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7C29D3-923F-4B43-B0AB-92296E7AA736}"/>
              </a:ext>
            </a:extLst>
          </p:cNvPr>
          <p:cNvGrpSpPr/>
          <p:nvPr/>
        </p:nvGrpSpPr>
        <p:grpSpPr>
          <a:xfrm>
            <a:off x="9334283" y="2799174"/>
            <a:ext cx="1659883" cy="1631849"/>
            <a:chOff x="4275930" y="2399041"/>
            <a:chExt cx="2743200" cy="2743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213C4AE-6E56-0E4B-B56C-FE47E5DADA50}"/>
                </a:ext>
              </a:extLst>
            </p:cNvPr>
            <p:cNvSpPr/>
            <p:nvPr/>
          </p:nvSpPr>
          <p:spPr>
            <a:xfrm>
              <a:off x="4275930" y="2399041"/>
              <a:ext cx="2743200" cy="2743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4" descr="1,665 Computer Ram Illustrations &amp;amp; Clip Art - iStock">
              <a:extLst>
                <a:ext uri="{FF2B5EF4-FFF2-40B4-BE49-F238E27FC236}">
                  <a16:creationId xmlns:a16="http://schemas.microsoft.com/office/drawing/2014/main" id="{DFD00301-9473-3146-A81E-2C5C458D10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14839" y="2527334"/>
              <a:ext cx="2443162" cy="2486614"/>
            </a:xfrm>
            <a:custGeom>
              <a:avLst/>
              <a:gdLst/>
              <a:ahLst/>
              <a:cxnLst/>
              <a:rect l="l" t="t" r="r" b="b"/>
              <a:pathLst>
                <a:path w="2834640" h="2834640">
                  <a:moveTo>
                    <a:pt x="1417320" y="0"/>
                  </a:moveTo>
                  <a:cubicBezTo>
                    <a:pt x="2200084" y="0"/>
                    <a:pt x="2834640" y="634556"/>
                    <a:pt x="2834640" y="1417320"/>
                  </a:cubicBezTo>
                  <a:cubicBezTo>
                    <a:pt x="2834640" y="2200084"/>
                    <a:pt x="2200084" y="2834640"/>
                    <a:pt x="1417320" y="2834640"/>
                  </a:cubicBezTo>
                  <a:cubicBezTo>
                    <a:pt x="634556" y="2834640"/>
                    <a:pt x="0" y="2200084"/>
                    <a:pt x="0" y="1417320"/>
                  </a:cubicBezTo>
                  <a:cubicBezTo>
                    <a:pt x="0" y="634556"/>
                    <a:pt x="634556" y="0"/>
                    <a:pt x="1417320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 descr="Circle Design clipart - Data, Text, Product, transparent clip art">
              <a:extLst>
                <a:ext uri="{FF2B5EF4-FFF2-40B4-BE49-F238E27FC236}">
                  <a16:creationId xmlns:a16="http://schemas.microsoft.com/office/drawing/2014/main" id="{ECD547A1-767D-4F41-A689-65C0F96FB9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4" t="8145" r="9360" b="9934"/>
            <a:stretch/>
          </p:blipFill>
          <p:spPr bwMode="auto">
            <a:xfrm>
              <a:off x="5280585" y="3429000"/>
              <a:ext cx="1366837" cy="134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B08AFFB-9118-B747-81CB-F7280A234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0349"/>
            <a:ext cx="10515600" cy="4351338"/>
          </a:xfrm>
        </p:spPr>
        <p:txBody>
          <a:bodyPr/>
          <a:lstStyle/>
          <a:p>
            <a:r>
              <a:rPr lang="en-US" sz="2400" dirty="0"/>
              <a:t>MPC protocols are becoming increasingly efficient.</a:t>
            </a:r>
          </a:p>
          <a:p>
            <a:r>
              <a:rPr lang="en-US" sz="2400" dirty="0"/>
              <a:t>Can be used to compute complex functionalities such as: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A15E4-965D-6246-B6F8-811E8BE5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and </a:t>
            </a:r>
            <a:r>
              <a:rPr lang="en-US" dirty="0">
                <a:solidFill>
                  <a:schemeClr val="accent1"/>
                </a:solidFill>
              </a:rPr>
              <a:t>Emerging Applications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0456AD-FEFE-BB47-902F-0A8D94AC800C}"/>
              </a:ext>
            </a:extLst>
          </p:cNvPr>
          <p:cNvGrpSpPr/>
          <p:nvPr/>
        </p:nvGrpSpPr>
        <p:grpSpPr>
          <a:xfrm>
            <a:off x="1452794" y="2768866"/>
            <a:ext cx="1659883" cy="1631849"/>
            <a:chOff x="838200" y="2399042"/>
            <a:chExt cx="2743200" cy="27432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4CC7780-3F5F-1246-971F-4FFDFB308C5A}"/>
                </a:ext>
              </a:extLst>
            </p:cNvPr>
            <p:cNvSpPr/>
            <p:nvPr/>
          </p:nvSpPr>
          <p:spPr>
            <a:xfrm>
              <a:off x="838200" y="2399042"/>
              <a:ext cx="2743200" cy="2743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Machine Learning Transparent Logo , Free Transparent Clipart - ClipartKey">
              <a:extLst>
                <a:ext uri="{FF2B5EF4-FFF2-40B4-BE49-F238E27FC236}">
                  <a16:creationId xmlns:a16="http://schemas.microsoft.com/office/drawing/2014/main" id="{01CE53CB-C95F-AB4F-8999-AD9E5A1B5C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98" r="14932"/>
            <a:stretch/>
          </p:blipFill>
          <p:spPr bwMode="auto">
            <a:xfrm>
              <a:off x="986631" y="2527334"/>
              <a:ext cx="2427287" cy="248661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0DCEAE2-AF9A-CF46-BA4F-9BC1F526CD79}"/>
              </a:ext>
            </a:extLst>
          </p:cNvPr>
          <p:cNvSpPr/>
          <p:nvPr/>
        </p:nvSpPr>
        <p:spPr>
          <a:xfrm>
            <a:off x="245380" y="4554123"/>
            <a:ext cx="33516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dirty="0">
                <a:solidFill>
                  <a:schemeClr val="accent1"/>
                </a:solidFill>
              </a:rPr>
              <a:t>Training machine learning algorithms on massive, distributed datasets.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C4D745-7D8C-1A42-8373-DE832309D209}"/>
              </a:ext>
            </a:extLst>
          </p:cNvPr>
          <p:cNvSpPr/>
          <p:nvPr/>
        </p:nvSpPr>
        <p:spPr>
          <a:xfrm>
            <a:off x="8208647" y="4588470"/>
            <a:ext cx="3527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dirty="0">
                <a:solidFill>
                  <a:schemeClr val="accent1"/>
                </a:solidFill>
              </a:rPr>
              <a:t>Simulating large RAM programs on distributed datasets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39ABFA-8D9C-D346-B5F9-0DE9E4794497}"/>
              </a:ext>
            </a:extLst>
          </p:cNvPr>
          <p:cNvSpPr/>
          <p:nvPr/>
        </p:nvSpPr>
        <p:spPr>
          <a:xfrm>
            <a:off x="3442883" y="4581218"/>
            <a:ext cx="46076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dirty="0">
                <a:solidFill>
                  <a:schemeClr val="accent1"/>
                </a:solidFill>
              </a:rPr>
              <a:t>Optimization programs over a complex, high dimensional space, where the constraints of the dimensions are held by different players.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626B26D-3292-4D40-81CD-733EDCD6A42C}"/>
              </a:ext>
            </a:extLst>
          </p:cNvPr>
          <p:cNvSpPr/>
          <p:nvPr/>
        </p:nvSpPr>
        <p:spPr>
          <a:xfrm>
            <a:off x="305583" y="5978390"/>
            <a:ext cx="1160738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These are </a:t>
            </a:r>
            <a:r>
              <a:rPr lang="en-US" sz="2400" dirty="0">
                <a:solidFill>
                  <a:srgbClr val="C00000"/>
                </a:solidFill>
              </a:rPr>
              <a:t>large </a:t>
            </a:r>
            <a:r>
              <a:rPr lang="en-US" sz="2400" dirty="0"/>
              <a:t>computations on massive distributed datasets</a:t>
            </a:r>
          </a:p>
        </p:txBody>
      </p:sp>
    </p:spTree>
    <p:extLst>
      <p:ext uri="{BB962C8B-B14F-4D97-AF65-F5344CB8AC3E}">
        <p14:creationId xmlns:p14="http://schemas.microsoft.com/office/powerpoint/2010/main" val="334508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3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D183-ED88-6C4B-B2C4-154DC6FB6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 MPC Protocol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2803935-8BBD-2B4F-95DB-486EDAA03AF9}"/>
              </a:ext>
            </a:extLst>
          </p:cNvPr>
          <p:cNvSpPr/>
          <p:nvPr/>
        </p:nvSpPr>
        <p:spPr>
          <a:xfrm>
            <a:off x="484156" y="2056266"/>
            <a:ext cx="4730395" cy="474641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Committee Selection/Corruption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DFA14F0-834C-D14A-8E71-6FB506E5530F}"/>
              </a:ext>
            </a:extLst>
          </p:cNvPr>
          <p:cNvSpPr/>
          <p:nvPr/>
        </p:nvSpPr>
        <p:spPr>
          <a:xfrm>
            <a:off x="6977451" y="2061310"/>
            <a:ext cx="4730395" cy="474641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Protocol Execution given these Committees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3BC80A-2787-9846-80AB-4575C351CA19}"/>
              </a:ext>
            </a:extLst>
          </p:cNvPr>
          <p:cNvSpPr/>
          <p:nvPr/>
        </p:nvSpPr>
        <p:spPr>
          <a:xfrm>
            <a:off x="6433462" y="1295277"/>
            <a:ext cx="5291692" cy="519759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FB6A9E2-9A66-0945-A508-2A14ED8D88FC}"/>
              </a:ext>
            </a:extLst>
          </p:cNvPr>
          <p:cNvSpPr/>
          <p:nvPr/>
        </p:nvSpPr>
        <p:spPr>
          <a:xfrm>
            <a:off x="2074065" y="2786755"/>
            <a:ext cx="3066350" cy="7861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Committee Formation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2B0F9D2-A120-BA4A-A79A-C4FA63B7B5DB}"/>
              </a:ext>
            </a:extLst>
          </p:cNvPr>
          <p:cNvSpPr/>
          <p:nvPr/>
        </p:nvSpPr>
        <p:spPr>
          <a:xfrm>
            <a:off x="2074065" y="4002305"/>
            <a:ext cx="3066350" cy="7654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Committee Corruption 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ED021CC-E9FF-6E46-8592-22D08EB20C8D}"/>
              </a:ext>
            </a:extLst>
          </p:cNvPr>
          <p:cNvSpPr/>
          <p:nvPr/>
        </p:nvSpPr>
        <p:spPr>
          <a:xfrm>
            <a:off x="2086421" y="5196270"/>
            <a:ext cx="3066350" cy="84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Effect of Committee Corruption on Prior Epochs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D65049-F744-D348-B65F-21029C6287FE}"/>
              </a:ext>
            </a:extLst>
          </p:cNvPr>
          <p:cNvCxnSpPr/>
          <p:nvPr/>
        </p:nvCxnSpPr>
        <p:spPr>
          <a:xfrm>
            <a:off x="1136822" y="2530907"/>
            <a:ext cx="0" cy="30667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5EDB06-DC8D-CB44-B291-E3A52546CD79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1136822" y="3179809"/>
            <a:ext cx="93724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8B8353-517A-5B4D-8F88-40BAB84300A0}"/>
              </a:ext>
            </a:extLst>
          </p:cNvPr>
          <p:cNvCxnSpPr>
            <a:cxnSpLocks/>
          </p:cNvCxnSpPr>
          <p:nvPr/>
        </p:nvCxnSpPr>
        <p:spPr>
          <a:xfrm>
            <a:off x="1136822" y="4359752"/>
            <a:ext cx="937243" cy="80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C89B12-D3FA-5548-86A8-20ABC3E62210}"/>
              </a:ext>
            </a:extLst>
          </p:cNvPr>
          <p:cNvCxnSpPr>
            <a:cxnSpLocks/>
          </p:cNvCxnSpPr>
          <p:nvPr/>
        </p:nvCxnSpPr>
        <p:spPr>
          <a:xfrm>
            <a:off x="1136822" y="5578844"/>
            <a:ext cx="949599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Arrow 23">
            <a:extLst>
              <a:ext uri="{FF2B5EF4-FFF2-40B4-BE49-F238E27FC236}">
                <a16:creationId xmlns:a16="http://schemas.microsoft.com/office/drawing/2014/main" id="{F74999EE-CEEB-D94B-B602-4B98215503AE}"/>
              </a:ext>
            </a:extLst>
          </p:cNvPr>
          <p:cNvSpPr/>
          <p:nvPr/>
        </p:nvSpPr>
        <p:spPr>
          <a:xfrm>
            <a:off x="1136822" y="4127673"/>
            <a:ext cx="1161536" cy="52633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81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FCE975EF-2100-5640-98E6-C08B9214D474}"/>
              </a:ext>
            </a:extLst>
          </p:cNvPr>
          <p:cNvSpPr/>
          <p:nvPr/>
        </p:nvSpPr>
        <p:spPr>
          <a:xfrm>
            <a:off x="6618748" y="2786945"/>
            <a:ext cx="671444" cy="6623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2D8B54-CAFC-E647-BB92-B2BB94556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Corruption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AFB37-5F44-7F48-9A97-F0F10F3D8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656" y="2903518"/>
            <a:ext cx="421315" cy="51105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AA6C8C-914B-0548-8E3E-C68581F86166}"/>
              </a:ext>
            </a:extLst>
          </p:cNvPr>
          <p:cNvCxnSpPr/>
          <p:nvPr/>
        </p:nvCxnSpPr>
        <p:spPr>
          <a:xfrm>
            <a:off x="5271808" y="3159045"/>
            <a:ext cx="12518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A285F5-6EED-6F4A-8D88-D6B0014F3463}"/>
              </a:ext>
            </a:extLst>
          </p:cNvPr>
          <p:cNvCxnSpPr>
            <a:cxnSpLocks/>
          </p:cNvCxnSpPr>
          <p:nvPr/>
        </p:nvCxnSpPr>
        <p:spPr>
          <a:xfrm>
            <a:off x="5140971" y="3384384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537F67-9078-F44D-BC4F-F913752094C5}"/>
              </a:ext>
            </a:extLst>
          </p:cNvPr>
          <p:cNvCxnSpPr>
            <a:cxnSpLocks/>
          </p:cNvCxnSpPr>
          <p:nvPr/>
        </p:nvCxnSpPr>
        <p:spPr>
          <a:xfrm flipV="1">
            <a:off x="6149009" y="3384384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7C404E5-A188-6C4D-9FA1-2CF3441BE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834" y="3776540"/>
            <a:ext cx="384104" cy="504543"/>
          </a:xfrm>
          <a:prstGeom prst="rect">
            <a:avLst/>
          </a:prstGeom>
        </p:spPr>
      </p:pic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040BD903-1285-A640-99E2-073C017D4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462" y="2072656"/>
            <a:ext cx="440546" cy="49299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7EF445-CBE2-C849-9620-073F3F1CCCED}"/>
              </a:ext>
            </a:extLst>
          </p:cNvPr>
          <p:cNvCxnSpPr>
            <a:cxnSpLocks/>
          </p:cNvCxnSpPr>
          <p:nvPr/>
        </p:nvCxnSpPr>
        <p:spPr>
          <a:xfrm flipH="1">
            <a:off x="5102388" y="2545040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D9B926-86C8-D24B-A9D1-3BC3F5150DE4}"/>
              </a:ext>
            </a:extLst>
          </p:cNvPr>
          <p:cNvCxnSpPr>
            <a:cxnSpLocks/>
          </p:cNvCxnSpPr>
          <p:nvPr/>
        </p:nvCxnSpPr>
        <p:spPr>
          <a:xfrm>
            <a:off x="6139267" y="2545040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9197E9-3AA8-A142-924E-E49CC05DE75D}"/>
              </a:ext>
            </a:extLst>
          </p:cNvPr>
          <p:cNvCxnSpPr>
            <a:cxnSpLocks/>
          </p:cNvCxnSpPr>
          <p:nvPr/>
        </p:nvCxnSpPr>
        <p:spPr>
          <a:xfrm flipH="1" flipV="1">
            <a:off x="5926306" y="2672127"/>
            <a:ext cx="2429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p-Down Arrow 15">
            <a:extLst>
              <a:ext uri="{FF2B5EF4-FFF2-40B4-BE49-F238E27FC236}">
                <a16:creationId xmlns:a16="http://schemas.microsoft.com/office/drawing/2014/main" id="{7B62C0A7-AA0E-8640-89DF-6DB7FC9A6EED}"/>
              </a:ext>
            </a:extLst>
          </p:cNvPr>
          <p:cNvSpPr/>
          <p:nvPr/>
        </p:nvSpPr>
        <p:spPr>
          <a:xfrm rot="16200000">
            <a:off x="3756565" y="2625327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Up-Down Arrow 16">
            <a:extLst>
              <a:ext uri="{FF2B5EF4-FFF2-40B4-BE49-F238E27FC236}">
                <a16:creationId xmlns:a16="http://schemas.microsoft.com/office/drawing/2014/main" id="{08D41DEF-C432-D94A-AE61-E21F0BAA6D9A}"/>
              </a:ext>
            </a:extLst>
          </p:cNvPr>
          <p:cNvSpPr/>
          <p:nvPr/>
        </p:nvSpPr>
        <p:spPr>
          <a:xfrm rot="16200000">
            <a:off x="7715857" y="2610335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DDAF2C-5D6D-6648-8892-E58926426152}"/>
              </a:ext>
            </a:extLst>
          </p:cNvPr>
          <p:cNvSpPr/>
          <p:nvPr/>
        </p:nvSpPr>
        <p:spPr>
          <a:xfrm>
            <a:off x="4719656" y="4382694"/>
            <a:ext cx="2394362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E8EEF9-D1C2-554E-977C-409E815B99A2}"/>
              </a:ext>
            </a:extLst>
          </p:cNvPr>
          <p:cNvSpPr/>
          <p:nvPr/>
        </p:nvSpPr>
        <p:spPr>
          <a:xfrm>
            <a:off x="7114018" y="4382693"/>
            <a:ext cx="1638262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A711C9-3E67-1743-9666-F0AA893B6322}"/>
              </a:ext>
            </a:extLst>
          </p:cNvPr>
          <p:cNvSpPr/>
          <p:nvPr/>
        </p:nvSpPr>
        <p:spPr>
          <a:xfrm>
            <a:off x="3072631" y="4378139"/>
            <a:ext cx="1638262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6B911-1C18-B040-B1C7-9B72FF364F47}"/>
              </a:ext>
            </a:extLst>
          </p:cNvPr>
          <p:cNvSpPr txBox="1"/>
          <p:nvPr/>
        </p:nvSpPr>
        <p:spPr>
          <a:xfrm>
            <a:off x="3320807" y="1375375"/>
            <a:ext cx="500566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When can a server be corrupted?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28C35F-5ECC-FB48-85D0-E64857B36B71}"/>
              </a:ext>
            </a:extLst>
          </p:cNvPr>
          <p:cNvSpPr txBox="1"/>
          <p:nvPr/>
        </p:nvSpPr>
        <p:spPr>
          <a:xfrm>
            <a:off x="4441274" y="5694650"/>
            <a:ext cx="297006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Static Corruption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8E5D69E6-9A9B-444C-9D53-4261CC37F70D}"/>
              </a:ext>
            </a:extLst>
          </p:cNvPr>
          <p:cNvSpPr/>
          <p:nvPr/>
        </p:nvSpPr>
        <p:spPr>
          <a:xfrm>
            <a:off x="1561692" y="3285910"/>
            <a:ext cx="2850847" cy="95523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Corrupted at the time of committee formation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3F04185-2D8D-9445-B4E9-E065180DEC45}"/>
              </a:ext>
            </a:extLst>
          </p:cNvPr>
          <p:cNvCxnSpPr>
            <a:cxnSpLocks/>
          </p:cNvCxnSpPr>
          <p:nvPr/>
        </p:nvCxnSpPr>
        <p:spPr>
          <a:xfrm flipV="1">
            <a:off x="3050046" y="4237895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77EA745D-3750-524B-845B-E04BE4379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847" y="2876292"/>
            <a:ext cx="381878" cy="5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57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FCE975EF-2100-5640-98E6-C08B9214D474}"/>
              </a:ext>
            </a:extLst>
          </p:cNvPr>
          <p:cNvSpPr/>
          <p:nvPr/>
        </p:nvSpPr>
        <p:spPr>
          <a:xfrm>
            <a:off x="6618748" y="2786945"/>
            <a:ext cx="671444" cy="6623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2D8B54-CAFC-E647-BB92-B2BB94556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Corruption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AFB37-5F44-7F48-9A97-F0F10F3D8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656" y="2903518"/>
            <a:ext cx="421315" cy="51105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AA6C8C-914B-0548-8E3E-C68581F86166}"/>
              </a:ext>
            </a:extLst>
          </p:cNvPr>
          <p:cNvCxnSpPr/>
          <p:nvPr/>
        </p:nvCxnSpPr>
        <p:spPr>
          <a:xfrm>
            <a:off x="5271808" y="3159045"/>
            <a:ext cx="12518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A285F5-6EED-6F4A-8D88-D6B0014F3463}"/>
              </a:ext>
            </a:extLst>
          </p:cNvPr>
          <p:cNvCxnSpPr>
            <a:cxnSpLocks/>
          </p:cNvCxnSpPr>
          <p:nvPr/>
        </p:nvCxnSpPr>
        <p:spPr>
          <a:xfrm>
            <a:off x="5140971" y="3384384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537F67-9078-F44D-BC4F-F913752094C5}"/>
              </a:ext>
            </a:extLst>
          </p:cNvPr>
          <p:cNvCxnSpPr>
            <a:cxnSpLocks/>
          </p:cNvCxnSpPr>
          <p:nvPr/>
        </p:nvCxnSpPr>
        <p:spPr>
          <a:xfrm flipV="1">
            <a:off x="6149009" y="3384384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7C404E5-A188-6C4D-9FA1-2CF3441BE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834" y="3776540"/>
            <a:ext cx="384104" cy="504543"/>
          </a:xfrm>
          <a:prstGeom prst="rect">
            <a:avLst/>
          </a:prstGeom>
        </p:spPr>
      </p:pic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040BD903-1285-A640-99E2-073C017D4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462" y="2072656"/>
            <a:ext cx="440546" cy="49299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7EF445-CBE2-C849-9620-073F3F1CCCED}"/>
              </a:ext>
            </a:extLst>
          </p:cNvPr>
          <p:cNvCxnSpPr>
            <a:cxnSpLocks/>
          </p:cNvCxnSpPr>
          <p:nvPr/>
        </p:nvCxnSpPr>
        <p:spPr>
          <a:xfrm flipH="1">
            <a:off x="5102388" y="2545040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D9B926-86C8-D24B-A9D1-3BC3F5150DE4}"/>
              </a:ext>
            </a:extLst>
          </p:cNvPr>
          <p:cNvCxnSpPr>
            <a:cxnSpLocks/>
          </p:cNvCxnSpPr>
          <p:nvPr/>
        </p:nvCxnSpPr>
        <p:spPr>
          <a:xfrm>
            <a:off x="6139267" y="2545040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9197E9-3AA8-A142-924E-E49CC05DE75D}"/>
              </a:ext>
            </a:extLst>
          </p:cNvPr>
          <p:cNvCxnSpPr>
            <a:cxnSpLocks/>
          </p:cNvCxnSpPr>
          <p:nvPr/>
        </p:nvCxnSpPr>
        <p:spPr>
          <a:xfrm flipH="1" flipV="1">
            <a:off x="5926306" y="2672127"/>
            <a:ext cx="2429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p-Down Arrow 15">
            <a:extLst>
              <a:ext uri="{FF2B5EF4-FFF2-40B4-BE49-F238E27FC236}">
                <a16:creationId xmlns:a16="http://schemas.microsoft.com/office/drawing/2014/main" id="{7B62C0A7-AA0E-8640-89DF-6DB7FC9A6EED}"/>
              </a:ext>
            </a:extLst>
          </p:cNvPr>
          <p:cNvSpPr/>
          <p:nvPr/>
        </p:nvSpPr>
        <p:spPr>
          <a:xfrm rot="16200000">
            <a:off x="3756565" y="2625327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Up-Down Arrow 16">
            <a:extLst>
              <a:ext uri="{FF2B5EF4-FFF2-40B4-BE49-F238E27FC236}">
                <a16:creationId xmlns:a16="http://schemas.microsoft.com/office/drawing/2014/main" id="{08D41DEF-C432-D94A-AE61-E21F0BAA6D9A}"/>
              </a:ext>
            </a:extLst>
          </p:cNvPr>
          <p:cNvSpPr/>
          <p:nvPr/>
        </p:nvSpPr>
        <p:spPr>
          <a:xfrm rot="16200000">
            <a:off x="7715857" y="2610335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DDAF2C-5D6D-6648-8892-E58926426152}"/>
              </a:ext>
            </a:extLst>
          </p:cNvPr>
          <p:cNvSpPr/>
          <p:nvPr/>
        </p:nvSpPr>
        <p:spPr>
          <a:xfrm>
            <a:off x="4719656" y="4382694"/>
            <a:ext cx="2394362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E8EEF9-D1C2-554E-977C-409E815B99A2}"/>
              </a:ext>
            </a:extLst>
          </p:cNvPr>
          <p:cNvSpPr/>
          <p:nvPr/>
        </p:nvSpPr>
        <p:spPr>
          <a:xfrm>
            <a:off x="7114018" y="4382693"/>
            <a:ext cx="1638262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A711C9-3E67-1743-9666-F0AA893B6322}"/>
              </a:ext>
            </a:extLst>
          </p:cNvPr>
          <p:cNvSpPr/>
          <p:nvPr/>
        </p:nvSpPr>
        <p:spPr>
          <a:xfrm>
            <a:off x="3072631" y="4378139"/>
            <a:ext cx="1638262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6B911-1C18-B040-B1C7-9B72FF364F47}"/>
              </a:ext>
            </a:extLst>
          </p:cNvPr>
          <p:cNvSpPr txBox="1"/>
          <p:nvPr/>
        </p:nvSpPr>
        <p:spPr>
          <a:xfrm>
            <a:off x="3320807" y="1375375"/>
            <a:ext cx="500566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When can a server be corrupted?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28C35F-5ECC-FB48-85D0-E64857B36B71}"/>
              </a:ext>
            </a:extLst>
          </p:cNvPr>
          <p:cNvSpPr txBox="1"/>
          <p:nvPr/>
        </p:nvSpPr>
        <p:spPr>
          <a:xfrm>
            <a:off x="4441274" y="5694650"/>
            <a:ext cx="297006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Adaptive Corruption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7EA745D-3750-524B-845B-E04BE4379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847" y="2876292"/>
            <a:ext cx="381878" cy="5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4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FCE975EF-2100-5640-98E6-C08B9214D474}"/>
              </a:ext>
            </a:extLst>
          </p:cNvPr>
          <p:cNvSpPr/>
          <p:nvPr/>
        </p:nvSpPr>
        <p:spPr>
          <a:xfrm>
            <a:off x="6618748" y="2786945"/>
            <a:ext cx="671444" cy="6623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2D8B54-CAFC-E647-BB92-B2BB94556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Corruption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AFB37-5F44-7F48-9A97-F0F10F3D8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656" y="2903518"/>
            <a:ext cx="421315" cy="51105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AA6C8C-914B-0548-8E3E-C68581F86166}"/>
              </a:ext>
            </a:extLst>
          </p:cNvPr>
          <p:cNvCxnSpPr/>
          <p:nvPr/>
        </p:nvCxnSpPr>
        <p:spPr>
          <a:xfrm>
            <a:off x="5271808" y="3159045"/>
            <a:ext cx="12518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A285F5-6EED-6F4A-8D88-D6B0014F3463}"/>
              </a:ext>
            </a:extLst>
          </p:cNvPr>
          <p:cNvCxnSpPr>
            <a:cxnSpLocks/>
          </p:cNvCxnSpPr>
          <p:nvPr/>
        </p:nvCxnSpPr>
        <p:spPr>
          <a:xfrm>
            <a:off x="5140971" y="3384384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537F67-9078-F44D-BC4F-F913752094C5}"/>
              </a:ext>
            </a:extLst>
          </p:cNvPr>
          <p:cNvCxnSpPr>
            <a:cxnSpLocks/>
          </p:cNvCxnSpPr>
          <p:nvPr/>
        </p:nvCxnSpPr>
        <p:spPr>
          <a:xfrm flipV="1">
            <a:off x="6149009" y="3384384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7C404E5-A188-6C4D-9FA1-2CF3441BE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834" y="3776540"/>
            <a:ext cx="384104" cy="504543"/>
          </a:xfrm>
          <a:prstGeom prst="rect">
            <a:avLst/>
          </a:prstGeom>
        </p:spPr>
      </p:pic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040BD903-1285-A640-99E2-073C017D4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462" y="2072656"/>
            <a:ext cx="440546" cy="49299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7EF445-CBE2-C849-9620-073F3F1CCCED}"/>
              </a:ext>
            </a:extLst>
          </p:cNvPr>
          <p:cNvCxnSpPr>
            <a:cxnSpLocks/>
          </p:cNvCxnSpPr>
          <p:nvPr/>
        </p:nvCxnSpPr>
        <p:spPr>
          <a:xfrm flipH="1">
            <a:off x="5102388" y="2545040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D9B926-86C8-D24B-A9D1-3BC3F5150DE4}"/>
              </a:ext>
            </a:extLst>
          </p:cNvPr>
          <p:cNvCxnSpPr>
            <a:cxnSpLocks/>
          </p:cNvCxnSpPr>
          <p:nvPr/>
        </p:nvCxnSpPr>
        <p:spPr>
          <a:xfrm>
            <a:off x="6139267" y="2545040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9197E9-3AA8-A142-924E-E49CC05DE75D}"/>
              </a:ext>
            </a:extLst>
          </p:cNvPr>
          <p:cNvCxnSpPr>
            <a:cxnSpLocks/>
          </p:cNvCxnSpPr>
          <p:nvPr/>
        </p:nvCxnSpPr>
        <p:spPr>
          <a:xfrm flipH="1" flipV="1">
            <a:off x="5926306" y="2672127"/>
            <a:ext cx="2429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p-Down Arrow 15">
            <a:extLst>
              <a:ext uri="{FF2B5EF4-FFF2-40B4-BE49-F238E27FC236}">
                <a16:creationId xmlns:a16="http://schemas.microsoft.com/office/drawing/2014/main" id="{7B62C0A7-AA0E-8640-89DF-6DB7FC9A6EED}"/>
              </a:ext>
            </a:extLst>
          </p:cNvPr>
          <p:cNvSpPr/>
          <p:nvPr/>
        </p:nvSpPr>
        <p:spPr>
          <a:xfrm rot="16200000">
            <a:off x="3756565" y="2625327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Up-Down Arrow 16">
            <a:extLst>
              <a:ext uri="{FF2B5EF4-FFF2-40B4-BE49-F238E27FC236}">
                <a16:creationId xmlns:a16="http://schemas.microsoft.com/office/drawing/2014/main" id="{08D41DEF-C432-D94A-AE61-E21F0BAA6D9A}"/>
              </a:ext>
            </a:extLst>
          </p:cNvPr>
          <p:cNvSpPr/>
          <p:nvPr/>
        </p:nvSpPr>
        <p:spPr>
          <a:xfrm rot="16200000">
            <a:off x="7715857" y="2610335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DDAF2C-5D6D-6648-8892-E58926426152}"/>
              </a:ext>
            </a:extLst>
          </p:cNvPr>
          <p:cNvSpPr/>
          <p:nvPr/>
        </p:nvSpPr>
        <p:spPr>
          <a:xfrm>
            <a:off x="4719656" y="4382694"/>
            <a:ext cx="2394362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E8EEF9-D1C2-554E-977C-409E815B99A2}"/>
              </a:ext>
            </a:extLst>
          </p:cNvPr>
          <p:cNvSpPr/>
          <p:nvPr/>
        </p:nvSpPr>
        <p:spPr>
          <a:xfrm>
            <a:off x="7114018" y="4382693"/>
            <a:ext cx="1638262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A711C9-3E67-1743-9666-F0AA893B6322}"/>
              </a:ext>
            </a:extLst>
          </p:cNvPr>
          <p:cNvSpPr/>
          <p:nvPr/>
        </p:nvSpPr>
        <p:spPr>
          <a:xfrm>
            <a:off x="3072631" y="4378139"/>
            <a:ext cx="1638262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6B911-1C18-B040-B1C7-9B72FF364F47}"/>
              </a:ext>
            </a:extLst>
          </p:cNvPr>
          <p:cNvSpPr txBox="1"/>
          <p:nvPr/>
        </p:nvSpPr>
        <p:spPr>
          <a:xfrm>
            <a:off x="3320807" y="1375375"/>
            <a:ext cx="500566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When can a server be corrupted?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28C35F-5ECC-FB48-85D0-E64857B36B71}"/>
              </a:ext>
            </a:extLst>
          </p:cNvPr>
          <p:cNvSpPr txBox="1"/>
          <p:nvPr/>
        </p:nvSpPr>
        <p:spPr>
          <a:xfrm>
            <a:off x="4441274" y="5694650"/>
            <a:ext cx="297006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Adaptive Corruption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8E5D69E6-9A9B-444C-9D53-4261CC37F70D}"/>
              </a:ext>
            </a:extLst>
          </p:cNvPr>
          <p:cNvSpPr/>
          <p:nvPr/>
        </p:nvSpPr>
        <p:spPr>
          <a:xfrm>
            <a:off x="2834780" y="3523971"/>
            <a:ext cx="2329952" cy="67024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Corrupted at any time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3F04185-2D8D-9445-B4E9-E065180DEC45}"/>
              </a:ext>
            </a:extLst>
          </p:cNvPr>
          <p:cNvCxnSpPr>
            <a:cxnSpLocks/>
          </p:cNvCxnSpPr>
          <p:nvPr/>
        </p:nvCxnSpPr>
        <p:spPr>
          <a:xfrm flipV="1">
            <a:off x="4432140" y="4219721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77EA745D-3750-524B-845B-E04BE4379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847" y="2876292"/>
            <a:ext cx="381878" cy="5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138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FCE975EF-2100-5640-98E6-C08B9214D474}"/>
              </a:ext>
            </a:extLst>
          </p:cNvPr>
          <p:cNvSpPr/>
          <p:nvPr/>
        </p:nvSpPr>
        <p:spPr>
          <a:xfrm>
            <a:off x="6618748" y="2786945"/>
            <a:ext cx="671444" cy="6623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2D8B54-CAFC-E647-BB92-B2BB94556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Corruption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AFB37-5F44-7F48-9A97-F0F10F3D8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656" y="2903518"/>
            <a:ext cx="421315" cy="51105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AA6C8C-914B-0548-8E3E-C68581F86166}"/>
              </a:ext>
            </a:extLst>
          </p:cNvPr>
          <p:cNvCxnSpPr/>
          <p:nvPr/>
        </p:nvCxnSpPr>
        <p:spPr>
          <a:xfrm>
            <a:off x="5271808" y="3159045"/>
            <a:ext cx="12518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A285F5-6EED-6F4A-8D88-D6B0014F3463}"/>
              </a:ext>
            </a:extLst>
          </p:cNvPr>
          <p:cNvCxnSpPr>
            <a:cxnSpLocks/>
          </p:cNvCxnSpPr>
          <p:nvPr/>
        </p:nvCxnSpPr>
        <p:spPr>
          <a:xfrm>
            <a:off x="5140971" y="3384384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537F67-9078-F44D-BC4F-F913752094C5}"/>
              </a:ext>
            </a:extLst>
          </p:cNvPr>
          <p:cNvCxnSpPr>
            <a:cxnSpLocks/>
          </p:cNvCxnSpPr>
          <p:nvPr/>
        </p:nvCxnSpPr>
        <p:spPr>
          <a:xfrm flipV="1">
            <a:off x="6149009" y="3384384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7C404E5-A188-6C4D-9FA1-2CF3441BE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834" y="3776540"/>
            <a:ext cx="384104" cy="504543"/>
          </a:xfrm>
          <a:prstGeom prst="rect">
            <a:avLst/>
          </a:prstGeom>
        </p:spPr>
      </p:pic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040BD903-1285-A640-99E2-073C017D4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462" y="2072656"/>
            <a:ext cx="440546" cy="49299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7EF445-CBE2-C849-9620-073F3F1CCCED}"/>
              </a:ext>
            </a:extLst>
          </p:cNvPr>
          <p:cNvCxnSpPr>
            <a:cxnSpLocks/>
          </p:cNvCxnSpPr>
          <p:nvPr/>
        </p:nvCxnSpPr>
        <p:spPr>
          <a:xfrm flipH="1">
            <a:off x="5102388" y="2545040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D9B926-86C8-D24B-A9D1-3BC3F5150DE4}"/>
              </a:ext>
            </a:extLst>
          </p:cNvPr>
          <p:cNvCxnSpPr>
            <a:cxnSpLocks/>
          </p:cNvCxnSpPr>
          <p:nvPr/>
        </p:nvCxnSpPr>
        <p:spPr>
          <a:xfrm>
            <a:off x="6139267" y="2545040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9197E9-3AA8-A142-924E-E49CC05DE75D}"/>
              </a:ext>
            </a:extLst>
          </p:cNvPr>
          <p:cNvCxnSpPr>
            <a:cxnSpLocks/>
          </p:cNvCxnSpPr>
          <p:nvPr/>
        </p:nvCxnSpPr>
        <p:spPr>
          <a:xfrm flipH="1" flipV="1">
            <a:off x="5926306" y="2672127"/>
            <a:ext cx="2429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p-Down Arrow 15">
            <a:extLst>
              <a:ext uri="{FF2B5EF4-FFF2-40B4-BE49-F238E27FC236}">
                <a16:creationId xmlns:a16="http://schemas.microsoft.com/office/drawing/2014/main" id="{7B62C0A7-AA0E-8640-89DF-6DB7FC9A6EED}"/>
              </a:ext>
            </a:extLst>
          </p:cNvPr>
          <p:cNvSpPr/>
          <p:nvPr/>
        </p:nvSpPr>
        <p:spPr>
          <a:xfrm rot="16200000">
            <a:off x="3756565" y="2625327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Up-Down Arrow 16">
            <a:extLst>
              <a:ext uri="{FF2B5EF4-FFF2-40B4-BE49-F238E27FC236}">
                <a16:creationId xmlns:a16="http://schemas.microsoft.com/office/drawing/2014/main" id="{08D41DEF-C432-D94A-AE61-E21F0BAA6D9A}"/>
              </a:ext>
            </a:extLst>
          </p:cNvPr>
          <p:cNvSpPr/>
          <p:nvPr/>
        </p:nvSpPr>
        <p:spPr>
          <a:xfrm rot="16200000">
            <a:off x="7715857" y="2610335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DDAF2C-5D6D-6648-8892-E58926426152}"/>
              </a:ext>
            </a:extLst>
          </p:cNvPr>
          <p:cNvSpPr/>
          <p:nvPr/>
        </p:nvSpPr>
        <p:spPr>
          <a:xfrm>
            <a:off x="4719656" y="4382694"/>
            <a:ext cx="2394362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E8EEF9-D1C2-554E-977C-409E815B99A2}"/>
              </a:ext>
            </a:extLst>
          </p:cNvPr>
          <p:cNvSpPr/>
          <p:nvPr/>
        </p:nvSpPr>
        <p:spPr>
          <a:xfrm>
            <a:off x="7114018" y="4382693"/>
            <a:ext cx="1638262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A711C9-3E67-1743-9666-F0AA893B6322}"/>
              </a:ext>
            </a:extLst>
          </p:cNvPr>
          <p:cNvSpPr/>
          <p:nvPr/>
        </p:nvSpPr>
        <p:spPr>
          <a:xfrm>
            <a:off x="3072631" y="4378139"/>
            <a:ext cx="1638262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6B911-1C18-B040-B1C7-9B72FF364F47}"/>
              </a:ext>
            </a:extLst>
          </p:cNvPr>
          <p:cNvSpPr txBox="1"/>
          <p:nvPr/>
        </p:nvSpPr>
        <p:spPr>
          <a:xfrm>
            <a:off x="3320807" y="1375375"/>
            <a:ext cx="500566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When can a server be corrupted?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28C35F-5ECC-FB48-85D0-E64857B36B71}"/>
              </a:ext>
            </a:extLst>
          </p:cNvPr>
          <p:cNvSpPr txBox="1"/>
          <p:nvPr/>
        </p:nvSpPr>
        <p:spPr>
          <a:xfrm>
            <a:off x="4441274" y="5694650"/>
            <a:ext cx="297006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Adaptive Corruption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7EA745D-3750-524B-845B-E04BE4379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847" y="2876292"/>
            <a:ext cx="381878" cy="508092"/>
          </a:xfrm>
          <a:prstGeom prst="rect">
            <a:avLst/>
          </a:prstGeom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544FA7D9-73A5-2B43-886E-DDDCFD747ACC}"/>
              </a:ext>
            </a:extLst>
          </p:cNvPr>
          <p:cNvSpPr/>
          <p:nvPr/>
        </p:nvSpPr>
        <p:spPr>
          <a:xfrm>
            <a:off x="6226270" y="3563599"/>
            <a:ext cx="2329952" cy="67024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Corrupted at any time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20051B4-E512-C34B-87CF-74A08EF97E8B}"/>
              </a:ext>
            </a:extLst>
          </p:cNvPr>
          <p:cNvCxnSpPr>
            <a:cxnSpLocks/>
          </p:cNvCxnSpPr>
          <p:nvPr/>
        </p:nvCxnSpPr>
        <p:spPr>
          <a:xfrm flipV="1">
            <a:off x="6761916" y="4219721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6771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FCE975EF-2100-5640-98E6-C08B9214D474}"/>
              </a:ext>
            </a:extLst>
          </p:cNvPr>
          <p:cNvSpPr/>
          <p:nvPr/>
        </p:nvSpPr>
        <p:spPr>
          <a:xfrm>
            <a:off x="6618748" y="2786945"/>
            <a:ext cx="671444" cy="6623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2D8B54-CAFC-E647-BB92-B2BB94556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Corruption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AFB37-5F44-7F48-9A97-F0F10F3D8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656" y="2903518"/>
            <a:ext cx="421315" cy="51105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AA6C8C-914B-0548-8E3E-C68581F86166}"/>
              </a:ext>
            </a:extLst>
          </p:cNvPr>
          <p:cNvCxnSpPr/>
          <p:nvPr/>
        </p:nvCxnSpPr>
        <p:spPr>
          <a:xfrm>
            <a:off x="5271808" y="3159045"/>
            <a:ext cx="12518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A285F5-6EED-6F4A-8D88-D6B0014F3463}"/>
              </a:ext>
            </a:extLst>
          </p:cNvPr>
          <p:cNvCxnSpPr>
            <a:cxnSpLocks/>
          </p:cNvCxnSpPr>
          <p:nvPr/>
        </p:nvCxnSpPr>
        <p:spPr>
          <a:xfrm>
            <a:off x="5140971" y="3384384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537F67-9078-F44D-BC4F-F913752094C5}"/>
              </a:ext>
            </a:extLst>
          </p:cNvPr>
          <p:cNvCxnSpPr>
            <a:cxnSpLocks/>
          </p:cNvCxnSpPr>
          <p:nvPr/>
        </p:nvCxnSpPr>
        <p:spPr>
          <a:xfrm flipV="1">
            <a:off x="6149009" y="3384384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7C404E5-A188-6C4D-9FA1-2CF3441BE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834" y="3776540"/>
            <a:ext cx="384104" cy="504543"/>
          </a:xfrm>
          <a:prstGeom prst="rect">
            <a:avLst/>
          </a:prstGeom>
        </p:spPr>
      </p:pic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040BD903-1285-A640-99E2-073C017D4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462" y="2072656"/>
            <a:ext cx="440546" cy="49299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7EF445-CBE2-C849-9620-073F3F1CCCED}"/>
              </a:ext>
            </a:extLst>
          </p:cNvPr>
          <p:cNvCxnSpPr>
            <a:cxnSpLocks/>
          </p:cNvCxnSpPr>
          <p:nvPr/>
        </p:nvCxnSpPr>
        <p:spPr>
          <a:xfrm flipH="1">
            <a:off x="5102388" y="2545040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D9B926-86C8-D24B-A9D1-3BC3F5150DE4}"/>
              </a:ext>
            </a:extLst>
          </p:cNvPr>
          <p:cNvCxnSpPr>
            <a:cxnSpLocks/>
          </p:cNvCxnSpPr>
          <p:nvPr/>
        </p:nvCxnSpPr>
        <p:spPr>
          <a:xfrm>
            <a:off x="6139267" y="2545040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9197E9-3AA8-A142-924E-E49CC05DE75D}"/>
              </a:ext>
            </a:extLst>
          </p:cNvPr>
          <p:cNvCxnSpPr>
            <a:cxnSpLocks/>
          </p:cNvCxnSpPr>
          <p:nvPr/>
        </p:nvCxnSpPr>
        <p:spPr>
          <a:xfrm flipH="1" flipV="1">
            <a:off x="5926306" y="2672127"/>
            <a:ext cx="2429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p-Down Arrow 15">
            <a:extLst>
              <a:ext uri="{FF2B5EF4-FFF2-40B4-BE49-F238E27FC236}">
                <a16:creationId xmlns:a16="http://schemas.microsoft.com/office/drawing/2014/main" id="{7B62C0A7-AA0E-8640-89DF-6DB7FC9A6EED}"/>
              </a:ext>
            </a:extLst>
          </p:cNvPr>
          <p:cNvSpPr/>
          <p:nvPr/>
        </p:nvSpPr>
        <p:spPr>
          <a:xfrm rot="16200000">
            <a:off x="3756565" y="2625327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Up-Down Arrow 16">
            <a:extLst>
              <a:ext uri="{FF2B5EF4-FFF2-40B4-BE49-F238E27FC236}">
                <a16:creationId xmlns:a16="http://schemas.microsoft.com/office/drawing/2014/main" id="{08D41DEF-C432-D94A-AE61-E21F0BAA6D9A}"/>
              </a:ext>
            </a:extLst>
          </p:cNvPr>
          <p:cNvSpPr/>
          <p:nvPr/>
        </p:nvSpPr>
        <p:spPr>
          <a:xfrm rot="16200000">
            <a:off x="7715857" y="2610335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DDAF2C-5D6D-6648-8892-E58926426152}"/>
              </a:ext>
            </a:extLst>
          </p:cNvPr>
          <p:cNvSpPr/>
          <p:nvPr/>
        </p:nvSpPr>
        <p:spPr>
          <a:xfrm>
            <a:off x="4719656" y="4382694"/>
            <a:ext cx="2394362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E8EEF9-D1C2-554E-977C-409E815B99A2}"/>
              </a:ext>
            </a:extLst>
          </p:cNvPr>
          <p:cNvSpPr/>
          <p:nvPr/>
        </p:nvSpPr>
        <p:spPr>
          <a:xfrm>
            <a:off x="7114018" y="4382693"/>
            <a:ext cx="1638262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A711C9-3E67-1743-9666-F0AA893B6322}"/>
              </a:ext>
            </a:extLst>
          </p:cNvPr>
          <p:cNvSpPr/>
          <p:nvPr/>
        </p:nvSpPr>
        <p:spPr>
          <a:xfrm>
            <a:off x="3072631" y="4378139"/>
            <a:ext cx="1638262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6B911-1C18-B040-B1C7-9B72FF364F47}"/>
              </a:ext>
            </a:extLst>
          </p:cNvPr>
          <p:cNvSpPr txBox="1"/>
          <p:nvPr/>
        </p:nvSpPr>
        <p:spPr>
          <a:xfrm>
            <a:off x="3320807" y="1375375"/>
            <a:ext cx="500566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When can a server be corrupted?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28C35F-5ECC-FB48-85D0-E64857B36B71}"/>
              </a:ext>
            </a:extLst>
          </p:cNvPr>
          <p:cNvSpPr txBox="1"/>
          <p:nvPr/>
        </p:nvSpPr>
        <p:spPr>
          <a:xfrm>
            <a:off x="4441274" y="5694650"/>
            <a:ext cx="297006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Adaptive Corruption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7EA745D-3750-524B-845B-E04BE4379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847" y="2876292"/>
            <a:ext cx="381878" cy="508092"/>
          </a:xfrm>
          <a:prstGeom prst="rect">
            <a:avLst/>
          </a:prstGeom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544FA7D9-73A5-2B43-886E-DDDCFD747ACC}"/>
              </a:ext>
            </a:extLst>
          </p:cNvPr>
          <p:cNvSpPr/>
          <p:nvPr/>
        </p:nvSpPr>
        <p:spPr>
          <a:xfrm>
            <a:off x="6782863" y="3528838"/>
            <a:ext cx="2329952" cy="67024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Corrupted at any time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20051B4-E512-C34B-87CF-74A08EF97E8B}"/>
              </a:ext>
            </a:extLst>
          </p:cNvPr>
          <p:cNvCxnSpPr>
            <a:cxnSpLocks/>
          </p:cNvCxnSpPr>
          <p:nvPr/>
        </p:nvCxnSpPr>
        <p:spPr>
          <a:xfrm flipV="1">
            <a:off x="8061899" y="4219721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2386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FCE975EF-2100-5640-98E6-C08B9214D474}"/>
              </a:ext>
            </a:extLst>
          </p:cNvPr>
          <p:cNvSpPr/>
          <p:nvPr/>
        </p:nvSpPr>
        <p:spPr>
          <a:xfrm>
            <a:off x="6618748" y="2786945"/>
            <a:ext cx="671444" cy="6623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2D8B54-CAFC-E647-BB92-B2BB94556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Corruption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AFB37-5F44-7F48-9A97-F0F10F3D8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656" y="2903518"/>
            <a:ext cx="421315" cy="51105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AA6C8C-914B-0548-8E3E-C68581F86166}"/>
              </a:ext>
            </a:extLst>
          </p:cNvPr>
          <p:cNvCxnSpPr/>
          <p:nvPr/>
        </p:nvCxnSpPr>
        <p:spPr>
          <a:xfrm>
            <a:off x="5271808" y="3159045"/>
            <a:ext cx="12518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A285F5-6EED-6F4A-8D88-D6B0014F3463}"/>
              </a:ext>
            </a:extLst>
          </p:cNvPr>
          <p:cNvCxnSpPr>
            <a:cxnSpLocks/>
          </p:cNvCxnSpPr>
          <p:nvPr/>
        </p:nvCxnSpPr>
        <p:spPr>
          <a:xfrm>
            <a:off x="5140971" y="3384384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537F67-9078-F44D-BC4F-F913752094C5}"/>
              </a:ext>
            </a:extLst>
          </p:cNvPr>
          <p:cNvCxnSpPr>
            <a:cxnSpLocks/>
          </p:cNvCxnSpPr>
          <p:nvPr/>
        </p:nvCxnSpPr>
        <p:spPr>
          <a:xfrm flipV="1">
            <a:off x="6149009" y="3384384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7C404E5-A188-6C4D-9FA1-2CF3441BE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834" y="3776540"/>
            <a:ext cx="384104" cy="504543"/>
          </a:xfrm>
          <a:prstGeom prst="rect">
            <a:avLst/>
          </a:prstGeom>
        </p:spPr>
      </p:pic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040BD903-1285-A640-99E2-073C017D4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462" y="2072656"/>
            <a:ext cx="440546" cy="49299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7EF445-CBE2-C849-9620-073F3F1CCCED}"/>
              </a:ext>
            </a:extLst>
          </p:cNvPr>
          <p:cNvCxnSpPr>
            <a:cxnSpLocks/>
          </p:cNvCxnSpPr>
          <p:nvPr/>
        </p:nvCxnSpPr>
        <p:spPr>
          <a:xfrm flipH="1">
            <a:off x="5102388" y="2545040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D9B926-86C8-D24B-A9D1-3BC3F5150DE4}"/>
              </a:ext>
            </a:extLst>
          </p:cNvPr>
          <p:cNvCxnSpPr>
            <a:cxnSpLocks/>
          </p:cNvCxnSpPr>
          <p:nvPr/>
        </p:nvCxnSpPr>
        <p:spPr>
          <a:xfrm>
            <a:off x="6139267" y="2545040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9197E9-3AA8-A142-924E-E49CC05DE75D}"/>
              </a:ext>
            </a:extLst>
          </p:cNvPr>
          <p:cNvCxnSpPr>
            <a:cxnSpLocks/>
          </p:cNvCxnSpPr>
          <p:nvPr/>
        </p:nvCxnSpPr>
        <p:spPr>
          <a:xfrm flipH="1" flipV="1">
            <a:off x="5926306" y="2672127"/>
            <a:ext cx="2429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p-Down Arrow 15">
            <a:extLst>
              <a:ext uri="{FF2B5EF4-FFF2-40B4-BE49-F238E27FC236}">
                <a16:creationId xmlns:a16="http://schemas.microsoft.com/office/drawing/2014/main" id="{7B62C0A7-AA0E-8640-89DF-6DB7FC9A6EED}"/>
              </a:ext>
            </a:extLst>
          </p:cNvPr>
          <p:cNvSpPr/>
          <p:nvPr/>
        </p:nvSpPr>
        <p:spPr>
          <a:xfrm rot="16200000">
            <a:off x="3756565" y="2625327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Up-Down Arrow 16">
            <a:extLst>
              <a:ext uri="{FF2B5EF4-FFF2-40B4-BE49-F238E27FC236}">
                <a16:creationId xmlns:a16="http://schemas.microsoft.com/office/drawing/2014/main" id="{08D41DEF-C432-D94A-AE61-E21F0BAA6D9A}"/>
              </a:ext>
            </a:extLst>
          </p:cNvPr>
          <p:cNvSpPr/>
          <p:nvPr/>
        </p:nvSpPr>
        <p:spPr>
          <a:xfrm rot="16200000">
            <a:off x="7715857" y="2610335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DDAF2C-5D6D-6648-8892-E58926426152}"/>
              </a:ext>
            </a:extLst>
          </p:cNvPr>
          <p:cNvSpPr/>
          <p:nvPr/>
        </p:nvSpPr>
        <p:spPr>
          <a:xfrm>
            <a:off x="4719656" y="4382694"/>
            <a:ext cx="2394362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E8EEF9-D1C2-554E-977C-409E815B99A2}"/>
              </a:ext>
            </a:extLst>
          </p:cNvPr>
          <p:cNvSpPr/>
          <p:nvPr/>
        </p:nvSpPr>
        <p:spPr>
          <a:xfrm>
            <a:off x="7114018" y="4382693"/>
            <a:ext cx="1638262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A711C9-3E67-1743-9666-F0AA893B6322}"/>
              </a:ext>
            </a:extLst>
          </p:cNvPr>
          <p:cNvSpPr/>
          <p:nvPr/>
        </p:nvSpPr>
        <p:spPr>
          <a:xfrm>
            <a:off x="3072631" y="4378139"/>
            <a:ext cx="1638262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6B911-1C18-B040-B1C7-9B72FF364F47}"/>
              </a:ext>
            </a:extLst>
          </p:cNvPr>
          <p:cNvSpPr txBox="1"/>
          <p:nvPr/>
        </p:nvSpPr>
        <p:spPr>
          <a:xfrm>
            <a:off x="3320807" y="1375375"/>
            <a:ext cx="500566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When can a server be corrupted?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28C35F-5ECC-FB48-85D0-E64857B36B71}"/>
              </a:ext>
            </a:extLst>
          </p:cNvPr>
          <p:cNvSpPr txBox="1"/>
          <p:nvPr/>
        </p:nvSpPr>
        <p:spPr>
          <a:xfrm>
            <a:off x="4441274" y="5694650"/>
            <a:ext cx="297006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Adaptive Corruption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7EA745D-3750-524B-845B-E04BE4379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847" y="2876292"/>
            <a:ext cx="381878" cy="508092"/>
          </a:xfrm>
          <a:prstGeom prst="rect">
            <a:avLst/>
          </a:prstGeom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544FA7D9-73A5-2B43-886E-DDDCFD747ACC}"/>
              </a:ext>
            </a:extLst>
          </p:cNvPr>
          <p:cNvSpPr/>
          <p:nvPr/>
        </p:nvSpPr>
        <p:spPr>
          <a:xfrm>
            <a:off x="6782863" y="3528838"/>
            <a:ext cx="2329952" cy="67024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Corrupted at any time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20051B4-E512-C34B-87CF-74A08EF97E8B}"/>
              </a:ext>
            </a:extLst>
          </p:cNvPr>
          <p:cNvCxnSpPr>
            <a:cxnSpLocks/>
          </p:cNvCxnSpPr>
          <p:nvPr/>
        </p:nvCxnSpPr>
        <p:spPr>
          <a:xfrm flipV="1">
            <a:off x="8061899" y="4219721"/>
            <a:ext cx="0" cy="670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entagon 24">
            <a:extLst>
              <a:ext uri="{FF2B5EF4-FFF2-40B4-BE49-F238E27FC236}">
                <a16:creationId xmlns:a16="http://schemas.microsoft.com/office/drawing/2014/main" id="{DDF325A8-FA17-524F-90C4-1A935F940431}"/>
              </a:ext>
            </a:extLst>
          </p:cNvPr>
          <p:cNvSpPr/>
          <p:nvPr/>
        </p:nvSpPr>
        <p:spPr>
          <a:xfrm rot="20968629">
            <a:off x="3932738" y="5468804"/>
            <a:ext cx="1197952" cy="34724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Our Choice</a:t>
            </a:r>
          </a:p>
        </p:txBody>
      </p:sp>
    </p:spTree>
    <p:extLst>
      <p:ext uri="{BB962C8B-B14F-4D97-AF65-F5344CB8AC3E}">
        <p14:creationId xmlns:p14="http://schemas.microsoft.com/office/powerpoint/2010/main" val="19956210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D183-ED88-6C4B-B2C4-154DC6FB6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 MPC Protocol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2803935-8BBD-2B4F-95DB-486EDAA03AF9}"/>
              </a:ext>
            </a:extLst>
          </p:cNvPr>
          <p:cNvSpPr/>
          <p:nvPr/>
        </p:nvSpPr>
        <p:spPr>
          <a:xfrm>
            <a:off x="484156" y="2056266"/>
            <a:ext cx="4730395" cy="474641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Committee Selection/Corruption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DFA14F0-834C-D14A-8E71-6FB506E5530F}"/>
              </a:ext>
            </a:extLst>
          </p:cNvPr>
          <p:cNvSpPr/>
          <p:nvPr/>
        </p:nvSpPr>
        <p:spPr>
          <a:xfrm>
            <a:off x="6977451" y="2061310"/>
            <a:ext cx="4730395" cy="474641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Protocol Execution given these Committees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C6B0B7B-3F84-DA41-B985-0914AA9035E3}"/>
              </a:ext>
            </a:extLst>
          </p:cNvPr>
          <p:cNvSpPr/>
          <p:nvPr/>
        </p:nvSpPr>
        <p:spPr>
          <a:xfrm>
            <a:off x="2074065" y="2786755"/>
            <a:ext cx="3066350" cy="7861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Committee Formation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966F312-B8CB-F642-ADA4-638E84C24783}"/>
              </a:ext>
            </a:extLst>
          </p:cNvPr>
          <p:cNvSpPr/>
          <p:nvPr/>
        </p:nvSpPr>
        <p:spPr>
          <a:xfrm>
            <a:off x="2074065" y="4002305"/>
            <a:ext cx="3066350" cy="7654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Committee Corruption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636D231-CC8D-0E4A-A887-E69418CF16EC}"/>
              </a:ext>
            </a:extLst>
          </p:cNvPr>
          <p:cNvSpPr/>
          <p:nvPr/>
        </p:nvSpPr>
        <p:spPr>
          <a:xfrm>
            <a:off x="2086421" y="5196270"/>
            <a:ext cx="3066350" cy="84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Effect of Committee Corruption on Prior Epochs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C16667-2092-BC4F-9663-D6DB1868E636}"/>
              </a:ext>
            </a:extLst>
          </p:cNvPr>
          <p:cNvCxnSpPr/>
          <p:nvPr/>
        </p:nvCxnSpPr>
        <p:spPr>
          <a:xfrm>
            <a:off x="1136822" y="2530907"/>
            <a:ext cx="0" cy="30667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DD81AB-BD89-3043-AA6A-C2F820C64A64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136822" y="3179809"/>
            <a:ext cx="93724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12CA12-7B53-E943-B4F8-E5928B4E5BA3}"/>
              </a:ext>
            </a:extLst>
          </p:cNvPr>
          <p:cNvCxnSpPr>
            <a:cxnSpLocks/>
          </p:cNvCxnSpPr>
          <p:nvPr/>
        </p:nvCxnSpPr>
        <p:spPr>
          <a:xfrm>
            <a:off x="1136822" y="4359752"/>
            <a:ext cx="937243" cy="80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E7AF38-43D9-284D-A07C-933FCF2BF939}"/>
              </a:ext>
            </a:extLst>
          </p:cNvPr>
          <p:cNvCxnSpPr>
            <a:cxnSpLocks/>
          </p:cNvCxnSpPr>
          <p:nvPr/>
        </p:nvCxnSpPr>
        <p:spPr>
          <a:xfrm>
            <a:off x="1136822" y="5578844"/>
            <a:ext cx="949599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53BC80A-2787-9846-80AB-4575C351CA19}"/>
              </a:ext>
            </a:extLst>
          </p:cNvPr>
          <p:cNvSpPr/>
          <p:nvPr/>
        </p:nvSpPr>
        <p:spPr>
          <a:xfrm>
            <a:off x="6433462" y="1295277"/>
            <a:ext cx="5291692" cy="519759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D6F7A22-BF04-024F-AB90-B02D8C32FAD1}"/>
              </a:ext>
            </a:extLst>
          </p:cNvPr>
          <p:cNvSpPr/>
          <p:nvPr/>
        </p:nvSpPr>
        <p:spPr>
          <a:xfrm>
            <a:off x="1136822" y="5353295"/>
            <a:ext cx="1161536" cy="52633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468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FCE975EF-2100-5640-98E6-C08B9214D474}"/>
              </a:ext>
            </a:extLst>
          </p:cNvPr>
          <p:cNvSpPr/>
          <p:nvPr/>
        </p:nvSpPr>
        <p:spPr>
          <a:xfrm>
            <a:off x="9084156" y="2791534"/>
            <a:ext cx="671444" cy="6623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2D8B54-CAFC-E647-BB92-B2BB94556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Effect of Committee Corruption on Prior Epochs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AFB37-5F44-7F48-9A97-F0F10F3D8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064" y="2908107"/>
            <a:ext cx="421315" cy="51105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AA6C8C-914B-0548-8E3E-C68581F86166}"/>
              </a:ext>
            </a:extLst>
          </p:cNvPr>
          <p:cNvCxnSpPr/>
          <p:nvPr/>
        </p:nvCxnSpPr>
        <p:spPr>
          <a:xfrm>
            <a:off x="7737216" y="3163634"/>
            <a:ext cx="12518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A285F5-6EED-6F4A-8D88-D6B0014F3463}"/>
              </a:ext>
            </a:extLst>
          </p:cNvPr>
          <p:cNvCxnSpPr>
            <a:cxnSpLocks/>
          </p:cNvCxnSpPr>
          <p:nvPr/>
        </p:nvCxnSpPr>
        <p:spPr>
          <a:xfrm>
            <a:off x="7606379" y="3388973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537F67-9078-F44D-BC4F-F913752094C5}"/>
              </a:ext>
            </a:extLst>
          </p:cNvPr>
          <p:cNvCxnSpPr>
            <a:cxnSpLocks/>
          </p:cNvCxnSpPr>
          <p:nvPr/>
        </p:nvCxnSpPr>
        <p:spPr>
          <a:xfrm flipV="1">
            <a:off x="8614417" y="3388973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7C404E5-A188-6C4D-9FA1-2CF3441BE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242" y="3781129"/>
            <a:ext cx="384104" cy="504543"/>
          </a:xfrm>
          <a:prstGeom prst="rect">
            <a:avLst/>
          </a:prstGeom>
        </p:spPr>
      </p:pic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040BD903-1285-A640-99E2-073C017D4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870" y="2077245"/>
            <a:ext cx="440546" cy="49299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7EF445-CBE2-C849-9620-073F3F1CCCED}"/>
              </a:ext>
            </a:extLst>
          </p:cNvPr>
          <p:cNvCxnSpPr>
            <a:cxnSpLocks/>
          </p:cNvCxnSpPr>
          <p:nvPr/>
        </p:nvCxnSpPr>
        <p:spPr>
          <a:xfrm flipH="1">
            <a:off x="7567796" y="2549629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D9B926-86C8-D24B-A9D1-3BC3F5150DE4}"/>
              </a:ext>
            </a:extLst>
          </p:cNvPr>
          <p:cNvCxnSpPr>
            <a:cxnSpLocks/>
          </p:cNvCxnSpPr>
          <p:nvPr/>
        </p:nvCxnSpPr>
        <p:spPr>
          <a:xfrm>
            <a:off x="8604675" y="2549629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9197E9-3AA8-A142-924E-E49CC05DE75D}"/>
              </a:ext>
            </a:extLst>
          </p:cNvPr>
          <p:cNvCxnSpPr>
            <a:cxnSpLocks/>
          </p:cNvCxnSpPr>
          <p:nvPr/>
        </p:nvCxnSpPr>
        <p:spPr>
          <a:xfrm flipH="1" flipV="1">
            <a:off x="8391714" y="2676716"/>
            <a:ext cx="2429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p-Down Arrow 15">
            <a:extLst>
              <a:ext uri="{FF2B5EF4-FFF2-40B4-BE49-F238E27FC236}">
                <a16:creationId xmlns:a16="http://schemas.microsoft.com/office/drawing/2014/main" id="{7B62C0A7-AA0E-8640-89DF-6DB7FC9A6EED}"/>
              </a:ext>
            </a:extLst>
          </p:cNvPr>
          <p:cNvSpPr/>
          <p:nvPr/>
        </p:nvSpPr>
        <p:spPr>
          <a:xfrm rot="16200000">
            <a:off x="6221973" y="2629916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Up-Down Arrow 16">
            <a:extLst>
              <a:ext uri="{FF2B5EF4-FFF2-40B4-BE49-F238E27FC236}">
                <a16:creationId xmlns:a16="http://schemas.microsoft.com/office/drawing/2014/main" id="{08D41DEF-C432-D94A-AE61-E21F0BAA6D9A}"/>
              </a:ext>
            </a:extLst>
          </p:cNvPr>
          <p:cNvSpPr/>
          <p:nvPr/>
        </p:nvSpPr>
        <p:spPr>
          <a:xfrm rot="16200000">
            <a:off x="10372146" y="2613892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6B911-1C18-B040-B1C7-9B72FF364F47}"/>
              </a:ext>
            </a:extLst>
          </p:cNvPr>
          <p:cNvSpPr txBox="1"/>
          <p:nvPr/>
        </p:nvSpPr>
        <p:spPr>
          <a:xfrm>
            <a:off x="701474" y="1524774"/>
            <a:ext cx="10789052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en-US" sz="2200" dirty="0">
                <a:solidFill>
                  <a:srgbClr val="C00000"/>
                </a:solidFill>
              </a:rPr>
              <a:t>What effect does corrupting a server have on the prior epochs where it participated?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7EA745D-3750-524B-845B-E04BE4379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255" y="2880881"/>
            <a:ext cx="381878" cy="5080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055558-9A5B-7340-B1FE-820B52003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3749" y="2976788"/>
            <a:ext cx="380290" cy="5059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382DD0-6A3E-4B49-BB2F-641DC2A53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470" y="2901145"/>
            <a:ext cx="421315" cy="511054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E87AB79-D9CB-7644-B61C-CE678207BEC9}"/>
              </a:ext>
            </a:extLst>
          </p:cNvPr>
          <p:cNvCxnSpPr>
            <a:cxnSpLocks/>
          </p:cNvCxnSpPr>
          <p:nvPr/>
        </p:nvCxnSpPr>
        <p:spPr>
          <a:xfrm>
            <a:off x="3545582" y="3276168"/>
            <a:ext cx="132841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57A5500-BE78-E347-88F0-3D761A7321F9}"/>
              </a:ext>
            </a:extLst>
          </p:cNvPr>
          <p:cNvCxnSpPr>
            <a:cxnSpLocks/>
          </p:cNvCxnSpPr>
          <p:nvPr/>
        </p:nvCxnSpPr>
        <p:spPr>
          <a:xfrm flipH="1">
            <a:off x="3412275" y="2690229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5A60BA9-1628-B44B-90E8-69280FF63CF5}"/>
              </a:ext>
            </a:extLst>
          </p:cNvPr>
          <p:cNvCxnSpPr>
            <a:cxnSpLocks/>
          </p:cNvCxnSpPr>
          <p:nvPr/>
        </p:nvCxnSpPr>
        <p:spPr>
          <a:xfrm>
            <a:off x="4449154" y="2690229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6DFCC0BE-D6C8-4748-B774-384994F8D2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6687" y="2121463"/>
            <a:ext cx="384103" cy="5110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C1B011-0289-DA43-803F-615D42DFD3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5099" y="3897654"/>
            <a:ext cx="384055" cy="511053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2284555-78EF-F641-8E57-EA1247D725AC}"/>
              </a:ext>
            </a:extLst>
          </p:cNvPr>
          <p:cNvCxnSpPr>
            <a:cxnSpLocks/>
          </p:cNvCxnSpPr>
          <p:nvPr/>
        </p:nvCxnSpPr>
        <p:spPr>
          <a:xfrm flipH="1" flipV="1">
            <a:off x="4194017" y="2791534"/>
            <a:ext cx="31540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762DA4A-5A6C-5D40-89FF-3F243A0A917C}"/>
              </a:ext>
            </a:extLst>
          </p:cNvPr>
          <p:cNvCxnSpPr>
            <a:cxnSpLocks/>
          </p:cNvCxnSpPr>
          <p:nvPr/>
        </p:nvCxnSpPr>
        <p:spPr>
          <a:xfrm>
            <a:off x="3456584" y="3491169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B40C892-CBBB-5F46-9CC4-21E29F56AF8D}"/>
              </a:ext>
            </a:extLst>
          </p:cNvPr>
          <p:cNvCxnSpPr>
            <a:cxnSpLocks/>
          </p:cNvCxnSpPr>
          <p:nvPr/>
        </p:nvCxnSpPr>
        <p:spPr>
          <a:xfrm flipV="1">
            <a:off x="4464622" y="3491169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Up-Down Arrow 35">
            <a:extLst>
              <a:ext uri="{FF2B5EF4-FFF2-40B4-BE49-F238E27FC236}">
                <a16:creationId xmlns:a16="http://schemas.microsoft.com/office/drawing/2014/main" id="{D942886A-12F7-5E43-8965-7D76F5383149}"/>
              </a:ext>
            </a:extLst>
          </p:cNvPr>
          <p:cNvSpPr/>
          <p:nvPr/>
        </p:nvSpPr>
        <p:spPr>
          <a:xfrm rot="16200000">
            <a:off x="1791250" y="2675757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643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FCE975EF-2100-5640-98E6-C08B9214D474}"/>
              </a:ext>
            </a:extLst>
          </p:cNvPr>
          <p:cNvSpPr/>
          <p:nvPr/>
        </p:nvSpPr>
        <p:spPr>
          <a:xfrm>
            <a:off x="9084156" y="2791534"/>
            <a:ext cx="671444" cy="6623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2D8B54-CAFC-E647-BB92-B2BB94556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Effect of Committee Corruption on Prior Epochs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AFB37-5F44-7F48-9A97-F0F10F3D8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064" y="2908107"/>
            <a:ext cx="421315" cy="51105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AA6C8C-914B-0548-8E3E-C68581F86166}"/>
              </a:ext>
            </a:extLst>
          </p:cNvPr>
          <p:cNvCxnSpPr/>
          <p:nvPr/>
        </p:nvCxnSpPr>
        <p:spPr>
          <a:xfrm>
            <a:off x="7737216" y="3163634"/>
            <a:ext cx="12518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A285F5-6EED-6F4A-8D88-D6B0014F3463}"/>
              </a:ext>
            </a:extLst>
          </p:cNvPr>
          <p:cNvCxnSpPr>
            <a:cxnSpLocks/>
          </p:cNvCxnSpPr>
          <p:nvPr/>
        </p:nvCxnSpPr>
        <p:spPr>
          <a:xfrm>
            <a:off x="7606379" y="3388973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537F67-9078-F44D-BC4F-F913752094C5}"/>
              </a:ext>
            </a:extLst>
          </p:cNvPr>
          <p:cNvCxnSpPr>
            <a:cxnSpLocks/>
          </p:cNvCxnSpPr>
          <p:nvPr/>
        </p:nvCxnSpPr>
        <p:spPr>
          <a:xfrm flipV="1">
            <a:off x="8614417" y="3388973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7C404E5-A188-6C4D-9FA1-2CF3441BE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242" y="3781129"/>
            <a:ext cx="384104" cy="504543"/>
          </a:xfrm>
          <a:prstGeom prst="rect">
            <a:avLst/>
          </a:prstGeom>
        </p:spPr>
      </p:pic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040BD903-1285-A640-99E2-073C017D4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870" y="2077245"/>
            <a:ext cx="440546" cy="49299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7EF445-CBE2-C849-9620-073F3F1CCCED}"/>
              </a:ext>
            </a:extLst>
          </p:cNvPr>
          <p:cNvCxnSpPr>
            <a:cxnSpLocks/>
          </p:cNvCxnSpPr>
          <p:nvPr/>
        </p:nvCxnSpPr>
        <p:spPr>
          <a:xfrm flipH="1">
            <a:off x="7567796" y="2549629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D9B926-86C8-D24B-A9D1-3BC3F5150DE4}"/>
              </a:ext>
            </a:extLst>
          </p:cNvPr>
          <p:cNvCxnSpPr>
            <a:cxnSpLocks/>
          </p:cNvCxnSpPr>
          <p:nvPr/>
        </p:nvCxnSpPr>
        <p:spPr>
          <a:xfrm>
            <a:off x="8604675" y="2549629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9197E9-3AA8-A142-924E-E49CC05DE75D}"/>
              </a:ext>
            </a:extLst>
          </p:cNvPr>
          <p:cNvCxnSpPr>
            <a:cxnSpLocks/>
          </p:cNvCxnSpPr>
          <p:nvPr/>
        </p:nvCxnSpPr>
        <p:spPr>
          <a:xfrm flipH="1" flipV="1">
            <a:off x="8391714" y="2676716"/>
            <a:ext cx="2429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p-Down Arrow 15">
            <a:extLst>
              <a:ext uri="{FF2B5EF4-FFF2-40B4-BE49-F238E27FC236}">
                <a16:creationId xmlns:a16="http://schemas.microsoft.com/office/drawing/2014/main" id="{7B62C0A7-AA0E-8640-89DF-6DB7FC9A6EED}"/>
              </a:ext>
            </a:extLst>
          </p:cNvPr>
          <p:cNvSpPr/>
          <p:nvPr/>
        </p:nvSpPr>
        <p:spPr>
          <a:xfrm rot="16200000">
            <a:off x="6221973" y="2629916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Up-Down Arrow 16">
            <a:extLst>
              <a:ext uri="{FF2B5EF4-FFF2-40B4-BE49-F238E27FC236}">
                <a16:creationId xmlns:a16="http://schemas.microsoft.com/office/drawing/2014/main" id="{08D41DEF-C432-D94A-AE61-E21F0BAA6D9A}"/>
              </a:ext>
            </a:extLst>
          </p:cNvPr>
          <p:cNvSpPr/>
          <p:nvPr/>
        </p:nvSpPr>
        <p:spPr>
          <a:xfrm rot="16200000">
            <a:off x="10372146" y="2613892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6B911-1C18-B040-B1C7-9B72FF364F47}"/>
              </a:ext>
            </a:extLst>
          </p:cNvPr>
          <p:cNvSpPr txBox="1"/>
          <p:nvPr/>
        </p:nvSpPr>
        <p:spPr>
          <a:xfrm>
            <a:off x="701474" y="1524774"/>
            <a:ext cx="10789052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en-US" sz="2200" dirty="0">
                <a:solidFill>
                  <a:srgbClr val="C00000"/>
                </a:solidFill>
              </a:rPr>
              <a:t>What effect does corrupting a server have on the prior epochs where it participated?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7EA745D-3750-524B-845B-E04BE4379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255" y="2880881"/>
            <a:ext cx="381878" cy="508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382DD0-6A3E-4B49-BB2F-641DC2A53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470" y="2901145"/>
            <a:ext cx="421315" cy="511054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E87AB79-D9CB-7644-B61C-CE678207BEC9}"/>
              </a:ext>
            </a:extLst>
          </p:cNvPr>
          <p:cNvCxnSpPr>
            <a:cxnSpLocks/>
          </p:cNvCxnSpPr>
          <p:nvPr/>
        </p:nvCxnSpPr>
        <p:spPr>
          <a:xfrm>
            <a:off x="3545582" y="3276168"/>
            <a:ext cx="132841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57A5500-BE78-E347-88F0-3D761A7321F9}"/>
              </a:ext>
            </a:extLst>
          </p:cNvPr>
          <p:cNvCxnSpPr>
            <a:cxnSpLocks/>
          </p:cNvCxnSpPr>
          <p:nvPr/>
        </p:nvCxnSpPr>
        <p:spPr>
          <a:xfrm flipH="1">
            <a:off x="3412275" y="2690229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5A60BA9-1628-B44B-90E8-69280FF63CF5}"/>
              </a:ext>
            </a:extLst>
          </p:cNvPr>
          <p:cNvCxnSpPr>
            <a:cxnSpLocks/>
          </p:cNvCxnSpPr>
          <p:nvPr/>
        </p:nvCxnSpPr>
        <p:spPr>
          <a:xfrm>
            <a:off x="4449154" y="2690229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6DFCC0BE-D6C8-4748-B774-384994F8D2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687" y="2121463"/>
            <a:ext cx="384103" cy="5110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C1B011-0289-DA43-803F-615D42DFD3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099" y="3897654"/>
            <a:ext cx="384055" cy="511053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2284555-78EF-F641-8E57-EA1247D725AC}"/>
              </a:ext>
            </a:extLst>
          </p:cNvPr>
          <p:cNvCxnSpPr>
            <a:cxnSpLocks/>
          </p:cNvCxnSpPr>
          <p:nvPr/>
        </p:nvCxnSpPr>
        <p:spPr>
          <a:xfrm flipH="1" flipV="1">
            <a:off x="4194017" y="2791534"/>
            <a:ext cx="31540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762DA4A-5A6C-5D40-89FF-3F243A0A917C}"/>
              </a:ext>
            </a:extLst>
          </p:cNvPr>
          <p:cNvCxnSpPr>
            <a:cxnSpLocks/>
          </p:cNvCxnSpPr>
          <p:nvPr/>
        </p:nvCxnSpPr>
        <p:spPr>
          <a:xfrm>
            <a:off x="3456584" y="3491169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B40C892-CBBB-5F46-9CC4-21E29F56AF8D}"/>
              </a:ext>
            </a:extLst>
          </p:cNvPr>
          <p:cNvCxnSpPr>
            <a:cxnSpLocks/>
          </p:cNvCxnSpPr>
          <p:nvPr/>
        </p:nvCxnSpPr>
        <p:spPr>
          <a:xfrm flipV="1">
            <a:off x="4464622" y="3491169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Up-Down Arrow 35">
            <a:extLst>
              <a:ext uri="{FF2B5EF4-FFF2-40B4-BE49-F238E27FC236}">
                <a16:creationId xmlns:a16="http://schemas.microsoft.com/office/drawing/2014/main" id="{D942886A-12F7-5E43-8965-7D76F5383149}"/>
              </a:ext>
            </a:extLst>
          </p:cNvPr>
          <p:cNvSpPr/>
          <p:nvPr/>
        </p:nvSpPr>
        <p:spPr>
          <a:xfrm rot="16200000">
            <a:off x="1791250" y="2675757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1F86296-CE71-5848-80D6-40557B01E395}"/>
              </a:ext>
            </a:extLst>
          </p:cNvPr>
          <p:cNvSpPr/>
          <p:nvPr/>
        </p:nvSpPr>
        <p:spPr>
          <a:xfrm>
            <a:off x="4933983" y="2945005"/>
            <a:ext cx="671444" cy="6623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7C7DC7A-4060-0C49-B681-59993CCAB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595" y="3035421"/>
            <a:ext cx="381878" cy="5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76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423CF-C7DE-434B-B61A-DBF2C4DE1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</a:t>
            </a:r>
            <a:r>
              <a:rPr lang="en-US" dirty="0">
                <a:solidFill>
                  <a:schemeClr val="accent1"/>
                </a:solidFill>
              </a:rPr>
              <a:t>Efficient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and Implemented </a:t>
            </a:r>
            <a:r>
              <a:rPr lang="en-US" dirty="0"/>
              <a:t>Protocols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6E0D9C4-2C3F-C141-8EA2-7B304042FD6D}"/>
                  </a:ext>
                </a:extLst>
              </p:cNvPr>
              <p:cNvSpPr/>
              <p:nvPr/>
            </p:nvSpPr>
            <p:spPr>
              <a:xfrm>
                <a:off x="892383" y="2331892"/>
                <a:ext cx="10461417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d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0" dirty="0"/>
                  <a:t>: Total computation/communication complexity</a:t>
                </a:r>
                <a:endParaRPr lang="en-US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6E0D9C4-2C3F-C141-8EA2-7B304042FD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83" y="2331892"/>
                <a:ext cx="10461417" cy="461665"/>
              </a:xfrm>
              <a:prstGeom prst="rect">
                <a:avLst/>
              </a:prstGeom>
              <a:blipFill>
                <a:blip r:embed="rId3"/>
                <a:stretch>
                  <a:fillRect l="-121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BD306A-A766-0A4A-8E95-EC3FCF591C25}"/>
                  </a:ext>
                </a:extLst>
              </p:cNvPr>
              <p:cNvSpPr txBox="1"/>
              <p:nvPr/>
            </p:nvSpPr>
            <p:spPr>
              <a:xfrm>
                <a:off x="892383" y="2985627"/>
                <a:ext cx="2979662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Per-party work: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BD306A-A766-0A4A-8E95-EC3FCF591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83" y="2985627"/>
                <a:ext cx="2979662" cy="677108"/>
              </a:xfrm>
              <a:prstGeom prst="rect">
                <a:avLst/>
              </a:prstGeom>
              <a:blipFill>
                <a:blip r:embed="rId4"/>
                <a:stretch>
                  <a:fillRect l="-1702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8A1FEF0E-73F5-B44C-9951-F12E48E2640C}"/>
              </a:ext>
            </a:extLst>
          </p:cNvPr>
          <p:cNvSpPr/>
          <p:nvPr/>
        </p:nvSpPr>
        <p:spPr>
          <a:xfrm>
            <a:off x="230933" y="1684408"/>
            <a:ext cx="1619936" cy="343247"/>
          </a:xfrm>
          <a:prstGeom prst="wedgeRoundRectCallout">
            <a:avLst>
              <a:gd name="adj1" fmla="val 22018"/>
              <a:gd name="adj2" fmla="val 165674"/>
              <a:gd name="adj3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No. of parties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84F1CF7D-FD20-6D4D-AA0F-900E91B3F7CD}"/>
              </a:ext>
            </a:extLst>
          </p:cNvPr>
          <p:cNvSpPr/>
          <p:nvPr/>
        </p:nvSpPr>
        <p:spPr>
          <a:xfrm>
            <a:off x="2150356" y="1687096"/>
            <a:ext cx="1604696" cy="341419"/>
          </a:xfrm>
          <a:prstGeom prst="wedgeRoundRectCallout">
            <a:avLst>
              <a:gd name="adj1" fmla="val -76539"/>
              <a:gd name="adj2" fmla="val 155534"/>
              <a:gd name="adj3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Size of circuit</a:t>
            </a:r>
          </a:p>
        </p:txBody>
      </p:sp>
      <p:pic>
        <p:nvPicPr>
          <p:cNvPr id="7172" name="Picture 4" descr="Clock Availability Stock Illustrations – 284 Clock Availability Stock  Illustrations, Vectors &amp;amp; Clipart - Dreamstime">
            <a:extLst>
              <a:ext uri="{FF2B5EF4-FFF2-40B4-BE49-F238E27FC236}">
                <a16:creationId xmlns:a16="http://schemas.microsoft.com/office/drawing/2014/main" id="{48C9B4A6-6FFB-DA43-8D23-0DB13D80F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37" t="20520" r="20339" b="18997"/>
          <a:stretch/>
        </p:blipFill>
        <p:spPr bwMode="auto">
          <a:xfrm>
            <a:off x="9053112" y="4289866"/>
            <a:ext cx="1178259" cy="119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8CC281B-27B0-AE4A-8790-27EF9C7CCD06}"/>
              </a:ext>
            </a:extLst>
          </p:cNvPr>
          <p:cNvGrpSpPr/>
          <p:nvPr/>
        </p:nvGrpSpPr>
        <p:grpSpPr>
          <a:xfrm>
            <a:off x="5148545" y="4341532"/>
            <a:ext cx="1083004" cy="1197238"/>
            <a:chOff x="3712866" y="2095081"/>
            <a:chExt cx="1547446" cy="1743389"/>
          </a:xfrm>
        </p:grpSpPr>
        <p:pic>
          <p:nvPicPr>
            <p:cNvPr id="13" name="Picture 6" descr="Bitcoin Mining Farm. Digital Crypto Currency. Modern Web Money... Royalty  Free Cliparts, Vectors, And Stock Illustration. Image 149244054.">
              <a:extLst>
                <a:ext uri="{FF2B5EF4-FFF2-40B4-BE49-F238E27FC236}">
                  <a16:creationId xmlns:a16="http://schemas.microsoft.com/office/drawing/2014/main" id="{C0A10FC8-B9AC-AE4B-A8B4-449A3A287B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46" r="93615">
                          <a14:foregroundMark x1="29923" y1="50923" x2="30077" y2="58385"/>
                          <a14:foregroundMark x1="52692" y1="79538" x2="52692" y2="79538"/>
                          <a14:foregroundMark x1="48462" y1="77923" x2="61077" y2="79385"/>
                          <a14:foregroundMark x1="61077" y1="79385" x2="68462" y2="78923"/>
                          <a14:foregroundMark x1="68462" y1="78923" x2="69231" y2="79000"/>
                          <a14:foregroundMark x1="83385" y1="34000" x2="83385" y2="34000"/>
                          <a14:foregroundMark x1="83385" y1="31538" x2="83385" y2="36231"/>
                          <a14:foregroundMark x1="83231" y1="41769" x2="83538" y2="43385"/>
                          <a14:foregroundMark x1="31692" y1="62769" x2="31846" y2="65692"/>
                          <a14:foregroundMark x1="32154" y1="62462" x2="32154" y2="64077"/>
                          <a14:foregroundMark x1="58692" y1="30769" x2="59154" y2="36923"/>
                          <a14:foregroundMark x1="59154" y1="42077" x2="59154" y2="42077"/>
                          <a14:foregroundMark x1="59154" y1="42077" x2="59154" y2="42077"/>
                          <a14:foregroundMark x1="58846" y1="41308" x2="59154" y2="42769"/>
                          <a14:foregroundMark x1="7846" y1="72923" x2="7846" y2="72923"/>
                          <a14:foregroundMark x1="8154" y1="72923" x2="9385" y2="72769"/>
                          <a14:foregroundMark x1="19231" y1="67000" x2="19231" y2="67000"/>
                          <a14:foregroundMark x1="18000" y1="67462" x2="16154" y2="58692"/>
                          <a14:foregroundMark x1="16154" y1="58692" x2="16308" y2="58846"/>
                          <a14:foregroundMark x1="19846" y1="64692" x2="19846" y2="63154"/>
                          <a14:foregroundMark x1="20000" y1="65154" x2="20231" y2="63462"/>
                          <a14:foregroundMark x1="71308" y1="31231" x2="71462" y2="35231"/>
                          <a14:foregroundMark x1="71154" y1="42154" x2="71154" y2="43385"/>
                          <a14:backgroundMark x1="35692" y1="72308" x2="35692" y2="72308"/>
                          <a14:backgroundMark x1="36000" y1="71923" x2="37615" y2="72077"/>
                          <a14:backgroundMark x1="47077" y1="77385" x2="44615" y2="77385"/>
                          <a14:backgroundMark x1="92846" y1="62462" x2="92846" y2="64308"/>
                          <a14:backgroundMark x1="86846" y1="51538" x2="93000" y2="51692"/>
                          <a14:backgroundMark x1="93231" y1="55769" x2="93000" y2="74077"/>
                          <a14:backgroundMark x1="93000" y1="74077" x2="77154" y2="80923"/>
                          <a14:backgroundMark x1="77154" y1="80923" x2="76615" y2="79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49" t="25804" r="13343" b="16730"/>
            <a:stretch/>
          </p:blipFill>
          <p:spPr bwMode="auto">
            <a:xfrm>
              <a:off x="3712866" y="2095081"/>
              <a:ext cx="1547446" cy="174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DE5A6972-59E2-AD46-9A75-348A97686A21}"/>
                </a:ext>
              </a:extLst>
            </p:cNvPr>
            <p:cNvSpPr/>
            <p:nvPr/>
          </p:nvSpPr>
          <p:spPr>
            <a:xfrm>
              <a:off x="4160017" y="3150158"/>
              <a:ext cx="653144" cy="406958"/>
            </a:xfrm>
            <a:prstGeom prst="roundRect">
              <a:avLst>
                <a:gd name="adj" fmla="val 679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E0226C3-4AB4-9243-8BFA-C1F725DA9C5E}"/>
              </a:ext>
            </a:extLst>
          </p:cNvPr>
          <p:cNvSpPr txBox="1"/>
          <p:nvPr/>
        </p:nvSpPr>
        <p:spPr>
          <a:xfrm>
            <a:off x="892383" y="3519170"/>
            <a:ext cx="8160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For large computations, these protocols may run for hours or even days.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3E901B-79EB-6A46-8A5F-3E9EFA8CE647}"/>
              </a:ext>
            </a:extLst>
          </p:cNvPr>
          <p:cNvSpPr txBox="1"/>
          <p:nvPr/>
        </p:nvSpPr>
        <p:spPr>
          <a:xfrm>
            <a:off x="893422" y="5112811"/>
            <a:ext cx="2730035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For large computations, participants must have: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69572C-DB8F-7D41-A059-BC79FE0AE06E}"/>
              </a:ext>
            </a:extLst>
          </p:cNvPr>
          <p:cNvSpPr/>
          <p:nvPr/>
        </p:nvSpPr>
        <p:spPr>
          <a:xfrm>
            <a:off x="4079045" y="5725283"/>
            <a:ext cx="342311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Large computing resources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9E9DE2-766E-8A45-BAD7-8AD961F1CD45}"/>
              </a:ext>
            </a:extLst>
          </p:cNvPr>
          <p:cNvSpPr/>
          <p:nvPr/>
        </p:nvSpPr>
        <p:spPr>
          <a:xfrm>
            <a:off x="7930684" y="5725282"/>
            <a:ext cx="342311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Enough time availability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C5C572-005D-EC43-BAAA-C07486DC8147}"/>
              </a:ext>
            </a:extLst>
          </p:cNvPr>
          <p:cNvSpPr txBox="1"/>
          <p:nvPr/>
        </p:nvSpPr>
        <p:spPr>
          <a:xfrm>
            <a:off x="892383" y="1250315"/>
            <a:ext cx="567431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[HN06, DN07, LN17, CGHIKLN18, NV18, FL19, GSZ20]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7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8" grpId="1" animBg="1"/>
      <p:bldP spid="9" grpId="0" animBg="1"/>
      <p:bldP spid="9" grpId="1" animBg="1"/>
      <p:bldP spid="21" grpId="0"/>
      <p:bldP spid="18" grpId="0" animBg="1"/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FCE975EF-2100-5640-98E6-C08B9214D474}"/>
              </a:ext>
            </a:extLst>
          </p:cNvPr>
          <p:cNvSpPr/>
          <p:nvPr/>
        </p:nvSpPr>
        <p:spPr>
          <a:xfrm>
            <a:off x="9084156" y="2791534"/>
            <a:ext cx="671444" cy="6623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AFB37-5F44-7F48-9A97-F0F10F3D8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064" y="2908107"/>
            <a:ext cx="421315" cy="51105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AA6C8C-914B-0548-8E3E-C68581F86166}"/>
              </a:ext>
            </a:extLst>
          </p:cNvPr>
          <p:cNvCxnSpPr/>
          <p:nvPr/>
        </p:nvCxnSpPr>
        <p:spPr>
          <a:xfrm>
            <a:off x="7737216" y="3163634"/>
            <a:ext cx="12518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A285F5-6EED-6F4A-8D88-D6B0014F3463}"/>
              </a:ext>
            </a:extLst>
          </p:cNvPr>
          <p:cNvCxnSpPr>
            <a:cxnSpLocks/>
          </p:cNvCxnSpPr>
          <p:nvPr/>
        </p:nvCxnSpPr>
        <p:spPr>
          <a:xfrm>
            <a:off x="7606379" y="3388973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537F67-9078-F44D-BC4F-F913752094C5}"/>
              </a:ext>
            </a:extLst>
          </p:cNvPr>
          <p:cNvCxnSpPr>
            <a:cxnSpLocks/>
          </p:cNvCxnSpPr>
          <p:nvPr/>
        </p:nvCxnSpPr>
        <p:spPr>
          <a:xfrm flipV="1">
            <a:off x="8614417" y="3388973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7C404E5-A188-6C4D-9FA1-2CF3441BE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242" y="3781129"/>
            <a:ext cx="384104" cy="504543"/>
          </a:xfrm>
          <a:prstGeom prst="rect">
            <a:avLst/>
          </a:prstGeom>
        </p:spPr>
      </p:pic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040BD903-1285-A640-99E2-073C017D4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870" y="2077245"/>
            <a:ext cx="440546" cy="49299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7EF445-CBE2-C849-9620-073F3F1CCCED}"/>
              </a:ext>
            </a:extLst>
          </p:cNvPr>
          <p:cNvCxnSpPr>
            <a:cxnSpLocks/>
          </p:cNvCxnSpPr>
          <p:nvPr/>
        </p:nvCxnSpPr>
        <p:spPr>
          <a:xfrm flipH="1">
            <a:off x="7567796" y="2549629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D9B926-86C8-D24B-A9D1-3BC3F5150DE4}"/>
              </a:ext>
            </a:extLst>
          </p:cNvPr>
          <p:cNvCxnSpPr>
            <a:cxnSpLocks/>
          </p:cNvCxnSpPr>
          <p:nvPr/>
        </p:nvCxnSpPr>
        <p:spPr>
          <a:xfrm>
            <a:off x="8604675" y="2549629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9197E9-3AA8-A142-924E-E49CC05DE75D}"/>
              </a:ext>
            </a:extLst>
          </p:cNvPr>
          <p:cNvCxnSpPr>
            <a:cxnSpLocks/>
          </p:cNvCxnSpPr>
          <p:nvPr/>
        </p:nvCxnSpPr>
        <p:spPr>
          <a:xfrm flipH="1" flipV="1">
            <a:off x="8391714" y="2676716"/>
            <a:ext cx="2429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p-Down Arrow 15">
            <a:extLst>
              <a:ext uri="{FF2B5EF4-FFF2-40B4-BE49-F238E27FC236}">
                <a16:creationId xmlns:a16="http://schemas.microsoft.com/office/drawing/2014/main" id="{7B62C0A7-AA0E-8640-89DF-6DB7FC9A6EED}"/>
              </a:ext>
            </a:extLst>
          </p:cNvPr>
          <p:cNvSpPr/>
          <p:nvPr/>
        </p:nvSpPr>
        <p:spPr>
          <a:xfrm rot="16200000">
            <a:off x="6221973" y="2629916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Up-Down Arrow 16">
            <a:extLst>
              <a:ext uri="{FF2B5EF4-FFF2-40B4-BE49-F238E27FC236}">
                <a16:creationId xmlns:a16="http://schemas.microsoft.com/office/drawing/2014/main" id="{08D41DEF-C432-D94A-AE61-E21F0BAA6D9A}"/>
              </a:ext>
            </a:extLst>
          </p:cNvPr>
          <p:cNvSpPr/>
          <p:nvPr/>
        </p:nvSpPr>
        <p:spPr>
          <a:xfrm rot="16200000">
            <a:off x="10372146" y="2613892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6B911-1C18-B040-B1C7-9B72FF364F47}"/>
              </a:ext>
            </a:extLst>
          </p:cNvPr>
          <p:cNvSpPr txBox="1"/>
          <p:nvPr/>
        </p:nvSpPr>
        <p:spPr>
          <a:xfrm>
            <a:off x="701474" y="1524774"/>
            <a:ext cx="10789052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en-US" sz="2200" dirty="0">
                <a:solidFill>
                  <a:srgbClr val="C00000"/>
                </a:solidFill>
              </a:rPr>
              <a:t>What effect does corrupting a server have on the prior epochs where it participated?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7EA745D-3750-524B-845B-E04BE4379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255" y="2880881"/>
            <a:ext cx="381878" cy="508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382DD0-6A3E-4B49-BB2F-641DC2A53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470" y="2901145"/>
            <a:ext cx="421315" cy="511054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E87AB79-D9CB-7644-B61C-CE678207BEC9}"/>
              </a:ext>
            </a:extLst>
          </p:cNvPr>
          <p:cNvCxnSpPr>
            <a:cxnSpLocks/>
          </p:cNvCxnSpPr>
          <p:nvPr/>
        </p:nvCxnSpPr>
        <p:spPr>
          <a:xfrm>
            <a:off x="3545582" y="3276168"/>
            <a:ext cx="132841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57A5500-BE78-E347-88F0-3D761A7321F9}"/>
              </a:ext>
            </a:extLst>
          </p:cNvPr>
          <p:cNvCxnSpPr>
            <a:cxnSpLocks/>
          </p:cNvCxnSpPr>
          <p:nvPr/>
        </p:nvCxnSpPr>
        <p:spPr>
          <a:xfrm flipH="1">
            <a:off x="3412275" y="2690229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5A60BA9-1628-B44B-90E8-69280FF63CF5}"/>
              </a:ext>
            </a:extLst>
          </p:cNvPr>
          <p:cNvCxnSpPr>
            <a:cxnSpLocks/>
          </p:cNvCxnSpPr>
          <p:nvPr/>
        </p:nvCxnSpPr>
        <p:spPr>
          <a:xfrm>
            <a:off x="4449154" y="2690229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6DFCC0BE-D6C8-4748-B774-384994F8D2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687" y="2121463"/>
            <a:ext cx="384103" cy="5110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C1B011-0289-DA43-803F-615D42DFD3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099" y="3897654"/>
            <a:ext cx="384055" cy="511053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2284555-78EF-F641-8E57-EA1247D725AC}"/>
              </a:ext>
            </a:extLst>
          </p:cNvPr>
          <p:cNvCxnSpPr>
            <a:cxnSpLocks/>
          </p:cNvCxnSpPr>
          <p:nvPr/>
        </p:nvCxnSpPr>
        <p:spPr>
          <a:xfrm flipH="1" flipV="1">
            <a:off x="4194017" y="2791534"/>
            <a:ext cx="31540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762DA4A-5A6C-5D40-89FF-3F243A0A917C}"/>
              </a:ext>
            </a:extLst>
          </p:cNvPr>
          <p:cNvCxnSpPr>
            <a:cxnSpLocks/>
          </p:cNvCxnSpPr>
          <p:nvPr/>
        </p:nvCxnSpPr>
        <p:spPr>
          <a:xfrm>
            <a:off x="3456584" y="3491169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B40C892-CBBB-5F46-9CC4-21E29F56AF8D}"/>
              </a:ext>
            </a:extLst>
          </p:cNvPr>
          <p:cNvCxnSpPr>
            <a:cxnSpLocks/>
          </p:cNvCxnSpPr>
          <p:nvPr/>
        </p:nvCxnSpPr>
        <p:spPr>
          <a:xfrm flipV="1">
            <a:off x="4464622" y="3491169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Up-Down Arrow 35">
            <a:extLst>
              <a:ext uri="{FF2B5EF4-FFF2-40B4-BE49-F238E27FC236}">
                <a16:creationId xmlns:a16="http://schemas.microsoft.com/office/drawing/2014/main" id="{D942886A-12F7-5E43-8965-7D76F5383149}"/>
              </a:ext>
            </a:extLst>
          </p:cNvPr>
          <p:cNvSpPr/>
          <p:nvPr/>
        </p:nvSpPr>
        <p:spPr>
          <a:xfrm rot="16200000">
            <a:off x="1791250" y="2675757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B26CC07-EA21-9E48-B170-243D14F930EF}"/>
              </a:ext>
            </a:extLst>
          </p:cNvPr>
          <p:cNvCxnSpPr>
            <a:cxnSpLocks/>
          </p:cNvCxnSpPr>
          <p:nvPr/>
        </p:nvCxnSpPr>
        <p:spPr>
          <a:xfrm flipH="1" flipV="1">
            <a:off x="5437243" y="3478831"/>
            <a:ext cx="613983" cy="64067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161D713-2382-D242-B86B-B338F5B32CBA}"/>
              </a:ext>
            </a:extLst>
          </p:cNvPr>
          <p:cNvSpPr/>
          <p:nvPr/>
        </p:nvSpPr>
        <p:spPr>
          <a:xfrm>
            <a:off x="4682662" y="4185778"/>
            <a:ext cx="2885134" cy="35051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Adv learns this private state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EFC7A2F-8C83-874D-A9EC-27654208023E}"/>
              </a:ext>
            </a:extLst>
          </p:cNvPr>
          <p:cNvSpPr/>
          <p:nvPr/>
        </p:nvSpPr>
        <p:spPr>
          <a:xfrm>
            <a:off x="4933983" y="2945005"/>
            <a:ext cx="671444" cy="6623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B2F0BCD-0EA0-024A-B892-1956C95D8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595" y="3035421"/>
            <a:ext cx="381878" cy="508092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A6596A56-02B0-2947-B9CC-DD1E84875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Effect of Committee Corruption on Prior Epochs</a:t>
            </a:r>
          </a:p>
        </p:txBody>
      </p:sp>
    </p:spTree>
    <p:extLst>
      <p:ext uri="{BB962C8B-B14F-4D97-AF65-F5344CB8AC3E}">
        <p14:creationId xmlns:p14="http://schemas.microsoft.com/office/powerpoint/2010/main" val="179940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FCE975EF-2100-5640-98E6-C08B9214D474}"/>
              </a:ext>
            </a:extLst>
          </p:cNvPr>
          <p:cNvSpPr/>
          <p:nvPr/>
        </p:nvSpPr>
        <p:spPr>
          <a:xfrm>
            <a:off x="9084156" y="2791534"/>
            <a:ext cx="671444" cy="6623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AFB37-5F44-7F48-9A97-F0F10F3D8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064" y="2908107"/>
            <a:ext cx="421315" cy="51105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AA6C8C-914B-0548-8E3E-C68581F86166}"/>
              </a:ext>
            </a:extLst>
          </p:cNvPr>
          <p:cNvCxnSpPr/>
          <p:nvPr/>
        </p:nvCxnSpPr>
        <p:spPr>
          <a:xfrm>
            <a:off x="7737216" y="3163634"/>
            <a:ext cx="12518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A285F5-6EED-6F4A-8D88-D6B0014F3463}"/>
              </a:ext>
            </a:extLst>
          </p:cNvPr>
          <p:cNvCxnSpPr>
            <a:cxnSpLocks/>
          </p:cNvCxnSpPr>
          <p:nvPr/>
        </p:nvCxnSpPr>
        <p:spPr>
          <a:xfrm>
            <a:off x="7606379" y="3388973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537F67-9078-F44D-BC4F-F913752094C5}"/>
              </a:ext>
            </a:extLst>
          </p:cNvPr>
          <p:cNvCxnSpPr>
            <a:cxnSpLocks/>
          </p:cNvCxnSpPr>
          <p:nvPr/>
        </p:nvCxnSpPr>
        <p:spPr>
          <a:xfrm flipV="1">
            <a:off x="8614417" y="3388973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7C404E5-A188-6C4D-9FA1-2CF3441BE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242" y="3781129"/>
            <a:ext cx="384104" cy="504543"/>
          </a:xfrm>
          <a:prstGeom prst="rect">
            <a:avLst/>
          </a:prstGeom>
        </p:spPr>
      </p:pic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040BD903-1285-A640-99E2-073C017D4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870" y="2077245"/>
            <a:ext cx="440546" cy="49299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7EF445-CBE2-C849-9620-073F3F1CCCED}"/>
              </a:ext>
            </a:extLst>
          </p:cNvPr>
          <p:cNvCxnSpPr>
            <a:cxnSpLocks/>
          </p:cNvCxnSpPr>
          <p:nvPr/>
        </p:nvCxnSpPr>
        <p:spPr>
          <a:xfrm flipH="1">
            <a:off x="7567796" y="2549629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D9B926-86C8-D24B-A9D1-3BC3F5150DE4}"/>
              </a:ext>
            </a:extLst>
          </p:cNvPr>
          <p:cNvCxnSpPr>
            <a:cxnSpLocks/>
          </p:cNvCxnSpPr>
          <p:nvPr/>
        </p:nvCxnSpPr>
        <p:spPr>
          <a:xfrm>
            <a:off x="8604675" y="2549629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9197E9-3AA8-A142-924E-E49CC05DE75D}"/>
              </a:ext>
            </a:extLst>
          </p:cNvPr>
          <p:cNvCxnSpPr>
            <a:cxnSpLocks/>
          </p:cNvCxnSpPr>
          <p:nvPr/>
        </p:nvCxnSpPr>
        <p:spPr>
          <a:xfrm flipH="1" flipV="1">
            <a:off x="8391714" y="2676716"/>
            <a:ext cx="2429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p-Down Arrow 15">
            <a:extLst>
              <a:ext uri="{FF2B5EF4-FFF2-40B4-BE49-F238E27FC236}">
                <a16:creationId xmlns:a16="http://schemas.microsoft.com/office/drawing/2014/main" id="{7B62C0A7-AA0E-8640-89DF-6DB7FC9A6EED}"/>
              </a:ext>
            </a:extLst>
          </p:cNvPr>
          <p:cNvSpPr/>
          <p:nvPr/>
        </p:nvSpPr>
        <p:spPr>
          <a:xfrm rot="16200000">
            <a:off x="6221973" y="2629916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Up-Down Arrow 16">
            <a:extLst>
              <a:ext uri="{FF2B5EF4-FFF2-40B4-BE49-F238E27FC236}">
                <a16:creationId xmlns:a16="http://schemas.microsoft.com/office/drawing/2014/main" id="{08D41DEF-C432-D94A-AE61-E21F0BAA6D9A}"/>
              </a:ext>
            </a:extLst>
          </p:cNvPr>
          <p:cNvSpPr/>
          <p:nvPr/>
        </p:nvSpPr>
        <p:spPr>
          <a:xfrm rot="16200000">
            <a:off x="10372146" y="2613892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6B911-1C18-B040-B1C7-9B72FF364F47}"/>
              </a:ext>
            </a:extLst>
          </p:cNvPr>
          <p:cNvSpPr txBox="1"/>
          <p:nvPr/>
        </p:nvSpPr>
        <p:spPr>
          <a:xfrm>
            <a:off x="701474" y="1524774"/>
            <a:ext cx="10789052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en-US" sz="2200" dirty="0">
                <a:solidFill>
                  <a:srgbClr val="C00000"/>
                </a:solidFill>
              </a:rPr>
              <a:t>What effect does corrupting a server have on the prior epochs where it participated?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7EA745D-3750-524B-845B-E04BE4379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255" y="2880881"/>
            <a:ext cx="381878" cy="508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382DD0-6A3E-4B49-BB2F-641DC2A53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470" y="2901145"/>
            <a:ext cx="421315" cy="511054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E87AB79-D9CB-7644-B61C-CE678207BEC9}"/>
              </a:ext>
            </a:extLst>
          </p:cNvPr>
          <p:cNvCxnSpPr>
            <a:cxnSpLocks/>
          </p:cNvCxnSpPr>
          <p:nvPr/>
        </p:nvCxnSpPr>
        <p:spPr>
          <a:xfrm>
            <a:off x="3545582" y="3276168"/>
            <a:ext cx="132841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57A5500-BE78-E347-88F0-3D761A7321F9}"/>
              </a:ext>
            </a:extLst>
          </p:cNvPr>
          <p:cNvCxnSpPr>
            <a:cxnSpLocks/>
          </p:cNvCxnSpPr>
          <p:nvPr/>
        </p:nvCxnSpPr>
        <p:spPr>
          <a:xfrm flipH="1">
            <a:off x="3412275" y="2690229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5A60BA9-1628-B44B-90E8-69280FF63CF5}"/>
              </a:ext>
            </a:extLst>
          </p:cNvPr>
          <p:cNvCxnSpPr>
            <a:cxnSpLocks/>
          </p:cNvCxnSpPr>
          <p:nvPr/>
        </p:nvCxnSpPr>
        <p:spPr>
          <a:xfrm>
            <a:off x="4449154" y="2690229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6DFCC0BE-D6C8-4748-B774-384994F8D2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687" y="2121463"/>
            <a:ext cx="384103" cy="5110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C1B011-0289-DA43-803F-615D42DFD3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099" y="3897654"/>
            <a:ext cx="384055" cy="511053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2284555-78EF-F641-8E57-EA1247D725AC}"/>
              </a:ext>
            </a:extLst>
          </p:cNvPr>
          <p:cNvCxnSpPr>
            <a:cxnSpLocks/>
          </p:cNvCxnSpPr>
          <p:nvPr/>
        </p:nvCxnSpPr>
        <p:spPr>
          <a:xfrm flipH="1" flipV="1">
            <a:off x="4194017" y="2791534"/>
            <a:ext cx="31540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762DA4A-5A6C-5D40-89FF-3F243A0A917C}"/>
              </a:ext>
            </a:extLst>
          </p:cNvPr>
          <p:cNvCxnSpPr>
            <a:cxnSpLocks/>
          </p:cNvCxnSpPr>
          <p:nvPr/>
        </p:nvCxnSpPr>
        <p:spPr>
          <a:xfrm>
            <a:off x="3456584" y="3491169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B40C892-CBBB-5F46-9CC4-21E29F56AF8D}"/>
              </a:ext>
            </a:extLst>
          </p:cNvPr>
          <p:cNvCxnSpPr>
            <a:cxnSpLocks/>
          </p:cNvCxnSpPr>
          <p:nvPr/>
        </p:nvCxnSpPr>
        <p:spPr>
          <a:xfrm flipV="1">
            <a:off x="4464622" y="3491169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Up-Down Arrow 35">
            <a:extLst>
              <a:ext uri="{FF2B5EF4-FFF2-40B4-BE49-F238E27FC236}">
                <a16:creationId xmlns:a16="http://schemas.microsoft.com/office/drawing/2014/main" id="{D942886A-12F7-5E43-8965-7D76F5383149}"/>
              </a:ext>
            </a:extLst>
          </p:cNvPr>
          <p:cNvSpPr/>
          <p:nvPr/>
        </p:nvSpPr>
        <p:spPr>
          <a:xfrm rot="16200000">
            <a:off x="1791250" y="2675757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B26CC07-EA21-9E48-B170-243D14F930EF}"/>
              </a:ext>
            </a:extLst>
          </p:cNvPr>
          <p:cNvCxnSpPr>
            <a:cxnSpLocks/>
          </p:cNvCxnSpPr>
          <p:nvPr/>
        </p:nvCxnSpPr>
        <p:spPr>
          <a:xfrm flipH="1" flipV="1">
            <a:off x="5437243" y="3478831"/>
            <a:ext cx="613983" cy="64067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161D713-2382-D242-B86B-B338F5B32CBA}"/>
              </a:ext>
            </a:extLst>
          </p:cNvPr>
          <p:cNvSpPr/>
          <p:nvPr/>
        </p:nvSpPr>
        <p:spPr>
          <a:xfrm>
            <a:off x="4682662" y="4185778"/>
            <a:ext cx="2885134" cy="35051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Adv learns this private state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771C43B-145D-3146-BC18-B32F116022C7}"/>
              </a:ext>
            </a:extLst>
          </p:cNvPr>
          <p:cNvSpPr/>
          <p:nvPr/>
        </p:nvSpPr>
        <p:spPr>
          <a:xfrm>
            <a:off x="4933983" y="2945005"/>
            <a:ext cx="671444" cy="6623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C078631-6CD6-D442-82E0-BA5EC312F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595" y="3035421"/>
            <a:ext cx="381878" cy="50809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C253664-A04B-8F4D-B377-C310D3938AED}"/>
              </a:ext>
            </a:extLst>
          </p:cNvPr>
          <p:cNvSpPr/>
          <p:nvPr/>
        </p:nvSpPr>
        <p:spPr>
          <a:xfrm>
            <a:off x="140127" y="519111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Can be prevented by only allowing disjoint committees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05B6F1-6F12-474F-A1AD-EDE3834515DD}"/>
              </a:ext>
            </a:extLst>
          </p:cNvPr>
          <p:cNvCxnSpPr/>
          <p:nvPr/>
        </p:nvCxnSpPr>
        <p:spPr>
          <a:xfrm>
            <a:off x="6215605" y="5052289"/>
            <a:ext cx="0" cy="1463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">
            <a:extLst>
              <a:ext uri="{FF2B5EF4-FFF2-40B4-BE49-F238E27FC236}">
                <a16:creationId xmlns:a16="http://schemas.microsoft.com/office/drawing/2014/main" id="{8653755F-9602-814B-980F-725B04504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Effect of Committee Corruption on Prior Epochs</a:t>
            </a:r>
          </a:p>
        </p:txBody>
      </p:sp>
    </p:spTree>
    <p:extLst>
      <p:ext uri="{BB962C8B-B14F-4D97-AF65-F5344CB8AC3E}">
        <p14:creationId xmlns:p14="http://schemas.microsoft.com/office/powerpoint/2010/main" val="29053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FCE975EF-2100-5640-98E6-C08B9214D474}"/>
              </a:ext>
            </a:extLst>
          </p:cNvPr>
          <p:cNvSpPr/>
          <p:nvPr/>
        </p:nvSpPr>
        <p:spPr>
          <a:xfrm>
            <a:off x="9084156" y="2791534"/>
            <a:ext cx="671444" cy="6623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AFB37-5F44-7F48-9A97-F0F10F3D8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064" y="2908107"/>
            <a:ext cx="421315" cy="51105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AA6C8C-914B-0548-8E3E-C68581F86166}"/>
              </a:ext>
            </a:extLst>
          </p:cNvPr>
          <p:cNvCxnSpPr/>
          <p:nvPr/>
        </p:nvCxnSpPr>
        <p:spPr>
          <a:xfrm>
            <a:off x="7737216" y="3163634"/>
            <a:ext cx="12518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A285F5-6EED-6F4A-8D88-D6B0014F3463}"/>
              </a:ext>
            </a:extLst>
          </p:cNvPr>
          <p:cNvCxnSpPr>
            <a:cxnSpLocks/>
          </p:cNvCxnSpPr>
          <p:nvPr/>
        </p:nvCxnSpPr>
        <p:spPr>
          <a:xfrm>
            <a:off x="7606379" y="3388973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537F67-9078-F44D-BC4F-F913752094C5}"/>
              </a:ext>
            </a:extLst>
          </p:cNvPr>
          <p:cNvCxnSpPr>
            <a:cxnSpLocks/>
          </p:cNvCxnSpPr>
          <p:nvPr/>
        </p:nvCxnSpPr>
        <p:spPr>
          <a:xfrm flipV="1">
            <a:off x="8614417" y="3388973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7C404E5-A188-6C4D-9FA1-2CF3441BE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242" y="3781129"/>
            <a:ext cx="384104" cy="504543"/>
          </a:xfrm>
          <a:prstGeom prst="rect">
            <a:avLst/>
          </a:prstGeom>
        </p:spPr>
      </p:pic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040BD903-1285-A640-99E2-073C017D4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870" y="2077245"/>
            <a:ext cx="440546" cy="49299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7EF445-CBE2-C849-9620-073F3F1CCCED}"/>
              </a:ext>
            </a:extLst>
          </p:cNvPr>
          <p:cNvCxnSpPr>
            <a:cxnSpLocks/>
          </p:cNvCxnSpPr>
          <p:nvPr/>
        </p:nvCxnSpPr>
        <p:spPr>
          <a:xfrm flipH="1">
            <a:off x="7567796" y="2549629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D9B926-86C8-D24B-A9D1-3BC3F5150DE4}"/>
              </a:ext>
            </a:extLst>
          </p:cNvPr>
          <p:cNvCxnSpPr>
            <a:cxnSpLocks/>
          </p:cNvCxnSpPr>
          <p:nvPr/>
        </p:nvCxnSpPr>
        <p:spPr>
          <a:xfrm>
            <a:off x="8604675" y="2549629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9197E9-3AA8-A142-924E-E49CC05DE75D}"/>
              </a:ext>
            </a:extLst>
          </p:cNvPr>
          <p:cNvCxnSpPr>
            <a:cxnSpLocks/>
          </p:cNvCxnSpPr>
          <p:nvPr/>
        </p:nvCxnSpPr>
        <p:spPr>
          <a:xfrm flipH="1" flipV="1">
            <a:off x="8391714" y="2676716"/>
            <a:ext cx="2429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p-Down Arrow 15">
            <a:extLst>
              <a:ext uri="{FF2B5EF4-FFF2-40B4-BE49-F238E27FC236}">
                <a16:creationId xmlns:a16="http://schemas.microsoft.com/office/drawing/2014/main" id="{7B62C0A7-AA0E-8640-89DF-6DB7FC9A6EED}"/>
              </a:ext>
            </a:extLst>
          </p:cNvPr>
          <p:cNvSpPr/>
          <p:nvPr/>
        </p:nvSpPr>
        <p:spPr>
          <a:xfrm rot="16200000">
            <a:off x="6221973" y="2629916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Up-Down Arrow 16">
            <a:extLst>
              <a:ext uri="{FF2B5EF4-FFF2-40B4-BE49-F238E27FC236}">
                <a16:creationId xmlns:a16="http://schemas.microsoft.com/office/drawing/2014/main" id="{08D41DEF-C432-D94A-AE61-E21F0BAA6D9A}"/>
              </a:ext>
            </a:extLst>
          </p:cNvPr>
          <p:cNvSpPr/>
          <p:nvPr/>
        </p:nvSpPr>
        <p:spPr>
          <a:xfrm rot="16200000">
            <a:off x="10372146" y="2613892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6B911-1C18-B040-B1C7-9B72FF364F47}"/>
              </a:ext>
            </a:extLst>
          </p:cNvPr>
          <p:cNvSpPr txBox="1"/>
          <p:nvPr/>
        </p:nvSpPr>
        <p:spPr>
          <a:xfrm>
            <a:off x="701474" y="1524774"/>
            <a:ext cx="10789052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en-US" sz="2200" dirty="0">
                <a:solidFill>
                  <a:srgbClr val="C00000"/>
                </a:solidFill>
              </a:rPr>
              <a:t>What effect does corrupting a server have on the prior epochs where it participated?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7EA745D-3750-524B-845B-E04BE4379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255" y="2880881"/>
            <a:ext cx="381878" cy="508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382DD0-6A3E-4B49-BB2F-641DC2A53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470" y="2901145"/>
            <a:ext cx="421315" cy="511054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E87AB79-D9CB-7644-B61C-CE678207BEC9}"/>
              </a:ext>
            </a:extLst>
          </p:cNvPr>
          <p:cNvCxnSpPr>
            <a:cxnSpLocks/>
          </p:cNvCxnSpPr>
          <p:nvPr/>
        </p:nvCxnSpPr>
        <p:spPr>
          <a:xfrm>
            <a:off x="3545582" y="3276168"/>
            <a:ext cx="132841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57A5500-BE78-E347-88F0-3D761A7321F9}"/>
              </a:ext>
            </a:extLst>
          </p:cNvPr>
          <p:cNvCxnSpPr>
            <a:cxnSpLocks/>
          </p:cNvCxnSpPr>
          <p:nvPr/>
        </p:nvCxnSpPr>
        <p:spPr>
          <a:xfrm flipH="1">
            <a:off x="3412275" y="2690229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5A60BA9-1628-B44B-90E8-69280FF63CF5}"/>
              </a:ext>
            </a:extLst>
          </p:cNvPr>
          <p:cNvCxnSpPr>
            <a:cxnSpLocks/>
          </p:cNvCxnSpPr>
          <p:nvPr/>
        </p:nvCxnSpPr>
        <p:spPr>
          <a:xfrm>
            <a:off x="4449154" y="2690229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6DFCC0BE-D6C8-4748-B774-384994F8D2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687" y="2121463"/>
            <a:ext cx="384103" cy="5110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C1B011-0289-DA43-803F-615D42DFD3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099" y="3897654"/>
            <a:ext cx="384055" cy="511053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2284555-78EF-F641-8E57-EA1247D725AC}"/>
              </a:ext>
            </a:extLst>
          </p:cNvPr>
          <p:cNvCxnSpPr>
            <a:cxnSpLocks/>
          </p:cNvCxnSpPr>
          <p:nvPr/>
        </p:nvCxnSpPr>
        <p:spPr>
          <a:xfrm flipH="1" flipV="1">
            <a:off x="4194017" y="2791534"/>
            <a:ext cx="31540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762DA4A-5A6C-5D40-89FF-3F243A0A917C}"/>
              </a:ext>
            </a:extLst>
          </p:cNvPr>
          <p:cNvCxnSpPr>
            <a:cxnSpLocks/>
          </p:cNvCxnSpPr>
          <p:nvPr/>
        </p:nvCxnSpPr>
        <p:spPr>
          <a:xfrm>
            <a:off x="3456584" y="3491169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B40C892-CBBB-5F46-9CC4-21E29F56AF8D}"/>
              </a:ext>
            </a:extLst>
          </p:cNvPr>
          <p:cNvCxnSpPr>
            <a:cxnSpLocks/>
          </p:cNvCxnSpPr>
          <p:nvPr/>
        </p:nvCxnSpPr>
        <p:spPr>
          <a:xfrm flipV="1">
            <a:off x="4464622" y="3491169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Up-Down Arrow 35">
            <a:extLst>
              <a:ext uri="{FF2B5EF4-FFF2-40B4-BE49-F238E27FC236}">
                <a16:creationId xmlns:a16="http://schemas.microsoft.com/office/drawing/2014/main" id="{D942886A-12F7-5E43-8965-7D76F5383149}"/>
              </a:ext>
            </a:extLst>
          </p:cNvPr>
          <p:cNvSpPr/>
          <p:nvPr/>
        </p:nvSpPr>
        <p:spPr>
          <a:xfrm rot="16200000">
            <a:off x="1791250" y="2675757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B26CC07-EA21-9E48-B170-243D14F930EF}"/>
              </a:ext>
            </a:extLst>
          </p:cNvPr>
          <p:cNvCxnSpPr>
            <a:cxnSpLocks/>
          </p:cNvCxnSpPr>
          <p:nvPr/>
        </p:nvCxnSpPr>
        <p:spPr>
          <a:xfrm flipH="1" flipV="1">
            <a:off x="5437243" y="3478831"/>
            <a:ext cx="613983" cy="64067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161D713-2382-D242-B86B-B338F5B32CBA}"/>
              </a:ext>
            </a:extLst>
          </p:cNvPr>
          <p:cNvSpPr/>
          <p:nvPr/>
        </p:nvSpPr>
        <p:spPr>
          <a:xfrm>
            <a:off x="4682662" y="4185778"/>
            <a:ext cx="2885134" cy="35051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Adv learns this private state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771C43B-145D-3146-BC18-B32F116022C7}"/>
              </a:ext>
            </a:extLst>
          </p:cNvPr>
          <p:cNvSpPr/>
          <p:nvPr/>
        </p:nvSpPr>
        <p:spPr>
          <a:xfrm>
            <a:off x="4933983" y="2945005"/>
            <a:ext cx="671444" cy="6623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C078631-6CD6-D442-82E0-BA5EC312F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595" y="3035421"/>
            <a:ext cx="381878" cy="50809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DA84DF-3F6D-614D-8EAF-7A4464787060}"/>
              </a:ext>
            </a:extLst>
          </p:cNvPr>
          <p:cNvCxnSpPr/>
          <p:nvPr/>
        </p:nvCxnSpPr>
        <p:spPr>
          <a:xfrm>
            <a:off x="6215605" y="5052289"/>
            <a:ext cx="0" cy="1463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F35CCF23-9987-DF41-ADD5-D27D97F73FCA}"/>
              </a:ext>
            </a:extLst>
          </p:cNvPr>
          <p:cNvSpPr/>
          <p:nvPr/>
        </p:nvSpPr>
        <p:spPr>
          <a:xfrm>
            <a:off x="6150255" y="518324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If there is overlap across committees, a server can only be corrupted if it does not violate the corruption threshold of prior epochs.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C253664-A04B-8F4D-B377-C310D3938AED}"/>
              </a:ext>
            </a:extLst>
          </p:cNvPr>
          <p:cNvSpPr/>
          <p:nvPr/>
        </p:nvSpPr>
        <p:spPr>
          <a:xfrm>
            <a:off x="140127" y="519111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Can be prevented by only allowing disjoint committees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0435AA6A-05BE-9E40-8EC5-AD6BB2A64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Effect of Committee Corruption on Prior Epochs</a:t>
            </a:r>
          </a:p>
        </p:txBody>
      </p:sp>
    </p:spTree>
    <p:extLst>
      <p:ext uri="{BB962C8B-B14F-4D97-AF65-F5344CB8AC3E}">
        <p14:creationId xmlns:p14="http://schemas.microsoft.com/office/powerpoint/2010/main" val="10636716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FCE975EF-2100-5640-98E6-C08B9214D474}"/>
              </a:ext>
            </a:extLst>
          </p:cNvPr>
          <p:cNvSpPr/>
          <p:nvPr/>
        </p:nvSpPr>
        <p:spPr>
          <a:xfrm>
            <a:off x="9084156" y="2791534"/>
            <a:ext cx="671444" cy="6623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AFB37-5F44-7F48-9A97-F0F10F3D8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064" y="2908107"/>
            <a:ext cx="421315" cy="51105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AA6C8C-914B-0548-8E3E-C68581F86166}"/>
              </a:ext>
            </a:extLst>
          </p:cNvPr>
          <p:cNvCxnSpPr/>
          <p:nvPr/>
        </p:nvCxnSpPr>
        <p:spPr>
          <a:xfrm>
            <a:off x="7737216" y="3163634"/>
            <a:ext cx="12518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A285F5-6EED-6F4A-8D88-D6B0014F3463}"/>
              </a:ext>
            </a:extLst>
          </p:cNvPr>
          <p:cNvCxnSpPr>
            <a:cxnSpLocks/>
          </p:cNvCxnSpPr>
          <p:nvPr/>
        </p:nvCxnSpPr>
        <p:spPr>
          <a:xfrm>
            <a:off x="7606379" y="3388973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537F67-9078-F44D-BC4F-F913752094C5}"/>
              </a:ext>
            </a:extLst>
          </p:cNvPr>
          <p:cNvCxnSpPr>
            <a:cxnSpLocks/>
          </p:cNvCxnSpPr>
          <p:nvPr/>
        </p:nvCxnSpPr>
        <p:spPr>
          <a:xfrm flipV="1">
            <a:off x="8614417" y="3388973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7C404E5-A188-6C4D-9FA1-2CF3441BE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242" y="3781129"/>
            <a:ext cx="384104" cy="504543"/>
          </a:xfrm>
          <a:prstGeom prst="rect">
            <a:avLst/>
          </a:prstGeom>
        </p:spPr>
      </p:pic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040BD903-1285-A640-99E2-073C017D4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870" y="2077245"/>
            <a:ext cx="440546" cy="49299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7EF445-CBE2-C849-9620-073F3F1CCCED}"/>
              </a:ext>
            </a:extLst>
          </p:cNvPr>
          <p:cNvCxnSpPr>
            <a:cxnSpLocks/>
          </p:cNvCxnSpPr>
          <p:nvPr/>
        </p:nvCxnSpPr>
        <p:spPr>
          <a:xfrm flipH="1">
            <a:off x="7567796" y="2549629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D9B926-86C8-D24B-A9D1-3BC3F5150DE4}"/>
              </a:ext>
            </a:extLst>
          </p:cNvPr>
          <p:cNvCxnSpPr>
            <a:cxnSpLocks/>
          </p:cNvCxnSpPr>
          <p:nvPr/>
        </p:nvCxnSpPr>
        <p:spPr>
          <a:xfrm>
            <a:off x="8604675" y="2549629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9197E9-3AA8-A142-924E-E49CC05DE75D}"/>
              </a:ext>
            </a:extLst>
          </p:cNvPr>
          <p:cNvCxnSpPr>
            <a:cxnSpLocks/>
          </p:cNvCxnSpPr>
          <p:nvPr/>
        </p:nvCxnSpPr>
        <p:spPr>
          <a:xfrm flipH="1" flipV="1">
            <a:off x="8391714" y="2676716"/>
            <a:ext cx="2429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p-Down Arrow 15">
            <a:extLst>
              <a:ext uri="{FF2B5EF4-FFF2-40B4-BE49-F238E27FC236}">
                <a16:creationId xmlns:a16="http://schemas.microsoft.com/office/drawing/2014/main" id="{7B62C0A7-AA0E-8640-89DF-6DB7FC9A6EED}"/>
              </a:ext>
            </a:extLst>
          </p:cNvPr>
          <p:cNvSpPr/>
          <p:nvPr/>
        </p:nvSpPr>
        <p:spPr>
          <a:xfrm rot="16200000">
            <a:off x="6221973" y="2629916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Up-Down Arrow 16">
            <a:extLst>
              <a:ext uri="{FF2B5EF4-FFF2-40B4-BE49-F238E27FC236}">
                <a16:creationId xmlns:a16="http://schemas.microsoft.com/office/drawing/2014/main" id="{08D41DEF-C432-D94A-AE61-E21F0BAA6D9A}"/>
              </a:ext>
            </a:extLst>
          </p:cNvPr>
          <p:cNvSpPr/>
          <p:nvPr/>
        </p:nvSpPr>
        <p:spPr>
          <a:xfrm rot="16200000">
            <a:off x="10372146" y="2613892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6B911-1C18-B040-B1C7-9B72FF364F47}"/>
              </a:ext>
            </a:extLst>
          </p:cNvPr>
          <p:cNvSpPr txBox="1"/>
          <p:nvPr/>
        </p:nvSpPr>
        <p:spPr>
          <a:xfrm>
            <a:off x="701474" y="1524774"/>
            <a:ext cx="10789052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en-US" sz="2200" dirty="0">
                <a:solidFill>
                  <a:srgbClr val="C00000"/>
                </a:solidFill>
              </a:rPr>
              <a:t>What effect does corrupting a server have on the prior epochs where it participated?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7EA745D-3750-524B-845B-E04BE4379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255" y="2880881"/>
            <a:ext cx="381878" cy="508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382DD0-6A3E-4B49-BB2F-641DC2A53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470" y="2901145"/>
            <a:ext cx="421315" cy="511054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E87AB79-D9CB-7644-B61C-CE678207BEC9}"/>
              </a:ext>
            </a:extLst>
          </p:cNvPr>
          <p:cNvCxnSpPr>
            <a:cxnSpLocks/>
          </p:cNvCxnSpPr>
          <p:nvPr/>
        </p:nvCxnSpPr>
        <p:spPr>
          <a:xfrm>
            <a:off x="3545582" y="3276168"/>
            <a:ext cx="132841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57A5500-BE78-E347-88F0-3D761A7321F9}"/>
              </a:ext>
            </a:extLst>
          </p:cNvPr>
          <p:cNvCxnSpPr>
            <a:cxnSpLocks/>
          </p:cNvCxnSpPr>
          <p:nvPr/>
        </p:nvCxnSpPr>
        <p:spPr>
          <a:xfrm flipH="1">
            <a:off x="3412275" y="2690229"/>
            <a:ext cx="526383" cy="506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5A60BA9-1628-B44B-90E8-69280FF63CF5}"/>
              </a:ext>
            </a:extLst>
          </p:cNvPr>
          <p:cNvCxnSpPr>
            <a:cxnSpLocks/>
          </p:cNvCxnSpPr>
          <p:nvPr/>
        </p:nvCxnSpPr>
        <p:spPr>
          <a:xfrm>
            <a:off x="4449154" y="2690229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6DFCC0BE-D6C8-4748-B774-384994F8D2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687" y="2121463"/>
            <a:ext cx="384103" cy="5110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C1B011-0289-DA43-803F-615D42DFD3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099" y="3897654"/>
            <a:ext cx="384055" cy="511053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2284555-78EF-F641-8E57-EA1247D725AC}"/>
              </a:ext>
            </a:extLst>
          </p:cNvPr>
          <p:cNvCxnSpPr>
            <a:cxnSpLocks/>
          </p:cNvCxnSpPr>
          <p:nvPr/>
        </p:nvCxnSpPr>
        <p:spPr>
          <a:xfrm flipH="1" flipV="1">
            <a:off x="4194017" y="2791534"/>
            <a:ext cx="31540" cy="9223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762DA4A-5A6C-5D40-89FF-3F243A0A917C}"/>
              </a:ext>
            </a:extLst>
          </p:cNvPr>
          <p:cNvCxnSpPr>
            <a:cxnSpLocks/>
          </p:cNvCxnSpPr>
          <p:nvPr/>
        </p:nvCxnSpPr>
        <p:spPr>
          <a:xfrm>
            <a:off x="3456584" y="3491169"/>
            <a:ext cx="538652" cy="420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B40C892-CBBB-5F46-9CC4-21E29F56AF8D}"/>
              </a:ext>
            </a:extLst>
          </p:cNvPr>
          <p:cNvCxnSpPr>
            <a:cxnSpLocks/>
          </p:cNvCxnSpPr>
          <p:nvPr/>
        </p:nvCxnSpPr>
        <p:spPr>
          <a:xfrm flipV="1">
            <a:off x="4464622" y="3491169"/>
            <a:ext cx="538652" cy="5259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Up-Down Arrow 35">
            <a:extLst>
              <a:ext uri="{FF2B5EF4-FFF2-40B4-BE49-F238E27FC236}">
                <a16:creationId xmlns:a16="http://schemas.microsoft.com/office/drawing/2014/main" id="{D942886A-12F7-5E43-8965-7D76F5383149}"/>
              </a:ext>
            </a:extLst>
          </p:cNvPr>
          <p:cNvSpPr/>
          <p:nvPr/>
        </p:nvSpPr>
        <p:spPr>
          <a:xfrm rot="16200000">
            <a:off x="1791250" y="2675757"/>
            <a:ext cx="309081" cy="10420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CDB16-9E9D-9E45-BBDB-3BA1109286EC}"/>
              </a:ext>
            </a:extLst>
          </p:cNvPr>
          <p:cNvSpPr txBox="1"/>
          <p:nvPr/>
        </p:nvSpPr>
        <p:spPr>
          <a:xfrm>
            <a:off x="6592287" y="6049759"/>
            <a:ext cx="498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Similar to being passively corrupted in prior epochs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B26CC07-EA21-9E48-B170-243D14F930EF}"/>
              </a:ext>
            </a:extLst>
          </p:cNvPr>
          <p:cNvCxnSpPr>
            <a:cxnSpLocks/>
          </p:cNvCxnSpPr>
          <p:nvPr/>
        </p:nvCxnSpPr>
        <p:spPr>
          <a:xfrm flipH="1" flipV="1">
            <a:off x="5437243" y="3478831"/>
            <a:ext cx="613983" cy="64067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161D713-2382-D242-B86B-B338F5B32CBA}"/>
              </a:ext>
            </a:extLst>
          </p:cNvPr>
          <p:cNvSpPr/>
          <p:nvPr/>
        </p:nvSpPr>
        <p:spPr>
          <a:xfrm>
            <a:off x="4682662" y="4185778"/>
            <a:ext cx="2885134" cy="35051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Adv learns this private state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771C43B-145D-3146-BC18-B32F116022C7}"/>
              </a:ext>
            </a:extLst>
          </p:cNvPr>
          <p:cNvSpPr/>
          <p:nvPr/>
        </p:nvSpPr>
        <p:spPr>
          <a:xfrm>
            <a:off x="4933983" y="2945005"/>
            <a:ext cx="671444" cy="6623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C078631-6CD6-D442-82E0-BA5EC312F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595" y="3035421"/>
            <a:ext cx="381878" cy="50809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DA84DF-3F6D-614D-8EAF-7A4464787060}"/>
              </a:ext>
            </a:extLst>
          </p:cNvPr>
          <p:cNvCxnSpPr/>
          <p:nvPr/>
        </p:nvCxnSpPr>
        <p:spPr>
          <a:xfrm>
            <a:off x="6215605" y="5052289"/>
            <a:ext cx="0" cy="1463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F35CCF23-9987-DF41-ADD5-D27D97F73FCA}"/>
              </a:ext>
            </a:extLst>
          </p:cNvPr>
          <p:cNvSpPr/>
          <p:nvPr/>
        </p:nvSpPr>
        <p:spPr>
          <a:xfrm>
            <a:off x="6150255" y="518324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If there is overlap across committees, a server can only be corrupted if it does not violate the corruption threshold of prior epochs.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C253664-A04B-8F4D-B377-C310D3938AED}"/>
              </a:ext>
            </a:extLst>
          </p:cNvPr>
          <p:cNvSpPr/>
          <p:nvPr/>
        </p:nvSpPr>
        <p:spPr>
          <a:xfrm>
            <a:off x="140127" y="519111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Can be prevented by only allowing disjoint committees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7B21F80A-237E-E348-9CB1-71C41407C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Effect of Committee Corruption on Prior Epochs</a:t>
            </a:r>
          </a:p>
        </p:txBody>
      </p:sp>
    </p:spTree>
    <p:extLst>
      <p:ext uri="{BB962C8B-B14F-4D97-AF65-F5344CB8AC3E}">
        <p14:creationId xmlns:p14="http://schemas.microsoft.com/office/powerpoint/2010/main" val="4401957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D183-ED88-6C4B-B2C4-154DC6FB6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 MPC Protocol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2803935-8BBD-2B4F-95DB-486EDAA03AF9}"/>
              </a:ext>
            </a:extLst>
          </p:cNvPr>
          <p:cNvSpPr/>
          <p:nvPr/>
        </p:nvSpPr>
        <p:spPr>
          <a:xfrm>
            <a:off x="484156" y="2056266"/>
            <a:ext cx="4730395" cy="474641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Committee Selection/Corruption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DFA14F0-834C-D14A-8E71-6FB506E5530F}"/>
              </a:ext>
            </a:extLst>
          </p:cNvPr>
          <p:cNvSpPr/>
          <p:nvPr/>
        </p:nvSpPr>
        <p:spPr>
          <a:xfrm>
            <a:off x="6977451" y="2061310"/>
            <a:ext cx="4730395" cy="474641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Protocol Execution given these Committees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C6B0B7B-3F84-DA41-B985-0914AA9035E3}"/>
              </a:ext>
            </a:extLst>
          </p:cNvPr>
          <p:cNvSpPr/>
          <p:nvPr/>
        </p:nvSpPr>
        <p:spPr>
          <a:xfrm>
            <a:off x="2074065" y="2786755"/>
            <a:ext cx="3066350" cy="7861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Committee Formation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966F312-B8CB-F642-ADA4-638E84C24783}"/>
              </a:ext>
            </a:extLst>
          </p:cNvPr>
          <p:cNvSpPr/>
          <p:nvPr/>
        </p:nvSpPr>
        <p:spPr>
          <a:xfrm>
            <a:off x="2074065" y="4002305"/>
            <a:ext cx="3066350" cy="7654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Committee Corruption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636D231-CC8D-0E4A-A887-E69418CF16EC}"/>
              </a:ext>
            </a:extLst>
          </p:cNvPr>
          <p:cNvSpPr/>
          <p:nvPr/>
        </p:nvSpPr>
        <p:spPr>
          <a:xfrm>
            <a:off x="2086421" y="5196270"/>
            <a:ext cx="3066350" cy="84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Effect of Committee Corruption on Prior Epochs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C16667-2092-BC4F-9663-D6DB1868E636}"/>
              </a:ext>
            </a:extLst>
          </p:cNvPr>
          <p:cNvCxnSpPr/>
          <p:nvPr/>
        </p:nvCxnSpPr>
        <p:spPr>
          <a:xfrm>
            <a:off x="1136822" y="2530907"/>
            <a:ext cx="0" cy="30667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DD81AB-BD89-3043-AA6A-C2F820C64A64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136822" y="3179809"/>
            <a:ext cx="93724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12CA12-7B53-E943-B4F8-E5928B4E5BA3}"/>
              </a:ext>
            </a:extLst>
          </p:cNvPr>
          <p:cNvCxnSpPr>
            <a:cxnSpLocks/>
          </p:cNvCxnSpPr>
          <p:nvPr/>
        </p:nvCxnSpPr>
        <p:spPr>
          <a:xfrm>
            <a:off x="1136822" y="4359752"/>
            <a:ext cx="937243" cy="80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E7AF38-43D9-284D-A07C-933FCF2BF939}"/>
              </a:ext>
            </a:extLst>
          </p:cNvPr>
          <p:cNvCxnSpPr>
            <a:cxnSpLocks/>
          </p:cNvCxnSpPr>
          <p:nvPr/>
        </p:nvCxnSpPr>
        <p:spPr>
          <a:xfrm>
            <a:off x="1136822" y="5578844"/>
            <a:ext cx="949599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53BC80A-2787-9846-80AB-4575C351CA19}"/>
              </a:ext>
            </a:extLst>
          </p:cNvPr>
          <p:cNvSpPr/>
          <p:nvPr/>
        </p:nvSpPr>
        <p:spPr>
          <a:xfrm>
            <a:off x="189724" y="1660402"/>
            <a:ext cx="5291692" cy="519759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396899A-7795-9741-9E85-4B161F0EC2B5}"/>
              </a:ext>
            </a:extLst>
          </p:cNvPr>
          <p:cNvSpPr/>
          <p:nvPr/>
        </p:nvSpPr>
        <p:spPr>
          <a:xfrm>
            <a:off x="8532913" y="2679909"/>
            <a:ext cx="3066350" cy="9997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Small Per-party work: independent of the depth of the circuit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86C1419-E848-AF4B-89B5-06D75FA1CF28}"/>
              </a:ext>
            </a:extLst>
          </p:cNvPr>
          <p:cNvSpPr/>
          <p:nvPr/>
        </p:nvSpPr>
        <p:spPr>
          <a:xfrm>
            <a:off x="8532913" y="4002305"/>
            <a:ext cx="3066350" cy="7654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Minimum time for which a party needs to stay online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0F5B2AD-5295-244C-A2BF-33F77F33F0A7}"/>
              </a:ext>
            </a:extLst>
          </p:cNvPr>
          <p:cNvCxnSpPr>
            <a:cxnSpLocks/>
          </p:cNvCxnSpPr>
          <p:nvPr/>
        </p:nvCxnSpPr>
        <p:spPr>
          <a:xfrm>
            <a:off x="7595670" y="2530907"/>
            <a:ext cx="0" cy="183690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8437D0-3C0E-674A-A608-7A4A7DEBCAEA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7595670" y="3179809"/>
            <a:ext cx="93724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4C99CE-44F5-6B48-B984-64839E74C006}"/>
              </a:ext>
            </a:extLst>
          </p:cNvPr>
          <p:cNvCxnSpPr>
            <a:cxnSpLocks/>
          </p:cNvCxnSpPr>
          <p:nvPr/>
        </p:nvCxnSpPr>
        <p:spPr>
          <a:xfrm>
            <a:off x="7595670" y="4359752"/>
            <a:ext cx="937243" cy="80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0971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E1837-D54B-6042-BD3E-DC60A1160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Fluidity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6FC9D0A-1B4A-F543-9FBD-9594899C6350}"/>
              </a:ext>
            </a:extLst>
          </p:cNvPr>
          <p:cNvSpPr/>
          <p:nvPr/>
        </p:nvSpPr>
        <p:spPr>
          <a:xfrm>
            <a:off x="4270703" y="1569880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339054F-8725-5C45-AF9F-D935B0F463DC}"/>
              </a:ext>
            </a:extLst>
          </p:cNvPr>
          <p:cNvSpPr/>
          <p:nvPr/>
        </p:nvSpPr>
        <p:spPr>
          <a:xfrm>
            <a:off x="6131860" y="1569879"/>
            <a:ext cx="1825297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2C7042C-8C3D-B446-9D7F-E27CEFAA5C53}"/>
              </a:ext>
            </a:extLst>
          </p:cNvPr>
          <p:cNvSpPr/>
          <p:nvPr/>
        </p:nvSpPr>
        <p:spPr>
          <a:xfrm>
            <a:off x="7993017" y="1568627"/>
            <a:ext cx="1825297" cy="5118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0CD5EF2-9DE6-3E4B-A68C-34025C26E05E}"/>
              </a:ext>
            </a:extLst>
          </p:cNvPr>
          <p:cNvSpPr/>
          <p:nvPr/>
        </p:nvSpPr>
        <p:spPr>
          <a:xfrm>
            <a:off x="9854174" y="1568626"/>
            <a:ext cx="1825297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16E911E-F3CA-CE40-A1C3-389A3B232E4C}"/>
              </a:ext>
            </a:extLst>
          </p:cNvPr>
          <p:cNvSpPr/>
          <p:nvPr/>
        </p:nvSpPr>
        <p:spPr>
          <a:xfrm>
            <a:off x="565596" y="1565326"/>
            <a:ext cx="1813113" cy="5118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EDFA873-27A0-544E-B4C4-1E98785C521A}"/>
              </a:ext>
            </a:extLst>
          </p:cNvPr>
          <p:cNvSpPr/>
          <p:nvPr/>
        </p:nvSpPr>
        <p:spPr>
          <a:xfrm>
            <a:off x="2414569" y="1565325"/>
            <a:ext cx="1825297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040521A-98A5-9A46-A2E3-B08AA06A2FCF}"/>
              </a:ext>
            </a:extLst>
          </p:cNvPr>
          <p:cNvGrpSpPr/>
          <p:nvPr/>
        </p:nvGrpSpPr>
        <p:grpSpPr>
          <a:xfrm>
            <a:off x="469733" y="3012958"/>
            <a:ext cx="1862119" cy="1058458"/>
            <a:chOff x="488023" y="4986789"/>
            <a:chExt cx="1862119" cy="1058458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BAB329E-FDCE-9F4D-B9AE-8043E64E2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8585" y="4986789"/>
              <a:ext cx="301557" cy="415984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B8197E8-A202-FB4A-927F-38A6B0880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023" y="5007435"/>
              <a:ext cx="334089" cy="42015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B902DB73-7B38-5B40-9CC4-95FEF1879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6909" y="5625091"/>
              <a:ext cx="304543" cy="420156"/>
            </a:xfrm>
            <a:prstGeom prst="rect">
              <a:avLst/>
            </a:prstGeom>
          </p:spPr>
        </p:pic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306B41B3-D4C4-0741-BA69-AE810AF91597}"/>
                </a:ext>
              </a:extLst>
            </p:cNvPr>
            <p:cNvCxnSpPr/>
            <p:nvPr/>
          </p:nvCxnSpPr>
          <p:spPr>
            <a:xfrm>
              <a:off x="925861" y="5217513"/>
              <a:ext cx="99268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E3FAD37-7C45-3647-93BF-9F0B6BC069DE}"/>
                </a:ext>
              </a:extLst>
            </p:cNvPr>
            <p:cNvCxnSpPr>
              <a:cxnSpLocks/>
            </p:cNvCxnSpPr>
            <p:nvPr/>
          </p:nvCxnSpPr>
          <p:spPr>
            <a:xfrm>
              <a:off x="822112" y="5402773"/>
              <a:ext cx="427133" cy="34551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308B6D54-8944-FB4C-B749-A843A83954B0}"/>
                </a:ext>
              </a:extLst>
            </p:cNvPr>
            <p:cNvCxnSpPr>
              <a:stCxn id="80" idx="3"/>
            </p:cNvCxnSpPr>
            <p:nvPr/>
          </p:nvCxnSpPr>
          <p:spPr>
            <a:xfrm flipV="1">
              <a:off x="1621452" y="5402773"/>
              <a:ext cx="427133" cy="43239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7CA3D79D-9BE1-3E46-9505-151FC607B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9912" y="2862524"/>
            <a:ext cx="304581" cy="42015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12F1ABA-A1E7-EC44-AE10-7DD9D0D093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452" y="4109188"/>
            <a:ext cx="304582" cy="414804"/>
          </a:xfrm>
          <a:prstGeom prst="rect">
            <a:avLst/>
          </a:prstGeom>
        </p:spPr>
      </p:pic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649A165-1F29-D341-BA5E-8E8B4AA05CC0}"/>
              </a:ext>
            </a:extLst>
          </p:cNvPr>
          <p:cNvCxnSpPr>
            <a:cxnSpLocks/>
          </p:cNvCxnSpPr>
          <p:nvPr/>
        </p:nvCxnSpPr>
        <p:spPr>
          <a:xfrm>
            <a:off x="4689040" y="3509693"/>
            <a:ext cx="105338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974276B6-B5BB-B242-BE55-273793EBB66F}"/>
              </a:ext>
            </a:extLst>
          </p:cNvPr>
          <p:cNvCxnSpPr>
            <a:cxnSpLocks/>
          </p:cNvCxnSpPr>
          <p:nvPr/>
        </p:nvCxnSpPr>
        <p:spPr>
          <a:xfrm>
            <a:off x="4661320" y="3707371"/>
            <a:ext cx="427133" cy="3455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A344E36-088D-8543-BF42-7C869C2FC27A}"/>
              </a:ext>
            </a:extLst>
          </p:cNvPr>
          <p:cNvCxnSpPr/>
          <p:nvPr/>
        </p:nvCxnSpPr>
        <p:spPr>
          <a:xfrm flipV="1">
            <a:off x="5393034" y="3628921"/>
            <a:ext cx="427133" cy="4323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FE8B391-A90B-9249-9383-E048AEC36386}"/>
              </a:ext>
            </a:extLst>
          </p:cNvPr>
          <p:cNvCxnSpPr/>
          <p:nvPr/>
        </p:nvCxnSpPr>
        <p:spPr>
          <a:xfrm>
            <a:off x="8487315" y="3089715"/>
            <a:ext cx="9926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F6064FB9-6D3A-5C45-B1E6-D5818B9F86C1}"/>
              </a:ext>
            </a:extLst>
          </p:cNvPr>
          <p:cNvCxnSpPr>
            <a:cxnSpLocks/>
          </p:cNvCxnSpPr>
          <p:nvPr/>
        </p:nvCxnSpPr>
        <p:spPr>
          <a:xfrm>
            <a:off x="8383566" y="3274974"/>
            <a:ext cx="427133" cy="3455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C87EC972-B89B-1343-BCCF-8F3FD849BB35}"/>
              </a:ext>
            </a:extLst>
          </p:cNvPr>
          <p:cNvCxnSpPr>
            <a:cxnSpLocks/>
          </p:cNvCxnSpPr>
          <p:nvPr/>
        </p:nvCxnSpPr>
        <p:spPr>
          <a:xfrm flipV="1">
            <a:off x="9182906" y="3274974"/>
            <a:ext cx="427133" cy="4323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Up-Down Arrow 91">
            <a:extLst>
              <a:ext uri="{FF2B5EF4-FFF2-40B4-BE49-F238E27FC236}">
                <a16:creationId xmlns:a16="http://schemas.microsoft.com/office/drawing/2014/main" id="{A4260BCF-16EA-C149-85D6-C7498FCAFE79}"/>
              </a:ext>
            </a:extLst>
          </p:cNvPr>
          <p:cNvSpPr/>
          <p:nvPr/>
        </p:nvSpPr>
        <p:spPr>
          <a:xfrm rot="16200000">
            <a:off x="3254521" y="2684447"/>
            <a:ext cx="267445" cy="1538627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278902BE-F87F-7B46-808B-420CD6443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543" y="3301702"/>
            <a:ext cx="301557" cy="415984"/>
          </a:xfrm>
          <a:prstGeom prst="rect">
            <a:avLst/>
          </a:prstGeom>
        </p:spPr>
      </p:pic>
      <p:pic>
        <p:nvPicPr>
          <p:cNvPr id="94" name="Content Placeholder 12">
            <a:extLst>
              <a:ext uri="{FF2B5EF4-FFF2-40B4-BE49-F238E27FC236}">
                <a16:creationId xmlns:a16="http://schemas.microsoft.com/office/drawing/2014/main" id="{7C564B86-F0BF-6945-90A8-11D5B7316A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4227" y="2961070"/>
            <a:ext cx="349338" cy="40530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F749D0B-1283-F74E-BDFA-26000F82CD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4905" y="3554364"/>
            <a:ext cx="317499" cy="43239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2FF0CCDE-B16C-0342-85A2-83B320ED9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021" y="3357471"/>
            <a:ext cx="334089" cy="420157"/>
          </a:xfrm>
          <a:prstGeom prst="rect">
            <a:avLst/>
          </a:prstGeom>
        </p:spPr>
      </p:pic>
      <p:sp>
        <p:nvSpPr>
          <p:cNvPr id="97" name="Up-Down Arrow 96">
            <a:extLst>
              <a:ext uri="{FF2B5EF4-FFF2-40B4-BE49-F238E27FC236}">
                <a16:creationId xmlns:a16="http://schemas.microsoft.com/office/drawing/2014/main" id="{E7BC556C-79F4-AB49-9AFD-E55D319FDE46}"/>
              </a:ext>
            </a:extLst>
          </p:cNvPr>
          <p:cNvSpPr/>
          <p:nvPr/>
        </p:nvSpPr>
        <p:spPr>
          <a:xfrm rot="16200000">
            <a:off x="7050181" y="2662843"/>
            <a:ext cx="261946" cy="1587332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8" name="Content Placeholder 12">
            <a:extLst>
              <a:ext uri="{FF2B5EF4-FFF2-40B4-BE49-F238E27FC236}">
                <a16:creationId xmlns:a16="http://schemas.microsoft.com/office/drawing/2014/main" id="{706D19AD-8591-3C4C-B806-BED9D63BF7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696" y="2754903"/>
            <a:ext cx="349338" cy="405308"/>
          </a:xfrm>
          <a:prstGeom prst="rect">
            <a:avLst/>
          </a:prstGeom>
        </p:spPr>
      </p:pic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8B5BBE-E32B-A540-BB10-244B7A04C567}"/>
              </a:ext>
            </a:extLst>
          </p:cNvPr>
          <p:cNvCxnSpPr>
            <a:cxnSpLocks/>
          </p:cNvCxnSpPr>
          <p:nvPr/>
        </p:nvCxnSpPr>
        <p:spPr>
          <a:xfrm flipH="1">
            <a:off x="4580807" y="2984233"/>
            <a:ext cx="417404" cy="4164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5A591F0D-47B5-D648-A864-9D2615FFA839}"/>
              </a:ext>
            </a:extLst>
          </p:cNvPr>
          <p:cNvCxnSpPr>
            <a:cxnSpLocks/>
          </p:cNvCxnSpPr>
          <p:nvPr/>
        </p:nvCxnSpPr>
        <p:spPr>
          <a:xfrm>
            <a:off x="5403017" y="2984233"/>
            <a:ext cx="427133" cy="3455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5BFF5218-C999-9144-964C-59A7A4F5B3F4}"/>
              </a:ext>
            </a:extLst>
          </p:cNvPr>
          <p:cNvCxnSpPr>
            <a:cxnSpLocks/>
          </p:cNvCxnSpPr>
          <p:nvPr/>
        </p:nvCxnSpPr>
        <p:spPr>
          <a:xfrm flipH="1" flipV="1">
            <a:off x="5215733" y="3200480"/>
            <a:ext cx="25010" cy="7583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Up-Down Arrow 101">
            <a:extLst>
              <a:ext uri="{FF2B5EF4-FFF2-40B4-BE49-F238E27FC236}">
                <a16:creationId xmlns:a16="http://schemas.microsoft.com/office/drawing/2014/main" id="{C432025D-B711-F449-BBA4-1081121D6851}"/>
              </a:ext>
            </a:extLst>
          </p:cNvPr>
          <p:cNvSpPr/>
          <p:nvPr/>
        </p:nvSpPr>
        <p:spPr>
          <a:xfrm rot="16200000">
            <a:off x="10754832" y="2585054"/>
            <a:ext cx="261946" cy="1587332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A1B68D5-28F7-664A-943E-536FD14FE419}"/>
                  </a:ext>
                </a:extLst>
              </p:cNvPr>
              <p:cNvSpPr txBox="1"/>
              <p:nvPr/>
            </p:nvSpPr>
            <p:spPr>
              <a:xfrm>
                <a:off x="746394" y="2305164"/>
                <a:ext cx="1306961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A1B68D5-28F7-664A-943E-536FD14FE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94" y="2305164"/>
                <a:ext cx="1306961" cy="285912"/>
              </a:xfrm>
              <a:prstGeom prst="rect">
                <a:avLst/>
              </a:prstGeom>
              <a:blipFill>
                <a:blip r:embed="rId10"/>
                <a:stretch>
                  <a:fillRect l="-10577" t="-20833" r="-2885" b="-4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9A287643-770C-EF42-8E89-E7A9671AD38C}"/>
                  </a:ext>
                </a:extLst>
              </p:cNvPr>
              <p:cNvSpPr txBox="1"/>
              <p:nvPr/>
            </p:nvSpPr>
            <p:spPr>
              <a:xfrm>
                <a:off x="4477457" y="2298413"/>
                <a:ext cx="1526572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9A287643-770C-EF42-8E89-E7A9671AD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457" y="2298413"/>
                <a:ext cx="1526572" cy="285912"/>
              </a:xfrm>
              <a:prstGeom prst="rect">
                <a:avLst/>
              </a:prstGeom>
              <a:blipFill>
                <a:blip r:embed="rId11"/>
                <a:stretch>
                  <a:fillRect l="-9091" t="-16667" r="-2479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2B55E2A1-6566-CC42-A4DA-AEE613C3A880}"/>
                  </a:ext>
                </a:extLst>
              </p:cNvPr>
              <p:cNvSpPr txBox="1"/>
              <p:nvPr/>
            </p:nvSpPr>
            <p:spPr>
              <a:xfrm>
                <a:off x="8252558" y="2286509"/>
                <a:ext cx="1526572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2B55E2A1-6566-CC42-A4DA-AEE613C3A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2558" y="2286509"/>
                <a:ext cx="1526572" cy="285912"/>
              </a:xfrm>
              <a:prstGeom prst="rect">
                <a:avLst/>
              </a:prstGeom>
              <a:blipFill>
                <a:blip r:embed="rId12"/>
                <a:stretch>
                  <a:fillRect l="-9091" t="-21739" r="-2479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089CFE4E-CBA9-CF4C-BC69-2E2735CB8F97}"/>
              </a:ext>
            </a:extLst>
          </p:cNvPr>
          <p:cNvSpPr/>
          <p:nvPr/>
        </p:nvSpPr>
        <p:spPr>
          <a:xfrm>
            <a:off x="347241" y="1372395"/>
            <a:ext cx="2036491" cy="4565418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70C8B45-9AD6-794D-954D-0E8DC77E32C2}"/>
              </a:ext>
            </a:extLst>
          </p:cNvPr>
          <p:cNvSpPr/>
          <p:nvPr/>
        </p:nvSpPr>
        <p:spPr>
          <a:xfrm>
            <a:off x="8003000" y="1291548"/>
            <a:ext cx="3841759" cy="4565418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9318C27-75DF-5B4F-860E-E651A9A28497}"/>
              </a:ext>
            </a:extLst>
          </p:cNvPr>
          <p:cNvSpPr/>
          <p:nvPr/>
        </p:nvSpPr>
        <p:spPr>
          <a:xfrm>
            <a:off x="2245489" y="1390555"/>
            <a:ext cx="5903088" cy="3618402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90BC047-383C-DA49-9D1B-729D62C4B05B}"/>
              </a:ext>
            </a:extLst>
          </p:cNvPr>
          <p:cNvSpPr/>
          <p:nvPr/>
        </p:nvSpPr>
        <p:spPr>
          <a:xfrm>
            <a:off x="469733" y="5336596"/>
            <a:ext cx="9433982" cy="5766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Fluidity</a:t>
            </a:r>
            <a:r>
              <a:rPr lang="en-US" dirty="0">
                <a:solidFill>
                  <a:schemeClr val="tx1"/>
                </a:solidFill>
              </a:rPr>
              <a:t> is the </a:t>
            </a:r>
            <a:r>
              <a:rPr lang="en-US" dirty="0">
                <a:solidFill>
                  <a:schemeClr val="accent1"/>
                </a:solidFill>
              </a:rPr>
              <a:t>minimum commitment </a:t>
            </a:r>
            <a:r>
              <a:rPr lang="en-US" dirty="0">
                <a:solidFill>
                  <a:schemeClr val="tx1"/>
                </a:solidFill>
              </a:rPr>
              <a:t>a server needs to make for participating in the protocol.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CB75F9D-44B3-DE45-9AB8-19A09795BFA5}"/>
              </a:ext>
            </a:extLst>
          </p:cNvPr>
          <p:cNvSpPr/>
          <p:nvPr/>
        </p:nvSpPr>
        <p:spPr>
          <a:xfrm>
            <a:off x="2718838" y="6089623"/>
            <a:ext cx="5043810" cy="5870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Measured by the number of rounds in an epoch </a:t>
            </a:r>
          </a:p>
        </p:txBody>
      </p:sp>
    </p:spTree>
    <p:extLst>
      <p:ext uri="{BB962C8B-B14F-4D97-AF65-F5344CB8AC3E}">
        <p14:creationId xmlns:p14="http://schemas.microsoft.com/office/powerpoint/2010/main" val="19466575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E1837-D54B-6042-BD3E-DC60A1160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Maximal</a:t>
            </a:r>
            <a:r>
              <a:rPr lang="en-US" dirty="0"/>
              <a:t> Fluidity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6FC9D0A-1B4A-F543-9FBD-9594899C6350}"/>
              </a:ext>
            </a:extLst>
          </p:cNvPr>
          <p:cNvSpPr/>
          <p:nvPr/>
        </p:nvSpPr>
        <p:spPr>
          <a:xfrm>
            <a:off x="4270703" y="1569880"/>
            <a:ext cx="1825297" cy="51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339054F-8725-5C45-AF9F-D935B0F463DC}"/>
              </a:ext>
            </a:extLst>
          </p:cNvPr>
          <p:cNvSpPr/>
          <p:nvPr/>
        </p:nvSpPr>
        <p:spPr>
          <a:xfrm>
            <a:off x="6131860" y="1569879"/>
            <a:ext cx="1825297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2C7042C-8C3D-B446-9D7F-E27CEFAA5C53}"/>
              </a:ext>
            </a:extLst>
          </p:cNvPr>
          <p:cNvSpPr/>
          <p:nvPr/>
        </p:nvSpPr>
        <p:spPr>
          <a:xfrm>
            <a:off x="7993017" y="1568627"/>
            <a:ext cx="1825297" cy="5118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0CD5EF2-9DE6-3E4B-A68C-34025C26E05E}"/>
              </a:ext>
            </a:extLst>
          </p:cNvPr>
          <p:cNvSpPr/>
          <p:nvPr/>
        </p:nvSpPr>
        <p:spPr>
          <a:xfrm>
            <a:off x="9854174" y="1568626"/>
            <a:ext cx="1825297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16E911E-F3CA-CE40-A1C3-389A3B232E4C}"/>
              </a:ext>
            </a:extLst>
          </p:cNvPr>
          <p:cNvSpPr/>
          <p:nvPr/>
        </p:nvSpPr>
        <p:spPr>
          <a:xfrm>
            <a:off x="565596" y="1565326"/>
            <a:ext cx="1813113" cy="5118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Compute Phase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EDFA873-27A0-544E-B4C4-1E98785C521A}"/>
              </a:ext>
            </a:extLst>
          </p:cNvPr>
          <p:cNvSpPr/>
          <p:nvPr/>
        </p:nvSpPr>
        <p:spPr>
          <a:xfrm>
            <a:off x="2414569" y="1565325"/>
            <a:ext cx="1825297" cy="511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Hand-off Phase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040521A-98A5-9A46-A2E3-B08AA06A2FCF}"/>
              </a:ext>
            </a:extLst>
          </p:cNvPr>
          <p:cNvGrpSpPr/>
          <p:nvPr/>
        </p:nvGrpSpPr>
        <p:grpSpPr>
          <a:xfrm>
            <a:off x="469733" y="3012958"/>
            <a:ext cx="1862119" cy="1058458"/>
            <a:chOff x="488023" y="4986789"/>
            <a:chExt cx="1862119" cy="1058458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BAB329E-FDCE-9F4D-B9AE-8043E64E2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8585" y="4986789"/>
              <a:ext cx="301557" cy="415984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B8197E8-A202-FB4A-927F-38A6B0880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023" y="5007435"/>
              <a:ext cx="334089" cy="42015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B902DB73-7B38-5B40-9CC4-95FEF1879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6909" y="5625091"/>
              <a:ext cx="304543" cy="420156"/>
            </a:xfrm>
            <a:prstGeom prst="rect">
              <a:avLst/>
            </a:prstGeom>
          </p:spPr>
        </p:pic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306B41B3-D4C4-0741-BA69-AE810AF91597}"/>
                </a:ext>
              </a:extLst>
            </p:cNvPr>
            <p:cNvCxnSpPr/>
            <p:nvPr/>
          </p:nvCxnSpPr>
          <p:spPr>
            <a:xfrm>
              <a:off x="925861" y="5217513"/>
              <a:ext cx="99268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E3FAD37-7C45-3647-93BF-9F0B6BC069DE}"/>
                </a:ext>
              </a:extLst>
            </p:cNvPr>
            <p:cNvCxnSpPr>
              <a:cxnSpLocks/>
            </p:cNvCxnSpPr>
            <p:nvPr/>
          </p:nvCxnSpPr>
          <p:spPr>
            <a:xfrm>
              <a:off x="822112" y="5402773"/>
              <a:ext cx="427133" cy="34551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308B6D54-8944-FB4C-B749-A843A83954B0}"/>
                </a:ext>
              </a:extLst>
            </p:cNvPr>
            <p:cNvCxnSpPr>
              <a:stCxn id="80" idx="3"/>
            </p:cNvCxnSpPr>
            <p:nvPr/>
          </p:nvCxnSpPr>
          <p:spPr>
            <a:xfrm flipV="1">
              <a:off x="1621452" y="5402773"/>
              <a:ext cx="427133" cy="43239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7CA3D79D-9BE1-3E46-9505-151FC607B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9912" y="2862524"/>
            <a:ext cx="304581" cy="42015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12F1ABA-A1E7-EC44-AE10-7DD9D0D093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452" y="4109188"/>
            <a:ext cx="304582" cy="414804"/>
          </a:xfrm>
          <a:prstGeom prst="rect">
            <a:avLst/>
          </a:prstGeom>
        </p:spPr>
      </p:pic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FE8B391-A90B-9249-9383-E048AEC36386}"/>
              </a:ext>
            </a:extLst>
          </p:cNvPr>
          <p:cNvCxnSpPr/>
          <p:nvPr/>
        </p:nvCxnSpPr>
        <p:spPr>
          <a:xfrm>
            <a:off x="8487315" y="3089715"/>
            <a:ext cx="9926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F6064FB9-6D3A-5C45-B1E6-D5818B9F86C1}"/>
              </a:ext>
            </a:extLst>
          </p:cNvPr>
          <p:cNvCxnSpPr>
            <a:cxnSpLocks/>
          </p:cNvCxnSpPr>
          <p:nvPr/>
        </p:nvCxnSpPr>
        <p:spPr>
          <a:xfrm>
            <a:off x="8383566" y="3274974"/>
            <a:ext cx="427133" cy="3455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C87EC972-B89B-1343-BCCF-8F3FD849BB35}"/>
              </a:ext>
            </a:extLst>
          </p:cNvPr>
          <p:cNvCxnSpPr>
            <a:cxnSpLocks/>
          </p:cNvCxnSpPr>
          <p:nvPr/>
        </p:nvCxnSpPr>
        <p:spPr>
          <a:xfrm flipV="1">
            <a:off x="9182906" y="3274974"/>
            <a:ext cx="427133" cy="4323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278902BE-F87F-7B46-808B-420CD6443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543" y="3301702"/>
            <a:ext cx="301557" cy="415984"/>
          </a:xfrm>
          <a:prstGeom prst="rect">
            <a:avLst/>
          </a:prstGeom>
        </p:spPr>
      </p:pic>
      <p:pic>
        <p:nvPicPr>
          <p:cNvPr id="94" name="Content Placeholder 12">
            <a:extLst>
              <a:ext uri="{FF2B5EF4-FFF2-40B4-BE49-F238E27FC236}">
                <a16:creationId xmlns:a16="http://schemas.microsoft.com/office/drawing/2014/main" id="{7C564B86-F0BF-6945-90A8-11D5B7316A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4227" y="2961070"/>
            <a:ext cx="349338" cy="40530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F749D0B-1283-F74E-BDFA-26000F82CD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4905" y="3554364"/>
            <a:ext cx="317499" cy="43239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2FF0CCDE-B16C-0342-85A2-83B320ED9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021" y="3357471"/>
            <a:ext cx="334089" cy="420157"/>
          </a:xfrm>
          <a:prstGeom prst="rect">
            <a:avLst/>
          </a:prstGeom>
        </p:spPr>
      </p:pic>
      <p:pic>
        <p:nvPicPr>
          <p:cNvPr id="98" name="Content Placeholder 12">
            <a:extLst>
              <a:ext uri="{FF2B5EF4-FFF2-40B4-BE49-F238E27FC236}">
                <a16:creationId xmlns:a16="http://schemas.microsoft.com/office/drawing/2014/main" id="{706D19AD-8591-3C4C-B806-BED9D63BF7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696" y="2754903"/>
            <a:ext cx="349338" cy="405308"/>
          </a:xfrm>
          <a:prstGeom prst="rect">
            <a:avLst/>
          </a:prstGeom>
        </p:spPr>
      </p:pic>
      <p:sp>
        <p:nvSpPr>
          <p:cNvPr id="102" name="Up-Down Arrow 101">
            <a:extLst>
              <a:ext uri="{FF2B5EF4-FFF2-40B4-BE49-F238E27FC236}">
                <a16:creationId xmlns:a16="http://schemas.microsoft.com/office/drawing/2014/main" id="{C432025D-B711-F449-BBA4-1081121D6851}"/>
              </a:ext>
            </a:extLst>
          </p:cNvPr>
          <p:cNvSpPr/>
          <p:nvPr/>
        </p:nvSpPr>
        <p:spPr>
          <a:xfrm rot="16200000">
            <a:off x="10754832" y="2585054"/>
            <a:ext cx="261946" cy="1587332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A1B68D5-28F7-664A-943E-536FD14FE419}"/>
                  </a:ext>
                </a:extLst>
              </p:cNvPr>
              <p:cNvSpPr txBox="1"/>
              <p:nvPr/>
            </p:nvSpPr>
            <p:spPr>
              <a:xfrm>
                <a:off x="746394" y="2305164"/>
                <a:ext cx="1306961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A1B68D5-28F7-664A-943E-536FD14FE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94" y="2305164"/>
                <a:ext cx="1306961" cy="285912"/>
              </a:xfrm>
              <a:prstGeom prst="rect">
                <a:avLst/>
              </a:prstGeom>
              <a:blipFill>
                <a:blip r:embed="rId10"/>
                <a:stretch>
                  <a:fillRect l="-10577" t="-20833" r="-2885" b="-4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9A287643-770C-EF42-8E89-E7A9671AD38C}"/>
                  </a:ext>
                </a:extLst>
              </p:cNvPr>
              <p:cNvSpPr txBox="1"/>
              <p:nvPr/>
            </p:nvSpPr>
            <p:spPr>
              <a:xfrm>
                <a:off x="4477457" y="2298413"/>
                <a:ext cx="1526572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9A287643-770C-EF42-8E89-E7A9671AD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457" y="2298413"/>
                <a:ext cx="1526572" cy="285912"/>
              </a:xfrm>
              <a:prstGeom prst="rect">
                <a:avLst/>
              </a:prstGeom>
              <a:blipFill>
                <a:blip r:embed="rId11"/>
                <a:stretch>
                  <a:fillRect l="-9091" t="-16667" r="-2479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2B55E2A1-6566-CC42-A4DA-AEE613C3A880}"/>
                  </a:ext>
                </a:extLst>
              </p:cNvPr>
              <p:cNvSpPr txBox="1"/>
              <p:nvPr/>
            </p:nvSpPr>
            <p:spPr>
              <a:xfrm>
                <a:off x="8252558" y="2286509"/>
                <a:ext cx="1526572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Committee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2B55E2A1-6566-CC42-A4DA-AEE613C3A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2558" y="2286509"/>
                <a:ext cx="1526572" cy="285912"/>
              </a:xfrm>
              <a:prstGeom prst="rect">
                <a:avLst/>
              </a:prstGeom>
              <a:blipFill>
                <a:blip r:embed="rId12"/>
                <a:stretch>
                  <a:fillRect l="-9091" t="-21739" r="-2479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089CFE4E-CBA9-CF4C-BC69-2E2735CB8F97}"/>
              </a:ext>
            </a:extLst>
          </p:cNvPr>
          <p:cNvSpPr/>
          <p:nvPr/>
        </p:nvSpPr>
        <p:spPr>
          <a:xfrm>
            <a:off x="347241" y="1372395"/>
            <a:ext cx="2036491" cy="4565418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70C8B45-9AD6-794D-954D-0E8DC77E32C2}"/>
              </a:ext>
            </a:extLst>
          </p:cNvPr>
          <p:cNvSpPr/>
          <p:nvPr/>
        </p:nvSpPr>
        <p:spPr>
          <a:xfrm>
            <a:off x="8003000" y="1291548"/>
            <a:ext cx="3841759" cy="4565418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9318C27-75DF-5B4F-860E-E651A9A28497}"/>
              </a:ext>
            </a:extLst>
          </p:cNvPr>
          <p:cNvSpPr/>
          <p:nvPr/>
        </p:nvSpPr>
        <p:spPr>
          <a:xfrm>
            <a:off x="2245489" y="1390555"/>
            <a:ext cx="5903088" cy="3618402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D64D12-B540-4547-9DA8-0F5807F0B9B1}"/>
              </a:ext>
            </a:extLst>
          </p:cNvPr>
          <p:cNvGrpSpPr/>
          <p:nvPr/>
        </p:nvGrpSpPr>
        <p:grpSpPr>
          <a:xfrm>
            <a:off x="2581961" y="3243682"/>
            <a:ext cx="1575596" cy="407578"/>
            <a:chOff x="2581961" y="3243682"/>
            <a:chExt cx="1575596" cy="407578"/>
          </a:xfrm>
        </p:grpSpPr>
        <p:sp>
          <p:nvSpPr>
            <p:cNvPr id="92" name="Up-Down Arrow 91">
              <a:extLst>
                <a:ext uri="{FF2B5EF4-FFF2-40B4-BE49-F238E27FC236}">
                  <a16:creationId xmlns:a16="http://schemas.microsoft.com/office/drawing/2014/main" id="{A4260BCF-16EA-C149-85D6-C7498FCAFE79}"/>
                </a:ext>
              </a:extLst>
            </p:cNvPr>
            <p:cNvSpPr/>
            <p:nvPr/>
          </p:nvSpPr>
          <p:spPr>
            <a:xfrm rot="16200000">
              <a:off x="3254521" y="2684447"/>
              <a:ext cx="267445" cy="1538627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18BD77D-E827-3A4E-8A33-B5D0959424D1}"/>
                </a:ext>
              </a:extLst>
            </p:cNvPr>
            <p:cNvSpPr/>
            <p:nvPr/>
          </p:nvSpPr>
          <p:spPr>
            <a:xfrm>
              <a:off x="2581961" y="3243682"/>
              <a:ext cx="184388" cy="407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6ED9422-89C9-7947-89C9-2FD312599E90}"/>
              </a:ext>
            </a:extLst>
          </p:cNvPr>
          <p:cNvGrpSpPr/>
          <p:nvPr/>
        </p:nvGrpSpPr>
        <p:grpSpPr>
          <a:xfrm>
            <a:off x="6345279" y="3225153"/>
            <a:ext cx="1629541" cy="407578"/>
            <a:chOff x="6345279" y="3225153"/>
            <a:chExt cx="1629541" cy="407578"/>
          </a:xfrm>
        </p:grpSpPr>
        <p:sp>
          <p:nvSpPr>
            <p:cNvPr id="97" name="Up-Down Arrow 96">
              <a:extLst>
                <a:ext uri="{FF2B5EF4-FFF2-40B4-BE49-F238E27FC236}">
                  <a16:creationId xmlns:a16="http://schemas.microsoft.com/office/drawing/2014/main" id="{E7BC556C-79F4-AB49-9AFD-E55D319FDE46}"/>
                </a:ext>
              </a:extLst>
            </p:cNvPr>
            <p:cNvSpPr/>
            <p:nvPr/>
          </p:nvSpPr>
          <p:spPr>
            <a:xfrm rot="16200000">
              <a:off x="7050181" y="2662843"/>
              <a:ext cx="261946" cy="158733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CE71408-0175-4744-A00F-711FC3A74D1D}"/>
                </a:ext>
              </a:extLst>
            </p:cNvPr>
            <p:cNvSpPr/>
            <p:nvPr/>
          </p:nvSpPr>
          <p:spPr>
            <a:xfrm>
              <a:off x="6345279" y="3225153"/>
              <a:ext cx="184388" cy="407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A7041E45-CD30-1547-8394-835CCB97E3F1}"/>
              </a:ext>
            </a:extLst>
          </p:cNvPr>
          <p:cNvSpPr/>
          <p:nvPr/>
        </p:nvSpPr>
        <p:spPr>
          <a:xfrm>
            <a:off x="6360325" y="5155150"/>
            <a:ext cx="172313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1 Round of </a:t>
            </a:r>
            <a:r>
              <a:rPr lang="en-US" dirty="0">
                <a:solidFill>
                  <a:schemeClr val="accent1"/>
                </a:solidFill>
              </a:rPr>
              <a:t>unidirectional </a:t>
            </a:r>
            <a:r>
              <a:rPr lang="en-US" dirty="0"/>
              <a:t>hand-off phase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6A2E535-40A5-B241-BEBC-DB05CB64BD83}"/>
              </a:ext>
            </a:extLst>
          </p:cNvPr>
          <p:cNvSpPr/>
          <p:nvPr/>
        </p:nvSpPr>
        <p:spPr>
          <a:xfrm>
            <a:off x="8395705" y="1400850"/>
            <a:ext cx="3600422" cy="12030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Essentially, each party is only required to communicate in one round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6364421-BB1B-F74C-A48B-A86C02008B52}"/>
              </a:ext>
            </a:extLst>
          </p:cNvPr>
          <p:cNvSpPr/>
          <p:nvPr/>
        </p:nvSpPr>
        <p:spPr>
          <a:xfrm>
            <a:off x="4379175" y="6224672"/>
            <a:ext cx="3704286" cy="48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 round epoch</a:t>
            </a:r>
          </a:p>
        </p:txBody>
      </p:sp>
      <p:sp>
        <p:nvSpPr>
          <p:cNvPr id="44" name="Pentagon 43">
            <a:extLst>
              <a:ext uri="{FF2B5EF4-FFF2-40B4-BE49-F238E27FC236}">
                <a16:creationId xmlns:a16="http://schemas.microsoft.com/office/drawing/2014/main" id="{91958EB9-3789-2942-810F-4A6E83C302AC}"/>
              </a:ext>
            </a:extLst>
          </p:cNvPr>
          <p:cNvSpPr/>
          <p:nvPr/>
        </p:nvSpPr>
        <p:spPr>
          <a:xfrm rot="20968629">
            <a:off x="368875" y="533292"/>
            <a:ext cx="1197952" cy="34724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Our Choice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9EEFAE3-7C34-7743-8191-A3128368DA18}"/>
              </a:ext>
            </a:extLst>
          </p:cNvPr>
          <p:cNvSpPr/>
          <p:nvPr/>
        </p:nvSpPr>
        <p:spPr>
          <a:xfrm>
            <a:off x="4379175" y="5155150"/>
            <a:ext cx="172313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Silent</a:t>
            </a:r>
            <a:r>
              <a:rPr lang="en-US" dirty="0"/>
              <a:t> compute phase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7282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D38A3-2105-B044-909D-A65145BBD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77789" cy="1325563"/>
          </a:xfrm>
        </p:spPr>
        <p:txBody>
          <a:bodyPr/>
          <a:lstStyle/>
          <a:p>
            <a:r>
              <a:rPr lang="en-US" dirty="0"/>
              <a:t>Result #2 </a:t>
            </a:r>
            <a:r>
              <a:rPr lang="en-US" dirty="0">
                <a:solidFill>
                  <a:schemeClr val="accent1"/>
                </a:solidFill>
              </a:rPr>
              <a:t>[Choudhuri-</a:t>
            </a:r>
            <a:r>
              <a:rPr lang="en-US" dirty="0">
                <a:solidFill>
                  <a:srgbClr val="C00000"/>
                </a:solidFill>
              </a:rPr>
              <a:t>G</a:t>
            </a:r>
            <a:r>
              <a:rPr lang="en-US" dirty="0">
                <a:solidFill>
                  <a:schemeClr val="accent1"/>
                </a:solidFill>
              </a:rPr>
              <a:t>-Green-Jain-Kaptchuk-21]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28F895-F918-C54E-BD94-45125427BA2B}"/>
                  </a:ext>
                </a:extLst>
              </p:cNvPr>
              <p:cNvSpPr txBox="1"/>
              <p:nvPr/>
            </p:nvSpPr>
            <p:spPr>
              <a:xfrm>
                <a:off x="1206333" y="2651782"/>
                <a:ext cx="9779332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Optimized version of semi-Honest BGW [GRR98] can be adapted to achieve maximal fluidity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 compiler that that transforms this into a maliciously secure protocol: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1"/>
                    </a:solidFill>
                  </a:rPr>
                  <a:t>security with abort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2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communication complexity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Maximal fluidity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28F895-F918-C54E-BD94-45125427B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333" y="2651782"/>
                <a:ext cx="9779332" cy="2554545"/>
              </a:xfrm>
              <a:prstGeom prst="rect">
                <a:avLst/>
              </a:prstGeom>
              <a:blipFill>
                <a:blip r:embed="rId3"/>
                <a:stretch>
                  <a:fillRect l="-649" t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35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52B21-B3F6-2F4E-8F65-F5B142ADC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CFE56A-0299-9542-8F3D-EAFBBE638D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767647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 step towards democratizing secure computations.</a:t>
                </a: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Anyone </a:t>
                </a:r>
                <a:r>
                  <a:rPr lang="en-US" dirty="0"/>
                  <a:t>can volunteer to </a:t>
                </a:r>
                <a:r>
                  <a:rPr lang="en-US" dirty="0">
                    <a:solidFill>
                      <a:srgbClr val="C00000"/>
                    </a:solidFill>
                  </a:rPr>
                  <a:t>participate</a:t>
                </a:r>
                <a:r>
                  <a:rPr lang="en-US" dirty="0"/>
                  <a:t> irrespective of their computational power or availability, and </a:t>
                </a:r>
                <a:r>
                  <a:rPr lang="en-US" dirty="0">
                    <a:solidFill>
                      <a:srgbClr val="C00000"/>
                    </a:solidFill>
                  </a:rPr>
                  <a:t>anyone</a:t>
                </a:r>
                <a:r>
                  <a:rPr lang="en-US" dirty="0"/>
                  <a:t> can </a:t>
                </a:r>
                <a:r>
                  <a:rPr lang="en-US" dirty="0">
                    <a:solidFill>
                      <a:srgbClr val="C00000"/>
                    </a:solidFill>
                  </a:rPr>
                  <a:t>delegate </a:t>
                </a:r>
                <a:r>
                  <a:rPr lang="en-US" dirty="0"/>
                  <a:t>computation to such services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Result #1 [B</a:t>
                </a:r>
                <a:r>
                  <a:rPr lang="en-US" dirty="0">
                    <a:solidFill>
                      <a:srgbClr val="C00000"/>
                    </a:solidFill>
                  </a:rPr>
                  <a:t>G</a:t>
                </a:r>
                <a:r>
                  <a:rPr lang="en-US" dirty="0">
                    <a:solidFill>
                      <a:schemeClr val="accent1"/>
                    </a:solidFill>
                  </a:rPr>
                  <a:t>JK21]:</a:t>
                </a:r>
                <a:r>
                  <a:rPr lang="en-US" dirty="0"/>
                  <a:t>    Design an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r>
                  <a:rPr lang="en-US" dirty="0"/>
                  <a:t> MPC for Highly repetitive circuits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Result #2 [C</a:t>
                </a:r>
                <a:r>
                  <a:rPr lang="en-US" dirty="0">
                    <a:solidFill>
                      <a:srgbClr val="C00000"/>
                    </a:solidFill>
                  </a:rPr>
                  <a:t>G</a:t>
                </a:r>
                <a:r>
                  <a:rPr lang="en-US" dirty="0">
                    <a:solidFill>
                      <a:schemeClr val="accent1"/>
                    </a:solidFill>
                  </a:rPr>
                  <a:t>GJK21]: </a:t>
                </a:r>
                <a:r>
                  <a:rPr lang="en-US" dirty="0"/>
                  <a:t>Present a new model of MPC with dynamic 				     participants and construct a protocol in this setting.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CFE56A-0299-9542-8F3D-EAFBBE638D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767647" cy="4351338"/>
              </a:xfrm>
              <a:blipFill>
                <a:blip r:embed="rId3"/>
                <a:stretch>
                  <a:fillRect l="-1060" t="-2326" r="-1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59440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EDC55-ABB9-9244-9272-9A2DC1542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3933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US" sz="66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31708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1C4E4-DA93-634A-9287-7F8629CB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Question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C045BE-2D92-B248-879F-D63542BACE00}"/>
              </a:ext>
            </a:extLst>
          </p:cNvPr>
          <p:cNvSpPr txBox="1"/>
          <p:nvPr/>
        </p:nvSpPr>
        <p:spPr>
          <a:xfrm>
            <a:off x="936169" y="2583318"/>
            <a:ext cx="1033054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Can we make MPC more usable for </a:t>
            </a:r>
            <a:r>
              <a:rPr lang="en-US" sz="3600" i="1" dirty="0">
                <a:solidFill>
                  <a:srgbClr val="C00000"/>
                </a:solidFill>
              </a:rPr>
              <a:t>everyone</a:t>
            </a:r>
            <a:r>
              <a:rPr lang="en-US" sz="3600" dirty="0"/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14F064-E09B-6746-AE09-D31DA8028098}"/>
              </a:ext>
            </a:extLst>
          </p:cNvPr>
          <p:cNvSpPr/>
          <p:nvPr/>
        </p:nvSpPr>
        <p:spPr>
          <a:xfrm>
            <a:off x="1506310" y="3628352"/>
            <a:ext cx="91793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accent1"/>
                </a:solidFill>
              </a:rPr>
              <a:t>Empower parties with </a:t>
            </a:r>
            <a:r>
              <a:rPr lang="en-US" sz="2200" dirty="0">
                <a:solidFill>
                  <a:srgbClr val="C00000"/>
                </a:solidFill>
              </a:rPr>
              <a:t>less computational power </a:t>
            </a:r>
            <a:r>
              <a:rPr lang="en-US" sz="2200" dirty="0">
                <a:solidFill>
                  <a:schemeClr val="accent1"/>
                </a:solidFill>
              </a:rPr>
              <a:t>and </a:t>
            </a:r>
            <a:r>
              <a:rPr lang="en-US" sz="2200" dirty="0">
                <a:solidFill>
                  <a:srgbClr val="C00000"/>
                </a:solidFill>
              </a:rPr>
              <a:t>less time availability </a:t>
            </a:r>
            <a:r>
              <a:rPr lang="en-US" sz="2200" dirty="0">
                <a:solidFill>
                  <a:schemeClr val="accent1"/>
                </a:solidFill>
              </a:rPr>
              <a:t>to also participate in large computations.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accent1"/>
                </a:solidFill>
              </a:rPr>
              <a:t>Easy access to large-scale </a:t>
            </a:r>
            <a:r>
              <a:rPr lang="en-US" sz="2200" dirty="0">
                <a:solidFill>
                  <a:srgbClr val="C00000"/>
                </a:solidFill>
              </a:rPr>
              <a:t>outsourced </a:t>
            </a:r>
            <a:r>
              <a:rPr lang="en-US" sz="2200" dirty="0">
                <a:solidFill>
                  <a:schemeClr val="accent1"/>
                </a:solidFill>
              </a:rPr>
              <a:t>MPC computations. </a:t>
            </a:r>
          </a:p>
        </p:txBody>
      </p:sp>
    </p:spTree>
    <p:extLst>
      <p:ext uri="{BB962C8B-B14F-4D97-AF65-F5344CB8AC3E}">
        <p14:creationId xmlns:p14="http://schemas.microsoft.com/office/powerpoint/2010/main" val="244596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AE8B2F9-4B20-F243-AEC1-D540D212EF9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Better than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AE8B2F9-4B20-F243-AEC1-D540D212EF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B1062D-BDCB-624A-911F-04A8DAF70D1A}"/>
                  </a:ext>
                </a:extLst>
              </p:cNvPr>
              <p:cNvSpPr txBox="1"/>
              <p:nvPr/>
            </p:nvSpPr>
            <p:spPr>
              <a:xfrm>
                <a:off x="838200" y="5280099"/>
                <a:ext cx="10515600" cy="95410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u="sng" dirty="0">
                    <a:solidFill>
                      <a:schemeClr val="accent1"/>
                    </a:solidFill>
                  </a:rPr>
                  <a:t>Sub-Question #1</a:t>
                </a:r>
              </a:p>
              <a:p>
                <a:pPr algn="ctr"/>
                <a:r>
                  <a:rPr lang="en-US" sz="28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800" dirty="0"/>
                  <a:t>Can we design an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|) </m:t>
                    </m:r>
                  </m:oMath>
                </a14:m>
                <a:r>
                  <a:rPr lang="en-US" sz="2800" dirty="0"/>
                  <a:t>MPC protocol for a </a:t>
                </a:r>
                <a:r>
                  <a:rPr lang="en-US" sz="2800" dirty="0">
                    <a:solidFill>
                      <a:srgbClr val="C00000"/>
                    </a:solidFill>
                  </a:rPr>
                  <a:t>larger class </a:t>
                </a:r>
                <a:r>
                  <a:rPr lang="en-US" sz="2800" dirty="0"/>
                  <a:t>of circuits?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B1062D-BDCB-624A-911F-04A8DAF70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80099"/>
                <a:ext cx="10515600" cy="954107"/>
              </a:xfrm>
              <a:prstGeom prst="rect">
                <a:avLst/>
              </a:prstGeom>
              <a:blipFill>
                <a:blip r:embed="rId4"/>
                <a:stretch>
                  <a:fillRect t="-6494" b="-15584"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E8BBA5B-7330-2549-9FCF-F13E0B966B18}"/>
                  </a:ext>
                </a:extLst>
              </p:cNvPr>
              <p:cNvSpPr/>
              <p:nvPr/>
            </p:nvSpPr>
            <p:spPr>
              <a:xfrm>
                <a:off x="838200" y="1827819"/>
                <a:ext cx="10515600" cy="47070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: </a:t>
                </a:r>
                <a:r>
                  <a:rPr lang="en-US" sz="2400" dirty="0"/>
                  <a:t>Total computation and communication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[DIKNS08, DIK10, GIP15]</a:t>
                </a:r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E8BBA5B-7330-2549-9FCF-F13E0B966B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7819"/>
                <a:ext cx="10515600" cy="470706"/>
              </a:xfrm>
              <a:prstGeom prst="rect">
                <a:avLst/>
              </a:prstGeom>
              <a:blipFill>
                <a:blip r:embed="rId5"/>
                <a:stretch>
                  <a:fillRect l="-241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CBE8B24-4091-4E49-93A1-1F1CD75C4318}"/>
                  </a:ext>
                </a:extLst>
              </p:cNvPr>
              <p:cNvSpPr/>
              <p:nvPr/>
            </p:nvSpPr>
            <p:spPr>
              <a:xfrm>
                <a:off x="1117600" y="2435656"/>
                <a:ext cx="8521700" cy="7154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hides polynomial factors in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func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/>
                  <a:t>and security parameter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Not concretely efficient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CBE8B24-4091-4E49-93A1-1F1CD75C43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2435656"/>
                <a:ext cx="8521700" cy="715452"/>
              </a:xfrm>
              <a:prstGeom prst="rect">
                <a:avLst/>
              </a:prstGeom>
              <a:blipFill>
                <a:blip r:embed="rId6"/>
                <a:stretch>
                  <a:fillRect l="-446" t="-5263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CDF8B7C-A80A-A345-A7D5-8D205C89DD3E}"/>
                  </a:ext>
                </a:extLst>
              </p:cNvPr>
              <p:cNvSpPr/>
              <p:nvPr/>
            </p:nvSpPr>
            <p:spPr>
              <a:xfrm>
                <a:off x="838200" y="3570932"/>
                <a:ext cx="10515600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: </a:t>
                </a:r>
                <a:r>
                  <a:rPr lang="en-US" sz="2400" dirty="0"/>
                  <a:t>Total computation and communication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[DIK10, GIP15]</a:t>
                </a:r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CDF8B7C-A80A-A345-A7D5-8D205C89DD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570932"/>
                <a:ext cx="10515600" cy="461665"/>
              </a:xfrm>
              <a:prstGeom prst="rect">
                <a:avLst/>
              </a:prstGeom>
              <a:blipFill>
                <a:blip r:embed="rId7"/>
                <a:stretch>
                  <a:fillRect l="-241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0AE2926F-BA03-E846-B4D6-9020FDA388CB}"/>
              </a:ext>
            </a:extLst>
          </p:cNvPr>
          <p:cNvSpPr/>
          <p:nvPr/>
        </p:nvSpPr>
        <p:spPr>
          <a:xfrm>
            <a:off x="1117600" y="4200549"/>
            <a:ext cx="8521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Only for </a:t>
            </a:r>
            <a:r>
              <a:rPr lang="en-US" sz="2000" dirty="0">
                <a:solidFill>
                  <a:srgbClr val="C00000"/>
                </a:solidFill>
              </a:rPr>
              <a:t>SIMD circuits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known 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128966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97DF3A-9E46-E344-AEA1-906D9E906C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Advantages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/>
                  <a:t>MPC protocols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97DF3A-9E46-E344-AEA1-906D9E906C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056A8-98F4-094F-A029-9CFE0F11F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0245" cy="4351338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Can be run with many many parties</a:t>
            </a:r>
          </a:p>
          <a:p>
            <a:r>
              <a:rPr lang="en-US" sz="2400" dirty="0"/>
              <a:t>Easier to justify honest majority</a:t>
            </a:r>
          </a:p>
          <a:p>
            <a:r>
              <a:rPr lang="en-US" sz="2400" dirty="0"/>
              <a:t>Supports division of work</a:t>
            </a:r>
          </a:p>
          <a:p>
            <a:r>
              <a:rPr lang="en-US" sz="2400" dirty="0"/>
              <a:t>Can be used with large volunteer networks such are Bitcoin and Tor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1E109B-2AED-6744-8E8E-6418A16DD8EC}"/>
              </a:ext>
            </a:extLst>
          </p:cNvPr>
          <p:cNvGrpSpPr/>
          <p:nvPr/>
        </p:nvGrpSpPr>
        <p:grpSpPr>
          <a:xfrm>
            <a:off x="6242306" y="1461006"/>
            <a:ext cx="5774473" cy="4248728"/>
            <a:chOff x="6030433" y="2063172"/>
            <a:chExt cx="4874633" cy="36040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01F1D9-0B95-944B-8F7D-4ECAF8DF6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903" t="12076" r="21770"/>
            <a:stretch/>
          </p:blipFill>
          <p:spPr>
            <a:xfrm>
              <a:off x="6290732" y="2133600"/>
              <a:ext cx="4336379" cy="347478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4310B24-D4A7-584C-8C16-42BEB88FA23D}"/>
                </a:ext>
              </a:extLst>
            </p:cNvPr>
            <p:cNvSpPr/>
            <p:nvPr/>
          </p:nvSpPr>
          <p:spPr>
            <a:xfrm>
              <a:off x="9398000" y="2063172"/>
              <a:ext cx="829733" cy="7232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801B855-31DE-1F40-B6A0-C89DD1A7599A}"/>
                </a:ext>
              </a:extLst>
            </p:cNvPr>
            <p:cNvSpPr/>
            <p:nvPr/>
          </p:nvSpPr>
          <p:spPr>
            <a:xfrm>
              <a:off x="10075333" y="4687055"/>
              <a:ext cx="829733" cy="7232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A3E5C46-6CDC-CE4A-A71B-5A7EC0391571}"/>
                </a:ext>
              </a:extLst>
            </p:cNvPr>
            <p:cNvSpPr/>
            <p:nvPr/>
          </p:nvSpPr>
          <p:spPr>
            <a:xfrm>
              <a:off x="7629188" y="4943931"/>
              <a:ext cx="829733" cy="7232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C9AC1C-F223-0C4B-B9CE-7ACCD7679402}"/>
                </a:ext>
              </a:extLst>
            </p:cNvPr>
            <p:cNvSpPr/>
            <p:nvPr/>
          </p:nvSpPr>
          <p:spPr>
            <a:xfrm>
              <a:off x="6030433" y="2540001"/>
              <a:ext cx="829733" cy="889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3116C5-6BBA-194D-B090-6A602594EE75}"/>
                </a:ext>
              </a:extLst>
            </p:cNvPr>
            <p:cNvSpPr/>
            <p:nvPr/>
          </p:nvSpPr>
          <p:spPr>
            <a:xfrm rot="727887">
              <a:off x="6708752" y="4282170"/>
              <a:ext cx="829733" cy="1922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0924E0-679E-0747-B7F3-AE5427CAF6A6}"/>
                </a:ext>
              </a:extLst>
            </p:cNvPr>
            <p:cNvSpPr/>
            <p:nvPr/>
          </p:nvSpPr>
          <p:spPr>
            <a:xfrm rot="727887">
              <a:off x="7115834" y="4352598"/>
              <a:ext cx="829733" cy="1922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05CE68-E4A5-0D46-BE49-25E9FBC1DF5C}"/>
                </a:ext>
              </a:extLst>
            </p:cNvPr>
            <p:cNvSpPr/>
            <p:nvPr/>
          </p:nvSpPr>
          <p:spPr>
            <a:xfrm rot="19671920">
              <a:off x="8356253" y="4383719"/>
              <a:ext cx="654689" cy="1795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E1F0FF0-C9C7-544F-8BDE-74C1A3CC5173}"/>
                </a:ext>
              </a:extLst>
            </p:cNvPr>
            <p:cNvSpPr/>
            <p:nvPr/>
          </p:nvSpPr>
          <p:spPr>
            <a:xfrm rot="19671920">
              <a:off x="8760923" y="3982353"/>
              <a:ext cx="654689" cy="1795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8B5F7A-8950-864A-B0B6-C5CF4AC833A7}"/>
                </a:ext>
              </a:extLst>
            </p:cNvPr>
            <p:cNvSpPr/>
            <p:nvPr/>
          </p:nvSpPr>
          <p:spPr>
            <a:xfrm rot="19671920">
              <a:off x="9222674" y="3916018"/>
              <a:ext cx="215188" cy="230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243596-8A8B-5F4B-BEDF-2F333E213577}"/>
                </a:ext>
              </a:extLst>
            </p:cNvPr>
            <p:cNvSpPr/>
            <p:nvPr/>
          </p:nvSpPr>
          <p:spPr>
            <a:xfrm>
              <a:off x="9930088" y="3999183"/>
              <a:ext cx="654689" cy="1795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61FB00-4F45-A044-BB3E-60A225B1F5FF}"/>
                </a:ext>
              </a:extLst>
            </p:cNvPr>
            <p:cNvSpPr/>
            <p:nvPr/>
          </p:nvSpPr>
          <p:spPr>
            <a:xfrm rot="16200000">
              <a:off x="10257432" y="3551491"/>
              <a:ext cx="654689" cy="3118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8CE7996-94AD-F94A-8DA9-09B65498AB98}"/>
                </a:ext>
              </a:extLst>
            </p:cNvPr>
            <p:cNvSpPr/>
            <p:nvPr/>
          </p:nvSpPr>
          <p:spPr>
            <a:xfrm rot="21309607">
              <a:off x="8171311" y="2786199"/>
              <a:ext cx="824890" cy="922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39D63AC-3FC5-1F48-B8CE-D32E85041D65}"/>
                </a:ext>
              </a:extLst>
            </p:cNvPr>
            <p:cNvSpPr/>
            <p:nvPr/>
          </p:nvSpPr>
          <p:spPr>
            <a:xfrm rot="19671920">
              <a:off x="7238653" y="3066833"/>
              <a:ext cx="654689" cy="1795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3ADCA61-8C08-7244-8A26-C1F8CBFC3835}"/>
                </a:ext>
              </a:extLst>
            </p:cNvPr>
            <p:cNvSpPr/>
            <p:nvPr/>
          </p:nvSpPr>
          <p:spPr>
            <a:xfrm rot="19671920">
              <a:off x="7747176" y="2894753"/>
              <a:ext cx="417258" cy="93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6CBEDB-1826-724E-A7F6-6D22A5DF1F2C}"/>
                </a:ext>
              </a:extLst>
            </p:cNvPr>
            <p:cNvSpPr/>
            <p:nvPr/>
          </p:nvSpPr>
          <p:spPr>
            <a:xfrm rot="2846571">
              <a:off x="9194029" y="3306409"/>
              <a:ext cx="898217" cy="1678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3623EA8-CA4B-2B45-BCE2-EEE574BE2480}"/>
                </a:ext>
              </a:extLst>
            </p:cNvPr>
            <p:cNvSpPr/>
            <p:nvPr/>
          </p:nvSpPr>
          <p:spPr>
            <a:xfrm rot="19671920">
              <a:off x="9767068" y="3551955"/>
              <a:ext cx="215188" cy="230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E5D60D-1CE6-E745-968F-067769278457}"/>
              </a:ext>
            </a:extLst>
          </p:cNvPr>
          <p:cNvGrpSpPr/>
          <p:nvPr/>
        </p:nvGrpSpPr>
        <p:grpSpPr>
          <a:xfrm>
            <a:off x="6360521" y="4273320"/>
            <a:ext cx="982899" cy="1127071"/>
            <a:chOff x="3537121" y="4571511"/>
            <a:chExt cx="982899" cy="112707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097913-CD19-3245-9CF6-003357B15B1C}"/>
                </a:ext>
              </a:extLst>
            </p:cNvPr>
            <p:cNvSpPr/>
            <p:nvPr/>
          </p:nvSpPr>
          <p:spPr>
            <a:xfrm>
              <a:off x="3537121" y="4571511"/>
              <a:ext cx="982899" cy="1048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BD57050-D1E1-CE4D-AD6E-E9CE67454ED5}"/>
                </a:ext>
              </a:extLst>
            </p:cNvPr>
            <p:cNvGrpSpPr/>
            <p:nvPr/>
          </p:nvGrpSpPr>
          <p:grpSpPr>
            <a:xfrm>
              <a:off x="3602751" y="4678326"/>
              <a:ext cx="851640" cy="1020256"/>
              <a:chOff x="4315798" y="4860792"/>
              <a:chExt cx="851640" cy="96078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173D389-7654-164E-804C-F5517AD520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1249" t="12076" r="29328" b="70785"/>
              <a:stretch/>
            </p:blipFill>
            <p:spPr>
              <a:xfrm>
                <a:off x="4315798" y="4969933"/>
                <a:ext cx="851640" cy="851639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9CD68D8-C05D-284A-8EEA-F8092FF3D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4888" y="4860792"/>
                <a:ext cx="400994" cy="411478"/>
              </a:xfrm>
              <a:prstGeom prst="rect">
                <a:avLst/>
              </a:prstGeom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7C204A-DFCF-ED42-AF70-40CB969CC190}"/>
              </a:ext>
            </a:extLst>
          </p:cNvPr>
          <p:cNvGrpSpPr/>
          <p:nvPr/>
        </p:nvGrpSpPr>
        <p:grpSpPr>
          <a:xfrm>
            <a:off x="8761724" y="1276262"/>
            <a:ext cx="982899" cy="1127071"/>
            <a:chOff x="3537121" y="4571511"/>
            <a:chExt cx="982899" cy="112707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D009D82-E484-4443-B985-4839B667D8A8}"/>
                </a:ext>
              </a:extLst>
            </p:cNvPr>
            <p:cNvSpPr/>
            <p:nvPr/>
          </p:nvSpPr>
          <p:spPr>
            <a:xfrm>
              <a:off x="3537121" y="4571511"/>
              <a:ext cx="982899" cy="1048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1883944-DD54-194F-BB12-E989E4C4E65E}"/>
                </a:ext>
              </a:extLst>
            </p:cNvPr>
            <p:cNvGrpSpPr/>
            <p:nvPr/>
          </p:nvGrpSpPr>
          <p:grpSpPr>
            <a:xfrm>
              <a:off x="3602751" y="4678326"/>
              <a:ext cx="851640" cy="1020256"/>
              <a:chOff x="4315798" y="4860792"/>
              <a:chExt cx="851640" cy="960780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6A088B1-6E57-F948-926D-D5AAA69C32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1249" t="12076" r="29328" b="70785"/>
              <a:stretch/>
            </p:blipFill>
            <p:spPr>
              <a:xfrm>
                <a:off x="4315798" y="4969933"/>
                <a:ext cx="851640" cy="851639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DE77DF8-D29F-EC4B-B49C-561FA0D74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4888" y="4860792"/>
                <a:ext cx="400994" cy="411478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03DA98-F537-9640-86EE-B0E975A0F120}"/>
              </a:ext>
            </a:extLst>
          </p:cNvPr>
          <p:cNvGrpSpPr/>
          <p:nvPr/>
        </p:nvGrpSpPr>
        <p:grpSpPr>
          <a:xfrm>
            <a:off x="10304716" y="4404372"/>
            <a:ext cx="982899" cy="1127071"/>
            <a:chOff x="3537121" y="4571511"/>
            <a:chExt cx="982899" cy="112707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6E416FB-F3A7-3E42-BC1E-D780BC114E6E}"/>
                </a:ext>
              </a:extLst>
            </p:cNvPr>
            <p:cNvSpPr/>
            <p:nvPr/>
          </p:nvSpPr>
          <p:spPr>
            <a:xfrm>
              <a:off x="3537121" y="4571511"/>
              <a:ext cx="982899" cy="1048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B30F86A-D460-7545-8D3E-AFA9089C806E}"/>
                </a:ext>
              </a:extLst>
            </p:cNvPr>
            <p:cNvGrpSpPr/>
            <p:nvPr/>
          </p:nvGrpSpPr>
          <p:grpSpPr>
            <a:xfrm>
              <a:off x="3602751" y="4678326"/>
              <a:ext cx="851640" cy="1020256"/>
              <a:chOff x="4315798" y="4860792"/>
              <a:chExt cx="851640" cy="96078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B0260B5-4005-7846-B7B4-FBCAE3BBC9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1249" t="12076" r="29328" b="70785"/>
              <a:stretch/>
            </p:blipFill>
            <p:spPr>
              <a:xfrm>
                <a:off x="4315798" y="4969933"/>
                <a:ext cx="851640" cy="851639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580D0AB-3BA7-EB49-9646-F934E29320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4888" y="4860792"/>
                <a:ext cx="400994" cy="411478"/>
              </a:xfrm>
              <a:prstGeom prst="rect">
                <a:avLst/>
              </a:prstGeom>
            </p:spPr>
          </p:pic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CB4C0A0-F80D-204E-9CC9-B124DD7BBF58}"/>
              </a:ext>
            </a:extLst>
          </p:cNvPr>
          <p:cNvGrpSpPr/>
          <p:nvPr/>
        </p:nvGrpSpPr>
        <p:grpSpPr>
          <a:xfrm>
            <a:off x="6851970" y="2482589"/>
            <a:ext cx="982899" cy="1127071"/>
            <a:chOff x="3537121" y="4571511"/>
            <a:chExt cx="982899" cy="112707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2E90B04-B9B9-CE43-BFC3-AF0F50F96A39}"/>
                </a:ext>
              </a:extLst>
            </p:cNvPr>
            <p:cNvSpPr/>
            <p:nvPr/>
          </p:nvSpPr>
          <p:spPr>
            <a:xfrm>
              <a:off x="3537121" y="4571511"/>
              <a:ext cx="982899" cy="1048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135A83A-898A-4F47-AE70-9BE99B443EBF}"/>
                </a:ext>
              </a:extLst>
            </p:cNvPr>
            <p:cNvGrpSpPr/>
            <p:nvPr/>
          </p:nvGrpSpPr>
          <p:grpSpPr>
            <a:xfrm>
              <a:off x="3602751" y="4678326"/>
              <a:ext cx="851640" cy="1020256"/>
              <a:chOff x="4315798" y="4860792"/>
              <a:chExt cx="851640" cy="960780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A52D476-7461-1E48-ACE5-E83E8A8686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1249" t="12076" r="29328" b="70785"/>
              <a:stretch/>
            </p:blipFill>
            <p:spPr>
              <a:xfrm>
                <a:off x="4315798" y="4969933"/>
                <a:ext cx="851640" cy="851639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EF841E4-BDD5-7F41-B416-C785B52E10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4888" y="4860792"/>
                <a:ext cx="400994" cy="411478"/>
              </a:xfrm>
              <a:prstGeom prst="rect">
                <a:avLst/>
              </a:prstGeom>
            </p:spPr>
          </p:pic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C50FDB0-2B93-7140-BC86-376319E0441B}"/>
              </a:ext>
            </a:extLst>
          </p:cNvPr>
          <p:cNvGrpSpPr/>
          <p:nvPr/>
        </p:nvGrpSpPr>
        <p:grpSpPr>
          <a:xfrm>
            <a:off x="10469740" y="2064088"/>
            <a:ext cx="982899" cy="1127071"/>
            <a:chOff x="3537121" y="4571511"/>
            <a:chExt cx="982899" cy="112707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A567073-73A6-4B4F-8E3C-1F7BB0C49E2C}"/>
                </a:ext>
              </a:extLst>
            </p:cNvPr>
            <p:cNvSpPr/>
            <p:nvPr/>
          </p:nvSpPr>
          <p:spPr>
            <a:xfrm>
              <a:off x="3537121" y="4571511"/>
              <a:ext cx="982899" cy="1048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B3FFE19-84A1-DC44-92D2-56FDAB4F9E39}"/>
                </a:ext>
              </a:extLst>
            </p:cNvPr>
            <p:cNvGrpSpPr/>
            <p:nvPr/>
          </p:nvGrpSpPr>
          <p:grpSpPr>
            <a:xfrm>
              <a:off x="3602751" y="4678326"/>
              <a:ext cx="851640" cy="1020256"/>
              <a:chOff x="4315798" y="4860792"/>
              <a:chExt cx="851640" cy="960780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868C650-3DE3-5C46-9B6A-E2B778C45F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1249" t="12076" r="29328" b="70785"/>
              <a:stretch/>
            </p:blipFill>
            <p:spPr>
              <a:xfrm>
                <a:off x="4315798" y="4969933"/>
                <a:ext cx="851640" cy="851639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B67579F3-D69B-2141-A837-ECEC1104D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4888" y="4860792"/>
                <a:ext cx="400994" cy="411478"/>
              </a:xfrm>
              <a:prstGeom prst="rect">
                <a:avLst/>
              </a:prstGeom>
            </p:spPr>
          </p:pic>
        </p:grpSp>
      </p:grpSp>
      <p:pic>
        <p:nvPicPr>
          <p:cNvPr id="50" name="Picture 2" descr="Bitcoin icon coin logo crypto currency symbol Vector Image">
            <a:extLst>
              <a:ext uri="{FF2B5EF4-FFF2-40B4-BE49-F238E27FC236}">
                <a16:creationId xmlns:a16="http://schemas.microsoft.com/office/drawing/2014/main" id="{328A4B58-C832-6E42-9F28-DC5F54A89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5" t="5324" r="13237" b="11919"/>
          <a:stretch/>
        </p:blipFill>
        <p:spPr bwMode="auto">
          <a:xfrm>
            <a:off x="9479960" y="5498754"/>
            <a:ext cx="700374" cy="8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F214F1B5-8175-9044-B415-93EB45775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259" y="5578695"/>
            <a:ext cx="916477" cy="5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ounded Rectangular Callout 51">
            <a:extLst>
              <a:ext uri="{FF2B5EF4-FFF2-40B4-BE49-F238E27FC236}">
                <a16:creationId xmlns:a16="http://schemas.microsoft.com/office/drawing/2014/main" id="{ECEB7BA4-7BF3-4A46-B883-308FFCE0717F}"/>
              </a:ext>
            </a:extLst>
          </p:cNvPr>
          <p:cNvSpPr/>
          <p:nvPr/>
        </p:nvSpPr>
        <p:spPr>
          <a:xfrm>
            <a:off x="838200" y="4953372"/>
            <a:ext cx="4766295" cy="673018"/>
          </a:xfrm>
          <a:prstGeom prst="wedgeRoundRectCallout">
            <a:avLst>
              <a:gd name="adj1" fmla="val -19105"/>
              <a:gd name="adj2" fmla="val 120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Parties with low computing resources can also participate </a:t>
            </a:r>
          </a:p>
        </p:txBody>
      </p:sp>
      <p:sp>
        <p:nvSpPr>
          <p:cNvPr id="53" name="Rounded Rectangular Callout 52">
            <a:extLst>
              <a:ext uri="{FF2B5EF4-FFF2-40B4-BE49-F238E27FC236}">
                <a16:creationId xmlns:a16="http://schemas.microsoft.com/office/drawing/2014/main" id="{DE95F3F1-6614-E747-AF86-7DA125BAD471}"/>
              </a:ext>
            </a:extLst>
          </p:cNvPr>
          <p:cNvSpPr/>
          <p:nvPr/>
        </p:nvSpPr>
        <p:spPr>
          <a:xfrm>
            <a:off x="849870" y="4963788"/>
            <a:ext cx="4766295" cy="673018"/>
          </a:xfrm>
          <a:prstGeom prst="wedgeRoundRectCallout">
            <a:avLst>
              <a:gd name="adj1" fmla="val -19105"/>
              <a:gd name="adj2" fmla="val 120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Could enable massive, crowd sourced applications such MPC-as-a-service </a:t>
            </a:r>
          </a:p>
        </p:txBody>
      </p:sp>
    </p:spTree>
    <p:extLst>
      <p:ext uri="{BB962C8B-B14F-4D97-AF65-F5344CB8AC3E}">
        <p14:creationId xmlns:p14="http://schemas.microsoft.com/office/powerpoint/2010/main" val="59547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56F4B-9EDC-8C4D-B48E-C343B2CA3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 #1 </a:t>
            </a:r>
            <a:r>
              <a:rPr lang="en-US" dirty="0">
                <a:solidFill>
                  <a:schemeClr val="accent1"/>
                </a:solidFill>
              </a:rPr>
              <a:t>[Beck-</a:t>
            </a:r>
            <a:r>
              <a:rPr lang="en-US" dirty="0">
                <a:solidFill>
                  <a:srgbClr val="C00000"/>
                </a:solidFill>
              </a:rPr>
              <a:t>G</a:t>
            </a:r>
            <a:r>
              <a:rPr lang="en-US" dirty="0">
                <a:solidFill>
                  <a:schemeClr val="accent1"/>
                </a:solidFill>
              </a:rPr>
              <a:t>-Jain-Kaptchuk-21]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0AABF3-2835-4D4E-AA55-26788E22DF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832409"/>
                <a:ext cx="10515600" cy="23967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000" dirty="0"/>
                  <a:t>Semi-honest and maliciously secure protocols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static corruptions</a:t>
                </a:r>
              </a:p>
              <a:p>
                <a:r>
                  <a:rPr lang="en-US" sz="2000" dirty="0"/>
                  <a:t>Information theoretic</a:t>
                </a:r>
              </a:p>
              <a:p>
                <a:r>
                  <a:rPr lang="en-US" sz="2000" dirty="0"/>
                  <a:t>No setup assumptions</a:t>
                </a:r>
              </a:p>
              <a:p>
                <a:r>
                  <a:rPr lang="en-US" sz="2000" dirty="0"/>
                  <a:t>Security with Abort</a:t>
                </a:r>
              </a:p>
              <a:p>
                <a:r>
                  <a:rPr lang="en-US" sz="2000" dirty="0"/>
                  <a:t>Provide Implementation - first implementation of MPC that uses packed secret sharing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0AABF3-2835-4D4E-AA55-26788E22DF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832409"/>
                <a:ext cx="10515600" cy="2396700"/>
              </a:xfrm>
              <a:blipFill>
                <a:blip r:embed="rId3"/>
                <a:stretch>
                  <a:fillRect l="-603" t="-4233" b="-1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22BC47-A7B5-7946-AD18-964C377C65CE}"/>
                  </a:ext>
                </a:extLst>
              </p:cNvPr>
              <p:cNvSpPr txBox="1"/>
              <p:nvPr/>
            </p:nvSpPr>
            <p:spPr>
              <a:xfrm>
                <a:off x="838200" y="1781368"/>
                <a:ext cx="10515600" cy="52322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An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|) </m:t>
                    </m:r>
                  </m:oMath>
                </a14:m>
                <a:r>
                  <a:rPr lang="en-US" sz="2800" dirty="0"/>
                  <a:t>MPC protocol for </a:t>
                </a:r>
                <a:r>
                  <a:rPr lang="en-US" sz="2800" dirty="0">
                    <a:solidFill>
                      <a:srgbClr val="C00000"/>
                    </a:solidFill>
                  </a:rPr>
                  <a:t>Highly Repetitive Circuits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22BC47-A7B5-7946-AD18-964C377C6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81368"/>
                <a:ext cx="10515600" cy="523220"/>
              </a:xfrm>
              <a:prstGeom prst="rect">
                <a:avLst/>
              </a:prstGeom>
              <a:blipFill>
                <a:blip r:embed="rId4"/>
                <a:stretch>
                  <a:fillRect t="-9302" b="-27907"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919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8738</TotalTime>
  <Words>2533</Words>
  <Application>Microsoft Macintosh PowerPoint</Application>
  <PresentationFormat>Widescreen</PresentationFormat>
  <Paragraphs>498</Paragraphs>
  <Slides>59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Arimo</vt:lpstr>
      <vt:lpstr>Calibri</vt:lpstr>
      <vt:lpstr>Calibri Light</vt:lpstr>
      <vt:lpstr>Cambria Math</vt:lpstr>
      <vt:lpstr>Office Theme</vt:lpstr>
      <vt:lpstr>MPC for Everyone</vt:lpstr>
      <vt:lpstr>Secure Multiparty Computation</vt:lpstr>
      <vt:lpstr>MPC and Real-Life Applications</vt:lpstr>
      <vt:lpstr>MPC and Emerging Applications</vt:lpstr>
      <vt:lpstr>Existing Efficient and Implemented Protocols</vt:lpstr>
      <vt:lpstr>Main Question</vt:lpstr>
      <vt:lpstr>Better than O(n|C|) ?</vt:lpstr>
      <vt:lpstr>Advantages of O(|C|) MPC protocols</vt:lpstr>
      <vt:lpstr>Result #1 [Beck-G-Jain-Kaptchuk-21]</vt:lpstr>
      <vt:lpstr>Single Instruction Multiple Data Circuits</vt:lpstr>
      <vt:lpstr>Highly Repetitive Circuits</vt:lpstr>
      <vt:lpstr>Examples of Highly Repetitive Circuits</vt:lpstr>
      <vt:lpstr>Is that sufficient? </vt:lpstr>
      <vt:lpstr>Prior Work: Static MPC</vt:lpstr>
      <vt:lpstr>Prior Work: Static MPC</vt:lpstr>
      <vt:lpstr>MPC with Dynamic Participants</vt:lpstr>
      <vt:lpstr>MPC with Dynamic Participants</vt:lpstr>
      <vt:lpstr>MPC with Dynamic Participants</vt:lpstr>
      <vt:lpstr>MPC with Dynamic Participants</vt:lpstr>
      <vt:lpstr>MPC as a Service</vt:lpstr>
      <vt:lpstr>MPC as a Service: Democratizes Secure Computation</vt:lpstr>
      <vt:lpstr>Player Replaceability</vt:lpstr>
      <vt:lpstr>Related Prior Work</vt:lpstr>
      <vt:lpstr>Result #2 [Choudhuri-G-Green-Jain-Kaptchuk-21]</vt:lpstr>
      <vt:lpstr>Fluid MPC Model</vt:lpstr>
      <vt:lpstr>Modeling Dynamic Computation</vt:lpstr>
      <vt:lpstr>Modeling Execution Stage</vt:lpstr>
      <vt:lpstr>Modeling Execution Stage</vt:lpstr>
      <vt:lpstr>Corruption Threshold</vt:lpstr>
      <vt:lpstr>Fluid MPC Protocol</vt:lpstr>
      <vt:lpstr>Fluid MPC Protocol</vt:lpstr>
      <vt:lpstr>Committees: When are they formed?</vt:lpstr>
      <vt:lpstr>Committees: When are they formed?</vt:lpstr>
      <vt:lpstr>Committees: When are they formed?</vt:lpstr>
      <vt:lpstr>Committees: When are they formed?</vt:lpstr>
      <vt:lpstr>Committees: When are they formed?</vt:lpstr>
      <vt:lpstr>Committees: When are they formed?</vt:lpstr>
      <vt:lpstr>Committees: How are they formed?</vt:lpstr>
      <vt:lpstr>Committees: How are they formed?</vt:lpstr>
      <vt:lpstr>Fluid MPC Protocol</vt:lpstr>
      <vt:lpstr>Committee Corruption</vt:lpstr>
      <vt:lpstr>Committee Corruption</vt:lpstr>
      <vt:lpstr>Committee Corruption</vt:lpstr>
      <vt:lpstr>Committee Corruption</vt:lpstr>
      <vt:lpstr>Committee Corruption</vt:lpstr>
      <vt:lpstr>Committee Corruption</vt:lpstr>
      <vt:lpstr>Fluid MPC Protocol</vt:lpstr>
      <vt:lpstr>Effect of Committee Corruption on Prior Epochs</vt:lpstr>
      <vt:lpstr>Effect of Committee Corruption on Prior Epochs</vt:lpstr>
      <vt:lpstr>Effect of Committee Corruption on Prior Epochs</vt:lpstr>
      <vt:lpstr>Effect of Committee Corruption on Prior Epochs</vt:lpstr>
      <vt:lpstr>Effect of Committee Corruption on Prior Epochs</vt:lpstr>
      <vt:lpstr>Effect of Committee Corruption on Prior Epochs</vt:lpstr>
      <vt:lpstr>Fluid MPC Protocol</vt:lpstr>
      <vt:lpstr>High Fluidity</vt:lpstr>
      <vt:lpstr>Maximal Fluidity</vt:lpstr>
      <vt:lpstr>Result #2 [Choudhuri-G-Green-Jain-Kaptchuk-21]</vt:lpstr>
      <vt:lpstr>Summary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MPC for the Masses:  Efficient Large-Scale MPC via Division of Labor</dc:title>
  <dc:creator>Aarushi Goel</dc:creator>
  <cp:lastModifiedBy>Aarushi Goel</cp:lastModifiedBy>
  <cp:revision>87</cp:revision>
  <dcterms:created xsi:type="dcterms:W3CDTF">2021-06-17T15:20:34Z</dcterms:created>
  <dcterms:modified xsi:type="dcterms:W3CDTF">2021-07-30T15:57:44Z</dcterms:modified>
</cp:coreProperties>
</file>