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9" r:id="rId12"/>
    <p:sldId id="270" r:id="rId13"/>
    <p:sldId id="271" r:id="rId14"/>
    <p:sldId id="272" r:id="rId15"/>
    <p:sldId id="268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7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5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5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0F76-9906-4D33-9C36-4FE4BE8B9ED2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E338-E433-49DB-8C31-E4184437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Beating CountSketch for Heavy Hitters in Insertion Streams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42" y="4523508"/>
            <a:ext cx="336115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Vladimir </a:t>
            </a:r>
            <a:r>
              <a:rPr lang="en-US" sz="3200" dirty="0" err="1" smtClean="0"/>
              <a:t>Braverman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(JHU)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10839" y="4487542"/>
            <a:ext cx="33611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Stephen R.  </a:t>
            </a:r>
          </a:p>
          <a:p>
            <a:r>
              <a:rPr lang="en-US" sz="3200" dirty="0" smtClean="0"/>
              <a:t>Chestnut </a:t>
            </a:r>
          </a:p>
          <a:p>
            <a:r>
              <a:rPr lang="en-US" sz="3200" dirty="0" smtClean="0"/>
              <a:t>(ETH)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37130" y="4479852"/>
            <a:ext cx="33611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Nikita </a:t>
            </a:r>
          </a:p>
          <a:p>
            <a:r>
              <a:rPr lang="en-US" sz="3200" dirty="0" err="1" smtClean="0"/>
              <a:t>Ivkin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(JHU)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534178" y="4472162"/>
            <a:ext cx="33611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</a:rPr>
              <a:t>David P.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Woodruff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(IBM)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23449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Repeating Sequentially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7006" y="1699533"/>
                <a:ext cx="11389179" cy="5032375"/>
              </a:xfrm>
            </p:spPr>
            <p:txBody>
              <a:bodyPr>
                <a:normAutofit lnSpcReduction="10000"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dirty="0" smtClean="0"/>
                  <a:t>Wait until either |</a:t>
                </a:r>
                <a:r>
                  <a:rPr lang="en-US" altLang="en-US" dirty="0" smtClean="0"/>
                  <a:t>c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| or |c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| exceeds </a:t>
                </a:r>
                <a:r>
                  <a:rPr lang="en-US" altLang="en-US" baseline="-25000" dirty="0" smtClean="0"/>
                  <a:t> </a:t>
                </a:r>
                <a:r>
                  <a:rPr lang="en-US" altLang="en-US" dirty="0" smtClean="0"/>
                  <a:t>Cn</a:t>
                </a:r>
                <a:r>
                  <a:rPr lang="en-US" altLang="en-US" baseline="30000" dirty="0" smtClean="0"/>
                  <a:t>1/2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baseline="300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If </a:t>
                </a:r>
                <a:r>
                  <a:rPr lang="en-US" dirty="0"/>
                  <a:t>|</a:t>
                </a:r>
                <a:r>
                  <a:rPr lang="en-US" altLang="en-US" dirty="0"/>
                  <a:t>c</a:t>
                </a:r>
                <a:r>
                  <a:rPr lang="en-US" altLang="en-US" baseline="-25000" dirty="0"/>
                  <a:t>1</a:t>
                </a:r>
                <a:r>
                  <a:rPr lang="en-US" altLang="en-US" dirty="0" smtClean="0"/>
                  <a:t>| &gt; Cn</a:t>
                </a:r>
                <a:r>
                  <a:rPr lang="en-US" altLang="en-US" baseline="30000" dirty="0" smtClean="0"/>
                  <a:t>1/2  </a:t>
                </a:r>
                <a:r>
                  <a:rPr lang="en-US" altLang="en-US" dirty="0" smtClean="0"/>
                  <a:t>then h(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*) = 1, otherwise h(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*) = 2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This gives 1 bit of information about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FF0000"/>
                    </a:solidFill>
                  </a:rPr>
                  <a:t>(Repeat) </a:t>
                </a:r>
                <a:r>
                  <a:rPr lang="en-US" altLang="en-US" dirty="0" smtClean="0"/>
                  <a:t>initialize 2 new counters to 0 and perform the procedure again!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alt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altLang="en-US" dirty="0"/>
                  <a:t>log </a:t>
                </a:r>
                <a:r>
                  <a:rPr lang="en-US" altLang="en-US" dirty="0" smtClean="0"/>
                  <a:t>n), we will have at least 10 log n repetitions, and we will be correct in a 2/3 fraction of them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altLang="en-US" dirty="0" err="1" smtClean="0">
                    <a:solidFill>
                      <a:srgbClr val="FF0000"/>
                    </a:solidFill>
                  </a:rPr>
                  <a:t>Chernoff</a:t>
                </a:r>
                <a:r>
                  <a:rPr lang="en-US" altLang="en-US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altLang="en-US" dirty="0" smtClean="0"/>
                  <a:t>only a single value of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 whose hash values match a 2/3 fraction of repetitions</a:t>
                </a: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006" y="1699533"/>
                <a:ext cx="11389179" cy="5032375"/>
              </a:xfrm>
              <a:blipFill rotWithShape="0">
                <a:blip r:embed="rId2"/>
                <a:stretch>
                  <a:fillRect l="-749" t="-2303" r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2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Gaussian Processes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2576"/>
                <a:ext cx="10515600" cy="5167312"/>
              </a:xfrm>
            </p:spPr>
            <p:txBody>
              <a:bodyPr>
                <a:normAutofit lnSpcReduction="10000"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000000"/>
                    </a:solidFill>
                  </a:rPr>
                  <a:t>We don’t actually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altLang="en-US" dirty="0"/>
                  <a:t>log n </a:t>
                </a:r>
                <a:r>
                  <a:rPr lang="en-US" altLang="en-US" dirty="0" smtClean="0"/>
                  <a:t>and f</a:t>
                </a:r>
                <a:r>
                  <a:rPr lang="en-US" altLang="en-US" baseline="-25000" dirty="0"/>
                  <a:t>i</a:t>
                </a:r>
                <a:r>
                  <a:rPr lang="en-US" altLang="en-US" baseline="-25000" dirty="0" smtClean="0"/>
                  <a:t> </a:t>
                </a:r>
                <a:r>
                  <a:rPr lang="en-US" altLang="en-US" dirty="0"/>
                  <a:t>in {0,1} for all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</a:t>
                </a:r>
                <a:r>
                  <a:rPr lang="en-US" altLang="en-US" dirty="0"/>
                  <a:t>in {1, 2, …, n} \ </a:t>
                </a:r>
                <a:r>
                  <a:rPr lang="en-US" altLang="en-US" dirty="0" smtClean="0"/>
                  <a:t>{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*}</a:t>
                </a:r>
                <a:endParaRPr lang="en-US" altLang="en-US" dirty="0"/>
              </a:p>
              <a:p>
                <a:endParaRPr lang="en-US" sz="2400" dirty="0" smtClean="0"/>
              </a:p>
              <a:p>
                <a:r>
                  <a:rPr lang="en-US" sz="2400" dirty="0"/>
                  <a:t>F</a:t>
                </a:r>
                <a:r>
                  <a:rPr lang="en-US" sz="2400" dirty="0" smtClean="0"/>
                  <a:t>ix both problems using Gaussian processes</a:t>
                </a:r>
              </a:p>
              <a:p>
                <a:endParaRPr lang="en-US" sz="2400" dirty="0"/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(Gaussian Process) </a:t>
                </a:r>
                <a:r>
                  <a:rPr lang="en-US" sz="2400" dirty="0" smtClean="0"/>
                  <a:t>Collection {X</a:t>
                </a:r>
                <a:r>
                  <a:rPr lang="en-US" sz="2400" baseline="-25000" dirty="0" smtClean="0"/>
                  <a:t>t</a:t>
                </a:r>
                <a:r>
                  <a:rPr lang="en-US" sz="2400" dirty="0" smtClean="0"/>
                  <a:t>}</a:t>
                </a:r>
                <a:r>
                  <a:rPr lang="en-US" sz="2400" baseline="-25000" dirty="0" smtClean="0"/>
                  <a:t>t in T  </a:t>
                </a:r>
                <a:r>
                  <a:rPr lang="en-US" sz="2400" dirty="0" smtClean="0"/>
                  <a:t>of random variables, for an index set T, for which every finite linear combination of random variables is Gaussian</a:t>
                </a:r>
                <a:endParaRPr lang="en-US" sz="2400" baseline="-25000" dirty="0"/>
              </a:p>
              <a:p>
                <a:pPr lvl="1"/>
                <a:r>
                  <a:rPr lang="en-US" dirty="0"/>
                  <a:t>A</a:t>
                </a:r>
                <a:r>
                  <a:rPr lang="en-US" dirty="0" smtClean="0"/>
                  <a:t>ssume E[X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] = 0 for all t</a:t>
                </a:r>
              </a:p>
              <a:p>
                <a:pPr lvl="1"/>
                <a:r>
                  <a:rPr lang="en-US" dirty="0" smtClean="0"/>
                  <a:t>Process entirely determined by </a:t>
                </a:r>
                <a:r>
                  <a:rPr lang="en-US" dirty="0" err="1" smtClean="0"/>
                  <a:t>covariances</a:t>
                </a:r>
                <a:r>
                  <a:rPr lang="en-US" dirty="0" smtClean="0"/>
                  <a:t> E[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s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t</a:t>
                </a:r>
                <a:r>
                  <a:rPr lang="en-US" dirty="0" smtClean="0"/>
                  <a:t>]</a:t>
                </a:r>
              </a:p>
              <a:p>
                <a:pPr lvl="1"/>
                <a:r>
                  <a:rPr lang="en-US" dirty="0" smtClean="0"/>
                  <a:t>Distance function d(</a:t>
                </a:r>
                <a:r>
                  <a:rPr lang="en-US" dirty="0" err="1" smtClean="0"/>
                  <a:t>s,t</a:t>
                </a:r>
                <a:r>
                  <a:rPr lang="en-US" dirty="0" smtClean="0"/>
                  <a:t>) = (E[|X</a:t>
                </a:r>
                <a:r>
                  <a:rPr lang="en-US" baseline="-25000" dirty="0" smtClean="0"/>
                  <a:t>s</a:t>
                </a:r>
                <a:r>
                  <a:rPr lang="en-US" dirty="0" smtClean="0"/>
                  <a:t>-X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|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])</a:t>
                </a:r>
                <a:r>
                  <a:rPr lang="en-US" baseline="30000" dirty="0" smtClean="0"/>
                  <a:t>1/2</a:t>
                </a:r>
                <a:r>
                  <a:rPr lang="en-US" dirty="0" smtClean="0"/>
                  <a:t> is a pseudo-metric on T</a:t>
                </a:r>
              </a:p>
              <a:p>
                <a:pPr lvl="1"/>
                <a:endParaRPr lang="en-US" baseline="30000" dirty="0"/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(Connection to Data Streams) </a:t>
                </a:r>
                <a:r>
                  <a:rPr lang="en-US" sz="2400" dirty="0" smtClean="0"/>
                  <a:t>Suppose we replace the signs </a:t>
                </a:r>
                <a:r>
                  <a:rPr lang="en-US" altLang="en-US" sz="2400" dirty="0">
                    <a:latin typeface="cmmi10" panose="020B0500000000000000" pitchFamily="34" charset="0"/>
                  </a:rPr>
                  <a:t>¾</a:t>
                </a:r>
                <a:r>
                  <a:rPr lang="en-US" altLang="en-US" sz="2400" dirty="0"/>
                  <a:t>(</a:t>
                </a:r>
                <a:r>
                  <a:rPr lang="en-US" altLang="en-US" sz="2400" dirty="0" err="1"/>
                  <a:t>i</a:t>
                </a:r>
                <a:r>
                  <a:rPr lang="en-US" altLang="en-US" sz="2400" dirty="0" smtClean="0"/>
                  <a:t>) with normal random variables g(</a:t>
                </a:r>
                <a:r>
                  <a:rPr lang="en-US" altLang="en-US" sz="2400" dirty="0" err="1" smtClean="0"/>
                  <a:t>i</a:t>
                </a:r>
                <a:r>
                  <a:rPr lang="en-US" altLang="en-US" sz="2400" dirty="0" smtClean="0"/>
                  <a:t>), and consider a counter c at time t: c(t) = </a:t>
                </a:r>
                <a:r>
                  <a:rPr lang="el-GR" altLang="en-US" sz="2400" dirty="0"/>
                  <a:t>Σ</a:t>
                </a:r>
                <a:r>
                  <a:rPr lang="en-US" altLang="en-US" sz="2400" baseline="-25000" dirty="0" err="1" smtClean="0"/>
                  <a:t>i</a:t>
                </a:r>
                <a:r>
                  <a:rPr lang="en-US" altLang="en-US" sz="2400" dirty="0" smtClean="0"/>
                  <a:t> </a:t>
                </a:r>
                <a:r>
                  <a:rPr lang="en-US" altLang="en-US" sz="2400" dirty="0" smtClean="0">
                    <a:latin typeface="cmmi10" panose="020B0500000000000000" pitchFamily="34" charset="0"/>
                  </a:rPr>
                  <a:t>g</a:t>
                </a:r>
                <a:r>
                  <a:rPr lang="en-US" altLang="en-US" sz="2400" dirty="0" smtClean="0"/>
                  <a:t>(</a:t>
                </a:r>
                <a:r>
                  <a:rPr lang="en-US" altLang="en-US" sz="2400" dirty="0" err="1" smtClean="0"/>
                  <a:t>i</a:t>
                </a:r>
                <a:r>
                  <a:rPr lang="en-US" altLang="en-US" sz="2400" dirty="0"/>
                  <a:t>)</a:t>
                </a:r>
                <a:r>
                  <a:rPr lang="en-US" altLang="en-US" sz="2400" dirty="0">
                    <a:latin typeface="cmsy10" panose="020B0500000000000000" pitchFamily="34" charset="0"/>
                  </a:rPr>
                  <a:t>¢</a:t>
                </a:r>
                <a:r>
                  <a:rPr lang="en-US" altLang="en-US" sz="2400" dirty="0" smtClean="0"/>
                  <a:t>f</a:t>
                </a:r>
                <a:r>
                  <a:rPr lang="en-US" altLang="en-US" sz="2400" baseline="-25000" dirty="0" smtClean="0"/>
                  <a:t>i</a:t>
                </a:r>
                <a:r>
                  <a:rPr lang="en-US" altLang="en-US" sz="2400" dirty="0" smtClean="0"/>
                  <a:t>(t)</a:t>
                </a:r>
                <a:r>
                  <a:rPr lang="en-US" altLang="en-US" sz="2400" baseline="-25000" dirty="0" smtClean="0"/>
                  <a:t> </a:t>
                </a:r>
              </a:p>
              <a:p>
                <a:pPr lvl="1"/>
                <a:r>
                  <a:rPr lang="en-US" altLang="en-US" dirty="0"/>
                  <a:t>f</a:t>
                </a:r>
                <a:r>
                  <a:rPr lang="en-US" altLang="en-US" baseline="-25000" dirty="0"/>
                  <a:t>i</a:t>
                </a:r>
                <a:r>
                  <a:rPr lang="en-US" altLang="en-US" dirty="0"/>
                  <a:t>(t</a:t>
                </a:r>
                <a:r>
                  <a:rPr lang="en-US" altLang="en-US" dirty="0" smtClean="0"/>
                  <a:t>) is frequency of item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after processing t stream insertions</a:t>
                </a:r>
              </a:p>
              <a:p>
                <a:pPr lvl="1"/>
                <a:r>
                  <a:rPr lang="en-US" altLang="en-US" dirty="0" smtClean="0"/>
                  <a:t>c(t) is a Gaussian process!</a:t>
                </a:r>
                <a:endParaRPr lang="en-US" altLang="en-US" dirty="0"/>
              </a:p>
              <a:p>
                <a:pPr lvl="1"/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2576"/>
                <a:ext cx="10515600" cy="5167312"/>
              </a:xfrm>
              <a:blipFill rotWithShape="0">
                <a:blip r:embed="rId2"/>
                <a:stretch>
                  <a:fillRect l="-812" t="-2125" b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7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Chaining Inequality [</a:t>
            </a:r>
            <a:r>
              <a:rPr lang="en-US" dirty="0" err="1" smtClean="0">
                <a:solidFill>
                  <a:srgbClr val="002060"/>
                </a:solidFill>
              </a:rPr>
              <a:t>Fernique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Talagrand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148391" cy="4873349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600" dirty="0" smtClean="0"/>
                  <a:t>Let </a:t>
                </a:r>
                <a:r>
                  <a:rPr lang="en-US" sz="2600" dirty="0"/>
                  <a:t>{X</a:t>
                </a:r>
                <a:r>
                  <a:rPr lang="en-US" sz="2600" baseline="-25000" dirty="0"/>
                  <a:t>t</a:t>
                </a:r>
                <a:r>
                  <a:rPr lang="en-US" sz="2600" dirty="0"/>
                  <a:t>}</a:t>
                </a:r>
                <a:r>
                  <a:rPr lang="en-US" sz="2600" baseline="-25000" dirty="0"/>
                  <a:t>t in T </a:t>
                </a:r>
                <a:r>
                  <a:rPr lang="en-US" sz="2600" dirty="0" smtClean="0"/>
                  <a:t>be a Gaussian process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6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6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⊆⋯⊆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sz="2600" dirty="0" smtClean="0"/>
                  <a:t> be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6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600" dirty="0" smtClean="0"/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sz="2600" dirty="0" smtClean="0"/>
                  <a:t>. Then, </a:t>
                </a:r>
              </a:p>
              <a:p>
                <a:pPr marL="0" indent="0">
                  <a:buNone/>
                </a:pPr>
                <a:endParaRPr lang="en-US" sz="2600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sup</m:t>
                                  </m: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func>
                        <m:func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sup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≥0 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  <m: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600" dirty="0" smtClean="0"/>
              </a:p>
              <a:p>
                <a:pPr marL="0" indent="0">
                  <a:buNone/>
                </a:pPr>
                <a:endParaRPr lang="en-US" sz="2600" dirty="0"/>
              </a:p>
              <a:p>
                <a:r>
                  <a:rPr lang="en-US" sz="2600" i="1" dirty="0" smtClean="0">
                    <a:solidFill>
                      <a:srgbClr val="FF0000"/>
                    </a:solidFill>
                  </a:rPr>
                  <a:t>How can we apply this to 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c(t) = </a:t>
                </a:r>
                <a:r>
                  <a:rPr lang="el-GR" altLang="en-US" sz="2600" i="1" dirty="0">
                    <a:solidFill>
                      <a:srgbClr val="FF0000"/>
                    </a:solidFill>
                  </a:rPr>
                  <a:t>Σ</a:t>
                </a:r>
                <a:r>
                  <a:rPr lang="en-US" altLang="en-US" sz="2600" i="1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  <a:latin typeface="cmmi10" panose="020B0500000000000000" pitchFamily="34" charset="0"/>
                  </a:rPr>
                  <a:t>g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en-US" sz="2600" i="1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)</a:t>
                </a:r>
                <a:r>
                  <a:rPr lang="en-US" altLang="en-US" sz="2600" i="1" dirty="0">
                    <a:solidFill>
                      <a:srgbClr val="FF0000"/>
                    </a:solidFill>
                    <a:latin typeface="cmsy10" panose="020B0500000000000000" pitchFamily="34" charset="0"/>
                  </a:rPr>
                  <a:t>¢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f</a:t>
                </a:r>
                <a:r>
                  <a:rPr lang="en-US" altLang="en-US" sz="2600" i="1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(t</a:t>
                </a:r>
                <a:r>
                  <a:rPr lang="en-US" altLang="en-US" sz="2600" i="1" dirty="0" smtClean="0">
                    <a:solidFill>
                      <a:srgbClr val="FF0000"/>
                    </a:solidFill>
                  </a:rPr>
                  <a:t>)?</a:t>
                </a:r>
              </a:p>
              <a:p>
                <a:pPr lvl="1"/>
                <a:endParaRPr lang="en-US" altLang="en-US" sz="2600" dirty="0" smtClean="0"/>
              </a:p>
              <a:p>
                <a:r>
                  <a:rPr lang="en-US" altLang="en-US" sz="26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60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6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en-US" sz="26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altLang="en-US" sz="2600" dirty="0" smtClean="0"/>
                  <a:t> be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60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6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600" dirty="0" smtClean="0"/>
                  <a:t>after t stream insertions</a:t>
                </a:r>
              </a:p>
              <a:p>
                <a:endParaRPr lang="en-US" altLang="en-US" sz="2600" dirty="0"/>
              </a:p>
              <a:p>
                <a:r>
                  <a:rPr lang="en-US" altLang="en-US" sz="2600" dirty="0" smtClean="0"/>
                  <a:t>Let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600" dirty="0" smtClean="0"/>
                  <a:t>be a recursive partitioning of the stream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60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6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2600" dirty="0" smtClean="0"/>
                  <a:t>(t) changes by a factor of 2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148391" cy="4873349"/>
              </a:xfrm>
              <a:blipFill rotWithShape="0">
                <a:blip r:embed="rId2"/>
                <a:stretch>
                  <a:fillRect l="-711" t="-1750" r="-656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3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25538" y="1031152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6000" dirty="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31447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a</a:t>
            </a:r>
            <a:r>
              <a:rPr lang="en-US" altLang="en-US" sz="3600" baseline="-25000" dirty="0" smtClean="0"/>
              <a:t>t</a:t>
            </a:r>
            <a:endParaRPr lang="en-US" altLang="en-US" sz="3600" baseline="-250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15265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a</a:t>
            </a:r>
            <a:r>
              <a:rPr lang="en-US" altLang="en-US" sz="3600" baseline="-25000" dirty="0" smtClean="0"/>
              <a:t>5</a:t>
            </a:r>
            <a:endParaRPr lang="en-US" altLang="en-US" sz="3600" baseline="-250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667540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a</a:t>
            </a:r>
            <a:r>
              <a:rPr lang="en-US" altLang="en-US" sz="3600" baseline="-25000" dirty="0" smtClean="0"/>
              <a:t>4</a:t>
            </a:r>
            <a:endParaRPr lang="en-US" altLang="en-US" sz="3600" baseline="-250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857915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a</a:t>
            </a:r>
            <a:r>
              <a:rPr lang="en-US" altLang="en-US" sz="3600" baseline="-25000" dirty="0" smtClean="0"/>
              <a:t>3</a:t>
            </a:r>
            <a:endParaRPr lang="en-US" altLang="en-US" sz="3600" baseline="-25000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10190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a</a:t>
            </a:r>
            <a:r>
              <a:rPr lang="en-US" altLang="en-US" sz="3600" baseline="-25000" dirty="0" smtClean="0"/>
              <a:t>2</a:t>
            </a:r>
            <a:endParaRPr lang="en-US" altLang="en-US" sz="3600" baseline="-250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71990" y="1239114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a</a:t>
            </a:r>
            <a:r>
              <a:rPr lang="en-US" altLang="en-US" sz="3600" baseline="-25000" dirty="0" smtClean="0"/>
              <a:t>1</a:t>
            </a:r>
            <a:endParaRPr lang="en-US" altLang="en-US" sz="3600" baseline="-25000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52939" y="1239114"/>
            <a:ext cx="0" cy="7985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991139" y="1239114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838864" y="1239114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667539" y="1239114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534314" y="1239114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9900204" y="1239114"/>
            <a:ext cx="847725" cy="798513"/>
            <a:chOff x="6261654" y="2491409"/>
            <a:chExt cx="847725" cy="79851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261654" y="2491409"/>
              <a:ext cx="847725" cy="7985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600" dirty="0" smtClean="0"/>
                <a:t>a</a:t>
              </a:r>
              <a:r>
                <a:rPr lang="en-US" altLang="en-US" sz="3600" baseline="-25000" dirty="0"/>
                <a:t>m</a:t>
              </a: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7099853" y="2491409"/>
              <a:ext cx="0" cy="798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125863" y="1031151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6000" dirty="0">
                <a:latin typeface="Tahoma" panose="020B0604030504040204" pitchFamily="34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0756" y="2703444"/>
                <a:ext cx="11386931" cy="397565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a</a:t>
                </a:r>
                <a:r>
                  <a:rPr lang="en-US" sz="2400" baseline="-25000" dirty="0"/>
                  <a:t>t</a:t>
                </a:r>
                <a:r>
                  <a:rPr lang="en-US" sz="2400" baseline="-25000" dirty="0" smtClean="0"/>
                  <a:t> </a:t>
                </a:r>
                <a:r>
                  <a:rPr lang="en-US" sz="2400" dirty="0" smtClean="0"/>
                  <a:t>is the first point in the stream for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2400" b="0" i="0" smtClean="0"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</m:e>
                              <m:sub>
                                <m:r>
                                  <a:rPr lang="en-US" alt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</m:d>
                              </m:sub>
                            </m:sSub>
                          </m:num>
                          <m:den>
                            <m:r>
                              <a:rPr lang="en-US" alt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en-US" sz="2400" b="0" i="0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m:rPr>
                            <m:sty m:val="p"/>
                          </m:rPr>
                          <a:rPr lang="en-US" altLang="en-US" sz="2400" i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1"/>
                <a:endParaRPr lang="en-US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2400" dirty="0" smtClean="0"/>
                  <a:t> be the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 smtClean="0"/>
                  <a:t>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sz="2400" dirty="0" smtClean="0"/>
                  <a:t> in the stream such that t</a:t>
                </a:r>
                <a:r>
                  <a:rPr lang="en-US" sz="2400" baseline="-25000" dirty="0" smtClean="0"/>
                  <a:t>j </a:t>
                </a:r>
                <a:r>
                  <a:rPr lang="en-US" sz="2400" dirty="0" smtClean="0"/>
                  <a:t>is the first point in the stream with</a:t>
                </a:r>
                <a:r>
                  <a:rPr lang="en-US" sz="2400" baseline="-25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2400" i="0"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  <m:r>
                                  <a:rPr lang="en-US" altLang="en-US" sz="2400" i="0">
                                    <a:latin typeface="Cambria Math" panose="02040503050406030204" pitchFamily="18" charset="0"/>
                                  </a:rPr>
                                  <m:t> ⋅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400" i="0"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</m:e>
                              <m:sub>
                                <m:r>
                                  <a:rPr lang="en-US" altLang="en-US" sz="2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i="0"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</m:d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en-US" sz="240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p>
                            </m:sSup>
                          </m:den>
                        </m:f>
                        <m:r>
                          <a:rPr lang="en-US" altLang="en-US" sz="2400" i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m:rPr>
                            <m:sty m:val="p"/>
                          </m:rPr>
                          <a:rPr lang="en-US" altLang="en-US" sz="2400" i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sz="24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en-US" sz="2400" i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⊆⋯⊆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sz="2400" dirty="0" smtClean="0"/>
              </a:p>
              <a:p>
                <a:endParaRPr lang="en-US" sz="2600" dirty="0" smtClean="0"/>
              </a:p>
              <a:p>
                <a:pPr marL="0" indent="0">
                  <a:buNone/>
                </a:pPr>
                <a:endParaRPr lang="en-US" sz="2600" b="0" i="0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0756" y="2703444"/>
                <a:ext cx="11386931" cy="3975651"/>
              </a:xfrm>
              <a:blipFill rotWithShape="0">
                <a:blip r:embed="rId2"/>
                <a:stretch>
                  <a:fillRect l="-696" b="-2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6318185" y="0"/>
            <a:ext cx="0" cy="250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34314" y="0"/>
            <a:ext cx="0" cy="250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642488" y="-13217"/>
            <a:ext cx="0" cy="250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38864" y="73208"/>
            <a:ext cx="0" cy="250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601614" y="0"/>
            <a:ext cx="0" cy="2504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ular Callout 41"/>
          <p:cNvSpPr/>
          <p:nvPr/>
        </p:nvSpPr>
        <p:spPr>
          <a:xfrm>
            <a:off x="8696636" y="2916133"/>
            <a:ext cx="3254859" cy="126579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pply the chaining inequality!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29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Applying the Chaining Inequality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8586" y="1825624"/>
                <a:ext cx="10515600" cy="488541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:r>
                  <a:rPr lang="en-US" dirty="0"/>
                  <a:t>{X</a:t>
                </a:r>
                <a:r>
                  <a:rPr lang="en-US" baseline="-25000" dirty="0"/>
                  <a:t>t</a:t>
                </a:r>
                <a:r>
                  <a:rPr lang="en-US" dirty="0"/>
                  <a:t>}</a:t>
                </a:r>
                <a:r>
                  <a:rPr lang="en-US" baseline="-25000" dirty="0"/>
                  <a:t>t in T </a:t>
                </a:r>
                <a:r>
                  <a:rPr lang="en-US" dirty="0"/>
                  <a:t>be a Gaussian process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⊆⋯⊆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dirty="0"/>
                  <a:t> be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. Then, </a:t>
                </a: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sup</m:t>
                                  </m: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sup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≥0 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= (E [min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baseline="-250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baseline="-3500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baseline="-4500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|c(t) – c(t</a:t>
                </a:r>
                <a:r>
                  <a:rPr lang="en-US" baseline="-25000" dirty="0" smtClean="0"/>
                  <a:t>j</a:t>
                </a:r>
                <a:r>
                  <a:rPr lang="en-US" dirty="0" smtClean="0"/>
                  <a:t>)|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])</a:t>
                </a:r>
                <a:r>
                  <a:rPr lang="en-US" baseline="30000" dirty="0" smtClean="0"/>
                  <a:t>1/2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1/2</a:t>
                </a:r>
              </a:p>
              <a:p>
                <a:endParaRPr lang="en-US" baseline="30000" dirty="0"/>
              </a:p>
              <a:p>
                <a:r>
                  <a:rPr lang="en-US" dirty="0" smtClean="0"/>
                  <a:t>Hence,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sup</m:t>
                                </m:r>
                              </m:e>
                              <m:lim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sup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≥0 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</m:e>
                        </m:nary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)</a:t>
                </a:r>
                <a:r>
                  <a:rPr lang="en-US" baseline="30000" dirty="0" smtClean="0"/>
                  <a:t>1/2 </a:t>
                </a:r>
                <a:r>
                  <a:rPr lang="en-US" dirty="0" smtClean="0"/>
                  <a:t>= O(F</a:t>
                </a:r>
                <a:r>
                  <a:rPr lang="en-US" baseline="-25000" dirty="0" smtClean="0"/>
                  <a:t>2</a:t>
                </a:r>
                <a:r>
                  <a:rPr lang="en-US" baseline="30000" dirty="0" smtClean="0"/>
                  <a:t>1/2</a:t>
                </a:r>
                <a:r>
                  <a:rPr lang="en-US" dirty="0" smtClean="0"/>
                  <a:t>)</a:t>
                </a:r>
                <a:endParaRPr lang="en-US" baseline="30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8586" y="1825624"/>
                <a:ext cx="10515600" cy="4885419"/>
              </a:xfrm>
              <a:blipFill rotWithShape="0">
                <a:blip r:embed="rId2"/>
                <a:stretch>
                  <a:fillRect l="-1043" t="-1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ular Callout 3"/>
          <p:cNvSpPr/>
          <p:nvPr/>
        </p:nvSpPr>
        <p:spPr>
          <a:xfrm>
            <a:off x="8778279" y="3895848"/>
            <a:ext cx="3254859" cy="126579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Same behavior as for random walks!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3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Removing Frequency 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ssumptions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157" y="1992086"/>
                <a:ext cx="11201400" cy="4686300"/>
              </a:xfrm>
            </p:spPr>
            <p:txBody>
              <a:bodyPr>
                <a:norm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000000"/>
                    </a:solidFill>
                  </a:rPr>
                  <a:t>We don’t actually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altLang="en-US" dirty="0"/>
                  <a:t>log n  and f</a:t>
                </a:r>
                <a:r>
                  <a:rPr lang="en-US" altLang="en-US" baseline="-25000" dirty="0"/>
                  <a:t>j </a:t>
                </a:r>
                <a:r>
                  <a:rPr lang="en-US" altLang="en-US" dirty="0"/>
                  <a:t>in {0,1} for all j in {1, 2, …, n} \ {t</a:t>
                </a:r>
                <a:r>
                  <a:rPr lang="en-US" altLang="en-US" dirty="0" smtClean="0"/>
                  <a:t>}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FF0000"/>
                    </a:solidFill>
                  </a:rPr>
                  <a:t>Gaussian process removes the restriction that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f</a:t>
                </a:r>
                <a:r>
                  <a:rPr lang="en-US" altLang="en-US" baseline="-25000" dirty="0">
                    <a:solidFill>
                      <a:srgbClr val="FF0000"/>
                    </a:solidFill>
                  </a:rPr>
                  <a:t>j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in {0,1} for all j in {1, 2, …, n} \ {t</a:t>
                </a:r>
                <a:r>
                  <a:rPr lang="en-US" altLang="en-US" dirty="0" smtClean="0">
                    <a:solidFill>
                      <a:srgbClr val="FF0000"/>
                    </a:solidFill>
                  </a:rPr>
                  <a:t>}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dirty="0" smtClean="0"/>
                  <a:t>he random walk bound of Cn</a:t>
                </a:r>
                <a:r>
                  <a:rPr lang="en-US" altLang="en-US" baseline="30000" dirty="0" smtClean="0"/>
                  <a:t>1/2 </a:t>
                </a:r>
                <a:r>
                  <a:rPr lang="en-US" altLang="en-US" dirty="0" smtClean="0"/>
                  <a:t>we needed on counters holds without this restriction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But we still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Sup>
                      <m:sSubSupPr>
                        <m:ctrlP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bSup>
                  </m:oMath>
                </a14:m>
                <a:r>
                  <a:rPr lang="en-US" altLang="en-US" dirty="0"/>
                  <a:t>log n </a:t>
                </a:r>
                <a:r>
                  <a:rPr lang="en-US" altLang="en-US" dirty="0" smtClean="0"/>
                  <a:t>to learn log n bits about the heavy hitter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How to replace this restriction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en-US" dirty="0" smtClean="0"/>
                  <a:t> (</a:t>
                </a:r>
                <a:r>
                  <a:rPr lang="el-GR" altLang="en-US" dirty="0" smtClean="0"/>
                  <a:t>φ</a:t>
                </a:r>
                <a:r>
                  <a:rPr lang="en-US" altLang="en-US" dirty="0" smtClean="0"/>
                  <a:t> F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) </a:t>
                </a:r>
                <a:r>
                  <a:rPr lang="en-US" altLang="en-US" baseline="30000" dirty="0" smtClean="0"/>
                  <a:t>1/2</a:t>
                </a:r>
                <a:r>
                  <a:rPr lang="en-US" altLang="en-US" dirty="0" smtClean="0"/>
                  <a:t>?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altLang="en-US" dirty="0"/>
                  <a:t>C</a:t>
                </a:r>
                <a:r>
                  <a:rPr lang="en-US" altLang="en-US" dirty="0" smtClean="0"/>
                  <a:t>an assume </a:t>
                </a:r>
                <a:r>
                  <a:rPr lang="el-GR" altLang="en-US" dirty="0" smtClean="0"/>
                  <a:t>φ</a:t>
                </a:r>
                <a:r>
                  <a:rPr lang="en-US" altLang="en-US" dirty="0" smtClean="0"/>
                  <a:t> is an arbitrarily large constant by standard transformations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endParaRPr lang="en-US" altLang="en-US" baseline="30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157" y="1992086"/>
                <a:ext cx="11201400" cy="4686300"/>
              </a:xfrm>
              <a:blipFill rotWithShape="0">
                <a:blip r:embed="rId2"/>
                <a:stretch>
                  <a:fillRect l="-707" t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6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Amplification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164" y="1560060"/>
            <a:ext cx="11674928" cy="5542869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spcBef>
                <a:spcPts val="1000"/>
              </a:spcBef>
            </a:pPr>
            <a:r>
              <a:rPr lang="en-US" altLang="en-US" sz="3100" dirty="0" smtClean="0"/>
              <a:t>Create O(log </a:t>
            </a:r>
            <a:r>
              <a:rPr lang="en-US" altLang="en-US" sz="3100" dirty="0" err="1" smtClean="0"/>
              <a:t>log</a:t>
            </a:r>
            <a:r>
              <a:rPr lang="en-US" altLang="en-US" sz="3100" dirty="0" smtClean="0"/>
              <a:t> n) pairs of streams from the input stream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altLang="en-US" sz="3100" dirty="0"/>
              <a:t>(</a:t>
            </a:r>
            <a:r>
              <a:rPr lang="en-US" altLang="en-US" sz="3100" dirty="0" smtClean="0"/>
              <a:t>stream</a:t>
            </a:r>
            <a:r>
              <a:rPr lang="en-US" altLang="en-US" sz="3100" baseline="30000" dirty="0" smtClean="0"/>
              <a:t>L</a:t>
            </a:r>
            <a:r>
              <a:rPr lang="en-US" altLang="en-US" sz="3100" baseline="-25000" dirty="0" smtClean="0"/>
              <a:t>1</a:t>
            </a:r>
            <a:r>
              <a:rPr lang="en-US" altLang="en-US" sz="3100" dirty="0" smtClean="0"/>
              <a:t> , stream</a:t>
            </a:r>
            <a:r>
              <a:rPr lang="en-US" altLang="en-US" sz="3100" baseline="30000" dirty="0" smtClean="0"/>
              <a:t>R</a:t>
            </a:r>
            <a:r>
              <a:rPr lang="en-US" altLang="en-US" sz="3100" baseline="-25000" dirty="0" smtClean="0"/>
              <a:t>1</a:t>
            </a:r>
            <a:r>
              <a:rPr lang="en-US" altLang="en-US" sz="3100" dirty="0" smtClean="0"/>
              <a:t>), </a:t>
            </a:r>
            <a:r>
              <a:rPr lang="en-US" altLang="en-US" sz="3100" baseline="-25000" dirty="0"/>
              <a:t> </a:t>
            </a:r>
            <a:r>
              <a:rPr lang="en-US" altLang="en-US" sz="3100" dirty="0" smtClean="0"/>
              <a:t>(stream</a:t>
            </a:r>
            <a:r>
              <a:rPr lang="en-US" altLang="en-US" sz="3100" baseline="30000" dirty="0" smtClean="0"/>
              <a:t>L</a:t>
            </a:r>
            <a:r>
              <a:rPr lang="en-US" altLang="en-US" sz="3100" baseline="-25000" dirty="0" smtClean="0"/>
              <a:t>2</a:t>
            </a:r>
            <a:r>
              <a:rPr lang="en-US" altLang="en-US" sz="3100" dirty="0" smtClean="0"/>
              <a:t> </a:t>
            </a:r>
            <a:r>
              <a:rPr lang="en-US" altLang="en-US" sz="3100" dirty="0"/>
              <a:t>, </a:t>
            </a:r>
            <a:r>
              <a:rPr lang="en-US" altLang="en-US" sz="3100" dirty="0" smtClean="0"/>
              <a:t>stream</a:t>
            </a:r>
            <a:r>
              <a:rPr lang="en-US" altLang="en-US" sz="3100" baseline="30000" dirty="0" smtClean="0"/>
              <a:t>R</a:t>
            </a:r>
            <a:r>
              <a:rPr lang="en-US" altLang="en-US" sz="3100" baseline="-25000" dirty="0" smtClean="0"/>
              <a:t>2</a:t>
            </a:r>
            <a:r>
              <a:rPr lang="en-US" altLang="en-US" sz="3100" dirty="0" smtClean="0"/>
              <a:t>), …, (</a:t>
            </a:r>
            <a:r>
              <a:rPr lang="en-US" altLang="en-US" sz="3100" dirty="0" err="1" smtClean="0"/>
              <a:t>stream</a:t>
            </a:r>
            <a:r>
              <a:rPr lang="en-US" altLang="en-US" sz="3100" baseline="30000" dirty="0" err="1" smtClean="0"/>
              <a:t>L</a:t>
            </a:r>
            <a:r>
              <a:rPr lang="en-US" altLang="en-US" sz="3100" baseline="-25000" dirty="0" err="1" smtClean="0"/>
              <a:t>log</a:t>
            </a:r>
            <a:r>
              <a:rPr lang="en-US" altLang="en-US" sz="3100" baseline="-25000" dirty="0" smtClean="0"/>
              <a:t> log n</a:t>
            </a:r>
            <a:r>
              <a:rPr lang="en-US" altLang="en-US" sz="3100" dirty="0" smtClean="0"/>
              <a:t>  </a:t>
            </a:r>
            <a:r>
              <a:rPr lang="en-US" altLang="en-US" sz="3100" dirty="0"/>
              <a:t>, </a:t>
            </a:r>
            <a:r>
              <a:rPr lang="en-US" altLang="en-US" sz="3100" dirty="0" err="1" smtClean="0"/>
              <a:t>stream</a:t>
            </a:r>
            <a:r>
              <a:rPr lang="en-US" altLang="en-US" sz="3100" baseline="30000" dirty="0" err="1" smtClean="0"/>
              <a:t>R</a:t>
            </a:r>
            <a:r>
              <a:rPr lang="en-US" altLang="en-US" sz="3100" baseline="-25000" dirty="0" err="1" smtClean="0"/>
              <a:t>log</a:t>
            </a:r>
            <a:r>
              <a:rPr lang="en-US" altLang="en-US" sz="3100" baseline="-25000" dirty="0" smtClean="0"/>
              <a:t> log n</a:t>
            </a:r>
            <a:r>
              <a:rPr lang="en-US" altLang="en-US" sz="3100" dirty="0" smtClean="0"/>
              <a:t>)</a:t>
            </a:r>
            <a:endParaRPr lang="en-US" altLang="en-US" sz="3100" dirty="0"/>
          </a:p>
          <a:p>
            <a:pPr marL="342900" lvl="1" indent="-342900">
              <a:spcBef>
                <a:spcPts val="1000"/>
              </a:spcBef>
            </a:pPr>
            <a:endParaRPr lang="en-US" altLang="en-US" sz="3100" dirty="0" smtClean="0"/>
          </a:p>
          <a:p>
            <a:pPr marL="342900" lvl="1" indent="-342900">
              <a:spcBef>
                <a:spcPts val="1000"/>
              </a:spcBef>
            </a:pPr>
            <a:r>
              <a:rPr lang="en-US" altLang="en-US" sz="3100" dirty="0" smtClean="0"/>
              <a:t>For each j in O(log </a:t>
            </a:r>
            <a:r>
              <a:rPr lang="en-US" altLang="en-US" sz="3100" dirty="0" err="1" smtClean="0"/>
              <a:t>log</a:t>
            </a:r>
            <a:r>
              <a:rPr lang="en-US" altLang="en-US" sz="3100" dirty="0" smtClean="0"/>
              <a:t> n), choose a hash function h</a:t>
            </a:r>
            <a:r>
              <a:rPr lang="en-US" altLang="en-US" sz="3100" baseline="30000" dirty="0" smtClean="0"/>
              <a:t>j </a:t>
            </a:r>
            <a:r>
              <a:rPr lang="en-US" altLang="en-US" sz="3100" dirty="0" smtClean="0"/>
              <a:t>:{1, …, n} -&gt; {0,1}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stream</a:t>
            </a:r>
            <a:r>
              <a:rPr lang="en-US" altLang="en-US" sz="3100" baseline="30000" dirty="0" smtClean="0"/>
              <a:t>L</a:t>
            </a:r>
            <a:r>
              <a:rPr lang="en-US" altLang="en-US" sz="3100" baseline="-25000" dirty="0" smtClean="0"/>
              <a:t>j </a:t>
            </a:r>
            <a:r>
              <a:rPr lang="en-US" altLang="en-US" sz="3100" dirty="0" smtClean="0"/>
              <a:t>is the original stream restricted to items </a:t>
            </a:r>
            <a:r>
              <a:rPr lang="en-US" altLang="en-US" sz="3100" dirty="0" err="1" smtClean="0"/>
              <a:t>i</a:t>
            </a:r>
            <a:r>
              <a:rPr lang="en-US" altLang="en-US" sz="3100" dirty="0" smtClean="0"/>
              <a:t> with h</a:t>
            </a:r>
            <a:r>
              <a:rPr lang="en-US" altLang="en-US" sz="3100" baseline="30000" dirty="0" smtClean="0"/>
              <a:t>j</a:t>
            </a:r>
            <a:r>
              <a:rPr lang="en-US" altLang="en-US" sz="3100" dirty="0" smtClean="0"/>
              <a:t>(</a:t>
            </a:r>
            <a:r>
              <a:rPr lang="en-US" altLang="en-US" sz="3100" dirty="0" err="1" smtClean="0"/>
              <a:t>i</a:t>
            </a:r>
            <a:r>
              <a:rPr lang="en-US" altLang="en-US" sz="3100" dirty="0" smtClean="0"/>
              <a:t>) = 0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stream</a:t>
            </a:r>
            <a:r>
              <a:rPr lang="en-US" altLang="en-US" sz="3100" baseline="30000" dirty="0" smtClean="0"/>
              <a:t>R</a:t>
            </a:r>
            <a:r>
              <a:rPr lang="en-US" altLang="en-US" sz="3100" baseline="-25000" dirty="0" smtClean="0"/>
              <a:t>j </a:t>
            </a:r>
            <a:r>
              <a:rPr lang="en-US" altLang="en-US" sz="3100" dirty="0" smtClean="0"/>
              <a:t>is the remaining part of the input stream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maintain counters c</a:t>
            </a:r>
            <a:r>
              <a:rPr lang="en-US" altLang="en-US" sz="3100" baseline="-25000" dirty="0" smtClean="0"/>
              <a:t>L</a:t>
            </a:r>
            <a:r>
              <a:rPr lang="en-US" altLang="en-US" sz="3100" dirty="0" smtClean="0"/>
              <a:t> </a:t>
            </a:r>
            <a:r>
              <a:rPr lang="en-US" altLang="en-US" sz="3100" dirty="0"/>
              <a:t>=  </a:t>
            </a:r>
            <a:r>
              <a:rPr lang="el-GR" altLang="en-US" sz="3100" dirty="0"/>
              <a:t>Σ</a:t>
            </a:r>
            <a:r>
              <a:rPr lang="en-US" altLang="en-US" sz="3100" baseline="-25000" dirty="0"/>
              <a:t>i: </a:t>
            </a:r>
            <a:r>
              <a:rPr lang="en-US" altLang="en-US" sz="3100" baseline="-25000" dirty="0" smtClean="0"/>
              <a:t>h</a:t>
            </a:r>
            <a:r>
              <a:rPr lang="en-US" altLang="en-US" sz="3100" baseline="-10000" dirty="0" smtClean="0"/>
              <a:t>j</a:t>
            </a:r>
            <a:r>
              <a:rPr lang="en-US" altLang="en-US" sz="3100" baseline="-25000" dirty="0" smtClean="0"/>
              <a:t>(</a:t>
            </a:r>
            <a:r>
              <a:rPr lang="en-US" altLang="en-US" sz="3100" baseline="-25000" dirty="0" err="1" smtClean="0"/>
              <a:t>i</a:t>
            </a:r>
            <a:r>
              <a:rPr lang="en-US" altLang="en-US" sz="3100" baseline="-25000" dirty="0"/>
              <a:t>) = 0</a:t>
            </a:r>
            <a:r>
              <a:rPr lang="en-US" altLang="en-US" sz="3100" dirty="0" smtClean="0"/>
              <a:t> </a:t>
            </a:r>
            <a:r>
              <a:rPr lang="en-US" altLang="en-US" sz="3100" dirty="0" smtClean="0">
                <a:latin typeface="cmmi10" panose="020B0500000000000000" pitchFamily="34" charset="0"/>
              </a:rPr>
              <a:t>g</a:t>
            </a:r>
            <a:r>
              <a:rPr lang="en-US" altLang="en-US" sz="3100" dirty="0" smtClean="0"/>
              <a:t>(</a:t>
            </a:r>
            <a:r>
              <a:rPr lang="en-US" altLang="en-US" sz="3100" dirty="0" err="1" smtClean="0"/>
              <a:t>i</a:t>
            </a:r>
            <a:r>
              <a:rPr lang="en-US" altLang="en-US" sz="3100" dirty="0"/>
              <a:t>)</a:t>
            </a:r>
            <a:r>
              <a:rPr lang="en-US" altLang="en-US" sz="3100" dirty="0">
                <a:latin typeface="cmsy10" panose="020B0500000000000000" pitchFamily="34" charset="0"/>
              </a:rPr>
              <a:t>¢</a:t>
            </a:r>
            <a:r>
              <a:rPr lang="en-US" altLang="en-US" sz="3100" dirty="0"/>
              <a:t>f</a:t>
            </a:r>
            <a:r>
              <a:rPr lang="en-US" altLang="en-US" sz="3100" baseline="-25000" dirty="0"/>
              <a:t>i </a:t>
            </a:r>
            <a:r>
              <a:rPr lang="en-US" altLang="en-US" sz="3100" dirty="0" smtClean="0"/>
              <a:t>and </a:t>
            </a:r>
            <a:r>
              <a:rPr lang="en-US" altLang="en-US" sz="3100" dirty="0" err="1" smtClean="0"/>
              <a:t>c</a:t>
            </a:r>
            <a:r>
              <a:rPr lang="en-US" altLang="en-US" sz="3100" baseline="-25000" dirty="0" err="1"/>
              <a:t>R</a:t>
            </a:r>
            <a:r>
              <a:rPr lang="en-US" altLang="en-US" sz="3100" dirty="0" smtClean="0"/>
              <a:t> </a:t>
            </a:r>
            <a:r>
              <a:rPr lang="en-US" altLang="en-US" sz="3100" dirty="0"/>
              <a:t>=  </a:t>
            </a:r>
            <a:r>
              <a:rPr lang="el-GR" altLang="en-US" sz="3100" dirty="0"/>
              <a:t>Σ</a:t>
            </a:r>
            <a:r>
              <a:rPr lang="en-US" altLang="en-US" sz="3100" baseline="-25000" dirty="0"/>
              <a:t>i: h</a:t>
            </a:r>
            <a:r>
              <a:rPr lang="en-US" altLang="en-US" sz="3100" baseline="-10000" dirty="0"/>
              <a:t>j</a:t>
            </a:r>
            <a:r>
              <a:rPr lang="en-US" altLang="en-US" sz="3100" baseline="-25000" dirty="0"/>
              <a:t>(</a:t>
            </a:r>
            <a:r>
              <a:rPr lang="en-US" altLang="en-US" sz="3100" baseline="-25000" dirty="0" err="1"/>
              <a:t>i</a:t>
            </a:r>
            <a:r>
              <a:rPr lang="en-US" altLang="en-US" sz="3100" baseline="-25000" dirty="0"/>
              <a:t>) = 1</a:t>
            </a:r>
            <a:r>
              <a:rPr lang="en-US" altLang="en-US" sz="3100" dirty="0" smtClean="0"/>
              <a:t> </a:t>
            </a:r>
            <a:r>
              <a:rPr lang="en-US" altLang="en-US" sz="3100" dirty="0">
                <a:latin typeface="cmmi10" panose="020B0500000000000000" pitchFamily="34" charset="0"/>
              </a:rPr>
              <a:t>g</a:t>
            </a:r>
            <a:r>
              <a:rPr lang="en-US" altLang="en-US" sz="3100" dirty="0"/>
              <a:t>(</a:t>
            </a:r>
            <a:r>
              <a:rPr lang="en-US" altLang="en-US" sz="3100" dirty="0" err="1"/>
              <a:t>i</a:t>
            </a:r>
            <a:r>
              <a:rPr lang="en-US" altLang="en-US" sz="3100" dirty="0"/>
              <a:t>)</a:t>
            </a:r>
            <a:r>
              <a:rPr lang="en-US" altLang="en-US" sz="3100" dirty="0">
                <a:latin typeface="cmsy10" panose="020B0500000000000000" pitchFamily="34" charset="0"/>
              </a:rPr>
              <a:t>¢</a:t>
            </a:r>
            <a:r>
              <a:rPr lang="en-US" altLang="en-US" sz="3100" dirty="0"/>
              <a:t>f</a:t>
            </a:r>
            <a:r>
              <a:rPr lang="en-US" altLang="en-US" sz="3100" baseline="-25000" dirty="0"/>
              <a:t>i </a:t>
            </a:r>
            <a:endParaRPr lang="en-US" altLang="en-US" sz="3100" baseline="-25000" dirty="0" smtClean="0"/>
          </a:p>
          <a:p>
            <a:pPr marL="342900" lvl="1" indent="-342900">
              <a:spcBef>
                <a:spcPts val="1000"/>
              </a:spcBef>
            </a:pPr>
            <a:endParaRPr lang="en-US" altLang="en-US" sz="3100" baseline="-25000" dirty="0"/>
          </a:p>
          <a:p>
            <a:pPr marL="342900" lvl="1" indent="-342900">
              <a:spcBef>
                <a:spcPts val="1000"/>
              </a:spcBef>
            </a:pPr>
            <a:r>
              <a:rPr lang="en-US" altLang="en-US" sz="3100" dirty="0" smtClean="0">
                <a:solidFill>
                  <a:srgbClr val="FF0000"/>
                </a:solidFill>
              </a:rPr>
              <a:t>(Chaining Inequality + </a:t>
            </a:r>
            <a:r>
              <a:rPr lang="en-US" altLang="en-US" sz="3100" dirty="0" err="1" smtClean="0">
                <a:solidFill>
                  <a:srgbClr val="FF0000"/>
                </a:solidFill>
              </a:rPr>
              <a:t>Chernoff</a:t>
            </a:r>
            <a:r>
              <a:rPr lang="en-US" altLang="en-US" sz="3100" dirty="0" smtClean="0">
                <a:solidFill>
                  <a:srgbClr val="FF0000"/>
                </a:solidFill>
              </a:rPr>
              <a:t>) </a:t>
            </a:r>
            <a:r>
              <a:rPr lang="en-US" altLang="en-US" sz="3100" dirty="0" smtClean="0"/>
              <a:t>the larger counter is usually the </a:t>
            </a:r>
            <a:r>
              <a:rPr lang="en-US" altLang="en-US" sz="3100" dirty="0" err="1" smtClean="0"/>
              <a:t>substream</a:t>
            </a:r>
            <a:r>
              <a:rPr lang="en-US" altLang="en-US" sz="3100" dirty="0" smtClean="0"/>
              <a:t> with </a:t>
            </a:r>
            <a:r>
              <a:rPr lang="en-US" altLang="en-US" sz="3100" dirty="0" err="1" smtClean="0"/>
              <a:t>i</a:t>
            </a:r>
            <a:r>
              <a:rPr lang="en-US" altLang="en-US" sz="3100" dirty="0" smtClean="0"/>
              <a:t>* </a:t>
            </a:r>
          </a:p>
          <a:p>
            <a:pPr marL="342900" lvl="1" indent="-342900">
              <a:spcBef>
                <a:spcPts val="1000"/>
              </a:spcBef>
            </a:pPr>
            <a:endParaRPr lang="en-US" altLang="en-US" sz="3100" dirty="0" smtClean="0"/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The larger counter stays larger forever if the Chaining Inequality holds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Run algorithm on items with counts which are larger a 9/10 fraction of the time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altLang="en-US" sz="3100" dirty="0" smtClean="0"/>
              <a:t>Expected F</a:t>
            </a:r>
            <a:r>
              <a:rPr lang="en-US" altLang="en-US" sz="3100" baseline="-25000" dirty="0" smtClean="0"/>
              <a:t>2 </a:t>
            </a:r>
            <a:r>
              <a:rPr lang="en-US" altLang="en-US" sz="3100" dirty="0" smtClean="0"/>
              <a:t>value of items, excluding </a:t>
            </a:r>
            <a:r>
              <a:rPr lang="en-US" altLang="en-US" sz="3100" dirty="0" err="1" smtClean="0"/>
              <a:t>i</a:t>
            </a:r>
            <a:r>
              <a:rPr lang="en-US" altLang="en-US" sz="3100" dirty="0" smtClean="0"/>
              <a:t>*, is F</a:t>
            </a:r>
            <a:r>
              <a:rPr lang="en-US" altLang="en-US" sz="3100" baseline="-25000" dirty="0" smtClean="0"/>
              <a:t>2</a:t>
            </a:r>
            <a:r>
              <a:rPr lang="en-US" altLang="en-US" sz="3100" dirty="0" smtClean="0"/>
              <a:t>/poly(log n), so </a:t>
            </a:r>
            <a:r>
              <a:rPr lang="en-US" altLang="en-US" sz="3100" dirty="0" err="1" smtClean="0"/>
              <a:t>i</a:t>
            </a:r>
            <a:r>
              <a:rPr lang="en-US" altLang="en-US" sz="3100" dirty="0" smtClean="0"/>
              <a:t>* is heavier</a:t>
            </a:r>
          </a:p>
          <a:p>
            <a:pPr marL="342900" lvl="1" indent="-342900">
              <a:spcBef>
                <a:spcPts val="1000"/>
              </a:spcBef>
            </a:pPr>
            <a:endParaRPr lang="en-US" altLang="en-US" dirty="0" smtClean="0"/>
          </a:p>
          <a:p>
            <a:pPr marL="342900" lvl="1" indent="-342900">
              <a:spcBef>
                <a:spcPts val="1000"/>
              </a:spcBef>
            </a:pPr>
            <a:endParaRPr lang="en-US" altLang="en-US" dirty="0"/>
          </a:p>
          <a:p>
            <a:pPr marL="342900" lvl="1" indent="-342900">
              <a:spcBef>
                <a:spcPts val="1000"/>
              </a:spcBef>
            </a:pPr>
            <a:endParaRPr lang="en-US" altLang="en-US" dirty="0"/>
          </a:p>
          <a:p>
            <a:pPr marL="228600" lvl="1">
              <a:spcBef>
                <a:spcPts val="1000"/>
              </a:spcBef>
            </a:pPr>
            <a:endParaRPr lang="en-US" alt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154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Derandomization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75241"/>
            <a:ext cx="11544300" cy="53827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don’t have an infinitely long random tape</a:t>
            </a:r>
          </a:p>
          <a:p>
            <a:endParaRPr lang="en-US" dirty="0"/>
          </a:p>
          <a:p>
            <a:r>
              <a:rPr lang="en-US" dirty="0" smtClean="0"/>
              <a:t>We need to </a:t>
            </a:r>
          </a:p>
          <a:p>
            <a:pPr marL="914400" lvl="1" indent="-457200">
              <a:buAutoNum type="arabicParenBoth"/>
            </a:pPr>
            <a:r>
              <a:rPr lang="en-US" sz="2800" dirty="0" err="1" smtClean="0"/>
              <a:t>derandomize</a:t>
            </a:r>
            <a:r>
              <a:rPr lang="en-US" sz="2800" dirty="0" smtClean="0"/>
              <a:t> a Gaussian process</a:t>
            </a:r>
          </a:p>
          <a:p>
            <a:pPr marL="914400" lvl="1" indent="-457200">
              <a:buAutoNum type="arabicParenBoth"/>
            </a:pPr>
            <a:r>
              <a:rPr lang="en-US" sz="2800" dirty="0" err="1"/>
              <a:t>d</a:t>
            </a:r>
            <a:r>
              <a:rPr lang="en-US" sz="2800" dirty="0" err="1" smtClean="0"/>
              <a:t>erandomize</a:t>
            </a:r>
            <a:r>
              <a:rPr lang="en-US" sz="2800" dirty="0" smtClean="0"/>
              <a:t> the hash functions used to sequentially learn bits of </a:t>
            </a:r>
            <a:r>
              <a:rPr lang="en-US" sz="2800" dirty="0" err="1" smtClean="0"/>
              <a:t>i</a:t>
            </a:r>
            <a:r>
              <a:rPr lang="en-US" sz="2800" dirty="0" smtClean="0"/>
              <a:t>*</a:t>
            </a:r>
          </a:p>
          <a:p>
            <a:pPr marL="914400" lvl="1" indent="-457200">
              <a:buAutoNum type="arabicParenBoth"/>
            </a:pPr>
            <a:endParaRPr lang="en-US" sz="2800" dirty="0"/>
          </a:p>
          <a:p>
            <a:r>
              <a:rPr lang="en-US" dirty="0" smtClean="0"/>
              <a:t>We achieve (1) by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Derandomized</a:t>
            </a:r>
            <a:r>
              <a:rPr lang="en-US" sz="2800" dirty="0" smtClean="0">
                <a:solidFill>
                  <a:srgbClr val="FF0000"/>
                </a:solidFill>
              </a:rPr>
              <a:t> Johnson </a:t>
            </a:r>
            <a:r>
              <a:rPr lang="en-US" sz="2800" dirty="0" err="1" smtClean="0">
                <a:solidFill>
                  <a:srgbClr val="FF0000"/>
                </a:solidFill>
              </a:rPr>
              <a:t>Lindenstrauss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defining our counters by first applying a Johnson-</a:t>
            </a:r>
            <a:r>
              <a:rPr lang="en-US" sz="2800" dirty="0" err="1" smtClean="0"/>
              <a:t>Lindenstrauss</a:t>
            </a:r>
            <a:r>
              <a:rPr lang="en-US" sz="2800" dirty="0" smtClean="0"/>
              <a:t> (JL) transform [KMN] to the frequency vector, reducing n dimensions to log n, then taking the inner product with fully independent Gaussians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Slepian’s</a:t>
            </a:r>
            <a:r>
              <a:rPr lang="en-US" sz="2800" dirty="0" smtClean="0">
                <a:solidFill>
                  <a:srgbClr val="FF0000"/>
                </a:solidFill>
              </a:rPr>
              <a:t> Lemma) </a:t>
            </a:r>
            <a:r>
              <a:rPr lang="en-US" sz="2800" dirty="0" smtClean="0"/>
              <a:t>counters don’t change much because a Gaussian process is determined by its </a:t>
            </a:r>
            <a:r>
              <a:rPr lang="en-US" sz="2800" dirty="0" err="1" smtClean="0"/>
              <a:t>covariances</a:t>
            </a:r>
            <a:r>
              <a:rPr lang="en-US" sz="2800" dirty="0" smtClean="0"/>
              <a:t> and all </a:t>
            </a:r>
            <a:r>
              <a:rPr lang="en-US" sz="2800" dirty="0" err="1" smtClean="0"/>
              <a:t>covariances</a:t>
            </a:r>
            <a:r>
              <a:rPr lang="en-US" sz="2800" dirty="0" smtClean="0"/>
              <a:t> are roughly preserved by JL</a:t>
            </a:r>
          </a:p>
          <a:p>
            <a:pPr lvl="1"/>
            <a:endParaRPr lang="en-US" sz="2800" dirty="0"/>
          </a:p>
          <a:p>
            <a:r>
              <a:rPr lang="en-US" dirty="0" smtClean="0"/>
              <a:t>For (2), </a:t>
            </a:r>
            <a:r>
              <a:rPr lang="en-US" dirty="0" err="1" smtClean="0"/>
              <a:t>derandomize</a:t>
            </a:r>
            <a:r>
              <a:rPr lang="en-US" dirty="0" smtClean="0"/>
              <a:t> an auxiliary algorithm via a reordering argument and Nisan’s PRG [I]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8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47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Conclusions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8038"/>
                <a:ext cx="10515600" cy="513034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Beat </a:t>
                </a:r>
                <a:r>
                  <a:rPr lang="en-US" dirty="0" err="1" smtClean="0"/>
                  <a:t>CountSketch</a:t>
                </a:r>
                <a:r>
                  <a:rPr lang="en-US" dirty="0" smtClean="0"/>
                  <a:t> for 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-heavy hitters in a data stream</a:t>
                </a:r>
              </a:p>
              <a:p>
                <a:endParaRPr lang="en-US" dirty="0"/>
              </a:p>
              <a:p>
                <a:r>
                  <a:rPr lang="en-US" dirty="0" smtClean="0"/>
                  <a:t>Achieve O(log n log </a:t>
                </a:r>
                <a:r>
                  <a:rPr lang="en-US" dirty="0" err="1" smtClean="0"/>
                  <a:t>log</a:t>
                </a:r>
                <a:r>
                  <a:rPr lang="en-US" dirty="0" smtClean="0"/>
                  <a:t> n) bits of space instead of 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n) bits</a:t>
                </a:r>
              </a:p>
              <a:p>
                <a:endParaRPr lang="en-US" dirty="0"/>
              </a:p>
              <a:p>
                <a:r>
                  <a:rPr lang="en-US" dirty="0" smtClean="0"/>
                  <a:t>New results for estimating F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at all points and L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- estimation</a:t>
                </a:r>
              </a:p>
              <a:p>
                <a:endParaRPr lang="en-US" baseline="-25000" dirty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Questions:</a:t>
                </a:r>
              </a:p>
              <a:p>
                <a:pPr lvl="1"/>
                <a:r>
                  <a:rPr lang="en-US" dirty="0" smtClean="0"/>
                  <a:t>Is this a significant practical improvement over </a:t>
                </a:r>
                <a:r>
                  <a:rPr lang="en-US" dirty="0" err="1" smtClean="0"/>
                  <a:t>CountSketch</a:t>
                </a:r>
                <a:r>
                  <a:rPr lang="en-US" dirty="0" smtClean="0"/>
                  <a:t> as well?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 we use Gaussian processes for other insertion-only stream problems?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 we remove the log </a:t>
                </a:r>
                <a:r>
                  <a:rPr lang="en-US" dirty="0" err="1" smtClean="0"/>
                  <a:t>log</a:t>
                </a:r>
                <a:r>
                  <a:rPr lang="en-US" dirty="0" smtClean="0"/>
                  <a:t> n factor?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8038"/>
                <a:ext cx="10515600" cy="5130348"/>
              </a:xfrm>
              <a:blipFill rotWithShape="0">
                <a:blip r:embed="rId2"/>
                <a:stretch>
                  <a:fillRect l="-1043" t="-2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46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1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Streaming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920" y="2855915"/>
            <a:ext cx="10830560" cy="4191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Stream of elements a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1</a:t>
            </a:r>
            <a:r>
              <a:rPr lang="en-US" altLang="en-US" sz="2400" dirty="0">
                <a:solidFill>
                  <a:srgbClr val="000000"/>
                </a:solidFill>
              </a:rPr>
              <a:t>, …, a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</a:rPr>
              <a:t>in </a:t>
            </a:r>
            <a:r>
              <a:rPr lang="en-US" altLang="en-US" sz="2400" dirty="0">
                <a:solidFill>
                  <a:srgbClr val="000000"/>
                </a:solidFill>
              </a:rPr>
              <a:t>[n] = {1, …, n</a:t>
            </a:r>
            <a:r>
              <a:rPr lang="en-US" altLang="en-US" sz="2400" dirty="0" smtClean="0">
                <a:solidFill>
                  <a:srgbClr val="000000"/>
                </a:solidFill>
              </a:rPr>
              <a:t>}. Assume m = poly(n)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One pass over the data 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Minimize space complexity (in bits) for solving a task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Let </a:t>
            </a:r>
            <a:r>
              <a:rPr lang="en-US" altLang="en-US" sz="2400" dirty="0" smtClean="0">
                <a:solidFill>
                  <a:srgbClr val="000000"/>
                </a:solidFill>
              </a:rPr>
              <a:t>f</a:t>
            </a:r>
            <a:r>
              <a:rPr lang="en-US" altLang="en-US" sz="2400" baseline="-25000" dirty="0" smtClean="0">
                <a:solidFill>
                  <a:srgbClr val="000000"/>
                </a:solidFill>
              </a:rPr>
              <a:t>j </a:t>
            </a:r>
            <a:r>
              <a:rPr lang="en-US" altLang="en-US" sz="2400" dirty="0" smtClean="0">
                <a:solidFill>
                  <a:srgbClr val="000000"/>
                </a:solidFill>
              </a:rPr>
              <a:t>be the number of occurrences of item j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Heavy Hitters Problem: </a:t>
            </a:r>
            <a:r>
              <a:rPr lang="en-US" altLang="en-US" sz="2400" dirty="0" smtClean="0"/>
              <a:t>find those j for which f</a:t>
            </a:r>
            <a:r>
              <a:rPr lang="en-US" altLang="en-US" sz="2400" baseline="-25000" dirty="0" smtClean="0"/>
              <a:t>j </a:t>
            </a:r>
            <a:r>
              <a:rPr lang="en-US" altLang="en-US" sz="2400" dirty="0" smtClean="0"/>
              <a:t>is large</a:t>
            </a:r>
            <a:endParaRPr lang="en-US" altLang="en-US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829675" y="1371601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6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772401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2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981826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1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05526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1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257801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3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448176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7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600451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/>
              <a:t>3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762251" y="1676401"/>
            <a:ext cx="847725" cy="798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4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743200" y="1676400"/>
            <a:ext cx="5867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2743201" y="2438401"/>
            <a:ext cx="5876925" cy="365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743200" y="1676401"/>
            <a:ext cx="0" cy="7985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581400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429125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257800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124575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972300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820025" y="1676401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8610600" y="1676401"/>
            <a:ext cx="0" cy="798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162300" y="990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5833 4.44444E-6 " pathEditMode="relative" rAng="0" ptsTypes="AA">
                                      <p:cBhvr>
                                        <p:cTn id="10" dur="28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4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3" dur="4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4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4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4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4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4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1" dur="4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4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5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4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9" dur="4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4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3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4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7" dur="4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4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02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Guarantees 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16731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altLang="en-US" sz="2600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altLang="en-US" sz="2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2600" dirty="0" smtClean="0">
                    <a:solidFill>
                      <a:srgbClr val="FF0000"/>
                    </a:solidFill>
                  </a:rPr>
                  <a:t> – guarantee</a:t>
                </a:r>
              </a:p>
              <a:p>
                <a:pPr lvl="1"/>
                <a:r>
                  <a:rPr lang="en-US" altLang="en-US" sz="2600" dirty="0" smtClean="0">
                    <a:solidFill>
                      <a:srgbClr val="000000"/>
                    </a:solidFill>
                  </a:rPr>
                  <a:t>output a set containing all items j for which f</a:t>
                </a:r>
                <a:r>
                  <a:rPr lang="en-US" altLang="en-US" sz="2600" baseline="-25000" dirty="0" smtClean="0">
                    <a:solidFill>
                      <a:srgbClr val="000000"/>
                    </a:solidFill>
                  </a:rPr>
                  <a:t>j 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l-GR" sz="2600" dirty="0" smtClean="0"/>
                  <a:t>φ</a:t>
                </a:r>
                <a:r>
                  <a:rPr lang="en-US" sz="2600" dirty="0" smtClean="0"/>
                  <a:t> m</a:t>
                </a:r>
              </a:p>
              <a:p>
                <a:pPr lvl="1"/>
                <a:r>
                  <a:rPr lang="en-US" sz="2600" dirty="0" smtClean="0"/>
                  <a:t>the set should not contain any j with 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sz="2600" baseline="-25000" dirty="0" smtClean="0">
                    <a:solidFill>
                      <a:srgbClr val="000000"/>
                    </a:solidFill>
                  </a:rPr>
                  <a:t>j 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600" dirty="0" smtClean="0"/>
                  <a:t> (</a:t>
                </a:r>
                <a:r>
                  <a:rPr lang="el-GR" sz="2600" dirty="0" smtClean="0"/>
                  <a:t>φ</a:t>
                </a:r>
                <a:r>
                  <a:rPr lang="en-US" sz="2600" dirty="0" smtClean="0"/>
                  <a:t>-</a:t>
                </a:r>
                <a:r>
                  <a:rPr lang="el-GR" sz="2600" dirty="0" smtClean="0"/>
                  <a:t>ε</a:t>
                </a:r>
                <a:r>
                  <a:rPr lang="en-US" sz="2600" dirty="0" smtClean="0"/>
                  <a:t>) m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r>
                  <a:rPr lang="en-US" altLang="en-US" sz="2600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altLang="en-US" sz="26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altLang="en-US" sz="2600" dirty="0" smtClean="0">
                    <a:solidFill>
                      <a:srgbClr val="FF0000"/>
                    </a:solidFill>
                  </a:rPr>
                  <a:t> – guarantee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altLang="en-US" sz="2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en-US" sz="2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en-US" sz="2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  <m:sup>
                            <m:r>
                              <a:rPr lang="en-US" altLang="en-US" sz="2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altLang="en-US" sz="26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en-US" sz="2600" dirty="0" smtClean="0">
                    <a:solidFill>
                      <a:srgbClr val="000000"/>
                    </a:solidFill>
                  </a:rPr>
                  <a:t>output a set containing all items j for which f</a:t>
                </a:r>
                <a:r>
                  <a:rPr lang="en-US" altLang="en-US" sz="2600" baseline="-25000" dirty="0" smtClean="0">
                    <a:solidFill>
                      <a:srgbClr val="000000"/>
                    </a:solidFill>
                  </a:rPr>
                  <a:t>j </a:t>
                </a:r>
                <a:r>
                  <a:rPr lang="en-US" altLang="en-US" sz="2600" baseline="30000" dirty="0" smtClean="0">
                    <a:solidFill>
                      <a:srgbClr val="000000"/>
                    </a:solidFill>
                  </a:rPr>
                  <a:t>2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600" dirty="0" smtClean="0"/>
                          <m:t>φ</m:t>
                        </m:r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600" b="0" dirty="0" smtClean="0"/>
              </a:p>
              <a:p>
                <a:pPr lvl="1"/>
                <a:r>
                  <a:rPr lang="en-US" sz="2600" dirty="0" smtClean="0"/>
                  <a:t>the set should not contain any j with 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sz="2600" baseline="-25000" dirty="0" smtClean="0">
                    <a:solidFill>
                      <a:srgbClr val="000000"/>
                    </a:solidFill>
                  </a:rPr>
                  <a:t>j </a:t>
                </a:r>
                <a:r>
                  <a:rPr lang="en-US" altLang="en-US" sz="2600" baseline="30000" dirty="0" smtClean="0">
                    <a:solidFill>
                      <a:srgbClr val="000000"/>
                    </a:solidFill>
                  </a:rPr>
                  <a:t>2</a:t>
                </a:r>
                <a:r>
                  <a:rPr lang="en-US" altLang="en-US" sz="26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600" dirty="0" smtClean="0"/>
                  <a:t> (</a:t>
                </a:r>
                <a:r>
                  <a:rPr lang="el-GR" sz="2600" dirty="0" smtClean="0"/>
                  <a:t>φ</a:t>
                </a:r>
                <a:r>
                  <a:rPr lang="en-US" sz="2600" dirty="0" smtClean="0"/>
                  <a:t>-</a:t>
                </a:r>
                <a:r>
                  <a:rPr lang="el-GR" sz="2600" dirty="0" smtClean="0"/>
                  <a:t>ε</a:t>
                </a:r>
                <a:r>
                  <a:rPr lang="en-US" sz="2600" dirty="0" smtClean="0"/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600" dirty="0" smtClean="0"/>
              </a:p>
              <a:p>
                <a:pPr lvl="1"/>
                <a:endParaRPr lang="en-US" sz="2600" dirty="0" smtClean="0"/>
              </a:p>
              <a:p>
                <a:r>
                  <a:rPr lang="en-US" sz="2600" dirty="0" smtClean="0">
                    <a:solidFill>
                      <a:srgbClr val="002060"/>
                    </a:solidFill>
                  </a:rPr>
                  <a:t>This talk: </a:t>
                </a:r>
                <a:r>
                  <a:rPr lang="el-GR" sz="2600" dirty="0" smtClean="0"/>
                  <a:t>φ</a:t>
                </a:r>
                <a:r>
                  <a:rPr lang="en-US" sz="2600" dirty="0" smtClean="0"/>
                  <a:t> is a constant, </a:t>
                </a:r>
                <a:r>
                  <a:rPr lang="el-GR" sz="2600" dirty="0" smtClean="0"/>
                  <a:t>ε</a:t>
                </a:r>
                <a:r>
                  <a:rPr lang="en-US" sz="2600" dirty="0" smtClean="0"/>
                  <a:t> = </a:t>
                </a:r>
                <a:r>
                  <a:rPr lang="el-GR" sz="2600" dirty="0" smtClean="0"/>
                  <a:t>φ</a:t>
                </a:r>
                <a:r>
                  <a:rPr lang="en-US" sz="2600" dirty="0" smtClean="0"/>
                  <a:t>/2</a:t>
                </a:r>
                <a:endParaRPr lang="en-US" sz="2600" dirty="0"/>
              </a:p>
              <a:p>
                <a:pPr lvl="1"/>
                <a:endParaRPr lang="en-US" sz="2600" dirty="0"/>
              </a:p>
              <a:p>
                <a:r>
                  <a:rPr lang="en-US" altLang="en-US" sz="2600" dirty="0" smtClean="0"/>
                  <a:t>l</a:t>
                </a:r>
                <a:r>
                  <a:rPr lang="en-US" altLang="en-US" sz="2600" baseline="-25000" dirty="0" smtClean="0"/>
                  <a:t>2</a:t>
                </a:r>
                <a:r>
                  <a:rPr lang="en-US" altLang="en-US" sz="2600" dirty="0" smtClean="0"/>
                  <a:t> – guarantee is much stronger than the l</a:t>
                </a:r>
                <a:r>
                  <a:rPr lang="en-US" altLang="en-US" sz="2600" baseline="-25000" dirty="0" smtClean="0"/>
                  <a:t>1</a:t>
                </a:r>
                <a:r>
                  <a:rPr lang="en-US" altLang="en-US" sz="2600" dirty="0" smtClean="0"/>
                  <a:t> – guarantee</a:t>
                </a:r>
              </a:p>
              <a:p>
                <a:pPr lvl="1"/>
                <a:r>
                  <a:rPr lang="en-US" altLang="en-US" sz="2600" dirty="0" smtClean="0"/>
                  <a:t>Suppose frequency vector is (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600" dirty="0" smtClean="0"/>
                  <a:t>, 1, 1, 1, …, 1)</a:t>
                </a:r>
              </a:p>
              <a:p>
                <a:pPr lvl="1"/>
                <a:r>
                  <a:rPr lang="en-US" altLang="en-US" sz="2600" dirty="0" smtClean="0"/>
                  <a:t>Item 1 is an l</a:t>
                </a:r>
                <a:r>
                  <a:rPr lang="en-US" altLang="en-US" sz="2600" baseline="-25000" dirty="0" smtClean="0"/>
                  <a:t>2</a:t>
                </a:r>
                <a:r>
                  <a:rPr lang="en-US" altLang="en-US" sz="2600" dirty="0" smtClean="0"/>
                  <a:t>-heavy hitter but not an l</a:t>
                </a:r>
                <a:r>
                  <a:rPr lang="en-US" altLang="en-US" sz="2600" baseline="-25000" dirty="0"/>
                  <a:t>1</a:t>
                </a:r>
                <a:r>
                  <a:rPr lang="en-US" altLang="en-US" sz="2600" dirty="0" smtClean="0"/>
                  <a:t>-heavy hitter</a:t>
                </a:r>
              </a:p>
              <a:p>
                <a:endParaRPr lang="en-US" altLang="en-US" dirty="0" smtClean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167312"/>
              </a:xfrm>
              <a:blipFill rotWithShape="0">
                <a:blip r:embed="rId2"/>
                <a:stretch>
                  <a:fillRect l="-812" t="-2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8941480" y="1690688"/>
            <a:ext cx="2913062" cy="2406650"/>
            <a:chOff x="3840" y="1152"/>
            <a:chExt cx="1835" cy="1516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152"/>
              <a:ext cx="1835" cy="1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953" y="2377"/>
              <a:ext cx="16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/>
                <a:t>f</a:t>
              </a:r>
              <a:r>
                <a:rPr lang="en-US" altLang="en-US" sz="2400" b="1" baseline="-25000" dirty="0" smtClean="0"/>
                <a:t>1,</a:t>
              </a:r>
              <a:r>
                <a:rPr lang="en-US" altLang="en-US" sz="2400" b="1" dirty="0" smtClean="0"/>
                <a:t>  f</a:t>
              </a:r>
              <a:r>
                <a:rPr lang="en-US" altLang="en-US" sz="2400" b="1" baseline="-25000" dirty="0" smtClean="0"/>
                <a:t>2      </a:t>
              </a:r>
              <a:r>
                <a:rPr lang="en-US" altLang="en-US" sz="2400" b="1" dirty="0" smtClean="0"/>
                <a:t>f</a:t>
              </a:r>
              <a:r>
                <a:rPr lang="en-US" altLang="en-US" sz="2400" b="1" baseline="-25000" dirty="0" smtClean="0"/>
                <a:t>3</a:t>
              </a:r>
              <a:r>
                <a:rPr lang="en-US" altLang="en-US" sz="2400" b="1" dirty="0" smtClean="0"/>
                <a:t>   f</a:t>
              </a:r>
              <a:r>
                <a:rPr lang="en-US" altLang="en-US" sz="2400" b="1" baseline="-25000" dirty="0" smtClean="0"/>
                <a:t>4      </a:t>
              </a:r>
              <a:r>
                <a:rPr lang="en-US" altLang="en-US" sz="2400" b="1" dirty="0" smtClean="0"/>
                <a:t>f</a:t>
              </a:r>
              <a:r>
                <a:rPr lang="en-US" altLang="en-US" sz="2400" b="1" baseline="-25000" dirty="0"/>
                <a:t>5</a:t>
              </a:r>
              <a:r>
                <a:rPr lang="en-US" altLang="en-US" sz="2400" b="1" dirty="0" smtClean="0"/>
                <a:t>    f</a:t>
              </a:r>
              <a:r>
                <a:rPr lang="en-US" altLang="en-US" sz="2400" b="1" baseline="-25000" dirty="0" smtClean="0"/>
                <a:t>6 </a:t>
              </a:r>
              <a:endParaRPr lang="en-US" altLang="en-US" sz="24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816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80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CountSketch achieves the </a:t>
            </a:r>
            <a:r>
              <a:rPr lang="en-US" altLang="en-US" dirty="0" smtClean="0">
                <a:solidFill>
                  <a:srgbClr val="002060"/>
                </a:solidFill>
              </a:rPr>
              <a:t>l</a:t>
            </a:r>
            <a:r>
              <a:rPr lang="en-US" alt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altLang="en-US" dirty="0" smtClean="0">
                <a:solidFill>
                  <a:srgbClr val="002060"/>
                </a:solidFill>
              </a:rPr>
              <a:t>–guarantee </a:t>
            </a:r>
            <a:r>
              <a:rPr lang="en-US" dirty="0" smtClean="0">
                <a:solidFill>
                  <a:srgbClr val="002060"/>
                </a:solidFill>
              </a:rPr>
              <a:t>[CCFC]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28" y="1758723"/>
            <a:ext cx="10798629" cy="1734004"/>
          </a:xfrm>
        </p:spPr>
        <p:txBody>
          <a:bodyPr/>
          <a:lstStyle/>
          <a:p>
            <a:pPr lvl="1"/>
            <a:r>
              <a:rPr lang="en-US" altLang="en-US" dirty="0" smtClean="0"/>
              <a:t>Assign </a:t>
            </a:r>
            <a:r>
              <a:rPr lang="en-US" altLang="en-US" dirty="0"/>
              <a:t>each coordinate </a:t>
            </a:r>
            <a:r>
              <a:rPr lang="en-US" altLang="en-US" dirty="0" err="1"/>
              <a:t>i</a:t>
            </a:r>
            <a:r>
              <a:rPr lang="en-US" altLang="en-US" dirty="0"/>
              <a:t> a random </a:t>
            </a:r>
            <a:r>
              <a:rPr lang="en-US" altLang="en-US" dirty="0" smtClean="0"/>
              <a:t>sign </a:t>
            </a:r>
            <a:r>
              <a:rPr lang="en-US" altLang="en-US" dirty="0" smtClean="0">
                <a:latin typeface="cmmi10" panose="020B0500000000000000" pitchFamily="34" charset="0"/>
              </a:rPr>
              <a:t>¾</a:t>
            </a:r>
            <a:r>
              <a:rPr lang="en-US" altLang="en-US" dirty="0" smtClean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r>
              <a:rPr lang="en-US" altLang="en-US" dirty="0">
                <a:latin typeface="cmsy10" panose="020B0500000000000000" pitchFamily="34" charset="0"/>
              </a:rPr>
              <a:t>2</a:t>
            </a:r>
            <a:r>
              <a:rPr lang="en-US" altLang="en-US" dirty="0"/>
              <a:t> {-1,1}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Randomly </a:t>
            </a:r>
            <a:r>
              <a:rPr lang="en-US" altLang="en-US" dirty="0"/>
              <a:t>partition coordinates into B buckets, maintain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 </a:t>
            </a:r>
            <a:r>
              <a:rPr lang="el-GR" altLang="en-US" dirty="0"/>
              <a:t>Σ</a:t>
            </a:r>
            <a:r>
              <a:rPr lang="en-US" altLang="en-US" baseline="-25000" dirty="0"/>
              <a:t>i: h(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) = j</a:t>
            </a:r>
            <a:r>
              <a:rPr lang="en-US" altLang="en-US" dirty="0"/>
              <a:t> </a:t>
            </a:r>
            <a:r>
              <a:rPr lang="en-US" altLang="en-US" dirty="0">
                <a:latin typeface="cmmi10" panose="020B0500000000000000" pitchFamily="34" charset="0"/>
              </a:rPr>
              <a:t>¾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 smtClean="0"/>
              <a:t>)</a:t>
            </a:r>
            <a:r>
              <a:rPr lang="en-US" altLang="en-US" dirty="0" smtClean="0">
                <a:latin typeface="cmsy10" panose="020B0500000000000000" pitchFamily="34" charset="0"/>
              </a:rPr>
              <a:t>¢</a:t>
            </a:r>
            <a:r>
              <a:rPr lang="en-US" altLang="en-US" dirty="0"/>
              <a:t>f</a:t>
            </a:r>
            <a:r>
              <a:rPr lang="en-US" altLang="en-US" baseline="-25000" dirty="0" smtClean="0"/>
              <a:t>i </a:t>
            </a:r>
            <a:r>
              <a:rPr lang="en-US" altLang="en-US" dirty="0"/>
              <a:t>in j-</a:t>
            </a:r>
            <a:r>
              <a:rPr lang="en-US" altLang="en-US" dirty="0" err="1"/>
              <a:t>th</a:t>
            </a:r>
            <a:r>
              <a:rPr lang="en-US" altLang="en-US" dirty="0"/>
              <a:t> bucket</a:t>
            </a:r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31672" y="3703411"/>
            <a:ext cx="6477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altLang="en-US" sz="260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altLang="en-US" sz="2600"/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600" baseline="30000"/>
          </a:p>
        </p:txBody>
      </p:sp>
      <p:graphicFrame>
        <p:nvGraphicFramePr>
          <p:cNvPr id="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35066"/>
              </p:ext>
            </p:extLst>
          </p:nvPr>
        </p:nvGraphicFramePr>
        <p:xfrm>
          <a:off x="3641272" y="5075011"/>
          <a:ext cx="4267200" cy="762000"/>
        </p:xfrm>
        <a:graphic>
          <a:graphicData uri="http://schemas.openxmlformats.org/drawingml/2006/table">
            <a:tbl>
              <a:tblPr/>
              <a:tblGrid>
                <a:gridCol w="466725"/>
                <a:gridCol w="2744788"/>
                <a:gridCol w="522287"/>
                <a:gridCol w="533400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i: h(</a:t>
                      </a:r>
                      <a:r>
                        <a:rPr kumimoji="0" lang="en-US" altLang="en-US" sz="2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= 2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anose="020B0500000000000000" pitchFamily="34" charset="0"/>
                          <a:cs typeface="Arial" panose="020B0604020202020204" pitchFamily="34" charset="0"/>
                        </a:rPr>
                        <a:t>¾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Arial" panose="020B0604020202020204" pitchFamily="34" charset="0"/>
                        </a:rPr>
                        <a:t>¢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08910"/>
              </p:ext>
            </p:extLst>
          </p:nvPr>
        </p:nvGraphicFramePr>
        <p:xfrm>
          <a:off x="2574472" y="3474811"/>
          <a:ext cx="6324600" cy="838200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  <a:gridCol w="633412"/>
                <a:gridCol w="631825"/>
                <a:gridCol w="631825"/>
                <a:gridCol w="633413"/>
                <a:gridCol w="631825"/>
                <a:gridCol w="633412"/>
                <a:gridCol w="631825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87"/>
          <p:cNvSpPr>
            <a:spLocks noChangeShapeType="1"/>
          </p:cNvSpPr>
          <p:nvPr/>
        </p:nvSpPr>
        <p:spPr bwMode="auto">
          <a:xfrm>
            <a:off x="2879272" y="4313011"/>
            <a:ext cx="419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8"/>
          <p:cNvSpPr>
            <a:spLocks noChangeShapeType="1"/>
          </p:cNvSpPr>
          <p:nvPr/>
        </p:nvSpPr>
        <p:spPr bwMode="auto">
          <a:xfrm>
            <a:off x="3565072" y="4313011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9"/>
          <p:cNvSpPr>
            <a:spLocks noChangeShapeType="1"/>
          </p:cNvSpPr>
          <p:nvPr/>
        </p:nvSpPr>
        <p:spPr bwMode="auto">
          <a:xfrm flipH="1">
            <a:off x="3946072" y="4313011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0"/>
          <p:cNvSpPr>
            <a:spLocks noChangeShapeType="1"/>
          </p:cNvSpPr>
          <p:nvPr/>
        </p:nvSpPr>
        <p:spPr bwMode="auto">
          <a:xfrm>
            <a:off x="4784272" y="4313011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1"/>
          <p:cNvSpPr>
            <a:spLocks noChangeShapeType="1"/>
          </p:cNvSpPr>
          <p:nvPr/>
        </p:nvSpPr>
        <p:spPr bwMode="auto">
          <a:xfrm flipH="1">
            <a:off x="3946072" y="4313011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2"/>
          <p:cNvSpPr>
            <a:spLocks noChangeShapeType="1"/>
          </p:cNvSpPr>
          <p:nvPr/>
        </p:nvSpPr>
        <p:spPr bwMode="auto">
          <a:xfrm>
            <a:off x="5393872" y="4313011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3"/>
          <p:cNvSpPr>
            <a:spLocks noChangeShapeType="1"/>
          </p:cNvSpPr>
          <p:nvPr/>
        </p:nvSpPr>
        <p:spPr bwMode="auto">
          <a:xfrm>
            <a:off x="6003472" y="4313011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94"/>
          <p:cNvSpPr>
            <a:spLocks noChangeShapeType="1"/>
          </p:cNvSpPr>
          <p:nvPr/>
        </p:nvSpPr>
        <p:spPr bwMode="auto">
          <a:xfrm flipH="1">
            <a:off x="5241472" y="4313011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95"/>
          <p:cNvSpPr>
            <a:spLocks noChangeShapeType="1"/>
          </p:cNvSpPr>
          <p:nvPr/>
        </p:nvSpPr>
        <p:spPr bwMode="auto">
          <a:xfrm flipH="1">
            <a:off x="4022272" y="4313011"/>
            <a:ext cx="3276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96"/>
          <p:cNvSpPr>
            <a:spLocks noChangeShapeType="1"/>
          </p:cNvSpPr>
          <p:nvPr/>
        </p:nvSpPr>
        <p:spPr bwMode="auto">
          <a:xfrm flipH="1">
            <a:off x="7679872" y="4313011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97"/>
          <p:cNvSpPr>
            <a:spLocks noChangeShapeType="1"/>
          </p:cNvSpPr>
          <p:nvPr/>
        </p:nvSpPr>
        <p:spPr bwMode="auto">
          <a:xfrm flipH="1">
            <a:off x="7146472" y="4313011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473528" y="6096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Estimate </a:t>
            </a:r>
            <a:r>
              <a:rPr lang="en-US" altLang="en-US" sz="2400" dirty="0" smtClean="0"/>
              <a:t>f</a:t>
            </a:r>
            <a:r>
              <a:rPr lang="en-US" altLang="en-US" sz="2400" baseline="-25000" dirty="0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as </a:t>
            </a:r>
            <a:r>
              <a:rPr lang="en-US" altLang="en-US" sz="2400" dirty="0">
                <a:latin typeface="cmmi10" panose="020B0500000000000000" pitchFamily="34" charset="0"/>
              </a:rPr>
              <a:t>¾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</a:t>
            </a:r>
            <a:r>
              <a:rPr lang="en-US" altLang="en-US" sz="2400" dirty="0">
                <a:latin typeface="cmsy10" panose="020B0500000000000000" pitchFamily="34" charset="0"/>
              </a:rPr>
              <a:t>¢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h</a:t>
            </a:r>
            <a:r>
              <a:rPr lang="en-US" altLang="en-US" sz="2400" baseline="-25000" dirty="0"/>
              <a:t>(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/>
              <a:t>) 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91884" y="1629228"/>
                <a:ext cx="10961915" cy="357527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1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300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7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7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10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lvl="1">
                  <a:spcBef>
                    <a:spcPct val="20000"/>
                  </a:spcBef>
                  <a:buFontTx/>
                  <a:buChar char="•"/>
                </a:pPr>
                <a:r>
                  <a:rPr lang="en-US" altLang="en-US" sz="2800" dirty="0" smtClean="0"/>
                  <a:t> Repeat this hashing scheme O(log n) times</a:t>
                </a:r>
              </a:p>
              <a:p>
                <a:pPr lvl="1">
                  <a:spcBef>
                    <a:spcPct val="20000"/>
                  </a:spcBef>
                  <a:buFontTx/>
                  <a:buChar char="•"/>
                </a:pPr>
                <a:r>
                  <a:rPr lang="en-US" altLang="en-US" sz="2800" dirty="0" smtClean="0"/>
                  <a:t> Output median of estimates</a:t>
                </a:r>
              </a:p>
              <a:p>
                <a:pPr lvl="1">
                  <a:spcBef>
                    <a:spcPct val="20000"/>
                  </a:spcBef>
                  <a:buFontTx/>
                  <a:buChar char="•"/>
                </a:pPr>
                <a:r>
                  <a:rPr lang="en-US" altLang="en-US" sz="2800" dirty="0"/>
                  <a:t> </a:t>
                </a:r>
                <a:r>
                  <a:rPr lang="en-US" altLang="en-US" sz="2800" dirty="0" smtClean="0"/>
                  <a:t>Ensures every </a:t>
                </a:r>
                <a:r>
                  <a:rPr lang="en-US" altLang="en-US" sz="2800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sz="2800" baseline="-25000" dirty="0" smtClean="0">
                    <a:solidFill>
                      <a:srgbClr val="000000"/>
                    </a:solidFill>
                  </a:rPr>
                  <a:t>j </a:t>
                </a:r>
                <a:r>
                  <a:rPr lang="en-US" altLang="en-US" sz="2800" dirty="0" smtClean="0">
                    <a:solidFill>
                      <a:srgbClr val="000000"/>
                    </a:solidFill>
                  </a:rPr>
                  <a:t>is approximated up to an additive </a:t>
                </a:r>
                <a14:m>
                  <m:oMath xmlns:m="http://schemas.openxmlformats.org/officeDocument/2006/math">
                    <m:r>
                      <a:rPr lang="en-US" alt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2800" dirty="0" smtClean="0"/>
                  <a:t>/B)</a:t>
                </a:r>
                <a:r>
                  <a:rPr lang="en-US" altLang="en-US" sz="2800" baseline="30000" dirty="0" smtClean="0"/>
                  <a:t>1/2</a:t>
                </a:r>
              </a:p>
              <a:p>
                <a:pPr lvl="1">
                  <a:spcBef>
                    <a:spcPct val="20000"/>
                  </a:spcBef>
                  <a:buFontTx/>
                  <a:buChar char="•"/>
                </a:pPr>
                <a:r>
                  <a:rPr lang="en-US" altLang="en-US" sz="2800" dirty="0"/>
                  <a:t> </a:t>
                </a:r>
                <a:r>
                  <a:rPr lang="en-US" altLang="en-US" sz="2800" dirty="0" smtClean="0"/>
                  <a:t>Gives O(log</a:t>
                </a:r>
                <a:r>
                  <a:rPr lang="en-US" altLang="en-US" sz="2800" baseline="30000" dirty="0" smtClean="0"/>
                  <a:t>2</a:t>
                </a:r>
                <a:r>
                  <a:rPr lang="en-US" altLang="en-US" sz="2800" dirty="0" smtClean="0"/>
                  <a:t> n) bits of space</a:t>
                </a:r>
              </a:p>
            </p:txBody>
          </p:sp>
        </mc:Choice>
        <mc:Fallback xmlns="">
          <p:sp>
            <p:nvSpPr>
              <p:cNvPr id="19" name="Cloud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884" y="1629228"/>
                <a:ext cx="10961915" cy="357527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1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300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7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7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10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blipFill rotWithShape="0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8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Known Space Bounds for </a:t>
            </a:r>
            <a:r>
              <a:rPr lang="en-US" altLang="en-US" dirty="0" smtClean="0">
                <a:solidFill>
                  <a:srgbClr val="002060"/>
                </a:solidFill>
              </a:rPr>
              <a:t>l</a:t>
            </a:r>
            <a:r>
              <a:rPr lang="en-US" alt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altLang="en-US" dirty="0" smtClean="0">
                <a:solidFill>
                  <a:srgbClr val="002060"/>
                </a:solidFill>
              </a:rPr>
              <a:t>– 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446"/>
          </a:xfrm>
        </p:spPr>
        <p:txBody>
          <a:bodyPr>
            <a:normAutofit/>
          </a:bodyPr>
          <a:lstStyle/>
          <a:p>
            <a:r>
              <a:rPr lang="en-US" dirty="0" smtClean="0"/>
              <a:t>CountSketch achieves O(log</a:t>
            </a:r>
            <a:r>
              <a:rPr lang="en-US" baseline="30000" dirty="0" smtClean="0"/>
              <a:t>2</a:t>
            </a:r>
            <a:r>
              <a:rPr lang="en-US" dirty="0" smtClean="0"/>
              <a:t> n) bits of space</a:t>
            </a:r>
          </a:p>
          <a:p>
            <a:endParaRPr lang="en-US" dirty="0" smtClean="0"/>
          </a:p>
          <a:p>
            <a:r>
              <a:rPr lang="en-US" dirty="0" smtClean="0"/>
              <a:t>If the stream is allowed to have deletions, this is optimal [DPIW]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What about insertion-only streams? </a:t>
            </a:r>
          </a:p>
          <a:p>
            <a:pPr lvl="1"/>
            <a:r>
              <a:rPr lang="en-US" dirty="0" smtClean="0"/>
              <a:t>This is the model originally introduced by </a:t>
            </a:r>
            <a:r>
              <a:rPr lang="en-US" dirty="0" err="1" smtClean="0"/>
              <a:t>Alon</a:t>
            </a:r>
            <a:r>
              <a:rPr lang="en-US" dirty="0" smtClean="0"/>
              <a:t>, Matias, and </a:t>
            </a:r>
            <a:r>
              <a:rPr lang="en-US" dirty="0" err="1" smtClean="0"/>
              <a:t>Szegedy</a:t>
            </a:r>
            <a:endParaRPr lang="en-US" dirty="0" smtClean="0"/>
          </a:p>
          <a:p>
            <a:pPr lvl="1"/>
            <a:r>
              <a:rPr lang="en-US" dirty="0" smtClean="0"/>
              <a:t>Models internet search logs, network traffic, databases, scientific data, etc.</a:t>
            </a:r>
          </a:p>
          <a:p>
            <a:pPr lvl="1"/>
            <a:endParaRPr lang="en-US" dirty="0"/>
          </a:p>
          <a:p>
            <a:r>
              <a:rPr lang="en-US" dirty="0" smtClean="0"/>
              <a:t>The only known lower bound is </a:t>
            </a:r>
            <a:r>
              <a:rPr lang="el-GR" dirty="0" smtClean="0"/>
              <a:t>Ω</a:t>
            </a:r>
            <a:r>
              <a:rPr lang="en-US" dirty="0" smtClean="0"/>
              <a:t>(log n) bits, just to report the identity of the heavy hitter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Our Results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1243" y="1690688"/>
                <a:ext cx="11097986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We give an algorithm using O(log n log </a:t>
                </a:r>
                <a:r>
                  <a:rPr lang="en-US" dirty="0" err="1" smtClean="0"/>
                  <a:t>log</a:t>
                </a:r>
                <a:r>
                  <a:rPr lang="en-US" dirty="0" smtClean="0"/>
                  <a:t> n) bits of space!</a:t>
                </a:r>
              </a:p>
              <a:p>
                <a:endParaRPr lang="en-US" dirty="0"/>
              </a:p>
              <a:p>
                <a:r>
                  <a:rPr lang="en-US" dirty="0" smtClean="0"/>
                  <a:t>Same techniques give a number of other results: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at all times) </a:t>
                </a:r>
                <a:r>
                  <a:rPr lang="en-US" dirty="0" smtClean="0"/>
                  <a:t>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at all times in a stream with O(log n log </a:t>
                </a:r>
                <a:r>
                  <a:rPr lang="en-US" dirty="0" err="1" smtClean="0"/>
                  <a:t>log</a:t>
                </a:r>
                <a:r>
                  <a:rPr lang="en-US" dirty="0" smtClean="0"/>
                  <a:t> n) bits of space</a:t>
                </a:r>
              </a:p>
              <a:p>
                <a:pPr lvl="1"/>
                <a:r>
                  <a:rPr lang="en-US" dirty="0" smtClean="0"/>
                  <a:t>Improves the union bound which would take 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n) bits of space</a:t>
                </a:r>
              </a:p>
              <a:p>
                <a:pPr lvl="1"/>
                <a:r>
                  <a:rPr lang="en-US" dirty="0" smtClean="0"/>
                  <a:t>Improves an algorithm of [HTY] which requires m &gt;&gt; poly(n) to achieve savings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-Estimation) </a:t>
                </a:r>
                <a:r>
                  <a:rPr lang="en-US" dirty="0" smtClean="0"/>
                  <a:t>Compute max</a:t>
                </a:r>
                <a:r>
                  <a:rPr lang="en-US" baseline="-25000" dirty="0"/>
                  <a:t>i</a:t>
                </a:r>
                <a:r>
                  <a:rPr lang="en-US" dirty="0" smtClean="0"/>
                  <a:t> f</a:t>
                </a:r>
                <a:r>
                  <a:rPr lang="en-US" baseline="-25000" dirty="0"/>
                  <a:t>i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up to additive (</a:t>
                </a:r>
                <a:r>
                  <a:rPr lang="el-GR" dirty="0" smtClean="0"/>
                  <a:t>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alt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1/2 </a:t>
                </a:r>
                <a:r>
                  <a:rPr lang="en-US" dirty="0" smtClean="0"/>
                  <a:t>using                O(log n log </a:t>
                </a:r>
                <a:r>
                  <a:rPr lang="en-US" dirty="0" err="1" smtClean="0"/>
                  <a:t>log</a:t>
                </a:r>
                <a:r>
                  <a:rPr lang="en-US" dirty="0" smtClean="0"/>
                  <a:t> n) bits of space (Resolves IITK Open Question 3)</a:t>
                </a:r>
                <a:endParaRPr lang="en-US" baseline="30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243" y="1690688"/>
                <a:ext cx="11097986" cy="5032375"/>
              </a:xfrm>
              <a:blipFill rotWithShape="0">
                <a:blip r:embed="rId2"/>
                <a:stretch>
                  <a:fillRect l="-988" t="-1937" r="-1098" b="-2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2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Simplifications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73146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dirty="0" smtClean="0">
                    <a:solidFill>
                      <a:srgbClr val="000000"/>
                    </a:solidFill>
                  </a:rPr>
                  <a:t>Output 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a set containing all items </a:t>
                </a:r>
                <a:r>
                  <a:rPr lang="en-US" altLang="en-US" dirty="0" err="1" smtClean="0">
                    <a:solidFill>
                      <a:srgbClr val="000000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for which 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baseline="-25000" dirty="0" smtClean="0">
                    <a:solidFill>
                      <a:srgbClr val="000000"/>
                    </a:solidFill>
                  </a:rPr>
                  <a:t>i </a:t>
                </a:r>
                <a:r>
                  <a:rPr lang="en-US" altLang="en-US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φ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for constant </a:t>
                </a:r>
                <a:r>
                  <a:rPr lang="el-GR" dirty="0" smtClean="0"/>
                  <a:t>φ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There are at most O(1/</a:t>
                </a:r>
                <a:r>
                  <a:rPr lang="el-GR" dirty="0" smtClean="0"/>
                  <a:t>φ</a:t>
                </a:r>
                <a:r>
                  <a:rPr lang="en-US" dirty="0" smtClean="0"/>
                  <a:t>) = O(1) such items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Hash items into O(1) buckets</a:t>
                </a:r>
              </a:p>
              <a:p>
                <a:pPr lvl="1"/>
                <a:r>
                  <a:rPr lang="en-US" dirty="0" smtClean="0"/>
                  <a:t>All items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for which 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baseline="-25000" dirty="0">
                    <a:solidFill>
                      <a:srgbClr val="000000"/>
                    </a:solidFill>
                  </a:rPr>
                  <a:t>i</a:t>
                </a:r>
                <a:r>
                  <a:rPr lang="en-US" altLang="en-US" baseline="-25000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altLang="en-US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n-US" alt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φ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will go to different buckets with good probability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Problem reduces to having a single </a:t>
                </a:r>
                <a:r>
                  <a:rPr lang="en-US" dirty="0" err="1" smtClean="0"/>
                  <a:t>i</a:t>
                </a:r>
                <a:r>
                  <a:rPr lang="en-US" baseline="30000" dirty="0" smtClean="0"/>
                  <a:t>*</a:t>
                </a:r>
                <a:r>
                  <a:rPr lang="en-US" dirty="0" smtClean="0"/>
                  <a:t> in {1, 2, …, n} with 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f</a:t>
                </a:r>
                <a:r>
                  <a:rPr lang="en-US" altLang="en-US" baseline="-25000" dirty="0" smtClean="0">
                    <a:solidFill>
                      <a:srgbClr val="000000"/>
                    </a:solidFill>
                  </a:rPr>
                  <a:t>i* 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φ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1/2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73146"/>
              </a:xfrm>
              <a:blipFill rotWithShape="0">
                <a:blip r:embed="rId2"/>
                <a:stretch>
                  <a:fillRect l="-1043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60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000000"/>
                    </a:solidFill>
                  </a:rPr>
                  <a:t>Suppose first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altLang="en-US" dirty="0" smtClean="0"/>
                  <a:t>log n and f</a:t>
                </a:r>
                <a:r>
                  <a:rPr lang="en-US" altLang="en-US" baseline="-25000" dirty="0"/>
                  <a:t>i</a:t>
                </a:r>
                <a:r>
                  <a:rPr lang="en-US" altLang="en-US" baseline="-25000" dirty="0" smtClean="0"/>
                  <a:t> </a:t>
                </a:r>
                <a:r>
                  <a:rPr lang="en-US" altLang="en-US" dirty="0" smtClean="0"/>
                  <a:t>in {0,1} for all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in {1, 2, …, n} \ {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*}</a:t>
                </a: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For the moment, also assume that we have an infinitely long random tape</a:t>
                </a: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Assign each coordinate </a:t>
                </a:r>
                <a:r>
                  <a:rPr lang="en-US" altLang="en-US" dirty="0" err="1"/>
                  <a:t>i</a:t>
                </a:r>
                <a:r>
                  <a:rPr lang="en-US" altLang="en-US" dirty="0"/>
                  <a:t> a random </a:t>
                </a:r>
                <a:r>
                  <a:rPr lang="en-US" altLang="en-US" dirty="0" smtClean="0"/>
                  <a:t>sign </a:t>
                </a:r>
                <a:r>
                  <a:rPr lang="en-US" altLang="en-US" dirty="0" smtClean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 smtClean="0"/>
                  <a:t>(</a:t>
                </a:r>
                <a:r>
                  <a:rPr lang="en-US" altLang="en-US" dirty="0" err="1"/>
                  <a:t>i</a:t>
                </a:r>
                <a:r>
                  <a:rPr lang="en-US" altLang="en-US" dirty="0"/>
                  <a:t>) </a:t>
                </a:r>
                <a:r>
                  <a:rPr lang="en-US" altLang="en-US" dirty="0">
                    <a:latin typeface="cmsy10" panose="020B0500000000000000" pitchFamily="34" charset="0"/>
                  </a:rPr>
                  <a:t>2</a:t>
                </a:r>
                <a:r>
                  <a:rPr lang="en-US" altLang="en-US" dirty="0"/>
                  <a:t> {-</a:t>
                </a:r>
                <a:r>
                  <a:rPr lang="en-US" altLang="en-US" dirty="0" smtClean="0"/>
                  <a:t>1,1}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sz="24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 smtClean="0"/>
                  <a:t>R</a:t>
                </a:r>
                <a:r>
                  <a:rPr lang="en-US" sz="2400" dirty="0" smtClean="0"/>
                  <a:t>andomly partition items into 2 buckets</a:t>
                </a:r>
              </a:p>
              <a:p>
                <a:endParaRPr lang="en-US" sz="24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Maintain 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en-US" dirty="0"/>
                  <a:t>	</a:t>
                </a:r>
                <a:r>
                  <a:rPr lang="en-US" altLang="en-US" dirty="0" smtClean="0"/>
                  <a:t>		c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 </a:t>
                </a:r>
                <a:r>
                  <a:rPr lang="en-US" altLang="en-US" dirty="0"/>
                  <a:t>=  </a:t>
                </a:r>
                <a:r>
                  <a:rPr lang="el-GR" altLang="en-US" dirty="0"/>
                  <a:t>Σ</a:t>
                </a:r>
                <a:r>
                  <a:rPr lang="en-US" altLang="en-US" baseline="-25000" dirty="0"/>
                  <a:t>i: h(</a:t>
                </a:r>
                <a:r>
                  <a:rPr lang="en-US" altLang="en-US" baseline="-25000" dirty="0" err="1"/>
                  <a:t>i</a:t>
                </a:r>
                <a:r>
                  <a:rPr lang="en-US" altLang="en-US" baseline="-25000" dirty="0"/>
                  <a:t>) = 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 </a:t>
                </a:r>
                <a:r>
                  <a:rPr lang="en-US" altLang="en-US" dirty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/>
                  <a:t>(</a:t>
                </a:r>
                <a:r>
                  <a:rPr lang="en-US" altLang="en-US" dirty="0" err="1"/>
                  <a:t>i</a:t>
                </a:r>
                <a:r>
                  <a:rPr lang="en-US" altLang="en-US" dirty="0" smtClean="0"/>
                  <a:t>)</a:t>
                </a:r>
                <a:r>
                  <a:rPr lang="en-US" altLang="en-US" dirty="0" smtClean="0">
                    <a:latin typeface="cmsy10" panose="020B0500000000000000" pitchFamily="34" charset="0"/>
                  </a:rPr>
                  <a:t>¢</a:t>
                </a:r>
                <a:r>
                  <a:rPr lang="en-US" altLang="en-US" dirty="0" smtClean="0"/>
                  <a:t>f</a:t>
                </a:r>
                <a:r>
                  <a:rPr lang="en-US" altLang="en-US" baseline="-25000" dirty="0" smtClean="0"/>
                  <a:t>i  </a:t>
                </a:r>
                <a:r>
                  <a:rPr lang="en-US" altLang="en-US" dirty="0" smtClean="0"/>
                  <a:t>and  c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 </a:t>
                </a:r>
                <a:r>
                  <a:rPr lang="en-US" altLang="en-US" dirty="0"/>
                  <a:t>=  </a:t>
                </a:r>
                <a:r>
                  <a:rPr lang="el-GR" altLang="en-US" dirty="0"/>
                  <a:t>Σ</a:t>
                </a:r>
                <a:r>
                  <a:rPr lang="en-US" altLang="en-US" baseline="-25000" dirty="0"/>
                  <a:t>i: h(</a:t>
                </a:r>
                <a:r>
                  <a:rPr lang="en-US" altLang="en-US" baseline="-25000" dirty="0" err="1"/>
                  <a:t>i</a:t>
                </a:r>
                <a:r>
                  <a:rPr lang="en-US" altLang="en-US" baseline="-25000" dirty="0"/>
                  <a:t>) = 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 </a:t>
                </a:r>
                <a:r>
                  <a:rPr lang="en-US" altLang="en-US" dirty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/>
                  <a:t>(</a:t>
                </a:r>
                <a:r>
                  <a:rPr lang="en-US" altLang="en-US" dirty="0" err="1"/>
                  <a:t>i</a:t>
                </a:r>
                <a:r>
                  <a:rPr lang="en-US" altLang="en-US" dirty="0" smtClean="0"/>
                  <a:t>)</a:t>
                </a:r>
                <a:r>
                  <a:rPr lang="en-US" altLang="en-US" dirty="0" smtClean="0">
                    <a:latin typeface="cmsy10" panose="020B0500000000000000" pitchFamily="34" charset="0"/>
                  </a:rPr>
                  <a:t>¢</a:t>
                </a:r>
                <a:r>
                  <a:rPr lang="en-US" altLang="en-US" dirty="0" smtClean="0"/>
                  <a:t>f</a:t>
                </a:r>
                <a:r>
                  <a:rPr lang="en-US" altLang="en-US" baseline="-25000" dirty="0" smtClean="0"/>
                  <a:t>i 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baseline="-250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Suppose 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h(</a:t>
                </a:r>
                <a:r>
                  <a:rPr lang="en-US" altLang="en-US" dirty="0" err="1" smtClean="0">
                    <a:solidFill>
                      <a:srgbClr val="000000"/>
                    </a:solidFill>
                  </a:rPr>
                  <a:t>i</a:t>
                </a:r>
                <a:r>
                  <a:rPr lang="en-US" altLang="en-US" dirty="0" smtClean="0">
                    <a:solidFill>
                      <a:srgbClr val="000000"/>
                    </a:solidFill>
                  </a:rPr>
                  <a:t>*) = 1. </a:t>
                </a:r>
                <a:r>
                  <a:rPr lang="en-US" altLang="en-US" i="1" dirty="0" smtClean="0">
                    <a:solidFill>
                      <a:srgbClr val="FF0000"/>
                    </a:solidFill>
                  </a:rPr>
                  <a:t>What do the values c</a:t>
                </a:r>
                <a:r>
                  <a:rPr lang="en-US" altLang="en-US" i="1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altLang="en-US" i="1" dirty="0" smtClean="0">
                    <a:solidFill>
                      <a:srgbClr val="FF0000"/>
                    </a:solidFill>
                  </a:rPr>
                  <a:t>and c</a:t>
                </a:r>
                <a:r>
                  <a:rPr lang="en-US" altLang="en-US" i="1" baseline="-250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en-US" altLang="en-US" i="1" dirty="0" smtClean="0">
                    <a:solidFill>
                      <a:srgbClr val="FF0000"/>
                    </a:solidFill>
                  </a:rPr>
                  <a:t>look like?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032375"/>
              </a:xfrm>
              <a:blipFill rotWithShape="0">
                <a:blip r:embed="rId2"/>
                <a:stretch>
                  <a:fillRect l="-812" t="-2179" b="-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42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28" y="685800"/>
            <a:ext cx="5181599" cy="3456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9856" y="4506686"/>
                <a:ext cx="11332029" cy="2351314"/>
              </a:xfrm>
            </p:spPr>
            <p:txBody>
              <a:bodyPr>
                <a:norm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c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 = </a:t>
                </a:r>
                <a:r>
                  <a:rPr lang="en-US" altLang="en-US" dirty="0" smtClean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 smtClean="0"/>
                  <a:t>(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*)</a:t>
                </a:r>
                <a:r>
                  <a:rPr lang="en-US" altLang="en-US" dirty="0" smtClean="0">
                    <a:latin typeface="cmsy10" panose="020B0500000000000000" pitchFamily="34" charset="0"/>
                  </a:rPr>
                  <a:t>¢</a:t>
                </a:r>
                <a:r>
                  <a:rPr lang="en-US" altLang="en-US" dirty="0" smtClean="0"/>
                  <a:t>f</a:t>
                </a:r>
                <a:r>
                  <a:rPr lang="en-US" altLang="en-US" baseline="-25000" dirty="0" smtClean="0"/>
                  <a:t>i*</a:t>
                </a:r>
                <a:r>
                  <a:rPr lang="en-US" altLang="en-US" dirty="0" smtClean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∗,  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altLang="en-US" dirty="0" smtClean="0"/>
                  <a:t>and  c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altLang="en-US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i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m:rPr>
                            <m:sty m:val="p"/>
                          </m:rPr>
                          <a:rPr lang="en-US" altLang="en-US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en-US" i="0">
                            <a:latin typeface="Cambria Math" panose="02040503050406030204" pitchFamily="18" charset="0"/>
                          </a:rPr>
                          <m:t>∗,  </m:t>
                        </m:r>
                        <m:r>
                          <m:rPr>
                            <m:sty m:val="p"/>
                          </m:rPr>
                          <a:rPr lang="en-US" altLang="en-US" i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  <m:r>
                          <a:rPr lang="en-US" altLang="en-US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altLang="en-US" i="0">
                            <a:latin typeface="Cambria Math" panose="02040503050406030204" pitchFamily="18" charset="0"/>
                          </a:rPr>
                          <m:t>σ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  <m:r>
                          <a:rPr lang="en-US" altLang="en-US" i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i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altLang="en-US" i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altLang="en-US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/>
                  <a:t>c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 - </a:t>
                </a:r>
                <a:r>
                  <a:rPr lang="en-US" altLang="en-US" dirty="0" smtClean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 smtClean="0"/>
                  <a:t>(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*)</a:t>
                </a:r>
                <a:r>
                  <a:rPr lang="en-US" altLang="en-US" dirty="0" smtClean="0">
                    <a:latin typeface="cmsy10" panose="020B0500000000000000" pitchFamily="34" charset="0"/>
                  </a:rPr>
                  <a:t>¢</a:t>
                </a:r>
                <a:r>
                  <a:rPr lang="en-US" altLang="en-US" dirty="0" smtClean="0"/>
                  <a:t>f</a:t>
                </a:r>
                <a:r>
                  <a:rPr lang="en-US" altLang="en-US" baseline="-25000" dirty="0" smtClean="0"/>
                  <a:t>i* </a:t>
                </a:r>
                <a:r>
                  <a:rPr lang="en-US" altLang="en-US" dirty="0" smtClean="0"/>
                  <a:t>and c</a:t>
                </a:r>
                <a:r>
                  <a:rPr lang="en-US" altLang="en-US" baseline="-25000" dirty="0" smtClean="0"/>
                  <a:t>2 </a:t>
                </a:r>
                <a:r>
                  <a:rPr lang="en-US" altLang="en-US" dirty="0" smtClean="0"/>
                  <a:t>evolve as random walks as the stream progresses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alt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altLang="en-US" dirty="0" smtClean="0">
                    <a:solidFill>
                      <a:srgbClr val="FF0000"/>
                    </a:solidFill>
                  </a:rPr>
                  <a:t>(Random Walks) </a:t>
                </a:r>
                <a:r>
                  <a:rPr lang="en-US" altLang="en-US" dirty="0"/>
                  <a:t>T</a:t>
                </a:r>
                <a:r>
                  <a:rPr lang="en-US" altLang="en-US" dirty="0" smtClean="0"/>
                  <a:t>here is a constant C &gt; 0 so that with probability 9/10, at all times, </a:t>
                </a:r>
              </a:p>
              <a:p>
                <a:pPr marL="0" lvl="1" indent="0" algn="ctr">
                  <a:spcBef>
                    <a:spcPts val="1000"/>
                  </a:spcBef>
                  <a:buNone/>
                </a:pPr>
                <a:r>
                  <a:rPr lang="en-US" altLang="en-US" dirty="0" smtClean="0"/>
                  <a:t>|c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 - </a:t>
                </a:r>
                <a:r>
                  <a:rPr lang="en-US" altLang="en-US" dirty="0" smtClean="0">
                    <a:latin typeface="cmmi10" panose="020B0500000000000000" pitchFamily="34" charset="0"/>
                  </a:rPr>
                  <a:t>¾</a:t>
                </a:r>
                <a:r>
                  <a:rPr lang="en-US" altLang="en-US" dirty="0" smtClean="0"/>
                  <a:t>(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*)</a:t>
                </a:r>
                <a:r>
                  <a:rPr lang="en-US" altLang="en-US" dirty="0" smtClean="0">
                    <a:latin typeface="cmsy10" panose="020B0500000000000000" pitchFamily="34" charset="0"/>
                  </a:rPr>
                  <a:t>¢</a:t>
                </a:r>
                <a:r>
                  <a:rPr lang="en-US" altLang="en-US" dirty="0" smtClean="0"/>
                  <a:t>f</a:t>
                </a:r>
                <a:r>
                  <a:rPr lang="en-US" altLang="en-US" baseline="-25000" dirty="0" smtClean="0"/>
                  <a:t>i*</a:t>
                </a:r>
                <a:r>
                  <a:rPr lang="en-US" altLang="en-US" dirty="0" smtClean="0"/>
                  <a:t>| &lt; Cn</a:t>
                </a:r>
                <a:r>
                  <a:rPr lang="en-US" altLang="en-US" baseline="30000" dirty="0" smtClean="0"/>
                  <a:t>1/2</a:t>
                </a:r>
                <a:r>
                  <a:rPr lang="en-US" altLang="en-US" dirty="0" smtClean="0"/>
                  <a:t> and |c</a:t>
                </a:r>
                <a:r>
                  <a:rPr lang="en-US" altLang="en-US" baseline="-25000" dirty="0" smtClean="0"/>
                  <a:t>2</a:t>
                </a:r>
                <a:r>
                  <a:rPr lang="en-US" altLang="en-US" dirty="0" smtClean="0"/>
                  <a:t>| &lt; Cn</a:t>
                </a:r>
                <a:r>
                  <a:rPr lang="en-US" altLang="en-US" baseline="30000" dirty="0" smtClean="0"/>
                  <a:t>1/2</a:t>
                </a: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9856" y="4506686"/>
                <a:ext cx="11332029" cy="2351314"/>
              </a:xfrm>
              <a:blipFill rotWithShape="0">
                <a:blip r:embed="rId3"/>
                <a:stretch>
                  <a:fillRect l="-699" t="-26943" b="-3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ular Callout 6"/>
              <p:cNvSpPr/>
              <p:nvPr/>
            </p:nvSpPr>
            <p:spPr>
              <a:xfrm>
                <a:off x="7364184" y="519795"/>
                <a:ext cx="4457701" cy="1894114"/>
              </a:xfrm>
              <a:prstGeom prst="wedgeRectCallou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 smtClean="0">
                    <a:solidFill>
                      <a:srgbClr val="FF0000"/>
                    </a:solidFill>
                  </a:rPr>
                  <a:t>Eventually, </a:t>
                </a:r>
                <a:r>
                  <a:rPr lang="en-US" altLang="en-US" sz="2800" i="1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altLang="en-US" sz="2800" i="1" baseline="-25000" dirty="0" smtClean="0">
                    <a:solidFill>
                      <a:srgbClr val="FF0000"/>
                    </a:solidFill>
                  </a:rPr>
                  <a:t>i*</a:t>
                </a:r>
                <a:r>
                  <a:rPr lang="en-US" sz="2800" i="1" dirty="0" smtClean="0">
                    <a:solidFill>
                      <a:srgbClr val="FF0000"/>
                    </a:solidFill>
                  </a:rPr>
                  <a:t>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𝐶𝑛</m:t>
                        </m:r>
                      </m:e>
                      <m:sup>
                        <m:r>
                          <a:rPr lang="en-US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𝑤𝑒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𝑘𝑛𝑜𝑤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8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𝑤h𝑖𝑐h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𝑏𝑢𝑐𝑘𝑒𝑡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𝑐𝑜𝑛𝑡𝑎𝑖𝑛𝑠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800" b="0" i="1" baseline="1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altLang="en-US" sz="2800" i="1" dirty="0" smtClean="0">
                    <a:solidFill>
                      <a:srgbClr val="FF0000"/>
                    </a:solidFill>
                  </a:rPr>
                  <a:t> </a:t>
                </a:r>
                <a:endParaRPr lang="en-US" sz="28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84" y="519795"/>
                <a:ext cx="4457701" cy="1894114"/>
              </a:xfrm>
              <a:prstGeom prst="wedgeRectCallou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ular Callout 7"/>
          <p:cNvSpPr/>
          <p:nvPr/>
        </p:nvSpPr>
        <p:spPr>
          <a:xfrm>
            <a:off x="7241720" y="2958195"/>
            <a:ext cx="4702628" cy="1894114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Only gives 1 bit of information. Can’t repeat log n times in parallel, but can repeat log n times sequentially!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840</Words>
  <Application>Microsoft Office PowerPoint</Application>
  <PresentationFormat>Widescreen</PresentationFormat>
  <Paragraphs>241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cmmi10</vt:lpstr>
      <vt:lpstr>cmsy10</vt:lpstr>
      <vt:lpstr>Tahoma</vt:lpstr>
      <vt:lpstr>Office Theme</vt:lpstr>
      <vt:lpstr>Beating CountSketch for Heavy Hitters in Insertion Streams</vt:lpstr>
      <vt:lpstr>Streaming Model</vt:lpstr>
      <vt:lpstr>Guarantees </vt:lpstr>
      <vt:lpstr>CountSketch achieves the l2–guarantee [CCFC]</vt:lpstr>
      <vt:lpstr>Known Space Bounds for l2– heavy hitters</vt:lpstr>
      <vt:lpstr>Our Results</vt:lpstr>
      <vt:lpstr>Simplifications</vt:lpstr>
      <vt:lpstr>Intuition</vt:lpstr>
      <vt:lpstr>PowerPoint Presentation</vt:lpstr>
      <vt:lpstr>Repeating Sequentially</vt:lpstr>
      <vt:lpstr>Gaussian Processes</vt:lpstr>
      <vt:lpstr>Chaining Inequality [Fernique, Talagrand]</vt:lpstr>
      <vt:lpstr>PowerPoint Presentation</vt:lpstr>
      <vt:lpstr>Applying the Chaining Inequality</vt:lpstr>
      <vt:lpstr>Removing Frequency Assumptions</vt:lpstr>
      <vt:lpstr>Amplification</vt:lpstr>
      <vt:lpstr>Derandomization</vt:lpstr>
      <vt:lpstr>Conclusions</vt:lpstr>
    </vt:vector>
  </TitlesOfParts>
  <Company>IBM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Beating CountSketch for Heavy Hitters in Insertion Streams</dc:title>
  <dc:creator>ADMINIBM</dc:creator>
  <cp:lastModifiedBy>ADMINIBM</cp:lastModifiedBy>
  <cp:revision>87</cp:revision>
  <dcterms:created xsi:type="dcterms:W3CDTF">2016-01-04T05:55:41Z</dcterms:created>
  <dcterms:modified xsi:type="dcterms:W3CDTF">2016-01-10T01:54:24Z</dcterms:modified>
</cp:coreProperties>
</file>