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41"/>
  </p:notesMasterIdLst>
  <p:sldIdLst>
    <p:sldId id="256" r:id="rId2"/>
    <p:sldId id="350" r:id="rId3"/>
    <p:sldId id="311" r:id="rId4"/>
    <p:sldId id="360" r:id="rId5"/>
    <p:sldId id="298" r:id="rId6"/>
    <p:sldId id="299" r:id="rId7"/>
    <p:sldId id="349" r:id="rId8"/>
    <p:sldId id="336" r:id="rId9"/>
    <p:sldId id="335" r:id="rId10"/>
    <p:sldId id="352" r:id="rId11"/>
    <p:sldId id="378" r:id="rId12"/>
    <p:sldId id="379" r:id="rId13"/>
    <p:sldId id="375" r:id="rId14"/>
    <p:sldId id="354" r:id="rId15"/>
    <p:sldId id="304" r:id="rId16"/>
    <p:sldId id="361" r:id="rId17"/>
    <p:sldId id="356" r:id="rId18"/>
    <p:sldId id="362" r:id="rId19"/>
    <p:sldId id="376" r:id="rId20"/>
    <p:sldId id="357" r:id="rId21"/>
    <p:sldId id="364" r:id="rId22"/>
    <p:sldId id="363" r:id="rId23"/>
    <p:sldId id="381" r:id="rId24"/>
    <p:sldId id="337" r:id="rId25"/>
    <p:sldId id="341" r:id="rId26"/>
    <p:sldId id="344" r:id="rId27"/>
    <p:sldId id="365" r:id="rId28"/>
    <p:sldId id="366" r:id="rId29"/>
    <p:sldId id="358" r:id="rId30"/>
    <p:sldId id="367" r:id="rId31"/>
    <p:sldId id="368" r:id="rId32"/>
    <p:sldId id="369" r:id="rId33"/>
    <p:sldId id="370" r:id="rId34"/>
    <p:sldId id="377" r:id="rId35"/>
    <p:sldId id="371" r:id="rId36"/>
    <p:sldId id="372" r:id="rId37"/>
    <p:sldId id="342" r:id="rId38"/>
    <p:sldId id="374" r:id="rId39"/>
    <p:sldId id="35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408"/>
    <a:srgbClr val="F0AF98"/>
    <a:srgbClr val="BC451B"/>
    <a:srgbClr val="461A0A"/>
    <a:srgbClr val="FFFF00"/>
    <a:srgbClr val="501E0C"/>
    <a:srgbClr val="003208"/>
    <a:srgbClr val="001132"/>
    <a:srgbClr val="59016B"/>
    <a:srgbClr val="92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22" autoAdjust="0"/>
  </p:normalViewPr>
  <p:slideViewPr>
    <p:cSldViewPr snapToGrid="0">
      <p:cViewPr varScale="1">
        <p:scale>
          <a:sx n="102" d="100"/>
          <a:sy n="102" d="100"/>
        </p:scale>
        <p:origin x="324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1CD95-C25B-4E2D-A0AE-DC4362FA63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5895-59C6-4C65-88FC-8A5FA9A8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9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5895-59C6-4C65-88FC-8A5FA9A88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45895-59C6-4C65-88FC-8A5FA9A88EA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52F-8871-47F1-B840-87181C9E79A2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1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B1A4-AC01-46C1-9166-74E608CB1CEA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03F19-30CB-4CFF-8ADB-00766EE513E2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E77E7-3997-4EBB-9E72-8ED0C0E0492B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84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288-F3FD-482F-80F9-C038AC9C5EC3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C801-17DE-4438-834F-D7DF2E9D1083}" type="datetime1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2B540-542F-4DEF-AEDA-4937235F280B}" type="datetime1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7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08DC-925E-4C23-BE27-F5D7139459FF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3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2CC90-0235-44C8-8FFD-629D0BF0D7C4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3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218F-77DB-4551-B8EF-78492BB2A091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7483-D3D1-4F10-8EF0-8DB94E823DA6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0FAC-BBEB-4351-A491-60500A0FD05E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3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F0EB-31CD-4810-A9A1-2B8354CC1D0A}" type="datetime1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FBBB-CC6A-4BB9-9C85-434ACA5B9A42}" type="datetime1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pPr/>
              <a:t>‹#›</a:t>
            </a:fld>
            <a:r>
              <a:rPr lang="en-US" dirty="0" smtClean="0"/>
              <a:t> of 196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2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2F43-1200-4B11-A04F-0C2C93AC22F6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F9ED-FC66-439D-93C2-80F9697476DA}" type="datetime1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4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14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7380B5-9794-4A27-9E93-2D1571279B8D}" type="datetime1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62571E-FAB4-47CC-8C8C-C1E24C635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3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2290"/>
            <a:ext cx="12192000" cy="197657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erpetua" panose="02020502060401020303" pitchFamily="18" charset="0"/>
              </a:rPr>
              <a:t>Local Computation Algorithms – </a:t>
            </a:r>
            <a:br>
              <a:rPr lang="en-US" sz="60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erpetua" panose="02020502060401020303" pitchFamily="18" charset="0"/>
              </a:rPr>
            </a:br>
            <a:r>
              <a:rPr lang="en-US" sz="44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erpetua" panose="02020502060401020303" pitchFamily="18" charset="0"/>
              </a:rPr>
              <a:t>a short survey</a:t>
            </a:r>
            <a:endParaRPr lang="en-US" sz="4400" b="1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Perpetua" panose="02020502060401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912248"/>
            <a:ext cx="12191999" cy="11480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Sublinear Algorithms Workshop, January 9, 2016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58266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Perpetua" panose="02020502060401020303" pitchFamily="18" charset="0"/>
              </a:rPr>
              <a:t>Shai Vardi,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Perpetua" panose="02020502060401020303" pitchFamily="18" charset="0"/>
              </a:rPr>
              <a:t>Weizmann Institute of Science</a:t>
            </a:r>
          </a:p>
          <a:p>
            <a:pPr algn="ctr"/>
            <a:endParaRPr lang="en-US" sz="2800" dirty="0">
              <a:solidFill>
                <a:schemeClr val="tx1">
                  <a:lumMod val="95000"/>
                </a:schemeClr>
              </a:solidFill>
              <a:latin typeface="Perpetua" panose="02020502060401020303" pitchFamily="18" charset="0"/>
            </a:endParaRPr>
          </a:p>
          <a:p>
            <a:pPr algn="ctr"/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3"/>
            <a:ext cx="1494817" cy="1494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302" y="262464"/>
            <a:ext cx="1372630" cy="1372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2" y="5220495"/>
            <a:ext cx="1383506" cy="138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When LCAs might be useful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-5715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639" y="1348800"/>
            <a:ext cx="10303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Expensive probes, only a fraction of the solution will actually be needed.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Different 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processors accessing the same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database, all requiring the same solution.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LPs with an exponential number of constraints.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…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LCAs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2368" y="1940900"/>
            <a:ext cx="113272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Fast Local Computation Algorithms -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Rubinfeld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Tamir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V,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Xie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- 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ICS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2011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Local Reconstruction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(e.g., Saks and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Seshadhri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LDCs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(e.g., Katz and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Trevisan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PageRank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…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The </a:t>
            </a:r>
            <a:r>
              <a:rPr lang="en-US" sz="4800" dirty="0" err="1" smtClean="0">
                <a:latin typeface="Perpetua" panose="02020502060401020303" pitchFamily="18" charset="0"/>
              </a:rPr>
              <a:t>Parnas</a:t>
            </a:r>
            <a:r>
              <a:rPr lang="en-US" sz="4800" dirty="0" smtClean="0">
                <a:latin typeface="Perpetua" panose="02020502060401020303" pitchFamily="18" charset="0"/>
              </a:rPr>
              <a:t>-Ron reduction [‘07]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368" y="1371195"/>
                <a:ext cx="1132726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If there is a 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distributed algorithm </a:t>
                </a:r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that computes a solution to a problem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rounds, there is an </a:t>
                </a: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LCA</a:t>
                </a:r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for the same problem that requires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probes to the graph.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8" y="1371195"/>
                <a:ext cx="11327263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399" t="-5058" r="-1830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211985" y="2571775"/>
            <a:ext cx="4320480" cy="41764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4788049" y="3139455"/>
            <a:ext cx="3096344" cy="29607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5292105" y="3579887"/>
            <a:ext cx="2088232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5796161" y="4011935"/>
            <a:ext cx="1080120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6228209" y="451599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6228209" y="3723903"/>
            <a:ext cx="216024" cy="2160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Oval 14"/>
          <p:cNvSpPr/>
          <p:nvPr/>
        </p:nvSpPr>
        <p:spPr>
          <a:xfrm>
            <a:off x="6804273" y="4948039"/>
            <a:ext cx="216024" cy="2160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Oval 15"/>
          <p:cNvSpPr/>
          <p:nvPr/>
        </p:nvSpPr>
        <p:spPr>
          <a:xfrm>
            <a:off x="5652145" y="4948039"/>
            <a:ext cx="216024" cy="2160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Straight Connector 16"/>
          <p:cNvCxnSpPr>
            <a:stCxn id="12" idx="0"/>
            <a:endCxn id="13" idx="4"/>
          </p:cNvCxnSpPr>
          <p:nvPr/>
        </p:nvCxnSpPr>
        <p:spPr>
          <a:xfrm flipV="1">
            <a:off x="6336221" y="3939927"/>
            <a:ext cx="0" cy="57606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5"/>
            <a:endCxn id="15" idx="1"/>
          </p:cNvCxnSpPr>
          <p:nvPr/>
        </p:nvCxnSpPr>
        <p:spPr>
          <a:xfrm>
            <a:off x="6412597" y="4700379"/>
            <a:ext cx="423312" cy="27929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36533" y="4707523"/>
            <a:ext cx="423312" cy="27929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948289" y="3507879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Oval 20"/>
          <p:cNvSpPr/>
          <p:nvPr/>
        </p:nvSpPr>
        <p:spPr>
          <a:xfrm>
            <a:off x="5508129" y="3507879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Oval 21"/>
          <p:cNvSpPr/>
          <p:nvPr/>
        </p:nvSpPr>
        <p:spPr>
          <a:xfrm>
            <a:off x="6228209" y="5812135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Oval 22"/>
          <p:cNvSpPr/>
          <p:nvPr/>
        </p:nvSpPr>
        <p:spPr>
          <a:xfrm>
            <a:off x="4932065" y="4732015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Oval 23"/>
          <p:cNvSpPr/>
          <p:nvPr/>
        </p:nvSpPr>
        <p:spPr>
          <a:xfrm>
            <a:off x="7452345" y="4948039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5" name="Straight Connector 24"/>
          <p:cNvCxnSpPr>
            <a:stCxn id="13" idx="6"/>
            <a:endCxn id="20" idx="3"/>
          </p:cNvCxnSpPr>
          <p:nvPr/>
        </p:nvCxnSpPr>
        <p:spPr>
          <a:xfrm flipV="1">
            <a:off x="6444233" y="3692267"/>
            <a:ext cx="535692" cy="1396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6"/>
            <a:endCxn id="24" idx="2"/>
          </p:cNvCxnSpPr>
          <p:nvPr/>
        </p:nvCxnSpPr>
        <p:spPr>
          <a:xfrm>
            <a:off x="7020297" y="5056051"/>
            <a:ext cx="43204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12597" y="5139571"/>
            <a:ext cx="423312" cy="71134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60157" y="5171207"/>
            <a:ext cx="499688" cy="6797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6"/>
            <a:endCxn id="16" idx="2"/>
          </p:cNvCxnSpPr>
          <p:nvPr/>
        </p:nvCxnSpPr>
        <p:spPr>
          <a:xfrm>
            <a:off x="5148089" y="4840027"/>
            <a:ext cx="504056" cy="2160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6"/>
            <a:endCxn id="13" idx="2"/>
          </p:cNvCxnSpPr>
          <p:nvPr/>
        </p:nvCxnSpPr>
        <p:spPr>
          <a:xfrm>
            <a:off x="5724153" y="3615891"/>
            <a:ext cx="504056" cy="2160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96361" y="3363863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/>
          <p:cNvSpPr/>
          <p:nvPr/>
        </p:nvSpPr>
        <p:spPr>
          <a:xfrm>
            <a:off x="6228209" y="2787799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Oval 32"/>
          <p:cNvSpPr/>
          <p:nvPr/>
        </p:nvSpPr>
        <p:spPr>
          <a:xfrm>
            <a:off x="8172425" y="4660007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Oval 33"/>
          <p:cNvSpPr/>
          <p:nvPr/>
        </p:nvSpPr>
        <p:spPr>
          <a:xfrm>
            <a:off x="7308329" y="6028159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Oval 34"/>
          <p:cNvSpPr/>
          <p:nvPr/>
        </p:nvSpPr>
        <p:spPr>
          <a:xfrm>
            <a:off x="5148089" y="5956151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Oval 35"/>
          <p:cNvSpPr/>
          <p:nvPr/>
        </p:nvSpPr>
        <p:spPr>
          <a:xfrm>
            <a:off x="4788049" y="3435871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Oval 36"/>
          <p:cNvSpPr/>
          <p:nvPr/>
        </p:nvSpPr>
        <p:spPr>
          <a:xfrm>
            <a:off x="4356001" y="4732015"/>
            <a:ext cx="216024" cy="2160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Oval 41"/>
          <p:cNvSpPr/>
          <p:nvPr/>
        </p:nvSpPr>
        <p:spPr>
          <a:xfrm>
            <a:off x="3491905" y="2859807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Oval 42"/>
          <p:cNvSpPr/>
          <p:nvPr/>
        </p:nvSpPr>
        <p:spPr>
          <a:xfrm>
            <a:off x="2771825" y="5092055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Oval 45"/>
          <p:cNvSpPr/>
          <p:nvPr/>
        </p:nvSpPr>
        <p:spPr>
          <a:xfrm>
            <a:off x="2699817" y="3651895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9" name="Straight Connector 48"/>
          <p:cNvCxnSpPr>
            <a:stCxn id="20" idx="6"/>
            <a:endCxn id="31" idx="2"/>
          </p:cNvCxnSpPr>
          <p:nvPr/>
        </p:nvCxnSpPr>
        <p:spPr>
          <a:xfrm flipV="1">
            <a:off x="7164313" y="3471875"/>
            <a:ext cx="432048" cy="14401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1"/>
            <a:endCxn id="32" idx="5"/>
          </p:cNvCxnSpPr>
          <p:nvPr/>
        </p:nvCxnSpPr>
        <p:spPr>
          <a:xfrm flipH="1" flipV="1">
            <a:off x="6412597" y="2972187"/>
            <a:ext cx="567328" cy="56732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1" idx="2"/>
            <a:endCxn id="36" idx="6"/>
          </p:cNvCxnSpPr>
          <p:nvPr/>
        </p:nvCxnSpPr>
        <p:spPr>
          <a:xfrm flipH="1" flipV="1">
            <a:off x="5004073" y="3543883"/>
            <a:ext cx="504056" cy="720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572025" y="4847171"/>
            <a:ext cx="3600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040077" y="4955183"/>
            <a:ext cx="216024" cy="10081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364113" y="6003667"/>
            <a:ext cx="895732" cy="6764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444233" y="5927291"/>
            <a:ext cx="864096" cy="21602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4" idx="6"/>
            <a:endCxn id="33" idx="3"/>
          </p:cNvCxnSpPr>
          <p:nvPr/>
        </p:nvCxnSpPr>
        <p:spPr>
          <a:xfrm flipV="1">
            <a:off x="7668369" y="4844395"/>
            <a:ext cx="535692" cy="2116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2" idx="5"/>
            <a:endCxn id="36" idx="2"/>
          </p:cNvCxnSpPr>
          <p:nvPr/>
        </p:nvCxnSpPr>
        <p:spPr>
          <a:xfrm>
            <a:off x="3676293" y="3044195"/>
            <a:ext cx="1111756" cy="499688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8" name="Straight Connector 57"/>
          <p:cNvCxnSpPr>
            <a:stCxn id="46" idx="6"/>
            <a:endCxn id="36" idx="3"/>
          </p:cNvCxnSpPr>
          <p:nvPr/>
        </p:nvCxnSpPr>
        <p:spPr>
          <a:xfrm flipV="1">
            <a:off x="2915841" y="3620259"/>
            <a:ext cx="1903844" cy="139648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9" name="Straight Connector 58"/>
          <p:cNvCxnSpPr>
            <a:stCxn id="33" idx="0"/>
            <a:endCxn id="31" idx="5"/>
          </p:cNvCxnSpPr>
          <p:nvPr/>
        </p:nvCxnSpPr>
        <p:spPr>
          <a:xfrm flipH="1" flipV="1">
            <a:off x="7780749" y="3548251"/>
            <a:ext cx="499688" cy="1111756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3" idx="7"/>
            <a:endCxn id="37" idx="2"/>
          </p:cNvCxnSpPr>
          <p:nvPr/>
        </p:nvCxnSpPr>
        <p:spPr>
          <a:xfrm flipV="1">
            <a:off x="2956213" y="4840027"/>
            <a:ext cx="1399788" cy="283664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2" name="Straight Connector 71"/>
          <p:cNvCxnSpPr>
            <a:stCxn id="43" idx="4"/>
            <a:endCxn id="73" idx="7"/>
          </p:cNvCxnSpPr>
          <p:nvPr/>
        </p:nvCxnSpPr>
        <p:spPr>
          <a:xfrm flipH="1">
            <a:off x="2524165" y="5308079"/>
            <a:ext cx="355672" cy="1039748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3" name="Oval 72"/>
          <p:cNvSpPr/>
          <p:nvPr/>
        </p:nvSpPr>
        <p:spPr>
          <a:xfrm>
            <a:off x="2339777" y="6316191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Straight Connector 75"/>
          <p:cNvCxnSpPr>
            <a:stCxn id="46" idx="4"/>
            <a:endCxn id="43" idx="0"/>
          </p:cNvCxnSpPr>
          <p:nvPr/>
        </p:nvCxnSpPr>
        <p:spPr>
          <a:xfrm>
            <a:off x="2807829" y="3867919"/>
            <a:ext cx="72008" cy="1224136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7" name="Slide Number Placeholder 72"/>
          <p:cNvSpPr>
            <a:spLocks noGrp="1"/>
          </p:cNvSpPr>
          <p:nvPr>
            <p:ph type="sldNum" sz="quarter" idx="12"/>
          </p:nvPr>
        </p:nvSpPr>
        <p:spPr>
          <a:xfrm>
            <a:off x="10414000" y="7248525"/>
            <a:ext cx="457200" cy="476250"/>
          </a:xfrm>
        </p:spPr>
        <p:txBody>
          <a:bodyPr/>
          <a:lstStyle/>
          <a:p>
            <a:pPr>
              <a:defRPr/>
            </a:pPr>
            <a:fld id="{C37B52AF-70D4-4470-9255-B645C11D8939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  <p:cxnSp>
        <p:nvCxnSpPr>
          <p:cNvPr id="78" name="Straight Connector 77"/>
          <p:cNvCxnSpPr>
            <a:stCxn id="23" idx="0"/>
            <a:endCxn id="36" idx="4"/>
          </p:cNvCxnSpPr>
          <p:nvPr/>
        </p:nvCxnSpPr>
        <p:spPr>
          <a:xfrm flipH="1" flipV="1">
            <a:off x="4896061" y="3651895"/>
            <a:ext cx="144016" cy="1080120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0" name="Straight Connector 79"/>
          <p:cNvCxnSpPr>
            <a:stCxn id="21" idx="7"/>
            <a:endCxn id="32" idx="3"/>
          </p:cNvCxnSpPr>
          <p:nvPr/>
        </p:nvCxnSpPr>
        <p:spPr>
          <a:xfrm flipV="1">
            <a:off x="5692517" y="2972187"/>
            <a:ext cx="567328" cy="567328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050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LCAs for MIS, Maximal Matching, etc.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2368" y="1940900"/>
            <a:ext cx="113272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Fast Local Computation Algorithms -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Rubinfeld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Tamir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V,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Xie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- 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ICS 2011</a:t>
            </a: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Space-Efficient LCAs  -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Alon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Rubinfeld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V,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Xie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- 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SODA2012</a:t>
            </a:r>
          </a:p>
          <a:p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Converting Online Algorithms to LCAs -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Mansour, Rubinstein, V,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Xie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- 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ICALP 2012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6197" y="2830883"/>
            <a:ext cx="8467595" cy="4027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LCAs for MIS, Maximal Matching, etc.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9965" y="1023280"/>
            <a:ext cx="114120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High level idea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(based on Nguyen and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Onak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, 2008)</a:t>
            </a:r>
          </a:p>
          <a:p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Generate a random permutation/order on the vertices (on the fly).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Simulate the online greedy algorithm on this order.</a:t>
            </a:r>
          </a:p>
          <a:p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cxnSp>
        <p:nvCxnSpPr>
          <p:cNvPr id="49" name="Straight Connector 48"/>
          <p:cNvCxnSpPr>
            <a:stCxn id="63" idx="5"/>
            <a:endCxn id="60" idx="2"/>
          </p:cNvCxnSpPr>
          <p:nvPr/>
        </p:nvCxnSpPr>
        <p:spPr>
          <a:xfrm>
            <a:off x="5687986" y="4781114"/>
            <a:ext cx="952651" cy="57637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0" idx="6"/>
            <a:endCxn id="61" idx="3"/>
          </p:cNvCxnSpPr>
          <p:nvPr/>
        </p:nvCxnSpPr>
        <p:spPr>
          <a:xfrm flipV="1">
            <a:off x="7400781" y="4781114"/>
            <a:ext cx="645127" cy="57637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1" idx="6"/>
            <a:endCxn id="62" idx="2"/>
          </p:cNvCxnSpPr>
          <p:nvPr/>
        </p:nvCxnSpPr>
        <p:spPr>
          <a:xfrm>
            <a:off x="8694731" y="4515882"/>
            <a:ext cx="106775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4" idx="7"/>
            <a:endCxn id="63" idx="3"/>
          </p:cNvCxnSpPr>
          <p:nvPr/>
        </p:nvCxnSpPr>
        <p:spPr>
          <a:xfrm flipV="1">
            <a:off x="4363047" y="4781114"/>
            <a:ext cx="787437" cy="518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7" idx="6"/>
            <a:endCxn id="64" idx="3"/>
          </p:cNvCxnSpPr>
          <p:nvPr/>
        </p:nvCxnSpPr>
        <p:spPr>
          <a:xfrm flipV="1">
            <a:off x="2949056" y="5878743"/>
            <a:ext cx="728491" cy="24521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7" idx="0"/>
            <a:endCxn id="66" idx="4"/>
          </p:cNvCxnSpPr>
          <p:nvPr/>
        </p:nvCxnSpPr>
        <p:spPr>
          <a:xfrm flipV="1">
            <a:off x="2568984" y="4890976"/>
            <a:ext cx="0" cy="85789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6" idx="7"/>
            <a:endCxn id="65" idx="2"/>
          </p:cNvCxnSpPr>
          <p:nvPr/>
        </p:nvCxnSpPr>
        <p:spPr>
          <a:xfrm flipV="1">
            <a:off x="2837735" y="3588385"/>
            <a:ext cx="748634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3" idx="1"/>
          </p:cNvCxnSpPr>
          <p:nvPr/>
        </p:nvCxnSpPr>
        <p:spPr>
          <a:xfrm>
            <a:off x="4298990" y="3732458"/>
            <a:ext cx="851494" cy="518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9" idx="6"/>
            <a:endCxn id="61" idx="1"/>
          </p:cNvCxnSpPr>
          <p:nvPr/>
        </p:nvCxnSpPr>
        <p:spPr>
          <a:xfrm>
            <a:off x="7400781" y="3588385"/>
            <a:ext cx="645127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3" idx="7"/>
            <a:endCxn id="59" idx="2"/>
          </p:cNvCxnSpPr>
          <p:nvPr/>
        </p:nvCxnSpPr>
        <p:spPr>
          <a:xfrm flipV="1">
            <a:off x="5687986" y="3588385"/>
            <a:ext cx="952651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640637" y="3213291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81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640637" y="4982391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21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34587" y="4140788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31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762481" y="4140788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039163" y="4140788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68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535576" y="5179300"/>
            <a:ext cx="969442" cy="8194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149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586369" y="3213291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40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188912" y="4140788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12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88912" y="5748867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55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005655" y="3449088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655" y="3449088"/>
                <a:ext cx="904973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226218" y="4735146"/>
            <a:ext cx="60867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344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Summary of Results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6822" y="1209638"/>
            <a:ext cx="10755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Perpetua" panose="02020502060401020303" pitchFamily="18" charset="0"/>
              </a:rPr>
              <a:t>Challenges: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Perpetua" panose="02020502060401020303" pitchFamily="18" charset="0"/>
              </a:rPr>
              <a:t>B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Perpetua" panose="02020502060401020303" pitchFamily="18" charset="0"/>
              </a:rPr>
              <a:t>ounding the number of probes (and running time) with high probability (not just in expectation)!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Perpetua" panose="02020502060401020303" pitchFamily="18" charset="0"/>
              </a:rPr>
              <a:t>The random order has to be the same for every query.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6822" y="4367564"/>
                <a:ext cx="1075598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Results: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Number of probes =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w.h.p</a:t>
                </a:r>
                <a:r>
                  <a:rPr lang="en-US" sz="3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. for bounded degree graphs. (Exponential dependence on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).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Use a random seed of length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22" y="4367564"/>
                <a:ext cx="10755984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416" t="-3835" b="-9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Seed Length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9964" y="1023280"/>
                <a:ext cx="11559865" cy="316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Generate a random number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. This can be done with seed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.</a:t>
                </a:r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The probability of a collision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If there is a collision, either: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Return “fail”.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Continue as planned, breaking ties arbitrarily (violating the running time promise).</a:t>
                </a:r>
              </a:p>
              <a:p>
                <a:endParaRPr lang="en-US" sz="28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64" y="1023280"/>
                <a:ext cx="11559865" cy="3169842"/>
              </a:xfrm>
              <a:prstGeom prst="rect">
                <a:avLst/>
              </a:prstGeom>
              <a:blipFill rotWithShape="0">
                <a:blip r:embed="rId2"/>
                <a:stretch>
                  <a:fillRect l="-949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>
            <a:stCxn id="63" idx="5"/>
            <a:endCxn id="60" idx="2"/>
          </p:cNvCxnSpPr>
          <p:nvPr/>
        </p:nvCxnSpPr>
        <p:spPr>
          <a:xfrm>
            <a:off x="5687986" y="4945426"/>
            <a:ext cx="952651" cy="57637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0" idx="6"/>
            <a:endCxn id="61" idx="3"/>
          </p:cNvCxnSpPr>
          <p:nvPr/>
        </p:nvCxnSpPr>
        <p:spPr>
          <a:xfrm flipV="1">
            <a:off x="7400781" y="4945426"/>
            <a:ext cx="645127" cy="57637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1" idx="6"/>
            <a:endCxn id="62" idx="2"/>
          </p:cNvCxnSpPr>
          <p:nvPr/>
        </p:nvCxnSpPr>
        <p:spPr>
          <a:xfrm>
            <a:off x="8694731" y="4680194"/>
            <a:ext cx="106775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4" idx="7"/>
            <a:endCxn id="63" idx="3"/>
          </p:cNvCxnSpPr>
          <p:nvPr/>
        </p:nvCxnSpPr>
        <p:spPr>
          <a:xfrm flipV="1">
            <a:off x="4363047" y="4945426"/>
            <a:ext cx="787437" cy="518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7" idx="6"/>
            <a:endCxn id="64" idx="3"/>
          </p:cNvCxnSpPr>
          <p:nvPr/>
        </p:nvCxnSpPr>
        <p:spPr>
          <a:xfrm flipV="1">
            <a:off x="2949056" y="6043055"/>
            <a:ext cx="728491" cy="24521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7" idx="0"/>
            <a:endCxn id="66" idx="4"/>
          </p:cNvCxnSpPr>
          <p:nvPr/>
        </p:nvCxnSpPr>
        <p:spPr>
          <a:xfrm flipV="1">
            <a:off x="2568984" y="5055288"/>
            <a:ext cx="0" cy="85789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6" idx="7"/>
            <a:endCxn id="65" idx="2"/>
          </p:cNvCxnSpPr>
          <p:nvPr/>
        </p:nvCxnSpPr>
        <p:spPr>
          <a:xfrm flipV="1">
            <a:off x="2837735" y="3752697"/>
            <a:ext cx="748634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3" idx="1"/>
          </p:cNvCxnSpPr>
          <p:nvPr/>
        </p:nvCxnSpPr>
        <p:spPr>
          <a:xfrm>
            <a:off x="4298990" y="3896770"/>
            <a:ext cx="851494" cy="518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9" idx="6"/>
            <a:endCxn id="61" idx="1"/>
          </p:cNvCxnSpPr>
          <p:nvPr/>
        </p:nvCxnSpPr>
        <p:spPr>
          <a:xfrm>
            <a:off x="7400781" y="3752697"/>
            <a:ext cx="645127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3" idx="7"/>
            <a:endCxn id="59" idx="2"/>
          </p:cNvCxnSpPr>
          <p:nvPr/>
        </p:nvCxnSpPr>
        <p:spPr>
          <a:xfrm flipV="1">
            <a:off x="5687986" y="3752697"/>
            <a:ext cx="952651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640637" y="3377603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81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640637" y="5146703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21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34587" y="4305100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31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762481" y="4305100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039163" y="4305100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68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535576" y="5343612"/>
            <a:ext cx="969442" cy="8194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149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586369" y="3377603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40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188912" y="4305100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12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88912" y="5913179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55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LCAs for MIS, Maximal Matching, etc.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2368" y="2141918"/>
            <a:ext cx="11327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Deterministic Stateless Centralized Algorithms for Bounded Degree Graphs -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Even, Medina, Ron - 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ESA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	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8869" y="3796435"/>
                <a:ext cx="1019287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Used distributed coloring to generate an acyclic orientation to: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Reduce </a:t>
                </a:r>
                <a:r>
                  <a:rPr lang="en-US" sz="32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the number of probes 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(still an </a:t>
                </a:r>
                <a:r>
                  <a:rPr lang="en-US" sz="32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exponential dependence </a:t>
                </a:r>
                <a:r>
                  <a:rPr lang="en-US" sz="32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2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),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Give </a:t>
                </a:r>
                <a:r>
                  <a:rPr lang="en-US" sz="32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deterministic LCAs.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69" y="3796435"/>
                <a:ext cx="10192872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495" t="-3846" r="-1555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3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Coloring for ordering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9965" y="1339635"/>
                <a:ext cx="11412070" cy="14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Color deterministically using, say,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 colors.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Need to look at most at a ball of radius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vertices.</a:t>
                </a:r>
              </a:p>
              <a:p>
                <a:endParaRPr lang="en-US" sz="28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65" y="1339635"/>
                <a:ext cx="11412070" cy="1443985"/>
              </a:xfrm>
              <a:prstGeom prst="rect">
                <a:avLst/>
              </a:prstGeom>
              <a:blipFill rotWithShape="0">
                <a:blip r:embed="rId2"/>
                <a:stretch>
                  <a:fillRect l="-962" t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>
            <a:stCxn id="63" idx="5"/>
            <a:endCxn id="60" idx="2"/>
          </p:cNvCxnSpPr>
          <p:nvPr/>
        </p:nvCxnSpPr>
        <p:spPr>
          <a:xfrm>
            <a:off x="5473673" y="4602526"/>
            <a:ext cx="952651" cy="57637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0" idx="6"/>
            <a:endCxn id="61" idx="3"/>
          </p:cNvCxnSpPr>
          <p:nvPr/>
        </p:nvCxnSpPr>
        <p:spPr>
          <a:xfrm flipV="1">
            <a:off x="7186468" y="4602526"/>
            <a:ext cx="645127" cy="57637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1" idx="6"/>
            <a:endCxn id="62" idx="2"/>
          </p:cNvCxnSpPr>
          <p:nvPr/>
        </p:nvCxnSpPr>
        <p:spPr>
          <a:xfrm>
            <a:off x="8480418" y="4337294"/>
            <a:ext cx="106775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4" idx="7"/>
            <a:endCxn id="63" idx="3"/>
          </p:cNvCxnSpPr>
          <p:nvPr/>
        </p:nvCxnSpPr>
        <p:spPr>
          <a:xfrm flipV="1">
            <a:off x="4174160" y="4602526"/>
            <a:ext cx="762011" cy="518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7" idx="6"/>
            <a:endCxn id="64" idx="3"/>
          </p:cNvCxnSpPr>
          <p:nvPr/>
        </p:nvCxnSpPr>
        <p:spPr>
          <a:xfrm flipV="1">
            <a:off x="2734743" y="5700155"/>
            <a:ext cx="876689" cy="24521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7" idx="0"/>
            <a:endCxn id="66" idx="4"/>
          </p:cNvCxnSpPr>
          <p:nvPr/>
        </p:nvCxnSpPr>
        <p:spPr>
          <a:xfrm flipV="1">
            <a:off x="2354671" y="4712388"/>
            <a:ext cx="0" cy="85789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6" idx="7"/>
            <a:endCxn id="65" idx="2"/>
          </p:cNvCxnSpPr>
          <p:nvPr/>
        </p:nvCxnSpPr>
        <p:spPr>
          <a:xfrm flipV="1">
            <a:off x="2623422" y="3409797"/>
            <a:ext cx="748634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3" idx="1"/>
          </p:cNvCxnSpPr>
          <p:nvPr/>
        </p:nvCxnSpPr>
        <p:spPr>
          <a:xfrm>
            <a:off x="4084677" y="3553870"/>
            <a:ext cx="851494" cy="518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9" idx="6"/>
            <a:endCxn id="61" idx="1"/>
          </p:cNvCxnSpPr>
          <p:nvPr/>
        </p:nvCxnSpPr>
        <p:spPr>
          <a:xfrm>
            <a:off x="7186468" y="3409797"/>
            <a:ext cx="645127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3" idx="7"/>
            <a:endCxn id="59" idx="2"/>
          </p:cNvCxnSpPr>
          <p:nvPr/>
        </p:nvCxnSpPr>
        <p:spPr>
          <a:xfrm flipV="1">
            <a:off x="5473673" y="3409797"/>
            <a:ext cx="952651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426324" y="3034703"/>
            <a:ext cx="760144" cy="75018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6</a:t>
            </a:r>
            <a:endParaRPr lang="en-US" sz="28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426324" y="4803803"/>
            <a:ext cx="760144" cy="7501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  <a:latin typeface="Perpetua" panose="02020502060401020303" pitchFamily="18" charset="0"/>
              </a:rPr>
              <a:t>2</a:t>
            </a:r>
            <a:endParaRPr lang="en-US" sz="2800" dirty="0">
              <a:solidFill>
                <a:schemeClr val="bg2"/>
              </a:solidFill>
              <a:latin typeface="Perpetua" panose="02020502060401020303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720274" y="3962200"/>
            <a:ext cx="760144" cy="7501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  <a:latin typeface="Perpetua" panose="02020502060401020303" pitchFamily="18" charset="0"/>
              </a:rPr>
              <a:t>3</a:t>
            </a:r>
            <a:endParaRPr lang="en-US" sz="2800" dirty="0">
              <a:solidFill>
                <a:schemeClr val="bg2"/>
              </a:solidFill>
              <a:latin typeface="Perpetua" panose="02020502060401020303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548168" y="3962200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824850" y="3962200"/>
            <a:ext cx="760144" cy="75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5</a:t>
            </a:r>
            <a:endParaRPr lang="en-US" sz="28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494887" y="5000712"/>
            <a:ext cx="795818" cy="81944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/>
                </a:solidFill>
                <a:latin typeface="Perpetua" panose="02020502060401020303" pitchFamily="18" charset="0"/>
              </a:rPr>
              <a:t>3</a:t>
            </a:r>
            <a:endParaRPr lang="en-US" sz="2800" dirty="0">
              <a:solidFill>
                <a:schemeClr val="bg2"/>
              </a:solidFill>
              <a:latin typeface="Perpetua" panose="02020502060401020303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372056" y="3034703"/>
            <a:ext cx="760144" cy="7501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4</a:t>
            </a:r>
            <a:endParaRPr lang="en-US" sz="28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974599" y="3962200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1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974599" y="5570279"/>
            <a:ext cx="760144" cy="750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5</a:t>
            </a:r>
            <a:endParaRPr lang="en-US" sz="28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LCAs for MIS, Maximal Matching, etc.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8074" y="1534699"/>
            <a:ext cx="11327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Deterministic Stateless Centralized Algorithms for Bounded Degree Graphs -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Even, Medina, Ron - 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ESA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	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9564" y="2710586"/>
                <a:ext cx="1019287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Used distributed coloring to generate an acyclic orientation to: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Reduce </a:t>
                </a:r>
                <a:r>
                  <a:rPr lang="en-US" sz="32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the number of probes 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(still an </a:t>
                </a:r>
                <a:r>
                  <a:rPr lang="en-US" sz="32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exponential dependence </a:t>
                </a:r>
                <a:r>
                  <a:rPr lang="en-US" sz="32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2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),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Give </a:t>
                </a:r>
                <a:r>
                  <a:rPr lang="en-US" sz="320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deterministic LCAs.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64" y="2710586"/>
                <a:ext cx="10192872" cy="2062103"/>
              </a:xfrm>
              <a:prstGeom prst="rect">
                <a:avLst/>
              </a:prstGeom>
              <a:blipFill rotWithShape="0">
                <a:blip r:embed="rId2"/>
                <a:stretch>
                  <a:fillRect l="-1555" t="-3846" r="-1495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0107" y="5264944"/>
                <a:ext cx="10908506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Use distributed coloring techniques of 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Linial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and 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Panconessi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 and </a:t>
                </a:r>
                <a:r>
                  <a:rPr lang="en-US" sz="3200" dirty="0" err="1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Rizzi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to color using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 colors.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7" y="5264944"/>
                <a:ext cx="10908506" cy="1119409"/>
              </a:xfrm>
              <a:prstGeom prst="rect">
                <a:avLst/>
              </a:prstGeom>
              <a:blipFill rotWithShape="0">
                <a:blip r:embed="rId3"/>
                <a:stretch>
                  <a:fillRect l="-1397" t="-7104" r="-1453" b="-15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Example: Maximal Weight Forest (MWF)</a:t>
            </a:r>
            <a:endParaRPr lang="en-US" sz="4800" dirty="0"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9930" y="1732449"/>
                <a:ext cx="10874188" cy="4058751"/>
              </a:xfrm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Given a graph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b="0" i="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 a maximal weight forest is a forest of maximal weight out of all possible forests.</a:t>
                </a:r>
              </a:p>
              <a:p>
                <a:pPr marL="36900" indent="0">
                  <a:buNone/>
                </a:pPr>
                <a:endParaRPr lang="en-US" sz="3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/>
                  <a:latin typeface="Perpetua" panose="02020502060401020303" pitchFamily="18" charset="0"/>
                </a:endParaRPr>
              </a:p>
              <a:p>
                <a:pPr marL="36900" indent="0">
                  <a:buNone/>
                </a:pPr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Perpetua" panose="02020502060401020303" pitchFamily="18" charset="0"/>
                  </a:rPr>
                  <a:t>(If all edge weights are positive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Perpetua" panose="02020502060401020303" pitchFamily="18" charset="0"/>
                  </a:rPr>
                  <a:t> is connected, it will be a tree.)</a:t>
                </a:r>
                <a:endParaRPr lang="en-US" sz="3200" dirty="0">
                  <a:solidFill>
                    <a:schemeClr val="accent5">
                      <a:lumMod val="75000"/>
                    </a:schemeClr>
                  </a:solidFill>
                  <a:effectLst/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930" y="1732449"/>
                <a:ext cx="10874188" cy="405875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LCAs for MIS, Maximal Matching, etc.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756" y="1940900"/>
            <a:ext cx="1132726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New Techniques and Tighter Bounds for LCAs -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Reingold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V –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2015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lvl="1"/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	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368" y="1124953"/>
            <a:ext cx="1019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What about non-constant degrees?</a:t>
            </a:r>
          </a:p>
        </p:txBody>
      </p:sp>
    </p:spTree>
    <p:extLst>
      <p:ext uri="{BB962C8B-B14F-4D97-AF65-F5344CB8AC3E}">
        <p14:creationId xmlns:p14="http://schemas.microsoft.com/office/powerpoint/2010/main" val="9287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970450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 smtClean="0">
                    <a:latin typeface="Perpetua" panose="02020502060401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Perpetua" panose="02020502060401020303" pitchFamily="18" charset="0"/>
                  </a:rPr>
                  <a:t>-light graphs</a:t>
                </a:r>
                <a:endParaRPr lang="en-US" sz="4800" dirty="0"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529261" y="2254778"/>
            <a:ext cx="447676" cy="4669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29262" y="3033068"/>
            <a:ext cx="447676" cy="4669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29261" y="3839776"/>
            <a:ext cx="447676" cy="4669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29261" y="4651126"/>
            <a:ext cx="447676" cy="4669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29262" y="5568976"/>
            <a:ext cx="447676" cy="4669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3399" y="2254777"/>
            <a:ext cx="447676" cy="4669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53399" y="3033068"/>
            <a:ext cx="447676" cy="4669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55780" y="3839776"/>
            <a:ext cx="447676" cy="4669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53399" y="4651126"/>
            <a:ext cx="447676" cy="4669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53398" y="5568975"/>
            <a:ext cx="447676" cy="4669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8102" y="1660213"/>
                <a:ext cx="4649221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Include the following: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The graph created when each ball chooses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 bins uniformly at random.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Random graphs.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Graphs of bounded degree.</a:t>
                </a:r>
                <a:endParaRPr lang="en-US" sz="3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28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	</a:t>
                </a:r>
                <a:endParaRPr lang="en-US" sz="28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2" y="1660213"/>
                <a:ext cx="4649221" cy="5386090"/>
              </a:xfrm>
              <a:prstGeom prst="rect">
                <a:avLst/>
              </a:prstGeom>
              <a:blipFill rotWithShape="0">
                <a:blip r:embed="rId3"/>
                <a:stretch>
                  <a:fillRect l="-3412" t="-1471" r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1618" y="1478756"/>
            <a:ext cx="1528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balls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7663" y="1478756"/>
            <a:ext cx="1528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bins</a:t>
            </a:r>
          </a:p>
        </p:txBody>
      </p:sp>
      <p:cxnSp>
        <p:nvCxnSpPr>
          <p:cNvPr id="21" name="Straight Connector 20"/>
          <p:cNvCxnSpPr>
            <a:stCxn id="4" idx="6"/>
            <a:endCxn id="12" idx="2"/>
          </p:cNvCxnSpPr>
          <p:nvPr/>
        </p:nvCxnSpPr>
        <p:spPr>
          <a:xfrm flipV="1">
            <a:off x="5976937" y="2488273"/>
            <a:ext cx="2176462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6"/>
            <a:endCxn id="15" idx="2"/>
          </p:cNvCxnSpPr>
          <p:nvPr/>
        </p:nvCxnSpPr>
        <p:spPr>
          <a:xfrm>
            <a:off x="5976937" y="2488274"/>
            <a:ext cx="2178843" cy="15849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6"/>
            <a:endCxn id="12" idx="2"/>
          </p:cNvCxnSpPr>
          <p:nvPr/>
        </p:nvCxnSpPr>
        <p:spPr>
          <a:xfrm flipV="1">
            <a:off x="5976938" y="2488273"/>
            <a:ext cx="2176461" cy="7782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  <a:endCxn id="16" idx="2"/>
          </p:cNvCxnSpPr>
          <p:nvPr/>
        </p:nvCxnSpPr>
        <p:spPr>
          <a:xfrm>
            <a:off x="5976938" y="3266564"/>
            <a:ext cx="2176461" cy="16180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6"/>
            <a:endCxn id="12" idx="2"/>
          </p:cNvCxnSpPr>
          <p:nvPr/>
        </p:nvCxnSpPr>
        <p:spPr>
          <a:xfrm flipV="1">
            <a:off x="5976937" y="2488273"/>
            <a:ext cx="2176462" cy="15849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6"/>
            <a:endCxn id="16" idx="2"/>
          </p:cNvCxnSpPr>
          <p:nvPr/>
        </p:nvCxnSpPr>
        <p:spPr>
          <a:xfrm>
            <a:off x="5976937" y="4073272"/>
            <a:ext cx="2176462" cy="8113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6" idx="2"/>
          </p:cNvCxnSpPr>
          <p:nvPr/>
        </p:nvCxnSpPr>
        <p:spPr>
          <a:xfrm>
            <a:off x="5976937" y="4884622"/>
            <a:ext cx="21764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6"/>
            <a:endCxn id="17" idx="2"/>
          </p:cNvCxnSpPr>
          <p:nvPr/>
        </p:nvCxnSpPr>
        <p:spPr>
          <a:xfrm>
            <a:off x="5976937" y="4884622"/>
            <a:ext cx="2176461" cy="9178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6"/>
            <a:endCxn id="16" idx="2"/>
          </p:cNvCxnSpPr>
          <p:nvPr/>
        </p:nvCxnSpPr>
        <p:spPr>
          <a:xfrm flipV="1">
            <a:off x="5976938" y="4884622"/>
            <a:ext cx="2176461" cy="9178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6"/>
            <a:endCxn id="17" idx="2"/>
          </p:cNvCxnSpPr>
          <p:nvPr/>
        </p:nvCxnSpPr>
        <p:spPr>
          <a:xfrm flipV="1">
            <a:off x="5976938" y="5802471"/>
            <a:ext cx="217646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5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92778" y="1663076"/>
            <a:ext cx="8467595" cy="4027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</a:t>
            </a:r>
            <a:r>
              <a:rPr lang="en-US" sz="4800" dirty="0" err="1" smtClean="0">
                <a:latin typeface="Perpetua" panose="02020502060401020303" pitchFamily="18" charset="0"/>
              </a:rPr>
              <a:t>Reingold</a:t>
            </a:r>
            <a:r>
              <a:rPr lang="en-US" sz="4800" dirty="0" smtClean="0">
                <a:latin typeface="Perpetua" panose="02020502060401020303" pitchFamily="18" charset="0"/>
              </a:rPr>
              <a:t>, V construction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63" idx="5"/>
            <a:endCxn id="60" idx="2"/>
          </p:cNvCxnSpPr>
          <p:nvPr/>
        </p:nvCxnSpPr>
        <p:spPr>
          <a:xfrm>
            <a:off x="6357797" y="3645257"/>
            <a:ext cx="952651" cy="57637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60" idx="6"/>
            <a:endCxn id="61" idx="3"/>
          </p:cNvCxnSpPr>
          <p:nvPr/>
        </p:nvCxnSpPr>
        <p:spPr>
          <a:xfrm flipV="1">
            <a:off x="8070592" y="3645257"/>
            <a:ext cx="645127" cy="57637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61" idx="6"/>
            <a:endCxn id="62" idx="2"/>
          </p:cNvCxnSpPr>
          <p:nvPr/>
        </p:nvCxnSpPr>
        <p:spPr>
          <a:xfrm>
            <a:off x="9364542" y="3380025"/>
            <a:ext cx="106775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4" idx="7"/>
            <a:endCxn id="63" idx="3"/>
          </p:cNvCxnSpPr>
          <p:nvPr/>
        </p:nvCxnSpPr>
        <p:spPr>
          <a:xfrm flipV="1">
            <a:off x="5058284" y="3645257"/>
            <a:ext cx="762011" cy="518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7" idx="6"/>
            <a:endCxn id="64" idx="3"/>
          </p:cNvCxnSpPr>
          <p:nvPr/>
        </p:nvCxnSpPr>
        <p:spPr>
          <a:xfrm flipV="1">
            <a:off x="3618867" y="4742886"/>
            <a:ext cx="876689" cy="24521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7" idx="0"/>
            <a:endCxn id="66" idx="4"/>
          </p:cNvCxnSpPr>
          <p:nvPr/>
        </p:nvCxnSpPr>
        <p:spPr>
          <a:xfrm flipV="1">
            <a:off x="3238795" y="3755119"/>
            <a:ext cx="0" cy="85789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6" idx="7"/>
            <a:endCxn id="65" idx="2"/>
          </p:cNvCxnSpPr>
          <p:nvPr/>
        </p:nvCxnSpPr>
        <p:spPr>
          <a:xfrm flipV="1">
            <a:off x="3507546" y="2452528"/>
            <a:ext cx="748634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3" idx="1"/>
          </p:cNvCxnSpPr>
          <p:nvPr/>
        </p:nvCxnSpPr>
        <p:spPr>
          <a:xfrm>
            <a:off x="4968801" y="2596601"/>
            <a:ext cx="851494" cy="5181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9" idx="6"/>
            <a:endCxn id="61" idx="1"/>
          </p:cNvCxnSpPr>
          <p:nvPr/>
        </p:nvCxnSpPr>
        <p:spPr>
          <a:xfrm>
            <a:off x="8070592" y="2452528"/>
            <a:ext cx="645127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3" idx="7"/>
            <a:endCxn id="59" idx="2"/>
          </p:cNvCxnSpPr>
          <p:nvPr/>
        </p:nvCxnSpPr>
        <p:spPr>
          <a:xfrm flipV="1">
            <a:off x="6357797" y="2452528"/>
            <a:ext cx="952651" cy="66226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310448" y="2077434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8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310448" y="3846534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2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604398" y="3004931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3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432292" y="3004931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708974" y="3004931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7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379011" y="4043443"/>
            <a:ext cx="795818" cy="8194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/>
                </a:solidFill>
                <a:latin typeface="Perpetua" panose="02020502060401020303" pitchFamily="18" charset="0"/>
              </a:rPr>
              <a:t>9</a:t>
            </a:r>
          </a:p>
        </p:txBody>
      </p:sp>
      <p:sp>
        <p:nvSpPr>
          <p:cNvPr id="65" name="Oval 64"/>
          <p:cNvSpPr/>
          <p:nvPr/>
        </p:nvSpPr>
        <p:spPr>
          <a:xfrm>
            <a:off x="4256180" y="2077434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7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58723" y="3004931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3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858723" y="4613010"/>
            <a:ext cx="760144" cy="750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/>
                </a:solidFill>
                <a:latin typeface="Perpetua" panose="02020502060401020303" pitchFamily="18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788243" y="2283796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243" y="2283796"/>
                <a:ext cx="904973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56486" y="5620888"/>
                <a:ext cx="1053595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Seed size: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320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Number of probes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320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w.h.p</a:t>
                </a: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. 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-light graphs.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86" y="5620888"/>
                <a:ext cx="10535950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1331" t="-7910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0566" y="1071243"/>
                <a:ext cx="74133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Generate a random number from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sz="32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66" y="1071243"/>
                <a:ext cx="7413311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891" t="-14583" r="-1069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2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LCAs for MIS, Maximal Matching, etc.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756" y="1940900"/>
            <a:ext cx="1132726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New Techniques and Tighter Bounds for LCAs -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Reingold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V –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2015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LCAs for Graphs of Non-Constant Degrees -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Levi,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Rubinfeld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Yodpinyanee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- 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SPAA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lvl="1"/>
            <a:endParaRPr lang="en-US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	</a:t>
            </a:r>
            <a:endParaRPr lang="en-US" sz="28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368" y="1124953"/>
            <a:ext cx="1019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What about non-constant degrees?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20830" y="5114624"/>
                <a:ext cx="10192872" cy="605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MIS, MM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3200" b="0" i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smtClean="0">
                        <a:solidFill>
                          <a:schemeClr val="tx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on </a:t>
                </a:r>
                <a:r>
                  <a:rPr lang="en-US" sz="3200" dirty="0" smtClean="0">
                    <a:latin typeface="Perpetua" panose="02020502060401020303" pitchFamily="18" charset="0"/>
                  </a:rPr>
                  <a:t>general graphs.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830" y="5114624"/>
                <a:ext cx="10192872" cy="605294"/>
              </a:xfrm>
              <a:prstGeom prst="rect">
                <a:avLst/>
              </a:prstGeom>
              <a:blipFill rotWithShape="0">
                <a:blip r:embed="rId2"/>
                <a:stretch>
                  <a:fillRect l="-1376" t="-10101" b="-35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>
            <a:stCxn id="9" idx="6"/>
            <a:endCxn id="58" idx="2"/>
          </p:cNvCxnSpPr>
          <p:nvPr/>
        </p:nvCxnSpPr>
        <p:spPr>
          <a:xfrm flipV="1">
            <a:off x="2613527" y="1801901"/>
            <a:ext cx="2252104" cy="3072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7" idx="2"/>
          </p:cNvCxnSpPr>
          <p:nvPr/>
        </p:nvCxnSpPr>
        <p:spPr>
          <a:xfrm>
            <a:off x="7570892" y="1801902"/>
            <a:ext cx="1828112" cy="24199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8" idx="6"/>
            <a:endCxn id="4" idx="2"/>
          </p:cNvCxnSpPr>
          <p:nvPr/>
        </p:nvCxnSpPr>
        <p:spPr>
          <a:xfrm>
            <a:off x="5191182" y="1801901"/>
            <a:ext cx="2054159" cy="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1769836" y="3687992"/>
            <a:ext cx="1948101" cy="1615446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0"/>
            <a:endCxn id="9" idx="3"/>
          </p:cNvCxnSpPr>
          <p:nvPr/>
        </p:nvCxnSpPr>
        <p:spPr>
          <a:xfrm flipV="1">
            <a:off x="1654737" y="1958868"/>
            <a:ext cx="680915" cy="1418169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0" idx="0"/>
          </p:cNvCxnSpPr>
          <p:nvPr/>
        </p:nvCxnSpPr>
        <p:spPr>
          <a:xfrm>
            <a:off x="9676879" y="1954902"/>
            <a:ext cx="949896" cy="1475994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Impossibility Results</a:t>
            </a:r>
            <a:endParaRPr lang="en-US" sz="4800" dirty="0">
              <a:latin typeface="Perpetua" panose="020205020604010203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12561" y="4408491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9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6572" y="2194552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217031" y="1237515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cxnSp>
        <p:nvCxnSpPr>
          <p:cNvPr id="62" name="Straight Connector 61"/>
          <p:cNvCxnSpPr>
            <a:stCxn id="12" idx="7"/>
            <a:endCxn id="10" idx="4"/>
          </p:cNvCxnSpPr>
          <p:nvPr/>
        </p:nvCxnSpPr>
        <p:spPr>
          <a:xfrm flipV="1">
            <a:off x="9106876" y="3795203"/>
            <a:ext cx="1519899" cy="150461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 flipV="1">
            <a:off x="3995812" y="5428615"/>
            <a:ext cx="4833189" cy="3625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57304" y="5424055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157538" y="4135953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172797" y="2008254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45341" y="1619748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99004" y="1643947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0261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7976" y="1654100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463999" y="343089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91961" y="3377037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829001" y="5246461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79429" y="4639323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2">
                      <a:lumMod val="75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429" y="4639323"/>
                <a:ext cx="904973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4865631" y="1619747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3573" y="1203063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49706" y="1170917"/>
            <a:ext cx="13700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3 or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78942" y="2451475"/>
            <a:ext cx="5842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It is impossible to get an exact maximal weighted forest in sublinear time…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8" y="5246461"/>
            <a:ext cx="1276374" cy="12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5" grpId="0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Lower bounds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3987" y="693701"/>
                <a:ext cx="11519337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i="1" dirty="0" smtClean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for 3-coloring a ring (and hence MIS, MM, etc.)</a:t>
                </a:r>
              </a:p>
              <a:p>
                <a:endParaRPr lang="en-US" sz="3200" dirty="0">
                  <a:solidFill>
                    <a:schemeClr val="tx2">
                      <a:lumMod val="90000"/>
                    </a:schemeClr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	Ongoing work with Uriel </a:t>
                </a:r>
                <a:r>
                  <a:rPr lang="en-US" sz="3200" dirty="0" err="1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Feige</a:t>
                </a:r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 and Boaz </a:t>
                </a:r>
                <a:r>
                  <a:rPr lang="en-US" sz="3200" dirty="0" err="1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Patt</a:t>
                </a:r>
                <a:r>
                  <a:rPr lang="en-US" sz="3200" dirty="0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-Shamir (unpublished).</a:t>
                </a:r>
                <a:endParaRPr lang="en-US" sz="3200" dirty="0">
                  <a:solidFill>
                    <a:schemeClr val="tx2">
                      <a:lumMod val="90000"/>
                    </a:schemeClr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	Discovered independently by  </a:t>
                </a:r>
                <a:r>
                  <a:rPr lang="en-US" sz="3200" dirty="0" err="1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Göös</a:t>
                </a:r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 et </a:t>
                </a:r>
                <a:r>
                  <a:rPr lang="en-US" sz="3200" dirty="0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al. (unpublished).</a:t>
                </a:r>
                <a:endParaRPr lang="en-US" sz="3200" dirty="0">
                  <a:solidFill>
                    <a:schemeClr val="tx2">
                      <a:lumMod val="9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accent2"/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 smtClean="0">
                  <a:solidFill>
                    <a:schemeClr val="accent2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7" y="693701"/>
                <a:ext cx="11519337" cy="35394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Probes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9538" y="1940900"/>
            <a:ext cx="10312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The following are single probes to the graph: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Asking a vertex for its degree.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Asking a vertex for the ID of its </a:t>
            </a:r>
            <a:r>
              <a:rPr lang="en-US" sz="3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i</a:t>
            </a:r>
            <a:r>
              <a:rPr lang="en-US" sz="3600" baseline="30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th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 neighbor.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Asking an edge for its weight.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8737" y="1390493"/>
            <a:ext cx="3714750" cy="49532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Impossibility Results</a:t>
            </a:r>
            <a:endParaRPr lang="en-US" sz="4800" dirty="0"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53661" y="5622269"/>
            <a:ext cx="415012" cy="4471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63994" y="2827794"/>
            <a:ext cx="415012" cy="4382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5329" y="2912488"/>
            <a:ext cx="415012" cy="4471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421814" y="1796201"/>
            <a:ext cx="415012" cy="4471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218606" y="1192417"/>
            <a:ext cx="415012" cy="4471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/>
                </a:solidFill>
                <a:latin typeface="Perpetua" panose="02020502060401020303" pitchFamily="18" charset="0"/>
              </a:rPr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2218606" y="6134748"/>
            <a:ext cx="415012" cy="4471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75981" y="4160676"/>
            <a:ext cx="415012" cy="4382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499310" y="5507399"/>
            <a:ext cx="415012" cy="4471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9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3218" y="4434483"/>
            <a:ext cx="415012" cy="4471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3661" y="1726381"/>
            <a:ext cx="415012" cy="4471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4</a:t>
            </a:r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935274" y="1177333"/>
            <a:ext cx="3925433" cy="5404523"/>
            <a:chOff x="7935274" y="1177333"/>
            <a:chExt cx="3925433" cy="5404523"/>
          </a:xfrm>
        </p:grpSpPr>
        <p:sp>
          <p:nvSpPr>
            <p:cNvPr id="4" name="Oval 3"/>
            <p:cNvSpPr/>
            <p:nvPr/>
          </p:nvSpPr>
          <p:spPr>
            <a:xfrm>
              <a:off x="9129194" y="1193930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935274" y="1420393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714182" y="2326696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142780" y="3491332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419745" y="2811717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926678" y="1761100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506676" y="4816970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9288604" y="3711343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9663790" y="4811652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9092388" y="5976288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8184169" y="5944008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0876286" y="4246056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1083792" y="5752454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1272044" y="3267063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0134184" y="3128721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0078802" y="6134748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445695" y="1177333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1120598" y="2238426"/>
              <a:ext cx="415012" cy="44710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5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86313" y="1761100"/>
            <a:ext cx="27860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Query: vertex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Degree of 4?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ID of right neighbor of 4?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Degree of 9?</a:t>
            </a:r>
          </a:p>
          <a:p>
            <a:endParaRPr lang="en-US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endParaRPr lang="en-US" sz="32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07089" y="4763891"/>
            <a:ext cx="63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9</a:t>
            </a:r>
            <a:endParaRPr lang="en-US" sz="32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Lower bounds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3987" y="693701"/>
                <a:ext cx="11519337" cy="5514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i="1" dirty="0" smtClean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for 3-coloring a ring (and hence MIS, MM, etc.)</a:t>
                </a:r>
              </a:p>
              <a:p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	Reduction from </a:t>
                </a:r>
                <a:r>
                  <a:rPr lang="en-US" sz="3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distributed lower </a:t>
                </a: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bounds (</a:t>
                </a:r>
                <a:r>
                  <a:rPr lang="en-US" sz="32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Linial</a:t>
                </a: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).</a:t>
                </a:r>
                <a:endParaRPr lang="en-US" sz="3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	Ongoing work with Uriel </a:t>
                </a:r>
                <a:r>
                  <a:rPr lang="en-US" sz="3200" dirty="0" err="1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Feige</a:t>
                </a:r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 and Boaz </a:t>
                </a:r>
                <a:r>
                  <a:rPr lang="en-US" sz="3200" dirty="0" err="1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Patt</a:t>
                </a:r>
                <a:r>
                  <a:rPr lang="en-US" sz="3200" dirty="0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-Shamir (unpublished).</a:t>
                </a:r>
                <a:endParaRPr lang="en-US" sz="3200" dirty="0">
                  <a:solidFill>
                    <a:schemeClr val="tx2">
                      <a:lumMod val="90000"/>
                    </a:schemeClr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	Discovered independently by  </a:t>
                </a:r>
                <a:r>
                  <a:rPr lang="en-US" sz="3200" dirty="0" err="1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Göös</a:t>
                </a:r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 et </a:t>
                </a:r>
                <a:r>
                  <a:rPr lang="en-US" sz="3200" dirty="0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al. (unpublished).</a:t>
                </a:r>
              </a:p>
              <a:p>
                <a:r>
                  <a:rPr lang="en-US" sz="3200" dirty="0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	</a:t>
                </a:r>
                <a:endParaRPr lang="en-US" sz="3200" dirty="0">
                  <a:solidFill>
                    <a:schemeClr val="accent2"/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-probe LCA to approximate Vertex Cover within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accent2"/>
                    </a:solidFill>
                    <a:latin typeface="Perpetua" panose="02020502060401020303" pitchFamily="18" charset="0"/>
                  </a:rPr>
                  <a:t>.</a:t>
                </a:r>
              </a:p>
              <a:p>
                <a:r>
                  <a:rPr lang="en-US" sz="3200" dirty="0" smtClean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	</a:t>
                </a:r>
                <a:r>
                  <a:rPr lang="en-US" sz="3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Reduction from </a:t>
                </a: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property testing </a:t>
                </a:r>
                <a:r>
                  <a:rPr lang="en-US" sz="3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lower </a:t>
                </a: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bounds (</a:t>
                </a:r>
                <a:r>
                  <a:rPr lang="en-US" sz="32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Goldreich</a:t>
                </a: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Ron, 	2002).</a:t>
                </a:r>
                <a:endParaRPr lang="en-US" sz="3200" dirty="0" smtClean="0">
                  <a:solidFill>
                    <a:schemeClr val="tx2">
                      <a:lumMod val="90000"/>
                    </a:schemeClr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3200" dirty="0">
                    <a:solidFill>
                      <a:schemeClr val="tx2">
                        <a:lumMod val="90000"/>
                      </a:schemeClr>
                    </a:solidFill>
                    <a:latin typeface="Perpetua" panose="02020502060401020303" pitchFamily="18" charset="0"/>
                  </a:rPr>
                  <a:t>	</a:t>
                </a: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Learning and Inference in the Presence of Corrupted Inputs – </a:t>
                </a:r>
              </a:p>
              <a:p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	</a:t>
                </a:r>
                <a:r>
                  <a:rPr lang="en-US" sz="32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Feige</a:t>
                </a:r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, Mansour and </a:t>
                </a:r>
                <a:r>
                  <a:rPr lang="en-US" sz="32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Schapire</a:t>
                </a:r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- </a:t>
                </a: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COLT 2015</a:t>
                </a:r>
                <a:endParaRPr lang="en-US" sz="3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7" y="693701"/>
                <a:ext cx="11519337" cy="5514779"/>
              </a:xfrm>
              <a:prstGeom prst="rect">
                <a:avLst/>
              </a:prstGeom>
              <a:blipFill rotWithShape="0">
                <a:blip r:embed="rId2"/>
                <a:stretch>
                  <a:fillRect l="-1217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0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 Constant-Time LCAs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756" y="1940900"/>
            <a:ext cx="11327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Constant-Time LCAs –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Mansour,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Patt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-Shamir, V -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WAOA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lvl="1"/>
            <a:endParaRPr lang="en-US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	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486" y="3061330"/>
            <a:ext cx="1019287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	</a:t>
            </a:r>
            <a:endParaRPr lang="en-US" sz="3200" dirty="0" smtClean="0"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9503" y="2920740"/>
                <a:ext cx="9753600" cy="3099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chemeClr val="bg2">
                        <a:lumMod val="25000"/>
                        <a:lumOff val="75000"/>
                      </a:schemeClr>
                    </a:solidFill>
                    <a:latin typeface="Perpetua" panose="02020502060401020303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bg2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3200" b="0" i="1" dirty="0" smtClean="0">
                        <a:solidFill>
                          <a:schemeClr val="bg2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3200" b="0" i="1" dirty="0" smtClean="0">
                        <a:solidFill>
                          <a:schemeClr val="bg2">
                            <a:lumMod val="25000"/>
                            <a:lumOff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bg2">
                        <a:lumMod val="25000"/>
                        <a:lumOff val="75000"/>
                      </a:schemeClr>
                    </a:solidFill>
                    <a:latin typeface="Perpetua" panose="02020502060401020303" pitchFamily="18" charset="0"/>
                  </a:rPr>
                  <a:t> – approximation LCAs for </a:t>
                </a:r>
              </a:p>
              <a:p>
                <a:r>
                  <a:rPr lang="en-US" sz="3200" dirty="0">
                    <a:solidFill>
                      <a:schemeClr val="bg2">
                        <a:lumMod val="25000"/>
                        <a:lumOff val="75000"/>
                      </a:schemeClr>
                    </a:solidFill>
                    <a:latin typeface="Perpetua" panose="02020502060401020303" pitchFamily="18" charset="0"/>
                  </a:rPr>
                  <a:t>	</a:t>
                </a:r>
                <a:r>
                  <a:rPr lang="en-US" sz="3200" dirty="0" smtClean="0">
                    <a:solidFill>
                      <a:schemeClr val="bg2">
                        <a:lumMod val="25000"/>
                        <a:lumOff val="75000"/>
                      </a:schemeClr>
                    </a:solidFill>
                    <a:latin typeface="Perpetua" panose="02020502060401020303" pitchFamily="18" charset="0"/>
                  </a:rPr>
                  <a:t>	maximal weighted forest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chemeClr val="bg2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en-US" sz="3200" b="0" i="1" smtClean="0">
                                <a:solidFill>
                                  <a:schemeClr val="bg2">
                                    <a:lumMod val="25000"/>
                                    <a:lumOff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2">
                                    <a:lumMod val="25000"/>
                                    <a:lumOff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bg2">
                                    <a:lumMod val="25000"/>
                                    <a:lumOff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chemeClr val="bg2">
                                <a:lumMod val="25000"/>
                                <a:lumOff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>
                        <a:lumMod val="25000"/>
                        <a:lumOff val="75000"/>
                      </a:schemeClr>
                    </a:solidFill>
                    <a:latin typeface="Perpetua" panose="02020502060401020303" pitchFamily="18" charset="0"/>
                  </a:rPr>
                  <a:t>.</a:t>
                </a:r>
              </a:p>
              <a:p>
                <a:endParaRPr lang="en-US" sz="3200" dirty="0">
                  <a:solidFill>
                    <a:schemeClr val="bg2">
                      <a:lumMod val="25000"/>
                      <a:lumOff val="75000"/>
                    </a:schemeClr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3200" dirty="0" smtClean="0">
                    <a:solidFill>
                      <a:schemeClr val="bg2">
                        <a:lumMod val="25000"/>
                        <a:lumOff val="75000"/>
                      </a:schemeClr>
                    </a:solidFill>
                    <a:latin typeface="Perpetua" panose="02020502060401020303" pitchFamily="18" charset="0"/>
                  </a:rPr>
                  <a:t>Contrast with </a:t>
                </a:r>
                <a:r>
                  <a:rPr lang="en-US" sz="32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Local Algorithms for Sparse Spanning </a:t>
                </a: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Graphs – </a:t>
                </a:r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Levi, Ron, </a:t>
                </a:r>
                <a:r>
                  <a:rPr lang="en-US" sz="3200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Rubinfeld</a:t>
                </a:r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Perpetua" panose="02020502060401020303" pitchFamily="18" charset="0"/>
                  </a:rPr>
                  <a:t>– </a:t>
                </a: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APPROX-RANDOM 2014</a:t>
                </a:r>
              </a:p>
              <a:p>
                <a:endParaRPr lang="en-US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03" y="2920740"/>
                <a:ext cx="9753600" cy="3099118"/>
              </a:xfrm>
              <a:prstGeom prst="rect">
                <a:avLst/>
              </a:prstGeom>
              <a:blipFill rotWithShape="0">
                <a:blip r:embed="rId2"/>
                <a:stretch>
                  <a:fillRect l="-1563" t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9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9" idx="4"/>
            <a:endCxn id="8" idx="0"/>
          </p:cNvCxnSpPr>
          <p:nvPr/>
        </p:nvCxnSpPr>
        <p:spPr>
          <a:xfrm flipH="1">
            <a:off x="3833037" y="2014784"/>
            <a:ext cx="8915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7" idx="2"/>
          </p:cNvCxnSpPr>
          <p:nvPr/>
        </p:nvCxnSpPr>
        <p:spPr>
          <a:xfrm>
            <a:off x="5853648" y="3567417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4" idx="3"/>
          </p:cNvCxnSpPr>
          <p:nvPr/>
        </p:nvCxnSpPr>
        <p:spPr>
          <a:xfrm flipV="1">
            <a:off x="3948136" y="3696218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2227036" y="3780860"/>
            <a:ext cx="1490901" cy="152257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7"/>
            <a:endCxn id="9" idx="3"/>
          </p:cNvCxnSpPr>
          <p:nvPr/>
        </p:nvCxnSpPr>
        <p:spPr>
          <a:xfrm flipV="1">
            <a:off x="2227036" y="1962494"/>
            <a:ext cx="1499816" cy="156076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5"/>
            <a:endCxn id="4" idx="1"/>
          </p:cNvCxnSpPr>
          <p:nvPr/>
        </p:nvCxnSpPr>
        <p:spPr>
          <a:xfrm>
            <a:off x="3957051" y="1962494"/>
            <a:ext cx="1618722" cy="147612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7"/>
            <a:endCxn id="10" idx="3"/>
          </p:cNvCxnSpPr>
          <p:nvPr/>
        </p:nvCxnSpPr>
        <p:spPr>
          <a:xfrm flipV="1">
            <a:off x="7654893" y="1961432"/>
            <a:ext cx="1651779" cy="147718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>
                <a:latin typeface="Perpetua" panose="02020502060401020303" pitchFamily="18" charset="0"/>
              </a:rPr>
              <a:t>An example: MWF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288" y="970450"/>
            <a:ext cx="12192000" cy="15070"/>
          </a:xfrm>
          <a:prstGeom prst="line">
            <a:avLst/>
          </a:prstGeom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30645" y="2344659"/>
            <a:ext cx="882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12561" y="4408491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22236" y="231270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11599" y="4361339"/>
            <a:ext cx="827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37912" y="3244251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15829" y="2986104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cxnSp>
        <p:nvCxnSpPr>
          <p:cNvPr id="62" name="Straight Connector 61"/>
          <p:cNvCxnSpPr>
            <a:stCxn id="12" idx="0"/>
            <a:endCxn id="10" idx="4"/>
          </p:cNvCxnSpPr>
          <p:nvPr/>
        </p:nvCxnSpPr>
        <p:spPr>
          <a:xfrm flipH="1" flipV="1">
            <a:off x="9421772" y="2014784"/>
            <a:ext cx="1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5"/>
            <a:endCxn id="12" idx="1"/>
          </p:cNvCxnSpPr>
          <p:nvPr/>
        </p:nvCxnSpPr>
        <p:spPr>
          <a:xfrm>
            <a:off x="7654893" y="3696218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>
            <a:off x="3995812" y="5432240"/>
            <a:ext cx="5263185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567938" y="4835815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96618" y="2105992"/>
            <a:ext cx="783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45654" y="3264959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01981" y="4431848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28097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77018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0261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79176" y="1657726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58996" y="1650477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49161" y="346990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58997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9" idx="4"/>
            <a:endCxn id="8" idx="0"/>
          </p:cNvCxnSpPr>
          <p:nvPr/>
        </p:nvCxnSpPr>
        <p:spPr>
          <a:xfrm flipH="1">
            <a:off x="4483118" y="1993353"/>
            <a:ext cx="8915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7" idx="2"/>
          </p:cNvCxnSpPr>
          <p:nvPr/>
        </p:nvCxnSpPr>
        <p:spPr>
          <a:xfrm>
            <a:off x="6503729" y="3545986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4" idx="3"/>
          </p:cNvCxnSpPr>
          <p:nvPr/>
        </p:nvCxnSpPr>
        <p:spPr>
          <a:xfrm flipV="1">
            <a:off x="4598217" y="3674787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2877117" y="3759429"/>
            <a:ext cx="1490901" cy="152257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7"/>
            <a:endCxn id="9" idx="3"/>
          </p:cNvCxnSpPr>
          <p:nvPr/>
        </p:nvCxnSpPr>
        <p:spPr>
          <a:xfrm flipV="1">
            <a:off x="2877117" y="1941063"/>
            <a:ext cx="1499816" cy="156076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5"/>
            <a:endCxn id="4" idx="1"/>
          </p:cNvCxnSpPr>
          <p:nvPr/>
        </p:nvCxnSpPr>
        <p:spPr>
          <a:xfrm>
            <a:off x="4607132" y="1941063"/>
            <a:ext cx="1618722" cy="147612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7"/>
            <a:endCxn id="10" idx="3"/>
          </p:cNvCxnSpPr>
          <p:nvPr/>
        </p:nvCxnSpPr>
        <p:spPr>
          <a:xfrm flipV="1">
            <a:off x="8304974" y="1940001"/>
            <a:ext cx="1651779" cy="147718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Attempt: Simulate </a:t>
            </a:r>
            <a:r>
              <a:rPr lang="en-US" sz="4800" dirty="0" err="1" smtClean="0">
                <a:latin typeface="Perpetua" panose="02020502060401020303" pitchFamily="18" charset="0"/>
              </a:rPr>
              <a:t>Bor</a:t>
            </a:r>
            <a:r>
              <a:rPr lang="en-US" sz="3800" dirty="0" err="1" smtClean="0">
                <a:effectLst/>
                <a:latin typeface="Perpetua" panose="02020502060401020303" pitchFamily="18" charset="0"/>
              </a:rPr>
              <a:t>ů</a:t>
            </a:r>
            <a:r>
              <a:rPr lang="en-US" sz="4800" dirty="0" err="1" smtClean="0">
                <a:latin typeface="Perpetua" panose="02020502060401020303" pitchFamily="18" charset="0"/>
              </a:rPr>
              <a:t>vka</a:t>
            </a:r>
            <a:r>
              <a:rPr lang="en-US" sz="4800" dirty="0" smtClean="0">
                <a:latin typeface="Perpetua" panose="02020502060401020303" pitchFamily="18" charset="0"/>
              </a:rPr>
              <a:t> </a:t>
            </a:r>
            <a:endParaRPr lang="en-US" sz="4800" dirty="0">
              <a:latin typeface="Perpetua" panose="02020502060401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726" y="2323228"/>
            <a:ext cx="882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31668" y="4385493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24793" y="2291276"/>
            <a:ext cx="8795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61680" y="4339908"/>
            <a:ext cx="827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87993" y="3222820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65910" y="2964673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</a:p>
        </p:txBody>
      </p:sp>
      <p:cxnSp>
        <p:nvCxnSpPr>
          <p:cNvPr id="62" name="Straight Connector 61"/>
          <p:cNvCxnSpPr>
            <a:stCxn id="12" idx="0"/>
            <a:endCxn id="10" idx="4"/>
          </p:cNvCxnSpPr>
          <p:nvPr/>
        </p:nvCxnSpPr>
        <p:spPr>
          <a:xfrm flipH="1" flipV="1">
            <a:off x="10071853" y="1993353"/>
            <a:ext cx="1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5"/>
            <a:endCxn id="12" idx="1"/>
          </p:cNvCxnSpPr>
          <p:nvPr/>
        </p:nvCxnSpPr>
        <p:spPr>
          <a:xfrm>
            <a:off x="8304974" y="3674787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>
            <a:off x="4645893" y="5410809"/>
            <a:ext cx="5263185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218019" y="4814384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46699" y="2084561"/>
            <a:ext cx="783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195735" y="3243528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652062" y="441041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6178178" y="3363832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27099" y="3363832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20342" y="522865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29257" y="1636295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9077" y="162904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9078" y="522865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cxnSp>
        <p:nvCxnSpPr>
          <p:cNvPr id="38" name="Straight Connector 37"/>
          <p:cNvCxnSpPr>
            <a:stCxn id="40" idx="6"/>
            <a:endCxn id="11" idx="2"/>
          </p:cNvCxnSpPr>
          <p:nvPr/>
        </p:nvCxnSpPr>
        <p:spPr>
          <a:xfrm>
            <a:off x="1366468" y="3630628"/>
            <a:ext cx="1232774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040917" y="3448474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9242" y="3448474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30235" y="3028456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9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538570" y="1465545"/>
            <a:ext cx="1108553" cy="43966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6200000">
            <a:off x="6743208" y="2157245"/>
            <a:ext cx="1108553" cy="27710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52679" y="1368375"/>
            <a:ext cx="1108553" cy="43966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200000">
            <a:off x="1287183" y="2239998"/>
            <a:ext cx="1108553" cy="27710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83854" y="1368375"/>
            <a:ext cx="5810490" cy="455808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21532" y="1263729"/>
            <a:ext cx="4898028" cy="480131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B8C4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B8C4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019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9" idx="4"/>
            <a:endCxn id="8" idx="0"/>
          </p:cNvCxnSpPr>
          <p:nvPr/>
        </p:nvCxnSpPr>
        <p:spPr>
          <a:xfrm flipH="1">
            <a:off x="4768868" y="2899167"/>
            <a:ext cx="8915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7" idx="2"/>
          </p:cNvCxnSpPr>
          <p:nvPr/>
        </p:nvCxnSpPr>
        <p:spPr>
          <a:xfrm>
            <a:off x="6789479" y="4451800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4" idx="3"/>
          </p:cNvCxnSpPr>
          <p:nvPr/>
        </p:nvCxnSpPr>
        <p:spPr>
          <a:xfrm flipV="1">
            <a:off x="4883967" y="4580601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3162867" y="4665243"/>
            <a:ext cx="1490901" cy="152257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7"/>
            <a:endCxn id="9" idx="3"/>
          </p:cNvCxnSpPr>
          <p:nvPr/>
        </p:nvCxnSpPr>
        <p:spPr>
          <a:xfrm flipV="1">
            <a:off x="3162867" y="2846877"/>
            <a:ext cx="1499816" cy="156076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5"/>
            <a:endCxn id="4" idx="1"/>
          </p:cNvCxnSpPr>
          <p:nvPr/>
        </p:nvCxnSpPr>
        <p:spPr>
          <a:xfrm>
            <a:off x="4892882" y="2846877"/>
            <a:ext cx="1618722" cy="147612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7"/>
            <a:endCxn id="10" idx="3"/>
          </p:cNvCxnSpPr>
          <p:nvPr/>
        </p:nvCxnSpPr>
        <p:spPr>
          <a:xfrm flipV="1">
            <a:off x="8590724" y="2845815"/>
            <a:ext cx="1651779" cy="147718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One round of </a:t>
            </a:r>
            <a:r>
              <a:rPr lang="en-US" sz="4800" dirty="0" err="1" smtClean="0">
                <a:latin typeface="Perpetua" panose="02020502060401020303" pitchFamily="18" charset="0"/>
              </a:rPr>
              <a:t>Bor</a:t>
            </a:r>
            <a:r>
              <a:rPr lang="en-US" sz="3800" dirty="0" err="1" smtClean="0">
                <a:effectLst/>
                <a:latin typeface="Perpetua" panose="02020502060401020303" pitchFamily="18" charset="0"/>
              </a:rPr>
              <a:t>ů</a:t>
            </a:r>
            <a:r>
              <a:rPr lang="en-US" sz="4800" dirty="0" err="1" smtClean="0">
                <a:latin typeface="Perpetua" panose="02020502060401020303" pitchFamily="18" charset="0"/>
              </a:rPr>
              <a:t>vka</a:t>
            </a:r>
            <a:endParaRPr lang="en-US" sz="4800" dirty="0">
              <a:latin typeface="Perpetua" panose="02020502060401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6476" y="3229042"/>
            <a:ext cx="882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17418" y="5291307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10543" y="3197090"/>
            <a:ext cx="8795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47430" y="5245722"/>
            <a:ext cx="827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73743" y="4128634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51660" y="387048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</a:p>
        </p:txBody>
      </p:sp>
      <p:cxnSp>
        <p:nvCxnSpPr>
          <p:cNvPr id="62" name="Straight Connector 61"/>
          <p:cNvCxnSpPr>
            <a:stCxn id="12" idx="0"/>
            <a:endCxn id="10" idx="4"/>
          </p:cNvCxnSpPr>
          <p:nvPr/>
        </p:nvCxnSpPr>
        <p:spPr>
          <a:xfrm flipH="1" flipV="1">
            <a:off x="10357603" y="2899167"/>
            <a:ext cx="1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5"/>
            <a:endCxn id="12" idx="1"/>
          </p:cNvCxnSpPr>
          <p:nvPr/>
        </p:nvCxnSpPr>
        <p:spPr>
          <a:xfrm>
            <a:off x="8590724" y="4580601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>
            <a:off x="4931643" y="6316623"/>
            <a:ext cx="5263185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503769" y="5720198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732449" y="2990375"/>
            <a:ext cx="783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453944" y="4193652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937812" y="5316231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6463928" y="426964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12849" y="426964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092" y="6134469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15007" y="2542109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194827" y="2534860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194828" y="6134469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cxnSp>
        <p:nvCxnSpPr>
          <p:cNvPr id="38" name="Straight Connector 37"/>
          <p:cNvCxnSpPr>
            <a:stCxn id="40" idx="6"/>
            <a:endCxn id="11" idx="2"/>
          </p:cNvCxnSpPr>
          <p:nvPr/>
        </p:nvCxnSpPr>
        <p:spPr>
          <a:xfrm>
            <a:off x="1652218" y="4536442"/>
            <a:ext cx="1232774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26667" y="4354288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84992" y="4354288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15985" y="3934270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0" y="1221581"/>
            <a:ext cx="6615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Weight of MWF: 9+8+7+6+5+4+3 = 42</a:t>
            </a:r>
          </a:p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Weight of solution: 9+8+7+5 = 29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One round of </a:t>
            </a:r>
            <a:r>
              <a:rPr lang="en-US" sz="4800" dirty="0" err="1" smtClean="0">
                <a:latin typeface="Perpetua" panose="02020502060401020303" pitchFamily="18" charset="0"/>
              </a:rPr>
              <a:t>Bor</a:t>
            </a:r>
            <a:r>
              <a:rPr lang="en-US" sz="3800" dirty="0" err="1" smtClean="0">
                <a:effectLst/>
                <a:latin typeface="Perpetua" panose="02020502060401020303" pitchFamily="18" charset="0"/>
              </a:rPr>
              <a:t>ů</a:t>
            </a:r>
            <a:r>
              <a:rPr lang="en-US" sz="4800" dirty="0" err="1" smtClean="0">
                <a:latin typeface="Perpetua" panose="02020502060401020303" pitchFamily="18" charset="0"/>
              </a:rPr>
              <a:t>vka</a:t>
            </a:r>
            <a:endParaRPr lang="en-US" sz="4800" dirty="0"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0500" y="1752320"/>
                <a:ext cx="10538038" cy="3416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latin typeface="Perpetua" panose="02020502060401020303" pitchFamily="18" charset="0"/>
                  </a:rPr>
                  <a:t>Claim: The first round of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Perpetua" panose="02020502060401020303" pitchFamily="18" charset="0"/>
                  </a:rPr>
                  <a:t>Bor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Perpetua" panose="02020502060401020303" pitchFamily="18" charset="0"/>
                  </a:rPr>
                  <a:t>ů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Perpetua" panose="02020502060401020303" pitchFamily="18" charset="0"/>
                  </a:rPr>
                  <a:t>vka’s</a:t>
                </a:r>
                <a:r>
                  <a:rPr lang="en-US" sz="3600" dirty="0" smtClean="0">
                    <a:solidFill>
                      <a:schemeClr val="tx1"/>
                    </a:solidFill>
                    <a:latin typeface="Perpetua" panose="02020502060401020303" pitchFamily="18" charset="0"/>
                  </a:rPr>
                  <a:t> algorithm gives a ½ -approximation to the MWF.</a:t>
                </a:r>
              </a:p>
              <a:p>
                <a:endParaRPr lang="en-US" sz="3600" dirty="0">
                  <a:solidFill>
                    <a:schemeClr val="tx1"/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36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Proof outline: At least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 edges were accepted (each vertex accepted exactly one), and we can charge unaccepted edges to accepted ones.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00" y="1752320"/>
                <a:ext cx="10538038" cy="34163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The ½-approximation LCA</a:t>
            </a:r>
            <a:endParaRPr lang="en-US" sz="4800" dirty="0"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0500" y="1752320"/>
                <a:ext cx="10538038" cy="34163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/>
                    </a:solidFill>
                    <a:latin typeface="Perpetua" panose="02020502060401020303" pitchFamily="18" charset="0"/>
                  </a:rPr>
                  <a:t>When queried on an edge, check whether it is the heaviest edge of either of its vertices. If yes, accept. Otherwise reject.</a:t>
                </a:r>
              </a:p>
              <a:p>
                <a:endParaRPr lang="en-US" sz="3600" dirty="0">
                  <a:solidFill>
                    <a:schemeClr val="tx1"/>
                  </a:solidFill>
                  <a:latin typeface="Perpetua" panose="02020502060401020303" pitchFamily="18" charset="0"/>
                </a:endParaRPr>
              </a:p>
              <a:p>
                <a:r>
                  <a:rPr lang="en-US" sz="36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Number of probes: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2 + 2</m:t>
                    </m:r>
                    <m:r>
                      <a:rPr lang="en-US" sz="36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6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. </a:t>
                </a:r>
              </a:p>
              <a:p>
                <a:r>
                  <a:rPr lang="en-US" sz="36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Consistent with the (unique) solution of the first round of </a:t>
                </a:r>
                <a:r>
                  <a:rPr lang="en-US" sz="3600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Bor</a:t>
                </a:r>
                <a:r>
                  <a:rPr lang="en-US" sz="2800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ů</a:t>
                </a:r>
                <a:r>
                  <a:rPr lang="en-US" sz="3600" dirty="0" err="1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vka</a:t>
                </a:r>
                <a:r>
                  <a:rPr lang="en-US" sz="36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Perpetua" panose="02020502060401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00" y="1752320"/>
                <a:ext cx="10538038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1794" t="-2852" b="-55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0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9" idx="4"/>
            <a:endCxn id="8" idx="0"/>
          </p:cNvCxnSpPr>
          <p:nvPr/>
        </p:nvCxnSpPr>
        <p:spPr>
          <a:xfrm flipH="1">
            <a:off x="4483118" y="1993353"/>
            <a:ext cx="8915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7" idx="2"/>
          </p:cNvCxnSpPr>
          <p:nvPr/>
        </p:nvCxnSpPr>
        <p:spPr>
          <a:xfrm>
            <a:off x="6503729" y="3545986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4" idx="3"/>
          </p:cNvCxnSpPr>
          <p:nvPr/>
        </p:nvCxnSpPr>
        <p:spPr>
          <a:xfrm flipV="1">
            <a:off x="4598217" y="3674787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2877117" y="3759429"/>
            <a:ext cx="1490901" cy="152257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7"/>
            <a:endCxn id="9" idx="3"/>
          </p:cNvCxnSpPr>
          <p:nvPr/>
        </p:nvCxnSpPr>
        <p:spPr>
          <a:xfrm flipV="1">
            <a:off x="2877117" y="1941063"/>
            <a:ext cx="1499816" cy="156076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5"/>
            <a:endCxn id="4" idx="1"/>
          </p:cNvCxnSpPr>
          <p:nvPr/>
        </p:nvCxnSpPr>
        <p:spPr>
          <a:xfrm>
            <a:off x="4607132" y="1941063"/>
            <a:ext cx="1618722" cy="147612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7"/>
            <a:endCxn id="10" idx="3"/>
          </p:cNvCxnSpPr>
          <p:nvPr/>
        </p:nvCxnSpPr>
        <p:spPr>
          <a:xfrm flipV="1">
            <a:off x="8304974" y="1940001"/>
            <a:ext cx="1651779" cy="147718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Size of CCs can grow exponentially</a:t>
            </a:r>
            <a:endParaRPr lang="en-US" sz="4800" dirty="0">
              <a:latin typeface="Perpetua" panose="02020502060401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726" y="2323228"/>
            <a:ext cx="882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31668" y="4385493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24793" y="2291276"/>
            <a:ext cx="8795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61680" y="4339908"/>
            <a:ext cx="827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87993" y="3222820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65910" y="2964673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</a:p>
        </p:txBody>
      </p:sp>
      <p:cxnSp>
        <p:nvCxnSpPr>
          <p:cNvPr id="62" name="Straight Connector 61"/>
          <p:cNvCxnSpPr>
            <a:stCxn id="12" idx="0"/>
            <a:endCxn id="10" idx="4"/>
          </p:cNvCxnSpPr>
          <p:nvPr/>
        </p:nvCxnSpPr>
        <p:spPr>
          <a:xfrm flipH="1" flipV="1">
            <a:off x="10071853" y="1993353"/>
            <a:ext cx="1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5"/>
            <a:endCxn id="12" idx="1"/>
          </p:cNvCxnSpPr>
          <p:nvPr/>
        </p:nvCxnSpPr>
        <p:spPr>
          <a:xfrm>
            <a:off x="8304974" y="3674787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>
            <a:off x="4645893" y="5410809"/>
            <a:ext cx="5263185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218019" y="4814384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446699" y="2084561"/>
            <a:ext cx="783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195735" y="3243528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652062" y="441041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6178178" y="3363832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27099" y="3363832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20342" y="522865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29257" y="1636295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9077" y="162904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09078" y="522865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cxnSp>
        <p:nvCxnSpPr>
          <p:cNvPr id="38" name="Straight Connector 37"/>
          <p:cNvCxnSpPr>
            <a:stCxn id="40" idx="6"/>
            <a:endCxn id="11" idx="2"/>
          </p:cNvCxnSpPr>
          <p:nvPr/>
        </p:nvCxnSpPr>
        <p:spPr>
          <a:xfrm>
            <a:off x="1366468" y="3630628"/>
            <a:ext cx="1232774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040917" y="3448474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99242" y="3448474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30235" y="3028456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9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538570" y="1465545"/>
            <a:ext cx="1108553" cy="43966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6200000">
            <a:off x="6743208" y="2157245"/>
            <a:ext cx="1108553" cy="27710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52679" y="1368375"/>
            <a:ext cx="1108553" cy="43966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200000">
            <a:off x="1287183" y="2239998"/>
            <a:ext cx="1108553" cy="277105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83854" y="1368375"/>
            <a:ext cx="5810490" cy="4558082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21532" y="1263729"/>
            <a:ext cx="4898028" cy="4801315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C61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B8C41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B8C4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019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500"/>
                <a:ext cx="12192000" cy="970450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r>
                  <a:rPr lang="en-US" sz="4800" dirty="0" smtClean="0">
                    <a:latin typeface="Perpetua" panose="02020502060401020303" pitchFamily="18" charset="0"/>
                  </a:rPr>
                  <a:t>The (1-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4800" dirty="0" smtClean="0">
                    <a:latin typeface="Perpetua" panose="02020502060401020303" pitchFamily="18" charset="0"/>
                  </a:rPr>
                  <a:t>)-approximation LCA</a:t>
                </a:r>
                <a:endParaRPr lang="en-US" sz="4800" dirty="0"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500"/>
                <a:ext cx="12192000" cy="970450"/>
              </a:xfr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0493" y="1723745"/>
            <a:ext cx="10538038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Perpetua" panose="02020502060401020303" pitchFamily="18" charset="0"/>
              </a:rPr>
              <a:t>Bor</a:t>
            </a:r>
            <a:r>
              <a:rPr lang="en-US" sz="2800" dirty="0" err="1" smtClean="0">
                <a:solidFill>
                  <a:schemeClr val="tx1"/>
                </a:solidFill>
                <a:latin typeface="Perpetua" panose="02020502060401020303" pitchFamily="18" charset="0"/>
              </a:rPr>
              <a:t>ů</a:t>
            </a:r>
            <a:r>
              <a:rPr lang="en-US" sz="3600" dirty="0" err="1" smtClean="0">
                <a:solidFill>
                  <a:schemeClr val="tx1"/>
                </a:solidFill>
                <a:latin typeface="Perpetua" panose="02020502060401020303" pitchFamily="18" charset="0"/>
              </a:rPr>
              <a:t>vka</a:t>
            </a:r>
            <a:r>
              <a:rPr lang="en-US" sz="36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 is difficult to simulate/analyze once we go beyond one round, so we describe a </a:t>
            </a:r>
            <a:r>
              <a:rPr lang="en-US" sz="3600" dirty="0" smtClean="0">
                <a:solidFill>
                  <a:schemeClr val="accent3"/>
                </a:solidFill>
                <a:latin typeface="Perpetua" panose="02020502060401020303" pitchFamily="18" charset="0"/>
              </a:rPr>
              <a:t>worse </a:t>
            </a:r>
            <a:r>
              <a:rPr lang="en-US" sz="36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parallel algorithm for MWF. The new algorithm can take much longer to find a MWF, but is much easier to analyze.</a:t>
            </a:r>
          </a:p>
          <a:p>
            <a:endParaRPr lang="en-US" sz="3600" dirty="0" smtClean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-1254574" y="1678782"/>
            <a:ext cx="2375731" cy="378133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9" idx="5"/>
            <a:endCxn id="11" idx="0"/>
          </p:cNvCxnSpPr>
          <p:nvPr/>
        </p:nvCxnSpPr>
        <p:spPr>
          <a:xfrm>
            <a:off x="2924504" y="1972218"/>
            <a:ext cx="707351" cy="1509114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4" idx="3"/>
          </p:cNvCxnSpPr>
          <p:nvPr/>
        </p:nvCxnSpPr>
        <p:spPr>
          <a:xfrm flipV="1">
            <a:off x="5641209" y="3674787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3746954" y="3792287"/>
            <a:ext cx="1664056" cy="14897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High Level </a:t>
            </a:r>
            <a:endParaRPr lang="en-US" sz="4800" dirty="0">
              <a:latin typeface="Perpetua" panose="02020502060401020303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74660" y="4385493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04672" y="4339908"/>
            <a:ext cx="827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08902" y="2964673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</a:p>
        </p:txBody>
      </p:sp>
      <p:cxnSp>
        <p:nvCxnSpPr>
          <p:cNvPr id="67" name="Straight Connector 66"/>
          <p:cNvCxnSpPr>
            <a:stCxn id="7" idx="5"/>
            <a:endCxn id="12" idx="1"/>
          </p:cNvCxnSpPr>
          <p:nvPr/>
        </p:nvCxnSpPr>
        <p:spPr>
          <a:xfrm>
            <a:off x="9347966" y="3674787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>
            <a:off x="5688885" y="5410809"/>
            <a:ext cx="5263185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278824" y="5460120"/>
            <a:ext cx="924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695054" y="441041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63334" y="522865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52070" y="522865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69079" y="3481332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71697" y="2231070"/>
            <a:ext cx="8415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29005" y="2876994"/>
            <a:ext cx="1917323" cy="163518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81405" y="2283359"/>
            <a:ext cx="3923267" cy="4160303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endCxn id="11" idx="2"/>
          </p:cNvCxnSpPr>
          <p:nvPr/>
        </p:nvCxnSpPr>
        <p:spPr>
          <a:xfrm>
            <a:off x="857250" y="3637245"/>
            <a:ext cx="2611829" cy="26241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996" y="3098636"/>
            <a:ext cx="1115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More graph</a:t>
            </a:r>
          </a:p>
        </p:txBody>
      </p:sp>
      <p:sp>
        <p:nvSpPr>
          <p:cNvPr id="55" name="Oval 54"/>
          <p:cNvSpPr/>
          <p:nvPr/>
        </p:nvSpPr>
        <p:spPr>
          <a:xfrm>
            <a:off x="2933805" y="1377953"/>
            <a:ext cx="5519933" cy="521811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51160" y="3611004"/>
            <a:ext cx="924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0.2</a:t>
            </a:r>
          </a:p>
        </p:txBody>
      </p:sp>
      <p:cxnSp>
        <p:nvCxnSpPr>
          <p:cNvPr id="35" name="Straight Connector 34"/>
          <p:cNvCxnSpPr>
            <a:stCxn id="39" idx="6"/>
            <a:endCxn id="9" idx="2"/>
          </p:cNvCxnSpPr>
          <p:nvPr/>
        </p:nvCxnSpPr>
        <p:spPr>
          <a:xfrm>
            <a:off x="1111464" y="1474047"/>
            <a:ext cx="1535165" cy="37193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646629" y="1667450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22411" y="1038556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9</a:t>
            </a:r>
          </a:p>
        </p:txBody>
      </p:sp>
      <p:cxnSp>
        <p:nvCxnSpPr>
          <p:cNvPr id="45" name="Straight Connector 44"/>
          <p:cNvCxnSpPr>
            <a:endCxn id="39" idx="1"/>
          </p:cNvCxnSpPr>
          <p:nvPr/>
        </p:nvCxnSpPr>
        <p:spPr>
          <a:xfrm>
            <a:off x="-368025" y="800720"/>
            <a:ext cx="1152338" cy="54708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28183" y="1295518"/>
            <a:ext cx="38328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cxnSp>
        <p:nvCxnSpPr>
          <p:cNvPr id="52" name="Straight Connector 51"/>
          <p:cNvCxnSpPr>
            <a:stCxn id="7" idx="2"/>
            <a:endCxn id="4" idx="6"/>
          </p:cNvCxnSpPr>
          <p:nvPr/>
        </p:nvCxnSpPr>
        <p:spPr>
          <a:xfrm flipH="1">
            <a:off x="7546721" y="3545986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221170" y="3363832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070091" y="3363832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E5EC9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7" grpId="1" animBg="1"/>
      <p:bldP spid="44" grpId="0" animBg="1"/>
      <p:bldP spid="44" grpId="1" animBg="1"/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Some Applications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0413" y="985520"/>
            <a:ext cx="1111994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0AF98"/>
                </a:solidFill>
                <a:latin typeface="Perpetua" panose="02020502060401020303" pitchFamily="18" charset="0"/>
              </a:rPr>
              <a:t>Economics and Computation </a:t>
            </a:r>
            <a:r>
              <a:rPr lang="en-US" sz="3200" dirty="0" smtClean="0">
                <a:solidFill>
                  <a:srgbClr val="F0AF98"/>
                </a:solidFill>
                <a:latin typeface="Perpetua" panose="02020502060401020303" pitchFamily="18" charset="0"/>
              </a:rPr>
              <a:t>– </a:t>
            </a:r>
          </a:p>
          <a:p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	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Local Computation Mechanism Design-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		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Hassidim, Mansour, V - 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EC 2014, TEAC 2016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0AF98"/>
                </a:solidFill>
                <a:latin typeface="Perpetua" panose="02020502060401020303" pitchFamily="18" charset="0"/>
              </a:rPr>
              <a:t>Learning – </a:t>
            </a:r>
          </a:p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	Learning 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and Inference in the Presence of Corrupted Inputs - </a:t>
            </a:r>
          </a:p>
          <a:p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	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	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Feige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, Mansour and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Schapire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-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COLT 2015</a:t>
            </a:r>
          </a:p>
          <a:p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0AF98"/>
                </a:solidFill>
                <a:latin typeface="Perpetua" panose="02020502060401020303" pitchFamily="18" charset="0"/>
              </a:rPr>
              <a:t>Distributed Algorithms –</a:t>
            </a:r>
          </a:p>
          <a:p>
            <a:pPr lvl="1"/>
            <a:r>
              <a:rPr lang="en-US" sz="3600" dirty="0" smtClean="0">
                <a:solidFill>
                  <a:srgbClr val="F0AF98"/>
                </a:solidFill>
                <a:latin typeface="Perpetua" panose="02020502060401020303" pitchFamily="18" charset="0"/>
              </a:rPr>
              <a:t>	 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Distributed Maximal Matching in Bounded Degree Graphs - </a:t>
            </a:r>
          </a:p>
          <a:p>
            <a:pPr lvl="1"/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	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	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Even, Medina, Ron - 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IDCDN 2015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Open Problems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0514" y="1671319"/>
                <a:ext cx="1033807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𝑃𝑜𝑙𝑦𝑙𝑜𝑔</m:t>
                    </m:r>
                    <m:r>
                      <a:rPr lang="en-US" sz="32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LCAs for graphs with degree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).</m:t>
                        </m:r>
                      </m:e>
                    </m:func>
                  </m:oMath>
                </a14:m>
                <a:endParaRPr lang="en-US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More </a:t>
                </a:r>
                <a:r>
                  <a:rPr lang="en-US" sz="3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lower bounds.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Perpetua" panose="02020502060401020303" pitchFamily="18" charset="0"/>
                  </a:rPr>
                  <a:t>Connections to other models (e.g. distributed CONGEST).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>
                    <a:solidFill>
                      <a:schemeClr val="tx2"/>
                    </a:solidFill>
                    <a:latin typeface="Perpetua" panose="02020502060401020303" pitchFamily="18" charset="0"/>
                  </a:rPr>
                  <a:t>Connection to robust networks.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514" y="1671319"/>
                <a:ext cx="10338074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0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9548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Perpetua" panose="02020502060401020303" pitchFamily="18" charset="0"/>
              </a:rPr>
              <a:t>Thank you!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Perpetua" panose="02020502060401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16" y="714805"/>
            <a:ext cx="1235084" cy="1235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34" y="1017976"/>
            <a:ext cx="1235084" cy="1235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570" y="1428456"/>
            <a:ext cx="1235084" cy="1235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44" y="4957611"/>
            <a:ext cx="1235084" cy="12350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90" y="3646262"/>
            <a:ext cx="1235084" cy="1235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84" y="890204"/>
            <a:ext cx="1235084" cy="12350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80" y="3844292"/>
            <a:ext cx="1235084" cy="1235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9" y="2869297"/>
            <a:ext cx="1332735" cy="1332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46" y="4957611"/>
            <a:ext cx="1332735" cy="133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18" y="4869317"/>
            <a:ext cx="1332735" cy="1332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88" y="3353557"/>
            <a:ext cx="1308243" cy="13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9" idx="4"/>
            <a:endCxn id="8" idx="0"/>
          </p:cNvCxnSpPr>
          <p:nvPr/>
        </p:nvCxnSpPr>
        <p:spPr>
          <a:xfrm flipH="1">
            <a:off x="3833037" y="2014784"/>
            <a:ext cx="8915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7" idx="2"/>
          </p:cNvCxnSpPr>
          <p:nvPr/>
        </p:nvCxnSpPr>
        <p:spPr>
          <a:xfrm>
            <a:off x="5853648" y="3567417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4" idx="3"/>
          </p:cNvCxnSpPr>
          <p:nvPr/>
        </p:nvCxnSpPr>
        <p:spPr>
          <a:xfrm flipV="1">
            <a:off x="3948136" y="3696218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2227036" y="3780860"/>
            <a:ext cx="1490901" cy="152257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7"/>
            <a:endCxn id="9" idx="3"/>
          </p:cNvCxnSpPr>
          <p:nvPr/>
        </p:nvCxnSpPr>
        <p:spPr>
          <a:xfrm flipV="1">
            <a:off x="2227036" y="1962494"/>
            <a:ext cx="1499816" cy="156076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5"/>
            <a:endCxn id="4" idx="1"/>
          </p:cNvCxnSpPr>
          <p:nvPr/>
        </p:nvCxnSpPr>
        <p:spPr>
          <a:xfrm>
            <a:off x="3957051" y="1962494"/>
            <a:ext cx="1618722" cy="147612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7"/>
            <a:endCxn id="10" idx="3"/>
          </p:cNvCxnSpPr>
          <p:nvPr/>
        </p:nvCxnSpPr>
        <p:spPr>
          <a:xfrm flipV="1">
            <a:off x="7654893" y="1961432"/>
            <a:ext cx="1651779" cy="147718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Motivation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288" y="970450"/>
            <a:ext cx="12192000" cy="15070"/>
          </a:xfrm>
          <a:prstGeom prst="line">
            <a:avLst/>
          </a:prstGeom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30645" y="2344659"/>
            <a:ext cx="882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12561" y="4408491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22236" y="231270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11599" y="4361339"/>
            <a:ext cx="827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37912" y="3244251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15829" y="2986104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cxnSp>
        <p:nvCxnSpPr>
          <p:cNvPr id="62" name="Straight Connector 61"/>
          <p:cNvCxnSpPr>
            <a:stCxn id="12" idx="0"/>
            <a:endCxn id="10" idx="4"/>
          </p:cNvCxnSpPr>
          <p:nvPr/>
        </p:nvCxnSpPr>
        <p:spPr>
          <a:xfrm flipH="1" flipV="1">
            <a:off x="9421772" y="2014784"/>
            <a:ext cx="1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5"/>
            <a:endCxn id="12" idx="1"/>
          </p:cNvCxnSpPr>
          <p:nvPr/>
        </p:nvCxnSpPr>
        <p:spPr>
          <a:xfrm>
            <a:off x="7654893" y="3696218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>
            <a:off x="3995812" y="5432240"/>
            <a:ext cx="5263185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567938" y="4835815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96618" y="2105992"/>
            <a:ext cx="783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45654" y="3264959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01981" y="4431848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28097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77018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0261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79176" y="1657726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58996" y="1650477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49161" y="346990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58997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7489"/>
            <a:ext cx="12192001" cy="588141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9492741" y="2635872"/>
            <a:ext cx="1014012" cy="731105"/>
          </a:xfrm>
          <a:prstGeom prst="straightConnector1">
            <a:avLst/>
          </a:prstGeom>
          <a:ln w="19050">
            <a:solidFill>
              <a:srgbClr val="FFFF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999747" y="2268843"/>
                <a:ext cx="1734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Perpetua" panose="02020502060401020303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Perpetua" panose="02020502060401020303" pitchFamily="18" charset="0"/>
                  </a:rPr>
                  <a:t> in MWF?</a:t>
                </a:r>
                <a:endParaRPr lang="en-US" dirty="0"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747" y="2268843"/>
                <a:ext cx="173453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807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5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Local Computation Algorithms (LCAs)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4376" y="2161830"/>
            <a:ext cx="108227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Give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Perpetua" panose="02020502060401020303" pitchFamily="18" charset="0"/>
              </a:rPr>
              <a:t> consistent 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replies to queries regarding parts of a solution to 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a 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problem.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Require sublinear space and time per query. </a:t>
            </a:r>
          </a:p>
          <a:p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	</a:t>
            </a:r>
            <a:r>
              <a:rPr lang="en-US" sz="3600" dirty="0" smtClean="0">
                <a:solidFill>
                  <a:schemeClr val="tx2"/>
                </a:solidFill>
                <a:latin typeface="Perpetua" panose="02020502060401020303" pitchFamily="18" charset="0"/>
              </a:rPr>
              <a:t>(With high probability </a:t>
            </a:r>
            <a:r>
              <a:rPr lang="en-US" sz="3600" dirty="0" smtClean="0">
                <a:solidFill>
                  <a:schemeClr val="accent2"/>
                </a:solidFill>
                <a:latin typeface="Perpetua" panose="02020502060401020303" pitchFamily="18" charset="0"/>
              </a:rPr>
              <a:t>every</a:t>
            </a:r>
            <a:r>
              <a:rPr lang="en-US" sz="3600" dirty="0" smtClean="0">
                <a:solidFill>
                  <a:schemeClr val="tx2"/>
                </a:solidFill>
                <a:latin typeface="Perpetua" panose="02020502060401020303" pitchFamily="18" charset="0"/>
              </a:rPr>
              <a:t> query is answered quickly.)</a:t>
            </a:r>
          </a:p>
          <a:p>
            <a:endParaRPr lang="en-US" sz="3600" dirty="0" smtClean="0">
              <a:solidFill>
                <a:schemeClr val="accent1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7796618" y="2105992"/>
            <a:ext cx="783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LCA for MWF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25" y="3286311"/>
            <a:ext cx="1255838" cy="125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32" y="5179509"/>
            <a:ext cx="1207133" cy="12071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76" y="1351760"/>
            <a:ext cx="1255838" cy="1255838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72" idx="4"/>
            <a:endCxn id="71" idx="0"/>
          </p:cNvCxnSpPr>
          <p:nvPr/>
        </p:nvCxnSpPr>
        <p:spPr>
          <a:xfrm flipH="1">
            <a:off x="3833037" y="2014784"/>
            <a:ext cx="8915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9" idx="6"/>
            <a:endCxn id="70" idx="2"/>
          </p:cNvCxnSpPr>
          <p:nvPr/>
        </p:nvCxnSpPr>
        <p:spPr>
          <a:xfrm>
            <a:off x="5853648" y="3567417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1" idx="7"/>
            <a:endCxn id="69" idx="3"/>
          </p:cNvCxnSpPr>
          <p:nvPr/>
        </p:nvCxnSpPr>
        <p:spPr>
          <a:xfrm flipV="1">
            <a:off x="3948136" y="3696218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71" idx="1"/>
            <a:endCxn id="74" idx="5"/>
          </p:cNvCxnSpPr>
          <p:nvPr/>
        </p:nvCxnSpPr>
        <p:spPr>
          <a:xfrm flipH="1" flipV="1">
            <a:off x="2227036" y="3780860"/>
            <a:ext cx="1490901" cy="152257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4" idx="7"/>
            <a:endCxn id="72" idx="3"/>
          </p:cNvCxnSpPr>
          <p:nvPr/>
        </p:nvCxnSpPr>
        <p:spPr>
          <a:xfrm flipV="1">
            <a:off x="2227036" y="1962494"/>
            <a:ext cx="1499816" cy="156076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2" idx="5"/>
            <a:endCxn id="69" idx="1"/>
          </p:cNvCxnSpPr>
          <p:nvPr/>
        </p:nvCxnSpPr>
        <p:spPr>
          <a:xfrm>
            <a:off x="3957051" y="1962494"/>
            <a:ext cx="1618722" cy="147612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0" idx="7"/>
            <a:endCxn id="73" idx="3"/>
          </p:cNvCxnSpPr>
          <p:nvPr/>
        </p:nvCxnSpPr>
        <p:spPr>
          <a:xfrm flipV="1">
            <a:off x="7654893" y="1961432"/>
            <a:ext cx="1651779" cy="147718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930645" y="2344659"/>
            <a:ext cx="882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12561" y="4408491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22236" y="231270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11599" y="4361339"/>
            <a:ext cx="827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37912" y="3244251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15829" y="2986104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cxnSp>
        <p:nvCxnSpPr>
          <p:cNvPr id="62" name="Straight Connector 61"/>
          <p:cNvCxnSpPr>
            <a:stCxn id="75" idx="0"/>
            <a:endCxn id="73" idx="4"/>
          </p:cNvCxnSpPr>
          <p:nvPr/>
        </p:nvCxnSpPr>
        <p:spPr>
          <a:xfrm flipH="1" flipV="1">
            <a:off x="9421772" y="2014784"/>
            <a:ext cx="1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0" idx="5"/>
            <a:endCxn id="75" idx="1"/>
          </p:cNvCxnSpPr>
          <p:nvPr/>
        </p:nvCxnSpPr>
        <p:spPr>
          <a:xfrm>
            <a:off x="7654893" y="3696218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1" idx="6"/>
            <a:endCxn id="75" idx="2"/>
          </p:cNvCxnSpPr>
          <p:nvPr/>
        </p:nvCxnSpPr>
        <p:spPr>
          <a:xfrm>
            <a:off x="3995812" y="5432240"/>
            <a:ext cx="5263185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67938" y="4835815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545654" y="3264959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01981" y="4431848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528097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377018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670261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679176" y="1657726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258996" y="1650477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949161" y="346990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9258997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72151" y="2090690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151" y="2090690"/>
                <a:ext cx="90497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56698" y="2385322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698" y="2385322"/>
                <a:ext cx="904973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835957" y="4499828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rgbClr val="00B0F0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957" y="4499828"/>
                <a:ext cx="904973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1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87A64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  <p:bldP spid="3" grpId="1"/>
      <p:bldP spid="52" grpId="0"/>
      <p:bldP spid="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4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LCAs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98592" y="2896756"/>
            <a:ext cx="10312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In other words, we want it to seem to the user(s) that there is some single solution that we are querying quickly.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362" y="5071655"/>
            <a:ext cx="1490663" cy="14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9" idx="4"/>
            <a:endCxn id="8" idx="0"/>
          </p:cNvCxnSpPr>
          <p:nvPr/>
        </p:nvCxnSpPr>
        <p:spPr>
          <a:xfrm flipH="1">
            <a:off x="3833037" y="2014784"/>
            <a:ext cx="8915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7" idx="2"/>
          </p:cNvCxnSpPr>
          <p:nvPr/>
        </p:nvCxnSpPr>
        <p:spPr>
          <a:xfrm>
            <a:off x="5853648" y="3567417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4" idx="3"/>
          </p:cNvCxnSpPr>
          <p:nvPr/>
        </p:nvCxnSpPr>
        <p:spPr>
          <a:xfrm flipV="1">
            <a:off x="3948136" y="3696218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2227036" y="3780860"/>
            <a:ext cx="1490901" cy="152257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7"/>
            <a:endCxn id="9" idx="3"/>
          </p:cNvCxnSpPr>
          <p:nvPr/>
        </p:nvCxnSpPr>
        <p:spPr>
          <a:xfrm flipV="1">
            <a:off x="2227036" y="1962494"/>
            <a:ext cx="1499816" cy="156076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5"/>
            <a:endCxn id="4" idx="1"/>
          </p:cNvCxnSpPr>
          <p:nvPr/>
        </p:nvCxnSpPr>
        <p:spPr>
          <a:xfrm>
            <a:off x="3957051" y="1962494"/>
            <a:ext cx="1618722" cy="147612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7"/>
            <a:endCxn id="10" idx="3"/>
          </p:cNvCxnSpPr>
          <p:nvPr/>
        </p:nvCxnSpPr>
        <p:spPr>
          <a:xfrm flipV="1">
            <a:off x="7654893" y="1961432"/>
            <a:ext cx="1651779" cy="147718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30645" y="2344659"/>
            <a:ext cx="8821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12561" y="4408491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22236" y="231270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11599" y="4361339"/>
            <a:ext cx="827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37912" y="3244251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15829" y="2986104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6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cxnSp>
        <p:nvCxnSpPr>
          <p:cNvPr id="62" name="Straight Connector 61"/>
          <p:cNvCxnSpPr>
            <a:stCxn id="12" idx="0"/>
            <a:endCxn id="10" idx="4"/>
          </p:cNvCxnSpPr>
          <p:nvPr/>
        </p:nvCxnSpPr>
        <p:spPr>
          <a:xfrm flipH="1" flipV="1">
            <a:off x="9421772" y="2014784"/>
            <a:ext cx="1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5"/>
            <a:endCxn id="12" idx="1"/>
          </p:cNvCxnSpPr>
          <p:nvPr/>
        </p:nvCxnSpPr>
        <p:spPr>
          <a:xfrm>
            <a:off x="7654893" y="3696218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>
            <a:off x="3995812" y="5432240"/>
            <a:ext cx="5263185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567938" y="4835815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96618" y="2105992"/>
            <a:ext cx="783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45654" y="3264959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8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01981" y="4431848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7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28097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77018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0261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79176" y="1657726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58996" y="1650477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49161" y="346990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58997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71279" y="5318318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279" y="5318318"/>
                <a:ext cx="904973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719008" y="5389148"/>
            <a:ext cx="65766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32934" y="2579801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934" y="2579801"/>
                <a:ext cx="904973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980663" y="2650631"/>
            <a:ext cx="65766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no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A Good LCAs for MWF</a:t>
            </a:r>
            <a:endParaRPr lang="en-US" sz="4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9" idx="4"/>
            <a:endCxn id="8" idx="0"/>
          </p:cNvCxnSpPr>
          <p:nvPr/>
        </p:nvCxnSpPr>
        <p:spPr>
          <a:xfrm flipH="1">
            <a:off x="3833037" y="2014784"/>
            <a:ext cx="8915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7" idx="2"/>
          </p:cNvCxnSpPr>
          <p:nvPr/>
        </p:nvCxnSpPr>
        <p:spPr>
          <a:xfrm>
            <a:off x="5853648" y="3567417"/>
            <a:ext cx="1523370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7"/>
            <a:endCxn id="4" idx="3"/>
          </p:cNvCxnSpPr>
          <p:nvPr/>
        </p:nvCxnSpPr>
        <p:spPr>
          <a:xfrm flipV="1">
            <a:off x="3948136" y="3696218"/>
            <a:ext cx="1627637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1"/>
            <a:endCxn id="11" idx="5"/>
          </p:cNvCxnSpPr>
          <p:nvPr/>
        </p:nvCxnSpPr>
        <p:spPr>
          <a:xfrm flipH="1" flipV="1">
            <a:off x="2227036" y="3780860"/>
            <a:ext cx="1490901" cy="1522578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7"/>
            <a:endCxn id="9" idx="3"/>
          </p:cNvCxnSpPr>
          <p:nvPr/>
        </p:nvCxnSpPr>
        <p:spPr>
          <a:xfrm flipV="1">
            <a:off x="2227036" y="1962494"/>
            <a:ext cx="1499816" cy="156076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5"/>
            <a:endCxn id="4" idx="1"/>
          </p:cNvCxnSpPr>
          <p:nvPr/>
        </p:nvCxnSpPr>
        <p:spPr>
          <a:xfrm>
            <a:off x="3957051" y="1962494"/>
            <a:ext cx="1618722" cy="1476121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7"/>
            <a:endCxn id="10" idx="3"/>
          </p:cNvCxnSpPr>
          <p:nvPr/>
        </p:nvCxnSpPr>
        <p:spPr>
          <a:xfrm flipV="1">
            <a:off x="7654893" y="1961432"/>
            <a:ext cx="1651779" cy="1477183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0"/>
            <a:ext cx="12192000" cy="9704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 smtClean="0">
                <a:latin typeface="Perpetua" panose="02020502060401020303" pitchFamily="18" charset="0"/>
              </a:rPr>
              <a:t>Bad LCAs for MWF</a:t>
            </a:r>
            <a:endParaRPr lang="en-US" sz="4800" dirty="0">
              <a:latin typeface="Perpetua" panose="02020502060401020303" pitchFamily="18" charset="0"/>
            </a:endParaRPr>
          </a:p>
        </p:txBody>
      </p:sp>
      <p:cxnSp>
        <p:nvCxnSpPr>
          <p:cNvPr id="62" name="Straight Connector 61"/>
          <p:cNvCxnSpPr>
            <a:stCxn id="12" idx="0"/>
            <a:endCxn id="10" idx="4"/>
          </p:cNvCxnSpPr>
          <p:nvPr/>
        </p:nvCxnSpPr>
        <p:spPr>
          <a:xfrm flipH="1" flipV="1">
            <a:off x="9421772" y="2014784"/>
            <a:ext cx="1" cy="32353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5"/>
            <a:endCxn id="12" idx="1"/>
          </p:cNvCxnSpPr>
          <p:nvPr/>
        </p:nvCxnSpPr>
        <p:spPr>
          <a:xfrm>
            <a:off x="7654893" y="3696218"/>
            <a:ext cx="1651780" cy="160722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6"/>
            <a:endCxn id="12" idx="2"/>
          </p:cNvCxnSpPr>
          <p:nvPr/>
        </p:nvCxnSpPr>
        <p:spPr>
          <a:xfrm>
            <a:off x="3995812" y="5432240"/>
            <a:ext cx="5263185" cy="0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796618" y="2105992"/>
            <a:ext cx="783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45654" y="3264959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01981" y="4431848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5528097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77018" y="3385263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0261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79176" y="1657726"/>
            <a:ext cx="325551" cy="357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58996" y="1650477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49161" y="3469905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58997" y="5250086"/>
            <a:ext cx="325551" cy="3643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85609" y="2465626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09" y="2465626"/>
                <a:ext cx="904973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233338" y="2536456"/>
            <a:ext cx="65766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08687" y="2611007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687" y="2611007"/>
                <a:ext cx="904973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956416" y="2681837"/>
            <a:ext cx="65766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80572" y="3865984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72" y="3865984"/>
                <a:ext cx="90497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8328301" y="3936814"/>
            <a:ext cx="65766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12561" y="4408491"/>
            <a:ext cx="928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0.3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22236" y="2312707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4</a:t>
            </a:r>
            <a:endParaRPr lang="en-US" sz="3600" dirty="0" smtClean="0">
              <a:solidFill>
                <a:schemeClr val="accent2">
                  <a:lumMod val="20000"/>
                  <a:lumOff val="80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37912" y="3244251"/>
            <a:ext cx="6320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Perpetua" panose="02020502060401020303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85108" y="2284524"/>
                <a:ext cx="904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  <a:latin typeface="Perpetua" panose="02020502060401020303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108" y="2284524"/>
                <a:ext cx="904973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545572" y="2861912"/>
            <a:ext cx="60867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Perpetua" panose="02020502060401020303" pitchFamily="18" charset="0"/>
              </a:rPr>
              <a:t>no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970450"/>
            <a:ext cx="12192000" cy="1507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/>
      <p:bldP spid="38" grpId="0" animBg="1"/>
      <p:bldP spid="39" grpId="0"/>
      <p:bldP spid="40" grpId="0" animBg="1"/>
      <p:bldP spid="44" grpId="0"/>
      <p:bldP spid="44" grpId="1"/>
      <p:bldP spid="45" grpId="0" animBg="1"/>
      <p:bldP spid="4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accent2">
                <a:lumMod val="20000"/>
                <a:lumOff val="80000"/>
              </a:schemeClr>
            </a:solidFill>
            <a:latin typeface="Perpetua" panose="02020502060401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12510</TotalTime>
  <Words>1130</Words>
  <Application>Microsoft Office PowerPoint</Application>
  <PresentationFormat>Widescreen</PresentationFormat>
  <Paragraphs>355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Calisto MT</vt:lpstr>
      <vt:lpstr>Cambria Math</vt:lpstr>
      <vt:lpstr>Perpetua</vt:lpstr>
      <vt:lpstr>Trebuchet MS</vt:lpstr>
      <vt:lpstr>Wingdings 2</vt:lpstr>
      <vt:lpstr>Slate</vt:lpstr>
      <vt:lpstr>Local Computation Algorithms –  a short survey</vt:lpstr>
      <vt:lpstr>Example: Maximal Weight Forest (MWF)</vt:lpstr>
      <vt:lpstr>An example: MWF</vt:lpstr>
      <vt:lpstr>Motivation</vt:lpstr>
      <vt:lpstr>Local Computation Algorithms (LCAs)</vt:lpstr>
      <vt:lpstr>LCA for MWF</vt:lpstr>
      <vt:lpstr>LCAs</vt:lpstr>
      <vt:lpstr>A Good LCAs for MWF</vt:lpstr>
      <vt:lpstr>Bad LCAs for MWF</vt:lpstr>
      <vt:lpstr> When LCAs might be useful</vt:lpstr>
      <vt:lpstr> LCAs</vt:lpstr>
      <vt:lpstr> The Parnas-Ron reduction [‘07]</vt:lpstr>
      <vt:lpstr> LCAs for MIS, Maximal Matching, etc.</vt:lpstr>
      <vt:lpstr> LCAs for MIS, Maximal Matching, etc.</vt:lpstr>
      <vt:lpstr>Summary of Results</vt:lpstr>
      <vt:lpstr> Seed Length</vt:lpstr>
      <vt:lpstr> LCAs for MIS, Maximal Matching, etc.</vt:lpstr>
      <vt:lpstr> Coloring for ordering</vt:lpstr>
      <vt:lpstr> LCAs for MIS, Maximal Matching, etc.</vt:lpstr>
      <vt:lpstr> LCAs for MIS, Maximal Matching, etc.</vt:lpstr>
      <vt:lpstr> d-light graphs</vt:lpstr>
      <vt:lpstr> Reingold, V construction</vt:lpstr>
      <vt:lpstr> LCAs for MIS, Maximal Matching, etc.</vt:lpstr>
      <vt:lpstr>Impossibility Results</vt:lpstr>
      <vt:lpstr>Lower bounds</vt:lpstr>
      <vt:lpstr>Probes</vt:lpstr>
      <vt:lpstr>Impossibility Results</vt:lpstr>
      <vt:lpstr>Lower bounds</vt:lpstr>
      <vt:lpstr> Constant-Time LCAs</vt:lpstr>
      <vt:lpstr>Attempt: Simulate Borůvka </vt:lpstr>
      <vt:lpstr>One round of Borůvka</vt:lpstr>
      <vt:lpstr>One round of Borůvka</vt:lpstr>
      <vt:lpstr>The ½-approximation LCA</vt:lpstr>
      <vt:lpstr>Size of CCs can grow exponentially</vt:lpstr>
      <vt:lpstr>The (1-ε)-approximation LCA</vt:lpstr>
      <vt:lpstr>High Level </vt:lpstr>
      <vt:lpstr>Some Applications</vt:lpstr>
      <vt:lpstr>Open Problems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Secretary Returns</dc:title>
  <dc:creator>Shai Vardi</dc:creator>
  <cp:lastModifiedBy>Shai Vardi</cp:lastModifiedBy>
  <cp:revision>317</cp:revision>
  <dcterms:created xsi:type="dcterms:W3CDTF">2014-08-11T06:33:33Z</dcterms:created>
  <dcterms:modified xsi:type="dcterms:W3CDTF">2016-01-10T15:21:18Z</dcterms:modified>
</cp:coreProperties>
</file>