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7" r:id="rId4"/>
    <p:sldId id="268" r:id="rId5"/>
    <p:sldId id="311" r:id="rId6"/>
    <p:sldId id="270" r:id="rId7"/>
    <p:sldId id="300" r:id="rId8"/>
    <p:sldId id="302" r:id="rId9"/>
    <p:sldId id="304" r:id="rId10"/>
    <p:sldId id="275" r:id="rId11"/>
    <p:sldId id="276" r:id="rId12"/>
    <p:sldId id="305" r:id="rId13"/>
    <p:sldId id="277" r:id="rId14"/>
    <p:sldId id="289" r:id="rId15"/>
    <p:sldId id="290" r:id="rId16"/>
    <p:sldId id="293" r:id="rId17"/>
    <p:sldId id="294" r:id="rId18"/>
    <p:sldId id="296" r:id="rId19"/>
    <p:sldId id="298" r:id="rId20"/>
    <p:sldId id="299" r:id="rId21"/>
    <p:sldId id="297" r:id="rId22"/>
    <p:sldId id="310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99CC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75" autoAdjust="0"/>
  </p:normalViewPr>
  <p:slideViewPr>
    <p:cSldViewPr snapToGrid="0">
      <p:cViewPr>
        <p:scale>
          <a:sx n="100" d="100"/>
          <a:sy n="100" d="100"/>
        </p:scale>
        <p:origin x="-426" y="1008"/>
      </p:cViewPr>
      <p:guideLst>
        <p:guide orient="horz" pos="663"/>
        <p:guide orient="horz" pos="300"/>
        <p:guide orient="horz" pos="527"/>
        <p:guide orient="horz" pos="3258"/>
        <p:guide orient="horz" pos="3606"/>
        <p:guide orient="horz" pos="3894"/>
        <p:guide pos="295"/>
        <p:guide pos="5465"/>
        <p:guide pos="3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2"/>
          <p:cNvPicPr>
            <a:picLocks noChangeAspect="1"/>
          </p:cNvPicPr>
          <p:nvPr userDrawn="1"/>
        </p:nvPicPr>
        <p:blipFill>
          <a:blip r:embed="rId2" cstate="print"/>
          <a:srcRect t="19214" r="822" b="14125"/>
          <a:stretch>
            <a:fillRect/>
          </a:stretch>
        </p:blipFill>
        <p:spPr bwMode="auto">
          <a:xfrm>
            <a:off x="468313" y="1065213"/>
            <a:ext cx="8207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466725" y="4800600"/>
            <a:ext cx="8132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dirty="0" smtClean="0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4787900" y="431800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nl-NL" altLang="de-DE" sz="1500" dirty="0" smtClean="0">
                <a:ea typeface="Arial Unicode MS" pitchFamily="34" charset="-128"/>
                <a:cs typeface="Arial Unicode MS" pitchFamily="34" charset="-128"/>
              </a:rPr>
              <a:t>Complexity</a:t>
            </a:r>
            <a:r>
              <a:rPr lang="nl-NL" altLang="de-DE" sz="1500" baseline="0" dirty="0" smtClean="0">
                <a:ea typeface="Arial Unicode MS" pitchFamily="34" charset="-128"/>
                <a:cs typeface="Arial Unicode MS" pitchFamily="34" charset="-128"/>
              </a:rPr>
              <a:t> and Efficient Algorithms Group </a:t>
            </a:r>
            <a:r>
              <a:rPr lang="nl-NL" altLang="de-DE" sz="1500" dirty="0" smtClean="0">
                <a:ea typeface="Arial Unicode MS" pitchFamily="34" charset="-128"/>
                <a:cs typeface="Arial Unicode MS" pitchFamily="34" charset="-128"/>
              </a:rPr>
              <a:t>/ </a:t>
            </a:r>
          </a:p>
          <a:p>
            <a:pPr algn="r">
              <a:defRPr/>
            </a:pPr>
            <a:r>
              <a:rPr lang="nl-NL" altLang="de-DE" sz="1500" dirty="0" smtClean="0">
                <a:ea typeface="Arial Unicode MS" pitchFamily="34" charset="-128"/>
                <a:cs typeface="Arial Unicode MS" pitchFamily="34" charset="-128"/>
              </a:rPr>
              <a:t>Department of Computer Science</a:t>
            </a:r>
          </a:p>
        </p:txBody>
      </p:sp>
      <p:pic>
        <p:nvPicPr>
          <p:cNvPr id="6" name="Picture 15" descr="tud_logo_rgb_15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4963"/>
            <a:ext cx="3024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Rectangle 1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313" y="4787900"/>
            <a:ext cx="8207375" cy="13938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Cluster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Graphs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Christian </a:t>
            </a:r>
            <a:r>
              <a:rPr lang="de-DE" dirty="0" err="1" smtClean="0"/>
              <a:t>Sohler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7488" y="1065213"/>
            <a:ext cx="2032000" cy="5030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065213"/>
            <a:ext cx="5948363" cy="5030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2133600"/>
            <a:ext cx="39893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513" y="2133600"/>
            <a:ext cx="3990975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065213"/>
            <a:ext cx="813276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133600"/>
            <a:ext cx="81327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9" name="Picture 13" descr="tud_logo_rgb_15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334963"/>
            <a:ext cx="3024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503238" y="1065213"/>
            <a:ext cx="8132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4787900" y="431800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nl-NL" altLang="de-DE" sz="1500" dirty="0" smtClean="0">
                <a:ea typeface="Arial Unicode MS" pitchFamily="34" charset="-128"/>
                <a:cs typeface="Arial Unicode MS" pitchFamily="34" charset="-128"/>
              </a:rPr>
              <a:t>Complexity</a:t>
            </a:r>
            <a:r>
              <a:rPr lang="nl-NL" altLang="de-DE" sz="1500" baseline="0" dirty="0" smtClean="0">
                <a:ea typeface="Arial Unicode MS" pitchFamily="34" charset="-128"/>
                <a:cs typeface="Arial Unicode MS" pitchFamily="34" charset="-128"/>
              </a:rPr>
              <a:t> and Efficient Algorithms Group </a:t>
            </a:r>
            <a:r>
              <a:rPr lang="nl-NL" altLang="de-DE" sz="1500" dirty="0" smtClean="0">
                <a:ea typeface="Arial Unicode MS" pitchFamily="34" charset="-128"/>
                <a:cs typeface="Arial Unicode MS" pitchFamily="34" charset="-128"/>
              </a:rPr>
              <a:t>/ </a:t>
            </a:r>
          </a:p>
          <a:p>
            <a:pPr algn="r">
              <a:defRPr/>
            </a:pPr>
            <a:r>
              <a:rPr lang="nl-NL" altLang="de-DE" sz="1500" dirty="0" smtClean="0">
                <a:ea typeface="Arial Unicode MS" pitchFamily="34" charset="-128"/>
                <a:cs typeface="Arial Unicode MS" pitchFamily="34" charset="-128"/>
              </a:rPr>
              <a:t>Department of Computer Science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467600" y="6324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71C0C954-E6B7-4F08-9D4C-9CDBB7D61635}" type="slidenum">
              <a:rPr lang="de-DE" altLang="de-DE" sz="1000" smtClean="0">
                <a:solidFill>
                  <a:srgbClr val="83B73D"/>
                </a:solidFill>
                <a:ea typeface="Arial Unicode MS" pitchFamily="34" charset="-128"/>
                <a:cs typeface="Arial Unicode MS" pitchFamily="34" charset="-128"/>
              </a:rPr>
              <a:pPr algn="r">
                <a:defRPr/>
              </a:pPr>
              <a:t>‹Nr.›</a:t>
            </a:fld>
            <a:endParaRPr lang="de-DE" altLang="de-DE" sz="1000" smtClean="0">
              <a:solidFill>
                <a:srgbClr val="464847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 smtClean="0"/>
              <a:t>Testing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Cluster </a:t>
            </a:r>
            <a:r>
              <a:rPr lang="de-DE" altLang="de-DE" dirty="0" err="1" smtClean="0"/>
              <a:t>Structure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Graphs</a:t>
            </a:r>
            <a:br>
              <a:rPr lang="de-DE" altLang="de-DE" dirty="0" smtClean="0"/>
            </a:br>
            <a:r>
              <a:rPr lang="de-DE" altLang="de-DE" i="1" dirty="0" smtClean="0"/>
              <a:t>Christian </a:t>
            </a:r>
            <a:r>
              <a:rPr lang="de-DE" altLang="de-DE" i="1" dirty="0" err="1" smtClean="0"/>
              <a:t>Sohler</a:t>
            </a:r>
            <a:r>
              <a:rPr lang="de-DE" altLang="de-DE" i="1" dirty="0" smtClean="0"/>
              <a:t/>
            </a:r>
            <a:br>
              <a:rPr lang="de-DE" altLang="de-DE" i="1" dirty="0" smtClean="0"/>
            </a:br>
            <a:r>
              <a:rPr lang="de-DE" altLang="de-DE" i="1" dirty="0" err="1" smtClean="0"/>
              <a:t>joint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work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with</a:t>
            </a:r>
            <a:r>
              <a:rPr lang="de-DE" altLang="de-DE" i="1" dirty="0" smtClean="0"/>
              <a:t> Artur </a:t>
            </a:r>
            <a:r>
              <a:rPr lang="de-DE" altLang="de-DE" i="1" dirty="0" err="1" smtClean="0"/>
              <a:t>Czumaj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and</a:t>
            </a:r>
            <a:r>
              <a:rPr lang="de-DE" altLang="de-DE" i="1" dirty="0" smtClean="0"/>
              <a:t> </a:t>
            </a:r>
            <a:r>
              <a:rPr lang="de-DE" altLang="de-DE" i="1" smtClean="0"/>
              <a:t>Pan Peng</a:t>
            </a:r>
            <a:endParaRPr lang="de-DE" altLang="de-DE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343900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/>
              <a:t>k=1: </a:t>
            </a:r>
            <a:r>
              <a:rPr lang="de-DE" sz="2000" b="1" dirty="0" err="1" smtClean="0"/>
              <a:t>Testing</a:t>
            </a:r>
            <a:r>
              <a:rPr lang="de-DE" sz="2000" b="1" dirty="0" smtClean="0"/>
              <a:t> Expansion (</a:t>
            </a:r>
            <a:r>
              <a:rPr lang="de-DE" sz="2000" dirty="0" smtClean="0"/>
              <a:t>(1, </a:t>
            </a:r>
            <a:r>
              <a:rPr lang="de-DE" sz="2000" dirty="0" smtClean="0">
                <a:latin typeface="Symbol" pitchFamily="18" charset="2"/>
              </a:rPr>
              <a:t>F</a:t>
            </a:r>
            <a:r>
              <a:rPr lang="de-DE" sz="2000" baseline="-25000" dirty="0" smtClean="0"/>
              <a:t>in</a:t>
            </a:r>
            <a:r>
              <a:rPr lang="de-DE" sz="2000" dirty="0" smtClean="0"/>
              <a:t>,</a:t>
            </a:r>
            <a:r>
              <a:rPr lang="de-DE" sz="2000" dirty="0" smtClean="0">
                <a:latin typeface="Symbol" pitchFamily="18" charset="2"/>
              </a:rPr>
              <a:t> </a:t>
            </a:r>
            <a:r>
              <a:rPr lang="de-DE" sz="2000" dirty="0" err="1" smtClean="0">
                <a:latin typeface="Symbol" pitchFamily="18" charset="2"/>
              </a:rPr>
              <a:t>F</a:t>
            </a:r>
            <a:r>
              <a:rPr lang="de-DE" sz="2000" baseline="-25000" dirty="0" err="1" smtClean="0"/>
              <a:t>out</a:t>
            </a:r>
            <a:r>
              <a:rPr lang="de-DE" sz="2000" baseline="-25000" dirty="0" smtClean="0"/>
              <a:t> </a:t>
            </a:r>
            <a:r>
              <a:rPr lang="de-DE" sz="2000" dirty="0" smtClean="0"/>
              <a:t>)-</a:t>
            </a:r>
            <a:r>
              <a:rPr lang="de-DE" sz="2000" dirty="0" err="1" smtClean="0"/>
              <a:t>clustering</a:t>
            </a:r>
            <a:r>
              <a:rPr lang="de-DE" sz="2000" dirty="0" smtClean="0"/>
              <a:t>)</a:t>
            </a:r>
            <a:endParaRPr lang="de-DE" sz="2000" b="1" dirty="0" smtClean="0"/>
          </a:p>
          <a:p>
            <a:r>
              <a:rPr lang="de-DE" dirty="0" smtClean="0"/>
              <a:t>[Goldreich, Ron, 2000</a:t>
            </a:r>
            <a:r>
              <a:rPr lang="de-DE" dirty="0" smtClean="0"/>
              <a:t>] </a:t>
            </a:r>
            <a:r>
              <a:rPr lang="de-DE" dirty="0" err="1" smtClean="0"/>
              <a:t>introduced</a:t>
            </a:r>
            <a:r>
              <a:rPr lang="de-DE" dirty="0" smtClean="0"/>
              <a:t> </a:t>
            </a:r>
            <a:r>
              <a:rPr lang="de-DE" dirty="0" smtClean="0"/>
              <a:t>an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collision-statistics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walks</a:t>
            </a:r>
            <a:endParaRPr lang="de-DE" dirty="0" smtClean="0"/>
          </a:p>
          <a:p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conjectured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accept</a:t>
            </a:r>
            <a:r>
              <a:rPr lang="de-DE" dirty="0" smtClean="0"/>
              <a:t> in O*(</a:t>
            </a:r>
            <a:r>
              <a:rPr lang="de-DE" dirty="0" smtClean="0">
                <a:sym typeface="Symbol"/>
              </a:rPr>
              <a:t></a:t>
            </a:r>
            <a:r>
              <a:rPr lang="de-DE" dirty="0" smtClean="0"/>
              <a:t>n) </a:t>
            </a:r>
            <a:r>
              <a:rPr lang="de-DE" dirty="0" err="1" smtClean="0"/>
              <a:t>running</a:t>
            </a:r>
            <a:r>
              <a:rPr lang="de-DE" dirty="0" smtClean="0"/>
              <a:t> time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/>
              <a:t>-</a:t>
            </a:r>
            <a:r>
              <a:rPr lang="de-DE" dirty="0" err="1" smtClean="0"/>
              <a:t>expander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reject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expander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differs</a:t>
            </a:r>
            <a:r>
              <a:rPr lang="de-DE" dirty="0" smtClean="0"/>
              <a:t> in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D</a:t>
            </a:r>
            <a:r>
              <a:rPr lang="de-DE" dirty="0" err="1" smtClean="0"/>
              <a:t>n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>
                <a:latin typeface="Arial" pitchFamily="34" charset="0"/>
              </a:rPr>
              <a:t>*-</a:t>
            </a:r>
            <a:r>
              <a:rPr lang="de-DE" dirty="0" err="1" smtClean="0">
                <a:latin typeface="Arial" pitchFamily="34" charset="0"/>
              </a:rPr>
              <a:t>expander</a:t>
            </a:r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polylogarithmic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smtClean="0"/>
              <a:t>(in n)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F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>
                <a:latin typeface="Arial" pitchFamily="34" charset="0"/>
              </a:rPr>
              <a:t>* [</a:t>
            </a:r>
            <a:r>
              <a:rPr lang="de-DE" dirty="0" err="1" smtClean="0">
                <a:latin typeface="Arial" pitchFamily="34" charset="0"/>
              </a:rPr>
              <a:t>Czumaj</a:t>
            </a:r>
            <a:r>
              <a:rPr lang="de-DE" dirty="0" smtClean="0">
                <a:latin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</a:rPr>
              <a:t>Sohler</a:t>
            </a:r>
            <a:r>
              <a:rPr lang="de-DE" dirty="0" smtClean="0">
                <a:latin typeface="Arial" pitchFamily="34" charset="0"/>
              </a:rPr>
              <a:t>, 2010]</a:t>
            </a:r>
          </a:p>
          <a:p>
            <a:r>
              <a:rPr lang="de-DE" dirty="0" err="1" smtClean="0">
                <a:latin typeface="Arial" pitchFamily="34" charset="0"/>
              </a:rPr>
              <a:t>Improvement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parameters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constant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gap</a:t>
            </a:r>
            <a:r>
              <a:rPr lang="de-DE" dirty="0" smtClean="0">
                <a:latin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running</a:t>
            </a:r>
            <a:r>
              <a:rPr lang="de-DE" dirty="0" smtClean="0">
                <a:latin typeface="Arial" pitchFamily="34" charset="0"/>
              </a:rPr>
              <a:t> time </a:t>
            </a:r>
            <a:r>
              <a:rPr lang="de-DE" dirty="0" smtClean="0"/>
              <a:t>O*(n</a:t>
            </a:r>
            <a:r>
              <a:rPr lang="de-DE" baseline="30000" dirty="0" smtClean="0"/>
              <a:t>1/2+</a:t>
            </a:r>
            <a:r>
              <a:rPr lang="de-DE" baseline="30000" dirty="0" smtClean="0">
                <a:latin typeface="Symbol" pitchFamily="18" charset="2"/>
              </a:rPr>
              <a:t>d</a:t>
            </a:r>
            <a:r>
              <a:rPr lang="de-DE" dirty="0" smtClean="0"/>
              <a:t>)</a:t>
            </a:r>
            <a:r>
              <a:rPr lang="de-DE" dirty="0" smtClean="0">
                <a:latin typeface="Arial" pitchFamily="34" charset="0"/>
              </a:rPr>
              <a:t>) [</a:t>
            </a:r>
            <a:r>
              <a:rPr lang="de-DE" dirty="0" err="1" smtClean="0">
                <a:latin typeface="Arial" pitchFamily="34" charset="0"/>
              </a:rPr>
              <a:t>Nachmias</a:t>
            </a:r>
            <a:r>
              <a:rPr lang="de-DE" dirty="0" smtClean="0">
                <a:latin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</a:rPr>
              <a:t>Shapira</a:t>
            </a:r>
            <a:r>
              <a:rPr lang="de-DE" dirty="0" smtClean="0">
                <a:latin typeface="Arial" pitchFamily="34" charset="0"/>
              </a:rPr>
              <a:t>, 2010; </a:t>
            </a:r>
            <a:r>
              <a:rPr lang="de-DE" dirty="0" err="1" smtClean="0">
                <a:latin typeface="Arial" pitchFamily="34" charset="0"/>
              </a:rPr>
              <a:t>Kale</a:t>
            </a:r>
            <a:r>
              <a:rPr lang="de-DE" dirty="0" smtClean="0">
                <a:latin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</a:rPr>
              <a:t>Seshadri</a:t>
            </a:r>
            <a:r>
              <a:rPr lang="de-DE" dirty="0" smtClean="0">
                <a:latin typeface="Arial" pitchFamily="34" charset="0"/>
              </a:rPr>
              <a:t> 2011]</a:t>
            </a:r>
          </a:p>
          <a:p>
            <a:endParaRPr lang="de-DE" dirty="0" smtClean="0">
              <a:latin typeface="Arial" pitchFamily="34" charset="0"/>
            </a:endParaRPr>
          </a:p>
          <a:p>
            <a:pPr>
              <a:buNone/>
            </a:pPr>
            <a:endParaRPr lang="de-DE" dirty="0" smtClean="0">
              <a:latin typeface="Arial" pitchFamily="34" charset="0"/>
            </a:endParaRPr>
          </a:p>
          <a:p>
            <a:r>
              <a:rPr lang="de-DE" dirty="0" smtClean="0">
                <a:latin typeface="Arial" pitchFamily="34" charset="0"/>
              </a:rPr>
              <a:t>O* </a:t>
            </a:r>
            <a:r>
              <a:rPr lang="de-DE" dirty="0" err="1" smtClean="0">
                <a:latin typeface="Arial" pitchFamily="34" charset="0"/>
              </a:rPr>
              <a:t>assumes</a:t>
            </a:r>
            <a:r>
              <a:rPr lang="de-DE" dirty="0" smtClean="0">
                <a:latin typeface="Arial" pitchFamily="34" charset="0"/>
              </a:rPr>
              <a:t> all </a:t>
            </a:r>
            <a:r>
              <a:rPr lang="de-DE" dirty="0" err="1" smtClean="0">
                <a:latin typeface="Arial" pitchFamily="34" charset="0"/>
              </a:rPr>
              <a:t>input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parameters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except</a:t>
            </a:r>
            <a:r>
              <a:rPr lang="de-DE" dirty="0" smtClean="0">
                <a:latin typeface="Arial" pitchFamily="34" charset="0"/>
              </a:rPr>
              <a:t> n </a:t>
            </a:r>
            <a:r>
              <a:rPr lang="de-DE" dirty="0" err="1" smtClean="0">
                <a:latin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constant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supresses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logarithmic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factors</a:t>
            </a:r>
            <a:endParaRPr lang="de-DE" dirty="0" smtClean="0">
              <a:latin typeface="Arial" pitchFamily="34" charset="0"/>
            </a:endParaRP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553450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err="1" smtClean="0"/>
              <a:t>TestingExpansion</a:t>
            </a:r>
            <a:r>
              <a:rPr lang="de-DE" sz="2000" dirty="0" smtClean="0"/>
              <a:t>(</a:t>
            </a:r>
            <a:r>
              <a:rPr lang="de-DE" sz="2000" dirty="0" err="1" smtClean="0"/>
              <a:t>G,</a:t>
            </a:r>
            <a:r>
              <a:rPr lang="de-DE" sz="2000" dirty="0" err="1" smtClean="0">
                <a:latin typeface="Symbol" pitchFamily="18" charset="2"/>
              </a:rPr>
              <a:t>e</a:t>
            </a:r>
            <a:r>
              <a:rPr lang="de-DE" sz="2000" dirty="0" smtClean="0"/>
              <a:t>)</a:t>
            </a:r>
          </a:p>
          <a:p>
            <a:r>
              <a:rPr lang="de-DE" dirty="0" smtClean="0"/>
              <a:t>Sample </a:t>
            </a:r>
            <a:r>
              <a:rPr lang="de-DE" dirty="0" smtClean="0">
                <a:latin typeface="Symbol" pitchFamily="18" charset="2"/>
              </a:rPr>
              <a:t>Q</a:t>
            </a:r>
            <a:r>
              <a:rPr lang="de-DE" dirty="0" smtClean="0"/>
              <a:t>(1/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) </a:t>
            </a:r>
            <a:r>
              <a:rPr lang="de-DE" dirty="0" err="1" smtClean="0"/>
              <a:t>vertices</a:t>
            </a:r>
            <a:r>
              <a:rPr lang="de-DE" dirty="0" smtClean="0"/>
              <a:t> </a:t>
            </a:r>
            <a:r>
              <a:rPr lang="de-DE" dirty="0" err="1" smtClean="0"/>
              <a:t>uniformly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endParaRPr lang="de-DE" dirty="0" smtClean="0"/>
          </a:p>
          <a:p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each</a:t>
            </a:r>
            <a:r>
              <a:rPr lang="de-DE" b="1" dirty="0" smtClean="0"/>
              <a:t> </a:t>
            </a:r>
            <a:r>
              <a:rPr lang="de-DE" dirty="0" smtClean="0"/>
              <a:t>sample 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b="1" dirty="0" smtClean="0"/>
              <a:t>do</a:t>
            </a:r>
          </a:p>
          <a:p>
            <a:pPr>
              <a:buNone/>
            </a:pPr>
            <a:r>
              <a:rPr lang="de-DE" dirty="0" smtClean="0"/>
              <a:t>           -  </a:t>
            </a:r>
            <a:r>
              <a:rPr lang="de-DE" dirty="0" err="1" smtClean="0"/>
              <a:t>Perform</a:t>
            </a:r>
            <a:r>
              <a:rPr lang="de-DE" dirty="0" smtClean="0"/>
              <a:t> O*(</a:t>
            </a:r>
            <a:r>
              <a:rPr lang="de-DE" dirty="0" smtClean="0">
                <a:sym typeface="Symbol"/>
              </a:rPr>
              <a:t></a:t>
            </a:r>
            <a:r>
              <a:rPr lang="de-DE" dirty="0" smtClean="0"/>
              <a:t>n) </a:t>
            </a:r>
            <a:r>
              <a:rPr lang="de-DE" dirty="0" err="1" smtClean="0"/>
              <a:t>lazy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walks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Q</a:t>
            </a:r>
            <a:r>
              <a:rPr lang="de-DE" dirty="0" smtClean="0"/>
              <a:t>*(log n)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-  </a:t>
            </a:r>
            <a:r>
              <a:rPr lang="de-DE" b="1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end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b="1" dirty="0" err="1" smtClean="0"/>
              <a:t>then</a:t>
            </a:r>
            <a:r>
              <a:rPr lang="de-DE" b="1" dirty="0" smtClean="0"/>
              <a:t> </a:t>
            </a:r>
            <a:r>
              <a:rPr lang="de-DE" b="1" dirty="0" err="1" smtClean="0"/>
              <a:t>reject</a:t>
            </a:r>
            <a:endParaRPr lang="de-DE" b="1" dirty="0" smtClean="0"/>
          </a:p>
          <a:p>
            <a:r>
              <a:rPr lang="de-DE" b="1" dirty="0" err="1" smtClean="0"/>
              <a:t>accept</a:t>
            </a:r>
            <a:endParaRPr lang="de-DE" b="1" dirty="0" smtClean="0"/>
          </a:p>
          <a:p>
            <a:endParaRPr lang="de-DE" b="1" dirty="0" smtClean="0"/>
          </a:p>
          <a:p>
            <a:pPr>
              <a:buNone/>
            </a:pPr>
            <a:r>
              <a:rPr lang="de-DE" sz="2000" b="1" dirty="0" smtClean="0"/>
              <a:t>Analysis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i="1" dirty="0" smtClean="0">
                <a:solidFill>
                  <a:srgbClr val="99CC00"/>
                </a:solidFill>
              </a:rPr>
              <a:t>(1,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a </a:t>
            </a:r>
            <a:r>
              <a:rPr lang="de-DE" dirty="0" err="1" smtClean="0"/>
              <a:t>lazy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smtClean="0"/>
              <a:t>walk </a:t>
            </a:r>
            <a:r>
              <a:rPr lang="de-DE" dirty="0" err="1" smtClean="0"/>
              <a:t>converges</a:t>
            </a:r>
            <a:r>
              <a:rPr lang="de-DE" dirty="0" smtClean="0"/>
              <a:t> </a:t>
            </a:r>
            <a:r>
              <a:rPr lang="de-DE" dirty="0" err="1" smtClean="0"/>
              <a:t>quickly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</a:rPr>
              <a:t>uniform </a:t>
            </a:r>
            <a:r>
              <a:rPr lang="de-DE" i="1" dirty="0" err="1" smtClean="0">
                <a:solidFill>
                  <a:srgbClr val="99CC00"/>
                </a:solidFill>
              </a:rPr>
              <a:t>distribution</a:t>
            </a:r>
            <a:endParaRPr lang="de-DE" i="1" dirty="0" smtClean="0">
              <a:solidFill>
                <a:srgbClr val="99CC00"/>
              </a:solidFill>
            </a:endParaRPr>
          </a:p>
          <a:p>
            <a:r>
              <a:rPr lang="de-DE" dirty="0" err="1" smtClean="0"/>
              <a:t>Let</a:t>
            </a:r>
            <a:r>
              <a:rPr lang="de-DE" dirty="0" smtClean="0"/>
              <a:t> p(v)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walk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v</a:t>
            </a:r>
          </a:p>
          <a:p>
            <a:r>
              <a:rPr lang="de-DE" dirty="0" smtClean="0"/>
              <a:t>||p(v)||²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endParaRPr lang="de-DE" dirty="0" smtClean="0"/>
          </a:p>
          <a:p>
            <a:r>
              <a:rPr lang="de-DE" dirty="0" smtClean="0"/>
              <a:t>The uniform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minimizes</a:t>
            </a:r>
            <a:r>
              <a:rPr lang="de-DE" dirty="0" smtClean="0"/>
              <a:t> ||p(v)||²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553450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err="1" smtClean="0"/>
              <a:t>TestingExpansion</a:t>
            </a:r>
            <a:r>
              <a:rPr lang="de-DE" sz="2000" dirty="0" smtClean="0"/>
              <a:t>(</a:t>
            </a:r>
            <a:r>
              <a:rPr lang="de-DE" sz="2000" dirty="0" err="1" smtClean="0"/>
              <a:t>G,</a:t>
            </a:r>
            <a:r>
              <a:rPr lang="de-DE" sz="2000" dirty="0" err="1" smtClean="0">
                <a:latin typeface="Symbol" pitchFamily="18" charset="2"/>
              </a:rPr>
              <a:t>e</a:t>
            </a:r>
            <a:r>
              <a:rPr lang="de-DE" sz="2000" dirty="0" smtClean="0"/>
              <a:t>)</a:t>
            </a:r>
          </a:p>
          <a:p>
            <a:r>
              <a:rPr lang="de-DE" dirty="0" smtClean="0"/>
              <a:t>Sample </a:t>
            </a:r>
            <a:r>
              <a:rPr lang="de-DE" dirty="0" smtClean="0">
                <a:latin typeface="Symbol" pitchFamily="18" charset="2"/>
              </a:rPr>
              <a:t>Q</a:t>
            </a:r>
            <a:r>
              <a:rPr lang="de-DE" dirty="0" smtClean="0"/>
              <a:t>(1/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) </a:t>
            </a:r>
            <a:r>
              <a:rPr lang="de-DE" dirty="0" err="1" smtClean="0"/>
              <a:t>vertices</a:t>
            </a:r>
            <a:r>
              <a:rPr lang="de-DE" dirty="0" smtClean="0"/>
              <a:t> </a:t>
            </a:r>
            <a:r>
              <a:rPr lang="de-DE" dirty="0" err="1" smtClean="0"/>
              <a:t>uniformly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endParaRPr lang="de-DE" dirty="0" smtClean="0"/>
          </a:p>
          <a:p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each</a:t>
            </a:r>
            <a:r>
              <a:rPr lang="de-DE" b="1" dirty="0" smtClean="0"/>
              <a:t> </a:t>
            </a:r>
            <a:r>
              <a:rPr lang="de-DE" dirty="0" smtClean="0"/>
              <a:t>sample 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b="1" dirty="0" smtClean="0"/>
              <a:t>do</a:t>
            </a:r>
          </a:p>
          <a:p>
            <a:pPr>
              <a:buNone/>
            </a:pPr>
            <a:r>
              <a:rPr lang="de-DE" dirty="0" smtClean="0"/>
              <a:t>           -  </a:t>
            </a:r>
            <a:r>
              <a:rPr lang="de-DE" dirty="0" err="1" smtClean="0"/>
              <a:t>Perform</a:t>
            </a:r>
            <a:r>
              <a:rPr lang="de-DE" dirty="0" smtClean="0"/>
              <a:t> O*(</a:t>
            </a:r>
            <a:r>
              <a:rPr lang="de-DE" dirty="0" smtClean="0">
                <a:sym typeface="Symbol"/>
              </a:rPr>
              <a:t></a:t>
            </a:r>
            <a:r>
              <a:rPr lang="de-DE" dirty="0" smtClean="0"/>
              <a:t>n</a:t>
            </a:r>
            <a:r>
              <a:rPr lang="de-DE" dirty="0" smtClean="0"/>
              <a:t>) </a:t>
            </a:r>
            <a:r>
              <a:rPr lang="de-DE" dirty="0" err="1" smtClean="0"/>
              <a:t>lazy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walks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Q</a:t>
            </a:r>
            <a:r>
              <a:rPr lang="de-DE" dirty="0" smtClean="0"/>
              <a:t>*(log n)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-  </a:t>
            </a:r>
            <a:r>
              <a:rPr lang="de-DE" b="1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end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b="1" dirty="0" err="1" smtClean="0"/>
              <a:t>then</a:t>
            </a:r>
            <a:r>
              <a:rPr lang="de-DE" b="1" dirty="0" smtClean="0"/>
              <a:t> </a:t>
            </a:r>
            <a:r>
              <a:rPr lang="de-DE" b="1" dirty="0" err="1" smtClean="0"/>
              <a:t>reject</a:t>
            </a:r>
            <a:endParaRPr lang="de-DE" b="1" dirty="0" smtClean="0"/>
          </a:p>
          <a:p>
            <a:r>
              <a:rPr lang="de-DE" b="1" dirty="0" err="1" smtClean="0"/>
              <a:t>accept</a:t>
            </a:r>
            <a:endParaRPr lang="de-DE" b="1" dirty="0" smtClean="0"/>
          </a:p>
          <a:p>
            <a:endParaRPr lang="de-DE" b="1" dirty="0" smtClean="0"/>
          </a:p>
          <a:p>
            <a:pPr>
              <a:buNone/>
            </a:pPr>
            <a:r>
              <a:rPr lang="de-DE" sz="2000" b="1" dirty="0" smtClean="0"/>
              <a:t>Analysis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i="1" dirty="0" smtClean="0">
                <a:solidFill>
                  <a:srgbClr val="99CC00"/>
                </a:solidFill>
              </a:rPr>
              <a:t>(1,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||p(v</a:t>
            </a:r>
            <a:r>
              <a:rPr lang="de-DE" dirty="0" smtClean="0"/>
              <a:t>)||² </a:t>
            </a:r>
            <a:r>
              <a:rPr lang="de-DE" dirty="0" err="1" smtClean="0"/>
              <a:t>is</a:t>
            </a:r>
            <a:r>
              <a:rPr lang="de-DE" dirty="0" smtClean="0"/>
              <a:t> large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k-</a:t>
            </a:r>
            <a:r>
              <a:rPr lang="de-DE" dirty="0" err="1" smtClean="0"/>
              <a:t>Clusterings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smtClean="0"/>
              <a:t>Main </a:t>
            </a:r>
            <a:r>
              <a:rPr lang="de-DE" sz="2000" b="1" dirty="0" err="1" smtClean="0"/>
              <a:t>Idea</a:t>
            </a:r>
            <a:endParaRPr lang="de-DE" sz="2000" b="1" dirty="0" smtClean="0"/>
          </a:p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walks</a:t>
            </a:r>
            <a:r>
              <a:rPr lang="de-DE" dirty="0" smtClean="0"/>
              <a:t>,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walks</a:t>
            </a:r>
            <a:r>
              <a:rPr lang="de-DE" dirty="0" smtClean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eventually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distribution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uniform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walks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in different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different </a:t>
            </a:r>
            <a:r>
              <a:rPr lang="de-DE" dirty="0" err="1" smtClean="0"/>
              <a:t>distributions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err="1" smtClean="0"/>
              <a:t>Obstacles</a:t>
            </a:r>
            <a:endParaRPr lang="de-DE" sz="2000" b="1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closeness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uniform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do not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stationary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distributions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5" name="Ellipse 4"/>
          <p:cNvSpPr/>
          <p:nvPr/>
        </p:nvSpPr>
        <p:spPr>
          <a:xfrm>
            <a:off x="4143375" y="4010025"/>
            <a:ext cx="1733550" cy="2276475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7067550" y="3981450"/>
            <a:ext cx="1733550" cy="2276475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>
            <a:stCxn id="5" idx="7"/>
            <a:endCxn id="6" idx="1"/>
          </p:cNvCxnSpPr>
          <p:nvPr/>
        </p:nvCxnSpPr>
        <p:spPr>
          <a:xfrm flipV="1">
            <a:off x="5623052" y="4314832"/>
            <a:ext cx="1698371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5794502" y="4476750"/>
            <a:ext cx="1425448" cy="171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endCxn id="6" idx="2"/>
          </p:cNvCxnSpPr>
          <p:nvPr/>
        </p:nvCxnSpPr>
        <p:spPr>
          <a:xfrm>
            <a:off x="5870702" y="5019683"/>
            <a:ext cx="1196848" cy="100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5718302" y="5572125"/>
            <a:ext cx="1415923" cy="200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4943475" y="4762500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Algorithm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err="1" smtClean="0"/>
              <a:t>ClusteringTest</a:t>
            </a:r>
            <a:endParaRPr lang="de-DE" sz="2000" b="1" dirty="0" smtClean="0"/>
          </a:p>
          <a:p>
            <a:r>
              <a:rPr lang="de-DE" dirty="0" smtClean="0"/>
              <a:t>Sample </a:t>
            </a:r>
            <a:r>
              <a:rPr lang="de-DE" dirty="0" err="1" smtClean="0"/>
              <a:t>set</a:t>
            </a:r>
            <a:r>
              <a:rPr lang="de-DE" dirty="0" smtClean="0"/>
              <a:t> S </a:t>
            </a:r>
            <a:r>
              <a:rPr lang="de-DE" dirty="0" err="1" smtClean="0"/>
              <a:t>of</a:t>
            </a:r>
            <a:r>
              <a:rPr lang="de-DE" dirty="0" smtClean="0"/>
              <a:t> s </a:t>
            </a:r>
            <a:r>
              <a:rPr lang="de-DE" dirty="0" err="1" smtClean="0"/>
              <a:t>vertices</a:t>
            </a:r>
            <a:r>
              <a:rPr lang="de-DE" dirty="0" smtClean="0"/>
              <a:t> </a:t>
            </a:r>
            <a:r>
              <a:rPr lang="de-DE" dirty="0" err="1" smtClean="0"/>
              <a:t>uniformly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v</a:t>
            </a:r>
            <a:r>
              <a:rPr lang="de-DE" dirty="0" err="1" smtClean="0">
                <a:sym typeface="Symbol"/>
              </a:rPr>
              <a:t>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smtClean="0"/>
              <a:t>p(v</a:t>
            </a:r>
            <a:r>
              <a:rPr lang="de-DE" dirty="0" smtClean="0"/>
              <a:t>)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end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walk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Q</a:t>
            </a:r>
            <a:r>
              <a:rPr lang="de-DE" dirty="0" smtClean="0"/>
              <a:t>*(log n)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v</a:t>
            </a:r>
          </a:p>
          <a:p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each</a:t>
            </a:r>
            <a:r>
              <a:rPr lang="de-DE" b="1" dirty="0" smtClean="0"/>
              <a:t> </a:t>
            </a:r>
            <a:r>
              <a:rPr lang="de-DE" dirty="0" smtClean="0"/>
              <a:t>pair </a:t>
            </a:r>
            <a:r>
              <a:rPr lang="de-DE" dirty="0" err="1" smtClean="0"/>
              <a:t>u,v</a:t>
            </a:r>
            <a:r>
              <a:rPr lang="de-DE" dirty="0" err="1" smtClean="0">
                <a:sym typeface="Symbol"/>
              </a:rPr>
              <a:t>S</a:t>
            </a:r>
            <a:r>
              <a:rPr lang="de-DE" dirty="0" smtClean="0">
                <a:sym typeface="Symbol"/>
              </a:rPr>
              <a:t> </a:t>
            </a:r>
            <a:r>
              <a:rPr lang="de-DE" b="1" dirty="0" smtClean="0">
                <a:sym typeface="Symbol"/>
              </a:rPr>
              <a:t>do</a:t>
            </a:r>
            <a:endParaRPr lang="de-DE" b="1" dirty="0" smtClean="0"/>
          </a:p>
          <a:p>
            <a:r>
              <a:rPr lang="de-DE" dirty="0" smtClean="0"/>
              <a:t>     </a:t>
            </a:r>
            <a:r>
              <a:rPr lang="de-DE" b="1" dirty="0" err="1" smtClean="0"/>
              <a:t>if</a:t>
            </a:r>
            <a:r>
              <a:rPr lang="de-DE" b="1" dirty="0" smtClean="0"/>
              <a:t> </a:t>
            </a:r>
            <a:r>
              <a:rPr lang="de-DE" dirty="0" smtClean="0"/>
              <a:t>p</a:t>
            </a:r>
            <a:r>
              <a:rPr lang="de-DE" dirty="0" smtClean="0"/>
              <a:t>(u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p(v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b="1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an </a:t>
            </a:r>
            <a:r>
              <a:rPr lang="de-DE" dirty="0" err="1" smtClean="0"/>
              <a:t>edge</a:t>
            </a:r>
            <a:r>
              <a:rPr lang="de-DE" dirty="0" smtClean="0"/>
              <a:t> (</a:t>
            </a:r>
            <a:r>
              <a:rPr lang="de-DE" dirty="0" err="1" smtClean="0"/>
              <a:t>u,v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     on 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S</a:t>
            </a:r>
          </a:p>
          <a:p>
            <a:r>
              <a:rPr lang="de-DE" b="1" dirty="0" err="1" smtClean="0"/>
              <a:t>accept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k </a:t>
            </a:r>
            <a:r>
              <a:rPr lang="de-DE" dirty="0" err="1" smtClean="0"/>
              <a:t>cliques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Completeness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353425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/>
              <a:t>Lemma (informal)</a:t>
            </a:r>
          </a:p>
          <a:p>
            <a:r>
              <a:rPr lang="de-DE" dirty="0" err="1" smtClean="0"/>
              <a:t>Let</a:t>
            </a:r>
            <a:r>
              <a:rPr lang="de-DE" dirty="0" smtClean="0"/>
              <a:t> p(v) </a:t>
            </a:r>
            <a:r>
              <a:rPr lang="de-DE" dirty="0" err="1" smtClean="0"/>
              <a:t>denote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walk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choice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i="1" dirty="0" smtClean="0">
                <a:solidFill>
                  <a:srgbClr val="99CC00"/>
                </a:solidFill>
              </a:rPr>
              <a:t>(k,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(a)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 </a:t>
            </a:r>
            <a:r>
              <a:rPr lang="de-DE" dirty="0" err="1" smtClean="0"/>
              <a:t>u,v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cluster</a:t>
            </a:r>
            <a:r>
              <a:rPr lang="de-DE" dirty="0" smtClean="0"/>
              <a:t> C, ||p(v)-p(u)||²≤1/(4n),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(b)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 </a:t>
            </a:r>
            <a:r>
              <a:rPr lang="de-DE" dirty="0" err="1" smtClean="0"/>
              <a:t>u,v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different </a:t>
            </a:r>
            <a:r>
              <a:rPr lang="de-DE" dirty="0" err="1" smtClean="0"/>
              <a:t>clusters</a:t>
            </a:r>
            <a:r>
              <a:rPr lang="de-DE" dirty="0" smtClean="0"/>
              <a:t>, ||p(v)-p(u)||² &gt; 1/n.</a:t>
            </a:r>
            <a:br>
              <a:rPr lang="de-DE" dirty="0" smtClean="0"/>
            </a:b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Completeness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353425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/>
              <a:t>Lemma (informal)</a:t>
            </a:r>
          </a:p>
          <a:p>
            <a:r>
              <a:rPr lang="de-DE" dirty="0" err="1" smtClean="0"/>
              <a:t>Let</a:t>
            </a:r>
            <a:r>
              <a:rPr lang="de-DE" dirty="0" smtClean="0"/>
              <a:t> p(v) </a:t>
            </a:r>
            <a:r>
              <a:rPr lang="de-DE" dirty="0" err="1" smtClean="0"/>
              <a:t>denote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walk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choice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i="1" dirty="0" smtClean="0">
                <a:solidFill>
                  <a:srgbClr val="99CC00"/>
                </a:solidFill>
              </a:rPr>
              <a:t>(k,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(a)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 </a:t>
            </a:r>
            <a:r>
              <a:rPr lang="de-DE" dirty="0" err="1" smtClean="0"/>
              <a:t>u,v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cluster</a:t>
            </a:r>
            <a:r>
              <a:rPr lang="de-DE" dirty="0" smtClean="0"/>
              <a:t> C, ||p(v)-p(u)||²≤1/(4n),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(b)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 </a:t>
            </a:r>
            <a:r>
              <a:rPr lang="de-DE" dirty="0" err="1" smtClean="0"/>
              <a:t>u,v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different </a:t>
            </a:r>
            <a:r>
              <a:rPr lang="de-DE" dirty="0" err="1" smtClean="0"/>
              <a:t>clusters</a:t>
            </a:r>
            <a:r>
              <a:rPr lang="de-DE" dirty="0" smtClean="0"/>
              <a:t>, ||p(v)-p(u)||² &gt; 1/n.</a:t>
            </a:r>
          </a:p>
          <a:p>
            <a:endParaRPr lang="de-DE" dirty="0" smtClean="0"/>
          </a:p>
          <a:p>
            <a:pPr>
              <a:buNone/>
            </a:pPr>
            <a:r>
              <a:rPr lang="de-DE" sz="2000" b="1" dirty="0" err="1" smtClean="0"/>
              <a:t>Consequence</a:t>
            </a:r>
            <a:endParaRPr lang="de-DE" sz="2000" b="1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in sublinear time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an l</a:t>
            </a:r>
            <a:r>
              <a:rPr lang="de-DE" baseline="-25000" dirty="0" smtClean="0"/>
              <a:t>2</a:t>
            </a:r>
            <a:r>
              <a:rPr lang="de-DE" dirty="0" smtClean="0"/>
              <a:t>-error </a:t>
            </a:r>
            <a:r>
              <a:rPr lang="de-DE" dirty="0" err="1" smtClean="0"/>
              <a:t>of</a:t>
            </a:r>
            <a:r>
              <a:rPr lang="de-DE" dirty="0" smtClean="0"/>
              <a:t> 1/(4n),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ClusteringTest</a:t>
            </a:r>
            <a:r>
              <a:rPr lang="de-DE" dirty="0" smtClean="0"/>
              <a:t> </a:t>
            </a:r>
            <a:r>
              <a:rPr lang="de-DE" dirty="0" err="1" smtClean="0"/>
              <a:t>accepts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00"/>
                </a:solidFill>
              </a:rPr>
              <a:t>(k,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,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)-</a:t>
            </a:r>
            <a:r>
              <a:rPr lang="de-DE" dirty="0" err="1" smtClean="0">
                <a:solidFill>
                  <a:srgbClr val="000000"/>
                </a:solidFill>
              </a:rPr>
              <a:t>clustering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66775" y="515302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2</a:t>
            </a:r>
            <a:endParaRPr lang="de-DE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Completeness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353425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/>
              <a:t>Lemma (informal)</a:t>
            </a:r>
          </a:p>
          <a:p>
            <a:r>
              <a:rPr lang="de-DE" dirty="0" err="1" smtClean="0"/>
              <a:t>Let</a:t>
            </a:r>
            <a:r>
              <a:rPr lang="de-DE" dirty="0" smtClean="0"/>
              <a:t> p(v) </a:t>
            </a:r>
            <a:r>
              <a:rPr lang="de-DE" dirty="0" err="1" smtClean="0"/>
              <a:t>denote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walk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choice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i="1" dirty="0" smtClean="0">
                <a:solidFill>
                  <a:srgbClr val="99CC00"/>
                </a:solidFill>
              </a:rPr>
              <a:t>(k,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(a)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 </a:t>
            </a:r>
            <a:r>
              <a:rPr lang="de-DE" dirty="0" err="1" smtClean="0"/>
              <a:t>u,v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cluster</a:t>
            </a:r>
            <a:r>
              <a:rPr lang="de-DE" dirty="0" smtClean="0"/>
              <a:t> C, ||p(v)-p(u)||²≤1/(4n),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(b)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 </a:t>
            </a:r>
            <a:r>
              <a:rPr lang="de-DE" dirty="0" err="1" smtClean="0"/>
              <a:t>u,v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different </a:t>
            </a:r>
            <a:r>
              <a:rPr lang="de-DE" dirty="0" err="1" smtClean="0"/>
              <a:t>clusters</a:t>
            </a:r>
            <a:r>
              <a:rPr lang="de-DE" dirty="0" smtClean="0"/>
              <a:t>, ||p(v)-p(u)||² &gt; 1/n.</a:t>
            </a:r>
          </a:p>
          <a:p>
            <a:endParaRPr lang="de-DE" dirty="0" smtClean="0"/>
          </a:p>
          <a:p>
            <a:pPr>
              <a:buNone/>
            </a:pPr>
            <a:r>
              <a:rPr lang="de-DE" sz="2000" b="1" dirty="0" err="1" smtClean="0"/>
              <a:t>Consequence</a:t>
            </a:r>
            <a:endParaRPr lang="de-DE" sz="2000" b="1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in sublinear time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an l</a:t>
            </a:r>
            <a:r>
              <a:rPr lang="de-DE" baseline="-25000" dirty="0" smtClean="0"/>
              <a:t>2</a:t>
            </a:r>
            <a:r>
              <a:rPr lang="de-DE" dirty="0" smtClean="0"/>
              <a:t>-error </a:t>
            </a:r>
            <a:r>
              <a:rPr lang="de-DE" dirty="0" err="1" smtClean="0"/>
              <a:t>of</a:t>
            </a:r>
            <a:r>
              <a:rPr lang="de-DE" dirty="0" smtClean="0"/>
              <a:t> 1/(4n),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ClusteringTest</a:t>
            </a:r>
            <a:r>
              <a:rPr lang="de-DE" dirty="0" smtClean="0"/>
              <a:t> </a:t>
            </a:r>
            <a:r>
              <a:rPr lang="de-DE" dirty="0" err="1" smtClean="0"/>
              <a:t>accepts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00"/>
                </a:solidFill>
              </a:rPr>
              <a:t>(k,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,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)-</a:t>
            </a:r>
            <a:r>
              <a:rPr lang="de-DE" dirty="0" err="1" smtClean="0">
                <a:solidFill>
                  <a:srgbClr val="000000"/>
                </a:solidFill>
              </a:rPr>
              <a:t>clustering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Can </a:t>
            </a:r>
            <a:r>
              <a:rPr lang="de-DE" dirty="0" err="1" smtClean="0">
                <a:solidFill>
                  <a:srgbClr val="000000"/>
                </a:solidFill>
              </a:rPr>
              <a:t>be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done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using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previous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work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[</a:t>
            </a:r>
            <a:r>
              <a:rPr lang="de-DE" dirty="0" err="1" smtClean="0">
                <a:solidFill>
                  <a:srgbClr val="000000"/>
                </a:solidFill>
              </a:rPr>
              <a:t>Batu</a:t>
            </a:r>
            <a:r>
              <a:rPr lang="de-DE" dirty="0" smtClean="0">
                <a:solidFill>
                  <a:srgbClr val="000000"/>
                </a:solidFill>
              </a:rPr>
              <a:t> et al.,2013] </a:t>
            </a:r>
            <a:r>
              <a:rPr lang="de-DE" dirty="0" err="1" smtClean="0">
                <a:solidFill>
                  <a:srgbClr val="000000"/>
                </a:solidFill>
              </a:rPr>
              <a:t>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[Chan, </a:t>
            </a:r>
            <a:r>
              <a:rPr lang="de-DE" dirty="0" err="1" smtClean="0">
                <a:solidFill>
                  <a:srgbClr val="000000"/>
                </a:solidFill>
              </a:rPr>
              <a:t>Diakonikolas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Valiant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Valiant</a:t>
            </a:r>
            <a:r>
              <a:rPr lang="de-DE" dirty="0" smtClean="0">
                <a:solidFill>
                  <a:srgbClr val="000000"/>
                </a:solidFill>
              </a:rPr>
              <a:t>, 2014]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66775" y="515302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2</a:t>
            </a:r>
            <a:endParaRPr lang="de-DE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Soundness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smtClean="0"/>
              <a:t>Lemma (informal)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differs</a:t>
            </a:r>
            <a:r>
              <a:rPr lang="de-DE" dirty="0" smtClean="0"/>
              <a:t> in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dn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smtClean="0">
                <a:solidFill>
                  <a:srgbClr val="000000"/>
                </a:solidFill>
              </a:rPr>
              <a:t>(k,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,*,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*)-</a:t>
            </a:r>
            <a:r>
              <a:rPr lang="de-DE" dirty="0" err="1" smtClean="0">
                <a:solidFill>
                  <a:srgbClr val="000000"/>
                </a:solidFill>
              </a:rPr>
              <a:t>clustering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one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partition</a:t>
            </a:r>
            <a:r>
              <a:rPr lang="de-DE" dirty="0" smtClean="0">
                <a:solidFill>
                  <a:srgbClr val="000000"/>
                </a:solidFill>
              </a:rPr>
              <a:t> V </a:t>
            </a:r>
            <a:r>
              <a:rPr lang="de-DE" dirty="0" err="1" smtClean="0">
                <a:solidFill>
                  <a:srgbClr val="000000"/>
                </a:solidFill>
              </a:rPr>
              <a:t>into</a:t>
            </a:r>
            <a:r>
              <a:rPr lang="de-DE" dirty="0" smtClean="0">
                <a:solidFill>
                  <a:srgbClr val="000000"/>
                </a:solidFill>
              </a:rPr>
              <a:t> k+1 </a:t>
            </a:r>
            <a:r>
              <a:rPr lang="de-DE" dirty="0" err="1" smtClean="0">
                <a:solidFill>
                  <a:srgbClr val="000000"/>
                </a:solidFill>
              </a:rPr>
              <a:t>subsets</a:t>
            </a:r>
            <a:r>
              <a:rPr lang="de-DE" dirty="0" smtClean="0">
                <a:solidFill>
                  <a:srgbClr val="000000"/>
                </a:solidFill>
              </a:rPr>
              <a:t> C</a:t>
            </a:r>
            <a:r>
              <a:rPr lang="de-DE" baseline="-25000" dirty="0" smtClean="0">
                <a:solidFill>
                  <a:srgbClr val="000000"/>
                </a:solidFill>
              </a:rPr>
              <a:t>1</a:t>
            </a:r>
            <a:r>
              <a:rPr lang="de-DE" dirty="0" smtClean="0">
                <a:solidFill>
                  <a:srgbClr val="000000"/>
                </a:solidFill>
              </a:rPr>
              <a:t>,…,C</a:t>
            </a:r>
            <a:r>
              <a:rPr lang="de-DE" baseline="-25000" dirty="0" smtClean="0">
                <a:solidFill>
                  <a:srgbClr val="000000"/>
                </a:solidFill>
              </a:rPr>
              <a:t>k+1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size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baseline="30000" dirty="0" smtClean="0">
                <a:solidFill>
                  <a:srgbClr val="000000"/>
                </a:solidFill>
                <a:latin typeface="Symbol" pitchFamily="18" charset="2"/>
              </a:rPr>
              <a:t>*</a:t>
            </a:r>
            <a:r>
              <a:rPr lang="de-DE" dirty="0" smtClean="0">
                <a:solidFill>
                  <a:srgbClr val="000000"/>
                </a:solidFill>
              </a:rPr>
              <a:t>(n) such </a:t>
            </a:r>
            <a:r>
              <a:rPr lang="de-DE" dirty="0" err="1" smtClean="0">
                <a:solidFill>
                  <a:srgbClr val="000000"/>
                </a:solidFill>
              </a:rPr>
              <a:t>that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/>
              <a:t>(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, V-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i.</a:t>
            </a:r>
            <a:endParaRPr lang="de-DE" baseline="-25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de-DE" sz="20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de-DE" sz="2000" b="1" dirty="0" err="1" smtClean="0">
                <a:solidFill>
                  <a:srgbClr val="000000"/>
                </a:solidFill>
              </a:rPr>
              <a:t>Example</a:t>
            </a:r>
            <a:r>
              <a:rPr lang="de-DE" sz="2000" b="1" dirty="0" smtClean="0">
                <a:solidFill>
                  <a:srgbClr val="000000"/>
                </a:solidFill>
              </a:rPr>
              <a:t>: 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de-DE" sz="2000" b="1" dirty="0" smtClean="0">
                <a:solidFill>
                  <a:srgbClr val="000000"/>
                </a:solidFill>
              </a:rPr>
              <a:t>-</a:t>
            </a:r>
            <a:r>
              <a:rPr lang="de-DE" sz="2000" b="1" dirty="0" err="1" smtClean="0">
                <a:solidFill>
                  <a:srgbClr val="000000"/>
                </a:solidFill>
              </a:rPr>
              <a:t>far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</a:rPr>
              <a:t>from</a:t>
            </a:r>
            <a:r>
              <a:rPr lang="de-DE" sz="2000" b="1" dirty="0" smtClean="0">
                <a:solidFill>
                  <a:srgbClr val="000000"/>
                </a:solidFill>
              </a:rPr>
              <a:t> (2,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 F</a:t>
            </a:r>
            <a:r>
              <a:rPr lang="de-DE" sz="2000" b="1" baseline="-25000" dirty="0" smtClean="0">
                <a:solidFill>
                  <a:srgbClr val="000000"/>
                </a:solidFill>
              </a:rPr>
              <a:t>in</a:t>
            </a:r>
            <a:r>
              <a:rPr lang="de-DE" sz="2000" b="1" dirty="0" smtClean="0">
                <a:solidFill>
                  <a:srgbClr val="000000"/>
                </a:solidFill>
              </a:rPr>
              <a:t>,*,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sz="2000" b="1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sz="2000" b="1" baseline="-25000" dirty="0" smtClean="0">
                <a:solidFill>
                  <a:srgbClr val="000000"/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*)-</a:t>
            </a:r>
            <a:r>
              <a:rPr lang="de-DE" sz="2000" b="1" dirty="0" err="1" smtClean="0">
                <a:solidFill>
                  <a:srgbClr val="000000"/>
                </a:solidFill>
              </a:rPr>
              <a:t>clustering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181225" y="425767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>
            <a:stCxn id="5" idx="7"/>
          </p:cNvCxnSpPr>
          <p:nvPr/>
        </p:nvCxnSpPr>
        <p:spPr>
          <a:xfrm flipV="1">
            <a:off x="3173097" y="4343400"/>
            <a:ext cx="1570353" cy="158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3232277" y="4448175"/>
            <a:ext cx="1425448" cy="171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308477" y="4991108"/>
            <a:ext cx="1196848" cy="100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3156077" y="5543550"/>
            <a:ext cx="1415923" cy="200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743700" y="420052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476750" y="423862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5565902" y="4371975"/>
            <a:ext cx="1425448" cy="171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13527" y="5286383"/>
            <a:ext cx="1196848" cy="100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Soundness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smtClean="0"/>
              <a:t>Lemma (informal)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differs</a:t>
            </a:r>
            <a:r>
              <a:rPr lang="de-DE" dirty="0" smtClean="0"/>
              <a:t> in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dn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smtClean="0">
                <a:solidFill>
                  <a:srgbClr val="000000"/>
                </a:solidFill>
              </a:rPr>
              <a:t>(k,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,*,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*)-</a:t>
            </a:r>
            <a:r>
              <a:rPr lang="de-DE" dirty="0" err="1" smtClean="0">
                <a:solidFill>
                  <a:srgbClr val="000000"/>
                </a:solidFill>
              </a:rPr>
              <a:t>clustering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one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partition</a:t>
            </a:r>
            <a:r>
              <a:rPr lang="de-DE" dirty="0" smtClean="0">
                <a:solidFill>
                  <a:srgbClr val="000000"/>
                </a:solidFill>
              </a:rPr>
              <a:t> V </a:t>
            </a:r>
            <a:r>
              <a:rPr lang="de-DE" dirty="0" err="1" smtClean="0">
                <a:solidFill>
                  <a:srgbClr val="000000"/>
                </a:solidFill>
              </a:rPr>
              <a:t>into</a:t>
            </a:r>
            <a:r>
              <a:rPr lang="de-DE" dirty="0" smtClean="0">
                <a:solidFill>
                  <a:srgbClr val="000000"/>
                </a:solidFill>
              </a:rPr>
              <a:t> k+1 </a:t>
            </a:r>
            <a:r>
              <a:rPr lang="de-DE" dirty="0" err="1" smtClean="0">
                <a:solidFill>
                  <a:srgbClr val="000000"/>
                </a:solidFill>
              </a:rPr>
              <a:t>subsets</a:t>
            </a:r>
            <a:r>
              <a:rPr lang="de-DE" dirty="0" smtClean="0">
                <a:solidFill>
                  <a:srgbClr val="000000"/>
                </a:solidFill>
              </a:rPr>
              <a:t> C</a:t>
            </a:r>
            <a:r>
              <a:rPr lang="de-DE" baseline="-25000" dirty="0" smtClean="0">
                <a:solidFill>
                  <a:srgbClr val="000000"/>
                </a:solidFill>
              </a:rPr>
              <a:t>1</a:t>
            </a:r>
            <a:r>
              <a:rPr lang="de-DE" dirty="0" smtClean="0">
                <a:solidFill>
                  <a:srgbClr val="000000"/>
                </a:solidFill>
              </a:rPr>
              <a:t>,…,C</a:t>
            </a:r>
            <a:r>
              <a:rPr lang="de-DE" baseline="-25000" dirty="0" smtClean="0">
                <a:solidFill>
                  <a:srgbClr val="000000"/>
                </a:solidFill>
              </a:rPr>
              <a:t>k+1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size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baseline="30000" dirty="0" smtClean="0">
                <a:solidFill>
                  <a:srgbClr val="000000"/>
                </a:solidFill>
                <a:latin typeface="Symbol" pitchFamily="18" charset="2"/>
              </a:rPr>
              <a:t>*</a:t>
            </a:r>
            <a:r>
              <a:rPr lang="de-DE" dirty="0" smtClean="0">
                <a:solidFill>
                  <a:srgbClr val="000000"/>
                </a:solidFill>
              </a:rPr>
              <a:t>(n) such </a:t>
            </a:r>
            <a:r>
              <a:rPr lang="de-DE" dirty="0" err="1" smtClean="0">
                <a:solidFill>
                  <a:srgbClr val="000000"/>
                </a:solidFill>
              </a:rPr>
              <a:t>that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/>
              <a:t>(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, V-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i.</a:t>
            </a:r>
            <a:endParaRPr lang="de-DE" baseline="-25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de-DE" sz="20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de-DE" sz="2000" b="1" dirty="0" err="1" smtClean="0">
                <a:solidFill>
                  <a:srgbClr val="000000"/>
                </a:solidFill>
              </a:rPr>
              <a:t>Example</a:t>
            </a:r>
            <a:r>
              <a:rPr lang="de-DE" sz="2000" b="1" dirty="0" smtClean="0">
                <a:solidFill>
                  <a:srgbClr val="000000"/>
                </a:solidFill>
              </a:rPr>
              <a:t>: 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de-DE" sz="2000" b="1" dirty="0" smtClean="0">
                <a:solidFill>
                  <a:srgbClr val="000000"/>
                </a:solidFill>
              </a:rPr>
              <a:t>-</a:t>
            </a:r>
            <a:r>
              <a:rPr lang="de-DE" sz="2000" b="1" dirty="0" err="1" smtClean="0">
                <a:solidFill>
                  <a:srgbClr val="000000"/>
                </a:solidFill>
              </a:rPr>
              <a:t>far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</a:rPr>
              <a:t>from</a:t>
            </a:r>
            <a:r>
              <a:rPr lang="de-DE" sz="2000" b="1" dirty="0" smtClean="0">
                <a:solidFill>
                  <a:srgbClr val="000000"/>
                </a:solidFill>
              </a:rPr>
              <a:t> (2,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 F</a:t>
            </a:r>
            <a:r>
              <a:rPr lang="de-DE" sz="2000" b="1" baseline="-25000" dirty="0" smtClean="0">
                <a:solidFill>
                  <a:srgbClr val="000000"/>
                </a:solidFill>
              </a:rPr>
              <a:t>in</a:t>
            </a:r>
            <a:r>
              <a:rPr lang="de-DE" sz="2000" b="1" dirty="0" smtClean="0">
                <a:solidFill>
                  <a:srgbClr val="000000"/>
                </a:solidFill>
              </a:rPr>
              <a:t>,*,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sz="2000" b="1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sz="2000" b="1" baseline="-25000" dirty="0" smtClean="0">
                <a:solidFill>
                  <a:srgbClr val="000000"/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*)-</a:t>
            </a:r>
            <a:r>
              <a:rPr lang="de-DE" sz="2000" b="1" dirty="0" err="1" smtClean="0">
                <a:solidFill>
                  <a:srgbClr val="000000"/>
                </a:solidFill>
              </a:rPr>
              <a:t>clustering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181225" y="425767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>
            <a:stCxn id="5" idx="7"/>
          </p:cNvCxnSpPr>
          <p:nvPr/>
        </p:nvCxnSpPr>
        <p:spPr>
          <a:xfrm flipV="1">
            <a:off x="3173097" y="4343400"/>
            <a:ext cx="1570353" cy="158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3232277" y="4448175"/>
            <a:ext cx="1425448" cy="171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308477" y="4991108"/>
            <a:ext cx="1196848" cy="100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3156077" y="5543550"/>
            <a:ext cx="1415923" cy="200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743700" y="420052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476750" y="423862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5565902" y="4371975"/>
            <a:ext cx="1425448" cy="171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13527" y="5286383"/>
            <a:ext cx="1196848" cy="100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191375" y="5019675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647950" y="5114925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238750" y="4733925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972050" y="4953000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496175" y="5324475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248525" y="4648200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23825" y="4343400"/>
            <a:ext cx="1733550" cy="838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Sample will </a:t>
            </a:r>
            <a:r>
              <a:rPr lang="de-DE" dirty="0" err="1" smtClean="0">
                <a:solidFill>
                  <a:schemeClr val="tx1"/>
                </a:solidFill>
              </a:rPr>
              <a:t>hit</a:t>
            </a:r>
            <a:r>
              <a:rPr lang="de-DE" dirty="0" smtClean="0">
                <a:solidFill>
                  <a:schemeClr val="tx1"/>
                </a:solidFill>
              </a:rPr>
              <a:t> all k+1 </a:t>
            </a:r>
            <a:r>
              <a:rPr lang="de-DE" dirty="0" err="1" smtClean="0">
                <a:solidFill>
                  <a:schemeClr val="tx1"/>
                </a:solidFill>
              </a:rPr>
              <a:t>subsets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Very</a:t>
            </a:r>
            <a:r>
              <a:rPr lang="de-DE" dirty="0" smtClean="0"/>
              <a:t> Large Networks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9" descr="Facebook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6" y="2133600"/>
            <a:ext cx="40259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925566" y="2123331"/>
            <a:ext cx="4427984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networks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kern="0" noProof="0" dirty="0" smtClean="0">
                <a:latin typeface="+mn-lt"/>
              </a:rPr>
              <a:t>The World Wide Web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Cocitation</a:t>
            </a:r>
            <a:r>
              <a:rPr kumimoji="0" lang="de-DE" sz="1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graphs</a:t>
            </a:r>
            <a:endParaRPr kumimoji="0" lang="de-DE" sz="18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kern="0" baseline="0" noProof="0" dirty="0" err="1" smtClean="0">
                <a:latin typeface="+mn-lt"/>
              </a:rPr>
              <a:t>Coauthorship</a:t>
            </a:r>
            <a:r>
              <a:rPr lang="de-DE" kern="0" noProof="0" dirty="0" smtClean="0">
                <a:latin typeface="+mn-lt"/>
              </a:rPr>
              <a:t> </a:t>
            </a:r>
            <a:r>
              <a:rPr lang="de-DE" kern="0" noProof="0" dirty="0" err="1" smtClean="0">
                <a:latin typeface="+mn-lt"/>
              </a:rPr>
              <a:t>graphs</a:t>
            </a:r>
            <a:endParaRPr lang="de-DE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GigaByte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upto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TeraByte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-Byte range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7675" y="61633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e-DE" sz="1000" dirty="0" smtClean="0"/>
              <a:t>Source: </a:t>
            </a:r>
            <a:r>
              <a:rPr lang="de-DE" sz="1000" dirty="0" err="1" smtClean="0"/>
              <a:t>TonZ</a:t>
            </a:r>
            <a:r>
              <a:rPr lang="de-DE" sz="1000" dirty="0" smtClean="0"/>
              <a:t>; Image </a:t>
            </a:r>
            <a:r>
              <a:rPr lang="de-DE" sz="1000" dirty="0" err="1" smtClean="0"/>
              <a:t>under</a:t>
            </a:r>
            <a:r>
              <a:rPr lang="de-DE" sz="1000" dirty="0" smtClean="0"/>
              <a:t> Creative </a:t>
            </a:r>
            <a:r>
              <a:rPr lang="de-DE" sz="1000" dirty="0" err="1" smtClean="0"/>
              <a:t>Commons</a:t>
            </a:r>
            <a:r>
              <a:rPr lang="de-DE" sz="1000" dirty="0" smtClean="0"/>
              <a:t> </a:t>
            </a:r>
            <a:r>
              <a:rPr lang="de-DE" sz="1000" dirty="0" err="1" smtClean="0"/>
              <a:t>License</a:t>
            </a:r>
            <a:endParaRPr lang="de-DE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Soundness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smtClean="0"/>
              <a:t>Lemma (informal)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differs</a:t>
            </a:r>
            <a:r>
              <a:rPr lang="de-DE" dirty="0" smtClean="0"/>
              <a:t> in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dn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smtClean="0">
                <a:solidFill>
                  <a:srgbClr val="000000"/>
                </a:solidFill>
              </a:rPr>
              <a:t>(k,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,*,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*)-</a:t>
            </a:r>
            <a:r>
              <a:rPr lang="de-DE" dirty="0" err="1" smtClean="0">
                <a:solidFill>
                  <a:srgbClr val="000000"/>
                </a:solidFill>
              </a:rPr>
              <a:t>clustering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one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partition</a:t>
            </a:r>
            <a:r>
              <a:rPr lang="de-DE" dirty="0" smtClean="0">
                <a:solidFill>
                  <a:srgbClr val="000000"/>
                </a:solidFill>
              </a:rPr>
              <a:t> V </a:t>
            </a:r>
            <a:r>
              <a:rPr lang="de-DE" dirty="0" err="1" smtClean="0">
                <a:solidFill>
                  <a:srgbClr val="000000"/>
                </a:solidFill>
              </a:rPr>
              <a:t>into</a:t>
            </a:r>
            <a:r>
              <a:rPr lang="de-DE" dirty="0" smtClean="0">
                <a:solidFill>
                  <a:srgbClr val="000000"/>
                </a:solidFill>
              </a:rPr>
              <a:t> k+1 </a:t>
            </a:r>
            <a:r>
              <a:rPr lang="de-DE" dirty="0" err="1" smtClean="0">
                <a:solidFill>
                  <a:srgbClr val="000000"/>
                </a:solidFill>
              </a:rPr>
              <a:t>subsets</a:t>
            </a:r>
            <a:r>
              <a:rPr lang="de-DE" dirty="0" smtClean="0">
                <a:solidFill>
                  <a:srgbClr val="000000"/>
                </a:solidFill>
              </a:rPr>
              <a:t> C</a:t>
            </a:r>
            <a:r>
              <a:rPr lang="de-DE" baseline="-25000" dirty="0" smtClean="0">
                <a:solidFill>
                  <a:srgbClr val="000000"/>
                </a:solidFill>
              </a:rPr>
              <a:t>1</a:t>
            </a:r>
            <a:r>
              <a:rPr lang="de-DE" dirty="0" smtClean="0">
                <a:solidFill>
                  <a:srgbClr val="000000"/>
                </a:solidFill>
              </a:rPr>
              <a:t>,…,C</a:t>
            </a:r>
            <a:r>
              <a:rPr lang="de-DE" baseline="-25000" dirty="0" smtClean="0">
                <a:solidFill>
                  <a:srgbClr val="000000"/>
                </a:solidFill>
              </a:rPr>
              <a:t>k+1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size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baseline="30000" dirty="0" smtClean="0">
                <a:solidFill>
                  <a:srgbClr val="000000"/>
                </a:solidFill>
                <a:latin typeface="Symbol" pitchFamily="18" charset="2"/>
              </a:rPr>
              <a:t>*</a:t>
            </a:r>
            <a:r>
              <a:rPr lang="de-DE" dirty="0" smtClean="0">
                <a:solidFill>
                  <a:srgbClr val="000000"/>
                </a:solidFill>
              </a:rPr>
              <a:t>(n) such </a:t>
            </a:r>
            <a:r>
              <a:rPr lang="de-DE" dirty="0" err="1" smtClean="0">
                <a:solidFill>
                  <a:srgbClr val="000000"/>
                </a:solidFill>
              </a:rPr>
              <a:t>that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/>
              <a:t>(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, V-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i.</a:t>
            </a:r>
            <a:endParaRPr lang="de-DE" baseline="-25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de-DE" sz="20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de-DE" sz="2000" b="1" dirty="0" err="1" smtClean="0">
                <a:solidFill>
                  <a:srgbClr val="000000"/>
                </a:solidFill>
              </a:rPr>
              <a:t>Example</a:t>
            </a:r>
            <a:r>
              <a:rPr lang="de-DE" sz="2000" b="1" dirty="0" smtClean="0">
                <a:solidFill>
                  <a:srgbClr val="000000"/>
                </a:solidFill>
              </a:rPr>
              <a:t>: 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de-DE" sz="2000" b="1" dirty="0" smtClean="0">
                <a:solidFill>
                  <a:srgbClr val="000000"/>
                </a:solidFill>
              </a:rPr>
              <a:t>-</a:t>
            </a:r>
            <a:r>
              <a:rPr lang="de-DE" sz="2000" b="1" dirty="0" err="1" smtClean="0">
                <a:solidFill>
                  <a:srgbClr val="000000"/>
                </a:solidFill>
              </a:rPr>
              <a:t>far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</a:rPr>
              <a:t>from</a:t>
            </a:r>
            <a:r>
              <a:rPr lang="de-DE" sz="2000" b="1" dirty="0" smtClean="0">
                <a:solidFill>
                  <a:srgbClr val="000000"/>
                </a:solidFill>
              </a:rPr>
              <a:t> (2,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 F</a:t>
            </a:r>
            <a:r>
              <a:rPr lang="de-DE" sz="2000" b="1" baseline="-25000" dirty="0" smtClean="0">
                <a:solidFill>
                  <a:srgbClr val="000000"/>
                </a:solidFill>
              </a:rPr>
              <a:t>in</a:t>
            </a:r>
            <a:r>
              <a:rPr lang="de-DE" sz="2000" b="1" dirty="0" smtClean="0">
                <a:solidFill>
                  <a:srgbClr val="000000"/>
                </a:solidFill>
              </a:rPr>
              <a:t>,*,</a:t>
            </a:r>
            <a:r>
              <a:rPr lang="de-DE" sz="2000" b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sz="2000" b="1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sz="2000" b="1" baseline="-25000" dirty="0" smtClean="0">
                <a:solidFill>
                  <a:srgbClr val="000000"/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*)-</a:t>
            </a:r>
            <a:r>
              <a:rPr lang="de-DE" sz="2000" b="1" dirty="0" err="1" smtClean="0">
                <a:solidFill>
                  <a:srgbClr val="000000"/>
                </a:solidFill>
              </a:rPr>
              <a:t>clustering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181225" y="425767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>
            <a:stCxn id="5" idx="7"/>
          </p:cNvCxnSpPr>
          <p:nvPr/>
        </p:nvCxnSpPr>
        <p:spPr>
          <a:xfrm flipV="1">
            <a:off x="3173097" y="4343400"/>
            <a:ext cx="1570353" cy="158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3232277" y="4448175"/>
            <a:ext cx="1425448" cy="171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308477" y="4991108"/>
            <a:ext cx="1196848" cy="100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3156077" y="5543550"/>
            <a:ext cx="1415923" cy="200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743700" y="420052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476750" y="4238626"/>
            <a:ext cx="1162050" cy="1666874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5565902" y="4371975"/>
            <a:ext cx="1425448" cy="171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13527" y="5286383"/>
            <a:ext cx="1196848" cy="100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191375" y="5019675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647950" y="5114925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238750" y="4733925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972050" y="4953000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496175" y="5324475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248525" y="4648200"/>
            <a:ext cx="161925" cy="1619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23825" y="4343399"/>
            <a:ext cx="1924050" cy="12382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Distance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between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vertices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different </a:t>
            </a:r>
            <a:r>
              <a:rPr lang="de-DE" dirty="0" err="1" smtClean="0">
                <a:solidFill>
                  <a:schemeClr val="tx1"/>
                </a:solidFill>
              </a:rPr>
              <a:t>clusters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big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smtClean="0"/>
              <a:t>Theorem </a:t>
            </a:r>
          </a:p>
          <a:p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ClusteringTester</a:t>
            </a:r>
            <a:r>
              <a:rPr lang="de-DE" dirty="0" smtClean="0"/>
              <a:t> </a:t>
            </a:r>
            <a:r>
              <a:rPr lang="de-DE" dirty="0" err="1" smtClean="0"/>
              <a:t>accepts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00"/>
                </a:solidFill>
              </a:rPr>
              <a:t>(k,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,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dirty="0" smtClean="0">
                <a:solidFill>
                  <a:srgbClr val="000000"/>
                </a:solidFill>
              </a:rPr>
              <a:t>)-</a:t>
            </a:r>
            <a:r>
              <a:rPr lang="de-DE" dirty="0" err="1" smtClean="0">
                <a:solidFill>
                  <a:srgbClr val="000000"/>
                </a:solidFill>
              </a:rPr>
              <a:t>clustering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with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probability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at</a:t>
            </a:r>
            <a:r>
              <a:rPr lang="de-DE" dirty="0" smtClean="0">
                <a:solidFill>
                  <a:srgbClr val="000000"/>
                </a:solidFill>
              </a:rPr>
              <a:t> least 2/3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rejects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every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graph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that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differs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000000"/>
                </a:solidFill>
              </a:rPr>
              <a:t>more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than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de-DE" dirty="0" err="1" smtClean="0">
                <a:solidFill>
                  <a:srgbClr val="000000"/>
                </a:solidFill>
              </a:rPr>
              <a:t>dn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edges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every</a:t>
            </a:r>
            <a:r>
              <a:rPr lang="de-DE" dirty="0" smtClean="0">
                <a:solidFill>
                  <a:srgbClr val="000000"/>
                </a:solidFill>
              </a:rPr>
              <a:t>  (k,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*,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*)-</a:t>
            </a:r>
            <a:r>
              <a:rPr lang="de-DE" dirty="0" err="1" smtClean="0">
                <a:solidFill>
                  <a:srgbClr val="000000"/>
                </a:solidFill>
              </a:rPr>
              <a:t>clustering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with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probability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at</a:t>
            </a:r>
            <a:r>
              <a:rPr lang="de-DE" dirty="0" smtClean="0">
                <a:solidFill>
                  <a:srgbClr val="000000"/>
                </a:solidFill>
              </a:rPr>
              <a:t> least 2/3, </a:t>
            </a:r>
            <a:r>
              <a:rPr lang="de-DE" dirty="0" err="1" smtClean="0">
                <a:solidFill>
                  <a:srgbClr val="000000"/>
                </a:solidFill>
              </a:rPr>
              <a:t>where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err="1" smtClean="0">
                <a:solidFill>
                  <a:srgbClr val="000000"/>
                </a:solidFill>
              </a:rPr>
              <a:t>out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=</a:t>
            </a:r>
            <a:r>
              <a:rPr lang="de-DE" dirty="0" err="1" smtClean="0">
                <a:solidFill>
                  <a:srgbClr val="000000"/>
                </a:solidFill>
              </a:rPr>
              <a:t>O</a:t>
            </a:r>
            <a:r>
              <a:rPr lang="de-DE" baseline="-25000" dirty="0" err="1" smtClean="0">
                <a:solidFill>
                  <a:srgbClr val="000000"/>
                </a:solidFill>
              </a:rPr>
              <a:t>d,k</a:t>
            </a:r>
            <a:r>
              <a:rPr lang="de-DE" dirty="0" smtClean="0">
                <a:solidFill>
                  <a:srgbClr val="000000"/>
                </a:solidFill>
              </a:rPr>
              <a:t> (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de-DE" baseline="30000" dirty="0" smtClean="0">
                <a:solidFill>
                  <a:srgbClr val="000000"/>
                </a:solidFill>
              </a:rPr>
              <a:t>4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²/log n)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*  = </a:t>
            </a:r>
            <a:r>
              <a:rPr lang="de-DE" dirty="0" err="1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de-DE" baseline="-25000" dirty="0" err="1" smtClean="0">
                <a:solidFill>
                  <a:srgbClr val="000000"/>
                </a:solidFill>
              </a:rPr>
              <a:t>d,k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(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de-DE" baseline="30000" dirty="0" smtClean="0">
                <a:solidFill>
                  <a:srgbClr val="000000"/>
                </a:solidFill>
              </a:rPr>
              <a:t>4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baseline="-25000" dirty="0" smtClean="0">
                <a:solidFill>
                  <a:srgbClr val="000000"/>
                </a:solidFill>
              </a:rPr>
              <a:t>in</a:t>
            </a:r>
            <a:r>
              <a:rPr lang="de-DE" dirty="0" smtClean="0">
                <a:solidFill>
                  <a:srgbClr val="000000"/>
                </a:solidFill>
              </a:rPr>
              <a:t>²/log n).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The </a:t>
            </a:r>
            <a:r>
              <a:rPr lang="de-DE" dirty="0" err="1" smtClean="0">
                <a:solidFill>
                  <a:srgbClr val="000000"/>
                </a:solidFill>
              </a:rPr>
              <a:t>running</a:t>
            </a:r>
            <a:r>
              <a:rPr lang="de-DE" dirty="0" smtClean="0">
                <a:solidFill>
                  <a:srgbClr val="000000"/>
                </a:solidFill>
              </a:rPr>
              <a:t> time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algorithm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is</a:t>
            </a:r>
            <a:r>
              <a:rPr lang="de-DE" dirty="0" smtClean="0">
                <a:solidFill>
                  <a:srgbClr val="000000"/>
                </a:solidFill>
              </a:rPr>
              <a:t> O*(</a:t>
            </a:r>
            <a:r>
              <a:rPr lang="de-DE" dirty="0" smtClean="0">
                <a:solidFill>
                  <a:srgbClr val="000000"/>
                </a:solidFill>
                <a:sym typeface="Symbol"/>
              </a:rPr>
              <a:t></a:t>
            </a:r>
            <a:r>
              <a:rPr lang="de-DE" dirty="0" smtClean="0">
                <a:solidFill>
                  <a:srgbClr val="000000"/>
                </a:solidFill>
              </a:rPr>
              <a:t>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677275" cy="396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sz="4000" b="1" dirty="0" smtClean="0"/>
          </a:p>
          <a:p>
            <a:pPr>
              <a:buFont typeface="Wingdings" pitchFamily="2" charset="2"/>
              <a:buNone/>
            </a:pPr>
            <a:r>
              <a:rPr lang="de-DE" sz="4000" b="1" dirty="0" smtClean="0"/>
              <a:t>                  </a:t>
            </a:r>
            <a:r>
              <a:rPr lang="de-DE" sz="4000" b="1" dirty="0" err="1" smtClean="0"/>
              <a:t>Thank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you</a:t>
            </a:r>
            <a:r>
              <a:rPr lang="de-DE" sz="4000" b="1" dirty="0" smtClean="0"/>
              <a:t>!</a:t>
            </a:r>
          </a:p>
          <a:p>
            <a:pPr>
              <a:buFont typeface="Wingdings" pitchFamily="2" charset="2"/>
              <a:buNone/>
            </a:pPr>
            <a:endParaRPr lang="de-DE" sz="4000" b="1" dirty="0" smtClean="0"/>
          </a:p>
          <a:p>
            <a:pPr>
              <a:buFont typeface="Wingdings" pitchFamily="2" charset="2"/>
              <a:buNone/>
            </a:pPr>
            <a:endParaRPr lang="de-DE" sz="4000" b="1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in </a:t>
            </a:r>
            <a:r>
              <a:rPr lang="de-DE" dirty="0" err="1" smtClean="0"/>
              <a:t>the</a:t>
            </a:r>
            <a:r>
              <a:rPr lang="de-DE" dirty="0" smtClean="0"/>
              <a:t> Network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err="1" smtClean="0"/>
              <a:t>Social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network</a:t>
            </a:r>
            <a:endParaRPr lang="de-DE" sz="2000" b="1" dirty="0" smtClean="0"/>
          </a:p>
          <a:p>
            <a:r>
              <a:rPr lang="de-DE" dirty="0" smtClean="0"/>
              <a:t>Edge: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</a:t>
            </a:r>
            <a:r>
              <a:rPr lang="de-DE" dirty="0" err="1" smtClean="0"/>
              <a:t>friends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Well-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subgraph</a:t>
            </a:r>
            <a:r>
              <a:rPr lang="de-DE" dirty="0" smtClean="0"/>
              <a:t>: A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err="1" smtClean="0"/>
              <a:t>Cocitation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graphs</a:t>
            </a:r>
            <a:endParaRPr lang="de-DE" sz="2000" b="1" dirty="0" smtClean="0"/>
          </a:p>
          <a:p>
            <a:r>
              <a:rPr lang="de-DE" dirty="0" smtClean="0"/>
              <a:t>Edge: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papers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endParaRPr lang="de-DE" dirty="0" smtClean="0"/>
          </a:p>
          <a:p>
            <a:r>
              <a:rPr lang="de-DE" dirty="0" smtClean="0"/>
              <a:t>Well-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subgraph</a:t>
            </a:r>
            <a:r>
              <a:rPr lang="de-DE" dirty="0" smtClean="0"/>
              <a:t>: Papers in a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err="1" smtClean="0"/>
              <a:t>Coauthor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graphs</a:t>
            </a:r>
            <a:endParaRPr lang="de-DE" sz="2000" b="1" dirty="0" smtClean="0"/>
          </a:p>
          <a:p>
            <a:r>
              <a:rPr lang="de-DE" dirty="0" smtClean="0"/>
              <a:t>Edge: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worked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endParaRPr lang="de-DE" dirty="0" smtClean="0"/>
          </a:p>
          <a:p>
            <a:r>
              <a:rPr lang="de-DE" dirty="0" smtClean="0"/>
              <a:t>Well-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subgraph</a:t>
            </a:r>
            <a:r>
              <a:rPr lang="de-DE" dirty="0" smtClean="0"/>
              <a:t>: Scientific </a:t>
            </a:r>
            <a:r>
              <a:rPr lang="de-DE" dirty="0" err="1" smtClean="0"/>
              <a:t>community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extract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66725" y="2133600"/>
            <a:ext cx="8515350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err="1" smtClean="0"/>
              <a:t>Objective</a:t>
            </a:r>
            <a:endParaRPr lang="de-DE" sz="2000" b="1" dirty="0" smtClean="0"/>
          </a:p>
          <a:p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well-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subgraphs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99CC00"/>
                </a:solidFill>
              </a:rPr>
              <a:t>(</a:t>
            </a:r>
            <a:r>
              <a:rPr lang="de-DE" i="1" dirty="0" err="1" smtClean="0">
                <a:solidFill>
                  <a:srgbClr val="99CC00"/>
                </a:solidFill>
              </a:rPr>
              <a:t>clusters</a:t>
            </a:r>
            <a:r>
              <a:rPr lang="de-DE" dirty="0" smtClean="0">
                <a:solidFill>
                  <a:srgbClr val="99CC00"/>
                </a:solidFill>
              </a:rPr>
              <a:t>)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huge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smtClean="0"/>
              <a:t>Problem</a:t>
            </a:r>
          </a:p>
          <a:p>
            <a:r>
              <a:rPr lang="de-DE" dirty="0" err="1" smtClean="0"/>
              <a:t>Classical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 linear time</a:t>
            </a:r>
          </a:p>
          <a:p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large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huge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err="1" smtClean="0"/>
              <a:t>Our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approach</a:t>
            </a:r>
            <a:endParaRPr lang="de-DE" dirty="0" smtClean="0"/>
          </a:p>
          <a:p>
            <a:r>
              <a:rPr lang="de-DE" dirty="0" err="1" smtClean="0"/>
              <a:t>Decide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i="1" dirty="0" err="1" smtClean="0">
                <a:solidFill>
                  <a:srgbClr val="99CC00"/>
                </a:solidFill>
              </a:rPr>
              <a:t>cluster</a:t>
            </a:r>
            <a:r>
              <a:rPr lang="de-DE" i="1" dirty="0" smtClean="0">
                <a:solidFill>
                  <a:srgbClr val="99CC00"/>
                </a:solidFill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</a:rPr>
              <a:t>structure</a:t>
            </a:r>
            <a:r>
              <a:rPr lang="de-DE" i="1" dirty="0" smtClean="0">
                <a:solidFill>
                  <a:srgbClr val="99CC00"/>
                </a:solidFill>
              </a:rPr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yes</a:t>
            </a:r>
            <a:r>
              <a:rPr lang="de-DE" dirty="0" smtClean="0"/>
              <a:t>, </a:t>
            </a:r>
            <a:r>
              <a:rPr lang="de-DE" dirty="0" err="1" smtClean="0"/>
              <a:t>get</a:t>
            </a:r>
            <a:r>
              <a:rPr lang="de-DE" dirty="0" smtClean="0"/>
              <a:t> a </a:t>
            </a:r>
            <a:r>
              <a:rPr lang="de-DE" dirty="0" err="1" smtClean="0"/>
              <a:t>representative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(</a:t>
            </a:r>
            <a:r>
              <a:rPr lang="de-DE" dirty="0" err="1" smtClean="0"/>
              <a:t>sufficiently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) </a:t>
            </a:r>
            <a:r>
              <a:rPr lang="de-DE" dirty="0" err="1" smtClean="0"/>
              <a:t>cluster</a:t>
            </a:r>
            <a:endParaRPr lang="de-DE" dirty="0" smtClean="0"/>
          </a:p>
          <a:p>
            <a:r>
              <a:rPr lang="de-DE" dirty="0" err="1" smtClean="0"/>
              <a:t>Running</a:t>
            </a:r>
            <a:r>
              <a:rPr lang="de-DE" dirty="0" smtClean="0"/>
              <a:t> time sublinear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Formalizing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Problem – The Input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66725" y="2133600"/>
            <a:ext cx="8505825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/>
              <a:t>Input Model</a:t>
            </a:r>
            <a:endParaRPr lang="de-DE" dirty="0" smtClean="0"/>
          </a:p>
          <a:p>
            <a:r>
              <a:rPr lang="de-DE" dirty="0" err="1" smtClean="0"/>
              <a:t>Undirected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G=(V,E)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{1,…,n}</a:t>
            </a:r>
          </a:p>
          <a:p>
            <a:r>
              <a:rPr lang="de-DE" dirty="0" smtClean="0"/>
              <a:t>Max. </a:t>
            </a:r>
            <a:r>
              <a:rPr lang="de-DE" dirty="0" err="1" smtClean="0"/>
              <a:t>degree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smtClean="0"/>
              <a:t>D</a:t>
            </a:r>
            <a:endParaRPr lang="de-DE" dirty="0" smtClean="0"/>
          </a:p>
          <a:p>
            <a:r>
              <a:rPr lang="de-DE" dirty="0" smtClean="0"/>
              <a:t>Graph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in </a:t>
            </a:r>
            <a:r>
              <a:rPr lang="de-DE" dirty="0" err="1" smtClean="0"/>
              <a:t>adjacency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query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i-</a:t>
            </a:r>
            <a:r>
              <a:rPr lang="de-DE" dirty="0" err="1" smtClean="0"/>
              <a:t>th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> j in O(1) </a:t>
            </a:r>
            <a:r>
              <a:rPr lang="de-DE" dirty="0" smtClean="0"/>
              <a:t>time</a:t>
            </a:r>
          </a:p>
          <a:p>
            <a:endParaRPr lang="de-DE" dirty="0" smtClean="0"/>
          </a:p>
          <a:p>
            <a:pPr>
              <a:buNone/>
            </a:pPr>
            <a:r>
              <a:rPr lang="de-DE" sz="2000" b="1" dirty="0" smtClean="0"/>
              <a:t>Property </a:t>
            </a:r>
            <a:r>
              <a:rPr lang="de-DE" sz="2000" b="1" dirty="0" err="1" smtClean="0"/>
              <a:t>Testing</a:t>
            </a:r>
            <a:r>
              <a:rPr lang="de-DE" sz="2000" b="1" dirty="0" smtClean="0"/>
              <a:t> </a:t>
            </a:r>
            <a:r>
              <a:rPr lang="de-DE" dirty="0" smtClean="0">
                <a:solidFill>
                  <a:srgbClr val="669900"/>
                </a:solidFill>
              </a:rPr>
              <a:t>[Rubinfeld, Sudan, 1996, Goldreich, Goldwasser, Ron, 1998</a:t>
            </a:r>
            <a:r>
              <a:rPr lang="de-DE" dirty="0" smtClean="0">
                <a:solidFill>
                  <a:srgbClr val="669900"/>
                </a:solidFill>
              </a:rPr>
              <a:t>]</a:t>
            </a:r>
          </a:p>
          <a:p>
            <a:r>
              <a:rPr lang="de-DE" dirty="0" smtClean="0"/>
              <a:t>Formal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large </a:t>
            </a:r>
            <a:r>
              <a:rPr lang="de-DE" dirty="0" err="1" smtClean="0"/>
              <a:t>networks</a:t>
            </a:r>
            <a:endParaRPr lang="de-DE" dirty="0" smtClean="0"/>
          </a:p>
          <a:p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model </a:t>
            </a:r>
            <a:r>
              <a:rPr lang="de-DE" dirty="0" smtClean="0">
                <a:solidFill>
                  <a:srgbClr val="669900"/>
                </a:solidFill>
              </a:rPr>
              <a:t>[Goldreich, Ron, 2002]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Formalizing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Problem – Cluster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66724" y="2133600"/>
            <a:ext cx="8677275" cy="3962400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/>
              <a:t>Definition</a:t>
            </a:r>
            <a:endParaRPr lang="de-DE" sz="2000" dirty="0" smtClean="0"/>
          </a:p>
          <a:p>
            <a:r>
              <a:rPr lang="de-DE" dirty="0" smtClean="0"/>
              <a:t>The </a:t>
            </a:r>
            <a:r>
              <a:rPr lang="de-DE" i="1" dirty="0" err="1" smtClean="0">
                <a:solidFill>
                  <a:srgbClr val="99CC00"/>
                </a:solidFill>
              </a:rPr>
              <a:t>conductance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/>
              <a:t>(C,V-C)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i="1" dirty="0" err="1" smtClean="0">
                <a:solidFill>
                  <a:srgbClr val="99CC00"/>
                </a:solidFill>
              </a:rPr>
              <a:t>conductance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F</a:t>
            </a:r>
            <a:r>
              <a:rPr lang="de-DE" baseline="-25000" dirty="0" smtClean="0"/>
              <a:t>G</a:t>
            </a:r>
            <a:r>
              <a:rPr lang="de-DE" dirty="0" smtClean="0"/>
              <a:t>(G) </a:t>
            </a:r>
            <a:r>
              <a:rPr lang="de-DE" dirty="0" err="1" smtClean="0"/>
              <a:t>of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min</a:t>
            </a:r>
            <a:r>
              <a:rPr lang="de-DE" baseline="-25000" dirty="0" err="1" smtClean="0"/>
              <a:t>C</a:t>
            </a:r>
            <a:r>
              <a:rPr lang="de-DE" baseline="-25000" dirty="0" smtClean="0"/>
              <a:t>:|C|≤|V|/2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/>
              <a:t>(C,V-C)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2000" b="1" dirty="0" smtClean="0"/>
              <a:t>Definition</a:t>
            </a:r>
            <a:endParaRPr lang="de-DE" sz="2000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subset</a:t>
            </a:r>
            <a:r>
              <a:rPr lang="de-DE" dirty="0" smtClean="0"/>
              <a:t> C</a:t>
            </a:r>
            <a:r>
              <a:rPr lang="de-DE" dirty="0" smtClean="0">
                <a:sym typeface="Symbol"/>
              </a:rPr>
              <a:t></a:t>
            </a:r>
            <a:r>
              <a:rPr lang="de-DE" dirty="0" smtClean="0"/>
              <a:t>V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</a:rPr>
              <a:t>(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</a:p>
          <a:p>
            <a:r>
              <a:rPr lang="de-DE" dirty="0" smtClean="0">
                <a:latin typeface="Symbol" pitchFamily="18" charset="2"/>
              </a:rPr>
              <a:t>F</a:t>
            </a:r>
            <a:r>
              <a:rPr lang="de-DE" baseline="-25000" dirty="0" smtClean="0"/>
              <a:t>G</a:t>
            </a:r>
            <a:r>
              <a:rPr lang="de-DE" dirty="0" smtClean="0"/>
              <a:t>(G[C]) ≥ </a:t>
            </a:r>
            <a:r>
              <a:rPr lang="de-DE" dirty="0" smtClean="0">
                <a:latin typeface="Symbol" pitchFamily="18" charset="2"/>
              </a:rPr>
              <a:t>F</a:t>
            </a:r>
            <a:r>
              <a:rPr lang="de-DE" baseline="-25000" dirty="0" smtClean="0"/>
              <a:t>in         </a:t>
            </a:r>
            <a:endParaRPr lang="de-DE" dirty="0" smtClean="0"/>
          </a:p>
          <a:p>
            <a:r>
              <a:rPr lang="de-DE" dirty="0" smtClean="0">
                <a:latin typeface="Symbol" pitchFamily="18" charset="2"/>
              </a:rPr>
              <a:t>F</a:t>
            </a:r>
            <a:r>
              <a:rPr lang="de-DE" dirty="0" smtClean="0"/>
              <a:t>(C, V-C) ≤ </a:t>
            </a:r>
            <a:r>
              <a:rPr lang="de-DE" dirty="0" err="1" smtClean="0">
                <a:latin typeface="Symbol" pitchFamily="18" charset="2"/>
              </a:rPr>
              <a:t>F</a:t>
            </a:r>
            <a:r>
              <a:rPr lang="de-DE" baseline="-25000" dirty="0" err="1" smtClean="0"/>
              <a:t>out</a:t>
            </a:r>
            <a:r>
              <a:rPr lang="de-DE" baseline="-25000" dirty="0" smtClean="0"/>
              <a:t>     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smtClean="0"/>
              <a:t>Definition</a:t>
            </a:r>
            <a:endParaRPr lang="de-DE" sz="2000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partition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V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k (</a:t>
            </a:r>
            <a:r>
              <a:rPr lang="de-DE" dirty="0" smtClean="0">
                <a:latin typeface="Symbol" pitchFamily="18" charset="2"/>
              </a:rPr>
              <a:t>F</a:t>
            </a:r>
            <a:r>
              <a:rPr lang="de-DE" baseline="-25000" dirty="0" smtClean="0"/>
              <a:t>in</a:t>
            </a:r>
            <a:r>
              <a:rPr lang="de-DE" dirty="0" smtClean="0"/>
              <a:t>,</a:t>
            </a:r>
            <a:r>
              <a:rPr lang="de-DE" dirty="0" smtClean="0">
                <a:latin typeface="Symbol" pitchFamily="18" charset="2"/>
              </a:rPr>
              <a:t> </a:t>
            </a:r>
            <a:r>
              <a:rPr lang="de-DE" dirty="0" err="1" smtClean="0">
                <a:latin typeface="Symbol" pitchFamily="18" charset="2"/>
              </a:rPr>
              <a:t>F</a:t>
            </a:r>
            <a:r>
              <a:rPr lang="de-DE" baseline="-25000" dirty="0" err="1" smtClean="0"/>
              <a:t>out</a:t>
            </a:r>
            <a:r>
              <a:rPr lang="de-DE" baseline="-25000" dirty="0" smtClean="0"/>
              <a:t> </a:t>
            </a:r>
            <a:r>
              <a:rPr lang="de-DE" dirty="0" smtClean="0"/>
              <a:t>)-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</a:rPr>
              <a:t>(k,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 </a:t>
            </a:r>
          </a:p>
          <a:p>
            <a:endParaRPr lang="de-DE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072063" y="2390775"/>
          <a:ext cx="3024187" cy="628650"/>
        </p:xfrm>
        <a:graphic>
          <a:graphicData uri="http://schemas.openxmlformats.org/presentationml/2006/ole">
            <p:oleObj spid="_x0000_s19459" name="Formel" r:id="rId3" imgW="210816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Formalizing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err="1" smtClean="0"/>
              <a:t>Our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Objective</a:t>
            </a:r>
            <a:endParaRPr lang="de-DE" dirty="0" smtClean="0"/>
          </a:p>
          <a:p>
            <a:r>
              <a:rPr lang="de-DE" dirty="0" err="1" smtClean="0"/>
              <a:t>Develop</a:t>
            </a:r>
            <a:r>
              <a:rPr lang="de-DE" dirty="0" smtClean="0"/>
              <a:t> a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(a) </a:t>
            </a:r>
            <a:r>
              <a:rPr lang="de-DE" dirty="0" err="1" smtClean="0"/>
              <a:t>accepts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 2/3,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br>
              <a:rPr lang="de-DE" dirty="0" smtClean="0"/>
            </a:br>
            <a:r>
              <a:rPr lang="de-DE" i="1" dirty="0" smtClean="0">
                <a:solidFill>
                  <a:srgbClr val="99CC00"/>
                </a:solidFill>
              </a:rPr>
              <a:t>(k,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(b) </a:t>
            </a:r>
            <a:r>
              <a:rPr lang="de-DE" dirty="0" err="1" smtClean="0"/>
              <a:t>rejects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 2/3,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differs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>
                <a:solidFill>
                  <a:srgbClr val="99CC00"/>
                </a:solidFill>
              </a:rPr>
              <a:t> (k,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*,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*)-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 in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 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D</a:t>
            </a:r>
            <a:r>
              <a:rPr lang="de-DE" dirty="0" err="1" smtClean="0"/>
              <a:t>n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time)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Random </a:t>
            </a:r>
            <a:r>
              <a:rPr lang="de-DE" dirty="0" err="1" smtClean="0"/>
              <a:t>Walks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 smtClean="0"/>
              <a:t>Stationary</a:t>
            </a:r>
            <a:r>
              <a:rPr lang="de-DE" dirty="0" smtClean="0"/>
              <a:t> </a:t>
            </a:r>
            <a:r>
              <a:rPr lang="de-DE" dirty="0" err="1" smtClean="0"/>
              <a:t>Distributions</a:t>
            </a:r>
            <a:r>
              <a:rPr lang="de-DE" dirty="0" smtClean="0"/>
              <a:t> &amp; </a:t>
            </a:r>
            <a:r>
              <a:rPr lang="de-DE" dirty="0" err="1" smtClean="0"/>
              <a:t>Convergence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Random </a:t>
            </a:r>
            <a:r>
              <a:rPr lang="de-DE" sz="2000" b="1" dirty="0" err="1" smtClean="0"/>
              <a:t>Walk</a:t>
            </a:r>
            <a:endParaRPr lang="de-DE" sz="2000" b="1" dirty="0" smtClean="0"/>
          </a:p>
          <a:p>
            <a:r>
              <a:rPr lang="de-DE" u="sng" dirty="0" smtClean="0"/>
              <a:t>In </a:t>
            </a:r>
            <a:r>
              <a:rPr lang="de-DE" u="sng" dirty="0" err="1" smtClean="0"/>
              <a:t>each</a:t>
            </a:r>
            <a:r>
              <a:rPr lang="de-DE" u="sng" dirty="0" smtClean="0"/>
              <a:t> </a:t>
            </a:r>
            <a:r>
              <a:rPr lang="de-DE" u="sng" dirty="0" err="1" smtClean="0"/>
              <a:t>step</a:t>
            </a:r>
            <a:r>
              <a:rPr lang="de-DE" u="sng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> v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neighbor</a:t>
            </a:r>
            <a:r>
              <a:rPr lang="de-DE" dirty="0" smtClean="0"/>
              <a:t> </a:t>
            </a:r>
            <a:r>
              <a:rPr lang="de-DE" dirty="0" err="1" smtClean="0"/>
              <a:t>chosen</a:t>
            </a:r>
            <a:r>
              <a:rPr lang="de-DE" dirty="0" smtClean="0"/>
              <a:t> </a:t>
            </a:r>
            <a:r>
              <a:rPr lang="de-DE" dirty="0" err="1" smtClean="0"/>
              <a:t>uniformly</a:t>
            </a:r>
            <a:r>
              <a:rPr lang="de-DE" dirty="0" smtClean="0"/>
              <a:t> at </a:t>
            </a:r>
            <a:r>
              <a:rPr lang="de-DE" dirty="0" err="1" smtClean="0"/>
              <a:t>random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2000" b="1" dirty="0" err="1" smtClean="0"/>
              <a:t>Convergence</a:t>
            </a:r>
            <a:endParaRPr lang="de-DE" sz="2000" b="1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not </a:t>
            </a:r>
            <a:r>
              <a:rPr lang="de-DE" dirty="0" err="1" smtClean="0"/>
              <a:t>bipartite</a:t>
            </a:r>
            <a:r>
              <a:rPr lang="de-DE" dirty="0" smtClean="0"/>
              <a:t>, a </a:t>
            </a:r>
            <a:r>
              <a:rPr lang="de-DE" dirty="0" err="1" smtClean="0"/>
              <a:t>random</a:t>
            </a:r>
            <a:r>
              <a:rPr lang="de-DE" dirty="0" smtClean="0"/>
              <a:t> walk </a:t>
            </a:r>
            <a:r>
              <a:rPr lang="de-DE" dirty="0" err="1" smtClean="0"/>
              <a:t>converges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stationary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endParaRPr lang="de-DE" dirty="0" smtClean="0"/>
          </a:p>
          <a:p>
            <a:r>
              <a:rPr lang="de-DE" b="1" dirty="0" err="1" smtClean="0"/>
              <a:t>Pr</a:t>
            </a:r>
            <a:r>
              <a:rPr lang="de-DE" dirty="0" smtClean="0"/>
              <a:t>[Random </a:t>
            </a:r>
            <a:r>
              <a:rPr lang="de-DE" dirty="0" err="1" smtClean="0"/>
              <a:t>Walk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at </a:t>
            </a:r>
            <a:r>
              <a:rPr lang="de-DE" dirty="0" err="1" smtClean="0"/>
              <a:t>vertex</a:t>
            </a:r>
            <a:r>
              <a:rPr lang="de-DE" dirty="0" smtClean="0"/>
              <a:t> v] </a:t>
            </a:r>
            <a:r>
              <a:rPr lang="de-DE" dirty="0" smtClean="0">
                <a:sym typeface="Symbol"/>
              </a:rPr>
              <a:t> </a:t>
            </a:r>
            <a:r>
              <a:rPr lang="de-DE" dirty="0" err="1" smtClean="0">
                <a:sym typeface="Symbol"/>
              </a:rPr>
              <a:t>deg</a:t>
            </a:r>
            <a:r>
              <a:rPr lang="de-DE" dirty="0" smtClean="0">
                <a:sym typeface="Symbol"/>
              </a:rPr>
              <a:t>(v)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159116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Random </a:t>
            </a:r>
            <a:r>
              <a:rPr lang="de-DE" dirty="0" err="1"/>
              <a:t>Walks</a:t>
            </a:r>
            <a:r>
              <a:rPr lang="de-DE" dirty="0"/>
              <a:t>, </a:t>
            </a:r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 &amp; </a:t>
            </a:r>
            <a:r>
              <a:rPr lang="de-DE" dirty="0" err="1" smtClean="0"/>
              <a:t>Convergence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Lazy</a:t>
            </a:r>
            <a:r>
              <a:rPr lang="de-DE" sz="2000" b="1" dirty="0" smtClean="0"/>
              <a:t> Random </a:t>
            </a:r>
            <a:r>
              <a:rPr lang="de-DE" sz="2000" b="1" dirty="0" err="1" smtClean="0"/>
              <a:t>Walk</a:t>
            </a:r>
            <a:endParaRPr lang="de-DE" sz="2000" b="1" dirty="0" smtClean="0"/>
          </a:p>
          <a:p>
            <a:r>
              <a:rPr lang="de-DE" u="sng" dirty="0" smtClean="0"/>
              <a:t>In </a:t>
            </a:r>
            <a:r>
              <a:rPr lang="de-DE" u="sng" dirty="0" err="1" smtClean="0"/>
              <a:t>each</a:t>
            </a:r>
            <a:r>
              <a:rPr lang="de-DE" u="sng" dirty="0" smtClean="0"/>
              <a:t> </a:t>
            </a:r>
            <a:r>
              <a:rPr lang="de-DE" u="sng" dirty="0" err="1" smtClean="0"/>
              <a:t>step</a:t>
            </a:r>
            <a:r>
              <a:rPr lang="de-DE" u="sng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-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> v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neighbor</a:t>
            </a:r>
            <a:r>
              <a:rPr lang="de-DE" dirty="0" smtClean="0"/>
              <a:t> u </a:t>
            </a:r>
            <a:r>
              <a:rPr lang="de-DE" dirty="0" err="1" smtClean="0"/>
              <a:t>is</a:t>
            </a:r>
            <a:r>
              <a:rPr lang="de-DE" dirty="0" smtClean="0"/>
              <a:t> 1/(2D)  </a:t>
            </a:r>
            <a:br>
              <a:rPr lang="de-DE" dirty="0" smtClean="0"/>
            </a:br>
            <a:r>
              <a:rPr lang="de-DE" dirty="0" smtClean="0"/>
              <a:t>   - </a:t>
            </a:r>
            <a:r>
              <a:rPr lang="de-DE" dirty="0" err="1" smtClean="0"/>
              <a:t>stays</a:t>
            </a:r>
            <a:r>
              <a:rPr lang="de-DE" dirty="0" smtClean="0"/>
              <a:t> at v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endParaRPr lang="de-DE" dirty="0" smtClean="0"/>
          </a:p>
          <a:p>
            <a:r>
              <a:rPr lang="de-DE" dirty="0" err="1" smtClean="0"/>
              <a:t>Stationary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uniform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2000" b="1" dirty="0" smtClean="0"/>
              <a:t>Rate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Convergence</a:t>
            </a:r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expressed</a:t>
            </a:r>
            <a:r>
              <a:rPr lang="de-DE" dirty="0" smtClean="0"/>
              <a:t> 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err="1">
                <a:solidFill>
                  <a:srgbClr val="99CC00"/>
                </a:solidFill>
              </a:rPr>
              <a:t>conductance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largest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eigenvalue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endParaRPr lang="de-DE" dirty="0" smtClean="0"/>
          </a:p>
          <a:p>
            <a:r>
              <a:rPr lang="de-DE" dirty="0" smtClean="0"/>
              <a:t>O(log n) </a:t>
            </a:r>
            <a:r>
              <a:rPr lang="de-DE" dirty="0" err="1" smtClean="0"/>
              <a:t>steps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i="1" dirty="0" smtClean="0">
                <a:solidFill>
                  <a:srgbClr val="99CC00"/>
                </a:solidFill>
              </a:rPr>
              <a:t>(1,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r>
              <a:rPr lang="de-DE" i="1" dirty="0" smtClean="0">
                <a:solidFill>
                  <a:srgbClr val="99CC00"/>
                </a:solidFill>
              </a:rPr>
              <a:t>,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de-DE" i="1" dirty="0" err="1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err="1" smtClean="0">
                <a:solidFill>
                  <a:srgbClr val="99CC00"/>
                </a:solidFill>
              </a:rPr>
              <a:t>out</a:t>
            </a:r>
            <a:r>
              <a:rPr lang="de-DE" i="1" baseline="-25000" dirty="0" smtClean="0">
                <a:solidFill>
                  <a:srgbClr val="99CC00"/>
                </a:solidFill>
              </a:rPr>
              <a:t> </a:t>
            </a:r>
            <a:r>
              <a:rPr lang="de-DE" i="1" dirty="0" smtClean="0">
                <a:solidFill>
                  <a:srgbClr val="99CC00"/>
                </a:solidFill>
              </a:rPr>
              <a:t>)-</a:t>
            </a:r>
            <a:r>
              <a:rPr lang="de-DE" i="1" dirty="0" err="1" smtClean="0">
                <a:solidFill>
                  <a:srgbClr val="99CC00"/>
                </a:solidFill>
              </a:rPr>
              <a:t>clustering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99CC00"/>
                </a:solidFill>
                <a:latin typeface="Symbol" pitchFamily="18" charset="2"/>
              </a:rPr>
              <a:t>F</a:t>
            </a:r>
            <a:r>
              <a:rPr lang="de-DE" i="1" baseline="-25000" dirty="0" smtClean="0">
                <a:solidFill>
                  <a:srgbClr val="99CC00"/>
                </a:solidFill>
              </a:rPr>
              <a:t>in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392517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Bildschirmpräsentation (4:3)</PresentationFormat>
  <Paragraphs>173</Paragraphs>
  <Slides>22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Standarddesign</vt:lpstr>
      <vt:lpstr>Microsoft Formel-Editor 3.0</vt:lpstr>
      <vt:lpstr>Testing the Cluster Structure of Graphs Christian Sohler joint work with Artur Czumaj and Pan Peng</vt:lpstr>
      <vt:lpstr>Very Large Networks</vt:lpstr>
      <vt:lpstr>Information in the Network Structure</vt:lpstr>
      <vt:lpstr>How can we extract this information?</vt:lpstr>
      <vt:lpstr>Formalizing the Problem – The Input </vt:lpstr>
      <vt:lpstr>Formalizing the Problem – Cluster Structure</vt:lpstr>
      <vt:lpstr>Formalizing the Problem</vt:lpstr>
      <vt:lpstr>Random Walks, Stationary Distributions &amp; Convergence</vt:lpstr>
      <vt:lpstr>Random Walks, Stationary Distributions &amp; Convergence</vt:lpstr>
      <vt:lpstr>Previous Work</vt:lpstr>
      <vt:lpstr>Previous Work</vt:lpstr>
      <vt:lpstr>Previous Work</vt:lpstr>
      <vt:lpstr>Testing k-Clusterings</vt:lpstr>
      <vt:lpstr>The Algorithm</vt:lpstr>
      <vt:lpstr>Completeness</vt:lpstr>
      <vt:lpstr>Completeness</vt:lpstr>
      <vt:lpstr>Completeness</vt:lpstr>
      <vt:lpstr>Soundness</vt:lpstr>
      <vt:lpstr>Soundness</vt:lpstr>
      <vt:lpstr>Soundness</vt:lpstr>
      <vt:lpstr>Summary</vt:lpstr>
      <vt:lpstr>Folie 22</vt:lpstr>
    </vt:vector>
  </TitlesOfParts>
  <Company>itmc - TU Dortmund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msteolsc</dc:creator>
  <cp:lastModifiedBy>Christian Sohler</cp:lastModifiedBy>
  <cp:revision>141</cp:revision>
  <dcterms:created xsi:type="dcterms:W3CDTF">2008-12-01T10:04:29Z</dcterms:created>
  <dcterms:modified xsi:type="dcterms:W3CDTF">2016-01-07T12:03:41Z</dcterms:modified>
</cp:coreProperties>
</file>