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703" r:id="rId2"/>
    <p:sldId id="868" r:id="rId3"/>
    <p:sldId id="869" r:id="rId4"/>
    <p:sldId id="870" r:id="rId5"/>
    <p:sldId id="871" r:id="rId6"/>
    <p:sldId id="877" r:id="rId7"/>
    <p:sldId id="872" r:id="rId8"/>
    <p:sldId id="878" r:id="rId9"/>
    <p:sldId id="879" r:id="rId10"/>
    <p:sldId id="883" r:id="rId11"/>
    <p:sldId id="873" r:id="rId12"/>
    <p:sldId id="874" r:id="rId13"/>
    <p:sldId id="881" r:id="rId14"/>
    <p:sldId id="698" r:id="rId15"/>
  </p:sldIdLst>
  <p:sldSz cx="9144000" cy="6858000" type="screen4x3"/>
  <p:notesSz cx="6781800" cy="9918700"/>
  <p:custShowLst>
    <p:custShow name="Custom Show 1" id="0">
      <p:sldLst>
        <p:sld r:id="rId2"/>
        <p:sld r:id="rId15"/>
      </p:sldLst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Ron" initials="D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222B7"/>
    <a:srgbClr val="3399FF"/>
    <a:srgbClr val="FF0000"/>
    <a:srgbClr val="008000"/>
    <a:srgbClr val="03787B"/>
    <a:srgbClr val="21535D"/>
    <a:srgbClr val="6B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042" autoAdjust="0"/>
    <p:restoredTop sz="94575" autoAdjust="0"/>
  </p:normalViewPr>
  <p:slideViewPr>
    <p:cSldViewPr>
      <p:cViewPr>
        <p:scale>
          <a:sx n="80" d="100"/>
          <a:sy n="80" d="100"/>
        </p:scale>
        <p:origin x="-15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2" d="100"/>
          <a:sy n="172" d="100"/>
        </p:scale>
        <p:origin x="-174" y="151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57A28ED7-F56D-494E-9EDF-5E92DD899081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92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3F34049D-9DB8-4169-9C77-B7837AA96B9C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01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2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11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19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12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888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13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4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3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30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4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51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5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36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6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37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7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22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No need to go over expectation calculation</a:t>
            </a:r>
          </a:p>
          <a:p>
            <a:pPr algn="l" rtl="0"/>
            <a:r>
              <a:rPr lang="en-US" dirty="0" smtClean="0"/>
              <a:t>On the other hand, since repeat outside if d(u) small so that \tau(e) small, </a:t>
            </a:r>
          </a:p>
          <a:p>
            <a:pPr algn="l" rtl="0"/>
            <a:r>
              <a:rPr lang="en-US" dirty="0" smtClean="0"/>
              <a:t>Variance is Ok. Problem only when larger.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8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973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Stress that problem with variance due to outer selection of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9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2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10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559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009FC-A062-4246-8032-B8ADFBB5B27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0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CEA-95A1-41E4-B56D-CC8A4F60F80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6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BBEF9-6693-45F8-9FDC-AA771AFFCC8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58D72-B06E-4587-852B-DE8161D03CDF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E9F2-DC82-4F41-84B1-1C3F9956FDE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9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CDA8-B55D-4A96-BEA3-5671AF817D5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7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94783-EA6B-4562-AB87-A987C4ADD99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527C5-05C0-4B40-99DE-EEC3A0DD408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9393-67D3-420D-9BDD-CCBE2D6329CE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EEC4D-EE70-4F44-85BF-EC2C82FE204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7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9EBD-172F-4A4D-9D65-7AB5BB767E4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68E861E4-CB89-4456-BA78-7C738BBACD23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686800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222B7"/>
                </a:solidFill>
                <a:latin typeface="Comic Sans MS" pitchFamily="66" charset="0"/>
              </a:rPr>
              <a:t>Approximately counting triangles in sublinear time</a:t>
            </a:r>
            <a:endParaRPr lang="en-US" sz="40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485775" y="333375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Talya Eden, 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 Aviv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</a:t>
            </a:r>
            <a:b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Amit Levi,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 of Waterloo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Dana </a:t>
            </a: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Ron, 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 Aviv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</a:t>
            </a:r>
            <a:b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C. </a:t>
            </a:r>
            <a:r>
              <a:rPr lang="en-US" sz="32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Seshadhri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,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UC Santa Cruz</a:t>
            </a:r>
            <a:endParaRPr lang="en-US" sz="3200" b="1" dirty="0">
              <a:solidFill>
                <a:srgbClr val="009900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Towards an algorithm IV: </a:t>
            </a:r>
            <a:b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Removing assumption on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unif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edge selection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77421" y="1600200"/>
            <a:ext cx="732799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almost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s=O(n/t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 uniformly at random.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q=O(m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/t)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edges uniformly at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random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E(S)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Run procedure on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get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(e)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Return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(n/2s)(|E(S)|/q)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7421" y="1600200"/>
            <a:ext cx="7389000" cy="2308324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52400" y="4114800"/>
            <a:ext cx="8893629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What’s missing?</a:t>
            </a:r>
            <a:endParaRPr lang="en-US" sz="2000" b="1" dirty="0">
              <a:solidFill>
                <a:srgbClr val="C222B7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slightly generalizing what we have already shown,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(|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E(S)|/q)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eY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a good approximation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E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(S)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t(e).</a:t>
            </a: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we write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eE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(S)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vS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where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t(v) =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</a:t>
            </a: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Would like to show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(n/s)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vS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is close to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V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=2t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We show this for variant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t(v)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which requires modifying the procedure for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1814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Lower bound idea(s)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75" y="1447799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Recal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n/t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+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min{m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t,m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})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LB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a simple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“hitting”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lower bound: With fewer than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queries cannot distinguish between: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 empty graph -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 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 graph containing a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clique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over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n-t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independent set –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(t)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37252" y="3918737"/>
            <a:ext cx="1262912" cy="808228"/>
            <a:chOff x="457200" y="3456130"/>
            <a:chExt cx="1262912" cy="808228"/>
          </a:xfrm>
        </p:grpSpPr>
        <p:sp>
          <p:nvSpPr>
            <p:cNvPr id="58" name="Oval 36"/>
            <p:cNvSpPr>
              <a:spLocks noChangeArrowheads="1"/>
            </p:cNvSpPr>
            <p:nvPr/>
          </p:nvSpPr>
          <p:spPr bwMode="auto">
            <a:xfrm>
              <a:off x="762000" y="3456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914400" y="403027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57200" y="355913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40"/>
            <p:cNvSpPr>
              <a:spLocks noChangeArrowheads="1"/>
            </p:cNvSpPr>
            <p:nvPr/>
          </p:nvSpPr>
          <p:spPr bwMode="auto">
            <a:xfrm>
              <a:off x="1143000" y="355913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41"/>
            <p:cNvSpPr>
              <a:spLocks noChangeArrowheads="1"/>
            </p:cNvSpPr>
            <p:nvPr/>
          </p:nvSpPr>
          <p:spPr bwMode="auto">
            <a:xfrm>
              <a:off x="529548" y="389126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8"/>
            <p:cNvSpPr>
              <a:spLocks noChangeArrowheads="1"/>
            </p:cNvSpPr>
            <p:nvPr/>
          </p:nvSpPr>
          <p:spPr bwMode="auto">
            <a:xfrm>
              <a:off x="798174" y="373624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8"/>
            <p:cNvSpPr>
              <a:spLocks noChangeArrowheads="1"/>
            </p:cNvSpPr>
            <p:nvPr/>
          </p:nvSpPr>
          <p:spPr bwMode="auto">
            <a:xfrm>
              <a:off x="1154390" y="38400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38"/>
            <p:cNvSpPr>
              <a:spLocks noChangeArrowheads="1"/>
            </p:cNvSpPr>
            <p:nvPr/>
          </p:nvSpPr>
          <p:spPr bwMode="auto">
            <a:xfrm>
              <a:off x="1194355" y="419733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8"/>
            <p:cNvSpPr>
              <a:spLocks noChangeArrowheads="1"/>
            </p:cNvSpPr>
            <p:nvPr/>
          </p:nvSpPr>
          <p:spPr bwMode="auto">
            <a:xfrm>
              <a:off x="1396306" y="400538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8"/>
            <p:cNvSpPr>
              <a:spLocks noChangeArrowheads="1"/>
            </p:cNvSpPr>
            <p:nvPr/>
          </p:nvSpPr>
          <p:spPr bwMode="auto">
            <a:xfrm>
              <a:off x="1647764" y="382603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8"/>
            <p:cNvSpPr>
              <a:spLocks noChangeArrowheads="1"/>
            </p:cNvSpPr>
            <p:nvPr/>
          </p:nvSpPr>
          <p:spPr bwMode="auto">
            <a:xfrm>
              <a:off x="1440079" y="364959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8"/>
            <p:cNvSpPr>
              <a:spLocks noChangeArrowheads="1"/>
            </p:cNvSpPr>
            <p:nvPr/>
          </p:nvSpPr>
          <p:spPr bwMode="auto">
            <a:xfrm>
              <a:off x="672467" y="41638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159541" y="3910108"/>
            <a:ext cx="1647115" cy="774716"/>
            <a:chOff x="4159541" y="3910108"/>
            <a:chExt cx="1647115" cy="774716"/>
          </a:xfrm>
        </p:grpSpPr>
        <p:sp>
          <p:nvSpPr>
            <p:cNvPr id="6" name="Oval 36"/>
            <p:cNvSpPr>
              <a:spLocks noChangeArrowheads="1"/>
            </p:cNvSpPr>
            <p:nvPr/>
          </p:nvSpPr>
          <p:spPr bwMode="auto">
            <a:xfrm>
              <a:off x="4464341" y="391010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4616741" y="448424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4159541" y="401311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4845341" y="401311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4231889" y="434523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4500515" y="419022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8"/>
            <p:cNvSpPr>
              <a:spLocks noChangeArrowheads="1"/>
            </p:cNvSpPr>
            <p:nvPr/>
          </p:nvSpPr>
          <p:spPr bwMode="auto">
            <a:xfrm>
              <a:off x="4856731" y="429400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8"/>
            <p:cNvSpPr>
              <a:spLocks noChangeArrowheads="1"/>
            </p:cNvSpPr>
            <p:nvPr/>
          </p:nvSpPr>
          <p:spPr bwMode="auto">
            <a:xfrm>
              <a:off x="4374808" y="461780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401884" y="4043153"/>
              <a:ext cx="404772" cy="369109"/>
              <a:chOff x="5687376" y="4043153"/>
              <a:chExt cx="404772" cy="369109"/>
            </a:xfrm>
          </p:grpSpPr>
          <p:sp>
            <p:nvSpPr>
              <p:cNvPr id="51" name="Oval 38"/>
              <p:cNvSpPr>
                <a:spLocks noChangeArrowheads="1"/>
              </p:cNvSpPr>
              <p:nvPr/>
            </p:nvSpPr>
            <p:spPr bwMode="auto">
              <a:xfrm>
                <a:off x="5687376" y="4194379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5832072" y="4043153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38"/>
              <p:cNvSpPr>
                <a:spLocks noChangeArrowheads="1"/>
              </p:cNvSpPr>
              <p:nvPr/>
            </p:nvSpPr>
            <p:spPr bwMode="auto">
              <a:xfrm>
                <a:off x="6019800" y="4137087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38"/>
              <p:cNvSpPr>
                <a:spLocks noChangeArrowheads="1"/>
              </p:cNvSpPr>
              <p:nvPr/>
            </p:nvSpPr>
            <p:spPr bwMode="auto">
              <a:xfrm>
                <a:off x="5867400" y="4345238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45"/>
              <p:cNvSpPr>
                <a:spLocks noChangeShapeType="1"/>
              </p:cNvSpPr>
              <p:nvPr/>
            </p:nvSpPr>
            <p:spPr bwMode="auto">
              <a:xfrm flipV="1">
                <a:off x="5939748" y="4204111"/>
                <a:ext cx="80052" cy="17463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45"/>
              <p:cNvSpPr>
                <a:spLocks noChangeShapeType="1"/>
              </p:cNvSpPr>
              <p:nvPr/>
            </p:nvSpPr>
            <p:spPr bwMode="auto">
              <a:xfrm flipH="1" flipV="1">
                <a:off x="5759724" y="4257244"/>
                <a:ext cx="93864" cy="12150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45"/>
              <p:cNvSpPr>
                <a:spLocks noChangeShapeType="1"/>
              </p:cNvSpPr>
              <p:nvPr/>
            </p:nvSpPr>
            <p:spPr bwMode="auto">
              <a:xfrm>
                <a:off x="5853588" y="4112204"/>
                <a:ext cx="42387" cy="259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45"/>
              <p:cNvSpPr>
                <a:spLocks noChangeShapeType="1"/>
              </p:cNvSpPr>
              <p:nvPr/>
            </p:nvSpPr>
            <p:spPr bwMode="auto">
              <a:xfrm flipH="1" flipV="1">
                <a:off x="5874781" y="4059514"/>
                <a:ext cx="187728" cy="87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45"/>
              <p:cNvSpPr>
                <a:spLocks noChangeShapeType="1"/>
              </p:cNvSpPr>
              <p:nvPr/>
            </p:nvSpPr>
            <p:spPr bwMode="auto">
              <a:xfrm flipV="1">
                <a:off x="5687376" y="4076665"/>
                <a:ext cx="166212" cy="1375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 flipV="1">
                <a:off x="5710866" y="4179228"/>
                <a:ext cx="345108" cy="531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0220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Lower bound idea(s) continued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LB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 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(for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tm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Basic structure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Complete bipartite graph with both sides of size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(remaining vertices, independent set).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 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6047" y="32766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Consider adding edges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btwn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 on lhs of bipartite graph.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Each edge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(For example: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t=(m)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add (random) perfect matching.)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Small difficulty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degrees of lhs vertices “give it away”. Take care by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removing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bipartite edges and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adding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matching edges on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rhs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0051" y="2133600"/>
            <a:ext cx="2164040" cy="808228"/>
            <a:chOff x="304800" y="3426158"/>
            <a:chExt cx="2164040" cy="808228"/>
          </a:xfrm>
        </p:grpSpPr>
        <p:sp>
          <p:nvSpPr>
            <p:cNvPr id="7" name="Oval 36"/>
            <p:cNvSpPr>
              <a:spLocks noChangeArrowheads="1"/>
            </p:cNvSpPr>
            <p:nvPr/>
          </p:nvSpPr>
          <p:spPr bwMode="auto">
            <a:xfrm>
              <a:off x="2133600" y="342615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304800" y="343817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2123657" y="394836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9"/>
            <p:cNvSpPr>
              <a:spLocks noChangeArrowheads="1"/>
            </p:cNvSpPr>
            <p:nvPr/>
          </p:nvSpPr>
          <p:spPr bwMode="auto">
            <a:xfrm>
              <a:off x="1905000" y="3553649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2205948" y="368438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1900102" y="382466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5"/>
            <p:cNvSpPr>
              <a:spLocks noChangeShapeType="1"/>
            </p:cNvSpPr>
            <p:nvPr/>
          </p:nvSpPr>
          <p:spPr bwMode="auto">
            <a:xfrm>
              <a:off x="377148" y="3493182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 flipH="1" flipV="1">
              <a:off x="377148" y="3493182"/>
              <a:ext cx="842052" cy="209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 flipV="1">
              <a:off x="322824" y="3518316"/>
              <a:ext cx="896376" cy="7160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340974" y="3505200"/>
              <a:ext cx="875735" cy="64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 flipH="1">
              <a:off x="377148" y="3505201"/>
              <a:ext cx="851294" cy="163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37"/>
            <p:cNvSpPr>
              <a:spLocks noChangeArrowheads="1"/>
            </p:cNvSpPr>
            <p:nvPr/>
          </p:nvSpPr>
          <p:spPr bwMode="auto">
            <a:xfrm>
              <a:off x="304800" y="365086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304800" y="416736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1219200" y="343817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7"/>
            <p:cNvSpPr>
              <a:spLocks noChangeArrowheads="1"/>
            </p:cNvSpPr>
            <p:nvPr/>
          </p:nvSpPr>
          <p:spPr bwMode="auto">
            <a:xfrm>
              <a:off x="1219200" y="363560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1219200" y="415748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>
              <a:off x="377148" y="3691112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377148" y="419628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377148" y="3724624"/>
              <a:ext cx="851294" cy="4577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 flipV="1">
              <a:off x="331449" y="3717891"/>
              <a:ext cx="923925" cy="4645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38"/>
            <p:cNvSpPr>
              <a:spLocks noChangeArrowheads="1"/>
            </p:cNvSpPr>
            <p:nvPr/>
          </p:nvSpPr>
          <p:spPr bwMode="auto">
            <a:xfrm>
              <a:off x="2353660" y="383019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2396492" y="357394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62400" y="2167112"/>
            <a:ext cx="2164040" cy="808228"/>
            <a:chOff x="3962400" y="2167112"/>
            <a:chExt cx="2164040" cy="808228"/>
          </a:xfrm>
        </p:grpSpPr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5791200" y="216711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3962400" y="2179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5781257" y="268931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9"/>
            <p:cNvSpPr>
              <a:spLocks noChangeArrowheads="1"/>
            </p:cNvSpPr>
            <p:nvPr/>
          </p:nvSpPr>
          <p:spPr bwMode="auto">
            <a:xfrm>
              <a:off x="5562600" y="229460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40"/>
            <p:cNvSpPr>
              <a:spLocks noChangeArrowheads="1"/>
            </p:cNvSpPr>
            <p:nvPr/>
          </p:nvSpPr>
          <p:spPr bwMode="auto">
            <a:xfrm>
              <a:off x="5863548" y="242533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5557702" y="256561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>
              <a:off x="4034748" y="223413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 flipH="1" flipV="1">
              <a:off x="4034748" y="2234136"/>
              <a:ext cx="842052" cy="209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flipV="1">
              <a:off x="3980424" y="2259270"/>
              <a:ext cx="896376" cy="7160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3998574" y="2246154"/>
              <a:ext cx="875735" cy="64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4034748" y="2246155"/>
              <a:ext cx="851294" cy="163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3962400" y="23918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3962400" y="290831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37"/>
            <p:cNvSpPr>
              <a:spLocks noChangeArrowheads="1"/>
            </p:cNvSpPr>
            <p:nvPr/>
          </p:nvSpPr>
          <p:spPr bwMode="auto">
            <a:xfrm>
              <a:off x="4876800" y="2179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7"/>
            <p:cNvSpPr>
              <a:spLocks noChangeArrowheads="1"/>
            </p:cNvSpPr>
            <p:nvPr/>
          </p:nvSpPr>
          <p:spPr bwMode="auto">
            <a:xfrm>
              <a:off x="4876800" y="237656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7"/>
            <p:cNvSpPr>
              <a:spLocks noChangeArrowheads="1"/>
            </p:cNvSpPr>
            <p:nvPr/>
          </p:nvSpPr>
          <p:spPr bwMode="auto">
            <a:xfrm>
              <a:off x="4876800" y="289844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034748" y="243206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4034748" y="2937240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034748" y="2465578"/>
              <a:ext cx="851294" cy="4577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4037610" y="2458845"/>
              <a:ext cx="875364" cy="474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38"/>
            <p:cNvSpPr>
              <a:spLocks noChangeArrowheads="1"/>
            </p:cNvSpPr>
            <p:nvPr/>
          </p:nvSpPr>
          <p:spPr bwMode="auto">
            <a:xfrm>
              <a:off x="6011260" y="2571149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38"/>
            <p:cNvSpPr>
              <a:spLocks noChangeArrowheads="1"/>
            </p:cNvSpPr>
            <p:nvPr/>
          </p:nvSpPr>
          <p:spPr bwMode="auto">
            <a:xfrm>
              <a:off x="6054092" y="231489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9" name="Straight Connector 58"/>
          <p:cNvCxnSpPr>
            <a:stCxn id="37" idx="1"/>
            <a:endCxn id="43" idx="2"/>
          </p:cNvCxnSpPr>
          <p:nvPr/>
        </p:nvCxnSpPr>
        <p:spPr bwMode="auto">
          <a:xfrm flipV="1">
            <a:off x="4034748" y="2212642"/>
            <a:ext cx="842052" cy="214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4066195" y="2425333"/>
            <a:ext cx="842052" cy="214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186047" y="5410200"/>
            <a:ext cx="883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Intuition for LB: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Let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be number of added edges so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k=t/m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Probability of “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hitting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” added edge (or removed edge) 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k/m=t/m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3883231" y="2220686"/>
            <a:ext cx="95003" cy="190005"/>
          </a:xfrm>
          <a:custGeom>
            <a:avLst/>
            <a:gdLst>
              <a:gd name="connsiteX0" fmla="*/ 95003 w 95003"/>
              <a:gd name="connsiteY0" fmla="*/ 0 h 190005"/>
              <a:gd name="connsiteX1" fmla="*/ 0 w 95003"/>
              <a:gd name="connsiteY1" fmla="*/ 106878 h 190005"/>
              <a:gd name="connsiteX2" fmla="*/ 95003 w 95003"/>
              <a:gd name="connsiteY2" fmla="*/ 190005 h 19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03" h="190005">
                <a:moveTo>
                  <a:pt x="95003" y="0"/>
                </a:moveTo>
                <a:cubicBezTo>
                  <a:pt x="47501" y="37605"/>
                  <a:pt x="0" y="75211"/>
                  <a:pt x="0" y="106878"/>
                </a:cubicBezTo>
                <a:cubicBezTo>
                  <a:pt x="0" y="138545"/>
                  <a:pt x="47501" y="164275"/>
                  <a:pt x="95003" y="19000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5328" name="Freeform 995327"/>
          <p:cNvSpPr/>
          <p:nvPr/>
        </p:nvSpPr>
        <p:spPr bwMode="auto">
          <a:xfrm>
            <a:off x="4928260" y="2208810"/>
            <a:ext cx="107128" cy="201881"/>
          </a:xfrm>
          <a:custGeom>
            <a:avLst/>
            <a:gdLst>
              <a:gd name="connsiteX0" fmla="*/ 0 w 107128"/>
              <a:gd name="connsiteY0" fmla="*/ 0 h 201881"/>
              <a:gd name="connsiteX1" fmla="*/ 106878 w 107128"/>
              <a:gd name="connsiteY1" fmla="*/ 95003 h 201881"/>
              <a:gd name="connsiteX2" fmla="*/ 23750 w 107128"/>
              <a:gd name="connsiteY2" fmla="*/ 201881 h 20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28" h="201881">
                <a:moveTo>
                  <a:pt x="0" y="0"/>
                </a:moveTo>
                <a:lnTo>
                  <a:pt x="106878" y="95003"/>
                </a:lnTo>
                <a:cubicBezTo>
                  <a:pt x="110836" y="128650"/>
                  <a:pt x="67293" y="165265"/>
                  <a:pt x="23750" y="201881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79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953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Summary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839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Present algorithm computing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s.t.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high constant probability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(1-)t 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1+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)t 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Expected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  <a:t>query complexity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O(n/t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+ min{m,m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/t}) poly(log n,1/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0543" y="2971800"/>
            <a:ext cx="8592457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Main ideas: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triangles to edges so that each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assigned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t(e)=O(m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triangles (if had oracle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could sample edges uniformly, would be done)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simple procedure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for computing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r.v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(e)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s.t.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)]=t(e)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(if could sample edges uniformly, would be done)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Replace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sampling of edges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from entire graph by uniformly sampling edges incident to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uniformly sampled subset of vertices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8686" y="6038910"/>
            <a:ext cx="883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  <a:t>Matching lower bound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(up to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</a:rPr>
              <a:t>polylog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(n) factors and for constant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5318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solidFill>
                  <a:srgbClr val="C222B7"/>
                </a:solidFill>
                <a:latin typeface="Comic Sans MS" pitchFamily="66" charset="0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Counting Triangles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4582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Basic graph-theoretic algorithmic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question that arises in various applications (e.g. Bioinformatics and Social networks).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Has been studied quite extensively in the past: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000" b="1" dirty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Algorithms for exact counting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– [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Itai&amp;Rodeh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Chiba&amp;Nisizeki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is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edges)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1.41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– [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Alon,Yuster&amp;Zwick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(based on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matrix multiplication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Algorithms for approximate counting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Many algorithms in a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variety of models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(including streaming)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(e.g.,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Schank&amp;Wagber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Tsourakakis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Avron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Kolointzakis,Miller,Peng,Tsourakakis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Chu&amp;Cheng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Suri&amp;Vassilvitskii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Arifuzzamna,Khan,Marathe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Seshadhri,Kolda,Pinar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Tangwongsan,Pavan,Tirthapura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]…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All previous algorithms (exact/approximate)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read the entire graph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44102" y="830613"/>
            <a:ext cx="640984" cy="457199"/>
            <a:chOff x="7286198" y="1447800"/>
            <a:chExt cx="640984" cy="457199"/>
          </a:xfrm>
        </p:grpSpPr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8702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Counting Triangles in Sublinear Time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458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Problem considered by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Gonen,R,Shavit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whose main focus was on counting the number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-stars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They considered algorithms that had access to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   degree queries: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what 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d(v)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for 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v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,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   and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neighbor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queries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: what is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i‘th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 neighbor of 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v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Showed that in general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no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sublinear algorithm 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for approximately counting 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</a:rPr>
              <a:t>num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 of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triangles (in 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contrast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-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  <a:t>stars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) </a:t>
            </a:r>
            <a:endParaRPr lang="en-US" sz="2000" b="1" baseline="30000" dirty="0" smtClean="0">
              <a:latin typeface="Comic Sans MS" pitchFamily="66" charset="0"/>
              <a:ea typeface="굴림" pitchFamily="50" charset="-127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Simple LB construction: 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648200" y="1828800"/>
            <a:ext cx="685800" cy="533400"/>
            <a:chOff x="3888" y="1632"/>
            <a:chExt cx="455" cy="382"/>
          </a:xfrm>
        </p:grpSpPr>
        <p:sp>
          <p:nvSpPr>
            <p:cNvPr id="19" name="Oval 36"/>
            <p:cNvSpPr>
              <a:spLocks noChangeArrowheads="1"/>
            </p:cNvSpPr>
            <p:nvPr/>
          </p:nvSpPr>
          <p:spPr bwMode="auto">
            <a:xfrm>
              <a:off x="4055" y="1781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3888" y="163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8"/>
            <p:cNvSpPr>
              <a:spLocks noChangeArrowheads="1"/>
            </p:cNvSpPr>
            <p:nvPr/>
          </p:nvSpPr>
          <p:spPr bwMode="auto">
            <a:xfrm>
              <a:off x="4231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39"/>
            <p:cNvSpPr>
              <a:spLocks noChangeArrowheads="1"/>
            </p:cNvSpPr>
            <p:nvPr/>
          </p:nvSpPr>
          <p:spPr bwMode="auto">
            <a:xfrm>
              <a:off x="3893" y="187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0"/>
            <p:cNvSpPr>
              <a:spLocks noChangeArrowheads="1"/>
            </p:cNvSpPr>
            <p:nvPr/>
          </p:nvSpPr>
          <p:spPr bwMode="auto">
            <a:xfrm>
              <a:off x="4295" y="1829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41"/>
            <p:cNvSpPr>
              <a:spLocks noChangeArrowheads="1"/>
            </p:cNvSpPr>
            <p:nvPr/>
          </p:nvSpPr>
          <p:spPr bwMode="auto">
            <a:xfrm>
              <a:off x="4089" y="196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>
              <a:off x="3911" y="1679"/>
              <a:ext cx="144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6"/>
            <p:cNvSpPr>
              <a:spLocks noChangeShapeType="1"/>
            </p:cNvSpPr>
            <p:nvPr/>
          </p:nvSpPr>
          <p:spPr bwMode="auto">
            <a:xfrm flipH="1">
              <a:off x="4103" y="1664"/>
              <a:ext cx="14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4094" y="1811"/>
              <a:ext cx="21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083" y="1829"/>
              <a:ext cx="2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 flipH="1">
              <a:off x="3929" y="1817"/>
              <a:ext cx="14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7227" y="5334000"/>
            <a:ext cx="845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Natural question: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there sublinear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if also allow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vertex-pair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queries (is there an edge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btwn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)?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78155" y="6143655"/>
            <a:ext cx="845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We answer question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affirmatively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4191000"/>
            <a:ext cx="777658" cy="972004"/>
            <a:chOff x="4038600" y="4191000"/>
            <a:chExt cx="777658" cy="972004"/>
          </a:xfrm>
        </p:grpSpPr>
        <p:sp>
          <p:nvSpPr>
            <p:cNvPr id="41" name="Oval 36"/>
            <p:cNvSpPr>
              <a:spLocks noChangeArrowheads="1"/>
            </p:cNvSpPr>
            <p:nvPr/>
          </p:nvSpPr>
          <p:spPr bwMode="auto">
            <a:xfrm>
              <a:off x="4735909" y="491671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4038600" y="472122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4743910" y="419100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4038600" y="441682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0"/>
            <p:cNvSpPr>
              <a:spLocks noChangeArrowheads="1"/>
            </p:cNvSpPr>
            <p:nvPr/>
          </p:nvSpPr>
          <p:spPr bwMode="auto">
            <a:xfrm>
              <a:off x="4733717" y="438335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1"/>
            <p:cNvSpPr>
              <a:spLocks noChangeArrowheads="1"/>
            </p:cNvSpPr>
            <p:nvPr/>
          </p:nvSpPr>
          <p:spPr bwMode="auto">
            <a:xfrm>
              <a:off x="4743910" y="509598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4164456" y="4483852"/>
              <a:ext cx="563628" cy="128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H="1">
              <a:off x="4110536" y="4224512"/>
              <a:ext cx="633373" cy="2258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4110536" y="4429495"/>
              <a:ext cx="615843" cy="543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4110536" y="4483851"/>
              <a:ext cx="629607" cy="4515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4070601" y="4248866"/>
              <a:ext cx="673307" cy="4950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40"/>
            <p:cNvSpPr>
              <a:spLocks noChangeArrowheads="1"/>
            </p:cNvSpPr>
            <p:nvPr/>
          </p:nvSpPr>
          <p:spPr bwMode="auto">
            <a:xfrm>
              <a:off x="4741360" y="456476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4082659" y="4788252"/>
              <a:ext cx="657483" cy="341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082659" y="4483852"/>
              <a:ext cx="692423" cy="6164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>
              <a:off x="4070601" y="4743896"/>
              <a:ext cx="673309" cy="1728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 flipV="1">
              <a:off x="4074775" y="4617898"/>
              <a:ext cx="669136" cy="1033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 flipH="1">
              <a:off x="4082658" y="4450378"/>
              <a:ext cx="687231" cy="2592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06578" y="4156496"/>
            <a:ext cx="777660" cy="972004"/>
            <a:chOff x="5867400" y="4224512"/>
            <a:chExt cx="777660" cy="972004"/>
          </a:xfrm>
        </p:grpSpPr>
        <p:sp>
          <p:nvSpPr>
            <p:cNvPr id="59" name="Oval 36"/>
            <p:cNvSpPr>
              <a:spLocks noChangeArrowheads="1"/>
            </p:cNvSpPr>
            <p:nvPr/>
          </p:nvSpPr>
          <p:spPr bwMode="auto">
            <a:xfrm>
              <a:off x="6564711" y="495022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37"/>
            <p:cNvSpPr>
              <a:spLocks noChangeArrowheads="1"/>
            </p:cNvSpPr>
            <p:nvPr/>
          </p:nvSpPr>
          <p:spPr bwMode="auto">
            <a:xfrm>
              <a:off x="5867402" y="475474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38"/>
            <p:cNvSpPr>
              <a:spLocks noChangeArrowheads="1"/>
            </p:cNvSpPr>
            <p:nvPr/>
          </p:nvSpPr>
          <p:spPr bwMode="auto">
            <a:xfrm>
              <a:off x="6572712" y="422451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39"/>
            <p:cNvSpPr>
              <a:spLocks noChangeArrowheads="1"/>
            </p:cNvSpPr>
            <p:nvPr/>
          </p:nvSpPr>
          <p:spPr bwMode="auto">
            <a:xfrm>
              <a:off x="5867402" y="4450339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40"/>
            <p:cNvSpPr>
              <a:spLocks noChangeArrowheads="1"/>
            </p:cNvSpPr>
            <p:nvPr/>
          </p:nvSpPr>
          <p:spPr bwMode="auto">
            <a:xfrm>
              <a:off x="6562519" y="441686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41"/>
            <p:cNvSpPr>
              <a:spLocks noChangeArrowheads="1"/>
            </p:cNvSpPr>
            <p:nvPr/>
          </p:nvSpPr>
          <p:spPr bwMode="auto">
            <a:xfrm>
              <a:off x="6572712" y="512949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5"/>
            <p:cNvSpPr>
              <a:spLocks noChangeShapeType="1"/>
            </p:cNvSpPr>
            <p:nvPr/>
          </p:nvSpPr>
          <p:spPr bwMode="auto">
            <a:xfrm>
              <a:off x="5993258" y="4517364"/>
              <a:ext cx="563628" cy="128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6"/>
            <p:cNvSpPr>
              <a:spLocks noChangeShapeType="1"/>
            </p:cNvSpPr>
            <p:nvPr/>
          </p:nvSpPr>
          <p:spPr bwMode="auto">
            <a:xfrm flipH="1">
              <a:off x="5939338" y="4258024"/>
              <a:ext cx="633373" cy="2258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8"/>
            <p:cNvSpPr>
              <a:spLocks noChangeShapeType="1"/>
            </p:cNvSpPr>
            <p:nvPr/>
          </p:nvSpPr>
          <p:spPr bwMode="auto">
            <a:xfrm flipV="1">
              <a:off x="5939338" y="4463007"/>
              <a:ext cx="615843" cy="543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9"/>
            <p:cNvSpPr>
              <a:spLocks noChangeShapeType="1"/>
            </p:cNvSpPr>
            <p:nvPr/>
          </p:nvSpPr>
          <p:spPr bwMode="auto">
            <a:xfrm>
              <a:off x="5939338" y="4517363"/>
              <a:ext cx="629607" cy="4515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0"/>
            <p:cNvSpPr>
              <a:spLocks noChangeShapeType="1"/>
            </p:cNvSpPr>
            <p:nvPr/>
          </p:nvSpPr>
          <p:spPr bwMode="auto">
            <a:xfrm flipH="1">
              <a:off x="5867400" y="4282378"/>
              <a:ext cx="705311" cy="460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40"/>
            <p:cNvSpPr>
              <a:spLocks noChangeArrowheads="1"/>
            </p:cNvSpPr>
            <p:nvPr/>
          </p:nvSpPr>
          <p:spPr bwMode="auto">
            <a:xfrm>
              <a:off x="6570162" y="459827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9"/>
            <p:cNvSpPr>
              <a:spLocks noChangeShapeType="1"/>
            </p:cNvSpPr>
            <p:nvPr/>
          </p:nvSpPr>
          <p:spPr bwMode="auto">
            <a:xfrm flipH="1" flipV="1">
              <a:off x="5885012" y="4517363"/>
              <a:ext cx="1" cy="2602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/>
          </p:nvSpPr>
          <p:spPr bwMode="auto">
            <a:xfrm>
              <a:off x="5899403" y="4777408"/>
              <a:ext cx="673309" cy="1728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9"/>
            <p:cNvSpPr>
              <a:spLocks noChangeShapeType="1"/>
            </p:cNvSpPr>
            <p:nvPr/>
          </p:nvSpPr>
          <p:spPr bwMode="auto">
            <a:xfrm flipV="1">
              <a:off x="5903577" y="4651410"/>
              <a:ext cx="669136" cy="1033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50"/>
            <p:cNvSpPr>
              <a:spLocks noChangeShapeType="1"/>
            </p:cNvSpPr>
            <p:nvPr/>
          </p:nvSpPr>
          <p:spPr bwMode="auto">
            <a:xfrm flipH="1">
              <a:off x="5885013" y="4483890"/>
              <a:ext cx="713679" cy="2708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419715" y="4882211"/>
            <a:ext cx="1744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 triangles</a:t>
            </a: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6629399" y="4275853"/>
            <a:ext cx="20760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triangles </a:t>
            </a:r>
            <a:r>
              <a:rPr lang="en-US" sz="20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linear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25523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Our Results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6868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Given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query access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(degree, neighbor, vertex-pair) to graph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with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edges,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triangles and parameter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(0,1],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our algorithm returns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s.t.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high constant probability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(1-)t 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1+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)t 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Expected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  <a:t>query complexity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                      O(n/t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+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/t)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poly(log n,1/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More precisely: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                 O(n/t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+ min{m,m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/t}) poly(log n,1/)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Also give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  <a:t>matching lower bound </a:t>
            </a:r>
            <a:b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(up to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</a:rPr>
              <a:t>polylog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(n) factors and for constant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3663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Related Works (Sublinear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algs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8392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Approximating the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average degree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(number of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edges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[Feige],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Goldreich,R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b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chemeClr val="accent3">
                  <a:lumMod val="65000"/>
                </a:schemeClr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Approximating the number of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stars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Gonen,R,Shavit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b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chemeClr val="accent3">
                  <a:lumMod val="65000"/>
                </a:schemeClr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Other sublinear algorithms for approximating graph parameters: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MST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Chazelle,Rubinfeld,Trevisan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Czumaj&amp;Sohler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Czuman,Ergun,Fortnow,Magen,Newman,Rubinfeld,Sohler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Min VC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Parnas&amp;R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Nguyan&amp;Onak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Marko&amp;R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Yoshida,Yamamoto,Ito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Onak,R,Rosen,Rubinfled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 Match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Nguyan&amp;Onak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Yoshida,Yamamoto,Ito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Testing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Triangle-Freeness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Alon,Fischer,Krivelevich,Szegedy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[Alon],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Alon,Kaufman,Krivelevich,R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3460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Towards an algorithm I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6544" y="1295400"/>
            <a:ext cx="8839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Start with following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assumptions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(removed later)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sample a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edge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query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triangles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participates in  </a:t>
            </a: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Also assume that know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estimate suffices - use </a:t>
            </a:r>
            <a:r>
              <a:rPr lang="en-US" sz="2000" b="1" dirty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[Feige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and that know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constant factor estimate of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(can remove by search) 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317665" y="3091432"/>
            <a:ext cx="8013865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Given these assumptions can get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(1)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estimate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edges uniformly at random. 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for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Return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t(e))/3q)m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32179" y="4597400"/>
            <a:ext cx="829293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Analysis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Since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= 3t,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[t(e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)] = 3t/m,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so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)/(3q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)] = t/m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get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Suffices to take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q=O((m/t)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{t(e)})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(for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Difficulty: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{t(e)}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may be large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92265" y="3015496"/>
            <a:ext cx="7911935" cy="1536865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88682" y="4953000"/>
            <a:ext cx="640984" cy="457199"/>
            <a:chOff x="7286198" y="1447800"/>
            <a:chExt cx="640984" cy="457199"/>
          </a:xfrm>
        </p:grpSpPr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667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Towards an algorithm II : Bounding t(e)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6544" y="1443192"/>
            <a:ext cx="88392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Modify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so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 = 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only assigned triangles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u,v,w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s.t.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d(w)&gt;d(u),d(v) 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(break ties by id).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Observe: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each triangle assigned to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single edge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t(e)=t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Claim: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t(e)=O(m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Proof: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d(u)  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then immediate.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Otherwise 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d(u)&gt;m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),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neighbors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with degree at least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(or else get more than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edges).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have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oracle access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(modified definition of)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can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sample edges uniformly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get an algorithm with query complexity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O((m/t) 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{t(e)}) = 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/t)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7468800" y="2029195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69091" y="1943100"/>
            <a:ext cx="640984" cy="457199"/>
            <a:chOff x="7286198" y="1447800"/>
            <a:chExt cx="640984" cy="457199"/>
          </a:xfrm>
        </p:grpSpPr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8223682" y="2037503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8049511" y="1677781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437964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Towards an algorithm III: </a:t>
            </a:r>
            <a:b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Removing oracle assumption (for t(e))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6544" y="1443192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Procedure</a:t>
            </a:r>
            <a:r>
              <a:rPr lang="en-US" sz="2000" b="1" u="sng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replacing oracle for </a:t>
            </a:r>
            <a:r>
              <a:rPr lang="en-US" sz="2000" b="1" u="sng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 </a:t>
            </a:r>
            <a:r>
              <a:rPr lang="en-US" sz="2000" b="1" u="sng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given edge </a:t>
            </a:r>
            <a:r>
              <a:rPr lang="en-US" sz="2000" b="1" u="sng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e=(</a:t>
            </a:r>
            <a:r>
              <a:rPr lang="en-US" sz="2000" b="1" u="sng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u="sng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Consider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lower </a:t>
            </a:r>
            <a:r>
              <a:rPr lang="en-US" sz="2000" b="1" dirty="0" err="1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deg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endpoint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e=(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it’s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u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neighbor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at random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Query the pair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)E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d(w)&gt;d(u),d(v),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(e)=d(u)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o.w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.,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)=0</a:t>
            </a:r>
          </a:p>
        </p:txBody>
      </p:sp>
      <p:sp>
        <p:nvSpPr>
          <p:cNvPr id="7" name="Oval 34"/>
          <p:cNvSpPr>
            <a:spLocks noChangeArrowheads="1"/>
          </p:cNvSpPr>
          <p:nvPr/>
        </p:nvSpPr>
        <p:spPr bwMode="auto">
          <a:xfrm>
            <a:off x="6929902" y="218555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auto">
          <a:xfrm flipV="1">
            <a:off x="6662363" y="2261758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3"/>
          <p:cNvSpPr>
            <a:spLocks noChangeShapeType="1"/>
          </p:cNvSpPr>
          <p:nvPr/>
        </p:nvSpPr>
        <p:spPr bwMode="auto">
          <a:xfrm>
            <a:off x="7020215" y="2272868"/>
            <a:ext cx="196056" cy="3587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09118" y="2362197"/>
            <a:ext cx="1059682" cy="377640"/>
            <a:chOff x="7468800" y="2029195"/>
            <a:chExt cx="1059682" cy="377640"/>
          </a:xfrm>
        </p:grpSpPr>
        <p:sp>
          <p:nvSpPr>
            <p:cNvPr id="73" name="Text Box 3"/>
            <p:cNvSpPr txBox="1">
              <a:spLocks noChangeArrowheads="1"/>
            </p:cNvSpPr>
            <p:nvPr/>
          </p:nvSpPr>
          <p:spPr bwMode="auto">
            <a:xfrm>
              <a:off x="7468800" y="2029195"/>
              <a:ext cx="304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Clr>
                  <a:schemeClr val="folHlink"/>
                </a:buClr>
                <a:buSzPct val="110000"/>
                <a:buFont typeface="Wingdings" pitchFamily="2" charset="2"/>
                <a:buNone/>
              </a:pPr>
              <a:r>
                <a:rPr lang="en-US" b="1" dirty="0" smtClean="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  <a:cs typeface="Arial" charset="0"/>
                  <a:sym typeface="Symbol"/>
                </a:rPr>
                <a:t>u</a:t>
              </a:r>
            </a:p>
          </p:txBody>
        </p:sp>
        <p:sp>
          <p:nvSpPr>
            <p:cNvPr id="8" name="Oval 35"/>
            <p:cNvSpPr>
              <a:spLocks noChangeArrowheads="1"/>
            </p:cNvSpPr>
            <p:nvPr/>
          </p:nvSpPr>
          <p:spPr bwMode="auto">
            <a:xfrm>
              <a:off x="8233875" y="23240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7669091" y="23240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 flipV="1">
              <a:off x="7745292" y="23621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8223682" y="2037503"/>
              <a:ext cx="3048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Clr>
                  <a:schemeClr val="folHlink"/>
                </a:buClr>
                <a:buSzPct val="110000"/>
                <a:buFont typeface="Wingdings" pitchFamily="2" charset="2"/>
                <a:buNone/>
              </a:pPr>
              <a:r>
                <a:rPr lang="en-US" b="1" dirty="0" smtClean="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  <a:cs typeface="Arial" charset="0"/>
                  <a:sym typeface="Symbol"/>
                </a:rPr>
                <a:t>v</a:t>
              </a:r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15415" y="1854326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74194" y="2104911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?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59720" y="3400987"/>
            <a:ext cx="88560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Analysis (for fixed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)] =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hit tri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e]d(u) = (t(e)/d(u))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= t(e) 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  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then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342900" indent="-3429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Otherwise, to reduce variance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“internal to procedure”,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let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be average value over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d(u)/m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repetitions of above.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91934" y="5032203"/>
            <a:ext cx="6676068" cy="1692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Resulting algorithm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for estimating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q=O(m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edges uniformly at random.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Run procedure on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get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(e)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Return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(m/q)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51200" y="5004665"/>
            <a:ext cx="6706866" cy="1747845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224235" y="5033340"/>
            <a:ext cx="1791509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Expected query complexity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/t)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51531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8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Towards an algorithm IV: </a:t>
            </a:r>
            <a:b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Removing assumption on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unif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edge selection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623466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Idea: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Select subset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vertices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at random, consider set of incident (“ordered”) edges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E(S)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{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):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uS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v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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(u)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}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query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all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sample edge </a:t>
            </a:r>
            <a:r>
              <a:rPr lang="en-US" sz="2000" b="1" dirty="0" err="1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E(S)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42949" y="3048000"/>
            <a:ext cx="732799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b="1" dirty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s=O(n/t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 uniformly at random.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q=O(m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/t)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edges uniformly at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random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E(S)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Run procedure on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get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(e)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marL="457200" indent="-457200">
              <a:buClr>
                <a:schemeClr val="folHlink"/>
              </a:buClr>
              <a:buSzPct val="110000"/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Return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(n/2s)(|E(S)|/q)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e)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7266140" y="2242773"/>
            <a:ext cx="266700" cy="4953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7099466" y="2242773"/>
            <a:ext cx="1371600" cy="990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8493827" y="2538018"/>
            <a:ext cx="39980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269777" y="2577276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7494740" y="264900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7228040" y="216657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Straight Arrow Connector 28"/>
          <p:cNvCxnSpPr>
            <a:stCxn id="25" idx="6"/>
          </p:cNvCxnSpPr>
          <p:nvPr/>
        </p:nvCxnSpPr>
        <p:spPr bwMode="auto">
          <a:xfrm flipV="1">
            <a:off x="7570940" y="2642823"/>
            <a:ext cx="430060" cy="442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7955330" y="261090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181941" y="3048000"/>
            <a:ext cx="7389000" cy="2308324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0" y="5817989"/>
            <a:ext cx="889362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show that by modifying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t(e)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and procedure that computes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get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 that computes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(1)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estimate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performing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+ min{m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t,m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})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queries in expectation.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29639" y="5356324"/>
            <a:ext cx="83414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n/2s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)(|E(S)|/q)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e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= (n/2s)((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)/q)q(t/m) = t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676400" y="3044687"/>
            <a:ext cx="148062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almost..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3566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7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26282</TotalTime>
  <Words>1008</Words>
  <Application>Microsoft Office PowerPoint</Application>
  <PresentationFormat>On-screen Show (4:3)</PresentationFormat>
  <Paragraphs>141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1_Default Design</vt:lpstr>
      <vt:lpstr>Approximately counting triangles in sublinear time</vt:lpstr>
      <vt:lpstr>Counting Triangles</vt:lpstr>
      <vt:lpstr>Counting Triangles in Sublinear Time</vt:lpstr>
      <vt:lpstr>Our Results</vt:lpstr>
      <vt:lpstr>Related Works (Sublinear algs)</vt:lpstr>
      <vt:lpstr>Towards an algorithm I</vt:lpstr>
      <vt:lpstr>Towards an algorithm II : Bounding t(e)</vt:lpstr>
      <vt:lpstr>Towards an algorithm III:  Removing oracle assumption (for t(e))</vt:lpstr>
      <vt:lpstr>Towards an algorithm IV:  Removing assumption on unif edge selection</vt:lpstr>
      <vt:lpstr>Towards an algorithm IV:  Removing assumption on unif edge selection</vt:lpstr>
      <vt:lpstr>Lower bound idea(s)</vt:lpstr>
      <vt:lpstr>Lower bound idea(s) continued</vt:lpstr>
      <vt:lpstr>Summary</vt:lpstr>
      <vt:lpstr>Thanks</vt:lpstr>
      <vt:lpstr>Custom Show 1</vt:lpstr>
    </vt:vector>
  </TitlesOfParts>
  <Company>데이타통신망연구실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2205</cp:revision>
  <cp:lastPrinted>1997-09-27T10:40:32Z</cp:lastPrinted>
  <dcterms:created xsi:type="dcterms:W3CDTF">1997-09-23T04:48:46Z</dcterms:created>
  <dcterms:modified xsi:type="dcterms:W3CDTF">2016-01-09T21:53:40Z</dcterms:modified>
</cp:coreProperties>
</file>