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sto M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sto M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sto M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sto M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sto M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sto M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sto M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sto M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sto M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D0D1"/>
          </a:solidFill>
        </a:fill>
      </a:tcStyle>
    </a:wholeTbl>
    <a:band2H>
      <a:tcTxStyle b="def" i="def"/>
      <a:tcStyle>
        <a:tcBdr/>
        <a:fill>
          <a:solidFill>
            <a:srgbClr val="E8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ECC"/>
          </a:solidFill>
        </a:fill>
      </a:tcStyle>
    </a:wholeTbl>
    <a:band2H>
      <a:tcTxStyle b="def" i="def"/>
      <a:tcStyle>
        <a:tcBdr/>
        <a:fill>
          <a:solidFill>
            <a:srgbClr val="E8E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F0E2"/>
          </a:solidFill>
        </a:fill>
      </a:tcStyle>
    </a:wholeTbl>
    <a:band2H>
      <a:tcTxStyle b="def" i="def"/>
      <a:tcStyle>
        <a:tcBdr/>
        <a:fill>
          <a:solidFill>
            <a:srgbClr val="F3F7F1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Shape 22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sto MT"/>
      </a:defRPr>
    </a:lvl1pPr>
    <a:lvl2pPr indent="228600" latinLnBrk="0">
      <a:defRPr sz="1200">
        <a:latin typeface="+mn-lt"/>
        <a:ea typeface="+mn-ea"/>
        <a:cs typeface="+mn-cs"/>
        <a:sym typeface="Calisto MT"/>
      </a:defRPr>
    </a:lvl2pPr>
    <a:lvl3pPr indent="457200" latinLnBrk="0">
      <a:defRPr sz="1200">
        <a:latin typeface="+mn-lt"/>
        <a:ea typeface="+mn-ea"/>
        <a:cs typeface="+mn-cs"/>
        <a:sym typeface="Calisto MT"/>
      </a:defRPr>
    </a:lvl3pPr>
    <a:lvl4pPr indent="685800" latinLnBrk="0">
      <a:defRPr sz="1200">
        <a:latin typeface="+mn-lt"/>
        <a:ea typeface="+mn-ea"/>
        <a:cs typeface="+mn-cs"/>
        <a:sym typeface="Calisto MT"/>
      </a:defRPr>
    </a:lvl4pPr>
    <a:lvl5pPr indent="914400" latinLnBrk="0">
      <a:defRPr sz="1200">
        <a:latin typeface="+mn-lt"/>
        <a:ea typeface="+mn-ea"/>
        <a:cs typeface="+mn-cs"/>
        <a:sym typeface="Calisto MT"/>
      </a:defRPr>
    </a:lvl5pPr>
    <a:lvl6pPr indent="1143000" latinLnBrk="0">
      <a:defRPr sz="1200">
        <a:latin typeface="+mn-lt"/>
        <a:ea typeface="+mn-ea"/>
        <a:cs typeface="+mn-cs"/>
        <a:sym typeface="Calisto MT"/>
      </a:defRPr>
    </a:lvl6pPr>
    <a:lvl7pPr indent="1371600" latinLnBrk="0">
      <a:defRPr sz="1200">
        <a:latin typeface="+mn-lt"/>
        <a:ea typeface="+mn-ea"/>
        <a:cs typeface="+mn-cs"/>
        <a:sym typeface="Calisto MT"/>
      </a:defRPr>
    </a:lvl7pPr>
    <a:lvl8pPr indent="1600200" latinLnBrk="0">
      <a:defRPr sz="1200">
        <a:latin typeface="+mn-lt"/>
        <a:ea typeface="+mn-ea"/>
        <a:cs typeface="+mn-cs"/>
        <a:sym typeface="Calisto MT"/>
      </a:defRPr>
    </a:lvl8pPr>
    <a:lvl9pPr indent="1828800" latinLnBrk="0">
      <a:defRPr sz="1200">
        <a:latin typeface="+mn-lt"/>
        <a:ea typeface="+mn-ea"/>
        <a:cs typeface="+mn-cs"/>
        <a:sym typeface="Calisto MT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1"/>
          <p:cNvGrpSpPr/>
          <p:nvPr/>
        </p:nvGrpSpPr>
        <p:grpSpPr>
          <a:xfrm>
            <a:off x="486872" y="411479"/>
            <a:ext cx="8170255" cy="6035042"/>
            <a:chOff x="0" y="0"/>
            <a:chExt cx="8170254" cy="6035040"/>
          </a:xfrm>
        </p:grpSpPr>
        <p:sp>
          <p:nvSpPr>
            <p:cNvPr id="17" name="Shape 17"/>
            <p:cNvSpPr/>
            <p:nvPr/>
          </p:nvSpPr>
          <p:spPr>
            <a:xfrm>
              <a:off x="-1" y="-1"/>
              <a:ext cx="8170256" cy="6035042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0" dir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" name="Shape 18"/>
            <p:cNvSpPr/>
            <p:nvPr/>
          </p:nvSpPr>
          <p:spPr>
            <a:xfrm>
              <a:off x="75970" y="64008"/>
              <a:ext cx="7982713" cy="5888737"/>
            </a:xfrm>
            <a:prstGeom prst="rect">
              <a:avLst/>
            </a:prstGeom>
            <a:noFill/>
            <a:ln w="12700" cap="flat">
              <a:solidFill>
                <a:srgbClr val="C7C6B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" name="Shape 19"/>
            <p:cNvSpPr/>
            <p:nvPr/>
          </p:nvSpPr>
          <p:spPr>
            <a:xfrm>
              <a:off x="75969" y="5722166"/>
              <a:ext cx="7982712" cy="1472"/>
            </a:xfrm>
            <a:prstGeom prst="line">
              <a:avLst/>
            </a:prstGeom>
            <a:noFill/>
            <a:ln w="12700" cap="flat">
              <a:solidFill>
                <a:srgbClr val="C7C6B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" name="Shape 20"/>
            <p:cNvSpPr/>
            <p:nvPr/>
          </p:nvSpPr>
          <p:spPr>
            <a:xfrm>
              <a:off x="75970" y="45719"/>
              <a:ext cx="7982713" cy="2578610"/>
            </a:xfrm>
            <a:prstGeom prst="rect">
              <a:avLst/>
            </a:prstGeom>
            <a:solidFill>
              <a:srgbClr val="CBD2D5"/>
            </a:solidFill>
            <a:ln w="3175" cap="flat">
              <a:solidFill>
                <a:srgbClr val="C7C6B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2" name="Shape 22"/>
          <p:cNvSpPr/>
          <p:nvPr>
            <p:ph type="title"/>
          </p:nvPr>
        </p:nvSpPr>
        <p:spPr>
          <a:xfrm>
            <a:off x="914400" y="1123950"/>
            <a:ext cx="7342189" cy="1924050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pPr/>
            <a:r>
              <a:t>Title Text</a:t>
            </a:r>
          </a:p>
        </p:txBody>
      </p:sp>
      <p:sp>
        <p:nvSpPr>
          <p:cNvPr id="23" name="Shape 23"/>
          <p:cNvSpPr/>
          <p:nvPr>
            <p:ph type="body" sz="half" idx="1"/>
          </p:nvPr>
        </p:nvSpPr>
        <p:spPr>
          <a:xfrm>
            <a:off x="914400" y="3429000"/>
            <a:ext cx="7342189" cy="1752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ClrTx/>
              <a:buSzTx/>
              <a:buFontTx/>
              <a:buNone/>
              <a:defRPr sz="2000"/>
            </a:lvl1pPr>
            <a:lvl2pPr marL="0" indent="457200" algn="ctr">
              <a:spcBef>
                <a:spcPts val="300"/>
              </a:spcBef>
              <a:buClrTx/>
              <a:buSzTx/>
              <a:buFontTx/>
              <a:buNone/>
              <a:defRPr sz="2000"/>
            </a:lvl2pPr>
            <a:lvl3pPr marL="0" indent="914400" algn="ctr">
              <a:spcBef>
                <a:spcPts val="300"/>
              </a:spcBef>
              <a:buClrTx/>
              <a:buSzTx/>
              <a:buFontTx/>
              <a:buNone/>
              <a:defRPr sz="2000"/>
            </a:lvl3pPr>
            <a:lvl4pPr marL="0" indent="1371600" algn="ctr">
              <a:spcBef>
                <a:spcPts val="300"/>
              </a:spcBef>
              <a:buClrTx/>
              <a:buSzTx/>
              <a:buFontTx/>
              <a:buNone/>
              <a:defRPr sz="2000"/>
            </a:lvl4pPr>
            <a:lvl5pPr marL="0" indent="1828800" algn="ctr">
              <a:spcBef>
                <a:spcPts val="300"/>
              </a:spcBef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xfrm>
            <a:off x="4443730" y="6124005"/>
            <a:ext cx="256541" cy="2692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142"/>
          <p:cNvGrpSpPr/>
          <p:nvPr/>
        </p:nvGrpSpPr>
        <p:grpSpPr>
          <a:xfrm>
            <a:off x="182879" y="173699"/>
            <a:ext cx="8778242" cy="6510602"/>
            <a:chOff x="0" y="0"/>
            <a:chExt cx="8778240" cy="6510601"/>
          </a:xfrm>
        </p:grpSpPr>
        <p:grpSp>
          <p:nvGrpSpPr>
            <p:cNvPr id="140" name="Group 140"/>
            <p:cNvGrpSpPr/>
            <p:nvPr/>
          </p:nvGrpSpPr>
          <p:grpSpPr>
            <a:xfrm>
              <a:off x="-1" y="0"/>
              <a:ext cx="8778242" cy="6510602"/>
              <a:chOff x="0" y="0"/>
              <a:chExt cx="8778240" cy="6510601"/>
            </a:xfrm>
          </p:grpSpPr>
          <p:grpSp>
            <p:nvGrpSpPr>
              <p:cNvPr id="138" name="Group 138"/>
              <p:cNvGrpSpPr/>
              <p:nvPr/>
            </p:nvGrpSpPr>
            <p:grpSpPr>
              <a:xfrm>
                <a:off x="-1" y="0"/>
                <a:ext cx="8778242" cy="6510602"/>
                <a:chOff x="0" y="0"/>
                <a:chExt cx="8778240" cy="6510601"/>
              </a:xfrm>
            </p:grpSpPr>
            <p:sp>
              <p:nvSpPr>
                <p:cNvPr id="134" name="Shape 134"/>
                <p:cNvSpPr/>
                <p:nvPr/>
              </p:nvSpPr>
              <p:spPr>
                <a:xfrm>
                  <a:off x="-1" y="0"/>
                  <a:ext cx="8778242" cy="6510602"/>
                </a:xfrm>
                <a:prstGeom prst="rect">
                  <a:avLst/>
                </a:prstGeom>
                <a:solidFill>
                  <a:srgbClr val="F2F2F2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63500" dist="0" dir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grpSp>
              <p:nvGrpSpPr>
                <p:cNvPr id="137" name="Group 137"/>
                <p:cNvGrpSpPr/>
                <p:nvPr/>
              </p:nvGrpSpPr>
              <p:grpSpPr>
                <a:xfrm>
                  <a:off x="73151" y="64044"/>
                  <a:ext cx="8622794" cy="6364225"/>
                  <a:chOff x="0" y="0"/>
                  <a:chExt cx="8622792" cy="6364223"/>
                </a:xfrm>
              </p:grpSpPr>
              <p:sp>
                <p:nvSpPr>
                  <p:cNvPr id="135" name="Shape 135"/>
                  <p:cNvSpPr/>
                  <p:nvPr/>
                </p:nvSpPr>
                <p:spPr>
                  <a:xfrm>
                    <a:off x="-1" y="0"/>
                    <a:ext cx="8622794" cy="6364224"/>
                  </a:xfrm>
                  <a:prstGeom prst="rect">
                    <a:avLst/>
                  </a:prstGeom>
                  <a:noFill/>
                  <a:ln w="12700" cap="flat">
                    <a:solidFill>
                      <a:srgbClr val="C7C6B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>
                      <a:defRPr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  <p:sp>
                <p:nvSpPr>
                  <p:cNvPr id="136" name="Shape 136"/>
                  <p:cNvSpPr/>
                  <p:nvPr/>
                </p:nvSpPr>
                <p:spPr>
                  <a:xfrm>
                    <a:off x="-1" y="6141593"/>
                    <a:ext cx="8622793" cy="1590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C7C6BC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/>
                  </a:p>
                </p:txBody>
              </p:sp>
            </p:grpSp>
          </p:grpSp>
          <p:sp>
            <p:nvSpPr>
              <p:cNvPr id="139" name="Shape 139"/>
              <p:cNvSpPr/>
              <p:nvPr/>
            </p:nvSpPr>
            <p:spPr>
              <a:xfrm rot="5400000">
                <a:off x="618206" y="3100390"/>
                <a:ext cx="6135625" cy="64009"/>
              </a:xfrm>
              <a:prstGeom prst="rect">
                <a:avLst/>
              </a:prstGeom>
              <a:solidFill>
                <a:srgbClr val="CBD2D5"/>
              </a:solidFill>
              <a:ln w="3175" cap="flat">
                <a:solidFill>
                  <a:srgbClr val="C7C6B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141" name="Shape 141"/>
            <p:cNvSpPr/>
            <p:nvPr/>
          </p:nvSpPr>
          <p:spPr>
            <a:xfrm rot="10800000">
              <a:off x="75883" y="1420762"/>
              <a:ext cx="3575305" cy="64009"/>
            </a:xfrm>
            <a:prstGeom prst="rect">
              <a:avLst/>
            </a:prstGeom>
            <a:solidFill>
              <a:srgbClr val="CBD2D5"/>
            </a:solidFill>
            <a:ln w="3175" cap="flat">
              <a:solidFill>
                <a:srgbClr val="C7C6B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43" name="Shape 143"/>
          <p:cNvSpPr/>
          <p:nvPr>
            <p:ph type="title"/>
          </p:nvPr>
        </p:nvSpPr>
        <p:spPr>
          <a:xfrm>
            <a:off x="530225" y="1694328"/>
            <a:ext cx="3008314" cy="914401"/>
          </a:xfrm>
          <a:prstGeom prst="rect">
            <a:avLst/>
          </a:prstGeom>
        </p:spPr>
        <p:txBody>
          <a:bodyPr anchor="b"/>
          <a:lstStyle>
            <a:lvl1pPr algn="l"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144" name="Shape 144"/>
          <p:cNvSpPr/>
          <p:nvPr>
            <p:ph type="body" sz="half" idx="1"/>
          </p:nvPr>
        </p:nvSpPr>
        <p:spPr>
          <a:xfrm>
            <a:off x="4328319" y="609600"/>
            <a:ext cx="4114801" cy="546576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Shape 145"/>
          <p:cNvSpPr/>
          <p:nvPr>
            <p:ph type="body" sz="quarter" idx="13"/>
          </p:nvPr>
        </p:nvSpPr>
        <p:spPr>
          <a:xfrm>
            <a:off x="530224" y="2672322"/>
            <a:ext cx="3008315" cy="340304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SzTx/>
              <a:buFontTx/>
              <a:buNone/>
              <a:defRPr sz="1600"/>
            </a:pPr>
          </a:p>
        </p:txBody>
      </p:sp>
      <p:sp>
        <p:nvSpPr>
          <p:cNvPr id="146" name="Shape 146"/>
          <p:cNvSpPr/>
          <p:nvPr>
            <p:ph type="pic" sz="quarter" idx="14"/>
          </p:nvPr>
        </p:nvSpPr>
        <p:spPr>
          <a:xfrm>
            <a:off x="352892" y="310123"/>
            <a:ext cx="3398838" cy="120491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47" name="Shape 14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oup 160"/>
          <p:cNvGrpSpPr/>
          <p:nvPr/>
        </p:nvGrpSpPr>
        <p:grpSpPr>
          <a:xfrm>
            <a:off x="182879" y="173699"/>
            <a:ext cx="8778242" cy="6510602"/>
            <a:chOff x="0" y="0"/>
            <a:chExt cx="8778240" cy="6510601"/>
          </a:xfrm>
        </p:grpSpPr>
        <p:grpSp>
          <p:nvGrpSpPr>
            <p:cNvPr id="158" name="Group 158"/>
            <p:cNvGrpSpPr/>
            <p:nvPr/>
          </p:nvGrpSpPr>
          <p:grpSpPr>
            <a:xfrm>
              <a:off x="-1" y="0"/>
              <a:ext cx="8778242" cy="6510602"/>
              <a:chOff x="0" y="0"/>
              <a:chExt cx="8778240" cy="6510601"/>
            </a:xfrm>
          </p:grpSpPr>
          <p:sp>
            <p:nvSpPr>
              <p:cNvPr id="154" name="Shape 154"/>
              <p:cNvSpPr/>
              <p:nvPr/>
            </p:nvSpPr>
            <p:spPr>
              <a:xfrm>
                <a:off x="-1" y="0"/>
                <a:ext cx="8778242" cy="6510602"/>
              </a:xfrm>
              <a:prstGeom prst="rect">
                <a:avLst/>
              </a:prstGeom>
              <a:solidFill>
                <a:srgbClr val="F2F2F2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0" dir="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157" name="Group 157"/>
              <p:cNvGrpSpPr/>
              <p:nvPr/>
            </p:nvGrpSpPr>
            <p:grpSpPr>
              <a:xfrm>
                <a:off x="73151" y="64044"/>
                <a:ext cx="8622794" cy="6364225"/>
                <a:chOff x="0" y="0"/>
                <a:chExt cx="8622792" cy="6364223"/>
              </a:xfrm>
            </p:grpSpPr>
            <p:sp>
              <p:nvSpPr>
                <p:cNvPr id="155" name="Shape 155"/>
                <p:cNvSpPr/>
                <p:nvPr/>
              </p:nvSpPr>
              <p:spPr>
                <a:xfrm>
                  <a:off x="-1" y="0"/>
                  <a:ext cx="8622794" cy="6364224"/>
                </a:xfrm>
                <a:prstGeom prst="rect">
                  <a:avLst/>
                </a:prstGeom>
                <a:noFill/>
                <a:ln w="12700" cap="flat">
                  <a:solidFill>
                    <a:srgbClr val="C7C6B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56" name="Shape 156"/>
                <p:cNvSpPr/>
                <p:nvPr/>
              </p:nvSpPr>
              <p:spPr>
                <a:xfrm>
                  <a:off x="-1" y="6141593"/>
                  <a:ext cx="8622793" cy="1590"/>
                </a:xfrm>
                <a:prstGeom prst="line">
                  <a:avLst/>
                </a:prstGeom>
                <a:noFill/>
                <a:ln w="12700" cap="flat">
                  <a:solidFill>
                    <a:srgbClr val="C7C6B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59" name="Shape 159"/>
            <p:cNvSpPr/>
            <p:nvPr/>
          </p:nvSpPr>
          <p:spPr>
            <a:xfrm rot="5400000">
              <a:off x="618206" y="3100390"/>
              <a:ext cx="6135625" cy="64009"/>
            </a:xfrm>
            <a:prstGeom prst="rect">
              <a:avLst/>
            </a:prstGeom>
            <a:solidFill>
              <a:srgbClr val="CBD2D5"/>
            </a:solidFill>
            <a:ln w="3175" cap="flat">
              <a:solidFill>
                <a:srgbClr val="C7C6B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61" name="Shape 161"/>
          <p:cNvSpPr/>
          <p:nvPr>
            <p:ph type="title"/>
          </p:nvPr>
        </p:nvSpPr>
        <p:spPr>
          <a:xfrm>
            <a:off x="530351" y="1691639"/>
            <a:ext cx="3008378" cy="914401"/>
          </a:xfrm>
          <a:prstGeom prst="rect">
            <a:avLst/>
          </a:prstGeom>
        </p:spPr>
        <p:txBody>
          <a:bodyPr anchor="b"/>
          <a:lstStyle>
            <a:lvl1pPr algn="l"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162" name="Shape 162"/>
          <p:cNvSpPr/>
          <p:nvPr>
            <p:ph type="pic" sz="half" idx="13"/>
          </p:nvPr>
        </p:nvSpPr>
        <p:spPr>
          <a:xfrm>
            <a:off x="4338558" y="612775"/>
            <a:ext cx="4114801" cy="546811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63" name="Shape 163"/>
          <p:cNvSpPr/>
          <p:nvPr>
            <p:ph type="body" sz="quarter" idx="1"/>
          </p:nvPr>
        </p:nvSpPr>
        <p:spPr>
          <a:xfrm>
            <a:off x="530351" y="2670048"/>
            <a:ext cx="3008378" cy="340156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ClrTx/>
              <a:buSzTx/>
              <a:buFontTx/>
              <a:buNone/>
              <a:defRPr sz="1600"/>
            </a:lvl1pPr>
            <a:lvl2pPr marL="0" indent="457200">
              <a:lnSpc>
                <a:spcPct val="120000"/>
              </a:lnSpc>
              <a:buClrTx/>
              <a:buSzTx/>
              <a:buFontTx/>
              <a:buNone/>
              <a:defRPr sz="1600"/>
            </a:lvl2pPr>
            <a:lvl3pPr marL="0" indent="914400">
              <a:lnSpc>
                <a:spcPct val="120000"/>
              </a:lnSpc>
              <a:buClrTx/>
              <a:buSzTx/>
              <a:buFontTx/>
              <a:buNone/>
              <a:defRPr sz="1600"/>
            </a:lvl3pPr>
            <a:lvl4pPr marL="0" indent="1371600">
              <a:lnSpc>
                <a:spcPct val="120000"/>
              </a:lnSpc>
              <a:buClrTx/>
              <a:buSzTx/>
              <a:buFontTx/>
              <a:buNone/>
              <a:defRPr sz="1600"/>
            </a:lvl4pPr>
            <a:lvl5pPr marL="0" indent="1828800">
              <a:lnSpc>
                <a:spcPct val="120000"/>
              </a:lnSpc>
              <a:buClrTx/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" name="Shape 1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 177"/>
          <p:cNvGrpSpPr/>
          <p:nvPr/>
        </p:nvGrpSpPr>
        <p:grpSpPr>
          <a:xfrm>
            <a:off x="182879" y="173699"/>
            <a:ext cx="8778242" cy="6510602"/>
            <a:chOff x="0" y="0"/>
            <a:chExt cx="8778240" cy="6510601"/>
          </a:xfrm>
        </p:grpSpPr>
        <p:grpSp>
          <p:nvGrpSpPr>
            <p:cNvPr id="175" name="Group 175"/>
            <p:cNvGrpSpPr/>
            <p:nvPr/>
          </p:nvGrpSpPr>
          <p:grpSpPr>
            <a:xfrm>
              <a:off x="-1" y="0"/>
              <a:ext cx="8778242" cy="6510602"/>
              <a:chOff x="0" y="0"/>
              <a:chExt cx="8778240" cy="6510601"/>
            </a:xfrm>
          </p:grpSpPr>
          <p:sp>
            <p:nvSpPr>
              <p:cNvPr id="171" name="Shape 171"/>
              <p:cNvSpPr/>
              <p:nvPr/>
            </p:nvSpPr>
            <p:spPr>
              <a:xfrm>
                <a:off x="-1" y="0"/>
                <a:ext cx="8778242" cy="6510602"/>
              </a:xfrm>
              <a:prstGeom prst="rect">
                <a:avLst/>
              </a:prstGeom>
              <a:solidFill>
                <a:srgbClr val="F2F2F2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0" dir="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174" name="Group 174"/>
              <p:cNvGrpSpPr/>
              <p:nvPr/>
            </p:nvGrpSpPr>
            <p:grpSpPr>
              <a:xfrm>
                <a:off x="73151" y="64044"/>
                <a:ext cx="8622794" cy="6364225"/>
                <a:chOff x="0" y="0"/>
                <a:chExt cx="8622792" cy="6364223"/>
              </a:xfrm>
            </p:grpSpPr>
            <p:sp>
              <p:nvSpPr>
                <p:cNvPr id="172" name="Shape 172"/>
                <p:cNvSpPr/>
                <p:nvPr/>
              </p:nvSpPr>
              <p:spPr>
                <a:xfrm>
                  <a:off x="-1" y="0"/>
                  <a:ext cx="8622794" cy="6364224"/>
                </a:xfrm>
                <a:prstGeom prst="rect">
                  <a:avLst/>
                </a:prstGeom>
                <a:noFill/>
                <a:ln w="12700" cap="flat">
                  <a:solidFill>
                    <a:srgbClr val="C7C6B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73" name="Shape 173"/>
                <p:cNvSpPr/>
                <p:nvPr/>
              </p:nvSpPr>
              <p:spPr>
                <a:xfrm>
                  <a:off x="-1" y="6141593"/>
                  <a:ext cx="8622793" cy="1590"/>
                </a:xfrm>
                <a:prstGeom prst="line">
                  <a:avLst/>
                </a:prstGeom>
                <a:noFill/>
                <a:ln w="12700" cap="flat">
                  <a:solidFill>
                    <a:srgbClr val="C7C6B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76" name="Shape 176"/>
            <p:cNvSpPr/>
            <p:nvPr/>
          </p:nvSpPr>
          <p:spPr>
            <a:xfrm>
              <a:off x="73151" y="4029492"/>
              <a:ext cx="8622794" cy="64009"/>
            </a:xfrm>
            <a:prstGeom prst="rect">
              <a:avLst/>
            </a:prstGeom>
            <a:solidFill>
              <a:srgbClr val="CBD2D5"/>
            </a:solidFill>
            <a:ln w="3175" cap="flat">
              <a:solidFill>
                <a:srgbClr val="C7C6B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78" name="Shape 178"/>
          <p:cNvSpPr/>
          <p:nvPr>
            <p:ph type="title"/>
          </p:nvPr>
        </p:nvSpPr>
        <p:spPr>
          <a:xfrm>
            <a:off x="530351" y="4287818"/>
            <a:ext cx="8021978" cy="916194"/>
          </a:xfrm>
          <a:prstGeom prst="rect">
            <a:avLst/>
          </a:prstGeom>
        </p:spPr>
        <p:txBody>
          <a:bodyPr anchor="b"/>
          <a:lstStyle>
            <a:lvl1pPr algn="l">
              <a:defRPr sz="3600"/>
            </a:lvl1pPr>
          </a:lstStyle>
          <a:p>
            <a:pPr/>
            <a:r>
              <a:t>Title Text</a:t>
            </a:r>
          </a:p>
        </p:txBody>
      </p:sp>
      <p:sp>
        <p:nvSpPr>
          <p:cNvPr id="179" name="Shape 179"/>
          <p:cNvSpPr/>
          <p:nvPr>
            <p:ph type="pic" idx="13"/>
          </p:nvPr>
        </p:nvSpPr>
        <p:spPr>
          <a:xfrm>
            <a:off x="356346" y="331693"/>
            <a:ext cx="8421625" cy="378310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80" name="Shape 180"/>
          <p:cNvSpPr/>
          <p:nvPr>
            <p:ph type="body" sz="quarter" idx="1"/>
          </p:nvPr>
        </p:nvSpPr>
        <p:spPr>
          <a:xfrm>
            <a:off x="530351" y="5271246"/>
            <a:ext cx="8021978" cy="10130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ClrTx/>
              <a:buSzTx/>
              <a:buFontTx/>
              <a:buNone/>
              <a:defRPr sz="1800"/>
            </a:lvl1pPr>
            <a:lvl2pPr marL="0" indent="457200">
              <a:lnSpc>
                <a:spcPct val="120000"/>
              </a:lnSpc>
              <a:buClrTx/>
              <a:buSzTx/>
              <a:buFontTx/>
              <a:buNone/>
              <a:defRPr sz="1800"/>
            </a:lvl2pPr>
            <a:lvl3pPr marL="0" indent="914400">
              <a:lnSpc>
                <a:spcPct val="120000"/>
              </a:lnSpc>
              <a:buClrTx/>
              <a:buSzTx/>
              <a:buFontTx/>
              <a:buNone/>
              <a:defRPr sz="1800"/>
            </a:lvl3pPr>
            <a:lvl4pPr marL="0" indent="1371600">
              <a:lnSpc>
                <a:spcPct val="120000"/>
              </a:lnSpc>
              <a:buClrTx/>
              <a:buSzTx/>
              <a:buFontTx/>
              <a:buNone/>
              <a:defRPr sz="1800"/>
            </a:lvl4pPr>
            <a:lvl5pPr marL="0" indent="1828800">
              <a:lnSpc>
                <a:spcPct val="120000"/>
              </a:lnSpc>
              <a:buClrTx/>
              <a:buSzTx/>
              <a:buFont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1" name="Shape 18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89" name="Shape 189"/>
          <p:cNvSpPr/>
          <p:nvPr>
            <p:ph type="body" idx="1"/>
          </p:nvPr>
        </p:nvSpPr>
        <p:spPr>
          <a:xfrm>
            <a:off x="900112" y="2133600"/>
            <a:ext cx="7345364" cy="393192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Shape 19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roup 203"/>
          <p:cNvGrpSpPr/>
          <p:nvPr/>
        </p:nvGrpSpPr>
        <p:grpSpPr>
          <a:xfrm>
            <a:off x="182879" y="173699"/>
            <a:ext cx="8778242" cy="6510602"/>
            <a:chOff x="0" y="0"/>
            <a:chExt cx="8778240" cy="6510601"/>
          </a:xfrm>
        </p:grpSpPr>
        <p:grpSp>
          <p:nvGrpSpPr>
            <p:cNvPr id="201" name="Group 201"/>
            <p:cNvGrpSpPr/>
            <p:nvPr/>
          </p:nvGrpSpPr>
          <p:grpSpPr>
            <a:xfrm>
              <a:off x="-1" y="0"/>
              <a:ext cx="8778242" cy="6510602"/>
              <a:chOff x="0" y="0"/>
              <a:chExt cx="8778240" cy="6510601"/>
            </a:xfrm>
          </p:grpSpPr>
          <p:sp>
            <p:nvSpPr>
              <p:cNvPr id="197" name="Shape 197"/>
              <p:cNvSpPr/>
              <p:nvPr/>
            </p:nvSpPr>
            <p:spPr>
              <a:xfrm>
                <a:off x="-1" y="0"/>
                <a:ext cx="8778242" cy="6510602"/>
              </a:xfrm>
              <a:prstGeom prst="rect">
                <a:avLst/>
              </a:prstGeom>
              <a:solidFill>
                <a:srgbClr val="F2F2F2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0" dir="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200" name="Group 200"/>
              <p:cNvGrpSpPr/>
              <p:nvPr/>
            </p:nvGrpSpPr>
            <p:grpSpPr>
              <a:xfrm>
                <a:off x="73151" y="64044"/>
                <a:ext cx="8622794" cy="6364225"/>
                <a:chOff x="0" y="0"/>
                <a:chExt cx="8622792" cy="6364223"/>
              </a:xfrm>
            </p:grpSpPr>
            <p:sp>
              <p:nvSpPr>
                <p:cNvPr id="198" name="Shape 198"/>
                <p:cNvSpPr/>
                <p:nvPr/>
              </p:nvSpPr>
              <p:spPr>
                <a:xfrm>
                  <a:off x="-1" y="0"/>
                  <a:ext cx="8622794" cy="6364224"/>
                </a:xfrm>
                <a:prstGeom prst="rect">
                  <a:avLst/>
                </a:prstGeom>
                <a:noFill/>
                <a:ln w="12700" cap="flat">
                  <a:solidFill>
                    <a:srgbClr val="C7C6B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99" name="Shape 199"/>
                <p:cNvSpPr/>
                <p:nvPr/>
              </p:nvSpPr>
              <p:spPr>
                <a:xfrm>
                  <a:off x="-1" y="6141593"/>
                  <a:ext cx="8622793" cy="1590"/>
                </a:xfrm>
                <a:prstGeom prst="line">
                  <a:avLst/>
                </a:prstGeom>
                <a:noFill/>
                <a:ln w="12700" cap="flat">
                  <a:solidFill>
                    <a:srgbClr val="C7C6B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202" name="Shape 202"/>
            <p:cNvSpPr/>
            <p:nvPr/>
          </p:nvSpPr>
          <p:spPr>
            <a:xfrm rot="5400000">
              <a:off x="4059397" y="3100390"/>
              <a:ext cx="6135625" cy="64009"/>
            </a:xfrm>
            <a:prstGeom prst="rect">
              <a:avLst/>
            </a:prstGeom>
            <a:solidFill>
              <a:srgbClr val="CBD2D5"/>
            </a:solidFill>
            <a:ln w="3175" cap="flat">
              <a:solidFill>
                <a:srgbClr val="C7C6B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04" name="Shape 204"/>
          <p:cNvSpPr/>
          <p:nvPr>
            <p:ph type="title"/>
          </p:nvPr>
        </p:nvSpPr>
        <p:spPr>
          <a:xfrm>
            <a:off x="7391399" y="609600"/>
            <a:ext cx="1416424" cy="55165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Title Text</a:t>
            </a:r>
          </a:p>
        </p:txBody>
      </p:sp>
      <p:sp>
        <p:nvSpPr>
          <p:cNvPr id="205" name="Shape 205"/>
          <p:cNvSpPr/>
          <p:nvPr>
            <p:ph type="body" idx="1"/>
          </p:nvPr>
        </p:nvSpPr>
        <p:spPr>
          <a:xfrm>
            <a:off x="578222" y="609600"/>
            <a:ext cx="6279778" cy="551656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6" name="Shape 20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roup 218"/>
          <p:cNvGrpSpPr/>
          <p:nvPr/>
        </p:nvGrpSpPr>
        <p:grpSpPr>
          <a:xfrm>
            <a:off x="182879" y="173699"/>
            <a:ext cx="8778242" cy="6510602"/>
            <a:chOff x="0" y="0"/>
            <a:chExt cx="8778240" cy="6510601"/>
          </a:xfrm>
        </p:grpSpPr>
        <p:sp>
          <p:nvSpPr>
            <p:cNvPr id="213" name="Shape 213"/>
            <p:cNvSpPr/>
            <p:nvPr/>
          </p:nvSpPr>
          <p:spPr>
            <a:xfrm>
              <a:off x="-1" y="0"/>
              <a:ext cx="8778242" cy="6510602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0" dir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217" name="Group 217"/>
            <p:cNvGrpSpPr/>
            <p:nvPr/>
          </p:nvGrpSpPr>
          <p:grpSpPr>
            <a:xfrm>
              <a:off x="73151" y="64044"/>
              <a:ext cx="8622794" cy="6364225"/>
              <a:chOff x="0" y="0"/>
              <a:chExt cx="8622792" cy="6364223"/>
            </a:xfrm>
          </p:grpSpPr>
          <p:sp>
            <p:nvSpPr>
              <p:cNvPr id="214" name="Shape 214"/>
              <p:cNvSpPr/>
              <p:nvPr/>
            </p:nvSpPr>
            <p:spPr>
              <a:xfrm>
                <a:off x="-1" y="0"/>
                <a:ext cx="8622794" cy="6364224"/>
              </a:xfrm>
              <a:prstGeom prst="rect">
                <a:avLst/>
              </a:prstGeom>
              <a:noFill/>
              <a:ln w="12700" cap="flat">
                <a:solidFill>
                  <a:srgbClr val="C7C6B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15" name="Shape 215"/>
              <p:cNvSpPr/>
              <p:nvPr/>
            </p:nvSpPr>
            <p:spPr>
              <a:xfrm>
                <a:off x="-1" y="6141593"/>
                <a:ext cx="8622793" cy="1590"/>
              </a:xfrm>
              <a:prstGeom prst="line">
                <a:avLst/>
              </a:prstGeom>
              <a:noFill/>
              <a:ln w="12700" cap="flat">
                <a:solidFill>
                  <a:srgbClr val="C7C6B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6" name="Shape 216"/>
              <p:cNvSpPr/>
              <p:nvPr/>
            </p:nvSpPr>
            <p:spPr>
              <a:xfrm>
                <a:off x="-1" y="1364961"/>
                <a:ext cx="8622794" cy="64009"/>
              </a:xfrm>
              <a:prstGeom prst="rect">
                <a:avLst/>
              </a:prstGeom>
              <a:solidFill>
                <a:srgbClr val="CBD2D5"/>
              </a:solidFill>
              <a:ln w="3175" cap="flat">
                <a:solidFill>
                  <a:srgbClr val="C7C6B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219" name="Shape 2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0" name="Shape 220"/>
          <p:cNvSpPr/>
          <p:nvPr>
            <p:ph type="body" idx="1"/>
          </p:nvPr>
        </p:nvSpPr>
        <p:spPr>
          <a:xfrm>
            <a:off x="900112" y="2133600"/>
            <a:ext cx="7345364" cy="393192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1" name="Shape 22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900112" y="2133600"/>
            <a:ext cx="7345364" cy="393192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5"/>
          <p:cNvGrpSpPr/>
          <p:nvPr/>
        </p:nvGrpSpPr>
        <p:grpSpPr>
          <a:xfrm>
            <a:off x="486872" y="411479"/>
            <a:ext cx="8170255" cy="6035042"/>
            <a:chOff x="0" y="0"/>
            <a:chExt cx="8170254" cy="6035040"/>
          </a:xfrm>
        </p:grpSpPr>
        <p:sp>
          <p:nvSpPr>
            <p:cNvPr id="40" name="Shape 40"/>
            <p:cNvSpPr/>
            <p:nvPr/>
          </p:nvSpPr>
          <p:spPr>
            <a:xfrm>
              <a:off x="-1" y="-1"/>
              <a:ext cx="8170256" cy="6035042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0" dir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44" name="Group 44"/>
            <p:cNvGrpSpPr/>
            <p:nvPr/>
          </p:nvGrpSpPr>
          <p:grpSpPr>
            <a:xfrm>
              <a:off x="75969" y="64008"/>
              <a:ext cx="7982713" cy="5888737"/>
              <a:chOff x="0" y="0"/>
              <a:chExt cx="7982712" cy="5888735"/>
            </a:xfrm>
          </p:grpSpPr>
          <p:sp>
            <p:nvSpPr>
              <p:cNvPr id="41" name="Shape 41"/>
              <p:cNvSpPr/>
              <p:nvPr/>
            </p:nvSpPr>
            <p:spPr>
              <a:xfrm>
                <a:off x="1" y="0"/>
                <a:ext cx="7982712" cy="5888736"/>
              </a:xfrm>
              <a:prstGeom prst="rect">
                <a:avLst/>
              </a:prstGeom>
              <a:noFill/>
              <a:ln w="12700" cap="flat">
                <a:solidFill>
                  <a:srgbClr val="C7C6B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2" name="Shape 42"/>
              <p:cNvSpPr/>
              <p:nvPr/>
            </p:nvSpPr>
            <p:spPr>
              <a:xfrm>
                <a:off x="0" y="5658158"/>
                <a:ext cx="7982712" cy="1472"/>
              </a:xfrm>
              <a:prstGeom prst="line">
                <a:avLst/>
              </a:prstGeom>
              <a:noFill/>
              <a:ln w="12700" cap="flat">
                <a:solidFill>
                  <a:srgbClr val="C7C6B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" name="Shape 43"/>
              <p:cNvSpPr/>
              <p:nvPr/>
            </p:nvSpPr>
            <p:spPr>
              <a:xfrm>
                <a:off x="0" y="2952040"/>
                <a:ext cx="7982712" cy="1472"/>
              </a:xfrm>
              <a:prstGeom prst="line">
                <a:avLst/>
              </a:prstGeom>
              <a:noFill/>
              <a:ln w="12700" cap="flat">
                <a:solidFill>
                  <a:srgbClr val="C7C6B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46" name="Shape 46"/>
          <p:cNvSpPr/>
          <p:nvPr>
            <p:ph type="title"/>
          </p:nvPr>
        </p:nvSpPr>
        <p:spPr>
          <a:xfrm>
            <a:off x="900112" y="3442446"/>
            <a:ext cx="7345363" cy="1532966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pPr/>
            <a:r>
              <a:t>Title Text</a:t>
            </a:r>
          </a:p>
        </p:txBody>
      </p:sp>
      <p:sp>
        <p:nvSpPr>
          <p:cNvPr id="47" name="Shape 47"/>
          <p:cNvSpPr/>
          <p:nvPr>
            <p:ph type="body" sz="quarter" idx="1"/>
          </p:nvPr>
        </p:nvSpPr>
        <p:spPr>
          <a:xfrm>
            <a:off x="900112" y="5029200"/>
            <a:ext cx="7345363" cy="990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ClrTx/>
              <a:buSzTx/>
              <a:buFontTx/>
              <a:buNone/>
              <a:defRPr sz="2000"/>
            </a:lvl1pPr>
            <a:lvl2pPr marL="0" indent="457200" algn="ctr">
              <a:spcBef>
                <a:spcPts val="300"/>
              </a:spcBef>
              <a:buClrTx/>
              <a:buSzTx/>
              <a:buFontTx/>
              <a:buNone/>
              <a:defRPr sz="2000"/>
            </a:lvl2pPr>
            <a:lvl3pPr marL="0" indent="914400" algn="ctr">
              <a:spcBef>
                <a:spcPts val="300"/>
              </a:spcBef>
              <a:buClrTx/>
              <a:buSzTx/>
              <a:buFontTx/>
              <a:buNone/>
              <a:defRPr sz="2000"/>
            </a:lvl3pPr>
            <a:lvl4pPr marL="0" indent="1371600" algn="ctr">
              <a:spcBef>
                <a:spcPts val="300"/>
              </a:spcBef>
              <a:buClrTx/>
              <a:buSzTx/>
              <a:buFontTx/>
              <a:buNone/>
              <a:defRPr sz="2000"/>
            </a:lvl4pPr>
            <a:lvl5pPr marL="0" indent="1828800" algn="ctr">
              <a:spcBef>
                <a:spcPts val="300"/>
              </a:spcBef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hape 48"/>
          <p:cNvSpPr/>
          <p:nvPr>
            <p:ph type="pic" sz="half" idx="13"/>
          </p:nvPr>
        </p:nvSpPr>
        <p:spPr>
          <a:xfrm>
            <a:off x="636492" y="533400"/>
            <a:ext cx="7836409" cy="28289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xfrm>
            <a:off x="54864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60"/>
          <p:cNvGrpSpPr/>
          <p:nvPr/>
        </p:nvGrpSpPr>
        <p:grpSpPr>
          <a:xfrm>
            <a:off x="182879" y="173699"/>
            <a:ext cx="8778242" cy="6510602"/>
            <a:chOff x="0" y="0"/>
            <a:chExt cx="8778240" cy="6510601"/>
          </a:xfrm>
        </p:grpSpPr>
        <p:sp>
          <p:nvSpPr>
            <p:cNvPr id="56" name="Shape 56"/>
            <p:cNvSpPr/>
            <p:nvPr/>
          </p:nvSpPr>
          <p:spPr>
            <a:xfrm>
              <a:off x="-1" y="0"/>
              <a:ext cx="8778242" cy="6510602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0" dir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9" name="Group 59"/>
            <p:cNvGrpSpPr/>
            <p:nvPr/>
          </p:nvGrpSpPr>
          <p:grpSpPr>
            <a:xfrm>
              <a:off x="73151" y="64044"/>
              <a:ext cx="8622794" cy="6364225"/>
              <a:chOff x="0" y="0"/>
              <a:chExt cx="8622792" cy="6364223"/>
            </a:xfrm>
          </p:grpSpPr>
          <p:sp>
            <p:nvSpPr>
              <p:cNvPr id="57" name="Shape 57"/>
              <p:cNvSpPr/>
              <p:nvPr/>
            </p:nvSpPr>
            <p:spPr>
              <a:xfrm>
                <a:off x="-1" y="0"/>
                <a:ext cx="8622794" cy="6364224"/>
              </a:xfrm>
              <a:prstGeom prst="rect">
                <a:avLst/>
              </a:prstGeom>
              <a:noFill/>
              <a:ln w="12700" cap="flat">
                <a:solidFill>
                  <a:srgbClr val="C7C6B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8" name="Shape 58"/>
              <p:cNvSpPr/>
              <p:nvPr/>
            </p:nvSpPr>
            <p:spPr>
              <a:xfrm>
                <a:off x="-1" y="6141593"/>
                <a:ext cx="8622793" cy="1590"/>
              </a:xfrm>
              <a:prstGeom prst="line">
                <a:avLst/>
              </a:prstGeom>
              <a:noFill/>
              <a:ln w="12700" cap="flat">
                <a:solidFill>
                  <a:srgbClr val="C7C6B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61" name="Shape 61"/>
          <p:cNvSpPr/>
          <p:nvPr>
            <p:ph type="title"/>
          </p:nvPr>
        </p:nvSpPr>
        <p:spPr>
          <a:xfrm>
            <a:off x="900112" y="1371600"/>
            <a:ext cx="7345363" cy="1676400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pPr/>
            <a:r>
              <a:t>Title Text</a:t>
            </a:r>
          </a:p>
        </p:txBody>
      </p:sp>
      <p:sp>
        <p:nvSpPr>
          <p:cNvPr id="62" name="Shape 62"/>
          <p:cNvSpPr/>
          <p:nvPr>
            <p:ph type="body" sz="quarter" idx="1"/>
          </p:nvPr>
        </p:nvSpPr>
        <p:spPr>
          <a:xfrm>
            <a:off x="900112" y="3134566"/>
            <a:ext cx="7345363" cy="150018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ClrTx/>
              <a:buSzTx/>
              <a:buFontTx/>
              <a:buNone/>
              <a:defRPr sz="2000"/>
            </a:lvl1pPr>
            <a:lvl2pPr marL="0" indent="457200" algn="ctr">
              <a:spcBef>
                <a:spcPts val="300"/>
              </a:spcBef>
              <a:buClrTx/>
              <a:buSzTx/>
              <a:buFontTx/>
              <a:buNone/>
              <a:defRPr sz="2000"/>
            </a:lvl2pPr>
            <a:lvl3pPr marL="0" indent="914400" algn="ctr">
              <a:spcBef>
                <a:spcPts val="300"/>
              </a:spcBef>
              <a:buClrTx/>
              <a:buSzTx/>
              <a:buFontTx/>
              <a:buNone/>
              <a:defRPr sz="2000"/>
            </a:lvl3pPr>
            <a:lvl4pPr marL="0" indent="1371600" algn="ctr">
              <a:spcBef>
                <a:spcPts val="300"/>
              </a:spcBef>
              <a:buClrTx/>
              <a:buSzTx/>
              <a:buFontTx/>
              <a:buNone/>
              <a:defRPr sz="2000"/>
            </a:lvl4pPr>
            <a:lvl5pPr marL="0" indent="1828800" algn="ctr">
              <a:spcBef>
                <a:spcPts val="300"/>
              </a:spcBef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Shape 6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1" name="Shape 71"/>
          <p:cNvSpPr/>
          <p:nvPr>
            <p:ph type="body" sz="half" idx="1"/>
          </p:nvPr>
        </p:nvSpPr>
        <p:spPr>
          <a:xfrm>
            <a:off x="900111" y="2147888"/>
            <a:ext cx="3566160" cy="392747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604837" indent="-254000">
              <a:defRPr sz="2000"/>
            </a:lvl2pPr>
            <a:lvl3pPr marL="833437" indent="-254000">
              <a:defRPr sz="2000"/>
            </a:lvl3pPr>
            <a:lvl4pPr marL="1062037" indent="-254000">
              <a:defRPr sz="2000"/>
            </a:lvl4pPr>
            <a:lvl5pPr marL="1290637" indent="-254000"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hape 7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6"/>
          <p:cNvGrpSpPr/>
          <p:nvPr/>
        </p:nvGrpSpPr>
        <p:grpSpPr>
          <a:xfrm>
            <a:off x="182879" y="173699"/>
            <a:ext cx="8778242" cy="6510602"/>
            <a:chOff x="0" y="0"/>
            <a:chExt cx="8778240" cy="6510601"/>
          </a:xfrm>
        </p:grpSpPr>
        <p:grpSp>
          <p:nvGrpSpPr>
            <p:cNvPr id="84" name="Group 84"/>
            <p:cNvGrpSpPr/>
            <p:nvPr/>
          </p:nvGrpSpPr>
          <p:grpSpPr>
            <a:xfrm>
              <a:off x="-1" y="0"/>
              <a:ext cx="8778242" cy="6510602"/>
              <a:chOff x="0" y="0"/>
              <a:chExt cx="8778240" cy="6510601"/>
            </a:xfrm>
          </p:grpSpPr>
          <p:sp>
            <p:nvSpPr>
              <p:cNvPr id="79" name="Shape 79"/>
              <p:cNvSpPr/>
              <p:nvPr/>
            </p:nvSpPr>
            <p:spPr>
              <a:xfrm>
                <a:off x="-1" y="0"/>
                <a:ext cx="8778242" cy="6510602"/>
              </a:xfrm>
              <a:prstGeom prst="rect">
                <a:avLst/>
              </a:prstGeom>
              <a:solidFill>
                <a:srgbClr val="F2F2F2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0" dir="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83" name="Group 83"/>
              <p:cNvGrpSpPr/>
              <p:nvPr/>
            </p:nvGrpSpPr>
            <p:grpSpPr>
              <a:xfrm>
                <a:off x="73151" y="64044"/>
                <a:ext cx="8622794" cy="6364225"/>
                <a:chOff x="0" y="0"/>
                <a:chExt cx="8622792" cy="6364223"/>
              </a:xfrm>
            </p:grpSpPr>
            <p:sp>
              <p:nvSpPr>
                <p:cNvPr id="80" name="Shape 80"/>
                <p:cNvSpPr/>
                <p:nvPr/>
              </p:nvSpPr>
              <p:spPr>
                <a:xfrm>
                  <a:off x="-1" y="0"/>
                  <a:ext cx="8622794" cy="6364224"/>
                </a:xfrm>
                <a:prstGeom prst="rect">
                  <a:avLst/>
                </a:prstGeom>
                <a:noFill/>
                <a:ln w="12700" cap="flat">
                  <a:solidFill>
                    <a:srgbClr val="C7C6B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81" name="Shape 81"/>
                <p:cNvSpPr/>
                <p:nvPr/>
              </p:nvSpPr>
              <p:spPr>
                <a:xfrm>
                  <a:off x="-1" y="6141593"/>
                  <a:ext cx="8622793" cy="1590"/>
                </a:xfrm>
                <a:prstGeom prst="line">
                  <a:avLst/>
                </a:prstGeom>
                <a:noFill/>
                <a:ln w="12700" cap="flat">
                  <a:solidFill>
                    <a:srgbClr val="C7C6B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" name="Shape 82"/>
                <p:cNvSpPr/>
                <p:nvPr/>
              </p:nvSpPr>
              <p:spPr>
                <a:xfrm>
                  <a:off x="-1" y="1364961"/>
                  <a:ext cx="8622794" cy="64009"/>
                </a:xfrm>
                <a:prstGeom prst="rect">
                  <a:avLst/>
                </a:prstGeom>
                <a:solidFill>
                  <a:srgbClr val="CBD2D5"/>
                </a:solidFill>
                <a:ln w="3175" cap="flat">
                  <a:solidFill>
                    <a:srgbClr val="C7C6B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</p:grpSp>
        <p:sp>
          <p:nvSpPr>
            <p:cNvPr id="85" name="Shape 85"/>
            <p:cNvSpPr/>
            <p:nvPr/>
          </p:nvSpPr>
          <p:spPr>
            <a:xfrm>
              <a:off x="4389120" y="1498218"/>
              <a:ext cx="2287" cy="4711327"/>
            </a:xfrm>
            <a:prstGeom prst="line">
              <a:avLst/>
            </a:prstGeom>
            <a:noFill/>
            <a:ln w="12700" cap="flat">
              <a:solidFill>
                <a:srgbClr val="C7C6B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87" name="Shape 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8" name="Shape 88"/>
          <p:cNvSpPr/>
          <p:nvPr>
            <p:ph type="body" sz="quarter" idx="1"/>
          </p:nvPr>
        </p:nvSpPr>
        <p:spPr>
          <a:xfrm>
            <a:off x="632300" y="1708990"/>
            <a:ext cx="3566161" cy="8325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300"/>
              </a:spcBef>
              <a:buClrTx/>
              <a:buSzTx/>
              <a:buFontTx/>
              <a:buNone/>
              <a:defRPr sz="2800"/>
            </a:lvl1pPr>
            <a:lvl2pPr marL="0" indent="457200" algn="ctr">
              <a:spcBef>
                <a:spcPts val="300"/>
              </a:spcBef>
              <a:buClrTx/>
              <a:buSzTx/>
              <a:buFontTx/>
              <a:buNone/>
              <a:defRPr sz="2800"/>
            </a:lvl2pPr>
            <a:lvl3pPr marL="0" indent="914400" algn="ctr">
              <a:spcBef>
                <a:spcPts val="300"/>
              </a:spcBef>
              <a:buClrTx/>
              <a:buSzTx/>
              <a:buFontTx/>
              <a:buNone/>
              <a:defRPr sz="2800"/>
            </a:lvl3pPr>
            <a:lvl4pPr marL="0" indent="1371600" algn="ctr">
              <a:spcBef>
                <a:spcPts val="300"/>
              </a:spcBef>
              <a:buClrTx/>
              <a:buSzTx/>
              <a:buFontTx/>
              <a:buNone/>
              <a:defRPr sz="2800"/>
            </a:lvl4pPr>
            <a:lvl5pPr marL="0" indent="1828800" algn="ctr">
              <a:spcBef>
                <a:spcPts val="300"/>
              </a:spcBef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hape 89"/>
          <p:cNvSpPr/>
          <p:nvPr>
            <p:ph type="body" sz="quarter" idx="13"/>
          </p:nvPr>
        </p:nvSpPr>
        <p:spPr>
          <a:xfrm>
            <a:off x="4945538" y="1708990"/>
            <a:ext cx="3566160" cy="832503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spcBef>
                <a:spcPts val="300"/>
              </a:spcBef>
              <a:buClrTx/>
              <a:buSzTx/>
              <a:buFontTx/>
              <a:buNone/>
              <a:defRPr sz="2800"/>
            </a:pPr>
          </a:p>
        </p:txBody>
      </p:sp>
      <p:sp>
        <p:nvSpPr>
          <p:cNvPr id="90" name="Shape 9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8" name="Shape 9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9"/>
          <p:cNvGrpSpPr/>
          <p:nvPr/>
        </p:nvGrpSpPr>
        <p:grpSpPr>
          <a:xfrm>
            <a:off x="182879" y="173699"/>
            <a:ext cx="8778242" cy="6510602"/>
            <a:chOff x="0" y="0"/>
            <a:chExt cx="8778240" cy="6510601"/>
          </a:xfrm>
        </p:grpSpPr>
        <p:sp>
          <p:nvSpPr>
            <p:cNvPr id="105" name="Shape 105"/>
            <p:cNvSpPr/>
            <p:nvPr/>
          </p:nvSpPr>
          <p:spPr>
            <a:xfrm>
              <a:off x="-1" y="0"/>
              <a:ext cx="8778242" cy="6510602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0" dir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8" name="Group 108"/>
            <p:cNvGrpSpPr/>
            <p:nvPr/>
          </p:nvGrpSpPr>
          <p:grpSpPr>
            <a:xfrm>
              <a:off x="73151" y="64044"/>
              <a:ext cx="8622794" cy="6364225"/>
              <a:chOff x="0" y="0"/>
              <a:chExt cx="8622792" cy="6364223"/>
            </a:xfrm>
          </p:grpSpPr>
          <p:sp>
            <p:nvSpPr>
              <p:cNvPr id="106" name="Shape 106"/>
              <p:cNvSpPr/>
              <p:nvPr/>
            </p:nvSpPr>
            <p:spPr>
              <a:xfrm>
                <a:off x="-1" y="0"/>
                <a:ext cx="8622794" cy="6364224"/>
              </a:xfrm>
              <a:prstGeom prst="rect">
                <a:avLst/>
              </a:prstGeom>
              <a:noFill/>
              <a:ln w="12700" cap="flat">
                <a:solidFill>
                  <a:srgbClr val="C7C6B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7" name="Shape 107"/>
              <p:cNvSpPr/>
              <p:nvPr/>
            </p:nvSpPr>
            <p:spPr>
              <a:xfrm>
                <a:off x="-1" y="6141593"/>
                <a:ext cx="8622793" cy="1590"/>
              </a:xfrm>
              <a:prstGeom prst="line">
                <a:avLst/>
              </a:prstGeom>
              <a:noFill/>
              <a:ln w="12700" cap="flat">
                <a:solidFill>
                  <a:srgbClr val="C7C6B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3"/>
          <p:cNvGrpSpPr/>
          <p:nvPr/>
        </p:nvGrpSpPr>
        <p:grpSpPr>
          <a:xfrm>
            <a:off x="182879" y="173699"/>
            <a:ext cx="8778242" cy="6510602"/>
            <a:chOff x="0" y="0"/>
            <a:chExt cx="8778240" cy="6510601"/>
          </a:xfrm>
        </p:grpSpPr>
        <p:grpSp>
          <p:nvGrpSpPr>
            <p:cNvPr id="121" name="Group 121"/>
            <p:cNvGrpSpPr/>
            <p:nvPr/>
          </p:nvGrpSpPr>
          <p:grpSpPr>
            <a:xfrm>
              <a:off x="-1" y="0"/>
              <a:ext cx="8778242" cy="6510602"/>
              <a:chOff x="0" y="0"/>
              <a:chExt cx="8778240" cy="6510601"/>
            </a:xfrm>
          </p:grpSpPr>
          <p:sp>
            <p:nvSpPr>
              <p:cNvPr id="117" name="Shape 117"/>
              <p:cNvSpPr/>
              <p:nvPr/>
            </p:nvSpPr>
            <p:spPr>
              <a:xfrm>
                <a:off x="-1" y="0"/>
                <a:ext cx="8778242" cy="6510602"/>
              </a:xfrm>
              <a:prstGeom prst="rect">
                <a:avLst/>
              </a:prstGeom>
              <a:solidFill>
                <a:srgbClr val="F2F2F2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0" dir="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120" name="Group 120"/>
              <p:cNvGrpSpPr/>
              <p:nvPr/>
            </p:nvGrpSpPr>
            <p:grpSpPr>
              <a:xfrm>
                <a:off x="73151" y="64044"/>
                <a:ext cx="8622794" cy="6364225"/>
                <a:chOff x="0" y="0"/>
                <a:chExt cx="8622792" cy="6364223"/>
              </a:xfrm>
            </p:grpSpPr>
            <p:sp>
              <p:nvSpPr>
                <p:cNvPr id="118" name="Shape 118"/>
                <p:cNvSpPr/>
                <p:nvPr/>
              </p:nvSpPr>
              <p:spPr>
                <a:xfrm>
                  <a:off x="-1" y="0"/>
                  <a:ext cx="8622794" cy="6364224"/>
                </a:xfrm>
                <a:prstGeom prst="rect">
                  <a:avLst/>
                </a:prstGeom>
                <a:noFill/>
                <a:ln w="12700" cap="flat">
                  <a:solidFill>
                    <a:srgbClr val="C7C6B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19" name="Shape 119"/>
                <p:cNvSpPr/>
                <p:nvPr/>
              </p:nvSpPr>
              <p:spPr>
                <a:xfrm>
                  <a:off x="-1" y="6141593"/>
                  <a:ext cx="8622793" cy="1590"/>
                </a:xfrm>
                <a:prstGeom prst="line">
                  <a:avLst/>
                </a:prstGeom>
                <a:noFill/>
                <a:ln w="12700" cap="flat">
                  <a:solidFill>
                    <a:srgbClr val="C7C6BC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22" name="Shape 122"/>
            <p:cNvSpPr/>
            <p:nvPr/>
          </p:nvSpPr>
          <p:spPr>
            <a:xfrm rot="5400000">
              <a:off x="618206" y="3100390"/>
              <a:ext cx="6135625" cy="64009"/>
            </a:xfrm>
            <a:prstGeom prst="rect">
              <a:avLst/>
            </a:prstGeom>
            <a:solidFill>
              <a:srgbClr val="CBD2D5"/>
            </a:solidFill>
            <a:ln w="3175" cap="flat">
              <a:solidFill>
                <a:srgbClr val="C7C6B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24" name="Shape 124"/>
          <p:cNvSpPr/>
          <p:nvPr>
            <p:ph type="title"/>
          </p:nvPr>
        </p:nvSpPr>
        <p:spPr>
          <a:xfrm>
            <a:off x="530225" y="1169891"/>
            <a:ext cx="3008314" cy="914401"/>
          </a:xfrm>
          <a:prstGeom prst="rect">
            <a:avLst/>
          </a:prstGeom>
        </p:spPr>
        <p:txBody>
          <a:bodyPr anchor="b"/>
          <a:lstStyle>
            <a:lvl1pPr algn="l"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125" name="Shape 125"/>
          <p:cNvSpPr/>
          <p:nvPr>
            <p:ph type="body" sz="half" idx="1"/>
          </p:nvPr>
        </p:nvSpPr>
        <p:spPr>
          <a:xfrm>
            <a:off x="4328319" y="609600"/>
            <a:ext cx="4114801" cy="546576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" name="Shape 126"/>
          <p:cNvSpPr/>
          <p:nvPr>
            <p:ph type="body" sz="quarter" idx="13"/>
          </p:nvPr>
        </p:nvSpPr>
        <p:spPr>
          <a:xfrm>
            <a:off x="530224" y="2147888"/>
            <a:ext cx="3008315" cy="326231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10000"/>
              </a:lnSpc>
              <a:buClrTx/>
              <a:buSzTx/>
              <a:buFontTx/>
              <a:buNone/>
              <a:defRPr sz="1600"/>
            </a:pPr>
          </a:p>
        </p:txBody>
      </p:sp>
      <p:sp>
        <p:nvSpPr>
          <p:cNvPr id="127" name="Shape 1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82879" y="173699"/>
            <a:ext cx="8778242" cy="6510602"/>
            <a:chOff x="0" y="0"/>
            <a:chExt cx="8778240" cy="6510601"/>
          </a:xfrm>
        </p:grpSpPr>
        <p:sp>
          <p:nvSpPr>
            <p:cNvPr id="2" name="Shape 2"/>
            <p:cNvSpPr/>
            <p:nvPr/>
          </p:nvSpPr>
          <p:spPr>
            <a:xfrm>
              <a:off x="-1" y="0"/>
              <a:ext cx="8778242" cy="6510602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0" dir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73151" y="64044"/>
              <a:ext cx="8622794" cy="6364225"/>
              <a:chOff x="0" y="0"/>
              <a:chExt cx="8622792" cy="6364223"/>
            </a:xfrm>
          </p:grpSpPr>
          <p:sp>
            <p:nvSpPr>
              <p:cNvPr id="3" name="Shape 3"/>
              <p:cNvSpPr/>
              <p:nvPr/>
            </p:nvSpPr>
            <p:spPr>
              <a:xfrm>
                <a:off x="-1" y="0"/>
                <a:ext cx="8622794" cy="6364224"/>
              </a:xfrm>
              <a:prstGeom prst="rect">
                <a:avLst/>
              </a:prstGeom>
              <a:noFill/>
              <a:ln w="12700" cap="flat">
                <a:solidFill>
                  <a:srgbClr val="C7C6B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" name="Shape 4"/>
              <p:cNvSpPr/>
              <p:nvPr/>
            </p:nvSpPr>
            <p:spPr>
              <a:xfrm>
                <a:off x="-1" y="6141593"/>
                <a:ext cx="8622793" cy="1590"/>
              </a:xfrm>
              <a:prstGeom prst="line">
                <a:avLst/>
              </a:prstGeom>
              <a:noFill/>
              <a:ln w="12700" cap="flat">
                <a:solidFill>
                  <a:srgbClr val="C7C6B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" name="Shape 5"/>
              <p:cNvSpPr/>
              <p:nvPr/>
            </p:nvSpPr>
            <p:spPr>
              <a:xfrm>
                <a:off x="-1" y="1364961"/>
                <a:ext cx="8622794" cy="64009"/>
              </a:xfrm>
              <a:prstGeom prst="rect">
                <a:avLst/>
              </a:prstGeom>
              <a:solidFill>
                <a:srgbClr val="CBD2D5"/>
              </a:solidFill>
              <a:ln w="3175" cap="flat">
                <a:solidFill>
                  <a:srgbClr val="C7C6B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8" name="Shape 8"/>
          <p:cNvSpPr/>
          <p:nvPr>
            <p:ph type="title"/>
          </p:nvPr>
        </p:nvSpPr>
        <p:spPr>
          <a:xfrm>
            <a:off x="900112" y="244157"/>
            <a:ext cx="7345363" cy="133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" name="Shape 10"/>
          <p:cNvSpPr/>
          <p:nvPr>
            <p:ph type="sldNum" sz="quarter" idx="2"/>
          </p:nvPr>
        </p:nvSpPr>
        <p:spPr>
          <a:xfrm>
            <a:off x="4443730" y="6357461"/>
            <a:ext cx="256541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sz="1200">
                <a:solidFill>
                  <a:srgbClr val="B0BCC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alisto M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alisto M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alisto M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alisto M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alisto MT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alisto MT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alisto MT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alisto MT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alisto MT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404040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alisto MT"/>
        </a:defRPr>
      </a:lvl1pPr>
      <a:lvl2pPr marL="600219" marR="0" indent="-249381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404040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alisto MT"/>
        </a:defRPr>
      </a:lvl2pPr>
      <a:lvl3pPr marL="853757" marR="0" indent="-274319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404040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alisto MT"/>
        </a:defRPr>
      </a:lvl3pPr>
      <a:lvl4pPr marL="1112837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404040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alisto MT"/>
        </a:defRPr>
      </a:lvl4pPr>
      <a:lvl5pPr marL="1341437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404040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alisto MT"/>
        </a:defRPr>
      </a:lvl5pPr>
      <a:lvl6pPr marL="1562100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404040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alisto MT"/>
        </a:defRPr>
      </a:lvl6pPr>
      <a:lvl7pPr marL="1789113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404040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alisto MT"/>
        </a:defRPr>
      </a:lvl7pPr>
      <a:lvl8pPr marL="2024063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404040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alisto MT"/>
        </a:defRPr>
      </a:lvl8pPr>
      <a:lvl9pPr marL="2251075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404040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Calisto MT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sto MT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sto MT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sto MT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sto MT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sto MT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sto MT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sto MT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sto MT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sto M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4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type="ctrTitle"/>
          </p:nvPr>
        </p:nvSpPr>
        <p:spPr>
          <a:xfrm>
            <a:off x="914399" y="1123950"/>
            <a:ext cx="7342190" cy="1924050"/>
          </a:xfrm>
          <a:prstGeom prst="rect">
            <a:avLst/>
          </a:prstGeom>
        </p:spPr>
        <p:txBody>
          <a:bodyPr/>
          <a:lstStyle/>
          <a:p>
            <a:pPr/>
            <a:r>
              <a:t>Towards Resistance Sparsifiers</a:t>
            </a:r>
          </a:p>
        </p:txBody>
      </p:sp>
      <p:graphicFrame>
        <p:nvGraphicFramePr>
          <p:cNvPr id="231" name="Table 231"/>
          <p:cNvGraphicFramePr/>
          <p:nvPr/>
        </p:nvGraphicFramePr>
        <p:xfrm>
          <a:off x="1269913" y="3635319"/>
          <a:ext cx="6576409" cy="111252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087183"/>
                <a:gridCol w="4489225"/>
              </a:tblGrid>
              <a:tr h="370840">
                <a:tc>
                  <a:txBody>
                    <a:bodyPr/>
                    <a:lstStyle/>
                    <a:p>
                      <a:pPr algn="l">
                        <a:defRPr sz="2200"/>
                      </a:pP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2200"/>
                      </a:pPr>
                      <a:r>
                        <a:t>Michael Dinitz </a:t>
                      </a:r>
                      <a:r>
                        <a:rPr>
                          <a:solidFill>
                            <a:srgbClr val="7C8F97"/>
                          </a:solidFill>
                        </a:rPr>
                        <a:t>(Johns Hopkins)</a:t>
                      </a:r>
                      <a:endParaRPr>
                        <a:solidFill>
                          <a:srgbClr val="7C8F97"/>
                        </a:solidFill>
                      </a:endParaRP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Joint work with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2200"/>
                      </a:pPr>
                      <a:r>
                        <a:t>Tal Wagner </a:t>
                      </a:r>
                      <a:r>
                        <a:rPr>
                          <a:solidFill>
                            <a:srgbClr val="7C8F97"/>
                          </a:solidFill>
                        </a:rPr>
                        <a:t>(MIT)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2200"/>
                      </a:pP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2200"/>
                      </a:pPr>
                      <a:r>
                        <a:t>Robert Krauthgamer </a:t>
                      </a:r>
                      <a:r>
                        <a:rPr>
                          <a:solidFill>
                            <a:srgbClr val="7C8F97"/>
                          </a:solidFill>
                        </a:rPr>
                        <a:t>(Weizmann)</a:t>
                      </a:r>
                      <a:endParaRPr>
                        <a:solidFill>
                          <a:srgbClr val="7C8F97"/>
                        </a:solidFill>
                      </a:endParaRPr>
                    </a:p>
                  </a:txBody>
                  <a:tcPr marL="45720" marR="45720" marT="45720" marB="45720" anchor="t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/>
          <p:nvPr>
            <p:ph type="title"/>
          </p:nvPr>
        </p:nvSpPr>
        <p:spPr>
          <a:xfrm>
            <a:off x="900112" y="244157"/>
            <a:ext cx="7345362" cy="1339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pPr/>
            <a:r>
              <a:t>The vLRH Bound</a:t>
            </a:r>
          </a:p>
        </p:txBody>
      </p:sp>
      <p:sp>
        <p:nvSpPr>
          <p:cNvPr id="420" name="Shape 420"/>
          <p:cNvSpPr/>
          <p:nvPr>
            <p:ph type="body" idx="1"/>
          </p:nvPr>
        </p:nvSpPr>
        <p:spPr>
          <a:xfrm>
            <a:off x="578376" y="2816947"/>
            <a:ext cx="8097264" cy="3407597"/>
          </a:xfrm>
          <a:prstGeom prst="rect">
            <a:avLst/>
          </a:prstGeom>
        </p:spPr>
        <p:txBody>
          <a:bodyPr/>
          <a:lstStyle/>
          <a:p>
            <a:pPr marL="332613" indent="-332613" defTabSz="886968">
              <a:lnSpc>
                <a:spcPct val="90000"/>
              </a:lnSpc>
              <a:spcBef>
                <a:spcPts val="1900"/>
              </a:spcBef>
              <a:defRPr sz="2328"/>
            </a:pPr>
            <a:r>
              <a:t>Applied to </a:t>
            </a:r>
            <a:r>
              <a:rPr i="1"/>
              <a:t>G=K</a:t>
            </a:r>
            <a:r>
              <a:rPr baseline="-5999" i="1"/>
              <a:t>n</a:t>
            </a:r>
            <a:r>
              <a:t>:</a:t>
            </a:r>
          </a:p>
          <a:p>
            <a:pPr lvl="1" marL="672925" indent="-332613" defTabSz="886968">
              <a:lnSpc>
                <a:spcPct val="90000"/>
              </a:lnSpc>
              <a:spcBef>
                <a:spcPts val="900"/>
              </a:spcBef>
              <a:defRPr sz="1940"/>
            </a:pPr>
            <a:r>
              <a:t>Initially, </a:t>
            </a:r>
            <a:r>
              <a:rPr i="1"/>
              <a:t>R</a:t>
            </a:r>
            <a:r>
              <a:rPr baseline="-5999" i="1"/>
              <a:t>G</a:t>
            </a:r>
            <a:r>
              <a:rPr i="1"/>
              <a:t>(u,v) = 2/n</a:t>
            </a:r>
            <a:r>
              <a:t> for all </a:t>
            </a:r>
            <a:r>
              <a:rPr i="1"/>
              <a:t>u,v</a:t>
            </a:r>
          </a:p>
          <a:p>
            <a:pPr lvl="1" marL="672925" indent="-332613" defTabSz="886968">
              <a:lnSpc>
                <a:spcPct val="90000"/>
              </a:lnSpc>
              <a:spcBef>
                <a:spcPts val="900"/>
              </a:spcBef>
              <a:defRPr sz="1940"/>
            </a:pPr>
            <a:r>
              <a:t>Set </a:t>
            </a:r>
            <a:r>
              <a:rPr i="1"/>
              <a:t>H</a:t>
            </a:r>
            <a:r>
              <a:t> to be 1/</a:t>
            </a:r>
            <a:r>
              <a:rPr i="1"/>
              <a:t>ε-</a:t>
            </a:r>
            <a:r>
              <a:t>regular expander with weights </a:t>
            </a:r>
            <a:r>
              <a:rPr i="1"/>
              <a:t>εn</a:t>
            </a:r>
            <a:endParaRPr i="1"/>
          </a:p>
          <a:p>
            <a:pPr lvl="1" marL="672925" indent="-332613" defTabSz="886968">
              <a:lnSpc>
                <a:spcPct val="90000"/>
              </a:lnSpc>
              <a:spcBef>
                <a:spcPts val="900"/>
              </a:spcBef>
              <a:defRPr sz="1940"/>
            </a:pPr>
            <a:r>
              <a:t>So</a:t>
            </a:r>
          </a:p>
          <a:p>
            <a:pPr lvl="1" marL="672925" indent="-332613" defTabSz="886968">
              <a:lnSpc>
                <a:spcPct val="90000"/>
              </a:lnSpc>
              <a:spcBef>
                <a:spcPts val="900"/>
              </a:spcBef>
              <a:defRPr sz="1940"/>
            </a:pPr>
            <a:r>
              <a:rPr i="1"/>
              <a:t>ε-</a:t>
            </a:r>
            <a:r>
              <a:t>resistance sparsifier with </a:t>
            </a:r>
            <a:r>
              <a:rPr i="1"/>
              <a:t>O(n/ε) </a:t>
            </a:r>
            <a:r>
              <a:t>edges!</a:t>
            </a:r>
          </a:p>
          <a:p>
            <a:pPr marL="332613" indent="-332613" defTabSz="886968">
              <a:lnSpc>
                <a:spcPct val="90000"/>
              </a:lnSpc>
              <a:spcBef>
                <a:spcPts val="1900"/>
              </a:spcBef>
              <a:defRPr sz="2328"/>
            </a:pPr>
            <a:r>
              <a:t>Note: does </a:t>
            </a:r>
            <a:r>
              <a:rPr b="1"/>
              <a:t>not</a:t>
            </a:r>
            <a:r>
              <a:t> work to sample each edge independently with probability </a:t>
            </a:r>
            <a:r>
              <a:rPr i="1"/>
              <a:t>1/(εn)</a:t>
            </a:r>
            <a:r>
              <a:t> </a:t>
            </a:r>
          </a:p>
          <a:p>
            <a:pPr lvl="1" marL="617490" indent="-277177" defTabSz="886968">
              <a:lnSpc>
                <a:spcPct val="90000"/>
              </a:lnSpc>
              <a:spcBef>
                <a:spcPts val="900"/>
              </a:spcBef>
              <a:defRPr sz="2328"/>
            </a:pPr>
            <a:r>
              <a:rPr sz="1940"/>
              <a:t>Would need probability </a:t>
            </a:r>
            <a:r>
              <a:rPr i="1" sz="1940"/>
              <a:t>1/(ε</a:t>
            </a:r>
            <a:r>
              <a:rPr baseline="31999" i="1" sz="1940"/>
              <a:t>2</a:t>
            </a:r>
            <a:r>
              <a:rPr i="1" sz="1940"/>
              <a:t>n)</a:t>
            </a:r>
            <a:r>
              <a:rPr sz="1940"/>
              <a:t>, and then would get full spectral sparsifier</a:t>
            </a:r>
          </a:p>
        </p:txBody>
      </p:sp>
      <p:pic>
        <p:nvPicPr>
          <p:cNvPr id="42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9405" y="1926732"/>
            <a:ext cx="5645190" cy="6576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4156" y="4059640"/>
            <a:ext cx="2168751" cy="5079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2" grpId="2"/>
      <p:bldP build="p" bldLvl="5" animBg="1" rev="0" advAuto="0" spid="42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/>
          <p:nvPr>
            <p:ph type="title"/>
          </p:nvPr>
        </p:nvSpPr>
        <p:spPr>
          <a:xfrm>
            <a:off x="900112" y="244157"/>
            <a:ext cx="7345362" cy="1339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pPr/>
            <a:r>
              <a:t>Results</a:t>
            </a:r>
          </a:p>
        </p:txBody>
      </p:sp>
      <p:sp>
        <p:nvSpPr>
          <p:cNvPr id="425" name="Shape 425"/>
          <p:cNvSpPr/>
          <p:nvPr>
            <p:ph type="body" idx="1"/>
          </p:nvPr>
        </p:nvSpPr>
        <p:spPr>
          <a:xfrm>
            <a:off x="590950" y="1911374"/>
            <a:ext cx="7946384" cy="415414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500"/>
              </a:spcBef>
              <a:defRPr b="1"/>
            </a:pPr>
            <a:r>
              <a:rPr b="0"/>
              <a:t>Conjecture true for dense regular expanders:</a:t>
            </a:r>
            <a:endParaRPr b="0"/>
          </a:p>
          <a:p>
            <a:pPr>
              <a:spcBef>
                <a:spcPts val="1500"/>
              </a:spcBef>
              <a:defRPr b="1">
                <a:solidFill>
                  <a:srgbClr val="3366FF"/>
                </a:solidFill>
              </a:defRPr>
            </a:pPr>
            <a:r>
              <a:t>Theorem 1</a:t>
            </a:r>
            <a:r>
              <a:rPr b="0">
                <a:solidFill>
                  <a:srgbClr val="404040"/>
                </a:solidFill>
              </a:rPr>
              <a:t>: </a:t>
            </a:r>
            <a:r>
              <a:rPr b="0">
                <a:solidFill>
                  <a:srgbClr val="000000"/>
                </a:solidFill>
              </a:rPr>
              <a:t>Every </a:t>
            </a:r>
            <a:r>
              <a:rPr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Ω</a:t>
            </a:r>
            <a:r>
              <a:rPr b="0">
                <a:solidFill>
                  <a:srgbClr val="000000"/>
                </a:solidFill>
                <a:latin typeface="Chalkboard"/>
                <a:ea typeface="Chalkboard"/>
                <a:cs typeface="Chalkboard"/>
                <a:sym typeface="Chalkboard"/>
              </a:rPr>
              <a:t>(n)</a:t>
            </a:r>
            <a:r>
              <a:rPr b="0">
                <a:solidFill>
                  <a:srgbClr val="000000"/>
                </a:solidFill>
              </a:rPr>
              <a:t>-regular expander has a </a:t>
            </a:r>
            <a:r>
              <a:rPr b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ε</a:t>
            </a:r>
            <a:r>
              <a:rPr b="0">
                <a:solidFill>
                  <a:srgbClr val="000000"/>
                </a:solidFill>
              </a:rPr>
              <a:t>-resistance sparsifier of size </a:t>
            </a:r>
            <a:r>
              <a:rPr b="0">
                <a:solidFill>
                  <a:srgbClr val="660066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Õ(n/ε)</a:t>
            </a:r>
            <a:r>
              <a:rPr b="0">
                <a:solidFill>
                  <a:srgbClr val="404040"/>
                </a:solidFill>
              </a:rPr>
              <a:t>.</a:t>
            </a:r>
            <a:endParaRPr b="0">
              <a:solidFill>
                <a:srgbClr val="404040"/>
              </a:solidFill>
            </a:endParaRPr>
          </a:p>
          <a:p>
            <a:pPr>
              <a:spcBef>
                <a:spcPts val="1500"/>
              </a:spcBef>
              <a:defRPr b="1">
                <a:solidFill>
                  <a:srgbClr val="3366FF"/>
                </a:solidFill>
              </a:defRPr>
            </a:pPr>
            <a:r>
              <a:rPr b="0">
                <a:solidFill>
                  <a:srgbClr val="404040"/>
                </a:solidFill>
              </a:rPr>
              <a:t>So generalized from complete graph to dense regular expanders</a:t>
            </a:r>
            <a:endParaRPr b="0">
              <a:solidFill>
                <a:srgbClr val="404040"/>
              </a:solidFill>
            </a:endParaRPr>
          </a:p>
          <a:p>
            <a:pPr>
              <a:spcBef>
                <a:spcPts val="1500"/>
              </a:spcBef>
              <a:defRPr b="1">
                <a:solidFill>
                  <a:srgbClr val="3366FF"/>
                </a:solidFill>
              </a:defRPr>
            </a:pPr>
            <a:r>
              <a:rPr b="0">
                <a:solidFill>
                  <a:srgbClr val="404040"/>
                </a:solidFill>
              </a:rPr>
              <a:t>Not much of a generalization, still surprisingly difficult!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42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/>
          <p:nvPr>
            <p:ph type="title"/>
          </p:nvPr>
        </p:nvSpPr>
        <p:spPr>
          <a:xfrm>
            <a:off x="900112" y="244157"/>
            <a:ext cx="7345362" cy="1339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pPr/>
            <a:r>
              <a:t>Results</a:t>
            </a:r>
          </a:p>
        </p:txBody>
      </p:sp>
      <p:sp>
        <p:nvSpPr>
          <p:cNvPr id="428" name="Shape 428"/>
          <p:cNvSpPr/>
          <p:nvPr>
            <p:ph type="body" idx="1"/>
          </p:nvPr>
        </p:nvSpPr>
        <p:spPr>
          <a:xfrm>
            <a:off x="590950" y="1911374"/>
            <a:ext cx="7946384" cy="415414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500"/>
              </a:spcBef>
            </a:pPr>
            <a:r>
              <a:t>Underlying structural result:</a:t>
            </a:r>
          </a:p>
          <a:p>
            <a:pPr>
              <a:spcBef>
                <a:spcPts val="1500"/>
              </a:spcBef>
              <a:defRPr b="1">
                <a:solidFill>
                  <a:srgbClr val="3366FF"/>
                </a:solidFill>
              </a:defRPr>
            </a:pPr>
            <a:r>
              <a:t>Theorem 2</a:t>
            </a:r>
            <a:r>
              <a:rPr b="0">
                <a:solidFill>
                  <a:srgbClr val="404040"/>
                </a:solidFill>
              </a:rPr>
              <a:t>: Every </a:t>
            </a:r>
            <a:r>
              <a:rPr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Ω</a:t>
            </a:r>
            <a:r>
              <a:rPr b="0">
                <a:solidFill>
                  <a:srgbClr val="000000"/>
                </a:solidFill>
                <a:latin typeface="Chalkboard"/>
                <a:ea typeface="Chalkboard"/>
                <a:cs typeface="Chalkboard"/>
                <a:sym typeface="Chalkboard"/>
              </a:rPr>
              <a:t>(n)</a:t>
            </a:r>
            <a:r>
              <a:rPr b="0">
                <a:solidFill>
                  <a:srgbClr val="000000"/>
                </a:solidFill>
              </a:rPr>
              <a:t>-</a:t>
            </a:r>
            <a:r>
              <a:rPr b="0">
                <a:solidFill>
                  <a:srgbClr val="404040"/>
                </a:solidFill>
              </a:rPr>
              <a:t>regular expander contains a polylog</a:t>
            </a:r>
            <a:r>
              <a:rPr b="0">
                <a:solidFill>
                  <a:srgbClr val="000000"/>
                </a:solidFill>
                <a:latin typeface="Chalkboard"/>
                <a:ea typeface="Chalkboard"/>
                <a:cs typeface="Chalkboard"/>
                <a:sym typeface="Chalkboard"/>
              </a:rPr>
              <a:t>(n)</a:t>
            </a:r>
            <a:r>
              <a:rPr b="0">
                <a:solidFill>
                  <a:srgbClr val="404040"/>
                </a:solidFill>
              </a:rPr>
              <a:t>-regular expander as a subgraph.</a:t>
            </a:r>
            <a:endParaRPr b="0">
              <a:solidFill>
                <a:srgbClr val="404040"/>
              </a:solidFill>
            </a:endParaRPr>
          </a:p>
          <a:p>
            <a:pPr>
              <a:spcBef>
                <a:spcPts val="1000"/>
              </a:spcBef>
              <a:defRPr b="1">
                <a:solidFill>
                  <a:schemeClr val="accent3">
                    <a:lumOff val="-5372"/>
                  </a:schemeClr>
                </a:solidFill>
              </a:defRPr>
            </a:pPr>
            <a:r>
              <a:rPr b="0"/>
              <a:t>Implies Theorem 1 by vLRH: </a:t>
            </a:r>
            <a:endParaRPr b="0"/>
          </a:p>
          <a:p>
            <a:pPr lvl="1" marL="693737" indent="-342900">
              <a:spcBef>
                <a:spcPts val="1000"/>
              </a:spcBef>
              <a:defRPr b="1" sz="2000">
                <a:solidFill>
                  <a:schemeClr val="accent3">
                    <a:lumOff val="-5372"/>
                  </a:schemeClr>
                </a:solidFill>
              </a:defRPr>
            </a:pPr>
            <a:r>
              <a:rPr b="0"/>
              <a:t>Use Theorem 2 1/</a:t>
            </a:r>
            <a:r>
              <a:rPr b="0">
                <a:latin typeface="Times"/>
                <a:ea typeface="Times"/>
                <a:cs typeface="Times"/>
                <a:sym typeface="Times"/>
              </a:rPr>
              <a:t>ε times to </a:t>
            </a:r>
            <a:r>
              <a:rPr b="0"/>
              <a:t>get an Õ(1/ε)-regular expander </a:t>
            </a:r>
            <a:endParaRPr b="0"/>
          </a:p>
          <a:p>
            <a:pPr lvl="1" marL="693737" indent="-342900">
              <a:spcBef>
                <a:spcPts val="1000"/>
              </a:spcBef>
              <a:defRPr b="1" sz="2000">
                <a:solidFill>
                  <a:schemeClr val="accent3">
                    <a:lumOff val="-5372"/>
                  </a:schemeClr>
                </a:solidFill>
              </a:defRPr>
            </a:pPr>
            <a:r>
              <a:rPr b="0"/>
              <a:t>Reweight edges so each node has same total weight as in input graph</a:t>
            </a:r>
            <a:endParaRPr b="0"/>
          </a:p>
          <a:p>
            <a:pPr lvl="1" marL="693737" indent="-342900">
              <a:spcBef>
                <a:spcPts val="1000"/>
              </a:spcBef>
              <a:defRPr b="1" sz="2000">
                <a:solidFill>
                  <a:schemeClr val="accent3">
                    <a:lumOff val="-5372"/>
                  </a:schemeClr>
                </a:solidFill>
              </a:defRPr>
            </a:pPr>
            <a:r>
              <a:rPr b="0"/>
              <a:t>Parameters work out</a:t>
            </a:r>
            <a:endParaRPr b="0"/>
          </a:p>
          <a:p>
            <a:pPr>
              <a:spcBef>
                <a:spcPts val="1000"/>
              </a:spcBef>
              <a:defRPr b="1">
                <a:solidFill>
                  <a:schemeClr val="accent3">
                    <a:lumOff val="-5372"/>
                  </a:schemeClr>
                </a:solidFill>
              </a:defRPr>
            </a:pPr>
            <a:r>
              <a:rPr b="0"/>
              <a:t>Possibly of independent interest?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42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/>
          <p:nvPr>
            <p:ph type="title"/>
          </p:nvPr>
        </p:nvSpPr>
        <p:spPr>
          <a:xfrm>
            <a:off x="212547" y="244157"/>
            <a:ext cx="5843959" cy="1339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pPr/>
            <a:r>
              <a:t>Algorithm</a:t>
            </a:r>
          </a:p>
        </p:txBody>
      </p:sp>
      <p:sp>
        <p:nvSpPr>
          <p:cNvPr id="431" name="Shape 431"/>
          <p:cNvSpPr/>
          <p:nvPr>
            <p:ph type="body" sz="half" idx="1"/>
          </p:nvPr>
        </p:nvSpPr>
        <p:spPr>
          <a:xfrm>
            <a:off x="578373" y="1799414"/>
            <a:ext cx="4689879" cy="4601177"/>
          </a:xfrm>
          <a:prstGeom prst="rect">
            <a:avLst/>
          </a:prstGeom>
        </p:spPr>
        <p:txBody>
          <a:bodyPr/>
          <a:lstStyle/>
          <a:p>
            <a:pPr>
              <a:defRPr b="1" sz="2200"/>
            </a:pPr>
            <a:r>
              <a:t>Input</a:t>
            </a:r>
            <a:r>
              <a:rPr b="0"/>
              <a:t>: Dense regular expander </a:t>
            </a:r>
            <a:r>
              <a:t>G</a:t>
            </a:r>
          </a:p>
          <a:p>
            <a:pPr>
              <a:defRPr b="1" sz="2200"/>
            </a:pPr>
            <a:r>
              <a:t>Goal</a:t>
            </a:r>
            <a:r>
              <a:rPr b="0"/>
              <a:t>: Find sparse regular expander subgraph </a:t>
            </a:r>
            <a:r>
              <a:t>H</a:t>
            </a:r>
          </a:p>
          <a:p>
            <a:pPr>
              <a:defRPr b="1" sz="2200"/>
            </a:pPr>
            <a:r>
              <a:t>Algorithm</a:t>
            </a:r>
            <a:r>
              <a:rPr b="0"/>
              <a:t>:</a:t>
            </a:r>
            <a:endParaRPr b="0"/>
          </a:p>
          <a:p>
            <a:pPr lvl="1" marL="579437" indent="-228600">
              <a:spcBef>
                <a:spcPts val="600"/>
              </a:spcBef>
              <a:buClr>
                <a:srgbClr val="B0BCC1"/>
              </a:buClr>
              <a:defRPr sz="2200"/>
            </a:pPr>
            <a:r>
              <a:t>Decompose </a:t>
            </a:r>
            <a:r>
              <a:rPr b="1"/>
              <a:t>G</a:t>
            </a:r>
            <a:r>
              <a:t> into disjoint Hamiltonian cycles or perfect matchings</a:t>
            </a:r>
          </a:p>
          <a:p>
            <a:pPr lvl="1" marL="579437" indent="-228600">
              <a:spcBef>
                <a:spcPts val="600"/>
              </a:spcBef>
              <a:buClr>
                <a:srgbClr val="B0BCC1"/>
              </a:buClr>
              <a:defRPr sz="2200"/>
            </a:pPr>
            <a:r>
              <a:t>Choose a uniformly random subset of them to form </a:t>
            </a:r>
            <a:r>
              <a:rPr b="1"/>
              <a:t>H</a:t>
            </a:r>
            <a:endParaRPr b="1"/>
          </a:p>
          <a:p>
            <a:pPr>
              <a:defRPr b="1" sz="2200"/>
            </a:pPr>
            <a:r>
              <a:t>Analysis</a:t>
            </a:r>
            <a:r>
              <a:rPr b="0"/>
              <a:t>: …</a:t>
            </a:r>
          </a:p>
        </p:txBody>
      </p:sp>
      <p:pic>
        <p:nvPicPr>
          <p:cNvPr id="432" name="image8.png" descr="k11.png"/>
          <p:cNvPicPr>
            <a:picLocks noChangeAspect="1"/>
          </p:cNvPicPr>
          <p:nvPr/>
        </p:nvPicPr>
        <p:blipFill>
          <a:blip r:embed="rId2">
            <a:extLst/>
          </a:blip>
          <a:srcRect l="502" t="0" r="502" b="0"/>
          <a:stretch>
            <a:fillRect/>
          </a:stretch>
        </p:blipFill>
        <p:spPr>
          <a:xfrm>
            <a:off x="6056504" y="244157"/>
            <a:ext cx="1412178" cy="1555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33" name="image9.png" descr="k11subgraph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56505" y="4677419"/>
            <a:ext cx="1410111" cy="1535145"/>
          </a:xfrm>
          <a:prstGeom prst="rect">
            <a:avLst/>
          </a:prstGeom>
          <a:ln w="12700">
            <a:miter lim="400000"/>
          </a:ln>
        </p:spPr>
      </p:pic>
      <p:pic>
        <p:nvPicPr>
          <p:cNvPr id="434" name="image10.png" descr="k11decomposition (1)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16744" y="2175638"/>
            <a:ext cx="3501368" cy="2255204"/>
          </a:xfrm>
          <a:prstGeom prst="rect">
            <a:avLst/>
          </a:prstGeom>
          <a:ln w="12700">
            <a:miter lim="400000"/>
          </a:ln>
        </p:spPr>
      </p:pic>
      <p:sp>
        <p:nvSpPr>
          <p:cNvPr id="435" name="Shape 435"/>
          <p:cNvSpPr/>
          <p:nvPr/>
        </p:nvSpPr>
        <p:spPr>
          <a:xfrm rot="5400000">
            <a:off x="7695151" y="1172528"/>
            <a:ext cx="822961" cy="822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0" y="12150"/>
                </a:lnTo>
                <a:cubicBezTo>
                  <a:pt x="0" y="6931"/>
                  <a:pt x="4231" y="2700"/>
                  <a:pt x="9450" y="2700"/>
                </a:cubicBezTo>
                <a:lnTo>
                  <a:pt x="16200" y="2700"/>
                </a:lnTo>
                <a:lnTo>
                  <a:pt x="16200" y="0"/>
                </a:lnTo>
                <a:lnTo>
                  <a:pt x="21600" y="5400"/>
                </a:lnTo>
                <a:lnTo>
                  <a:pt x="16200" y="10800"/>
                </a:lnTo>
                <a:lnTo>
                  <a:pt x="16200" y="8100"/>
                </a:lnTo>
                <a:lnTo>
                  <a:pt x="9450" y="8100"/>
                </a:lnTo>
                <a:cubicBezTo>
                  <a:pt x="7213" y="8100"/>
                  <a:pt x="5400" y="9913"/>
                  <a:pt x="5400" y="12150"/>
                </a:cubicBezTo>
                <a:lnTo>
                  <a:pt x="5400" y="2160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36" name="Shape 436"/>
          <p:cNvSpPr/>
          <p:nvPr/>
        </p:nvSpPr>
        <p:spPr>
          <a:xfrm rot="10800000">
            <a:off x="7695151" y="4794501"/>
            <a:ext cx="822961" cy="822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0" y="12150"/>
                </a:lnTo>
                <a:cubicBezTo>
                  <a:pt x="0" y="6931"/>
                  <a:pt x="4231" y="2700"/>
                  <a:pt x="9450" y="2700"/>
                </a:cubicBezTo>
                <a:lnTo>
                  <a:pt x="16200" y="2700"/>
                </a:lnTo>
                <a:lnTo>
                  <a:pt x="16200" y="0"/>
                </a:lnTo>
                <a:lnTo>
                  <a:pt x="21600" y="5400"/>
                </a:lnTo>
                <a:lnTo>
                  <a:pt x="16200" y="10800"/>
                </a:lnTo>
                <a:lnTo>
                  <a:pt x="16200" y="8100"/>
                </a:lnTo>
                <a:lnTo>
                  <a:pt x="9450" y="8100"/>
                </a:lnTo>
                <a:cubicBezTo>
                  <a:pt x="7213" y="8100"/>
                  <a:pt x="5400" y="9913"/>
                  <a:pt x="5400" y="12150"/>
                </a:cubicBezTo>
                <a:lnTo>
                  <a:pt x="5400" y="2160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37" name="Shape 437"/>
          <p:cNvSpPr/>
          <p:nvPr/>
        </p:nvSpPr>
        <p:spPr>
          <a:xfrm rot="4016896">
            <a:off x="4465932" y="2716969"/>
            <a:ext cx="2781783" cy="11908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382" y="0"/>
                </a:lnTo>
                <a:lnTo>
                  <a:pt x="21600" y="0"/>
                </a:lnTo>
                <a:lnTo>
                  <a:pt x="19218" y="21600"/>
                </a:lnTo>
                <a:close/>
              </a:path>
            </a:pathLst>
          </a:custGeom>
          <a:ln w="508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2" grpId="2"/>
      <p:bldP build="whole" bldLvl="1" animBg="1" rev="0" advAuto="0" spid="437" grpId="5"/>
      <p:bldP build="whole" bldLvl="1" animBg="1" rev="0" advAuto="0" spid="434" grpId="4"/>
      <p:bldP build="whole" bldLvl="1" animBg="1" rev="0" advAuto="0" spid="436" grpId="6"/>
      <p:bldP build="whole" bldLvl="1" animBg="1" rev="0" advAuto="0" spid="433" grpId="7"/>
      <p:bldP build="p" bldLvl="1" animBg="1" rev="0" advAuto="0" spid="431" grpId="1"/>
      <p:bldP build="whole" bldLvl="1" animBg="1" rev="0" advAuto="0" spid="435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/>
          <p:nvPr>
            <p:ph type="title"/>
          </p:nvPr>
        </p:nvSpPr>
        <p:spPr>
          <a:xfrm>
            <a:off x="900112" y="1782085"/>
            <a:ext cx="7345362" cy="1676401"/>
          </a:xfrm>
          <a:prstGeom prst="rect">
            <a:avLst/>
          </a:prstGeom>
        </p:spPr>
        <p:txBody>
          <a:bodyPr/>
          <a:lstStyle/>
          <a:p>
            <a:pPr/>
            <a:r>
              <a:t>Analysis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/>
          <p:nvPr>
            <p:ph type="title"/>
          </p:nvPr>
        </p:nvSpPr>
        <p:spPr>
          <a:xfrm>
            <a:off x="900112" y="244157"/>
            <a:ext cx="7345362" cy="1339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pPr/>
            <a:r>
              <a:t>The Cut-Matching Game</a:t>
            </a:r>
          </a:p>
        </p:txBody>
      </p:sp>
      <p:sp>
        <p:nvSpPr>
          <p:cNvPr id="442" name="Shape 442"/>
          <p:cNvSpPr/>
          <p:nvPr>
            <p:ph type="body" sz="half" idx="1"/>
          </p:nvPr>
        </p:nvSpPr>
        <p:spPr>
          <a:xfrm>
            <a:off x="515509" y="1823350"/>
            <a:ext cx="5054504" cy="452694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200">
                <a:solidFill>
                  <a:srgbClr val="800000"/>
                </a:solidFill>
              </a:defRPr>
            </a:pPr>
            <a:r>
              <a:t>[Khandekar-Rao-Vazirani’06]</a:t>
            </a:r>
          </a:p>
          <a:p>
            <a:pPr>
              <a:defRPr sz="2400"/>
            </a:pPr>
            <a:r>
              <a:t>Start with an empty graph on n vertices.</a:t>
            </a:r>
          </a:p>
          <a:p>
            <a:pPr>
              <a:defRPr sz="2400"/>
            </a:pPr>
            <a:r>
              <a:t>In each turn,</a:t>
            </a:r>
          </a:p>
          <a:p>
            <a:pPr lvl="1" marL="579437" indent="-228600">
              <a:spcBef>
                <a:spcPts val="600"/>
              </a:spcBef>
              <a:buClr>
                <a:srgbClr val="B0BCC1"/>
              </a:buClr>
              <a:defRPr sz="2400"/>
            </a:pPr>
            <a:r>
              <a:t>The </a:t>
            </a:r>
            <a:r>
              <a:rPr b="1"/>
              <a:t>Cut player</a:t>
            </a:r>
            <a:r>
              <a:t> chooses a bisection.</a:t>
            </a:r>
          </a:p>
          <a:p>
            <a:pPr lvl="1" marL="579437" indent="-228600">
              <a:spcBef>
                <a:spcPts val="600"/>
              </a:spcBef>
              <a:buClr>
                <a:srgbClr val="B0BCC1"/>
              </a:buClr>
              <a:defRPr sz="2400"/>
            </a:pPr>
            <a:r>
              <a:t>The </a:t>
            </a:r>
            <a:r>
              <a:rPr b="1"/>
              <a:t>Matching player </a:t>
            </a:r>
            <a:r>
              <a:t>adds a perfect matching across the bisection.</a:t>
            </a:r>
          </a:p>
        </p:txBody>
      </p:sp>
      <p:sp>
        <p:nvSpPr>
          <p:cNvPr id="443" name="Shape 443"/>
          <p:cNvSpPr/>
          <p:nvPr/>
        </p:nvSpPr>
        <p:spPr>
          <a:xfrm>
            <a:off x="6374753" y="2430578"/>
            <a:ext cx="285747" cy="260583"/>
          </a:xfrm>
          <a:prstGeom prst="ellipse">
            <a:avLst/>
          </a:prstGeom>
          <a:solidFill>
            <a:srgbClr val="D0917B"/>
          </a:solid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4" name="Shape 444"/>
          <p:cNvSpPr/>
          <p:nvPr/>
        </p:nvSpPr>
        <p:spPr>
          <a:xfrm>
            <a:off x="6517626" y="4437377"/>
            <a:ext cx="285747" cy="260583"/>
          </a:xfrm>
          <a:prstGeom prst="ellipse">
            <a:avLst/>
          </a:prstGeom>
          <a:solidFill>
            <a:srgbClr val="D0917B"/>
          </a:solid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5" name="Shape 445"/>
          <p:cNvSpPr/>
          <p:nvPr/>
        </p:nvSpPr>
        <p:spPr>
          <a:xfrm>
            <a:off x="7256015" y="3049603"/>
            <a:ext cx="285747" cy="260583"/>
          </a:xfrm>
          <a:prstGeom prst="ellipse">
            <a:avLst/>
          </a:prstGeom>
          <a:solidFill>
            <a:srgbClr val="D0917B"/>
          </a:solid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6" name="Shape 446"/>
          <p:cNvSpPr/>
          <p:nvPr/>
        </p:nvSpPr>
        <p:spPr>
          <a:xfrm>
            <a:off x="6231880" y="3448508"/>
            <a:ext cx="285747" cy="260583"/>
          </a:xfrm>
          <a:prstGeom prst="ellipse">
            <a:avLst/>
          </a:prstGeom>
          <a:solidFill>
            <a:srgbClr val="D0917B"/>
          </a:solid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7" name="Shape 447"/>
          <p:cNvSpPr/>
          <p:nvPr/>
        </p:nvSpPr>
        <p:spPr>
          <a:xfrm>
            <a:off x="7113141" y="5179293"/>
            <a:ext cx="285747" cy="260583"/>
          </a:xfrm>
          <a:prstGeom prst="ellipse">
            <a:avLst/>
          </a:prstGeom>
          <a:solidFill>
            <a:srgbClr val="D0917B"/>
          </a:solid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8" name="Shape 448"/>
          <p:cNvSpPr/>
          <p:nvPr/>
        </p:nvSpPr>
        <p:spPr>
          <a:xfrm>
            <a:off x="7959728" y="2560870"/>
            <a:ext cx="285747" cy="260583"/>
          </a:xfrm>
          <a:prstGeom prst="ellipse">
            <a:avLst/>
          </a:prstGeom>
          <a:solidFill>
            <a:srgbClr val="D0917B"/>
          </a:solid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9" name="Shape 449"/>
          <p:cNvSpPr/>
          <p:nvPr/>
        </p:nvSpPr>
        <p:spPr>
          <a:xfrm>
            <a:off x="8094242" y="3709089"/>
            <a:ext cx="285747" cy="260583"/>
          </a:xfrm>
          <a:prstGeom prst="ellipse">
            <a:avLst/>
          </a:prstGeom>
          <a:solidFill>
            <a:srgbClr val="D0917B"/>
          </a:solid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50" name="Shape 450"/>
          <p:cNvSpPr/>
          <p:nvPr/>
        </p:nvSpPr>
        <p:spPr>
          <a:xfrm>
            <a:off x="7816856" y="4567668"/>
            <a:ext cx="285747" cy="260583"/>
          </a:xfrm>
          <a:prstGeom prst="ellipse">
            <a:avLst/>
          </a:prstGeom>
          <a:solidFill>
            <a:srgbClr val="D0917B"/>
          </a:solid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51" name="Shape 451"/>
          <p:cNvSpPr/>
          <p:nvPr/>
        </p:nvSpPr>
        <p:spPr>
          <a:xfrm rot="8740891">
            <a:off x="5563105" y="2009148"/>
            <a:ext cx="3079473" cy="1624609"/>
          </a:xfrm>
          <a:prstGeom prst="ellipse">
            <a:avLst/>
          </a:prstGeom>
          <a:ln w="50800">
            <a:solidFill>
              <a:srgbClr val="FF0000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52" name="Shape 452"/>
          <p:cNvSpPr/>
          <p:nvPr/>
        </p:nvSpPr>
        <p:spPr>
          <a:xfrm rot="8874290">
            <a:off x="5862972" y="3909937"/>
            <a:ext cx="3071829" cy="1460997"/>
          </a:xfrm>
          <a:prstGeom prst="ellipse">
            <a:avLst/>
          </a:prstGeom>
          <a:ln w="50800">
            <a:solidFill>
              <a:srgbClr val="FF0000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cxnSp>
        <p:nvCxnSpPr>
          <p:cNvPr id="453" name="Connector 453"/>
          <p:cNvCxnSpPr>
            <a:stCxn id="444" idx="0"/>
            <a:endCxn id="446" idx="0"/>
          </p:cNvCxnSpPr>
          <p:nvPr/>
        </p:nvCxnSpPr>
        <p:spPr>
          <a:xfrm flipH="1" flipV="1">
            <a:off x="6374753" y="3578799"/>
            <a:ext cx="285747" cy="988870"/>
          </a:xfrm>
          <a:prstGeom prst="straightConnector1">
            <a:avLst/>
          </a:prstGeom>
          <a:ln w="50800">
            <a:solidFill>
              <a:srgbClr val="0000FF"/>
            </a:solidFill>
          </a:ln>
        </p:spPr>
      </p:cxnSp>
      <p:cxnSp>
        <p:nvCxnSpPr>
          <p:cNvPr id="454" name="Connector 454"/>
          <p:cNvCxnSpPr>
            <a:stCxn id="447" idx="0"/>
            <a:endCxn id="443" idx="0"/>
          </p:cNvCxnSpPr>
          <p:nvPr/>
        </p:nvCxnSpPr>
        <p:spPr>
          <a:xfrm flipH="1" flipV="1">
            <a:off x="6517626" y="2560869"/>
            <a:ext cx="738389" cy="2748716"/>
          </a:xfrm>
          <a:prstGeom prst="straightConnector1">
            <a:avLst/>
          </a:prstGeom>
          <a:ln w="50800">
            <a:solidFill>
              <a:srgbClr val="0000FF"/>
            </a:solidFill>
          </a:ln>
        </p:spPr>
      </p:cxnSp>
      <p:cxnSp>
        <p:nvCxnSpPr>
          <p:cNvPr id="455" name="Connector 455"/>
          <p:cNvCxnSpPr>
            <a:stCxn id="450" idx="0"/>
            <a:endCxn id="445" idx="0"/>
          </p:cNvCxnSpPr>
          <p:nvPr/>
        </p:nvCxnSpPr>
        <p:spPr>
          <a:xfrm flipH="1" flipV="1">
            <a:off x="7398888" y="3179894"/>
            <a:ext cx="560842" cy="1518066"/>
          </a:xfrm>
          <a:prstGeom prst="straightConnector1">
            <a:avLst/>
          </a:prstGeom>
          <a:ln w="50800">
            <a:solidFill>
              <a:srgbClr val="0000FF"/>
            </a:solidFill>
          </a:ln>
        </p:spPr>
      </p:cxnSp>
      <p:cxnSp>
        <p:nvCxnSpPr>
          <p:cNvPr id="456" name="Connector 456"/>
          <p:cNvCxnSpPr>
            <a:stCxn id="449" idx="0"/>
            <a:endCxn id="448" idx="0"/>
          </p:cNvCxnSpPr>
          <p:nvPr/>
        </p:nvCxnSpPr>
        <p:spPr>
          <a:xfrm flipH="1" flipV="1">
            <a:off x="8102601" y="2691161"/>
            <a:ext cx="134515" cy="1148220"/>
          </a:xfrm>
          <a:prstGeom prst="straightConnector1">
            <a:avLst/>
          </a:prstGeom>
          <a:ln w="50800">
            <a:solidFill>
              <a:srgbClr val="0000FF"/>
            </a:solidFill>
          </a:ln>
        </p:spPr>
      </p:cxn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5" grpId="13"/>
      <p:bldP build="whole" bldLvl="1" animBg="1" rev="0" advAuto="0" spid="454" grpId="14"/>
      <p:bldP build="whole" bldLvl="1" animBg="1" rev="0" advAuto="0" spid="447" grpId="9"/>
      <p:bldP build="whole" bldLvl="1" animBg="1" rev="0" advAuto="0" spid="448" grpId="6"/>
      <p:bldP build="whole" bldLvl="1" animBg="1" rev="0" advAuto="0" spid="443" grpId="2"/>
      <p:bldP build="whole" bldLvl="1" animBg="1" rev="0" advAuto="0" spid="456" grpId="12"/>
      <p:bldP build="whole" bldLvl="1" animBg="1" rev="0" advAuto="0" spid="445" grpId="5"/>
      <p:bldP build="whole" bldLvl="1" animBg="1" rev="0" advAuto="0" spid="452" grpId="11"/>
      <p:bldP build="whole" bldLvl="1" animBg="1" rev="0" advAuto="0" spid="446" grpId="3"/>
      <p:bldP build="whole" bldLvl="1" animBg="1" rev="0" advAuto="0" spid="449" grpId="7"/>
      <p:bldP build="whole" bldLvl="1" animBg="1" rev="0" advAuto="0" spid="453" grpId="15"/>
      <p:bldP build="whole" bldLvl="1" animBg="1" rev="0" advAuto="0" spid="450" grpId="8"/>
      <p:bldP build="p" bldLvl="1" animBg="1" rev="0" advAuto="0" spid="442" grpId="1"/>
      <p:bldP build="whole" bldLvl="1" animBg="1" rev="0" advAuto="0" spid="451" grpId="10"/>
      <p:bldP build="whole" bldLvl="1" animBg="1" rev="0" advAuto="0" spid="444" grpId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/>
          <p:nvPr>
            <p:ph type="title"/>
          </p:nvPr>
        </p:nvSpPr>
        <p:spPr>
          <a:xfrm>
            <a:off x="900112" y="244157"/>
            <a:ext cx="7345362" cy="1339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pPr/>
            <a:r>
              <a:t>The Cut-Matching Game</a:t>
            </a:r>
          </a:p>
        </p:txBody>
      </p:sp>
      <p:sp>
        <p:nvSpPr>
          <p:cNvPr id="459" name="Shape 459"/>
          <p:cNvSpPr/>
          <p:nvPr>
            <p:ph type="body" sz="half" idx="1"/>
          </p:nvPr>
        </p:nvSpPr>
        <p:spPr>
          <a:xfrm>
            <a:off x="515507" y="1823350"/>
            <a:ext cx="5104801" cy="452694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200">
                <a:solidFill>
                  <a:srgbClr val="800000"/>
                </a:solidFill>
              </a:defRPr>
            </a:pPr>
            <a:r>
              <a:t>[Khandekar-Rao-Vazirani’06]</a:t>
            </a:r>
          </a:p>
          <a:p>
            <a:pPr>
              <a:defRPr sz="2400"/>
            </a:pPr>
            <a:r>
              <a:t>Start with an empty graph on n vertices.</a:t>
            </a:r>
          </a:p>
          <a:p>
            <a:pPr>
              <a:defRPr sz="2400"/>
            </a:pPr>
            <a:r>
              <a:t>In each turn,</a:t>
            </a:r>
          </a:p>
          <a:p>
            <a:pPr lvl="1" marL="579437" indent="-228600">
              <a:spcBef>
                <a:spcPts val="600"/>
              </a:spcBef>
              <a:buClr>
                <a:srgbClr val="B0BCC1"/>
              </a:buClr>
              <a:defRPr sz="2400"/>
            </a:pPr>
            <a:r>
              <a:t>The </a:t>
            </a:r>
            <a:r>
              <a:rPr b="1"/>
              <a:t>Cut player</a:t>
            </a:r>
            <a:r>
              <a:t> chooses a bisection.</a:t>
            </a:r>
          </a:p>
          <a:p>
            <a:pPr lvl="1" marL="579437" indent="-228600">
              <a:spcBef>
                <a:spcPts val="600"/>
              </a:spcBef>
              <a:buClr>
                <a:srgbClr val="B0BCC1"/>
              </a:buClr>
              <a:defRPr sz="2400"/>
            </a:pPr>
            <a:r>
              <a:t>The </a:t>
            </a:r>
            <a:r>
              <a:rPr b="1"/>
              <a:t>Matching player </a:t>
            </a:r>
            <a:r>
              <a:t>adds a perfect matching across the bisection</a:t>
            </a:r>
            <a:r>
              <a:rPr sz="2200"/>
              <a:t>.</a:t>
            </a:r>
          </a:p>
        </p:txBody>
      </p:sp>
      <p:sp>
        <p:nvSpPr>
          <p:cNvPr id="460" name="Shape 460"/>
          <p:cNvSpPr/>
          <p:nvPr/>
        </p:nvSpPr>
        <p:spPr>
          <a:xfrm>
            <a:off x="6374753" y="2430578"/>
            <a:ext cx="285747" cy="260583"/>
          </a:xfrm>
          <a:prstGeom prst="ellipse">
            <a:avLst/>
          </a:prstGeom>
          <a:solidFill>
            <a:srgbClr val="D0917B"/>
          </a:solid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1" name="Shape 461"/>
          <p:cNvSpPr/>
          <p:nvPr/>
        </p:nvSpPr>
        <p:spPr>
          <a:xfrm>
            <a:off x="6517626" y="4437377"/>
            <a:ext cx="285747" cy="260583"/>
          </a:xfrm>
          <a:prstGeom prst="ellipse">
            <a:avLst/>
          </a:prstGeom>
          <a:solidFill>
            <a:srgbClr val="D0917B"/>
          </a:solid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2" name="Shape 462"/>
          <p:cNvSpPr/>
          <p:nvPr/>
        </p:nvSpPr>
        <p:spPr>
          <a:xfrm>
            <a:off x="7256015" y="3049603"/>
            <a:ext cx="285747" cy="260583"/>
          </a:xfrm>
          <a:prstGeom prst="ellipse">
            <a:avLst/>
          </a:prstGeom>
          <a:solidFill>
            <a:srgbClr val="D0917B"/>
          </a:solid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3" name="Shape 463"/>
          <p:cNvSpPr/>
          <p:nvPr/>
        </p:nvSpPr>
        <p:spPr>
          <a:xfrm>
            <a:off x="6231880" y="3448508"/>
            <a:ext cx="285747" cy="260583"/>
          </a:xfrm>
          <a:prstGeom prst="ellipse">
            <a:avLst/>
          </a:prstGeom>
          <a:solidFill>
            <a:srgbClr val="D0917B"/>
          </a:solid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4" name="Shape 464"/>
          <p:cNvSpPr/>
          <p:nvPr/>
        </p:nvSpPr>
        <p:spPr>
          <a:xfrm>
            <a:off x="7113141" y="5179293"/>
            <a:ext cx="285747" cy="260583"/>
          </a:xfrm>
          <a:prstGeom prst="ellipse">
            <a:avLst/>
          </a:prstGeom>
          <a:solidFill>
            <a:srgbClr val="D0917B"/>
          </a:solid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5" name="Shape 465"/>
          <p:cNvSpPr/>
          <p:nvPr/>
        </p:nvSpPr>
        <p:spPr>
          <a:xfrm>
            <a:off x="7959728" y="2560870"/>
            <a:ext cx="285747" cy="260583"/>
          </a:xfrm>
          <a:prstGeom prst="ellipse">
            <a:avLst/>
          </a:prstGeom>
          <a:solidFill>
            <a:srgbClr val="D0917B"/>
          </a:solid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6" name="Shape 466"/>
          <p:cNvSpPr/>
          <p:nvPr/>
        </p:nvSpPr>
        <p:spPr>
          <a:xfrm>
            <a:off x="8094242" y="3709089"/>
            <a:ext cx="285747" cy="260583"/>
          </a:xfrm>
          <a:prstGeom prst="ellipse">
            <a:avLst/>
          </a:prstGeom>
          <a:solidFill>
            <a:srgbClr val="D0917B"/>
          </a:solid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7" name="Shape 467"/>
          <p:cNvSpPr/>
          <p:nvPr/>
        </p:nvSpPr>
        <p:spPr>
          <a:xfrm>
            <a:off x="7816856" y="4567668"/>
            <a:ext cx="285747" cy="260583"/>
          </a:xfrm>
          <a:prstGeom prst="ellipse">
            <a:avLst/>
          </a:prstGeom>
          <a:solidFill>
            <a:srgbClr val="D0917B"/>
          </a:solid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cxnSp>
        <p:nvCxnSpPr>
          <p:cNvPr id="468" name="Connector 468"/>
          <p:cNvCxnSpPr>
            <a:stCxn id="461" idx="0"/>
            <a:endCxn id="463" idx="0"/>
          </p:cNvCxnSpPr>
          <p:nvPr/>
        </p:nvCxnSpPr>
        <p:spPr>
          <a:xfrm flipH="1" flipV="1">
            <a:off x="6374753" y="3578799"/>
            <a:ext cx="285747" cy="988870"/>
          </a:xfrm>
          <a:prstGeom prst="straightConnector1">
            <a:avLst/>
          </a:prstGeom>
          <a:ln w="50800">
            <a:solidFill>
              <a:srgbClr val="000000"/>
            </a:solidFill>
          </a:ln>
        </p:spPr>
      </p:cxnSp>
      <p:cxnSp>
        <p:nvCxnSpPr>
          <p:cNvPr id="469" name="Connector 469"/>
          <p:cNvCxnSpPr>
            <a:stCxn id="464" idx="0"/>
            <a:endCxn id="460" idx="0"/>
          </p:cNvCxnSpPr>
          <p:nvPr/>
        </p:nvCxnSpPr>
        <p:spPr>
          <a:xfrm flipH="1" flipV="1">
            <a:off x="6517626" y="2560869"/>
            <a:ext cx="738389" cy="2748716"/>
          </a:xfrm>
          <a:prstGeom prst="straightConnector1">
            <a:avLst/>
          </a:prstGeom>
          <a:ln w="50800">
            <a:solidFill>
              <a:srgbClr val="000000"/>
            </a:solidFill>
          </a:ln>
        </p:spPr>
      </p:cxnSp>
      <p:cxnSp>
        <p:nvCxnSpPr>
          <p:cNvPr id="470" name="Connector 470"/>
          <p:cNvCxnSpPr>
            <a:stCxn id="467" idx="0"/>
            <a:endCxn id="462" idx="0"/>
          </p:cNvCxnSpPr>
          <p:nvPr/>
        </p:nvCxnSpPr>
        <p:spPr>
          <a:xfrm flipH="1" flipV="1">
            <a:off x="7398888" y="3179894"/>
            <a:ext cx="560842" cy="1518066"/>
          </a:xfrm>
          <a:prstGeom prst="straightConnector1">
            <a:avLst/>
          </a:prstGeom>
          <a:ln w="50800">
            <a:solidFill>
              <a:srgbClr val="000000"/>
            </a:solidFill>
          </a:ln>
        </p:spPr>
      </p:cxnSp>
      <p:cxnSp>
        <p:nvCxnSpPr>
          <p:cNvPr id="471" name="Connector 471"/>
          <p:cNvCxnSpPr>
            <a:stCxn id="466" idx="0"/>
            <a:endCxn id="465" idx="0"/>
          </p:cNvCxnSpPr>
          <p:nvPr/>
        </p:nvCxnSpPr>
        <p:spPr>
          <a:xfrm flipH="1" flipV="1">
            <a:off x="8102601" y="2691161"/>
            <a:ext cx="134515" cy="1148220"/>
          </a:xfrm>
          <a:prstGeom prst="straightConnector1">
            <a:avLst/>
          </a:prstGeom>
          <a:ln w="50800">
            <a:solidFill>
              <a:srgbClr val="000000"/>
            </a:solidFill>
          </a:ln>
        </p:spPr>
      </p:cxnSp>
      <p:sp>
        <p:nvSpPr>
          <p:cNvPr id="472" name="Shape 472"/>
          <p:cNvSpPr/>
          <p:nvPr/>
        </p:nvSpPr>
        <p:spPr>
          <a:xfrm rot="4519016">
            <a:off x="4231266" y="3260443"/>
            <a:ext cx="4593559" cy="1460997"/>
          </a:xfrm>
          <a:prstGeom prst="ellipse">
            <a:avLst/>
          </a:prstGeom>
          <a:ln w="50800">
            <a:solidFill>
              <a:srgbClr val="FF0000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3" name="Shape 473"/>
          <p:cNvSpPr/>
          <p:nvPr/>
        </p:nvSpPr>
        <p:spPr>
          <a:xfrm rot="15174520">
            <a:off x="6070599" y="2840604"/>
            <a:ext cx="3881619" cy="1460997"/>
          </a:xfrm>
          <a:prstGeom prst="ellipse">
            <a:avLst/>
          </a:prstGeom>
          <a:ln w="50800">
            <a:solidFill>
              <a:srgbClr val="FF0000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cxnSp>
        <p:nvCxnSpPr>
          <p:cNvPr id="474" name="Connector 474"/>
          <p:cNvCxnSpPr>
            <a:stCxn id="465" idx="0"/>
            <a:endCxn id="460" idx="0"/>
          </p:cNvCxnSpPr>
          <p:nvPr/>
        </p:nvCxnSpPr>
        <p:spPr>
          <a:xfrm flipH="1" flipV="1">
            <a:off x="6517626" y="2560869"/>
            <a:ext cx="1584976" cy="130293"/>
          </a:xfrm>
          <a:prstGeom prst="straightConnector1">
            <a:avLst/>
          </a:prstGeom>
          <a:ln w="50800">
            <a:solidFill>
              <a:srgbClr val="0000FF"/>
            </a:solidFill>
          </a:ln>
        </p:spPr>
      </p:cxnSp>
      <p:cxnSp>
        <p:nvCxnSpPr>
          <p:cNvPr id="475" name="Connector 475"/>
          <p:cNvCxnSpPr>
            <a:stCxn id="467" idx="0"/>
            <a:endCxn id="463" idx="0"/>
          </p:cNvCxnSpPr>
          <p:nvPr/>
        </p:nvCxnSpPr>
        <p:spPr>
          <a:xfrm flipH="1" flipV="1">
            <a:off x="6374753" y="3578799"/>
            <a:ext cx="1584977" cy="1119161"/>
          </a:xfrm>
          <a:prstGeom prst="straightConnector1">
            <a:avLst/>
          </a:prstGeom>
          <a:ln w="50800">
            <a:solidFill>
              <a:srgbClr val="0000FF"/>
            </a:solidFill>
          </a:ln>
        </p:spPr>
      </p:cxnSp>
      <p:cxnSp>
        <p:nvCxnSpPr>
          <p:cNvPr id="476" name="Connector 476"/>
          <p:cNvCxnSpPr>
            <a:stCxn id="461" idx="0"/>
            <a:endCxn id="462" idx="0"/>
          </p:cNvCxnSpPr>
          <p:nvPr/>
        </p:nvCxnSpPr>
        <p:spPr>
          <a:xfrm flipV="1">
            <a:off x="6660499" y="3179894"/>
            <a:ext cx="738390" cy="1387775"/>
          </a:xfrm>
          <a:prstGeom prst="straightConnector1">
            <a:avLst/>
          </a:prstGeom>
          <a:ln w="50800">
            <a:solidFill>
              <a:srgbClr val="0000FF"/>
            </a:solidFill>
          </a:ln>
        </p:spPr>
      </p:cxnSp>
      <p:sp>
        <p:nvSpPr>
          <p:cNvPr id="477" name="Shape 477"/>
          <p:cNvSpPr/>
          <p:nvPr/>
        </p:nvSpPr>
        <p:spPr>
          <a:xfrm flipH="1">
            <a:off x="7256015" y="3931511"/>
            <a:ext cx="880074" cy="1247783"/>
          </a:xfrm>
          <a:prstGeom prst="line">
            <a:avLst/>
          </a:prstGeom>
          <a:ln w="50800">
            <a:solidFill>
              <a:srgbClr val="0000FF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2" grpId="1"/>
      <p:bldP build="whole" bldLvl="1" animBg="1" rev="0" advAuto="0" spid="473" grpId="2"/>
      <p:bldP build="whole" bldLvl="1" animBg="1" rev="0" advAuto="0" spid="477" grpId="6"/>
      <p:bldP build="whole" bldLvl="1" animBg="1" rev="0" advAuto="0" spid="475" grpId="4"/>
      <p:bldP build="whole" bldLvl="1" animBg="1" rev="0" advAuto="0" spid="474" grpId="3"/>
      <p:bldP build="whole" bldLvl="1" animBg="1" rev="0" advAuto="0" spid="476" grpId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/>
          <p:nvPr>
            <p:ph type="title"/>
          </p:nvPr>
        </p:nvSpPr>
        <p:spPr>
          <a:xfrm>
            <a:off x="900112" y="244157"/>
            <a:ext cx="7345362" cy="1339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pPr/>
            <a:r>
              <a:t>The Cut-Matching Game</a:t>
            </a:r>
          </a:p>
        </p:txBody>
      </p:sp>
      <p:sp>
        <p:nvSpPr>
          <p:cNvPr id="480" name="Shape 480"/>
          <p:cNvSpPr/>
          <p:nvPr>
            <p:ph type="body" sz="half" idx="1"/>
          </p:nvPr>
        </p:nvSpPr>
        <p:spPr>
          <a:xfrm>
            <a:off x="515509" y="1823350"/>
            <a:ext cx="5054504" cy="4526941"/>
          </a:xfrm>
          <a:prstGeom prst="rect">
            <a:avLst/>
          </a:prstGeom>
        </p:spPr>
        <p:txBody>
          <a:bodyPr/>
          <a:lstStyle/>
          <a:p>
            <a:pPr>
              <a:defRPr b="1" sz="2400"/>
            </a:pPr>
            <a:r>
              <a:t>Cut player goal</a:t>
            </a:r>
            <a:r>
              <a:rPr b="0"/>
              <a:t>: Construct an expander</a:t>
            </a:r>
            <a:endParaRPr b="0"/>
          </a:p>
          <a:p>
            <a:pPr>
              <a:defRPr b="1" sz="2400"/>
            </a:pPr>
            <a:r>
              <a:t>Matching player goal</a:t>
            </a:r>
            <a:r>
              <a:rPr b="0"/>
              <a:t>: Delay this</a:t>
            </a:r>
            <a:endParaRPr b="0"/>
          </a:p>
          <a:p>
            <a:pPr>
              <a:defRPr sz="2400"/>
            </a:pPr>
          </a:p>
          <a:p>
            <a:pPr>
              <a:defRPr b="1" sz="2400">
                <a:solidFill>
                  <a:srgbClr val="3366FF"/>
                </a:solidFill>
              </a:defRPr>
            </a:pPr>
            <a:r>
              <a:t>Theorem</a:t>
            </a:r>
            <a:r>
              <a:rPr b="0"/>
              <a:t> </a:t>
            </a:r>
            <a:r>
              <a:rPr b="0" sz="2000">
                <a:solidFill>
                  <a:srgbClr val="800000"/>
                </a:solidFill>
              </a:rPr>
              <a:t>[KRV’06]</a:t>
            </a:r>
            <a:r>
              <a:rPr b="0">
                <a:solidFill>
                  <a:srgbClr val="404040"/>
                </a:solidFill>
              </a:rPr>
              <a:t>: Cut player can win within </a:t>
            </a:r>
            <a:r>
              <a:rPr b="0">
                <a:solidFill>
                  <a:srgbClr val="660066"/>
                </a:solidFill>
              </a:rPr>
              <a:t>O(log</a:t>
            </a:r>
            <a:r>
              <a:rPr b="0" baseline="30000">
                <a:solidFill>
                  <a:srgbClr val="660066"/>
                </a:solidFill>
              </a:rPr>
              <a:t>2</a:t>
            </a:r>
            <a:r>
              <a:rPr b="0">
                <a:solidFill>
                  <a:srgbClr val="660066"/>
                </a:solidFill>
              </a:rPr>
              <a:t>n) </a:t>
            </a:r>
            <a:r>
              <a:rPr b="0">
                <a:solidFill>
                  <a:srgbClr val="404040"/>
                </a:solidFill>
              </a:rPr>
              <a:t>rounds.</a:t>
            </a:r>
          </a:p>
        </p:txBody>
      </p:sp>
      <p:sp>
        <p:nvSpPr>
          <p:cNvPr id="481" name="Shape 481"/>
          <p:cNvSpPr/>
          <p:nvPr/>
        </p:nvSpPr>
        <p:spPr>
          <a:xfrm>
            <a:off x="6374753" y="2430578"/>
            <a:ext cx="285747" cy="260583"/>
          </a:xfrm>
          <a:prstGeom prst="ellipse">
            <a:avLst/>
          </a:prstGeom>
          <a:solidFill>
            <a:srgbClr val="D0917B"/>
          </a:solid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2" name="Shape 482"/>
          <p:cNvSpPr/>
          <p:nvPr/>
        </p:nvSpPr>
        <p:spPr>
          <a:xfrm>
            <a:off x="6517626" y="4437377"/>
            <a:ext cx="285747" cy="260583"/>
          </a:xfrm>
          <a:prstGeom prst="ellipse">
            <a:avLst/>
          </a:prstGeom>
          <a:solidFill>
            <a:srgbClr val="D0917B"/>
          </a:solid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3" name="Shape 483"/>
          <p:cNvSpPr/>
          <p:nvPr/>
        </p:nvSpPr>
        <p:spPr>
          <a:xfrm>
            <a:off x="7256015" y="3049603"/>
            <a:ext cx="285747" cy="260583"/>
          </a:xfrm>
          <a:prstGeom prst="ellipse">
            <a:avLst/>
          </a:prstGeom>
          <a:solidFill>
            <a:srgbClr val="D0917B"/>
          </a:solid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4" name="Shape 484"/>
          <p:cNvSpPr/>
          <p:nvPr/>
        </p:nvSpPr>
        <p:spPr>
          <a:xfrm>
            <a:off x="6231880" y="3448508"/>
            <a:ext cx="285747" cy="260583"/>
          </a:xfrm>
          <a:prstGeom prst="ellipse">
            <a:avLst/>
          </a:prstGeom>
          <a:solidFill>
            <a:srgbClr val="D0917B"/>
          </a:solid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5" name="Shape 485"/>
          <p:cNvSpPr/>
          <p:nvPr/>
        </p:nvSpPr>
        <p:spPr>
          <a:xfrm>
            <a:off x="7113141" y="5179293"/>
            <a:ext cx="285747" cy="260583"/>
          </a:xfrm>
          <a:prstGeom prst="ellipse">
            <a:avLst/>
          </a:prstGeom>
          <a:solidFill>
            <a:srgbClr val="D0917B"/>
          </a:solid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6" name="Shape 486"/>
          <p:cNvSpPr/>
          <p:nvPr/>
        </p:nvSpPr>
        <p:spPr>
          <a:xfrm>
            <a:off x="7959728" y="2560870"/>
            <a:ext cx="285747" cy="260583"/>
          </a:xfrm>
          <a:prstGeom prst="ellipse">
            <a:avLst/>
          </a:prstGeom>
          <a:solidFill>
            <a:srgbClr val="D0917B"/>
          </a:solid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7" name="Shape 487"/>
          <p:cNvSpPr/>
          <p:nvPr/>
        </p:nvSpPr>
        <p:spPr>
          <a:xfrm>
            <a:off x="8094242" y="3709089"/>
            <a:ext cx="285747" cy="260583"/>
          </a:xfrm>
          <a:prstGeom prst="ellipse">
            <a:avLst/>
          </a:prstGeom>
          <a:solidFill>
            <a:srgbClr val="D0917B"/>
          </a:solid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8" name="Shape 488"/>
          <p:cNvSpPr/>
          <p:nvPr/>
        </p:nvSpPr>
        <p:spPr>
          <a:xfrm>
            <a:off x="7816856" y="4567668"/>
            <a:ext cx="285747" cy="260583"/>
          </a:xfrm>
          <a:prstGeom prst="ellipse">
            <a:avLst/>
          </a:prstGeom>
          <a:solidFill>
            <a:srgbClr val="D0917B"/>
          </a:solid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cxnSp>
        <p:nvCxnSpPr>
          <p:cNvPr id="489" name="Connector 489"/>
          <p:cNvCxnSpPr>
            <a:stCxn id="482" idx="0"/>
            <a:endCxn id="484" idx="0"/>
          </p:cNvCxnSpPr>
          <p:nvPr/>
        </p:nvCxnSpPr>
        <p:spPr>
          <a:xfrm flipH="1" flipV="1">
            <a:off x="6374753" y="3578799"/>
            <a:ext cx="285747" cy="988870"/>
          </a:xfrm>
          <a:prstGeom prst="straightConnector1">
            <a:avLst/>
          </a:prstGeom>
          <a:ln w="50800">
            <a:solidFill>
              <a:srgbClr val="000000"/>
            </a:solidFill>
          </a:ln>
        </p:spPr>
      </p:cxnSp>
      <p:cxnSp>
        <p:nvCxnSpPr>
          <p:cNvPr id="490" name="Connector 490"/>
          <p:cNvCxnSpPr>
            <a:stCxn id="485" idx="0"/>
            <a:endCxn id="481" idx="0"/>
          </p:cNvCxnSpPr>
          <p:nvPr/>
        </p:nvCxnSpPr>
        <p:spPr>
          <a:xfrm flipH="1" flipV="1">
            <a:off x="6517626" y="2560869"/>
            <a:ext cx="738389" cy="2748716"/>
          </a:xfrm>
          <a:prstGeom prst="straightConnector1">
            <a:avLst/>
          </a:prstGeom>
          <a:ln w="50800">
            <a:solidFill>
              <a:srgbClr val="000000"/>
            </a:solidFill>
          </a:ln>
        </p:spPr>
      </p:cxnSp>
      <p:cxnSp>
        <p:nvCxnSpPr>
          <p:cNvPr id="491" name="Connector 491"/>
          <p:cNvCxnSpPr>
            <a:stCxn id="488" idx="0"/>
            <a:endCxn id="483" idx="0"/>
          </p:cNvCxnSpPr>
          <p:nvPr/>
        </p:nvCxnSpPr>
        <p:spPr>
          <a:xfrm flipH="1" flipV="1">
            <a:off x="7398888" y="3179894"/>
            <a:ext cx="560842" cy="1518066"/>
          </a:xfrm>
          <a:prstGeom prst="straightConnector1">
            <a:avLst/>
          </a:prstGeom>
          <a:ln w="50800">
            <a:solidFill>
              <a:srgbClr val="000000"/>
            </a:solidFill>
          </a:ln>
        </p:spPr>
      </p:cxnSp>
      <p:cxnSp>
        <p:nvCxnSpPr>
          <p:cNvPr id="492" name="Connector 492"/>
          <p:cNvCxnSpPr>
            <a:stCxn id="487" idx="0"/>
            <a:endCxn id="486" idx="0"/>
          </p:cNvCxnSpPr>
          <p:nvPr/>
        </p:nvCxnSpPr>
        <p:spPr>
          <a:xfrm flipH="1" flipV="1">
            <a:off x="8102601" y="2691161"/>
            <a:ext cx="134515" cy="1148220"/>
          </a:xfrm>
          <a:prstGeom prst="straightConnector1">
            <a:avLst/>
          </a:prstGeom>
          <a:ln w="50800">
            <a:solidFill>
              <a:srgbClr val="000000"/>
            </a:solidFill>
          </a:ln>
        </p:spPr>
      </p:cxnSp>
      <p:cxnSp>
        <p:nvCxnSpPr>
          <p:cNvPr id="493" name="Connector 493"/>
          <p:cNvCxnSpPr>
            <a:stCxn id="486" idx="0"/>
            <a:endCxn id="481" idx="0"/>
          </p:cNvCxnSpPr>
          <p:nvPr/>
        </p:nvCxnSpPr>
        <p:spPr>
          <a:xfrm flipH="1" flipV="1">
            <a:off x="6517626" y="2560869"/>
            <a:ext cx="1584976" cy="130293"/>
          </a:xfrm>
          <a:prstGeom prst="straightConnector1">
            <a:avLst/>
          </a:prstGeom>
          <a:ln w="50800">
            <a:solidFill>
              <a:srgbClr val="000000"/>
            </a:solidFill>
          </a:ln>
        </p:spPr>
      </p:cxnSp>
      <p:cxnSp>
        <p:nvCxnSpPr>
          <p:cNvPr id="494" name="Connector 494"/>
          <p:cNvCxnSpPr>
            <a:stCxn id="488" idx="0"/>
            <a:endCxn id="484" idx="0"/>
          </p:cNvCxnSpPr>
          <p:nvPr/>
        </p:nvCxnSpPr>
        <p:spPr>
          <a:xfrm flipH="1" flipV="1">
            <a:off x="6374753" y="3578799"/>
            <a:ext cx="1584977" cy="1119161"/>
          </a:xfrm>
          <a:prstGeom prst="straightConnector1">
            <a:avLst/>
          </a:prstGeom>
          <a:ln w="50800">
            <a:solidFill>
              <a:srgbClr val="000000"/>
            </a:solidFill>
          </a:ln>
        </p:spPr>
      </p:cxnSp>
      <p:cxnSp>
        <p:nvCxnSpPr>
          <p:cNvPr id="495" name="Connector 495"/>
          <p:cNvCxnSpPr>
            <a:stCxn id="482" idx="0"/>
            <a:endCxn id="483" idx="0"/>
          </p:cNvCxnSpPr>
          <p:nvPr/>
        </p:nvCxnSpPr>
        <p:spPr>
          <a:xfrm flipV="1">
            <a:off x="6660499" y="3179894"/>
            <a:ext cx="738390" cy="1387775"/>
          </a:xfrm>
          <a:prstGeom prst="straightConnector1">
            <a:avLst/>
          </a:prstGeom>
          <a:ln w="50800">
            <a:solidFill>
              <a:srgbClr val="000000"/>
            </a:solidFill>
          </a:ln>
        </p:spPr>
      </p:cxnSp>
      <p:sp>
        <p:nvSpPr>
          <p:cNvPr id="496" name="Shape 496"/>
          <p:cNvSpPr/>
          <p:nvPr/>
        </p:nvSpPr>
        <p:spPr>
          <a:xfrm flipH="1">
            <a:off x="7256015" y="3931511"/>
            <a:ext cx="880074" cy="1247783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48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/>
          <p:nvPr>
            <p:ph type="title"/>
          </p:nvPr>
        </p:nvSpPr>
        <p:spPr>
          <a:xfrm>
            <a:off x="900112" y="244157"/>
            <a:ext cx="7345362" cy="1339851"/>
          </a:xfrm>
          <a:prstGeom prst="rect">
            <a:avLst/>
          </a:prstGeom>
        </p:spPr>
        <p:txBody>
          <a:bodyPr/>
          <a:lstStyle/>
          <a:p>
            <a:pPr>
              <a:defRPr sz="4300">
                <a:solidFill>
                  <a:srgbClr val="3366FF"/>
                </a:solidFill>
              </a:defRPr>
            </a:pPr>
            <a:r>
              <a:t>Warm up: Degree &gt; </a:t>
            </a:r>
            <a:r>
              <a:rPr>
                <a:latin typeface="Arial Unicode MS"/>
                <a:ea typeface="Arial Unicode MS"/>
                <a:cs typeface="Arial Unicode MS"/>
                <a:sym typeface="Arial Unicode MS"/>
              </a:rPr>
              <a:t>(¾+δ)n</a:t>
            </a:r>
          </a:p>
        </p:txBody>
      </p:sp>
      <p:sp>
        <p:nvSpPr>
          <p:cNvPr id="499" name="Shape 499"/>
          <p:cNvSpPr/>
          <p:nvPr>
            <p:ph type="body" idx="1"/>
          </p:nvPr>
        </p:nvSpPr>
        <p:spPr>
          <a:xfrm>
            <a:off x="402348" y="2133600"/>
            <a:ext cx="8298441" cy="393192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Suppose </a:t>
            </a:r>
            <a:r>
              <a:rPr b="1"/>
              <a:t>G</a:t>
            </a:r>
            <a:r>
              <a:t> is D-regular with </a:t>
            </a:r>
            <a:r>
              <a:rPr>
                <a:solidFill>
                  <a:srgbClr val="660066"/>
                </a:solidFill>
              </a:rPr>
              <a:t>D &gt; </a:t>
            </a:r>
            <a:r>
              <a:rPr>
                <a:solidFill>
                  <a:srgbClr val="660066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(¾+δ)n.</a:t>
            </a:r>
            <a:endParaRPr>
              <a:solidFill>
                <a:srgbClr val="660066"/>
              </a:solidFill>
              <a:latin typeface="Arial Unicode MS"/>
              <a:ea typeface="Arial Unicode MS"/>
              <a:cs typeface="Arial Unicode MS"/>
              <a:sym typeface="Arial Unicode MS"/>
            </a:endParaRPr>
          </a:p>
          <a:p>
            <a:pPr marL="0" indent="0">
              <a:buSzTx/>
              <a:buNone/>
              <a:defRPr>
                <a:solidFill>
                  <a:srgbClr val="000000"/>
                </a:solidFill>
              </a:defRPr>
            </a:pPr>
            <a:r>
              <a:t>Goal: Find sparse regular expander subgraph of </a:t>
            </a:r>
            <a:r>
              <a:rPr b="1"/>
              <a:t>G</a:t>
            </a:r>
            <a:r>
              <a:t>.</a:t>
            </a:r>
          </a:p>
          <a:p>
            <a:pPr>
              <a:defRPr b="1">
                <a:solidFill>
                  <a:srgbClr val="3366FF"/>
                </a:solidFill>
              </a:defRPr>
            </a:pPr>
            <a:r>
              <a:t>Claim</a:t>
            </a:r>
            <a:r>
              <a:rPr b="0">
                <a:solidFill>
                  <a:srgbClr val="404040"/>
                </a:solidFill>
              </a:rPr>
              <a:t>: </a:t>
            </a:r>
            <a:r>
              <a:rPr>
                <a:solidFill>
                  <a:srgbClr val="404040"/>
                </a:solidFill>
              </a:rPr>
              <a:t>G</a:t>
            </a:r>
            <a:r>
              <a:rPr b="0">
                <a:solidFill>
                  <a:srgbClr val="404040"/>
                </a:solidFill>
              </a:rPr>
              <a:t> contains a perfect matching across any bisection.</a:t>
            </a:r>
            <a:endParaRPr b="0">
              <a:solidFill>
                <a:srgbClr val="404040"/>
              </a:solidFill>
            </a:endParaRPr>
          </a:p>
          <a:p>
            <a:pPr>
              <a:defRPr b="1"/>
            </a:pPr>
            <a:r>
              <a:t>Play the Cut-Matching game</a:t>
            </a:r>
            <a:r>
              <a:rPr b="0"/>
              <a:t>:</a:t>
            </a:r>
            <a:endParaRPr b="0"/>
          </a:p>
          <a:p>
            <a:pPr lvl="1" marL="579437" indent="-228600">
              <a:spcBef>
                <a:spcPts val="600"/>
              </a:spcBef>
              <a:buClr>
                <a:srgbClr val="B0BCC1"/>
              </a:buClr>
              <a:defRPr sz="2200"/>
            </a:pPr>
            <a:r>
              <a:t>For </a:t>
            </a:r>
            <a:r>
              <a:rPr b="1"/>
              <a:t>Cut player</a:t>
            </a:r>
            <a:r>
              <a:t>, use winning strategy</a:t>
            </a:r>
          </a:p>
          <a:p>
            <a:pPr lvl="1" marL="579437" indent="-228600">
              <a:spcBef>
                <a:spcPts val="600"/>
              </a:spcBef>
              <a:buClr>
                <a:srgbClr val="B0BCC1"/>
              </a:buClr>
              <a:defRPr sz="2200"/>
            </a:pPr>
            <a:r>
              <a:t>For </a:t>
            </a:r>
            <a:r>
              <a:rPr b="1"/>
              <a:t>Matching player</a:t>
            </a:r>
            <a:r>
              <a:t>, return a bisection given by claim</a:t>
            </a:r>
          </a:p>
          <a:p>
            <a:pPr/>
            <a:r>
              <a:t>Resulting </a:t>
            </a:r>
            <a:r>
              <a:rPr b="1"/>
              <a:t>H</a:t>
            </a:r>
            <a:r>
              <a:t> is an </a:t>
            </a:r>
            <a:r>
              <a:rPr>
                <a:solidFill>
                  <a:srgbClr val="660066"/>
                </a:solidFill>
              </a:rPr>
              <a:t>O(log</a:t>
            </a:r>
            <a:r>
              <a:rPr baseline="30000">
                <a:solidFill>
                  <a:srgbClr val="660066"/>
                </a:solidFill>
              </a:rPr>
              <a:t>2</a:t>
            </a:r>
            <a:r>
              <a:rPr>
                <a:solidFill>
                  <a:srgbClr val="660066"/>
                </a:solidFill>
              </a:rPr>
              <a:t>n)</a:t>
            </a:r>
            <a:r>
              <a:t>-regular expander subgraph of </a:t>
            </a:r>
            <a:r>
              <a:rPr b="1"/>
              <a:t>G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49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/>
          <p:nvPr>
            <p:ph type="title"/>
          </p:nvPr>
        </p:nvSpPr>
        <p:spPr>
          <a:xfrm>
            <a:off x="900112" y="244157"/>
            <a:ext cx="7345362" cy="1339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pPr/>
            <a:r>
              <a:t>The Cut-Weave Game</a:t>
            </a:r>
          </a:p>
        </p:txBody>
      </p:sp>
      <p:sp>
        <p:nvSpPr>
          <p:cNvPr id="502" name="Shape 502"/>
          <p:cNvSpPr/>
          <p:nvPr>
            <p:ph type="body" sz="half" idx="1"/>
          </p:nvPr>
        </p:nvSpPr>
        <p:spPr>
          <a:xfrm>
            <a:off x="490360" y="1861075"/>
            <a:ext cx="5104801" cy="465269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b="1" sz="2400">
                <a:solidFill>
                  <a:srgbClr val="3366FF"/>
                </a:solidFill>
              </a:defRPr>
            </a:pPr>
            <a:r>
              <a:t>Definition</a:t>
            </a:r>
            <a:r>
              <a:rPr b="0">
                <a:solidFill>
                  <a:srgbClr val="404040"/>
                </a:solidFill>
              </a:rPr>
              <a:t>: Given a bisection of a vertex set, a </a:t>
            </a:r>
            <a:r>
              <a:rPr>
                <a:solidFill>
                  <a:srgbClr val="404040"/>
                </a:solidFill>
              </a:rPr>
              <a:t>weave</a:t>
            </a:r>
            <a:r>
              <a:rPr b="0">
                <a:solidFill>
                  <a:srgbClr val="404040"/>
                </a:solidFill>
              </a:rPr>
              <a:t> is a graph in which every vertex has an incident edge across the bisection.</a:t>
            </a:r>
            <a:endParaRPr b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  <a:defRPr sz="2400"/>
            </a:pPr>
            <a:r>
              <a:t>In the </a:t>
            </a:r>
            <a:r>
              <a:rPr b="1"/>
              <a:t>Cut-Weave </a:t>
            </a:r>
            <a:r>
              <a:t>game,</a:t>
            </a:r>
          </a:p>
          <a:p>
            <a:pPr lvl="1" marL="579437" indent="-228600">
              <a:lnSpc>
                <a:spcPct val="90000"/>
              </a:lnSpc>
              <a:spcBef>
                <a:spcPts val="600"/>
              </a:spcBef>
              <a:buClr>
                <a:srgbClr val="B0BCC1"/>
              </a:buClr>
              <a:defRPr sz="2200"/>
            </a:pPr>
            <a:r>
              <a:t>Start with an empty graph.</a:t>
            </a:r>
          </a:p>
          <a:p>
            <a:pPr lvl="1" marL="579437" indent="-228600">
              <a:lnSpc>
                <a:spcPct val="90000"/>
              </a:lnSpc>
              <a:spcBef>
                <a:spcPts val="600"/>
              </a:spcBef>
              <a:buClr>
                <a:srgbClr val="B0BCC1"/>
              </a:buClr>
              <a:defRPr sz="2200"/>
            </a:pPr>
            <a:r>
              <a:t>The </a:t>
            </a:r>
            <a:r>
              <a:rPr b="1"/>
              <a:t>Cut player </a:t>
            </a:r>
            <a:r>
              <a:t>chooses a bisection.</a:t>
            </a:r>
          </a:p>
          <a:p>
            <a:pPr lvl="1" marL="579437" indent="-228600">
              <a:lnSpc>
                <a:spcPct val="90000"/>
              </a:lnSpc>
              <a:spcBef>
                <a:spcPts val="600"/>
              </a:spcBef>
              <a:buClr>
                <a:srgbClr val="B0BCC1"/>
              </a:buClr>
              <a:defRPr sz="2200"/>
            </a:pPr>
            <a:r>
              <a:t>The </a:t>
            </a:r>
            <a:r>
              <a:rPr b="1"/>
              <a:t>Weave player</a:t>
            </a:r>
            <a:r>
              <a:t> adds an </a:t>
            </a:r>
            <a:r>
              <a:rPr b="1"/>
              <a:t>r-regular weave</a:t>
            </a:r>
            <a:r>
              <a:t> across the bisection.</a:t>
            </a:r>
            <a:endParaRPr sz="1800"/>
          </a:p>
          <a:p>
            <a:pPr>
              <a:lnSpc>
                <a:spcPct val="90000"/>
              </a:lnSpc>
              <a:defRPr b="1" sz="2400">
                <a:solidFill>
                  <a:srgbClr val="3366FF"/>
                </a:solidFill>
              </a:defRPr>
            </a:pPr>
            <a:r>
              <a:t>Theorem</a:t>
            </a:r>
            <a:r>
              <a:rPr b="0">
                <a:solidFill>
                  <a:srgbClr val="404040"/>
                </a:solidFill>
              </a:rPr>
              <a:t>: Cut player can win within </a:t>
            </a:r>
            <a:r>
              <a:rPr b="0">
                <a:solidFill>
                  <a:srgbClr val="660066"/>
                </a:solidFill>
              </a:rPr>
              <a:t>O(r log</a:t>
            </a:r>
            <a:r>
              <a:rPr b="0" baseline="30000">
                <a:solidFill>
                  <a:srgbClr val="660066"/>
                </a:solidFill>
              </a:rPr>
              <a:t>2</a:t>
            </a:r>
            <a:r>
              <a:rPr b="0">
                <a:solidFill>
                  <a:srgbClr val="660066"/>
                </a:solidFill>
              </a:rPr>
              <a:t>n) </a:t>
            </a:r>
            <a:r>
              <a:rPr b="0">
                <a:solidFill>
                  <a:srgbClr val="404040"/>
                </a:solidFill>
              </a:rPr>
              <a:t>rounds.</a:t>
            </a:r>
          </a:p>
        </p:txBody>
      </p:sp>
      <p:sp>
        <p:nvSpPr>
          <p:cNvPr id="503" name="Shape 503"/>
          <p:cNvSpPr/>
          <p:nvPr/>
        </p:nvSpPr>
        <p:spPr>
          <a:xfrm>
            <a:off x="6660498" y="3405608"/>
            <a:ext cx="285747" cy="260583"/>
          </a:xfrm>
          <a:prstGeom prst="ellipse">
            <a:avLst/>
          </a:prstGeom>
          <a:solidFill>
            <a:srgbClr val="D0917B"/>
          </a:solid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4" name="Shape 504"/>
          <p:cNvSpPr/>
          <p:nvPr/>
        </p:nvSpPr>
        <p:spPr>
          <a:xfrm>
            <a:off x="6374753" y="4982154"/>
            <a:ext cx="285747" cy="260583"/>
          </a:xfrm>
          <a:prstGeom prst="ellipse">
            <a:avLst/>
          </a:prstGeom>
          <a:solidFill>
            <a:srgbClr val="D0917B"/>
          </a:solid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5" name="Shape 505"/>
          <p:cNvSpPr/>
          <p:nvPr/>
        </p:nvSpPr>
        <p:spPr>
          <a:xfrm>
            <a:off x="7012116" y="2333471"/>
            <a:ext cx="285747" cy="260583"/>
          </a:xfrm>
          <a:prstGeom prst="ellipse">
            <a:avLst/>
          </a:prstGeom>
          <a:solidFill>
            <a:srgbClr val="D0917B"/>
          </a:solid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6" name="Shape 506"/>
          <p:cNvSpPr/>
          <p:nvPr/>
        </p:nvSpPr>
        <p:spPr>
          <a:xfrm>
            <a:off x="5946133" y="3519852"/>
            <a:ext cx="285747" cy="260583"/>
          </a:xfrm>
          <a:prstGeom prst="ellipse">
            <a:avLst/>
          </a:prstGeom>
          <a:solidFill>
            <a:srgbClr val="D0917B"/>
          </a:solid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7" name="Shape 507"/>
          <p:cNvSpPr/>
          <p:nvPr/>
        </p:nvSpPr>
        <p:spPr>
          <a:xfrm>
            <a:off x="7113141" y="5342768"/>
            <a:ext cx="285747" cy="260583"/>
          </a:xfrm>
          <a:prstGeom prst="ellipse">
            <a:avLst/>
          </a:prstGeom>
          <a:solidFill>
            <a:srgbClr val="D0917B"/>
          </a:solid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8" name="Shape 508"/>
          <p:cNvSpPr/>
          <p:nvPr/>
        </p:nvSpPr>
        <p:spPr>
          <a:xfrm>
            <a:off x="7772319" y="2526783"/>
            <a:ext cx="285747" cy="260583"/>
          </a:xfrm>
          <a:prstGeom prst="ellipse">
            <a:avLst/>
          </a:prstGeom>
          <a:solidFill>
            <a:srgbClr val="D0917B"/>
          </a:solid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9" name="Shape 509"/>
          <p:cNvSpPr/>
          <p:nvPr/>
        </p:nvSpPr>
        <p:spPr>
          <a:xfrm>
            <a:off x="8108357" y="4002856"/>
            <a:ext cx="285747" cy="260583"/>
          </a:xfrm>
          <a:prstGeom prst="ellipse">
            <a:avLst/>
          </a:prstGeom>
          <a:solidFill>
            <a:srgbClr val="D0917B"/>
          </a:solid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10" name="Shape 510"/>
          <p:cNvSpPr/>
          <p:nvPr/>
        </p:nvSpPr>
        <p:spPr>
          <a:xfrm>
            <a:off x="7582175" y="4523913"/>
            <a:ext cx="285747" cy="260583"/>
          </a:xfrm>
          <a:prstGeom prst="ellipse">
            <a:avLst/>
          </a:prstGeom>
          <a:solidFill>
            <a:srgbClr val="D0917B"/>
          </a:solid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11" name="Shape 511"/>
          <p:cNvSpPr/>
          <p:nvPr/>
        </p:nvSpPr>
        <p:spPr>
          <a:xfrm rot="8740891">
            <a:off x="5573404" y="2172622"/>
            <a:ext cx="3079473" cy="1624609"/>
          </a:xfrm>
          <a:prstGeom prst="ellipse">
            <a:avLst/>
          </a:prstGeom>
          <a:ln w="50800">
            <a:solidFill>
              <a:srgbClr val="FF0000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12" name="Shape 512"/>
          <p:cNvSpPr/>
          <p:nvPr/>
        </p:nvSpPr>
        <p:spPr>
          <a:xfrm rot="8874290">
            <a:off x="5862972" y="4073412"/>
            <a:ext cx="3071829" cy="1460997"/>
          </a:xfrm>
          <a:prstGeom prst="ellipse">
            <a:avLst/>
          </a:prstGeom>
          <a:ln w="50800">
            <a:solidFill>
              <a:srgbClr val="FF0000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cxnSp>
        <p:nvCxnSpPr>
          <p:cNvPr id="513" name="Connector 513"/>
          <p:cNvCxnSpPr>
            <a:stCxn id="504" idx="0"/>
            <a:endCxn id="506" idx="0"/>
          </p:cNvCxnSpPr>
          <p:nvPr/>
        </p:nvCxnSpPr>
        <p:spPr>
          <a:xfrm flipH="1" flipV="1">
            <a:off x="6089006" y="3650143"/>
            <a:ext cx="428621" cy="1462303"/>
          </a:xfrm>
          <a:prstGeom prst="straightConnector1">
            <a:avLst/>
          </a:prstGeom>
          <a:ln w="50800">
            <a:solidFill>
              <a:srgbClr val="0000FF"/>
            </a:solidFill>
          </a:ln>
        </p:spPr>
      </p:cxnSp>
      <p:cxnSp>
        <p:nvCxnSpPr>
          <p:cNvPr id="514" name="Connector 514"/>
          <p:cNvCxnSpPr>
            <a:stCxn id="504" idx="0"/>
            <a:endCxn id="503" idx="0"/>
          </p:cNvCxnSpPr>
          <p:nvPr/>
        </p:nvCxnSpPr>
        <p:spPr>
          <a:xfrm flipV="1">
            <a:off x="6517626" y="3535899"/>
            <a:ext cx="285746" cy="1576547"/>
          </a:xfrm>
          <a:prstGeom prst="straightConnector1">
            <a:avLst/>
          </a:prstGeom>
          <a:ln w="50800">
            <a:solidFill>
              <a:srgbClr val="0000FF"/>
            </a:solidFill>
          </a:ln>
        </p:spPr>
      </p:cxnSp>
      <p:cxnSp>
        <p:nvCxnSpPr>
          <p:cNvPr id="515" name="Connector 515"/>
          <p:cNvCxnSpPr>
            <a:stCxn id="510" idx="0"/>
            <a:endCxn id="508" idx="0"/>
          </p:cNvCxnSpPr>
          <p:nvPr/>
        </p:nvCxnSpPr>
        <p:spPr>
          <a:xfrm flipV="1">
            <a:off x="7725048" y="2657074"/>
            <a:ext cx="190145" cy="1997131"/>
          </a:xfrm>
          <a:prstGeom prst="straightConnector1">
            <a:avLst/>
          </a:prstGeom>
          <a:ln w="50800">
            <a:solidFill>
              <a:srgbClr val="0000FF"/>
            </a:solidFill>
          </a:ln>
        </p:spPr>
      </p:cxnSp>
      <p:cxnSp>
        <p:nvCxnSpPr>
          <p:cNvPr id="516" name="Connector 516"/>
          <p:cNvCxnSpPr>
            <a:stCxn id="509" idx="0"/>
            <a:endCxn id="508" idx="0"/>
          </p:cNvCxnSpPr>
          <p:nvPr/>
        </p:nvCxnSpPr>
        <p:spPr>
          <a:xfrm flipH="1" flipV="1">
            <a:off x="7915192" y="2657074"/>
            <a:ext cx="336039" cy="1476074"/>
          </a:xfrm>
          <a:prstGeom prst="straightConnector1">
            <a:avLst/>
          </a:prstGeom>
          <a:ln w="50800">
            <a:solidFill>
              <a:srgbClr val="0000FF"/>
            </a:solidFill>
          </a:ln>
        </p:spPr>
      </p:cxnSp>
      <p:cxnSp>
        <p:nvCxnSpPr>
          <p:cNvPr id="517" name="Connector 517"/>
          <p:cNvCxnSpPr>
            <a:stCxn id="507" idx="0"/>
            <a:endCxn id="503" idx="0"/>
          </p:cNvCxnSpPr>
          <p:nvPr/>
        </p:nvCxnSpPr>
        <p:spPr>
          <a:xfrm flipH="1" flipV="1">
            <a:off x="6803371" y="3535899"/>
            <a:ext cx="452644" cy="1937161"/>
          </a:xfrm>
          <a:prstGeom prst="straightConnector1">
            <a:avLst/>
          </a:prstGeom>
          <a:ln w="50800">
            <a:solidFill>
              <a:srgbClr val="0000FF"/>
            </a:solidFill>
          </a:ln>
        </p:spPr>
      </p:cxnSp>
      <p:cxnSp>
        <p:nvCxnSpPr>
          <p:cNvPr id="518" name="Connector 518"/>
          <p:cNvCxnSpPr>
            <a:stCxn id="507" idx="0"/>
            <a:endCxn id="505" idx="0"/>
          </p:cNvCxnSpPr>
          <p:nvPr/>
        </p:nvCxnSpPr>
        <p:spPr>
          <a:xfrm flipH="1" flipV="1">
            <a:off x="7154989" y="2463762"/>
            <a:ext cx="101026" cy="3009298"/>
          </a:xfrm>
          <a:prstGeom prst="straightConnector1">
            <a:avLst/>
          </a:prstGeom>
          <a:ln w="50800">
            <a:solidFill>
              <a:srgbClr val="0000FF"/>
            </a:solidFill>
          </a:ln>
        </p:spPr>
      </p:cxnSp>
      <p:cxnSp>
        <p:nvCxnSpPr>
          <p:cNvPr id="519" name="Connector 519"/>
          <p:cNvCxnSpPr>
            <a:stCxn id="505" idx="0"/>
            <a:endCxn id="506" idx="0"/>
          </p:cNvCxnSpPr>
          <p:nvPr/>
        </p:nvCxnSpPr>
        <p:spPr>
          <a:xfrm flipH="1">
            <a:off x="6089006" y="2463762"/>
            <a:ext cx="1065984" cy="1186382"/>
          </a:xfrm>
          <a:prstGeom prst="straightConnector1">
            <a:avLst/>
          </a:prstGeom>
          <a:ln w="50800">
            <a:solidFill>
              <a:srgbClr val="0000FF"/>
            </a:solidFill>
          </a:ln>
        </p:spPr>
      </p:cxnSp>
      <p:cxnSp>
        <p:nvCxnSpPr>
          <p:cNvPr id="520" name="Connector 520"/>
          <p:cNvCxnSpPr>
            <a:stCxn id="510" idx="0"/>
            <a:endCxn id="509" idx="0"/>
          </p:cNvCxnSpPr>
          <p:nvPr/>
        </p:nvCxnSpPr>
        <p:spPr>
          <a:xfrm flipV="1">
            <a:off x="7725048" y="4133147"/>
            <a:ext cx="526183" cy="521058"/>
          </a:xfrm>
          <a:prstGeom prst="straightConnector1">
            <a:avLst/>
          </a:prstGeom>
          <a:ln w="50800">
            <a:solidFill>
              <a:srgbClr val="0000FF"/>
            </a:solidFill>
          </a:ln>
        </p:spPr>
      </p:cxn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after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after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nodeType="after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5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9" grpId="18"/>
      <p:bldP build="whole" bldLvl="1" animBg="1" rev="0" advAuto="0" spid="503" grpId="2"/>
      <p:bldP build="whole" bldLvl="1" animBg="1" rev="0" advAuto="0" spid="506" grpId="5"/>
      <p:bldP build="whole" bldLvl="1" animBg="1" rev="0" advAuto="0" spid="509" grpId="8"/>
      <p:bldP build="whole" bldLvl="1" animBg="1" rev="0" advAuto="0" spid="510" grpId="9"/>
      <p:bldP build="whole" bldLvl="1" animBg="1" rev="0" advAuto="0" spid="511" grpId="10"/>
      <p:bldP build="whole" bldLvl="1" animBg="1" rev="0" advAuto="0" spid="504" grpId="3"/>
      <p:bldP build="whole" bldLvl="1" animBg="1" rev="0" advAuto="0" spid="514" grpId="13"/>
      <p:bldP build="p" bldLvl="1" animBg="1" rev="0" advAuto="0" spid="502" grpId="1"/>
      <p:bldP build="whole" bldLvl="1" animBg="1" rev="0" advAuto="0" spid="515" grpId="14"/>
      <p:bldP build="whole" bldLvl="1" animBg="1" rev="0" advAuto="0" spid="507" grpId="6"/>
      <p:bldP build="whole" bldLvl="1" animBg="1" rev="0" advAuto="0" spid="517" grpId="16"/>
      <p:bldP build="whole" bldLvl="1" animBg="1" rev="0" advAuto="0" spid="520" grpId="19"/>
      <p:bldP build="whole" bldLvl="1" animBg="1" rev="0" advAuto="0" spid="513" grpId="12"/>
      <p:bldP build="whole" bldLvl="1" animBg="1" rev="0" advAuto="0" spid="508" grpId="7"/>
      <p:bldP build="whole" bldLvl="1" animBg="1" rev="0" advAuto="0" spid="518" grpId="17"/>
      <p:bldP build="whole" bldLvl="1" animBg="1" rev="0" advAuto="0" spid="505" grpId="4"/>
      <p:bldP build="whole" bldLvl="1" animBg="1" rev="0" advAuto="0" spid="512" grpId="11"/>
      <p:bldP build="whole" bldLvl="1" animBg="1" rev="0" advAuto="0" spid="516" grpId="1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type="title"/>
          </p:nvPr>
        </p:nvSpPr>
        <p:spPr>
          <a:xfrm>
            <a:off x="900112" y="244157"/>
            <a:ext cx="7345362" cy="1339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pPr/>
            <a:r>
              <a:t>Graph Sparsification</a:t>
            </a:r>
          </a:p>
        </p:txBody>
      </p:sp>
      <p:sp>
        <p:nvSpPr>
          <p:cNvPr id="234" name="Shape 234"/>
          <p:cNvSpPr/>
          <p:nvPr>
            <p:ph type="body" idx="1"/>
          </p:nvPr>
        </p:nvSpPr>
        <p:spPr>
          <a:xfrm>
            <a:off x="464959" y="1785205"/>
            <a:ext cx="6642407" cy="4439339"/>
          </a:xfrm>
          <a:prstGeom prst="rect">
            <a:avLst/>
          </a:prstGeom>
        </p:spPr>
        <p:txBody>
          <a:bodyPr/>
          <a:lstStyle/>
          <a:p>
            <a:pPr>
              <a:defRPr u="sng"/>
            </a:pPr>
            <a:r>
              <a:t>Input</a:t>
            </a:r>
            <a:r>
              <a:rPr u="none"/>
              <a:t>: Dense graph </a:t>
            </a:r>
            <a:r>
              <a:rPr b="1" u="none"/>
              <a:t>G</a:t>
            </a:r>
            <a:endParaRPr b="1" u="none"/>
          </a:p>
          <a:p>
            <a:pPr>
              <a:defRPr u="sng"/>
            </a:pPr>
            <a:r>
              <a:t>Goal</a:t>
            </a:r>
            <a:r>
              <a:rPr u="none"/>
              <a:t>: Sparse (weighted) subgraph </a:t>
            </a:r>
            <a:r>
              <a:rPr b="1" u="none"/>
              <a:t>H</a:t>
            </a:r>
            <a:r>
              <a:rPr u="none"/>
              <a:t> that approximately preserves some properties of </a:t>
            </a:r>
            <a:r>
              <a:rPr b="1" u="none"/>
              <a:t>G</a:t>
            </a:r>
            <a:endParaRPr b="1" u="none"/>
          </a:p>
          <a:p>
            <a:pPr/>
            <a:r>
              <a:t>Examples:</a:t>
            </a:r>
          </a:p>
          <a:p>
            <a:pPr lvl="1" marL="579437" indent="-228600">
              <a:spcBef>
                <a:spcPts val="600"/>
              </a:spcBef>
              <a:buClr>
                <a:srgbClr val="B0BCC1"/>
              </a:buClr>
              <a:defRPr sz="2200"/>
            </a:pPr>
            <a:r>
              <a:t>Shortest paths </a:t>
            </a:r>
            <a:r>
              <a:rPr sz="1800"/>
              <a:t>(“spanners”)</a:t>
            </a:r>
            <a:r>
              <a:rPr sz="2000"/>
              <a:t> </a:t>
            </a:r>
            <a:r>
              <a:rPr sz="2000">
                <a:solidFill>
                  <a:srgbClr val="800000"/>
                </a:solidFill>
              </a:rPr>
              <a:t>[Peleg-Schäffer’89]</a:t>
            </a:r>
          </a:p>
          <a:p>
            <a:pPr lvl="1" marL="579437" indent="-228600">
              <a:spcBef>
                <a:spcPts val="600"/>
              </a:spcBef>
              <a:buClr>
                <a:srgbClr val="B0BCC1"/>
              </a:buClr>
              <a:defRPr sz="2200"/>
            </a:pPr>
            <a:r>
              <a:t>Cut values </a:t>
            </a:r>
            <a:r>
              <a:rPr sz="1800"/>
              <a:t>(“cut sparsifiers”)</a:t>
            </a:r>
            <a:r>
              <a:t> </a:t>
            </a:r>
            <a:r>
              <a:rPr sz="2000">
                <a:solidFill>
                  <a:srgbClr val="800000"/>
                </a:solidFill>
              </a:rPr>
              <a:t>[Benczúr-Karger’96]</a:t>
            </a:r>
          </a:p>
          <a:p>
            <a:pPr lvl="1" marL="579437" indent="-228600">
              <a:spcBef>
                <a:spcPts val="600"/>
              </a:spcBef>
              <a:buClr>
                <a:srgbClr val="B0BCC1"/>
              </a:buClr>
              <a:defRPr sz="2200"/>
            </a:pPr>
            <a:r>
              <a:t>Eigenvalues </a:t>
            </a:r>
            <a:r>
              <a:rPr sz="1800"/>
              <a:t>(“spectral sparsifiers”)</a:t>
            </a:r>
            <a:r>
              <a:t> </a:t>
            </a:r>
            <a:r>
              <a:rPr sz="2000">
                <a:solidFill>
                  <a:srgbClr val="800000"/>
                </a:solidFill>
              </a:rPr>
              <a:t>[Spielman-Teng’04]</a:t>
            </a:r>
          </a:p>
          <a:p>
            <a:pPr lvl="1" marL="579437" indent="-228600">
              <a:spcBef>
                <a:spcPts val="600"/>
              </a:spcBef>
              <a:buClr>
                <a:srgbClr val="B0BCC1"/>
              </a:buClr>
              <a:defRPr sz="2200"/>
            </a:pPr>
            <a:r>
              <a:t>Resistance distances</a:t>
            </a:r>
          </a:p>
        </p:txBody>
      </p:sp>
      <p:pic>
        <p:nvPicPr>
          <p:cNvPr id="235" name="image4.png" descr="densegraph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27939" y="1785205"/>
            <a:ext cx="1902331" cy="20752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age5.png" descr="sparsegraph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85009" y="4041095"/>
            <a:ext cx="1958090" cy="21360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6" grpId="3"/>
      <p:bldP build="whole" bldLvl="1" animBg="1" rev="0" advAuto="0" spid="235" grpId="2"/>
      <p:bldP build="p" bldLvl="1" animBg="1" rev="0" advAuto="0" spid="23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/>
          <p:nvPr>
            <p:ph type="title"/>
          </p:nvPr>
        </p:nvSpPr>
        <p:spPr>
          <a:xfrm>
            <a:off x="900112" y="244157"/>
            <a:ext cx="7345362" cy="1339851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3366FF"/>
                </a:solidFill>
              </a:defRPr>
            </a:pPr>
            <a:r>
              <a:t>Step 2: Degree &gt; </a:t>
            </a:r>
            <a:r>
              <a:rPr>
                <a:latin typeface="Arial Unicode MS"/>
                <a:ea typeface="Arial Unicode MS"/>
                <a:cs typeface="Arial Unicode MS"/>
                <a:sym typeface="Arial Unicode MS"/>
              </a:rPr>
              <a:t>(½+δ)n</a:t>
            </a:r>
          </a:p>
        </p:txBody>
      </p:sp>
      <p:sp>
        <p:nvSpPr>
          <p:cNvPr id="523" name="Shape 523"/>
          <p:cNvSpPr/>
          <p:nvPr>
            <p:ph type="body" idx="1"/>
          </p:nvPr>
        </p:nvSpPr>
        <p:spPr>
          <a:xfrm>
            <a:off x="326908" y="1722751"/>
            <a:ext cx="8449321" cy="4602389"/>
          </a:xfrm>
          <a:prstGeom prst="rect">
            <a:avLst/>
          </a:prstGeom>
        </p:spPr>
        <p:txBody>
          <a:bodyPr/>
          <a:lstStyle/>
          <a:p>
            <a:pPr marL="0" indent="0" defTabSz="905255">
              <a:lnSpc>
                <a:spcPct val="80000"/>
              </a:lnSpc>
              <a:spcBef>
                <a:spcPts val="1900"/>
              </a:spcBef>
              <a:buSzTx/>
              <a:buNone/>
              <a:defRPr sz="2178"/>
            </a:pPr>
            <a:r>
              <a:t>Suppose </a:t>
            </a:r>
            <a:r>
              <a:rPr b="1"/>
              <a:t>G</a:t>
            </a:r>
            <a:r>
              <a:t> is D-regular with </a:t>
            </a:r>
            <a:r>
              <a:rPr>
                <a:solidFill>
                  <a:srgbClr val="660066"/>
                </a:solidFill>
              </a:rPr>
              <a:t>D &gt; </a:t>
            </a:r>
            <a:r>
              <a:rPr>
                <a:solidFill>
                  <a:srgbClr val="660066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(½+δ)n</a:t>
            </a:r>
            <a:endParaRPr>
              <a:solidFill>
                <a:srgbClr val="660066"/>
              </a:solidFill>
              <a:latin typeface="Arial Unicode MS"/>
              <a:ea typeface="Arial Unicode MS"/>
              <a:cs typeface="Arial Unicode MS"/>
              <a:sym typeface="Arial Unicode MS"/>
            </a:endParaRPr>
          </a:p>
          <a:p>
            <a:pPr marL="339470" indent="-339470" defTabSz="905255">
              <a:lnSpc>
                <a:spcPct val="80000"/>
              </a:lnSpc>
              <a:spcBef>
                <a:spcPts val="1900"/>
              </a:spcBef>
              <a:defRPr b="1" sz="2178">
                <a:solidFill>
                  <a:srgbClr val="3366FF"/>
                </a:solidFill>
              </a:defRPr>
            </a:pPr>
            <a:r>
              <a:t>Theorem</a:t>
            </a:r>
            <a:r>
              <a:rPr b="0">
                <a:solidFill>
                  <a:srgbClr val="404040"/>
                </a:solidFill>
              </a:rPr>
              <a:t>: </a:t>
            </a:r>
            <a:r>
              <a:rPr>
                <a:solidFill>
                  <a:srgbClr val="404040"/>
                </a:solidFill>
              </a:rPr>
              <a:t>G</a:t>
            </a:r>
            <a:r>
              <a:rPr b="0">
                <a:solidFill>
                  <a:srgbClr val="404040"/>
                </a:solidFill>
              </a:rPr>
              <a:t> decomposes into disjoint Hamiltonian cycles.</a:t>
            </a:r>
          </a:p>
          <a:p>
            <a:pPr lvl="1" marL="573643" indent="-226313" defTabSz="905255">
              <a:lnSpc>
                <a:spcPct val="80000"/>
              </a:lnSpc>
              <a:spcBef>
                <a:spcPts val="500"/>
              </a:spcBef>
              <a:buClr>
                <a:srgbClr val="B0BCC1"/>
              </a:buClr>
              <a:defRPr sz="1782">
                <a:solidFill>
                  <a:srgbClr val="800000"/>
                </a:solidFill>
              </a:defRPr>
            </a:pPr>
            <a:r>
              <a:t>[Perkovic-Reed’97, Csaba-Kühn-Lo-Osthus-Treglown’14]</a:t>
            </a:r>
            <a:endParaRPr sz="1979"/>
          </a:p>
          <a:p>
            <a:pPr marL="339470" indent="-339470" defTabSz="905255">
              <a:lnSpc>
                <a:spcPct val="80000"/>
              </a:lnSpc>
              <a:spcBef>
                <a:spcPts val="1900"/>
              </a:spcBef>
              <a:defRPr b="1" sz="2178">
                <a:solidFill>
                  <a:srgbClr val="3366FF"/>
                </a:solidFill>
              </a:defRPr>
            </a:pPr>
            <a:r>
              <a:t>Claim</a:t>
            </a:r>
            <a:r>
              <a:rPr b="0">
                <a:solidFill>
                  <a:srgbClr val="404040"/>
                </a:solidFill>
              </a:rPr>
              <a:t>: For any bisection in </a:t>
            </a:r>
            <a:r>
              <a:rPr>
                <a:solidFill>
                  <a:srgbClr val="404040"/>
                </a:solidFill>
              </a:rPr>
              <a:t>G</a:t>
            </a:r>
            <a:r>
              <a:rPr b="0">
                <a:solidFill>
                  <a:srgbClr val="404040"/>
                </a:solidFill>
              </a:rPr>
              <a:t>, we get a weave by choosing </a:t>
            </a:r>
            <a:r>
              <a:rPr b="0">
                <a:solidFill>
                  <a:srgbClr val="660066"/>
                </a:solidFill>
              </a:rPr>
              <a:t>O(log n)</a:t>
            </a:r>
            <a:r>
              <a:rPr b="0">
                <a:solidFill>
                  <a:srgbClr val="404040"/>
                </a:solidFill>
              </a:rPr>
              <a:t> uniformly random cycles from the decomposition.</a:t>
            </a:r>
          </a:p>
          <a:p>
            <a:pPr lvl="1" marL="573643" indent="-226313" defTabSz="905255">
              <a:lnSpc>
                <a:spcPct val="80000"/>
              </a:lnSpc>
              <a:spcBef>
                <a:spcPts val="500"/>
              </a:spcBef>
              <a:buClr>
                <a:srgbClr val="B0BCC1"/>
              </a:buClr>
              <a:defRPr sz="1979"/>
            </a:pPr>
            <a:r>
              <a:t>Straightforward randomized analysis</a:t>
            </a:r>
          </a:p>
          <a:p>
            <a:pPr marL="339470" indent="-339470" defTabSz="905255">
              <a:lnSpc>
                <a:spcPct val="80000"/>
              </a:lnSpc>
              <a:spcBef>
                <a:spcPts val="1900"/>
              </a:spcBef>
              <a:defRPr b="1" sz="2178"/>
            </a:pPr>
            <a:r>
              <a:t>Play the Cut-Weave game</a:t>
            </a:r>
            <a:r>
              <a:rPr b="0"/>
              <a:t> with </a:t>
            </a:r>
            <a:r>
              <a:rPr b="0">
                <a:solidFill>
                  <a:srgbClr val="660066"/>
                </a:solidFill>
              </a:rPr>
              <a:t>r = log n</a:t>
            </a:r>
            <a:r>
              <a:rPr b="0"/>
              <a:t>:</a:t>
            </a:r>
          </a:p>
          <a:p>
            <a:pPr lvl="1" marL="573643" indent="-226313" defTabSz="905255">
              <a:lnSpc>
                <a:spcPct val="80000"/>
              </a:lnSpc>
              <a:spcBef>
                <a:spcPts val="500"/>
              </a:spcBef>
              <a:buClr>
                <a:srgbClr val="B0BCC1"/>
              </a:buClr>
              <a:defRPr sz="1979"/>
            </a:pPr>
            <a:r>
              <a:t>For </a:t>
            </a:r>
            <a:r>
              <a:rPr b="1"/>
              <a:t>Cut player</a:t>
            </a:r>
            <a:r>
              <a:t>, use winning strategy</a:t>
            </a:r>
          </a:p>
          <a:p>
            <a:pPr lvl="1" marL="573643" indent="-226313" defTabSz="905255">
              <a:lnSpc>
                <a:spcPct val="80000"/>
              </a:lnSpc>
              <a:spcBef>
                <a:spcPts val="500"/>
              </a:spcBef>
              <a:buClr>
                <a:srgbClr val="B0BCC1"/>
              </a:buClr>
              <a:defRPr sz="1979"/>
            </a:pPr>
            <a:r>
              <a:t>For </a:t>
            </a:r>
            <a:r>
              <a:rPr b="1"/>
              <a:t>Weave player</a:t>
            </a:r>
            <a:r>
              <a:t>, sample random cycles to form a weave</a:t>
            </a:r>
          </a:p>
          <a:p>
            <a:pPr marL="339470" indent="-339470" defTabSz="905255">
              <a:lnSpc>
                <a:spcPct val="80000"/>
              </a:lnSpc>
              <a:spcBef>
                <a:spcPts val="1900"/>
              </a:spcBef>
              <a:defRPr sz="2178"/>
            </a:pPr>
            <a:r>
              <a:t>Resulting </a:t>
            </a:r>
            <a:r>
              <a:rPr b="1"/>
              <a:t>H</a:t>
            </a:r>
            <a:r>
              <a:t> is an </a:t>
            </a:r>
            <a:r>
              <a:rPr>
                <a:solidFill>
                  <a:srgbClr val="660066"/>
                </a:solidFill>
              </a:rPr>
              <a:t>O(log</a:t>
            </a:r>
            <a:r>
              <a:rPr baseline="29979">
                <a:solidFill>
                  <a:srgbClr val="660066"/>
                </a:solidFill>
              </a:rPr>
              <a:t>3</a:t>
            </a:r>
            <a:r>
              <a:rPr>
                <a:solidFill>
                  <a:srgbClr val="660066"/>
                </a:solidFill>
              </a:rPr>
              <a:t>n)</a:t>
            </a:r>
            <a:r>
              <a:t>-regular expander subgraph of </a:t>
            </a:r>
            <a:r>
              <a:rPr b="1"/>
              <a:t>G</a:t>
            </a:r>
            <a:r>
              <a:t>.</a:t>
            </a:r>
          </a:p>
          <a:p>
            <a:pPr marL="339470" indent="-339470" defTabSz="905255">
              <a:lnSpc>
                <a:spcPct val="80000"/>
              </a:lnSpc>
              <a:spcBef>
                <a:spcPts val="1900"/>
              </a:spcBef>
              <a:defRPr sz="2178"/>
            </a:pPr>
            <a:r>
              <a:t>Extension to any </a:t>
            </a:r>
            <a:r>
              <a:rPr>
                <a:solidFill>
                  <a:srgbClr val="660066"/>
                </a:solidFill>
              </a:rPr>
              <a:t>D=</a:t>
            </a:r>
            <a:r>
              <a:rPr>
                <a:solidFill>
                  <a:srgbClr val="660066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Ω(n)</a:t>
            </a:r>
            <a:r>
              <a:t>: No decomposition, no direct weaves…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52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/>
          <p:nvPr>
            <p:ph type="title"/>
          </p:nvPr>
        </p:nvSpPr>
        <p:spPr>
          <a:xfrm>
            <a:off x="900112" y="244157"/>
            <a:ext cx="7345362" cy="1339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pPr/>
            <a:r>
              <a:t>Conclusion</a:t>
            </a:r>
          </a:p>
        </p:txBody>
      </p:sp>
      <p:sp>
        <p:nvSpPr>
          <p:cNvPr id="526" name="Shape 526"/>
          <p:cNvSpPr/>
          <p:nvPr>
            <p:ph type="body" idx="1"/>
          </p:nvPr>
        </p:nvSpPr>
        <p:spPr>
          <a:xfrm>
            <a:off x="628669" y="1886224"/>
            <a:ext cx="8021826" cy="4338320"/>
          </a:xfrm>
          <a:prstGeom prst="rect">
            <a:avLst/>
          </a:prstGeom>
        </p:spPr>
        <p:txBody>
          <a:bodyPr/>
          <a:lstStyle/>
          <a:p>
            <a:pPr/>
            <a:r>
              <a:t>Resistance sparsifiers of size </a:t>
            </a:r>
            <a:r>
              <a:rPr>
                <a:solidFill>
                  <a:srgbClr val="660066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Õ(n/ε) </a:t>
            </a:r>
            <a:r>
              <a:t>for restricted family of graphs – dense regular expanders</a:t>
            </a:r>
          </a:p>
          <a:p>
            <a:pPr/>
            <a:r>
              <a:t>Gap between spectral and resistance sparsification</a:t>
            </a:r>
          </a:p>
          <a:p>
            <a:pPr/>
            <a:r>
              <a:t>Interesting technical result: all dense expanders contain sparse expander as subgraph</a:t>
            </a:r>
          </a:p>
          <a:p>
            <a:pPr>
              <a:defRPr b="1"/>
            </a:pPr>
            <a:r>
              <a:t>Open questions:</a:t>
            </a:r>
          </a:p>
          <a:p>
            <a:pPr lvl="1" marL="579437" indent="-228600">
              <a:spcBef>
                <a:spcPts val="600"/>
              </a:spcBef>
              <a:buClr>
                <a:srgbClr val="B0BCC1"/>
              </a:buClr>
              <a:defRPr sz="2200"/>
            </a:pPr>
            <a:r>
              <a:t>Resolve conjecture!  O(n/</a:t>
            </a:r>
            <a:r>
              <a:rPr sz="2000"/>
              <a:t>ε) for all graphs???</a:t>
            </a:r>
          </a:p>
          <a:p>
            <a:pPr lvl="1" marL="579437" indent="-228600">
              <a:spcBef>
                <a:spcPts val="600"/>
              </a:spcBef>
              <a:buClr>
                <a:srgbClr val="B0BCC1"/>
              </a:buClr>
              <a:defRPr sz="2200"/>
            </a:pPr>
            <a:r>
              <a:t>Direct analysis for decompose-and-sample algorithm?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52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/>
          <p:nvPr>
            <p:ph type="title"/>
          </p:nvPr>
        </p:nvSpPr>
        <p:spPr>
          <a:xfrm>
            <a:off x="900112" y="244157"/>
            <a:ext cx="7345362" cy="1339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pPr/>
            <a:r>
              <a:t>Open Questions</a:t>
            </a:r>
          </a:p>
        </p:txBody>
      </p:sp>
      <p:sp>
        <p:nvSpPr>
          <p:cNvPr id="529" name="Shape 529"/>
          <p:cNvSpPr/>
          <p:nvPr>
            <p:ph type="body" idx="1"/>
          </p:nvPr>
        </p:nvSpPr>
        <p:spPr>
          <a:xfrm>
            <a:off x="628669" y="1886224"/>
            <a:ext cx="8021826" cy="4338320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600"/>
              </a:spcBef>
              <a:buClr>
                <a:srgbClr val="B0BCC1"/>
              </a:buClr>
            </a:pPr>
            <a:r>
              <a:t>Resolve conjecture!  O(n/ε) for all graphs???</a:t>
            </a:r>
          </a:p>
          <a:p>
            <a:pPr marL="228600" indent="-228600">
              <a:spcBef>
                <a:spcPts val="600"/>
              </a:spcBef>
              <a:buClr>
                <a:srgbClr val="B0BCC1"/>
              </a:buClr>
            </a:pPr>
          </a:p>
          <a:p>
            <a:pPr marL="228600" indent="-228600">
              <a:spcBef>
                <a:spcPts val="600"/>
              </a:spcBef>
              <a:buClr>
                <a:srgbClr val="B0BCC1"/>
              </a:buClr>
            </a:pPr>
            <a:r>
              <a:t>Sketching version: what if we don’t necessarily want a sparsifier, just want a sketch that lets us compute (approximate) resistances?</a:t>
            </a:r>
          </a:p>
          <a:p>
            <a:pPr lvl="1" marL="579437" indent="-228600">
              <a:spcBef>
                <a:spcPts val="600"/>
              </a:spcBef>
              <a:buClr>
                <a:srgbClr val="B0BCC1"/>
              </a:buClr>
              <a:defRPr sz="2200"/>
            </a:pPr>
            <a:r>
              <a:t>Two solutions of size Õ(n/ε</a:t>
            </a:r>
            <a:r>
              <a:rPr baseline="31999"/>
              <a:t>2</a:t>
            </a:r>
            <a:r>
              <a:t>):</a:t>
            </a:r>
          </a:p>
          <a:p>
            <a:pPr lvl="2" marL="808037" indent="-228600">
              <a:spcBef>
                <a:spcPts val="600"/>
              </a:spcBef>
              <a:buClr>
                <a:srgbClr val="B0BCC1"/>
              </a:buClr>
              <a:defRPr sz="2000"/>
            </a:pPr>
            <a:r>
              <a:t>Spectral sparsifier</a:t>
            </a:r>
          </a:p>
          <a:p>
            <a:pPr lvl="2" marL="808037" indent="-228600">
              <a:spcBef>
                <a:spcPts val="600"/>
              </a:spcBef>
              <a:buClr>
                <a:srgbClr val="B0BCC1"/>
              </a:buClr>
              <a:defRPr sz="2000"/>
            </a:pPr>
            <a:r>
              <a:t>Use Johnson-Lindenstrauss on 𝓁</a:t>
            </a:r>
            <a:r>
              <a:rPr baseline="-5999"/>
              <a:t>2</a:t>
            </a:r>
            <a:r>
              <a:rPr baseline="31999"/>
              <a:t>2</a:t>
            </a:r>
            <a:r>
              <a:t> embedding of resistances</a:t>
            </a:r>
          </a:p>
          <a:p>
            <a:pPr lvl="1" marL="579437" indent="-228600">
              <a:spcBef>
                <a:spcPts val="600"/>
              </a:spcBef>
              <a:buClr>
                <a:srgbClr val="B0BCC1"/>
              </a:buClr>
              <a:defRPr sz="2200"/>
            </a:pPr>
            <a:r>
              <a:t>Is there a sketch of size Õ(n/ε)?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2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/>
          <p:nvPr>
            <p:ph type="title"/>
          </p:nvPr>
        </p:nvSpPr>
        <p:spPr>
          <a:xfrm>
            <a:off x="900112" y="1597947"/>
            <a:ext cx="7345362" cy="1676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pPr/>
            <a:r>
              <a:t>Thank you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title"/>
          </p:nvPr>
        </p:nvSpPr>
        <p:spPr>
          <a:xfrm>
            <a:off x="900112" y="244157"/>
            <a:ext cx="7345362" cy="1339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pPr/>
            <a:r>
              <a:t>Graph Metrics</a:t>
            </a:r>
          </a:p>
        </p:txBody>
      </p:sp>
      <p:sp>
        <p:nvSpPr>
          <p:cNvPr id="239" name="Shape 239"/>
          <p:cNvSpPr/>
          <p:nvPr>
            <p:ph type="body" sz="half" idx="1"/>
          </p:nvPr>
        </p:nvSpPr>
        <p:spPr>
          <a:xfrm>
            <a:off x="469125" y="1578427"/>
            <a:ext cx="8007932" cy="2012801"/>
          </a:xfrm>
          <a:prstGeom prst="rect">
            <a:avLst/>
          </a:prstGeom>
        </p:spPr>
        <p:txBody>
          <a:bodyPr/>
          <a:lstStyle/>
          <a:p>
            <a:pPr/>
            <a:r>
              <a:t>Sometimes shortest-path distance is not right notion of distance in graph</a:t>
            </a:r>
          </a:p>
          <a:p>
            <a:pPr lvl="1" marL="693737" indent="-342900">
              <a:spcBef>
                <a:spcPts val="1000"/>
              </a:spcBef>
              <a:defRPr sz="2000"/>
            </a:pPr>
            <a:r>
              <a:t>Some applications: want “distance” to measure “similarity” or “closeness”</a:t>
            </a:r>
          </a:p>
          <a:p>
            <a:pPr lvl="1" marL="693737" indent="-342900">
              <a:spcBef>
                <a:spcPts val="1000"/>
              </a:spcBef>
              <a:defRPr sz="2000"/>
            </a:pPr>
            <a:r>
              <a:t>Take “width” into account</a:t>
            </a:r>
          </a:p>
        </p:txBody>
      </p:sp>
      <p:sp>
        <p:nvSpPr>
          <p:cNvPr id="240" name="Shape 240"/>
          <p:cNvSpPr/>
          <p:nvPr/>
        </p:nvSpPr>
        <p:spPr>
          <a:xfrm>
            <a:off x="2936565" y="4229457"/>
            <a:ext cx="127001" cy="12701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1" name="Shape 241"/>
          <p:cNvSpPr/>
          <p:nvPr/>
        </p:nvSpPr>
        <p:spPr>
          <a:xfrm>
            <a:off x="3788294" y="4241782"/>
            <a:ext cx="127001" cy="12701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cxnSp>
        <p:nvCxnSpPr>
          <p:cNvPr id="242" name="Connector 242"/>
          <p:cNvCxnSpPr>
            <a:stCxn id="240" idx="0"/>
            <a:endCxn id="241" idx="0"/>
          </p:cNvCxnSpPr>
          <p:nvPr/>
        </p:nvCxnSpPr>
        <p:spPr>
          <a:xfrm>
            <a:off x="3000065" y="4292961"/>
            <a:ext cx="851730" cy="12327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sp>
        <p:nvSpPr>
          <p:cNvPr id="243" name="Shape 243"/>
          <p:cNvSpPr/>
          <p:nvPr/>
        </p:nvSpPr>
        <p:spPr>
          <a:xfrm>
            <a:off x="2795840" y="3740108"/>
            <a:ext cx="239426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/>
            </a:lvl1pPr>
          </a:lstStyle>
          <a:p>
            <a:pPr/>
            <a:r>
              <a:t>x</a:t>
            </a:r>
          </a:p>
        </p:txBody>
      </p:sp>
      <p:sp>
        <p:nvSpPr>
          <p:cNvPr id="244" name="Shape 244"/>
          <p:cNvSpPr/>
          <p:nvPr/>
        </p:nvSpPr>
        <p:spPr>
          <a:xfrm>
            <a:off x="4640022" y="4241782"/>
            <a:ext cx="127001" cy="12701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5" name="Shape 245"/>
          <p:cNvSpPr/>
          <p:nvPr/>
        </p:nvSpPr>
        <p:spPr>
          <a:xfrm>
            <a:off x="5491750" y="4229457"/>
            <a:ext cx="127001" cy="12701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cxnSp>
        <p:nvCxnSpPr>
          <p:cNvPr id="246" name="Connector 246"/>
          <p:cNvCxnSpPr>
            <a:stCxn id="241" idx="0"/>
            <a:endCxn id="244" idx="0"/>
          </p:cNvCxnSpPr>
          <p:nvPr/>
        </p:nvCxnSpPr>
        <p:spPr>
          <a:xfrm>
            <a:off x="3851794" y="4305287"/>
            <a:ext cx="851729" cy="1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cxnSp>
        <p:nvCxnSpPr>
          <p:cNvPr id="247" name="Connector 247"/>
          <p:cNvCxnSpPr>
            <a:stCxn id="245" idx="0"/>
            <a:endCxn id="244" idx="0"/>
          </p:cNvCxnSpPr>
          <p:nvPr/>
        </p:nvCxnSpPr>
        <p:spPr>
          <a:xfrm flipH="1">
            <a:off x="4703522" y="4292961"/>
            <a:ext cx="851729" cy="12327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sp>
        <p:nvSpPr>
          <p:cNvPr id="248" name="Shape 248"/>
          <p:cNvSpPr/>
          <p:nvPr/>
        </p:nvSpPr>
        <p:spPr>
          <a:xfrm>
            <a:off x="5577853" y="3740108"/>
            <a:ext cx="239426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/>
            </a:lvl1pPr>
          </a:lstStyle>
          <a:p>
            <a:pPr/>
            <a:r>
              <a:t>y</a:t>
            </a:r>
          </a:p>
        </p:txBody>
      </p:sp>
      <p:sp>
        <p:nvSpPr>
          <p:cNvPr id="249" name="Shape 249"/>
          <p:cNvSpPr/>
          <p:nvPr/>
        </p:nvSpPr>
        <p:spPr>
          <a:xfrm>
            <a:off x="2940852" y="5526358"/>
            <a:ext cx="127001" cy="12700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0" name="Shape 250"/>
          <p:cNvSpPr/>
          <p:nvPr/>
        </p:nvSpPr>
        <p:spPr>
          <a:xfrm>
            <a:off x="3792580" y="5538683"/>
            <a:ext cx="127001" cy="12701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cxnSp>
        <p:nvCxnSpPr>
          <p:cNvPr id="251" name="Connector 251"/>
          <p:cNvCxnSpPr>
            <a:stCxn id="249" idx="0"/>
            <a:endCxn id="250" idx="0"/>
          </p:cNvCxnSpPr>
          <p:nvPr/>
        </p:nvCxnSpPr>
        <p:spPr>
          <a:xfrm>
            <a:off x="3004352" y="5589862"/>
            <a:ext cx="851729" cy="12326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sp>
        <p:nvSpPr>
          <p:cNvPr id="252" name="Shape 252"/>
          <p:cNvSpPr/>
          <p:nvPr/>
        </p:nvSpPr>
        <p:spPr>
          <a:xfrm>
            <a:off x="2800126" y="5037009"/>
            <a:ext cx="239426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/>
            </a:lvl1pPr>
          </a:lstStyle>
          <a:p>
            <a:pPr/>
            <a:r>
              <a:t>x</a:t>
            </a:r>
          </a:p>
        </p:txBody>
      </p:sp>
      <p:sp>
        <p:nvSpPr>
          <p:cNvPr id="253" name="Shape 253"/>
          <p:cNvSpPr/>
          <p:nvPr/>
        </p:nvSpPr>
        <p:spPr>
          <a:xfrm>
            <a:off x="4644308" y="5538683"/>
            <a:ext cx="127001" cy="12701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4" name="Shape 254"/>
          <p:cNvSpPr/>
          <p:nvPr/>
        </p:nvSpPr>
        <p:spPr>
          <a:xfrm>
            <a:off x="5496036" y="5526358"/>
            <a:ext cx="127001" cy="12700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cxnSp>
        <p:nvCxnSpPr>
          <p:cNvPr id="255" name="Connector 255"/>
          <p:cNvCxnSpPr>
            <a:stCxn id="250" idx="0"/>
            <a:endCxn id="253" idx="0"/>
          </p:cNvCxnSpPr>
          <p:nvPr/>
        </p:nvCxnSpPr>
        <p:spPr>
          <a:xfrm>
            <a:off x="3856080" y="5602187"/>
            <a:ext cx="851729" cy="1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cxnSp>
        <p:nvCxnSpPr>
          <p:cNvPr id="256" name="Connector 256"/>
          <p:cNvCxnSpPr>
            <a:stCxn id="254" idx="0"/>
            <a:endCxn id="253" idx="0"/>
          </p:cNvCxnSpPr>
          <p:nvPr/>
        </p:nvCxnSpPr>
        <p:spPr>
          <a:xfrm flipH="1">
            <a:off x="4707808" y="5589862"/>
            <a:ext cx="851729" cy="12326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sp>
        <p:nvSpPr>
          <p:cNvPr id="257" name="Shape 257"/>
          <p:cNvSpPr/>
          <p:nvPr/>
        </p:nvSpPr>
        <p:spPr>
          <a:xfrm>
            <a:off x="5582138" y="5037009"/>
            <a:ext cx="239426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/>
            </a:lvl1pPr>
          </a:lstStyle>
          <a:p>
            <a:pPr/>
            <a:r>
              <a:t>y</a:t>
            </a:r>
          </a:p>
        </p:txBody>
      </p:sp>
      <p:sp>
        <p:nvSpPr>
          <p:cNvPr id="258" name="Shape 258"/>
          <p:cNvSpPr/>
          <p:nvPr/>
        </p:nvSpPr>
        <p:spPr>
          <a:xfrm>
            <a:off x="3792580" y="4962890"/>
            <a:ext cx="127001" cy="12700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9" name="Shape 259"/>
          <p:cNvSpPr/>
          <p:nvPr/>
        </p:nvSpPr>
        <p:spPr>
          <a:xfrm>
            <a:off x="4644308" y="4962890"/>
            <a:ext cx="127001" cy="12700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0" name="Shape 260"/>
          <p:cNvSpPr/>
          <p:nvPr/>
        </p:nvSpPr>
        <p:spPr>
          <a:xfrm>
            <a:off x="3792580" y="6114476"/>
            <a:ext cx="127001" cy="12701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1" name="Shape 261"/>
          <p:cNvSpPr/>
          <p:nvPr/>
        </p:nvSpPr>
        <p:spPr>
          <a:xfrm>
            <a:off x="4644308" y="6114476"/>
            <a:ext cx="127001" cy="12701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cxnSp>
        <p:nvCxnSpPr>
          <p:cNvPr id="262" name="Connector 262"/>
          <p:cNvCxnSpPr>
            <a:stCxn id="258" idx="0"/>
            <a:endCxn id="249" idx="0"/>
          </p:cNvCxnSpPr>
          <p:nvPr/>
        </p:nvCxnSpPr>
        <p:spPr>
          <a:xfrm flipH="1">
            <a:off x="3004352" y="5026394"/>
            <a:ext cx="851729" cy="563469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cxnSp>
        <p:nvCxnSpPr>
          <p:cNvPr id="263" name="Connector 263"/>
          <p:cNvCxnSpPr>
            <a:stCxn id="260" idx="0"/>
            <a:endCxn id="249" idx="0"/>
          </p:cNvCxnSpPr>
          <p:nvPr/>
        </p:nvCxnSpPr>
        <p:spPr>
          <a:xfrm flipH="1" flipV="1">
            <a:off x="3004352" y="5589862"/>
            <a:ext cx="851729" cy="588119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cxnSp>
        <p:nvCxnSpPr>
          <p:cNvPr id="264" name="Connector 264"/>
          <p:cNvCxnSpPr>
            <a:stCxn id="259" idx="0"/>
            <a:endCxn id="258" idx="0"/>
          </p:cNvCxnSpPr>
          <p:nvPr/>
        </p:nvCxnSpPr>
        <p:spPr>
          <a:xfrm flipH="1">
            <a:off x="3856080" y="5026394"/>
            <a:ext cx="851729" cy="1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cxnSp>
        <p:nvCxnSpPr>
          <p:cNvPr id="265" name="Connector 265"/>
          <p:cNvCxnSpPr>
            <a:stCxn id="253" idx="0"/>
            <a:endCxn id="258" idx="0"/>
          </p:cNvCxnSpPr>
          <p:nvPr/>
        </p:nvCxnSpPr>
        <p:spPr>
          <a:xfrm flipH="1" flipV="1">
            <a:off x="3856080" y="5026394"/>
            <a:ext cx="851729" cy="575794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cxnSp>
        <p:nvCxnSpPr>
          <p:cNvPr id="266" name="Connector 266"/>
          <p:cNvCxnSpPr>
            <a:stCxn id="261" idx="0"/>
            <a:endCxn id="258" idx="0"/>
          </p:cNvCxnSpPr>
          <p:nvPr/>
        </p:nvCxnSpPr>
        <p:spPr>
          <a:xfrm flipH="1" flipV="1">
            <a:off x="3856080" y="5026394"/>
            <a:ext cx="851729" cy="1151587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cxnSp>
        <p:nvCxnSpPr>
          <p:cNvPr id="267" name="Connector 267"/>
          <p:cNvCxnSpPr>
            <a:stCxn id="254" idx="0"/>
            <a:endCxn id="259" idx="0"/>
          </p:cNvCxnSpPr>
          <p:nvPr/>
        </p:nvCxnSpPr>
        <p:spPr>
          <a:xfrm flipH="1" flipV="1">
            <a:off x="4707808" y="5026394"/>
            <a:ext cx="851729" cy="563469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cxnSp>
        <p:nvCxnSpPr>
          <p:cNvPr id="268" name="Connector 268"/>
          <p:cNvCxnSpPr>
            <a:stCxn id="250" idx="0"/>
            <a:endCxn id="259" idx="0"/>
          </p:cNvCxnSpPr>
          <p:nvPr/>
        </p:nvCxnSpPr>
        <p:spPr>
          <a:xfrm flipV="1">
            <a:off x="3856080" y="5026394"/>
            <a:ext cx="851729" cy="575794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cxnSp>
        <p:nvCxnSpPr>
          <p:cNvPr id="269" name="Connector 269"/>
          <p:cNvCxnSpPr>
            <a:stCxn id="250" idx="0"/>
            <a:endCxn id="261" idx="0"/>
          </p:cNvCxnSpPr>
          <p:nvPr/>
        </p:nvCxnSpPr>
        <p:spPr>
          <a:xfrm>
            <a:off x="3856080" y="5602187"/>
            <a:ext cx="851729" cy="575794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cxnSp>
        <p:nvCxnSpPr>
          <p:cNvPr id="270" name="Connector 270"/>
          <p:cNvCxnSpPr>
            <a:stCxn id="259" idx="0"/>
            <a:endCxn id="260" idx="0"/>
          </p:cNvCxnSpPr>
          <p:nvPr/>
        </p:nvCxnSpPr>
        <p:spPr>
          <a:xfrm flipH="1">
            <a:off x="3856080" y="5026394"/>
            <a:ext cx="851729" cy="1151587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cxnSp>
        <p:nvCxnSpPr>
          <p:cNvPr id="271" name="Connector 271"/>
          <p:cNvCxnSpPr>
            <a:stCxn id="253" idx="0"/>
            <a:endCxn id="260" idx="0"/>
          </p:cNvCxnSpPr>
          <p:nvPr/>
        </p:nvCxnSpPr>
        <p:spPr>
          <a:xfrm flipH="1">
            <a:off x="3856080" y="5602187"/>
            <a:ext cx="851729" cy="575794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cxnSp>
        <p:nvCxnSpPr>
          <p:cNvPr id="272" name="Connector 272"/>
          <p:cNvCxnSpPr>
            <a:stCxn id="261" idx="0"/>
            <a:endCxn id="260" idx="0"/>
          </p:cNvCxnSpPr>
          <p:nvPr/>
        </p:nvCxnSpPr>
        <p:spPr>
          <a:xfrm flipH="1">
            <a:off x="3856080" y="6177980"/>
            <a:ext cx="851729" cy="1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cxnSp>
        <p:nvCxnSpPr>
          <p:cNvPr id="273" name="Connector 273"/>
          <p:cNvCxnSpPr>
            <a:stCxn id="254" idx="0"/>
            <a:endCxn id="261" idx="0"/>
          </p:cNvCxnSpPr>
          <p:nvPr/>
        </p:nvCxnSpPr>
        <p:spPr>
          <a:xfrm flipH="1">
            <a:off x="4707808" y="5589862"/>
            <a:ext cx="851729" cy="588119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sp>
        <p:nvSpPr>
          <p:cNvPr id="274" name="Shape 274"/>
          <p:cNvSpPr/>
          <p:nvPr/>
        </p:nvSpPr>
        <p:spPr>
          <a:xfrm>
            <a:off x="1337614" y="3571240"/>
            <a:ext cx="988653" cy="1771569"/>
          </a:xfrm>
          <a:prstGeom prst="ellipse">
            <a:avLst/>
          </a:prstGeom>
          <a:solidFill>
            <a:schemeClr val="accent4"/>
          </a:solidFill>
          <a:ln w="12700">
            <a:solidFill>
              <a:srgbClr val="BEAA74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5" name="Shape 275"/>
          <p:cNvSpPr/>
          <p:nvPr/>
        </p:nvSpPr>
        <p:spPr>
          <a:xfrm flipH="1" flipV="1">
            <a:off x="2097606" y="3703869"/>
            <a:ext cx="874831" cy="507833"/>
          </a:xfrm>
          <a:prstGeom prst="line">
            <a:avLst/>
          </a:prstGeom>
          <a:ln w="31750">
            <a:solidFill>
              <a:srgbClr val="47565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80" name="Shape 280"/>
          <p:cNvSpPr/>
          <p:nvPr/>
        </p:nvSpPr>
        <p:spPr>
          <a:xfrm>
            <a:off x="2197280" y="4344145"/>
            <a:ext cx="755624" cy="820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31750">
            <a:solidFill>
              <a:srgbClr val="47565C"/>
            </a:solidFill>
          </a:ln>
        </p:spPr>
        <p:txBody>
          <a:bodyPr/>
          <a:lstStyle/>
          <a:p>
            <a:pPr/>
          </a:p>
        </p:txBody>
      </p:sp>
      <p:sp>
        <p:nvSpPr>
          <p:cNvPr id="277" name="Shape 277"/>
          <p:cNvSpPr/>
          <p:nvPr/>
        </p:nvSpPr>
        <p:spPr>
          <a:xfrm>
            <a:off x="6382415" y="3419502"/>
            <a:ext cx="988653" cy="1771569"/>
          </a:xfrm>
          <a:prstGeom prst="ellipse">
            <a:avLst/>
          </a:prstGeom>
          <a:solidFill>
            <a:schemeClr val="accent4"/>
          </a:solidFill>
          <a:ln w="12700">
            <a:solidFill>
              <a:srgbClr val="BEAA74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1" name="Shape 281"/>
          <p:cNvSpPr/>
          <p:nvPr/>
        </p:nvSpPr>
        <p:spPr>
          <a:xfrm>
            <a:off x="5612424" y="3616728"/>
            <a:ext cx="913583" cy="6364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31750">
            <a:solidFill>
              <a:srgbClr val="47565C"/>
            </a:solidFill>
          </a:ln>
        </p:spPr>
        <p:txBody>
          <a:bodyPr/>
          <a:lstStyle/>
          <a:p>
            <a:pPr/>
          </a:p>
        </p:txBody>
      </p:sp>
      <p:sp>
        <p:nvSpPr>
          <p:cNvPr id="282" name="Shape 282"/>
          <p:cNvSpPr/>
          <p:nvPr/>
        </p:nvSpPr>
        <p:spPr>
          <a:xfrm>
            <a:off x="5609980" y="4336015"/>
            <a:ext cx="996389" cy="783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4400" y="14400"/>
                  <a:pt x="7200" y="7200"/>
                  <a:pt x="0" y="0"/>
                </a:cubicBezTo>
              </a:path>
            </a:pathLst>
          </a:custGeom>
          <a:ln w="31750">
            <a:solidFill>
              <a:srgbClr val="47565C"/>
            </a:solidFill>
          </a:ln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type="title"/>
          </p:nvPr>
        </p:nvSpPr>
        <p:spPr>
          <a:xfrm>
            <a:off x="900112" y="244157"/>
            <a:ext cx="7345362" cy="1339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pPr/>
            <a:r>
              <a:t>Graph Metrics</a:t>
            </a:r>
          </a:p>
        </p:txBody>
      </p:sp>
      <p:sp>
        <p:nvSpPr>
          <p:cNvPr id="285" name="Shape 285"/>
          <p:cNvSpPr/>
          <p:nvPr>
            <p:ph type="body" sz="quarter" idx="1"/>
          </p:nvPr>
        </p:nvSpPr>
        <p:spPr>
          <a:xfrm>
            <a:off x="469125" y="1682919"/>
            <a:ext cx="8007932" cy="662459"/>
          </a:xfrm>
          <a:prstGeom prst="rect">
            <a:avLst/>
          </a:prstGeom>
        </p:spPr>
        <p:txBody>
          <a:bodyPr/>
          <a:lstStyle/>
          <a:p>
            <a:pPr/>
            <a:r>
              <a:t>But don’t want </a:t>
            </a:r>
            <a:r>
              <a:rPr b="1"/>
              <a:t>just</a:t>
            </a:r>
            <a:r>
              <a:rPr b="1" i="1"/>
              <a:t> </a:t>
            </a:r>
            <a:r>
              <a:t>the width</a:t>
            </a:r>
          </a:p>
        </p:txBody>
      </p:sp>
      <p:sp>
        <p:nvSpPr>
          <p:cNvPr id="286" name="Shape 286"/>
          <p:cNvSpPr/>
          <p:nvPr/>
        </p:nvSpPr>
        <p:spPr>
          <a:xfrm>
            <a:off x="2847597" y="2933638"/>
            <a:ext cx="127001" cy="12701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7" name="Shape 287"/>
          <p:cNvSpPr/>
          <p:nvPr/>
        </p:nvSpPr>
        <p:spPr>
          <a:xfrm>
            <a:off x="3699325" y="2945963"/>
            <a:ext cx="127001" cy="12701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cxnSp>
        <p:nvCxnSpPr>
          <p:cNvPr id="288" name="Connector 288"/>
          <p:cNvCxnSpPr>
            <a:stCxn id="286" idx="0"/>
            <a:endCxn id="287" idx="0"/>
          </p:cNvCxnSpPr>
          <p:nvPr/>
        </p:nvCxnSpPr>
        <p:spPr>
          <a:xfrm>
            <a:off x="2911097" y="2997143"/>
            <a:ext cx="851729" cy="12326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sp>
        <p:nvSpPr>
          <p:cNvPr id="289" name="Shape 289"/>
          <p:cNvSpPr/>
          <p:nvPr/>
        </p:nvSpPr>
        <p:spPr>
          <a:xfrm>
            <a:off x="2706872" y="2444289"/>
            <a:ext cx="239426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/>
            </a:lvl1pPr>
          </a:lstStyle>
          <a:p>
            <a:pPr/>
            <a:r>
              <a:t>x</a:t>
            </a:r>
          </a:p>
        </p:txBody>
      </p:sp>
      <p:sp>
        <p:nvSpPr>
          <p:cNvPr id="290" name="Shape 290"/>
          <p:cNvSpPr/>
          <p:nvPr/>
        </p:nvSpPr>
        <p:spPr>
          <a:xfrm>
            <a:off x="4551053" y="2945963"/>
            <a:ext cx="127001" cy="12701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1" name="Shape 291"/>
          <p:cNvSpPr/>
          <p:nvPr/>
        </p:nvSpPr>
        <p:spPr>
          <a:xfrm>
            <a:off x="5402782" y="2933638"/>
            <a:ext cx="127001" cy="12701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cxnSp>
        <p:nvCxnSpPr>
          <p:cNvPr id="292" name="Connector 292"/>
          <p:cNvCxnSpPr>
            <a:stCxn id="287" idx="0"/>
            <a:endCxn id="290" idx="0"/>
          </p:cNvCxnSpPr>
          <p:nvPr/>
        </p:nvCxnSpPr>
        <p:spPr>
          <a:xfrm>
            <a:off x="3762825" y="3009468"/>
            <a:ext cx="851729" cy="1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cxnSp>
        <p:nvCxnSpPr>
          <p:cNvPr id="293" name="Connector 293"/>
          <p:cNvCxnSpPr>
            <a:stCxn id="291" idx="0"/>
            <a:endCxn id="290" idx="0"/>
          </p:cNvCxnSpPr>
          <p:nvPr/>
        </p:nvCxnSpPr>
        <p:spPr>
          <a:xfrm flipH="1">
            <a:off x="4614553" y="2997143"/>
            <a:ext cx="851730" cy="12326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sp>
        <p:nvSpPr>
          <p:cNvPr id="294" name="Shape 294"/>
          <p:cNvSpPr/>
          <p:nvPr/>
        </p:nvSpPr>
        <p:spPr>
          <a:xfrm>
            <a:off x="5488884" y="2444289"/>
            <a:ext cx="239426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/>
            </a:lvl1pPr>
          </a:lstStyle>
          <a:p>
            <a:pPr/>
            <a:r>
              <a:t>y</a:t>
            </a:r>
          </a:p>
        </p:txBody>
      </p:sp>
      <p:sp>
        <p:nvSpPr>
          <p:cNvPr id="295" name="Shape 295"/>
          <p:cNvSpPr/>
          <p:nvPr/>
        </p:nvSpPr>
        <p:spPr>
          <a:xfrm>
            <a:off x="1280103" y="4567473"/>
            <a:ext cx="127001" cy="12701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6" name="Shape 296"/>
          <p:cNvSpPr/>
          <p:nvPr/>
        </p:nvSpPr>
        <p:spPr>
          <a:xfrm>
            <a:off x="2131832" y="4579798"/>
            <a:ext cx="127001" cy="12701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cxnSp>
        <p:nvCxnSpPr>
          <p:cNvPr id="297" name="Connector 297"/>
          <p:cNvCxnSpPr>
            <a:stCxn id="295" idx="0"/>
            <a:endCxn id="296" idx="0"/>
          </p:cNvCxnSpPr>
          <p:nvPr/>
        </p:nvCxnSpPr>
        <p:spPr>
          <a:xfrm>
            <a:off x="1343603" y="4630977"/>
            <a:ext cx="851730" cy="12327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sp>
        <p:nvSpPr>
          <p:cNvPr id="298" name="Shape 298"/>
          <p:cNvSpPr/>
          <p:nvPr/>
        </p:nvSpPr>
        <p:spPr>
          <a:xfrm>
            <a:off x="1139378" y="4078124"/>
            <a:ext cx="239426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/>
            </a:lvl1pPr>
          </a:lstStyle>
          <a:p>
            <a:pPr/>
            <a:r>
              <a:t>x</a:t>
            </a:r>
          </a:p>
        </p:txBody>
      </p:sp>
      <p:sp>
        <p:nvSpPr>
          <p:cNvPr id="299" name="Shape 299"/>
          <p:cNvSpPr/>
          <p:nvPr/>
        </p:nvSpPr>
        <p:spPr>
          <a:xfrm>
            <a:off x="2983560" y="4579798"/>
            <a:ext cx="127001" cy="12701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0" name="Shape 300"/>
          <p:cNvSpPr/>
          <p:nvPr/>
        </p:nvSpPr>
        <p:spPr>
          <a:xfrm>
            <a:off x="7601627" y="4579798"/>
            <a:ext cx="127001" cy="12701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cxnSp>
        <p:nvCxnSpPr>
          <p:cNvPr id="301" name="Connector 301"/>
          <p:cNvCxnSpPr>
            <a:stCxn id="296" idx="0"/>
            <a:endCxn id="299" idx="0"/>
          </p:cNvCxnSpPr>
          <p:nvPr/>
        </p:nvCxnSpPr>
        <p:spPr>
          <a:xfrm>
            <a:off x="2195332" y="4643303"/>
            <a:ext cx="851729" cy="1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cxnSp>
        <p:nvCxnSpPr>
          <p:cNvPr id="302" name="Connector 302"/>
          <p:cNvCxnSpPr>
            <a:stCxn id="315" idx="0"/>
            <a:endCxn id="299" idx="0"/>
          </p:cNvCxnSpPr>
          <p:nvPr/>
        </p:nvCxnSpPr>
        <p:spPr>
          <a:xfrm flipH="1">
            <a:off x="3047060" y="4630977"/>
            <a:ext cx="851729" cy="12327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sp>
        <p:nvSpPr>
          <p:cNvPr id="303" name="Shape 303"/>
          <p:cNvSpPr/>
          <p:nvPr/>
        </p:nvSpPr>
        <p:spPr>
          <a:xfrm>
            <a:off x="7826125" y="4401108"/>
            <a:ext cx="239426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/>
            </a:lvl1pPr>
          </a:lstStyle>
          <a:p>
            <a:pPr/>
            <a:r>
              <a:t>y</a:t>
            </a:r>
          </a:p>
        </p:txBody>
      </p:sp>
      <p:sp>
        <p:nvSpPr>
          <p:cNvPr id="304" name="Shape 304"/>
          <p:cNvSpPr/>
          <p:nvPr/>
        </p:nvSpPr>
        <p:spPr>
          <a:xfrm>
            <a:off x="2131832" y="4004005"/>
            <a:ext cx="127001" cy="12701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5" name="Shape 305"/>
          <p:cNvSpPr/>
          <p:nvPr/>
        </p:nvSpPr>
        <p:spPr>
          <a:xfrm>
            <a:off x="2983560" y="4004005"/>
            <a:ext cx="127001" cy="12701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6" name="Shape 306"/>
          <p:cNvSpPr/>
          <p:nvPr/>
        </p:nvSpPr>
        <p:spPr>
          <a:xfrm>
            <a:off x="2131832" y="5155591"/>
            <a:ext cx="127001" cy="12701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7" name="Shape 307"/>
          <p:cNvSpPr/>
          <p:nvPr/>
        </p:nvSpPr>
        <p:spPr>
          <a:xfrm>
            <a:off x="2983560" y="5155591"/>
            <a:ext cx="127001" cy="12701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cxnSp>
        <p:nvCxnSpPr>
          <p:cNvPr id="308" name="Connector 308"/>
          <p:cNvCxnSpPr>
            <a:stCxn id="304" idx="0"/>
            <a:endCxn id="295" idx="0"/>
          </p:cNvCxnSpPr>
          <p:nvPr/>
        </p:nvCxnSpPr>
        <p:spPr>
          <a:xfrm flipH="1">
            <a:off x="1343603" y="4067510"/>
            <a:ext cx="851730" cy="563468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cxnSp>
        <p:nvCxnSpPr>
          <p:cNvPr id="309" name="Connector 309"/>
          <p:cNvCxnSpPr>
            <a:stCxn id="306" idx="0"/>
            <a:endCxn id="295" idx="0"/>
          </p:cNvCxnSpPr>
          <p:nvPr/>
        </p:nvCxnSpPr>
        <p:spPr>
          <a:xfrm flipH="1" flipV="1">
            <a:off x="1343603" y="4630977"/>
            <a:ext cx="851730" cy="588120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cxnSp>
        <p:nvCxnSpPr>
          <p:cNvPr id="310" name="Connector 310"/>
          <p:cNvCxnSpPr>
            <a:stCxn id="305" idx="0"/>
            <a:endCxn id="304" idx="0"/>
          </p:cNvCxnSpPr>
          <p:nvPr/>
        </p:nvCxnSpPr>
        <p:spPr>
          <a:xfrm flipH="1">
            <a:off x="2195332" y="4067510"/>
            <a:ext cx="851729" cy="1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cxnSp>
        <p:nvCxnSpPr>
          <p:cNvPr id="311" name="Connector 311"/>
          <p:cNvCxnSpPr>
            <a:stCxn id="314" idx="0"/>
            <a:endCxn id="305" idx="0"/>
          </p:cNvCxnSpPr>
          <p:nvPr/>
        </p:nvCxnSpPr>
        <p:spPr>
          <a:xfrm flipH="1">
            <a:off x="3047060" y="4067510"/>
            <a:ext cx="851729" cy="1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cxnSp>
        <p:nvCxnSpPr>
          <p:cNvPr id="312" name="Connector 312"/>
          <p:cNvCxnSpPr>
            <a:stCxn id="307" idx="0"/>
            <a:endCxn id="306" idx="0"/>
          </p:cNvCxnSpPr>
          <p:nvPr/>
        </p:nvCxnSpPr>
        <p:spPr>
          <a:xfrm flipH="1">
            <a:off x="2195332" y="5219096"/>
            <a:ext cx="851729" cy="1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cxnSp>
        <p:nvCxnSpPr>
          <p:cNvPr id="313" name="Connector 313"/>
          <p:cNvCxnSpPr>
            <a:stCxn id="316" idx="0"/>
            <a:endCxn id="307" idx="0"/>
          </p:cNvCxnSpPr>
          <p:nvPr/>
        </p:nvCxnSpPr>
        <p:spPr>
          <a:xfrm flipH="1">
            <a:off x="3047060" y="5219096"/>
            <a:ext cx="851729" cy="1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sp>
        <p:nvSpPr>
          <p:cNvPr id="314" name="Shape 314"/>
          <p:cNvSpPr/>
          <p:nvPr/>
        </p:nvSpPr>
        <p:spPr>
          <a:xfrm>
            <a:off x="3835288" y="4004005"/>
            <a:ext cx="127001" cy="12701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5" name="Shape 315"/>
          <p:cNvSpPr/>
          <p:nvPr/>
        </p:nvSpPr>
        <p:spPr>
          <a:xfrm>
            <a:off x="3835288" y="4567473"/>
            <a:ext cx="127001" cy="12701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6" name="Shape 316"/>
          <p:cNvSpPr/>
          <p:nvPr/>
        </p:nvSpPr>
        <p:spPr>
          <a:xfrm>
            <a:off x="3835288" y="5155591"/>
            <a:ext cx="127001" cy="12701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7" name="Shape 317"/>
          <p:cNvSpPr/>
          <p:nvPr/>
        </p:nvSpPr>
        <p:spPr>
          <a:xfrm>
            <a:off x="4687016" y="4004005"/>
            <a:ext cx="127001" cy="12701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8" name="Shape 318"/>
          <p:cNvSpPr/>
          <p:nvPr/>
        </p:nvSpPr>
        <p:spPr>
          <a:xfrm>
            <a:off x="5538744" y="4004005"/>
            <a:ext cx="127001" cy="12701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9" name="Shape 319"/>
          <p:cNvSpPr/>
          <p:nvPr/>
        </p:nvSpPr>
        <p:spPr>
          <a:xfrm>
            <a:off x="6425123" y="4004005"/>
            <a:ext cx="127001" cy="12701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cxnSp>
        <p:nvCxnSpPr>
          <p:cNvPr id="320" name="Connector 320"/>
          <p:cNvCxnSpPr>
            <a:stCxn id="317" idx="0"/>
            <a:endCxn id="314" idx="0"/>
          </p:cNvCxnSpPr>
          <p:nvPr/>
        </p:nvCxnSpPr>
        <p:spPr>
          <a:xfrm flipH="1">
            <a:off x="3898788" y="4067510"/>
            <a:ext cx="851729" cy="1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cxnSp>
        <p:nvCxnSpPr>
          <p:cNvPr id="321" name="Connector 321"/>
          <p:cNvCxnSpPr>
            <a:stCxn id="317" idx="0"/>
            <a:endCxn id="318" idx="0"/>
          </p:cNvCxnSpPr>
          <p:nvPr/>
        </p:nvCxnSpPr>
        <p:spPr>
          <a:xfrm>
            <a:off x="4750516" y="4067510"/>
            <a:ext cx="851729" cy="1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cxnSp>
        <p:nvCxnSpPr>
          <p:cNvPr id="322" name="Connector 322"/>
          <p:cNvCxnSpPr>
            <a:stCxn id="319" idx="0"/>
            <a:endCxn id="318" idx="0"/>
          </p:cNvCxnSpPr>
          <p:nvPr/>
        </p:nvCxnSpPr>
        <p:spPr>
          <a:xfrm flipH="1">
            <a:off x="5602244" y="4067510"/>
            <a:ext cx="886380" cy="1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cxnSp>
        <p:nvCxnSpPr>
          <p:cNvPr id="323" name="Connector 323"/>
          <p:cNvCxnSpPr>
            <a:stCxn id="300" idx="0"/>
            <a:endCxn id="319" idx="0"/>
          </p:cNvCxnSpPr>
          <p:nvPr/>
        </p:nvCxnSpPr>
        <p:spPr>
          <a:xfrm flipH="1" flipV="1">
            <a:off x="6488623" y="4067510"/>
            <a:ext cx="1176505" cy="575794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sp>
        <p:nvSpPr>
          <p:cNvPr id="324" name="Shape 324"/>
          <p:cNvSpPr/>
          <p:nvPr/>
        </p:nvSpPr>
        <p:spPr>
          <a:xfrm>
            <a:off x="4669691" y="4579798"/>
            <a:ext cx="127001" cy="12701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5" name="Shape 325"/>
          <p:cNvSpPr/>
          <p:nvPr/>
        </p:nvSpPr>
        <p:spPr>
          <a:xfrm>
            <a:off x="5521419" y="4579798"/>
            <a:ext cx="127001" cy="12701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6" name="Shape 326"/>
          <p:cNvSpPr/>
          <p:nvPr/>
        </p:nvSpPr>
        <p:spPr>
          <a:xfrm>
            <a:off x="6407798" y="4579798"/>
            <a:ext cx="127001" cy="12701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7" name="Shape 327"/>
          <p:cNvSpPr/>
          <p:nvPr/>
        </p:nvSpPr>
        <p:spPr>
          <a:xfrm>
            <a:off x="4669691" y="5155591"/>
            <a:ext cx="127001" cy="12701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8" name="Shape 328"/>
          <p:cNvSpPr/>
          <p:nvPr/>
        </p:nvSpPr>
        <p:spPr>
          <a:xfrm>
            <a:off x="5521419" y="5155591"/>
            <a:ext cx="127001" cy="12701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9" name="Shape 329"/>
          <p:cNvSpPr/>
          <p:nvPr/>
        </p:nvSpPr>
        <p:spPr>
          <a:xfrm>
            <a:off x="6407798" y="5155591"/>
            <a:ext cx="127001" cy="12701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cxnSp>
        <p:nvCxnSpPr>
          <p:cNvPr id="330" name="Connector 330"/>
          <p:cNvCxnSpPr>
            <a:stCxn id="324" idx="0"/>
            <a:endCxn id="315" idx="0"/>
          </p:cNvCxnSpPr>
          <p:nvPr/>
        </p:nvCxnSpPr>
        <p:spPr>
          <a:xfrm flipH="1" flipV="1">
            <a:off x="3898788" y="4630977"/>
            <a:ext cx="834404" cy="12327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cxnSp>
        <p:nvCxnSpPr>
          <p:cNvPr id="331" name="Connector 331"/>
          <p:cNvCxnSpPr>
            <a:stCxn id="324" idx="0"/>
            <a:endCxn id="325" idx="0"/>
          </p:cNvCxnSpPr>
          <p:nvPr/>
        </p:nvCxnSpPr>
        <p:spPr>
          <a:xfrm>
            <a:off x="4733191" y="4643303"/>
            <a:ext cx="851729" cy="1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cxnSp>
        <p:nvCxnSpPr>
          <p:cNvPr id="332" name="Connector 332"/>
          <p:cNvCxnSpPr>
            <a:stCxn id="325" idx="0"/>
            <a:endCxn id="326" idx="0"/>
          </p:cNvCxnSpPr>
          <p:nvPr/>
        </p:nvCxnSpPr>
        <p:spPr>
          <a:xfrm>
            <a:off x="5584919" y="4643303"/>
            <a:ext cx="886380" cy="1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cxnSp>
        <p:nvCxnSpPr>
          <p:cNvPr id="333" name="Connector 333"/>
          <p:cNvCxnSpPr>
            <a:stCxn id="326" idx="0"/>
            <a:endCxn id="300" idx="0"/>
          </p:cNvCxnSpPr>
          <p:nvPr/>
        </p:nvCxnSpPr>
        <p:spPr>
          <a:xfrm>
            <a:off x="6471298" y="4643303"/>
            <a:ext cx="1193830" cy="1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cxnSp>
        <p:nvCxnSpPr>
          <p:cNvPr id="334" name="Connector 334"/>
          <p:cNvCxnSpPr>
            <a:stCxn id="316" idx="0"/>
            <a:endCxn id="327" idx="0"/>
          </p:cNvCxnSpPr>
          <p:nvPr/>
        </p:nvCxnSpPr>
        <p:spPr>
          <a:xfrm>
            <a:off x="3898788" y="5219096"/>
            <a:ext cx="834404" cy="1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cxnSp>
        <p:nvCxnSpPr>
          <p:cNvPr id="335" name="Connector 335"/>
          <p:cNvCxnSpPr>
            <a:stCxn id="327" idx="0"/>
            <a:endCxn id="328" idx="0"/>
          </p:cNvCxnSpPr>
          <p:nvPr/>
        </p:nvCxnSpPr>
        <p:spPr>
          <a:xfrm>
            <a:off x="4733191" y="5219096"/>
            <a:ext cx="851729" cy="1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cxnSp>
        <p:nvCxnSpPr>
          <p:cNvPr id="336" name="Connector 336"/>
          <p:cNvCxnSpPr>
            <a:stCxn id="328" idx="0"/>
            <a:endCxn id="329" idx="0"/>
          </p:cNvCxnSpPr>
          <p:nvPr/>
        </p:nvCxnSpPr>
        <p:spPr>
          <a:xfrm>
            <a:off x="5584919" y="5219096"/>
            <a:ext cx="886380" cy="1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cxnSp>
        <p:nvCxnSpPr>
          <p:cNvPr id="337" name="Connector 337"/>
          <p:cNvCxnSpPr>
            <a:stCxn id="329" idx="0"/>
            <a:endCxn id="300" idx="0"/>
          </p:cNvCxnSpPr>
          <p:nvPr/>
        </p:nvCxnSpPr>
        <p:spPr>
          <a:xfrm flipV="1">
            <a:off x="6471298" y="4643303"/>
            <a:ext cx="1193830" cy="575794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>
            <p:ph type="title"/>
          </p:nvPr>
        </p:nvSpPr>
        <p:spPr>
          <a:xfrm>
            <a:off x="900112" y="244157"/>
            <a:ext cx="7345362" cy="1339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pPr/>
            <a:r>
              <a:t>Resistance Distance</a:t>
            </a:r>
          </a:p>
        </p:txBody>
      </p:sp>
      <p:sp>
        <p:nvSpPr>
          <p:cNvPr id="340" name="Shape 340"/>
          <p:cNvSpPr/>
          <p:nvPr>
            <p:ph type="body" sz="half" idx="1"/>
          </p:nvPr>
        </p:nvSpPr>
        <p:spPr>
          <a:xfrm>
            <a:off x="548208" y="1839494"/>
            <a:ext cx="5009526" cy="4515345"/>
          </a:xfrm>
          <a:prstGeom prst="rect">
            <a:avLst/>
          </a:prstGeom>
        </p:spPr>
        <p:txBody>
          <a:bodyPr/>
          <a:lstStyle/>
          <a:p>
            <a:pPr marL="305180" indent="-305180" defTabSz="813816">
              <a:spcBef>
                <a:spcPts val="1700"/>
              </a:spcBef>
              <a:defRPr sz="2136"/>
            </a:pPr>
            <a:r>
              <a:t>Want a single metric combining shortest-path distance (“length”) and “width” of connection</a:t>
            </a:r>
          </a:p>
          <a:p>
            <a:pPr marL="305180" indent="-305180" defTabSz="813816">
              <a:spcBef>
                <a:spcPts val="1700"/>
              </a:spcBef>
              <a:defRPr sz="2136"/>
            </a:pPr>
            <a:r>
              <a:t>Effective Resistance: </a:t>
            </a:r>
          </a:p>
          <a:p>
            <a:pPr lvl="1" marL="617426" indent="-305180" defTabSz="813816">
              <a:spcBef>
                <a:spcPts val="800"/>
              </a:spcBef>
              <a:defRPr sz="1779"/>
            </a:pPr>
            <a:r>
              <a:t>Each edge is a 1 ohm  resistor, insert 1 amp of electrical current at </a:t>
            </a:r>
            <a:r>
              <a:rPr i="1"/>
              <a:t>x</a:t>
            </a:r>
            <a:r>
              <a:t>, remove from </a:t>
            </a:r>
            <a:r>
              <a:rPr i="1"/>
              <a:t>y</a:t>
            </a:r>
            <a:endParaRPr i="1"/>
          </a:p>
          <a:p>
            <a:pPr lvl="1" marL="566563" indent="-254317" defTabSz="813816">
              <a:spcBef>
                <a:spcPts val="800"/>
              </a:spcBef>
              <a:defRPr sz="2136"/>
            </a:pPr>
            <a:r>
              <a:rPr sz="1779"/>
              <a:t>V = IR and I = 1, so voltage drop between </a:t>
            </a:r>
            <a:r>
              <a:rPr i="1" sz="1779"/>
              <a:t>x</a:t>
            </a:r>
            <a:r>
              <a:rPr sz="1779"/>
              <a:t> and </a:t>
            </a:r>
            <a:r>
              <a:rPr i="1" sz="1779"/>
              <a:t>y</a:t>
            </a:r>
            <a:r>
              <a:rPr sz="1779"/>
              <a:t> is “effective resistance”</a:t>
            </a:r>
            <a:endParaRPr sz="1779"/>
          </a:p>
          <a:p>
            <a:pPr lvl="1" marL="566563" indent="-254317" defTabSz="813816">
              <a:spcBef>
                <a:spcPts val="800"/>
              </a:spcBef>
              <a:defRPr sz="2136"/>
            </a:pPr>
            <a:r>
              <a:rPr sz="1779"/>
              <a:t>Edge weight </a:t>
            </a:r>
            <a:r>
              <a:rPr i="1" sz="1779"/>
              <a:t>w</a:t>
            </a:r>
            <a:r>
              <a:rPr sz="1779"/>
              <a:t>: resistance </a:t>
            </a:r>
            <a:r>
              <a:rPr i="1" sz="1779"/>
              <a:t>1/w</a:t>
            </a:r>
          </a:p>
          <a:p>
            <a:pPr marL="305180" indent="-305180" defTabSz="813816">
              <a:spcBef>
                <a:spcPts val="1700"/>
              </a:spcBef>
              <a:defRPr sz="2136"/>
            </a:pPr>
            <a:r>
              <a:t>Old but still amazing theorem: effective resistance = commute time of random walk (up to scaling).</a:t>
            </a:r>
          </a:p>
        </p:txBody>
      </p:sp>
      <p:sp>
        <p:nvSpPr>
          <p:cNvPr id="341" name="Shape 341"/>
          <p:cNvSpPr/>
          <p:nvPr/>
        </p:nvSpPr>
        <p:spPr>
          <a:xfrm>
            <a:off x="5642903" y="2518742"/>
            <a:ext cx="127001" cy="12701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2" name="Shape 342"/>
          <p:cNvSpPr/>
          <p:nvPr/>
        </p:nvSpPr>
        <p:spPr>
          <a:xfrm>
            <a:off x="6494631" y="2531067"/>
            <a:ext cx="127001" cy="12701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cxnSp>
        <p:nvCxnSpPr>
          <p:cNvPr id="343" name="Connector 343"/>
          <p:cNvCxnSpPr>
            <a:stCxn id="341" idx="0"/>
            <a:endCxn id="342" idx="0"/>
          </p:cNvCxnSpPr>
          <p:nvPr/>
        </p:nvCxnSpPr>
        <p:spPr>
          <a:xfrm>
            <a:off x="5706403" y="2582247"/>
            <a:ext cx="851729" cy="12326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sp>
        <p:nvSpPr>
          <p:cNvPr id="344" name="Shape 344"/>
          <p:cNvSpPr/>
          <p:nvPr/>
        </p:nvSpPr>
        <p:spPr>
          <a:xfrm>
            <a:off x="5502178" y="2029393"/>
            <a:ext cx="239426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/>
            </a:lvl1pPr>
          </a:lstStyle>
          <a:p>
            <a:pPr/>
            <a:r>
              <a:t>x</a:t>
            </a:r>
          </a:p>
        </p:txBody>
      </p:sp>
      <p:sp>
        <p:nvSpPr>
          <p:cNvPr id="345" name="Shape 345"/>
          <p:cNvSpPr/>
          <p:nvPr/>
        </p:nvSpPr>
        <p:spPr>
          <a:xfrm>
            <a:off x="7346360" y="2531067"/>
            <a:ext cx="127001" cy="12701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6" name="Shape 346"/>
          <p:cNvSpPr/>
          <p:nvPr/>
        </p:nvSpPr>
        <p:spPr>
          <a:xfrm>
            <a:off x="8198087" y="2518742"/>
            <a:ext cx="127001" cy="12701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cxnSp>
        <p:nvCxnSpPr>
          <p:cNvPr id="347" name="Connector 347"/>
          <p:cNvCxnSpPr>
            <a:stCxn id="342" idx="0"/>
            <a:endCxn id="345" idx="0"/>
          </p:cNvCxnSpPr>
          <p:nvPr/>
        </p:nvCxnSpPr>
        <p:spPr>
          <a:xfrm>
            <a:off x="6558131" y="2594572"/>
            <a:ext cx="851730" cy="1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cxnSp>
        <p:nvCxnSpPr>
          <p:cNvPr id="348" name="Connector 348"/>
          <p:cNvCxnSpPr>
            <a:stCxn id="346" idx="0"/>
            <a:endCxn id="345" idx="0"/>
          </p:cNvCxnSpPr>
          <p:nvPr/>
        </p:nvCxnSpPr>
        <p:spPr>
          <a:xfrm flipH="1">
            <a:off x="7409860" y="2582247"/>
            <a:ext cx="851728" cy="12326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sp>
        <p:nvSpPr>
          <p:cNvPr id="349" name="Shape 349"/>
          <p:cNvSpPr/>
          <p:nvPr/>
        </p:nvSpPr>
        <p:spPr>
          <a:xfrm>
            <a:off x="8284190" y="2029393"/>
            <a:ext cx="239426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/>
            </a:lvl1pPr>
          </a:lstStyle>
          <a:p>
            <a:pPr/>
            <a:r>
              <a:t>y</a:t>
            </a:r>
          </a:p>
        </p:txBody>
      </p:sp>
      <p:sp>
        <p:nvSpPr>
          <p:cNvPr id="350" name="Shape 350"/>
          <p:cNvSpPr/>
          <p:nvPr/>
        </p:nvSpPr>
        <p:spPr>
          <a:xfrm>
            <a:off x="5619796" y="4597130"/>
            <a:ext cx="127001" cy="12701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1" name="Shape 351"/>
          <p:cNvSpPr/>
          <p:nvPr/>
        </p:nvSpPr>
        <p:spPr>
          <a:xfrm>
            <a:off x="6471525" y="4609455"/>
            <a:ext cx="127001" cy="12700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cxnSp>
        <p:nvCxnSpPr>
          <p:cNvPr id="352" name="Connector 352"/>
          <p:cNvCxnSpPr>
            <a:stCxn id="350" idx="0"/>
            <a:endCxn id="351" idx="0"/>
          </p:cNvCxnSpPr>
          <p:nvPr/>
        </p:nvCxnSpPr>
        <p:spPr>
          <a:xfrm>
            <a:off x="5683296" y="4660634"/>
            <a:ext cx="851730" cy="12326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sp>
        <p:nvSpPr>
          <p:cNvPr id="353" name="Shape 353"/>
          <p:cNvSpPr/>
          <p:nvPr/>
        </p:nvSpPr>
        <p:spPr>
          <a:xfrm>
            <a:off x="5479071" y="4107781"/>
            <a:ext cx="239426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/>
            </a:lvl1pPr>
          </a:lstStyle>
          <a:p>
            <a:pPr/>
            <a:r>
              <a:t>x</a:t>
            </a:r>
          </a:p>
        </p:txBody>
      </p:sp>
      <p:sp>
        <p:nvSpPr>
          <p:cNvPr id="354" name="Shape 354"/>
          <p:cNvSpPr/>
          <p:nvPr/>
        </p:nvSpPr>
        <p:spPr>
          <a:xfrm>
            <a:off x="7323253" y="4609455"/>
            <a:ext cx="127001" cy="12700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5" name="Shape 355"/>
          <p:cNvSpPr/>
          <p:nvPr/>
        </p:nvSpPr>
        <p:spPr>
          <a:xfrm>
            <a:off x="8174981" y="4597130"/>
            <a:ext cx="127001" cy="12701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cxnSp>
        <p:nvCxnSpPr>
          <p:cNvPr id="356" name="Connector 356"/>
          <p:cNvCxnSpPr>
            <a:stCxn id="351" idx="0"/>
            <a:endCxn id="354" idx="0"/>
          </p:cNvCxnSpPr>
          <p:nvPr/>
        </p:nvCxnSpPr>
        <p:spPr>
          <a:xfrm>
            <a:off x="6535025" y="4672959"/>
            <a:ext cx="851729" cy="1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cxnSp>
        <p:nvCxnSpPr>
          <p:cNvPr id="357" name="Connector 357"/>
          <p:cNvCxnSpPr>
            <a:stCxn id="355" idx="0"/>
            <a:endCxn id="354" idx="0"/>
          </p:cNvCxnSpPr>
          <p:nvPr/>
        </p:nvCxnSpPr>
        <p:spPr>
          <a:xfrm flipH="1">
            <a:off x="7386753" y="4660634"/>
            <a:ext cx="851729" cy="12326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sp>
        <p:nvSpPr>
          <p:cNvPr id="358" name="Shape 358"/>
          <p:cNvSpPr/>
          <p:nvPr/>
        </p:nvSpPr>
        <p:spPr>
          <a:xfrm>
            <a:off x="8261084" y="4107781"/>
            <a:ext cx="23942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/>
            </a:lvl1pPr>
          </a:lstStyle>
          <a:p>
            <a:pPr/>
            <a:r>
              <a:t>y</a:t>
            </a:r>
          </a:p>
        </p:txBody>
      </p:sp>
      <p:sp>
        <p:nvSpPr>
          <p:cNvPr id="359" name="Shape 359"/>
          <p:cNvSpPr/>
          <p:nvPr/>
        </p:nvSpPr>
        <p:spPr>
          <a:xfrm>
            <a:off x="6471525" y="4033661"/>
            <a:ext cx="127001" cy="12701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0" name="Shape 360"/>
          <p:cNvSpPr/>
          <p:nvPr/>
        </p:nvSpPr>
        <p:spPr>
          <a:xfrm>
            <a:off x="7323253" y="4033661"/>
            <a:ext cx="127001" cy="12701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1" name="Shape 361"/>
          <p:cNvSpPr/>
          <p:nvPr/>
        </p:nvSpPr>
        <p:spPr>
          <a:xfrm>
            <a:off x="6471525" y="5185248"/>
            <a:ext cx="127001" cy="12701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2" name="Shape 362"/>
          <p:cNvSpPr/>
          <p:nvPr/>
        </p:nvSpPr>
        <p:spPr>
          <a:xfrm>
            <a:off x="7323253" y="5185248"/>
            <a:ext cx="127001" cy="12701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cxnSp>
        <p:nvCxnSpPr>
          <p:cNvPr id="363" name="Connector 363"/>
          <p:cNvCxnSpPr>
            <a:stCxn id="359" idx="0"/>
            <a:endCxn id="350" idx="0"/>
          </p:cNvCxnSpPr>
          <p:nvPr/>
        </p:nvCxnSpPr>
        <p:spPr>
          <a:xfrm flipH="1">
            <a:off x="5683296" y="4097166"/>
            <a:ext cx="851730" cy="563469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cxnSp>
        <p:nvCxnSpPr>
          <p:cNvPr id="364" name="Connector 364"/>
          <p:cNvCxnSpPr>
            <a:stCxn id="361" idx="0"/>
            <a:endCxn id="350" idx="0"/>
          </p:cNvCxnSpPr>
          <p:nvPr/>
        </p:nvCxnSpPr>
        <p:spPr>
          <a:xfrm flipH="1" flipV="1">
            <a:off x="5683296" y="4660634"/>
            <a:ext cx="851730" cy="588119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cxnSp>
        <p:nvCxnSpPr>
          <p:cNvPr id="365" name="Connector 365"/>
          <p:cNvCxnSpPr>
            <a:stCxn id="360" idx="0"/>
            <a:endCxn id="359" idx="0"/>
          </p:cNvCxnSpPr>
          <p:nvPr/>
        </p:nvCxnSpPr>
        <p:spPr>
          <a:xfrm flipH="1">
            <a:off x="6535025" y="4097166"/>
            <a:ext cx="851729" cy="1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cxnSp>
        <p:nvCxnSpPr>
          <p:cNvPr id="366" name="Connector 366"/>
          <p:cNvCxnSpPr>
            <a:stCxn id="354" idx="0"/>
            <a:endCxn id="359" idx="0"/>
          </p:cNvCxnSpPr>
          <p:nvPr/>
        </p:nvCxnSpPr>
        <p:spPr>
          <a:xfrm flipH="1" flipV="1">
            <a:off x="6535025" y="4097166"/>
            <a:ext cx="851729" cy="575794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cxnSp>
        <p:nvCxnSpPr>
          <p:cNvPr id="367" name="Connector 367"/>
          <p:cNvCxnSpPr>
            <a:stCxn id="362" idx="0"/>
            <a:endCxn id="359" idx="0"/>
          </p:cNvCxnSpPr>
          <p:nvPr/>
        </p:nvCxnSpPr>
        <p:spPr>
          <a:xfrm flipH="1" flipV="1">
            <a:off x="6535025" y="4097166"/>
            <a:ext cx="851729" cy="1151587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cxnSp>
        <p:nvCxnSpPr>
          <p:cNvPr id="368" name="Connector 368"/>
          <p:cNvCxnSpPr>
            <a:stCxn id="355" idx="0"/>
            <a:endCxn id="360" idx="0"/>
          </p:cNvCxnSpPr>
          <p:nvPr/>
        </p:nvCxnSpPr>
        <p:spPr>
          <a:xfrm flipH="1" flipV="1">
            <a:off x="7386753" y="4097166"/>
            <a:ext cx="851729" cy="563469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cxnSp>
        <p:nvCxnSpPr>
          <p:cNvPr id="369" name="Connector 369"/>
          <p:cNvCxnSpPr>
            <a:stCxn id="351" idx="0"/>
            <a:endCxn id="360" idx="0"/>
          </p:cNvCxnSpPr>
          <p:nvPr/>
        </p:nvCxnSpPr>
        <p:spPr>
          <a:xfrm flipV="1">
            <a:off x="6535025" y="4097166"/>
            <a:ext cx="851729" cy="575794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cxnSp>
        <p:nvCxnSpPr>
          <p:cNvPr id="370" name="Connector 370"/>
          <p:cNvCxnSpPr>
            <a:stCxn id="351" idx="0"/>
            <a:endCxn id="362" idx="0"/>
          </p:cNvCxnSpPr>
          <p:nvPr/>
        </p:nvCxnSpPr>
        <p:spPr>
          <a:xfrm>
            <a:off x="6535025" y="4672959"/>
            <a:ext cx="851729" cy="575794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cxnSp>
        <p:nvCxnSpPr>
          <p:cNvPr id="371" name="Connector 371"/>
          <p:cNvCxnSpPr>
            <a:stCxn id="360" idx="0"/>
            <a:endCxn id="361" idx="0"/>
          </p:cNvCxnSpPr>
          <p:nvPr/>
        </p:nvCxnSpPr>
        <p:spPr>
          <a:xfrm flipH="1">
            <a:off x="6535025" y="4097166"/>
            <a:ext cx="851729" cy="1151587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cxnSp>
        <p:nvCxnSpPr>
          <p:cNvPr id="372" name="Connector 372"/>
          <p:cNvCxnSpPr>
            <a:stCxn id="354" idx="0"/>
            <a:endCxn id="361" idx="0"/>
          </p:cNvCxnSpPr>
          <p:nvPr/>
        </p:nvCxnSpPr>
        <p:spPr>
          <a:xfrm flipH="1">
            <a:off x="6535025" y="4672959"/>
            <a:ext cx="851729" cy="575794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cxnSp>
        <p:nvCxnSpPr>
          <p:cNvPr id="373" name="Connector 373"/>
          <p:cNvCxnSpPr>
            <a:stCxn id="362" idx="0"/>
            <a:endCxn id="361" idx="0"/>
          </p:cNvCxnSpPr>
          <p:nvPr/>
        </p:nvCxnSpPr>
        <p:spPr>
          <a:xfrm flipH="1">
            <a:off x="6535025" y="5248752"/>
            <a:ext cx="851729" cy="1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cxnSp>
        <p:nvCxnSpPr>
          <p:cNvPr id="374" name="Connector 374"/>
          <p:cNvCxnSpPr>
            <a:stCxn id="355" idx="0"/>
            <a:endCxn id="362" idx="0"/>
          </p:cNvCxnSpPr>
          <p:nvPr/>
        </p:nvCxnSpPr>
        <p:spPr>
          <a:xfrm flipH="1">
            <a:off x="7386753" y="4660634"/>
            <a:ext cx="851729" cy="588119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sp>
        <p:nvSpPr>
          <p:cNvPr id="375" name="Shape 375"/>
          <p:cNvSpPr/>
          <p:nvPr/>
        </p:nvSpPr>
        <p:spPr>
          <a:xfrm>
            <a:off x="6600416" y="3110870"/>
            <a:ext cx="736272" cy="636260"/>
          </a:xfrm>
          <a:prstGeom prst="ellipse">
            <a:avLst/>
          </a:prstGeom>
          <a:ln w="31750">
            <a:solidFill>
              <a:srgbClr val="FF9300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000">
                <a:solidFill>
                  <a:srgbClr val="FF9300"/>
                </a:solidFill>
              </a:defRPr>
            </a:lvl1pPr>
          </a:lstStyle>
          <a:p>
            <a:pPr/>
            <a:r>
              <a:t>~</a:t>
            </a:r>
          </a:p>
        </p:txBody>
      </p:sp>
      <p:cxnSp>
        <p:nvCxnSpPr>
          <p:cNvPr id="376" name="Connector 376"/>
          <p:cNvCxnSpPr>
            <a:stCxn id="375" idx="0"/>
            <a:endCxn id="341" idx="0"/>
          </p:cNvCxnSpPr>
          <p:nvPr/>
        </p:nvCxnSpPr>
        <p:spPr>
          <a:xfrm flipH="1" flipV="1">
            <a:off x="5702300" y="2578100"/>
            <a:ext cx="1270000" cy="850900"/>
          </a:xfrm>
          <a:prstGeom prst="bentConnector2">
            <a:avLst/>
          </a:prstGeom>
          <a:ln w="38100">
            <a:solidFill>
              <a:srgbClr val="FF9300"/>
            </a:solidFill>
            <a:tailEnd type="triangle"/>
          </a:ln>
        </p:spPr>
      </p:cxnSp>
      <p:cxnSp>
        <p:nvCxnSpPr>
          <p:cNvPr id="377" name="Connector 377"/>
          <p:cNvCxnSpPr>
            <a:stCxn id="346" idx="0"/>
            <a:endCxn id="375" idx="0"/>
          </p:cNvCxnSpPr>
          <p:nvPr/>
        </p:nvCxnSpPr>
        <p:spPr>
          <a:xfrm rot="5400000">
            <a:off x="7194550" y="2355850"/>
            <a:ext cx="850900" cy="1295400"/>
          </a:xfrm>
          <a:prstGeom prst="bentConnector2">
            <a:avLst/>
          </a:prstGeom>
          <a:ln w="31750">
            <a:solidFill>
              <a:srgbClr val="FF9300"/>
            </a:solidFill>
            <a:tailEnd type="triangle"/>
          </a:ln>
        </p:spPr>
      </p:cxnSp>
      <p:sp>
        <p:nvSpPr>
          <p:cNvPr id="378" name="Shape 378"/>
          <p:cNvSpPr/>
          <p:nvPr/>
        </p:nvSpPr>
        <p:spPr>
          <a:xfrm>
            <a:off x="6600416" y="5598790"/>
            <a:ext cx="736272" cy="636259"/>
          </a:xfrm>
          <a:prstGeom prst="ellipse">
            <a:avLst/>
          </a:prstGeom>
          <a:ln w="31750">
            <a:solidFill>
              <a:srgbClr val="FF9300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000">
                <a:solidFill>
                  <a:srgbClr val="FF9300"/>
                </a:solidFill>
              </a:defRPr>
            </a:lvl1pPr>
          </a:lstStyle>
          <a:p>
            <a:pPr/>
            <a:r>
              <a:t>~</a:t>
            </a:r>
          </a:p>
        </p:txBody>
      </p:sp>
      <p:cxnSp>
        <p:nvCxnSpPr>
          <p:cNvPr id="379" name="Connector 379"/>
          <p:cNvCxnSpPr>
            <a:stCxn id="378" idx="0"/>
            <a:endCxn id="350" idx="0"/>
          </p:cNvCxnSpPr>
          <p:nvPr/>
        </p:nvCxnSpPr>
        <p:spPr>
          <a:xfrm flipH="1" flipV="1">
            <a:off x="5689600" y="4660900"/>
            <a:ext cx="1282700" cy="1257300"/>
          </a:xfrm>
          <a:prstGeom prst="bentConnector2">
            <a:avLst/>
          </a:prstGeom>
          <a:ln w="31750">
            <a:solidFill>
              <a:srgbClr val="FF9300"/>
            </a:solidFill>
            <a:tailEnd type="triangle"/>
          </a:ln>
        </p:spPr>
      </p:cxnSp>
      <p:cxnSp>
        <p:nvCxnSpPr>
          <p:cNvPr id="380" name="Connector 380"/>
          <p:cNvCxnSpPr>
            <a:stCxn id="355" idx="0"/>
            <a:endCxn id="378" idx="0"/>
          </p:cNvCxnSpPr>
          <p:nvPr/>
        </p:nvCxnSpPr>
        <p:spPr>
          <a:xfrm rot="5400000">
            <a:off x="6978650" y="4654550"/>
            <a:ext cx="1257300" cy="1270000"/>
          </a:xfrm>
          <a:prstGeom prst="bentConnector2">
            <a:avLst/>
          </a:prstGeom>
          <a:ln w="31750">
            <a:solidFill>
              <a:srgbClr val="FF9300"/>
            </a:solidFill>
            <a:tailEnd type="triangle"/>
          </a:ln>
        </p:spPr>
      </p:cxn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0" grpId="6"/>
      <p:bldP build="whole" bldLvl="1" animBg="1" rev="0" advAuto="0" spid="377" grpId="2"/>
      <p:bldP build="whole" bldLvl="1" animBg="1" rev="0" advAuto="0" spid="375" grpId="4"/>
      <p:bldP build="whole" bldLvl="1" animBg="1" rev="0" advAuto="0" spid="378" grpId="7"/>
      <p:bldP build="p" bldLvl="1" animBg="1" rev="0" advAuto="0" spid="340" grpId="1"/>
      <p:bldP build="whole" bldLvl="1" animBg="1" rev="0" advAuto="0" spid="376" grpId="3"/>
      <p:bldP build="whole" bldLvl="1" animBg="1" rev="0" advAuto="0" spid="379" grpId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>
            <p:ph type="title"/>
          </p:nvPr>
        </p:nvSpPr>
        <p:spPr>
          <a:xfrm>
            <a:off x="900112" y="244157"/>
            <a:ext cx="7345362" cy="1339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pPr/>
            <a:r>
              <a:t>Resistance Distance</a:t>
            </a:r>
          </a:p>
        </p:txBody>
      </p:sp>
      <p:sp>
        <p:nvSpPr>
          <p:cNvPr id="383" name="Shape 383"/>
          <p:cNvSpPr/>
          <p:nvPr>
            <p:ph type="body" idx="1"/>
          </p:nvPr>
        </p:nvSpPr>
        <p:spPr>
          <a:xfrm>
            <a:off x="538827" y="1821531"/>
            <a:ext cx="5644840" cy="4515345"/>
          </a:xfrm>
          <a:prstGeom prst="rect">
            <a:avLst/>
          </a:prstGeom>
        </p:spPr>
        <p:txBody>
          <a:bodyPr/>
          <a:lstStyle/>
          <a:p>
            <a:pPr/>
            <a:r>
              <a:t>Equivalent views:</a:t>
            </a:r>
          </a:p>
          <a:p>
            <a:pPr lvl="1" marL="579437" indent="-228600">
              <a:spcBef>
                <a:spcPts val="600"/>
              </a:spcBef>
              <a:buClr>
                <a:srgbClr val="B0BCC1"/>
              </a:buClr>
              <a:defRPr sz="2200"/>
            </a:pPr>
            <a:r>
              <a:t>Electric voltage difference</a:t>
            </a:r>
          </a:p>
          <a:p>
            <a:pPr lvl="1" marL="579437" indent="-228600">
              <a:spcBef>
                <a:spcPts val="600"/>
              </a:spcBef>
              <a:buClr>
                <a:srgbClr val="B0BCC1"/>
              </a:buClr>
              <a:defRPr sz="2200"/>
            </a:pPr>
            <a:r>
              <a:t>Random walk</a:t>
            </a:r>
          </a:p>
          <a:p>
            <a:pPr lvl="1" marL="579437" indent="-228600">
              <a:spcBef>
                <a:spcPts val="600"/>
              </a:spcBef>
              <a:buClr>
                <a:srgbClr val="B0BCC1"/>
              </a:buClr>
              <a:defRPr sz="2200"/>
            </a:pPr>
            <a:r>
              <a:t>Random spanning tree</a:t>
            </a:r>
          </a:p>
          <a:p>
            <a:pPr/>
            <a:r>
              <a:t>Widely used in applications</a:t>
            </a:r>
          </a:p>
          <a:p>
            <a:pPr/>
            <a:r>
              <a:t>Closely tied to algebraic properties of graph:</a:t>
            </a:r>
          </a:p>
        </p:txBody>
      </p:sp>
      <p:sp>
        <p:nvSpPr>
          <p:cNvPr id="384" name="Shape 384"/>
          <p:cNvSpPr/>
          <p:nvPr/>
        </p:nvSpPr>
        <p:spPr>
          <a:xfrm>
            <a:off x="6360307" y="2900719"/>
            <a:ext cx="257531" cy="25754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5" name="Shape 385"/>
          <p:cNvSpPr/>
          <p:nvPr/>
        </p:nvSpPr>
        <p:spPr>
          <a:xfrm>
            <a:off x="7232691" y="2916083"/>
            <a:ext cx="257531" cy="25754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6" name="Shape 386"/>
          <p:cNvSpPr/>
          <p:nvPr/>
        </p:nvSpPr>
        <p:spPr>
          <a:xfrm>
            <a:off x="8100668" y="2928408"/>
            <a:ext cx="257531" cy="25754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7" name="Shape 387"/>
          <p:cNvSpPr/>
          <p:nvPr/>
        </p:nvSpPr>
        <p:spPr>
          <a:xfrm>
            <a:off x="7232691" y="2220324"/>
            <a:ext cx="257531" cy="25754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8" name="Shape 388"/>
          <p:cNvSpPr/>
          <p:nvPr/>
        </p:nvSpPr>
        <p:spPr>
          <a:xfrm>
            <a:off x="7245521" y="3541074"/>
            <a:ext cx="257531" cy="25754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9" name="Shape 389"/>
          <p:cNvSpPr/>
          <p:nvPr/>
        </p:nvSpPr>
        <p:spPr>
          <a:xfrm flipV="1">
            <a:off x="6617837" y="3017167"/>
            <a:ext cx="614855" cy="12326"/>
          </a:xfrm>
          <a:prstGeom prst="line">
            <a:avLst/>
          </a:prstGeom>
          <a:ln w="31750">
            <a:solidFill>
              <a:srgbClr val="47565C"/>
            </a:solidFill>
          </a:ln>
        </p:spPr>
        <p:txBody>
          <a:bodyPr lIns="45719" rIns="45719"/>
          <a:lstStyle/>
          <a:p>
            <a:pPr/>
          </a:p>
        </p:txBody>
      </p:sp>
      <p:cxnSp>
        <p:nvCxnSpPr>
          <p:cNvPr id="390" name="Connector 390"/>
          <p:cNvCxnSpPr>
            <a:stCxn id="385" idx="0"/>
            <a:endCxn id="386" idx="0"/>
          </p:cNvCxnSpPr>
          <p:nvPr/>
        </p:nvCxnSpPr>
        <p:spPr>
          <a:xfrm>
            <a:off x="7361456" y="3044857"/>
            <a:ext cx="867978" cy="12326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sp>
        <p:nvSpPr>
          <p:cNvPr id="391" name="Shape 391"/>
          <p:cNvSpPr/>
          <p:nvPr/>
        </p:nvSpPr>
        <p:spPr>
          <a:xfrm flipV="1">
            <a:off x="6489073" y="2321410"/>
            <a:ext cx="743620" cy="579310"/>
          </a:xfrm>
          <a:prstGeom prst="line">
            <a:avLst/>
          </a:prstGeom>
          <a:ln w="31750">
            <a:solidFill>
              <a:srgbClr val="47565C"/>
            </a:solidFill>
          </a:ln>
        </p:spPr>
        <p:txBody>
          <a:bodyPr lIns="45719" rIns="45719"/>
          <a:lstStyle/>
          <a:p>
            <a:pPr/>
          </a:p>
        </p:txBody>
      </p:sp>
      <p:cxnSp>
        <p:nvCxnSpPr>
          <p:cNvPr id="392" name="Connector 392"/>
          <p:cNvCxnSpPr>
            <a:stCxn id="384" idx="0"/>
            <a:endCxn id="388" idx="0"/>
          </p:cNvCxnSpPr>
          <p:nvPr/>
        </p:nvCxnSpPr>
        <p:spPr>
          <a:xfrm>
            <a:off x="6489072" y="3029493"/>
            <a:ext cx="885215" cy="640356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cxnSp>
        <p:nvCxnSpPr>
          <p:cNvPr id="393" name="Connector 393"/>
          <p:cNvCxnSpPr>
            <a:stCxn id="387" idx="0"/>
            <a:endCxn id="386" idx="0"/>
          </p:cNvCxnSpPr>
          <p:nvPr/>
        </p:nvCxnSpPr>
        <p:spPr>
          <a:xfrm>
            <a:off x="7361456" y="2349098"/>
            <a:ext cx="867978" cy="708085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cxnSp>
        <p:nvCxnSpPr>
          <p:cNvPr id="394" name="Connector 394"/>
          <p:cNvCxnSpPr>
            <a:stCxn id="388" idx="0"/>
            <a:endCxn id="386" idx="0"/>
          </p:cNvCxnSpPr>
          <p:nvPr/>
        </p:nvCxnSpPr>
        <p:spPr>
          <a:xfrm flipV="1">
            <a:off x="7374286" y="3057182"/>
            <a:ext cx="855148" cy="612667"/>
          </a:xfrm>
          <a:prstGeom prst="straightConnector1">
            <a:avLst/>
          </a:prstGeom>
          <a:ln w="31750">
            <a:solidFill>
              <a:srgbClr val="47565C"/>
            </a:solidFill>
          </a:ln>
        </p:spPr>
      </p:cxnSp>
      <p:grpSp>
        <p:nvGrpSpPr>
          <p:cNvPr id="397" name="Group 397"/>
          <p:cNvGrpSpPr/>
          <p:nvPr/>
        </p:nvGrpSpPr>
        <p:grpSpPr>
          <a:xfrm>
            <a:off x="6798048" y="4083401"/>
            <a:ext cx="1078599" cy="822961"/>
            <a:chOff x="0" y="0"/>
            <a:chExt cx="1078598" cy="822960"/>
          </a:xfrm>
        </p:grpSpPr>
        <p:sp>
          <p:nvSpPr>
            <p:cNvPr id="395" name="Shape 395"/>
            <p:cNvSpPr/>
            <p:nvPr/>
          </p:nvSpPr>
          <p:spPr>
            <a:xfrm>
              <a:off x="-1" y="-1"/>
              <a:ext cx="1078600" cy="822962"/>
            </a:xfrm>
            <a:prstGeom prst="ellipse">
              <a:avLst/>
            </a:prstGeom>
            <a:noFill/>
            <a:ln w="50800" cap="flat">
              <a:solidFill>
                <a:srgbClr val="FF6600"/>
              </a:solidFill>
              <a:prstDash val="solid"/>
              <a:round/>
            </a:ln>
            <a:effectLst>
              <a:outerShdw sx="100000" sy="100000" kx="0" ky="0" algn="b" rotWithShape="0" blurRad="63500" dist="0" dir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3200">
                  <a:solidFill>
                    <a:srgbClr val="FF6600"/>
                  </a:solidFill>
                </a:defRPr>
              </a:pPr>
            </a:p>
          </p:txBody>
        </p:sp>
        <p:sp>
          <p:nvSpPr>
            <p:cNvPr id="396" name="Shape 396"/>
            <p:cNvSpPr/>
            <p:nvPr/>
          </p:nvSpPr>
          <p:spPr>
            <a:xfrm>
              <a:off x="157956" y="120519"/>
              <a:ext cx="762686" cy="574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0" dir="0">
                <a:srgbClr val="000000">
                  <a:alpha val="4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3200">
                  <a:solidFill>
                    <a:srgbClr val="FF6600"/>
                  </a:solidFill>
                </a:defRPr>
              </a:lvl1pPr>
            </a:lstStyle>
            <a:p>
              <a:pPr/>
              <a:r>
                <a:t>~</a:t>
              </a:r>
            </a:p>
          </p:txBody>
        </p:sp>
      </p:grpSp>
      <p:sp>
        <p:nvSpPr>
          <p:cNvPr id="403" name="Shape 403"/>
          <p:cNvSpPr/>
          <p:nvPr/>
        </p:nvSpPr>
        <p:spPr>
          <a:xfrm>
            <a:off x="6488430" y="3163570"/>
            <a:ext cx="283211" cy="13309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</a:path>
            </a:pathLst>
          </a:custGeom>
          <a:ln w="38100">
            <a:solidFill>
              <a:srgbClr val="FF6600"/>
            </a:solidFill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404" name="Shape 404"/>
          <p:cNvSpPr/>
          <p:nvPr/>
        </p:nvSpPr>
        <p:spPr>
          <a:xfrm>
            <a:off x="7901940" y="3191510"/>
            <a:ext cx="326391" cy="13030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ln w="38100">
            <a:solidFill>
              <a:srgbClr val="FF6600"/>
            </a:solidFill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400" name="Shape 400"/>
          <p:cNvSpPr/>
          <p:nvPr/>
        </p:nvSpPr>
        <p:spPr>
          <a:xfrm>
            <a:off x="8100668" y="2388147"/>
            <a:ext cx="25654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/>
            </a:lvl1pPr>
          </a:lstStyle>
          <a:p>
            <a:pPr/>
            <a:r>
              <a:t>u</a:t>
            </a:r>
          </a:p>
        </p:txBody>
      </p:sp>
      <p:sp>
        <p:nvSpPr>
          <p:cNvPr id="401" name="Shape 401"/>
          <p:cNvSpPr/>
          <p:nvPr/>
        </p:nvSpPr>
        <p:spPr>
          <a:xfrm>
            <a:off x="6308507" y="2362491"/>
            <a:ext cx="239426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/>
            </a:lvl1pPr>
          </a:lstStyle>
          <a:p>
            <a:pPr/>
            <a:r>
              <a:t>v</a:t>
            </a:r>
          </a:p>
        </p:txBody>
      </p:sp>
      <p:pic>
        <p:nvPicPr>
          <p:cNvPr id="402" name="image6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7958" y="5169618"/>
            <a:ext cx="5246578" cy="7081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2" grpId="2"/>
      <p:bldP build="p" bldLvl="1" animBg="1" rev="0" advAuto="0" spid="38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>
            <p:ph type="title"/>
          </p:nvPr>
        </p:nvSpPr>
        <p:spPr>
          <a:xfrm>
            <a:off x="900112" y="244157"/>
            <a:ext cx="7345362" cy="1339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pPr/>
            <a:r>
              <a:t>Resistance Sparsifiers</a:t>
            </a:r>
          </a:p>
        </p:txBody>
      </p:sp>
      <p:sp>
        <p:nvSpPr>
          <p:cNvPr id="407" name="Shape 407"/>
          <p:cNvSpPr/>
          <p:nvPr>
            <p:ph type="body" idx="1"/>
          </p:nvPr>
        </p:nvSpPr>
        <p:spPr>
          <a:xfrm>
            <a:off x="666389" y="1810775"/>
            <a:ext cx="7782932" cy="4413768"/>
          </a:xfrm>
          <a:prstGeom prst="rect">
            <a:avLst/>
          </a:prstGeom>
        </p:spPr>
        <p:txBody>
          <a:bodyPr/>
          <a:lstStyle/>
          <a:p>
            <a:pPr/>
            <a:r>
              <a:t>Want: </a:t>
            </a:r>
            <a:r>
              <a:t>ε-</a:t>
            </a:r>
            <a:r>
              <a:t>resistance sparsifier</a:t>
            </a:r>
          </a:p>
          <a:p>
            <a:pPr lvl="1" marL="693737" indent="-342900">
              <a:spcBef>
                <a:spcPts val="1000"/>
              </a:spcBef>
              <a:defRPr sz="2000"/>
            </a:pPr>
            <a:r>
              <a:t>Subgraph </a:t>
            </a:r>
            <a:r>
              <a:rPr i="1"/>
              <a:t>H</a:t>
            </a:r>
            <a:r>
              <a:t> of </a:t>
            </a:r>
            <a:r>
              <a:rPr i="1"/>
              <a:t>G</a:t>
            </a:r>
            <a:r>
              <a:t> such that </a:t>
            </a:r>
            <a:r>
              <a:rPr i="1"/>
              <a:t>(1-</a:t>
            </a:r>
            <a:r>
              <a:rPr i="1"/>
              <a:t>ε)</a:t>
            </a:r>
            <a:r>
              <a:rPr i="1"/>
              <a:t> R</a:t>
            </a:r>
            <a:r>
              <a:rPr baseline="-5999" i="1"/>
              <a:t>G</a:t>
            </a:r>
            <a:r>
              <a:rPr i="1"/>
              <a:t>(u,v) </a:t>
            </a:r>
            <a:r>
              <a:t>≤ </a:t>
            </a:r>
            <a:r>
              <a:rPr i="1"/>
              <a:t>R</a:t>
            </a:r>
            <a:r>
              <a:rPr baseline="-5999" i="1"/>
              <a:t>H</a:t>
            </a:r>
            <a:r>
              <a:rPr i="1"/>
              <a:t>(u,v) </a:t>
            </a:r>
            <a:r>
              <a:t>≤ </a:t>
            </a:r>
            <a:r>
              <a:rPr i="1"/>
              <a:t>(1+</a:t>
            </a:r>
            <a:r>
              <a:rPr i="1"/>
              <a:t>ε)</a:t>
            </a:r>
            <a:r>
              <a:rPr i="1"/>
              <a:t> R</a:t>
            </a:r>
            <a:r>
              <a:rPr baseline="-5999" i="1"/>
              <a:t>G</a:t>
            </a:r>
            <a:r>
              <a:rPr i="1"/>
              <a:t>(u,v)</a:t>
            </a:r>
          </a:p>
          <a:p>
            <a:pPr/>
            <a:r>
              <a:t>Can we construct resistance sparsifiers with few edges?</a:t>
            </a:r>
          </a:p>
          <a:p>
            <a:pPr>
              <a:defRPr b="1" u="sng"/>
            </a:pPr>
            <a:r>
              <a:t>Yes</a:t>
            </a:r>
            <a:r>
              <a:rPr b="0" u="none"/>
              <a:t>: Spectral sparsifiers </a:t>
            </a:r>
            <a:r>
              <a:rPr b="0" i="1" u="none"/>
              <a:t>are</a:t>
            </a:r>
            <a:r>
              <a:rPr b="0" u="none"/>
              <a:t> resistance sparsifiers!</a:t>
            </a:r>
            <a:endParaRPr b="0" u="none"/>
          </a:p>
          <a:p>
            <a:pPr lvl="1" marL="579437" indent="-228600">
              <a:spcBef>
                <a:spcPts val="600"/>
              </a:spcBef>
              <a:buClr>
                <a:srgbClr val="B0BCC1"/>
              </a:buClr>
              <a:defRPr sz="2200"/>
            </a:pPr>
            <a:r>
              <a:t>Size (#edges): </a:t>
            </a:r>
            <a:r>
              <a:rPr>
                <a:solidFill>
                  <a:srgbClr val="660066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O(n/ε</a:t>
            </a:r>
            <a:r>
              <a:rPr baseline="30000">
                <a:solidFill>
                  <a:srgbClr val="660066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2</a:t>
            </a:r>
            <a:r>
              <a:rPr>
                <a:solidFill>
                  <a:srgbClr val="660066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)  </a:t>
            </a:r>
            <a:r>
              <a:rPr>
                <a:solidFill>
                  <a:srgbClr val="800000"/>
                </a:solidFill>
              </a:rPr>
              <a:t>[Batson-Spielman-Srivastava’09]</a:t>
            </a:r>
          </a:p>
          <a:p>
            <a:pPr/>
            <a:r>
              <a:t>Can we do better? </a:t>
            </a:r>
            <a:r>
              <a:rPr>
                <a:solidFill>
                  <a:srgbClr val="660066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O(n/ε)</a:t>
            </a:r>
            <a:r>
              <a:t>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40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>
            <p:ph type="title"/>
          </p:nvPr>
        </p:nvSpPr>
        <p:spPr>
          <a:xfrm>
            <a:off x="900112" y="244157"/>
            <a:ext cx="7345362" cy="1339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pPr/>
            <a:r>
              <a:t>Resistance Sparsifiers</a:t>
            </a:r>
          </a:p>
        </p:txBody>
      </p:sp>
      <p:sp>
        <p:nvSpPr>
          <p:cNvPr id="410" name="Shape 410"/>
          <p:cNvSpPr/>
          <p:nvPr>
            <p:ph type="body" idx="1"/>
          </p:nvPr>
        </p:nvSpPr>
        <p:spPr>
          <a:xfrm>
            <a:off x="666389" y="1810775"/>
            <a:ext cx="7782932" cy="3609831"/>
          </a:xfrm>
          <a:prstGeom prst="rect">
            <a:avLst/>
          </a:prstGeom>
        </p:spPr>
        <p:txBody>
          <a:bodyPr/>
          <a:lstStyle/>
          <a:p>
            <a:pPr/>
            <a:r>
              <a:t>No: Know matching lower bound for spectral sparsifier.</a:t>
            </a:r>
          </a:p>
          <a:p>
            <a:pPr lvl="1" marL="693737" indent="-342900">
              <a:spcBef>
                <a:spcPts val="1000"/>
              </a:spcBef>
              <a:defRPr sz="2000"/>
            </a:pPr>
            <a:r>
              <a:t>Preserving eigenvalues of </a:t>
            </a:r>
            <a:r>
              <a:rPr i="1"/>
              <a:t>K</a:t>
            </a:r>
            <a:r>
              <a:rPr baseline="-5999" i="1"/>
              <a:t>n</a:t>
            </a:r>
            <a:r>
              <a:rPr i="1"/>
              <a:t> </a:t>
            </a:r>
            <a:r>
              <a:t>requires </a:t>
            </a:r>
            <a:r>
              <a:rPr>
                <a:solidFill>
                  <a:srgbClr val="660066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Ω(n/ε</a:t>
            </a:r>
            <a:r>
              <a:rPr baseline="29800">
                <a:solidFill>
                  <a:srgbClr val="660066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2</a:t>
            </a:r>
            <a:r>
              <a:rPr>
                <a:solidFill>
                  <a:srgbClr val="660066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) </a:t>
            </a:r>
            <a:r>
              <a:rPr>
                <a:solidFill>
                  <a:srgbClr val="000000"/>
                </a:solidFill>
              </a:rPr>
              <a:t>edges</a:t>
            </a:r>
            <a:r>
              <a:rPr>
                <a:solidFill>
                  <a:srgbClr val="660066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 </a:t>
            </a:r>
            <a:r>
              <a:rPr>
                <a:solidFill>
                  <a:srgbClr val="800000"/>
                </a:solidFill>
              </a:rPr>
              <a:t>[BSS’09]</a:t>
            </a:r>
          </a:p>
          <a:p>
            <a:pPr/>
            <a:r>
              <a:t>But resistance sparsifiers are weaker </a:t>
            </a:r>
          </a:p>
          <a:p>
            <a:pPr/>
            <a:r>
              <a:t>First observation: </a:t>
            </a:r>
            <a:r>
              <a:rPr i="1"/>
              <a:t>K</a:t>
            </a:r>
            <a:r>
              <a:rPr baseline="-5999" i="1"/>
              <a:t>n</a:t>
            </a:r>
            <a:r>
              <a:t> no longer a tight example</a:t>
            </a:r>
          </a:p>
          <a:p>
            <a:pPr lvl="1" marL="579437" indent="-228600">
              <a:spcBef>
                <a:spcPts val="600"/>
              </a:spcBef>
              <a:buClr>
                <a:srgbClr val="B0BCC1"/>
              </a:buClr>
              <a:defRPr sz="2200"/>
            </a:pPr>
            <a:r>
              <a:t>Resistance sparsifiers have size </a:t>
            </a:r>
            <a:r>
              <a:rPr>
                <a:solidFill>
                  <a:srgbClr val="660066"/>
                </a:solidFill>
                <a:latin typeface="Arial Unicode MS"/>
                <a:ea typeface="Arial Unicode MS"/>
                <a:cs typeface="Arial Unicode MS"/>
                <a:sym typeface="Arial Unicode MS"/>
              </a:rPr>
              <a:t>O(n/ε) </a:t>
            </a:r>
            <a:endParaRPr>
              <a:latin typeface="Arial Unicode MS"/>
              <a:ea typeface="Arial Unicode MS"/>
              <a:cs typeface="Arial Unicode MS"/>
              <a:sym typeface="Arial Unicode MS"/>
            </a:endParaRPr>
          </a:p>
          <a:p>
            <a:pPr lvl="1" marL="579437" indent="-228600">
              <a:spcBef>
                <a:spcPts val="600"/>
              </a:spcBef>
              <a:defRPr sz="2000"/>
            </a:pPr>
            <a:r>
              <a:t>Consequence of </a:t>
            </a:r>
            <a:r>
              <a:rPr>
                <a:solidFill>
                  <a:srgbClr val="800000"/>
                </a:solidFill>
              </a:rPr>
              <a:t>[von Luxburg-Radl-Hein’10]</a:t>
            </a:r>
            <a:endParaRPr>
              <a:solidFill>
                <a:srgbClr val="800000"/>
              </a:solidFill>
            </a:endParaRPr>
          </a:p>
          <a:p>
            <a:pPr marL="228599" indent="-228599">
              <a:spcBef>
                <a:spcPts val="1500"/>
              </a:spcBef>
              <a:defRPr>
                <a:solidFill>
                  <a:schemeClr val="accent1">
                    <a:lumOff val="-6705"/>
                  </a:schemeClr>
                </a:solidFill>
              </a:defRPr>
            </a:pPr>
            <a:r>
              <a:t>K</a:t>
            </a:r>
            <a:r>
              <a:rPr baseline="-5999"/>
              <a:t>n</a:t>
            </a:r>
            <a:r>
              <a:t> only known tight example for spectral sparsifiers!</a:t>
            </a:r>
          </a:p>
        </p:txBody>
      </p:sp>
      <p:sp>
        <p:nvSpPr>
          <p:cNvPr id="411" name="Shape 411"/>
          <p:cNvSpPr/>
          <p:nvPr/>
        </p:nvSpPr>
        <p:spPr>
          <a:xfrm>
            <a:off x="736600" y="5430195"/>
            <a:ext cx="7670800" cy="883061"/>
          </a:xfrm>
          <a:prstGeom prst="roundRect">
            <a:avLst>
              <a:gd name="adj" fmla="val 21573"/>
            </a:avLst>
          </a:prstGeom>
          <a:solidFill>
            <a:srgbClr val="D0917B"/>
          </a:solid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>
              <a:defRPr sz="2400"/>
            </a:pPr>
            <a:r>
              <a:t>Conjecture: All graphs admit an </a:t>
            </a:r>
            <a:r>
              <a:rPr i="1"/>
              <a:t>ε</a:t>
            </a:r>
            <a:r>
              <a:t>-</a:t>
            </a:r>
            <a:r>
              <a:t>resistance sparsifier with</a:t>
            </a:r>
            <a:r>
              <a:rPr i="1"/>
              <a:t> O(n/ε)</a:t>
            </a:r>
            <a:r>
              <a:t> edges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1" grpId="2"/>
      <p:bldP build="p" bldLvl="1" animBg="1" rev="0" advAuto="0" spid="4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/>
          <p:nvPr>
            <p:ph type="title"/>
          </p:nvPr>
        </p:nvSpPr>
        <p:spPr>
          <a:xfrm>
            <a:off x="900112" y="244157"/>
            <a:ext cx="7345362" cy="1339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pPr/>
            <a:r>
              <a:t>The vLRH Bound</a:t>
            </a:r>
          </a:p>
        </p:txBody>
      </p:sp>
      <p:sp>
        <p:nvSpPr>
          <p:cNvPr id="414" name="Shape 414"/>
          <p:cNvSpPr/>
          <p:nvPr>
            <p:ph type="body" idx="1"/>
          </p:nvPr>
        </p:nvSpPr>
        <p:spPr>
          <a:xfrm>
            <a:off x="523368" y="1861074"/>
            <a:ext cx="8097264" cy="313585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Expander: any graph </a:t>
            </a:r>
            <a:r>
              <a:rPr i="1"/>
              <a:t>G</a:t>
            </a:r>
            <a:r>
              <a:t> where </a:t>
            </a:r>
          </a:p>
          <a:p>
            <a:pPr>
              <a:lnSpc>
                <a:spcPct val="90000"/>
              </a:lnSpc>
            </a:pPr>
          </a:p>
          <a:p>
            <a:pPr>
              <a:lnSpc>
                <a:spcPct val="90000"/>
              </a:lnSpc>
            </a:pPr>
          </a:p>
          <a:p>
            <a:pPr>
              <a:lnSpc>
                <a:spcPct val="90000"/>
              </a:lnSpc>
            </a:pPr>
            <a:r>
              <a:t>[von Luxburg, Reidl, Hein]: on an expander, effective resistance is essentially determined by degrees.</a:t>
            </a:r>
          </a:p>
        </p:txBody>
      </p:sp>
      <p:pic>
        <p:nvPicPr>
          <p:cNvPr id="41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3437" y="1984638"/>
            <a:ext cx="1528393" cy="271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49405" y="4753429"/>
            <a:ext cx="5645190" cy="657621"/>
          </a:xfrm>
          <a:prstGeom prst="rect">
            <a:avLst/>
          </a:prstGeom>
          <a:ln w="12700">
            <a:miter lim="400000"/>
          </a:ln>
        </p:spPr>
      </p:pic>
      <p:sp>
        <p:nvSpPr>
          <p:cNvPr id="417" name="Shape 417"/>
          <p:cNvSpPr/>
          <p:nvPr/>
        </p:nvSpPr>
        <p:spPr>
          <a:xfrm>
            <a:off x="1455763" y="2320412"/>
            <a:ext cx="3406379" cy="10306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6353" y="5988"/>
                </a:lnTo>
                <a:lnTo>
                  <a:pt x="639" y="5988"/>
                </a:lnTo>
                <a:cubicBezTo>
                  <a:pt x="287" y="5988"/>
                  <a:pt x="0" y="6936"/>
                  <a:pt x="0" y="8101"/>
                </a:cubicBezTo>
                <a:lnTo>
                  <a:pt x="0" y="19487"/>
                </a:lnTo>
                <a:cubicBezTo>
                  <a:pt x="0" y="20653"/>
                  <a:pt x="287" y="21600"/>
                  <a:pt x="639" y="21600"/>
                </a:cubicBezTo>
                <a:lnTo>
                  <a:pt x="18869" y="21600"/>
                </a:lnTo>
                <a:cubicBezTo>
                  <a:pt x="19222" y="21600"/>
                  <a:pt x="19509" y="20653"/>
                  <a:pt x="19509" y="19487"/>
                </a:cubicBezTo>
                <a:lnTo>
                  <a:pt x="19509" y="14655"/>
                </a:lnTo>
                <a:lnTo>
                  <a:pt x="21600" y="0"/>
                </a:lnTo>
                <a:close/>
              </a:path>
            </a:pathLst>
          </a:custGeom>
          <a:solidFill>
            <a:srgbClr val="D0917B"/>
          </a:solidFill>
          <a:ln w="12700">
            <a:solidFill>
              <a:srgbClr val="49585E"/>
            </a:solidFill>
          </a:ln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Second smallest eigenvalue of normalized Laplacian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6" grpId="4"/>
      <p:bldP build="whole" bldLvl="1" animBg="1" rev="0" advAuto="0" spid="417" grpId="3"/>
      <p:bldP build="p" bldLvl="1" animBg="1" rev="0" advAuto="0" spid="414" grpId="1"/>
      <p:bldP build="whole" bldLvl="1" animBg="1" rev="0" advAuto="0" spid="415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Capital">
  <a:themeElements>
    <a:clrScheme name="Capit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0000FF"/>
      </a:hlink>
      <a:folHlink>
        <a:srgbClr val="FF00FF"/>
      </a:folHlink>
    </a:clrScheme>
    <a:fontScheme name="Capital">
      <a:majorFont>
        <a:latin typeface="Helvetica"/>
        <a:ea typeface="Helvetica"/>
        <a:cs typeface="Helvetica"/>
      </a:majorFont>
      <a:minorFont>
        <a:latin typeface="Calisto MT"/>
        <a:ea typeface="Calisto MT"/>
        <a:cs typeface="Calisto MT"/>
      </a:minorFont>
    </a:fontScheme>
    <a:fmtScheme name="Capit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1750" cap="flat">
          <a:solidFill>
            <a:srgbClr val="47565C"/>
          </a:solidFill>
          <a:prstDash val="solid"/>
          <a:round/>
        </a:ln>
        <a:effectLst>
          <a:outerShdw sx="100000" sy="100000" kx="0" ky="0" algn="b" rotWithShape="0" blurRad="63500" dist="0" dir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sto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0" cap="flat">
          <a:solidFill>
            <a:srgbClr val="47565C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sto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apital">
  <a:themeElements>
    <a:clrScheme name="Capit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0000FF"/>
      </a:hlink>
      <a:folHlink>
        <a:srgbClr val="FF00FF"/>
      </a:folHlink>
    </a:clrScheme>
    <a:fontScheme name="Capital">
      <a:majorFont>
        <a:latin typeface="Helvetica"/>
        <a:ea typeface="Helvetica"/>
        <a:cs typeface="Helvetica"/>
      </a:majorFont>
      <a:minorFont>
        <a:latin typeface="Calisto MT"/>
        <a:ea typeface="Calisto MT"/>
        <a:cs typeface="Calisto MT"/>
      </a:minorFont>
    </a:fontScheme>
    <a:fmtScheme name="Capit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63500" dist="0" dir="0">
              <a:srgbClr val="000000">
                <a:alpha val="4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1750" cap="flat">
          <a:solidFill>
            <a:srgbClr val="47565C"/>
          </a:solidFill>
          <a:prstDash val="solid"/>
          <a:round/>
        </a:ln>
        <a:effectLst>
          <a:outerShdw sx="100000" sy="100000" kx="0" ky="0" algn="b" rotWithShape="0" blurRad="63500" dist="0" dir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sto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0" cap="flat">
          <a:solidFill>
            <a:srgbClr val="47565C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sto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