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86" r:id="rId7"/>
    <p:sldId id="287" r:id="rId8"/>
    <p:sldId id="284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6D68B-4036-4CD1-92B7-F1953B7A7DCF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BEC38-6EED-4959-A6A2-E1A98D2E9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BEC38-6EED-4959-A6A2-E1A98D2E91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268-052F-46C0-9637-1132A86406C5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3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88E-2501-4DA8-96F8-CB5CDB1172C6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4D36-F4DD-46BB-A410-2D3686C8DA60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BD87-491E-4004-A311-69C2E13A76A9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0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2618-CA6A-46DD-8A4D-88C1D6DF814C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4F93-1A65-4E24-8098-2038694D2271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9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E42F-C58B-4418-9E93-CE863AE127C7}" type="datetime1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5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BE6D-5222-4B6C-A468-1581738E4076}" type="datetime1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6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7B52-83D7-4687-B8C9-EBC84254D59D}" type="datetime1">
              <a:rPr lang="en-US" smtClean="0"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0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090D-1414-402B-8D89-888CA9D3C936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6AE3-B14D-475D-90BA-023D7FF0798A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166F0-1D50-441F-83DA-3D5B20FD5CDB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76C1-007D-459D-93A4-01BAFF8E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682" y="1631576"/>
            <a:ext cx="9825318" cy="164530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uturaFuturis" panose="020B0602020204020303" pitchFamily="34" charset="0"/>
              </a:rPr>
              <a:t>Sketching and Embedding are Equivalent for Norms</a:t>
            </a:r>
            <a:endParaRPr lang="en-US" sz="4000" dirty="0">
              <a:latin typeface="FuturaFuturis" panose="020B06020202040203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9785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latin typeface="FuturaFuturis" panose="020B0602020204020303" pitchFamily="34" charset="0"/>
              </a:rPr>
              <a:t>Alexandr</a:t>
            </a:r>
            <a:r>
              <a:rPr lang="en-US" sz="2600" dirty="0" smtClean="0">
                <a:latin typeface="FuturaFuturis" panose="020B0602020204020303" pitchFamily="34" charset="0"/>
              </a:rPr>
              <a:t> </a:t>
            </a:r>
            <a:r>
              <a:rPr lang="en-US" sz="2600" dirty="0" err="1" smtClean="0">
                <a:latin typeface="FuturaFuturis" panose="020B0602020204020303" pitchFamily="34" charset="0"/>
              </a:rPr>
              <a:t>Andoni</a:t>
            </a:r>
            <a:r>
              <a:rPr lang="en-US" sz="2600" dirty="0" smtClean="0">
                <a:latin typeface="FuturaFuturis" panose="020B0602020204020303" pitchFamily="34" charset="0"/>
              </a:rPr>
              <a:t> (Columbia)</a:t>
            </a:r>
          </a:p>
          <a:p>
            <a:r>
              <a:rPr lang="en-US" sz="2600" dirty="0" smtClean="0">
                <a:latin typeface="FuturaFuturis" panose="020B0602020204020303" pitchFamily="34" charset="0"/>
              </a:rPr>
              <a:t>Robert </a:t>
            </a:r>
            <a:r>
              <a:rPr lang="en-US" sz="2600" dirty="0" err="1" smtClean="0">
                <a:latin typeface="FuturaFuturis" panose="020B0602020204020303" pitchFamily="34" charset="0"/>
              </a:rPr>
              <a:t>Krauthgamer</a:t>
            </a:r>
            <a:r>
              <a:rPr lang="en-US" sz="2600" dirty="0" smtClean="0">
                <a:latin typeface="FuturaFuturis" panose="020B0602020204020303" pitchFamily="34" charset="0"/>
              </a:rPr>
              <a:t> (Weizmann</a:t>
            </a:r>
            <a:r>
              <a:rPr lang="ru-RU" sz="2600" dirty="0" smtClean="0">
                <a:latin typeface="FuturaFuturis" panose="020B0602020204020303" pitchFamily="34" charset="0"/>
              </a:rPr>
              <a:t> </a:t>
            </a:r>
            <a:r>
              <a:rPr lang="en-US" sz="2600" dirty="0" smtClean="0">
                <a:latin typeface="FuturaFuturis" panose="020B0602020204020303" pitchFamily="34" charset="0"/>
              </a:rPr>
              <a:t>Inst)</a:t>
            </a:r>
          </a:p>
          <a:p>
            <a:r>
              <a:rPr lang="en-US" sz="2600" dirty="0">
                <a:latin typeface="FuturaFuturis" panose="020B0602020204020303" pitchFamily="34" charset="0"/>
              </a:rPr>
              <a:t>Ilya </a:t>
            </a:r>
            <a:r>
              <a:rPr lang="en-US" sz="2600" dirty="0" err="1">
                <a:latin typeface="FuturaFuturis" panose="020B0602020204020303" pitchFamily="34" charset="0"/>
              </a:rPr>
              <a:t>Razenshteyn</a:t>
            </a:r>
            <a:r>
              <a:rPr lang="en-US" sz="2600" dirty="0">
                <a:latin typeface="FuturaFuturis" panose="020B0602020204020303" pitchFamily="34" charset="0"/>
              </a:rPr>
              <a:t> </a:t>
            </a:r>
            <a:r>
              <a:rPr lang="en-US" sz="2600" dirty="0" smtClean="0">
                <a:latin typeface="FuturaFuturis" panose="020B0602020204020303" pitchFamily="34" charset="0"/>
              </a:rPr>
              <a:t>(MIT)</a:t>
            </a:r>
            <a:endParaRPr lang="en-US" sz="2600" dirty="0">
              <a:latin typeface="FuturaFuturis" panose="020B06020202040203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38200" y="3732850"/>
                <a:ext cx="8194040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 normed 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pace: R</a:t>
                </a:r>
                <a:r>
                  <a:rPr lang="en-US" sz="2800" baseline="3000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equipped with a metric Examples: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’s, matrix norms (spectral, trace), EMD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2850"/>
                <a:ext cx="8194040" cy="987322"/>
              </a:xfrm>
              <a:prstGeom prst="rect">
                <a:avLst/>
              </a:prstGeom>
              <a:blipFill rotWithShape="0">
                <a:blip r:embed="rId2"/>
                <a:stretch>
                  <a:fillRect l="-1339" t="-5556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/>
              </a:rPr>
              <a:t>The main result</a:t>
            </a:r>
            <a:endParaRPr lang="en-US" dirty="0">
              <a:latin typeface="FuturaFuturi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160" y="1659023"/>
                <a:ext cx="9860280" cy="1245796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:r>
                  <a:rPr lang="en-US" dirty="0"/>
                  <a:t>a </a:t>
                </a:r>
                <a:r>
                  <a:rPr lang="en-US" b="1" dirty="0"/>
                  <a:t>normed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admits sketches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approximation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then for every </a:t>
                </a:r>
                <a:r>
                  <a:rPr lang="el-GR" dirty="0">
                    <a:latin typeface="Calibri" panose="020F0502020204030204" pitchFamily="34" charset="0"/>
                  </a:rPr>
                  <a:t>ε</a:t>
                </a:r>
                <a:r>
                  <a:rPr lang="en-US" dirty="0">
                    <a:latin typeface="Calibri" panose="020F0502020204030204" pitchFamily="34" charset="0"/>
                  </a:rPr>
                  <a:t> &gt; 0 the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embeds </a:t>
                </a:r>
                <a:r>
                  <a:rPr lang="en-US" dirty="0" smtClean="0">
                    <a:latin typeface="Calibri" panose="020F0502020204030204" pitchFamily="34" charset="0"/>
                  </a:rPr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with distortion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160" y="1659023"/>
                <a:ext cx="9860280" cy="1245796"/>
              </a:xfrm>
              <a:blipFill rotWithShape="0">
                <a:blip r:embed="rId3"/>
                <a:stretch>
                  <a:fillRect l="-1299" t="-7805" b="-1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491615" y="3391520"/>
            <a:ext cx="6678374" cy="2230680"/>
            <a:chOff x="-431561" y="3471530"/>
            <a:chExt cx="6678374" cy="2230680"/>
          </a:xfrm>
        </p:grpSpPr>
        <p:sp>
          <p:nvSpPr>
            <p:cNvPr id="4" name="TextBox 3"/>
            <p:cNvSpPr txBox="1"/>
            <p:nvPr/>
          </p:nvSpPr>
          <p:spPr>
            <a:xfrm>
              <a:off x="1456660" y="3471530"/>
              <a:ext cx="4279605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Embedding into </a:t>
              </a:r>
              <a:r>
                <a:rPr lang="en-US" sz="3200" dirty="0" smtClean="0">
                  <a:solidFill>
                    <a:srgbClr val="FF0000"/>
                  </a:solidFill>
                </a:rPr>
                <a:t>ℓ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p</a:t>
              </a:r>
              <a:r>
                <a:rPr lang="en-US" sz="3200" dirty="0" smtClean="0"/>
                <a:t>,</a:t>
              </a:r>
              <a:r>
                <a:rPr lang="en-US" sz="3200" dirty="0" smtClean="0">
                  <a:solidFill>
                    <a:srgbClr val="FF0000"/>
                  </a:solidFill>
                </a:rPr>
                <a:t> p ≤ 2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6659" y="5117435"/>
              <a:ext cx="4279605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Efficient sketches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963024" y="4056305"/>
              <a:ext cx="556892" cy="106113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431561" y="4125205"/>
              <a:ext cx="23945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(</a:t>
              </a:r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Kushilevitz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Ostrovsky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Rabani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 1998)</a:t>
              </a:r>
            </a:p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(</a:t>
              </a:r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Indyk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 2000)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4540102" y="4056305"/>
              <a:ext cx="526312" cy="106113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3549" y="4347994"/>
              <a:ext cx="115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For norms</a:t>
              </a:r>
              <a:endParaRPr lang="en-US" b="1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/>
              </a:rPr>
              <a:t>Application: lower bounds for sketches</a:t>
            </a:r>
            <a:endParaRPr lang="en-US" dirty="0">
              <a:latin typeface="FuturaFuturi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</a:rPr>
              <a:t>onvert non-</a:t>
            </a:r>
            <a:r>
              <a:rPr lang="en-US" dirty="0" err="1" smtClean="0">
                <a:latin typeface="Calibri" panose="020F0502020204030204" pitchFamily="34" charset="0"/>
              </a:rPr>
              <a:t>embeddability</a:t>
            </a:r>
            <a:r>
              <a:rPr lang="en-US" dirty="0" smtClean="0">
                <a:latin typeface="Calibri" panose="020F0502020204030204" pitchFamily="34" charset="0"/>
              </a:rPr>
              <a:t> into lower bounds for sketches </a:t>
            </a:r>
            <a:r>
              <a:rPr lang="en-US" i="1" dirty="0" smtClean="0">
                <a:latin typeface="Calibri" panose="020F0502020204030204" pitchFamily="34" charset="0"/>
              </a:rPr>
              <a:t>in a black box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07192" y="3429000"/>
            <a:ext cx="3777615" cy="3034535"/>
            <a:chOff x="4207192" y="3429000"/>
            <a:chExt cx="3777615" cy="3034535"/>
          </a:xfrm>
        </p:grpSpPr>
        <p:sp>
          <p:nvSpPr>
            <p:cNvPr id="5" name="TextBox 4"/>
            <p:cNvSpPr txBox="1"/>
            <p:nvPr/>
          </p:nvSpPr>
          <p:spPr>
            <a:xfrm>
              <a:off x="4207192" y="3429000"/>
              <a:ext cx="3777615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 </a:t>
              </a:r>
              <a:r>
                <a:rPr lang="en-US" sz="2800" dirty="0" err="1" smtClean="0"/>
                <a:t>embeddings</a:t>
              </a:r>
              <a:r>
                <a:rPr lang="en-US" sz="2800" dirty="0" smtClean="0"/>
                <a:t> with distortion </a:t>
              </a:r>
              <a:r>
                <a:rPr lang="en-US" sz="2800" dirty="0" smtClean="0">
                  <a:solidFill>
                    <a:srgbClr val="FF0000"/>
                  </a:solidFill>
                </a:rPr>
                <a:t>O(1)</a:t>
              </a:r>
              <a:r>
                <a:rPr lang="en-US" sz="2800" dirty="0" smtClean="0"/>
                <a:t> into </a:t>
              </a:r>
              <a:r>
                <a:rPr 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ℓ</a:t>
              </a:r>
              <a:r>
                <a:rPr lang="en-US" sz="28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 – </a:t>
              </a:r>
              <a:r>
                <a:rPr lang="el-GR" sz="28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ε</a:t>
              </a:r>
              <a:r>
                <a:rPr 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07192" y="5509428"/>
              <a:ext cx="3777615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 sketches</a:t>
              </a:r>
              <a:r>
                <a:rPr lang="en-US" sz="2800" baseline="30000" dirty="0"/>
                <a:t>*</a:t>
              </a:r>
              <a:r>
                <a:rPr lang="en-US" sz="2800" dirty="0" smtClean="0"/>
                <a:t> of size and approximation </a:t>
              </a:r>
              <a:r>
                <a:rPr lang="en-US" sz="2800" dirty="0" smtClean="0">
                  <a:solidFill>
                    <a:srgbClr val="FF0000"/>
                  </a:solidFill>
                </a:rPr>
                <a:t>O(1)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5800725" y="4383107"/>
              <a:ext cx="605790" cy="112632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77225" y="5053924"/>
            <a:ext cx="391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*</a:t>
            </a:r>
            <a:r>
              <a:rPr lang="en-US" sz="2400" dirty="0" smtClean="0"/>
              <a:t>in fact, any communication protocols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8845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/>
              </a:rPr>
              <a:t>Example 1: the Earth Mover’s Distance</a:t>
            </a:r>
            <a:endParaRPr lang="en-US" dirty="0">
              <a:latin typeface="FuturaFuturi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760" y="1537335"/>
                <a:ext cx="10515600" cy="49606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×[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with zero average,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𝐸𝑀𝐷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is the cost of the best transportation of the positive part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to the negative part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Initial motivation for this work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Upper bounds: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Charikar’02, Indyk-Thaper’03, Naor-Schechtman’05, [A.-Do Ba-Indyk-Woodruff’09]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Lower bound also holds for the minimum-cost matching metric on subsets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760" y="1537335"/>
                <a:ext cx="10515600" cy="4960620"/>
              </a:xfrm>
              <a:blipFill rotWithShape="0">
                <a:blip r:embed="rId2"/>
                <a:stretch>
                  <a:fillRect l="-1043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7" y="4831192"/>
            <a:ext cx="1345771" cy="134577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727133" y="4996245"/>
            <a:ext cx="7159942" cy="1015663"/>
            <a:chOff x="3772853" y="4749165"/>
            <a:chExt cx="7159942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772853" y="4749165"/>
                  <a:ext cx="2867977" cy="101566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No embedding into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latin typeface="Calibri" panose="020F0502020204030204" pitchFamily="34" charset="0"/>
                    </a:rPr>
                    <a:t> with distortion O(1)</a:t>
                  </a:r>
                </a:p>
                <a:p>
                  <a:r>
                    <a:rPr lang="en-US" sz="20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</a:rPr>
                    <a:t>[Naor-Schechtman’05]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853" y="4749165"/>
                  <a:ext cx="2867977" cy="1015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23" t="-3614" b="-10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8057996" y="4903053"/>
              <a:ext cx="2874799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 sketches with D = O(1) and s = O(1)</a:t>
              </a:r>
              <a:endParaRPr lang="en-US" sz="2000" dirty="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6640830" y="5034915"/>
              <a:ext cx="1428750" cy="42862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/>
              </a:rPr>
              <a:t>Example 2: the Trace Norm</a:t>
            </a:r>
            <a:endParaRPr lang="en-US" dirty="0">
              <a:latin typeface="FuturaFuturi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n × n matrix A define the </a:t>
            </a:r>
            <a:r>
              <a:rPr lang="en-US" b="1" dirty="0" smtClean="0"/>
              <a:t>Trace Norm</a:t>
            </a:r>
            <a:r>
              <a:rPr lang="en-US" dirty="0" smtClean="0"/>
              <a:t> (the Nuclear Norm) ‖A‖ to be the sum of the singular values</a:t>
            </a:r>
          </a:p>
          <a:p>
            <a:r>
              <a:rPr lang="en-US" dirty="0" smtClean="0"/>
              <a:t>Previously: lower bounds only for certain restricted classes of sketches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[Li-Nguyen-Woodruff’14]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83981" y="3982481"/>
            <a:ext cx="7469373" cy="916598"/>
            <a:chOff x="1467292" y="5289697"/>
            <a:chExt cx="7469373" cy="916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467292" y="5299920"/>
                  <a:ext cx="3487480" cy="71134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2000" dirty="0" smtClean="0"/>
                    <a:t>Any embedding into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requires distortion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sz="20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(</a:t>
                  </a:r>
                  <a:r>
                    <a:rPr lang="en-US" sz="2000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Pisier</a:t>
                  </a:r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1978)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292" y="5299920"/>
                  <a:ext cx="3487480" cy="71134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923" t="-5128" r="-2972" b="-145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68352" y="5289697"/>
                  <a:ext cx="2668313" cy="91659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2000" dirty="0" smtClean="0"/>
                    <a:t>Any sketch must satisfy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352" y="5289697"/>
                  <a:ext cx="2668313" cy="916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83" t="-3311" r="-11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5"/>
            <p:cNvSpPr/>
            <p:nvPr/>
          </p:nvSpPr>
          <p:spPr>
            <a:xfrm>
              <a:off x="4954772" y="5486400"/>
              <a:ext cx="1313580" cy="33492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/>
              </a:rPr>
              <a:t>The sketch of the proof</a:t>
            </a:r>
            <a:endParaRPr lang="en-US" dirty="0">
              <a:latin typeface="FuturaFuturi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14</a:t>
            </a:fld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661670" y="1602450"/>
            <a:ext cx="26355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Good sketches for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110312" y="4024740"/>
            <a:ext cx="5010328" cy="2329957"/>
            <a:chOff x="110312" y="4024740"/>
            <a:chExt cx="5010328" cy="2329957"/>
          </a:xfrm>
        </p:grpSpPr>
        <p:sp>
          <p:nvSpPr>
            <p:cNvPr id="81" name="TextBox 80"/>
            <p:cNvSpPr txBox="1"/>
            <p:nvPr/>
          </p:nvSpPr>
          <p:spPr>
            <a:xfrm>
              <a:off x="838200" y="5523700"/>
              <a:ext cx="4282440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Absence of certain </a:t>
              </a:r>
              <a:r>
                <a:rPr lang="en-US" sz="2400" dirty="0" err="1" smtClean="0"/>
                <a:t>Poincaré</a:t>
              </a:r>
              <a:r>
                <a:rPr lang="en-US" sz="2400" dirty="0" smtClean="0"/>
                <a:t>-type inequalities on </a:t>
              </a:r>
              <a:r>
                <a:rPr lang="en-US" sz="2400" dirty="0" smtClean="0">
                  <a:solidFill>
                    <a:srgbClr val="FF0000"/>
                  </a:solidFill>
                </a:rPr>
                <a:t>X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6" name="Down Arrow 175"/>
            <p:cNvSpPr/>
            <p:nvPr/>
          </p:nvSpPr>
          <p:spPr>
            <a:xfrm>
              <a:off x="2710948" y="4024740"/>
              <a:ext cx="536944" cy="14989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10312" y="4641998"/>
              <a:ext cx="4380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[A-</a:t>
              </a:r>
              <a:r>
                <a:rPr lang="en-US" sz="2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Jayram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  <a:r>
                <a:rPr lang="en-US" sz="2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Pătraşcu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 2010]</a:t>
              </a:r>
              <a:r>
                <a:rPr lang="en-US" sz="2000" dirty="0" smtClean="0"/>
                <a:t>,</a:t>
              </a:r>
            </a:p>
            <a:p>
              <a:r>
                <a:rPr lang="en-US" sz="2000" dirty="0" smtClean="0"/>
                <a:t>Direct sum for Information Complexity</a:t>
              </a:r>
              <a:endParaRPr lang="en-US" sz="20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120640" y="5708365"/>
            <a:ext cx="6292961" cy="902161"/>
            <a:chOff x="5120640" y="5708365"/>
            <a:chExt cx="6292961" cy="902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367383" y="5708365"/>
                  <a:ext cx="4046218" cy="46166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Weak embedding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400" dirty="0" smtClean="0"/>
                    <a:t> of </a:t>
                  </a:r>
                  <a:r>
                    <a:rPr lang="en-US" sz="2400" dirty="0" smtClean="0">
                      <a:solidFill>
                        <a:srgbClr val="FF0000"/>
                      </a:solidFill>
                    </a:rPr>
                    <a:t>X</a:t>
                  </a:r>
                  <a:r>
                    <a:rPr lang="en-US" sz="2400" dirty="0" smtClean="0"/>
                    <a:t> into </a:t>
                  </a:r>
                  <a:r>
                    <a:rPr lang="en-US" sz="2400" dirty="0" smtClean="0">
                      <a:solidFill>
                        <a:srgbClr val="FF0000"/>
                      </a:solidFill>
                    </a:rPr>
                    <a:t>ℓ</a:t>
                  </a:r>
                  <a:r>
                    <a:rPr lang="en-US" sz="2400" baseline="-25000" dirty="0" smtClean="0">
                      <a:solidFill>
                        <a:srgbClr val="FF0000"/>
                      </a:solidFill>
                    </a:rPr>
                    <a:t>2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7383" y="5708365"/>
                  <a:ext cx="4046218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13" t="-10526" r="-30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Right Arrow 177"/>
            <p:cNvSpPr/>
            <p:nvPr/>
          </p:nvSpPr>
          <p:spPr>
            <a:xfrm>
              <a:off x="5120640" y="5708365"/>
              <a:ext cx="2246743" cy="4650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208724" y="6210416"/>
              <a:ext cx="3313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Convex duality + compactness</a:t>
              </a:r>
              <a:endParaRPr lang="en-US" sz="2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27949" y="3563075"/>
            <a:ext cx="6084931" cy="2145290"/>
            <a:chOff x="5527949" y="3563075"/>
            <a:chExt cx="6084931" cy="2145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239437" y="3563075"/>
                  <a:ext cx="4373443" cy="46166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Uniform embedding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US" sz="2400" dirty="0" smtClean="0"/>
                    <a:t> of </a:t>
                  </a:r>
                  <a:r>
                    <a:rPr lang="en-US" sz="2400" dirty="0" smtClean="0">
                      <a:solidFill>
                        <a:srgbClr val="FF0000"/>
                      </a:solidFill>
                    </a:rPr>
                    <a:t>X</a:t>
                  </a:r>
                  <a:r>
                    <a:rPr lang="en-US" sz="2400" dirty="0" smtClean="0"/>
                    <a:t> into </a:t>
                  </a:r>
                  <a:r>
                    <a:rPr lang="en-US" sz="2400" dirty="0" smtClean="0">
                      <a:solidFill>
                        <a:srgbClr val="FF0000"/>
                      </a:solidFill>
                    </a:rPr>
                    <a:t>ℓ</a:t>
                  </a:r>
                  <a:r>
                    <a:rPr lang="en-US" sz="2400" baseline="-25000" dirty="0" smtClean="0">
                      <a:solidFill>
                        <a:srgbClr val="FF0000"/>
                      </a:solidFill>
                    </a:rPr>
                    <a:t>2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437" y="3563075"/>
                  <a:ext cx="4373443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32" t="-10526" r="-41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Up Arrow 8"/>
            <p:cNvSpPr/>
            <p:nvPr/>
          </p:nvSpPr>
          <p:spPr>
            <a:xfrm>
              <a:off x="9028146" y="4022298"/>
              <a:ext cx="536944" cy="168606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527949" y="3936536"/>
              <a:ext cx="3678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[Johnson-</a:t>
              </a:r>
              <a:r>
                <a:rPr lang="en-US" sz="2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Randrianarivony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 2006]</a:t>
              </a:r>
              <a:r>
                <a:rPr lang="en-US" sz="2000" dirty="0" smtClean="0"/>
                <a:t>, Lipschitz extension</a:t>
              </a:r>
              <a:endParaRPr lang="en-US" sz="2000" b="1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367381" y="504611"/>
            <a:ext cx="4809889" cy="3058464"/>
            <a:chOff x="7367381" y="504611"/>
            <a:chExt cx="4809889" cy="3058464"/>
          </a:xfrm>
        </p:grpSpPr>
        <p:sp>
          <p:nvSpPr>
            <p:cNvPr id="84" name="TextBox 83"/>
            <p:cNvSpPr txBox="1"/>
            <p:nvPr/>
          </p:nvSpPr>
          <p:spPr>
            <a:xfrm>
              <a:off x="7367381" y="504611"/>
              <a:ext cx="404622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Linear embedding of </a:t>
              </a:r>
              <a:r>
                <a:rPr lang="en-US" sz="2400" dirty="0" smtClean="0">
                  <a:solidFill>
                    <a:srgbClr val="FF0000"/>
                  </a:solidFill>
                </a:rPr>
                <a:t>X</a:t>
              </a:r>
              <a:r>
                <a:rPr lang="en-US" sz="2400" dirty="0" smtClean="0"/>
                <a:t> into </a:t>
              </a:r>
              <a:r>
                <a:rPr lang="en-US" sz="2400" dirty="0" smtClean="0">
                  <a:solidFill>
                    <a:srgbClr val="FF0000"/>
                  </a:solidFill>
                </a:rPr>
                <a:t>ℓ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1-</a:t>
              </a:r>
              <a:r>
                <a:rPr lang="el-GR" sz="2400" baseline="-25000" dirty="0" smtClean="0">
                  <a:solidFill>
                    <a:srgbClr val="FF0000"/>
                  </a:solidFill>
                </a:rPr>
                <a:t>ε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7" name="Up Arrow 176"/>
            <p:cNvSpPr/>
            <p:nvPr/>
          </p:nvSpPr>
          <p:spPr>
            <a:xfrm>
              <a:off x="9028146" y="966276"/>
              <a:ext cx="536944" cy="259679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412585" y="913705"/>
              <a:ext cx="37646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[</a:t>
              </a:r>
              <a:r>
                <a:rPr lang="en-US" sz="2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Aharoni-Maurey-Mityagin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 1985]</a:t>
              </a:r>
              <a:r>
                <a:rPr lang="en-US" sz="2000" dirty="0" smtClean="0"/>
                <a:t>,</a:t>
              </a:r>
            </a:p>
            <a:p>
              <a:r>
                <a:rPr lang="en-US" sz="2000" dirty="0" smtClean="0"/>
                <a:t>Fourier analysis</a:t>
              </a:r>
              <a:endParaRPr lang="en-US" sz="2000" dirty="0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34290" y="2094595"/>
            <a:ext cx="4549140" cy="1970785"/>
            <a:chOff x="34290" y="2053955"/>
            <a:chExt cx="4549140" cy="1970785"/>
          </a:xfrm>
        </p:grpSpPr>
        <p:sp>
          <p:nvSpPr>
            <p:cNvPr id="175" name="TextBox 174"/>
            <p:cNvSpPr txBox="1"/>
            <p:nvPr/>
          </p:nvSpPr>
          <p:spPr>
            <a:xfrm>
              <a:off x="1375410" y="3563075"/>
              <a:ext cx="320802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Good sketches for </a:t>
              </a:r>
              <a:r>
                <a:rPr lang="en-US" sz="2400" dirty="0">
                  <a:solidFill>
                    <a:srgbClr val="FF0000"/>
                  </a:solidFill>
                </a:rPr>
                <a:t>ℓ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∞</a:t>
              </a:r>
              <a:r>
                <a:rPr lang="en-US" sz="2400" dirty="0">
                  <a:solidFill>
                    <a:srgbClr val="FF0000"/>
                  </a:solidFill>
                </a:rPr>
                <a:t>(X)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2710948" y="2053955"/>
              <a:ext cx="536944" cy="14989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4290" y="2488898"/>
              <a:ext cx="2378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Uses that </a:t>
              </a:r>
              <a:r>
                <a:rPr lang="en-US" sz="2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dirty="0" smtClean="0"/>
                <a:t> is a norm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833" y="3936503"/>
            <a:ext cx="3775887" cy="531680"/>
            <a:chOff x="79833" y="3936503"/>
            <a:chExt cx="3775887" cy="531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9833" y="4098851"/>
                  <a:ext cx="3090088" cy="3693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alibri" panose="020F0502020204030204" pitchFamily="34" charset="0"/>
                    </a:rPr>
                    <a:t>‖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 err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||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</a:rPr>
                    <a:t>= max</a:t>
                  </a:r>
                  <a:r>
                    <a:rPr lang="en-US" baseline="-25000" dirty="0" smtClean="0">
                      <a:latin typeface="Calibri" panose="020F0502020204030204" pitchFamily="34" charset="0"/>
                    </a:rPr>
                    <a:t>i</a:t>
                  </a:r>
                  <a:r>
                    <a:rPr lang="en-US" dirty="0" smtClean="0">
                      <a:latin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||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33" y="4098851"/>
                  <a:ext cx="309008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75" t="-6349" b="-22222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4" idx="3"/>
            </p:cNvCxnSpPr>
            <p:nvPr/>
          </p:nvCxnSpPr>
          <p:spPr>
            <a:xfrm flipV="1">
              <a:off x="3169921" y="3936503"/>
              <a:ext cx="685799" cy="3470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695999" y="4611220"/>
            <a:ext cx="4819601" cy="1093433"/>
            <a:chOff x="5695999" y="4611220"/>
            <a:chExt cx="4819601" cy="1093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695999" y="4611220"/>
                  <a:ext cx="4819601" cy="76944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  ⇒ </m:t>
                      </m:r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  <a:p>
                  <a:r>
                    <a:rPr lang="en-US" sz="2000" dirty="0">
                      <a:latin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𝑠𝐷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≥10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999" y="4611220"/>
                  <a:ext cx="4819601" cy="76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426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10" idx="2"/>
            </p:cNvCxnSpPr>
            <p:nvPr/>
          </p:nvCxnSpPr>
          <p:spPr>
            <a:xfrm>
              <a:off x="8105800" y="5380661"/>
              <a:ext cx="892589" cy="323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524960" y="1843655"/>
                <a:ext cx="6171280" cy="16312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are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non-decreasing,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)→0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960" y="1843655"/>
                <a:ext cx="6171280" cy="1631216"/>
              </a:xfrm>
              <a:prstGeom prst="rect">
                <a:avLst/>
              </a:prstGeom>
              <a:blipFill rotWithShape="0">
                <a:blip r:embed="rId6"/>
                <a:stretch>
                  <a:fillRect l="-788" t="-1481" b="-518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/>
              </a:rPr>
              <a:t>Open problems</a:t>
            </a:r>
            <a:endParaRPr lang="en-US" dirty="0">
              <a:latin typeface="FuturaFuturi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Can one strengthen our theorem to </a:t>
                </a:r>
                <a:r>
                  <a:rPr lang="en-US" b="1" dirty="0" smtClean="0"/>
                  <a:t>“sketches with O(1) size and approx. imply embedding into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ℓ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b="1" dirty="0" smtClean="0"/>
                  <a:t> with distortion O(1)”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Equivalent to an old open problem from Functional Analysis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Kwapien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1969]</a:t>
                </a:r>
              </a:p>
              <a:p>
                <a:r>
                  <a:rPr lang="en-US" dirty="0" smtClean="0"/>
                  <a:t>Extend to a more general class of metrics (e.g., Edit Distance?)</a:t>
                </a:r>
              </a:p>
              <a:p>
                <a:r>
                  <a:rPr lang="en-US" dirty="0" smtClean="0"/>
                  <a:t>Other regimes: what about super-constant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dirty="0" smtClean="0"/>
                  <a:t>Linear sketches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measurements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 panose="020B0602020204020303" pitchFamily="34" charset="0"/>
              </a:rPr>
              <a:t>Sketching</a:t>
            </a:r>
            <a:endParaRPr lang="en-US" dirty="0">
              <a:latin typeface="FuturaFuturis" panose="020B06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2875840"/>
          </a:xfrm>
        </p:spPr>
        <p:txBody>
          <a:bodyPr>
            <a:normAutofit/>
          </a:bodyPr>
          <a:lstStyle/>
          <a:p>
            <a:r>
              <a:rPr lang="en-US" dirty="0" smtClean="0"/>
              <a:t>Compress a massive object to a </a:t>
            </a:r>
            <a:r>
              <a:rPr lang="en-US" b="1" dirty="0" smtClean="0"/>
              <a:t>small</a:t>
            </a:r>
            <a:r>
              <a:rPr lang="en-US" dirty="0" smtClean="0"/>
              <a:t> </a:t>
            </a:r>
            <a:r>
              <a:rPr lang="en-US" b="1" dirty="0" smtClean="0"/>
              <a:t>sketch</a:t>
            </a:r>
          </a:p>
          <a:p>
            <a:r>
              <a:rPr lang="en-US" dirty="0" smtClean="0"/>
              <a:t>Objects: high-dimensional </a:t>
            </a:r>
            <a:r>
              <a:rPr lang="en-US" dirty="0"/>
              <a:t>vectors, matrices, </a:t>
            </a:r>
            <a:r>
              <a:rPr lang="en-US" dirty="0" smtClean="0"/>
              <a:t>graphs</a:t>
            </a:r>
          </a:p>
          <a:p>
            <a:r>
              <a:rPr lang="en-US" dirty="0"/>
              <a:t>S</a:t>
            </a:r>
            <a:r>
              <a:rPr lang="en-US" dirty="0" smtClean="0"/>
              <a:t>imilarity search, compressed sensing, numerical linear algebra</a:t>
            </a:r>
          </a:p>
          <a:p>
            <a:r>
              <a:rPr lang="en-US" dirty="0"/>
              <a:t>D</a:t>
            </a:r>
            <a:r>
              <a:rPr lang="en-US" dirty="0" smtClean="0"/>
              <a:t>imension reduction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(Johnson,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Lindenstrauss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1984)</a:t>
            </a:r>
            <a:r>
              <a:rPr lang="en-US" dirty="0" smtClean="0"/>
              <a:t>: random projection on a low-dimensional subspace preserves distances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35395" y="2734271"/>
            <a:ext cx="8745298" cy="2837189"/>
            <a:chOff x="1435395" y="2734271"/>
            <a:chExt cx="8745298" cy="28371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395" y="2740055"/>
              <a:ext cx="3700131" cy="283140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989" y="2734271"/>
              <a:ext cx="3423704" cy="2837189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5427921" y="391278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05462" y="3115819"/>
            <a:ext cx="1830218" cy="3196081"/>
            <a:chOff x="1728322" y="2884679"/>
            <a:chExt cx="1830218" cy="3196081"/>
          </a:xfrm>
        </p:grpSpPr>
        <p:grpSp>
          <p:nvGrpSpPr>
            <p:cNvPr id="15" name="Group 14"/>
            <p:cNvGrpSpPr/>
            <p:nvPr/>
          </p:nvGrpSpPr>
          <p:grpSpPr>
            <a:xfrm>
              <a:off x="2110740" y="3383280"/>
              <a:ext cx="1447800" cy="2697480"/>
              <a:chOff x="2110740" y="3383280"/>
              <a:chExt cx="1447800" cy="269748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110740" y="3383280"/>
                <a:ext cx="1447800" cy="26974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10740" y="3741420"/>
                <a:ext cx="1447800" cy="17136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10740" y="4016844"/>
                <a:ext cx="1447800" cy="17136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10740" y="5230886"/>
                <a:ext cx="1447800" cy="17136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10740" y="4470325"/>
                <a:ext cx="1447800" cy="17136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110740" y="5638179"/>
                <a:ext cx="1447800" cy="17136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728322" y="4439930"/>
              <a:ext cx="182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2240" y="2884679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353308" y="4064397"/>
            <a:ext cx="2580323" cy="1736566"/>
            <a:chOff x="6353308" y="4064397"/>
            <a:chExt cx="2580323" cy="1736566"/>
          </a:xfrm>
        </p:grpSpPr>
        <p:sp>
          <p:nvSpPr>
            <p:cNvPr id="71" name="Oval 70"/>
            <p:cNvSpPr/>
            <p:nvPr/>
          </p:nvSpPr>
          <p:spPr>
            <a:xfrm>
              <a:off x="6589528" y="4083923"/>
              <a:ext cx="220980" cy="22098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353308" y="5331651"/>
              <a:ext cx="220980" cy="22098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313428" y="4788962"/>
              <a:ext cx="220980" cy="22098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258308" y="4064397"/>
              <a:ext cx="220980" cy="22098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712651" y="5018038"/>
              <a:ext cx="220980" cy="22098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732528" y="5579983"/>
              <a:ext cx="220980" cy="22098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1" idx="5"/>
              <a:endCxn id="73" idx="1"/>
            </p:cNvCxnSpPr>
            <p:nvPr/>
          </p:nvCxnSpPr>
          <p:spPr>
            <a:xfrm>
              <a:off x="6778146" y="4272541"/>
              <a:ext cx="567644" cy="54878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5" idx="2"/>
              <a:endCxn id="73" idx="6"/>
            </p:cNvCxnSpPr>
            <p:nvPr/>
          </p:nvCxnSpPr>
          <p:spPr>
            <a:xfrm flipH="1" flipV="1">
              <a:off x="7534408" y="4899452"/>
              <a:ext cx="1178243" cy="22907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6" idx="7"/>
              <a:endCxn id="75" idx="3"/>
            </p:cNvCxnSpPr>
            <p:nvPr/>
          </p:nvCxnSpPr>
          <p:spPr>
            <a:xfrm flipV="1">
              <a:off x="7921146" y="5206656"/>
              <a:ext cx="823867" cy="405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2" idx="6"/>
              <a:endCxn id="76" idx="2"/>
            </p:cNvCxnSpPr>
            <p:nvPr/>
          </p:nvCxnSpPr>
          <p:spPr>
            <a:xfrm>
              <a:off x="6574288" y="5442141"/>
              <a:ext cx="1158240" cy="2483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3" idx="7"/>
              <a:endCxn id="74" idx="3"/>
            </p:cNvCxnSpPr>
            <p:nvPr/>
          </p:nvCxnSpPr>
          <p:spPr>
            <a:xfrm flipV="1">
              <a:off x="7502046" y="4253015"/>
              <a:ext cx="788624" cy="568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2" idx="7"/>
              <a:endCxn id="73" idx="3"/>
            </p:cNvCxnSpPr>
            <p:nvPr/>
          </p:nvCxnSpPr>
          <p:spPr>
            <a:xfrm flipV="1">
              <a:off x="6541926" y="4977580"/>
              <a:ext cx="803864" cy="3864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1" idx="4"/>
              <a:endCxn id="72" idx="0"/>
            </p:cNvCxnSpPr>
            <p:nvPr/>
          </p:nvCxnSpPr>
          <p:spPr>
            <a:xfrm flipH="1">
              <a:off x="6463798" y="4304903"/>
              <a:ext cx="236220" cy="10267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3" idx="5"/>
              <a:endCxn id="76" idx="0"/>
            </p:cNvCxnSpPr>
            <p:nvPr/>
          </p:nvCxnSpPr>
          <p:spPr>
            <a:xfrm>
              <a:off x="7502046" y="4977580"/>
              <a:ext cx="340972" cy="60240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1" idx="6"/>
              <a:endCxn id="74" idx="2"/>
            </p:cNvCxnSpPr>
            <p:nvPr/>
          </p:nvCxnSpPr>
          <p:spPr>
            <a:xfrm flipV="1">
              <a:off x="6810508" y="4174887"/>
              <a:ext cx="1447800" cy="195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1" idx="6"/>
              <a:endCxn id="75" idx="1"/>
            </p:cNvCxnSpPr>
            <p:nvPr/>
          </p:nvCxnSpPr>
          <p:spPr>
            <a:xfrm>
              <a:off x="6810508" y="4194413"/>
              <a:ext cx="1934505" cy="8559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74" idx="5"/>
              <a:endCxn id="75" idx="0"/>
            </p:cNvCxnSpPr>
            <p:nvPr/>
          </p:nvCxnSpPr>
          <p:spPr>
            <a:xfrm>
              <a:off x="8446926" y="4253015"/>
              <a:ext cx="376215" cy="7650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2" idx="7"/>
              <a:endCxn id="75" idx="2"/>
            </p:cNvCxnSpPr>
            <p:nvPr/>
          </p:nvCxnSpPr>
          <p:spPr>
            <a:xfrm flipV="1">
              <a:off x="6541926" y="5128528"/>
              <a:ext cx="2170725" cy="2354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2834639" y="5255318"/>
            <a:ext cx="652272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When is sketching possible?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5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 panose="020B0602020204020303" pitchFamily="34" charset="0"/>
              </a:rPr>
              <a:t>Similarity search</a:t>
            </a:r>
            <a:endParaRPr lang="en-US" dirty="0">
              <a:latin typeface="FuturaFuturis" panose="020B06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80298" cy="4351338"/>
              </a:xfrm>
            </p:spPr>
            <p:txBody>
              <a:bodyPr/>
              <a:lstStyle/>
              <a:p>
                <a:r>
                  <a:rPr lang="en-US" dirty="0" smtClean="0"/>
                  <a:t>Motivation: </a:t>
                </a:r>
                <a:r>
                  <a:rPr lang="en-US" b="1" dirty="0" smtClean="0"/>
                  <a:t>similarity search</a:t>
                </a:r>
                <a:endParaRPr lang="en-US" dirty="0" smtClean="0"/>
              </a:p>
              <a:p>
                <a:r>
                  <a:rPr lang="en-US" dirty="0" smtClean="0"/>
                  <a:t>Model similarity as a </a:t>
                </a:r>
                <a:r>
                  <a:rPr lang="en-US" b="1" dirty="0" smtClean="0"/>
                  <a:t>metric</a:t>
                </a:r>
              </a:p>
              <a:p>
                <a:r>
                  <a:rPr lang="en-US" dirty="0" smtClean="0"/>
                  <a:t>Sketching may </a:t>
                </a:r>
                <a:r>
                  <a:rPr lang="en-US" i="1" dirty="0" smtClean="0"/>
                  <a:t>speed-up</a:t>
                </a:r>
                <a:r>
                  <a:rPr lang="en-US" dirty="0" smtClean="0"/>
                  <a:t> computation and allow </a:t>
                </a:r>
                <a:r>
                  <a:rPr lang="en-US" i="1" dirty="0" smtClean="0"/>
                  <a:t>indexing</a:t>
                </a:r>
              </a:p>
              <a:p>
                <a:r>
                  <a:rPr lang="en-US" dirty="0" smtClean="0"/>
                  <a:t>Interesting metrics:</a:t>
                </a:r>
              </a:p>
              <a:p>
                <a:pPr lvl="1"/>
                <a:r>
                  <a:rPr lang="en-US" dirty="0" smtClean="0"/>
                  <a:t>Euclidean</a:t>
                </a:r>
                <a:endParaRPr lang="en-US" baseline="300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Manhattan, Hamming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distances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Edit distance, Earth Mover’s Distance etc.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80298" cy="4351338"/>
              </a:xfrm>
              <a:blipFill rotWithShape="0">
                <a:blip r:embed="rId2"/>
                <a:stretch>
                  <a:fillRect l="-174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647466" y="923219"/>
            <a:ext cx="2875223" cy="5544829"/>
            <a:chOff x="7647466" y="923219"/>
            <a:chExt cx="2875223" cy="5544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210" y="923219"/>
              <a:ext cx="2694653" cy="158859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647466" y="3978164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442250" y="4057909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105013" y="4081038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869324" y="3620922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674932" y="5075183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02502" y="4763294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546264" y="4908605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62505" y="5589420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037672" y="4843038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878183" y="6097218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257413" y="5745603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363200" y="5234672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180674" y="3841805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560440" y="3792723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100929" y="4476215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448797" y="6308559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28813" y="5255473"/>
              <a:ext cx="159489" cy="1594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1" idx="0"/>
              <a:endCxn id="13" idx="4"/>
            </p:cNvCxnSpPr>
            <p:nvPr/>
          </p:nvCxnSpPr>
          <p:spPr>
            <a:xfrm flipV="1">
              <a:off x="9108558" y="5002527"/>
              <a:ext cx="8859" cy="25294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Down Arrow 25"/>
            <p:cNvSpPr/>
            <p:nvPr/>
          </p:nvSpPr>
          <p:spPr>
            <a:xfrm>
              <a:off x="8831666" y="2658546"/>
              <a:ext cx="490603" cy="804134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94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 panose="020B0602020204020303" pitchFamily="34" charset="0"/>
              </a:rPr>
              <a:t>Sketching metrics</a:t>
            </a:r>
            <a:endParaRPr lang="en-US" dirty="0">
              <a:latin typeface="FuturaFuturis" panose="020B06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483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Alice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Bob</a:t>
                </a:r>
                <a:r>
                  <a:rPr lang="en-US" dirty="0" smtClean="0"/>
                  <a:t> each hold a point from a metric space, x and y</a:t>
                </a:r>
              </a:p>
              <a:p>
                <a:r>
                  <a:rPr lang="en-US" dirty="0"/>
                  <a:t>B</a:t>
                </a:r>
                <a:r>
                  <a:rPr lang="en-US" dirty="0" smtClean="0"/>
                  <a:t>oth send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-bit </a:t>
                </a:r>
                <a:r>
                  <a:rPr lang="en-US" i="1" dirty="0" smtClean="0"/>
                  <a:t>sketches</a:t>
                </a:r>
                <a:r>
                  <a:rPr lang="en-US" dirty="0" smtClean="0"/>
                  <a:t> to </a:t>
                </a:r>
                <a:r>
                  <a:rPr lang="en-US" b="1" dirty="0" smtClean="0"/>
                  <a:t>Charlie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 distinguish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Shared randomness, allow 1% probability of error</a:t>
                </a:r>
              </a:p>
              <a:p>
                <a:r>
                  <a:rPr lang="en-US" b="1" dirty="0" smtClean="0"/>
                  <a:t>Trade-off between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48375" cy="4351338"/>
              </a:xfrm>
              <a:blipFill rotWithShape="0">
                <a:blip r:embed="rId2"/>
                <a:stretch>
                  <a:fillRect l="-1815" t="-2241" r="-3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4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675120" y="2756118"/>
            <a:ext cx="4907280" cy="1416467"/>
            <a:chOff x="6675120" y="2756118"/>
            <a:chExt cx="4907280" cy="1416467"/>
          </a:xfrm>
        </p:grpSpPr>
        <p:cxnSp>
          <p:nvCxnSpPr>
            <p:cNvPr id="14" name="Straight Arrow Connector 13"/>
            <p:cNvCxnSpPr>
              <a:endCxn id="8" idx="0"/>
            </p:cNvCxnSpPr>
            <p:nvPr/>
          </p:nvCxnSpPr>
          <p:spPr>
            <a:xfrm>
              <a:off x="7950995" y="2756118"/>
              <a:ext cx="1223485" cy="141646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8" idx="0"/>
            </p:cNvCxnSpPr>
            <p:nvPr/>
          </p:nvCxnSpPr>
          <p:spPr>
            <a:xfrm flipH="1">
              <a:off x="9174480" y="2756118"/>
              <a:ext cx="1299457" cy="141646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675120" y="3228975"/>
                  <a:ext cx="16744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s</a:t>
                  </a:r>
                  <a:r>
                    <a:rPr lang="en-US" sz="2800" dirty="0" smtClean="0"/>
                    <a:t>ketch(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 smtClean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120" y="3228975"/>
                  <a:ext cx="167449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273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022206" y="3228975"/>
                  <a:ext cx="15601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sketch(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800" dirty="0" smtClean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2206" y="3228975"/>
                  <a:ext cx="1560194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813" t="-11628" r="-5469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85360" y="4968083"/>
                <a:ext cx="24784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   or 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𝐷𝑟</m:t>
                    </m:r>
                  </m:oMath>
                </a14:m>
                <a:r>
                  <a:rPr lang="en-US" sz="2400" dirty="0" smtClean="0"/>
                  <a:t> ? 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360" y="4968083"/>
                <a:ext cx="2478405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73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8005599" y="1068606"/>
            <a:ext cx="2337759" cy="523220"/>
            <a:chOff x="7246621" y="885825"/>
            <a:chExt cx="2337759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7246621" y="885825"/>
              <a:ext cx="391464" cy="519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38085" y="885825"/>
              <a:ext cx="391464" cy="519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10956" y="885825"/>
              <a:ext cx="391464" cy="519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04808" y="885825"/>
              <a:ext cx="391464" cy="519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01452" y="885825"/>
              <a:ext cx="39146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…</a:t>
              </a:r>
              <a:endParaRPr lang="en-US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92916" y="885825"/>
              <a:ext cx="391464" cy="519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46620" y="1825625"/>
            <a:ext cx="3741176" cy="2993291"/>
            <a:chOff x="7246620" y="1825625"/>
            <a:chExt cx="3741176" cy="2993291"/>
          </a:xfrm>
        </p:grpSpPr>
        <p:grpSp>
          <p:nvGrpSpPr>
            <p:cNvPr id="21" name="Group 20"/>
            <p:cNvGrpSpPr/>
            <p:nvPr/>
          </p:nvGrpSpPr>
          <p:grpSpPr>
            <a:xfrm>
              <a:off x="7246620" y="1825625"/>
              <a:ext cx="3720466" cy="2993291"/>
              <a:chOff x="7246620" y="1825625"/>
              <a:chExt cx="3720466" cy="299329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246620" y="1825625"/>
                <a:ext cx="11029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Alice</a:t>
                </a:r>
                <a:endParaRPr lang="en-US" sz="3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022206" y="1825625"/>
                <a:ext cx="94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Bob</a:t>
                </a:r>
                <a:endParaRPr lang="en-US" sz="3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433435" y="4172585"/>
                <a:ext cx="1482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Charlie</a:t>
                </a:r>
                <a:endParaRPr lang="en-US" sz="3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988485" y="2223810"/>
                  <a:ext cx="5080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485" y="2223810"/>
                  <a:ext cx="508088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473937" y="2253566"/>
                  <a:ext cx="5138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3937" y="2253566"/>
                  <a:ext cx="513859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98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FuturaFuturis" panose="020B0602020204020303" pitchFamily="34" charset="0"/>
                  </a:rPr>
                  <a:t>Sketches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FuturaFuturis" panose="020B0602020204020303" pitchFamily="34" charset="0"/>
                  </a:rPr>
                  <a:t> Near Neighbor Search</a:t>
                </a:r>
                <a:endParaRPr lang="en-US" dirty="0">
                  <a:latin typeface="FuturaFuturis" panose="020B0602020204020303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47786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Near Neighbor Search </a:t>
                </a:r>
                <a:r>
                  <a:rPr lang="en-US" dirty="0" smtClean="0"/>
                  <a:t>(NNS):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-point dataset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query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within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from some data point</a:t>
                </a:r>
              </a:p>
              <a:p>
                <a:pPr lvl="1"/>
                <a:r>
                  <a:rPr lang="en-US" dirty="0" smtClean="0"/>
                  <a:t>Return any data point within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Sketches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imply NNS with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1-probe query</a:t>
                </a:r>
              </a:p>
              <a:p>
                <a:endParaRPr lang="en-US" dirty="0"/>
              </a:p>
              <a:p>
                <a:r>
                  <a:rPr lang="en-US" dirty="0" smtClean="0"/>
                  <a:t>Polynomial space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47786" cy="4351338"/>
              </a:xfrm>
              <a:blipFill rotWithShape="0">
                <a:blip r:embed="rId3"/>
                <a:stretch>
                  <a:fillRect l="-170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98901" y="2577731"/>
            <a:ext cx="2875223" cy="2847126"/>
            <a:chOff x="7647466" y="3620922"/>
            <a:chExt cx="2875223" cy="2847126"/>
          </a:xfrm>
        </p:grpSpPr>
        <p:sp>
          <p:nvSpPr>
            <p:cNvPr id="6" name="Oval 5"/>
            <p:cNvSpPr/>
            <p:nvPr/>
          </p:nvSpPr>
          <p:spPr>
            <a:xfrm>
              <a:off x="7647466" y="3978164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442250" y="4057909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105013" y="4081038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69324" y="3620922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74932" y="5075183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502502" y="4763294"/>
              <a:ext cx="159489" cy="159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546264" y="4908605"/>
              <a:ext cx="159489" cy="159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362505" y="5589420"/>
              <a:ext cx="159489" cy="159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037672" y="4843038"/>
              <a:ext cx="159489" cy="159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878183" y="6097218"/>
              <a:ext cx="159489" cy="159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356469" y="5809085"/>
              <a:ext cx="159489" cy="159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363200" y="5234672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180674" y="3841805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560440" y="3792723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100929" y="4476215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448797" y="6308559"/>
              <a:ext cx="159489" cy="15948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028813" y="5255473"/>
              <a:ext cx="159489" cy="1594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2" idx="0"/>
              <a:endCxn id="14" idx="4"/>
            </p:cNvCxnSpPr>
            <p:nvPr/>
          </p:nvCxnSpPr>
          <p:spPr>
            <a:xfrm flipV="1">
              <a:off x="9108558" y="5002527"/>
              <a:ext cx="8859" cy="25294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608809" y="4818212"/>
              <a:ext cx="992408" cy="99240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51261" y="4260664"/>
              <a:ext cx="2107503" cy="2107503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69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FuturaFuturis"/>
                  </a:rPr>
                  <a:t>Sketching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latin typeface="FuturaFuturis"/>
                  </a:rPr>
                  <a:t> norms</a:t>
                </a:r>
                <a:endParaRPr lang="en-US" dirty="0">
                  <a:latin typeface="FuturaFuturis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[Kushilevitz-Ostrovsky-Rabani’98]: </a:t>
                </a:r>
                <a:r>
                  <a:rPr lang="en-US" dirty="0" smtClean="0"/>
                  <a:t>can sketch Hamming space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[Indyk’00]</a:t>
                </a:r>
                <a:r>
                  <a:rPr lang="en-US" dirty="0" smtClean="0"/>
                  <a:t>: can 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via random projections using </a:t>
                </a:r>
                <a:r>
                  <a:rPr lang="en-US" b="1" dirty="0" smtClean="0"/>
                  <a:t>p-stable distributions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one gets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dirty="0" smtClean="0">
                    <a:latin typeface="Calibri" panose="020F0502020204030204" pitchFamily="34" charset="0"/>
                  </a:rPr>
                  <a:t>Tight by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[Woodruff 2004]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sketching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is somewhat hard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(Bar-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Yossef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Jayram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Kumar,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Sivakumar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2002)</a:t>
                </a:r>
                <a:r>
                  <a:rPr lang="en-US" dirty="0" smtClean="0">
                    <a:latin typeface="Calibri" panose="020F0502020204030204" pitchFamily="34" charset="0"/>
                  </a:rPr>
                  <a:t>,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(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Indyk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, Woodruff 2005)</a:t>
                </a:r>
              </a:p>
              <a:p>
                <a:pPr lvl="1"/>
                <a:r>
                  <a:rPr lang="en-US" dirty="0" smtClean="0">
                    <a:latin typeface="Calibri" panose="020F0502020204030204" pitchFamily="34" charset="0"/>
                  </a:rPr>
                  <a:t>To achieve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one needs sketch size to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1−2/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/>
              </a:rPr>
              <a:t>The main question</a:t>
            </a:r>
            <a:endParaRPr lang="en-US" dirty="0">
              <a:latin typeface="FuturaFuturi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7021" y="3105834"/>
            <a:ext cx="811795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Which metrics can we sketch with </a:t>
            </a:r>
            <a:r>
              <a:rPr lang="en-US" sz="3600" b="1" dirty="0" smtClean="0">
                <a:solidFill>
                  <a:srgbClr val="FF0000"/>
                </a:solidFill>
              </a:rPr>
              <a:t>constant</a:t>
            </a:r>
            <a:r>
              <a:rPr lang="en-US" sz="3600" b="1" dirty="0" smtClean="0"/>
              <a:t> sketch size and approximation?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608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722475" y="4359348"/>
            <a:ext cx="9333613" cy="1860698"/>
            <a:chOff x="1722475" y="4359348"/>
            <a:chExt cx="9333613" cy="1860698"/>
          </a:xfrm>
        </p:grpSpPr>
        <p:sp>
          <p:nvSpPr>
            <p:cNvPr id="5" name="Oval 4"/>
            <p:cNvSpPr/>
            <p:nvPr/>
          </p:nvSpPr>
          <p:spPr>
            <a:xfrm>
              <a:off x="1722475" y="4359349"/>
              <a:ext cx="3365204" cy="186069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690884" y="4359348"/>
              <a:ext cx="3365204" cy="18606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59493" y="4854423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73092" y="484384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Y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FuturaFuturis"/>
                  </a:rPr>
                  <a:t>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FuturaFuturis"/>
                  </a:rPr>
                  <a:t> </a:t>
                </a:r>
                <a:r>
                  <a:rPr lang="en-US" dirty="0" smtClean="0">
                    <a:latin typeface="FuturaFuturis"/>
                  </a:rPr>
                  <a:t>norms: </a:t>
                </a:r>
                <a:r>
                  <a:rPr lang="en-US" dirty="0" err="1" smtClean="0">
                    <a:latin typeface="FuturaFuturis"/>
                  </a:rPr>
                  <a:t>embeddings</a:t>
                </a:r>
                <a:endParaRPr lang="en-US" dirty="0">
                  <a:latin typeface="FuturaFuturis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map </a:t>
            </a:r>
            <a:r>
              <a:rPr lang="en-US" dirty="0" smtClean="0">
                <a:solidFill>
                  <a:srgbClr val="FF0000"/>
                </a:solidFill>
              </a:rPr>
              <a:t>f: X → Y </a:t>
            </a:r>
            <a:r>
              <a:rPr lang="en-US" dirty="0" smtClean="0"/>
              <a:t>is an </a:t>
            </a:r>
            <a:r>
              <a:rPr lang="en-US" b="1" dirty="0" smtClean="0"/>
              <a:t>embedding with distortion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, if for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dirty="0" smtClean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 /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≤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f(a)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f(b)</a:t>
            </a:r>
            <a:r>
              <a:rPr lang="en-US" dirty="0" smtClean="0">
                <a:solidFill>
                  <a:srgbClr val="FF0000"/>
                </a:solidFill>
              </a:rPr>
              <a:t>) ≤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R</a:t>
            </a:r>
            <a:r>
              <a:rPr lang="en-US" dirty="0" smtClean="0"/>
              <a:t>eductions for geometric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8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292127" y="4424895"/>
            <a:ext cx="621195" cy="1388021"/>
            <a:chOff x="2292127" y="4424895"/>
            <a:chExt cx="621195" cy="1388021"/>
          </a:xfrm>
        </p:grpSpPr>
        <p:sp>
          <p:nvSpPr>
            <p:cNvPr id="7" name="Oval 6"/>
            <p:cNvSpPr/>
            <p:nvPr/>
          </p:nvSpPr>
          <p:spPr>
            <a:xfrm>
              <a:off x="2610292" y="4572001"/>
              <a:ext cx="202020" cy="2126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711302" y="5447415"/>
              <a:ext cx="202020" cy="2126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8" name="Straight Connector 17"/>
            <p:cNvCxnSpPr>
              <a:stCxn id="7" idx="4"/>
              <a:endCxn id="8" idx="0"/>
            </p:cNvCxnSpPr>
            <p:nvPr/>
          </p:nvCxnSpPr>
          <p:spPr>
            <a:xfrm>
              <a:off x="2711302" y="4784651"/>
              <a:ext cx="101010" cy="66276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92127" y="4424895"/>
              <a:ext cx="306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48700" y="5289696"/>
              <a:ext cx="306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endParaRPr lang="en-US" sz="28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12312" y="4152014"/>
            <a:ext cx="7612911" cy="1827962"/>
            <a:chOff x="2812312" y="4152014"/>
            <a:chExt cx="7612911" cy="1827962"/>
          </a:xfrm>
        </p:grpSpPr>
        <p:sp>
          <p:nvSpPr>
            <p:cNvPr id="9" name="Oval 8"/>
            <p:cNvSpPr/>
            <p:nvPr/>
          </p:nvSpPr>
          <p:spPr>
            <a:xfrm>
              <a:off x="8977422" y="4473855"/>
              <a:ext cx="202020" cy="2126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387663" y="5645889"/>
              <a:ext cx="202020" cy="2126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12312" y="4152014"/>
              <a:ext cx="7612911" cy="1827962"/>
              <a:chOff x="2812312" y="4152014"/>
              <a:chExt cx="7612911" cy="1827962"/>
            </a:xfrm>
          </p:grpSpPr>
          <p:cxnSp>
            <p:nvCxnSpPr>
              <p:cNvPr id="12" name="Straight Arrow Connector 11"/>
              <p:cNvCxnSpPr>
                <a:stCxn id="7" idx="6"/>
                <a:endCxn id="9" idx="2"/>
              </p:cNvCxnSpPr>
              <p:nvPr/>
            </p:nvCxnSpPr>
            <p:spPr>
              <a:xfrm flipV="1">
                <a:off x="2812312" y="4580180"/>
                <a:ext cx="6165110" cy="981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8" idx="6"/>
                <a:endCxn id="10" idx="2"/>
              </p:cNvCxnSpPr>
              <p:nvPr/>
            </p:nvCxnSpPr>
            <p:spPr>
              <a:xfrm>
                <a:off x="2913322" y="5553740"/>
                <a:ext cx="6474341" cy="1984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9" idx="4"/>
                <a:endCxn id="10" idx="1"/>
              </p:cNvCxnSpPr>
              <p:nvPr/>
            </p:nvCxnSpPr>
            <p:spPr>
              <a:xfrm>
                <a:off x="9078432" y="4686505"/>
                <a:ext cx="338816" cy="99052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9220470" y="4288590"/>
                <a:ext cx="8379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f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(a)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585523" y="5456756"/>
                <a:ext cx="839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f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(b)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94744" y="4152014"/>
                <a:ext cx="293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198781" y="5147860"/>
                <a:ext cx="293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2711302" y="4686505"/>
            <a:ext cx="6705946" cy="990526"/>
            <a:chOff x="2711302" y="4686505"/>
            <a:chExt cx="6705946" cy="990526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2711302" y="4784651"/>
              <a:ext cx="101010" cy="66276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0" idx="1"/>
              <a:endCxn id="9" idx="4"/>
            </p:cNvCxnSpPr>
            <p:nvPr/>
          </p:nvCxnSpPr>
          <p:spPr>
            <a:xfrm flipH="1" flipV="1">
              <a:off x="9078432" y="4686505"/>
              <a:ext cx="338816" cy="9905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348700" y="4357748"/>
            <a:ext cx="8651888" cy="955707"/>
            <a:chOff x="2348700" y="4357748"/>
            <a:chExt cx="8651888" cy="955707"/>
          </a:xfrm>
        </p:grpSpPr>
        <p:sp>
          <p:nvSpPr>
            <p:cNvPr id="11" name="TextBox 10"/>
            <p:cNvSpPr txBox="1"/>
            <p:nvPr/>
          </p:nvSpPr>
          <p:spPr>
            <a:xfrm>
              <a:off x="2348700" y="4359348"/>
              <a:ext cx="3446044" cy="954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Sketches of size </a:t>
              </a:r>
              <a:r>
                <a:rPr lang="en-US" sz="2800" dirty="0" smtClean="0">
                  <a:solidFill>
                    <a:srgbClr val="FF0000"/>
                  </a:solidFill>
                </a:rPr>
                <a:t>s</a:t>
              </a:r>
              <a:r>
                <a:rPr lang="en-US" sz="2800" dirty="0" smtClean="0"/>
                <a:t> and approximation </a:t>
              </a:r>
              <a:r>
                <a:rPr lang="en-US" sz="2800" dirty="0" smtClean="0">
                  <a:solidFill>
                    <a:srgbClr val="FF0000"/>
                  </a:solidFill>
                </a:rPr>
                <a:t>D</a:t>
              </a:r>
              <a:r>
                <a:rPr lang="en-US" sz="2800" dirty="0" smtClean="0"/>
                <a:t> for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53113" y="4357748"/>
              <a:ext cx="3647475" cy="954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Sketches of size </a:t>
              </a:r>
              <a:r>
                <a:rPr lang="en-US" sz="2800" dirty="0" smtClean="0">
                  <a:solidFill>
                    <a:srgbClr val="FF0000"/>
                  </a:solidFill>
                </a:rPr>
                <a:t>s</a:t>
              </a:r>
              <a:r>
                <a:rPr lang="en-US" sz="2800" dirty="0" smtClean="0"/>
                <a:t> and approximation </a:t>
              </a:r>
              <a:r>
                <a:rPr lang="en-US" sz="2800" dirty="0" smtClean="0">
                  <a:solidFill>
                    <a:srgbClr val="FF0000"/>
                  </a:solidFill>
                </a:rPr>
                <a:t>CD</a:t>
              </a:r>
              <a:r>
                <a:rPr lang="en-US" sz="2800" dirty="0" smtClean="0"/>
                <a:t> for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794745" y="4612293"/>
              <a:ext cx="1558368" cy="445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2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Futuris"/>
              </a:rPr>
              <a:t>Metrics with good sketches: summary</a:t>
            </a:r>
            <a:endParaRPr lang="en-US" dirty="0">
              <a:latin typeface="FuturaFuturi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metric </a:t>
            </a:r>
            <a:r>
              <a:rPr lang="en-US" dirty="0"/>
              <a:t>X admits sketches with s, D = O(1), if:</a:t>
            </a:r>
          </a:p>
          <a:p>
            <a:pPr lvl="1"/>
            <a:r>
              <a:rPr lang="en-US" dirty="0"/>
              <a:t>X = ℓ</a:t>
            </a:r>
            <a:r>
              <a:rPr lang="en-US" baseline="-25000" dirty="0"/>
              <a:t>p</a:t>
            </a:r>
            <a:r>
              <a:rPr lang="en-US" dirty="0"/>
              <a:t> for p ≤ 2</a:t>
            </a:r>
          </a:p>
          <a:p>
            <a:pPr lvl="1"/>
            <a:r>
              <a:rPr lang="en-US" dirty="0"/>
              <a:t>X embeds into ℓ</a:t>
            </a:r>
            <a:r>
              <a:rPr lang="en-US" baseline="-25000" dirty="0"/>
              <a:t>p</a:t>
            </a:r>
            <a:r>
              <a:rPr lang="en-US" dirty="0"/>
              <a:t> for p ≤ 2 with distortion O(1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Are there any other metrics with </a:t>
            </a:r>
            <a:r>
              <a:rPr lang="en-US" i="1" dirty="0" smtClean="0"/>
              <a:t>efficient</a:t>
            </a:r>
            <a:r>
              <a:rPr lang="en-US" dirty="0" smtClean="0"/>
              <a:t> sketches?</a:t>
            </a:r>
          </a:p>
          <a:p>
            <a:r>
              <a:rPr lang="en-US" b="1" dirty="0" smtClean="0"/>
              <a:t>We don’t know!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76C1-007D-459D-93A4-01BAFF8E10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772</Words>
  <Application>Microsoft Office PowerPoint</Application>
  <PresentationFormat>Widescreen</PresentationFormat>
  <Paragraphs>153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FuturaFuturis</vt:lpstr>
      <vt:lpstr>Office Theme</vt:lpstr>
      <vt:lpstr>Sketching and Embedding are Equivalent for Norms</vt:lpstr>
      <vt:lpstr>Sketching</vt:lpstr>
      <vt:lpstr>Similarity search</vt:lpstr>
      <vt:lpstr>Sketching metrics</vt:lpstr>
      <vt:lpstr>Sketches ⇒ Near Neighbor Search</vt:lpstr>
      <vt:lpstr>Sketching ℓ_p norms</vt:lpstr>
      <vt:lpstr>The main question</vt:lpstr>
      <vt:lpstr>Beyond ℓ_p norms: embeddings</vt:lpstr>
      <vt:lpstr>Metrics with good sketches: summary</vt:lpstr>
      <vt:lpstr>The main result</vt:lpstr>
      <vt:lpstr>Application: lower bounds for sketches</vt:lpstr>
      <vt:lpstr>Example 1: the Earth Mover’s Distance</vt:lpstr>
      <vt:lpstr>Example 2: the Trace Norm</vt:lpstr>
      <vt:lpstr>The sketch of the proof</vt:lpstr>
      <vt:lpstr>Open problems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Sketching and Embedding are Equivalent for Norms</dc:title>
  <dc:creator>Ilya Razenshteyn</dc:creator>
  <cp:lastModifiedBy>andoni@mit.edu</cp:lastModifiedBy>
  <cp:revision>371</cp:revision>
  <dcterms:created xsi:type="dcterms:W3CDTF">2015-02-14T02:47:03Z</dcterms:created>
  <dcterms:modified xsi:type="dcterms:W3CDTF">2016-01-10T23:04:49Z</dcterms:modified>
</cp:coreProperties>
</file>