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drawings/drawing2.xml" ContentType="application/vnd.openxmlformats-officedocument.drawingml.chartshapes+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charts/chart3.xml" ContentType="application/vnd.openxmlformats-officedocument.drawingml.chart+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drawings/drawing3.xml" ContentType="application/vnd.openxmlformats-officedocument.drawingml.chartshape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35.xml" ContentType="application/vnd.openxmlformats-officedocument.presentationml.notesSlide+xml"/>
  <Override PartName="/ppt/tags/tag2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33.xml" ContentType="application/vnd.openxmlformats-officedocument.presentationml.notesSlide+xml"/>
  <Override PartName="/ppt/tags/tag26.xml" ContentType="application/vnd.openxmlformats-officedocument.presentationml.tags+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31.xml" ContentType="application/vnd.openxmlformats-officedocument.presentationml.notesSlide+xml"/>
  <Override PartName="/ppt/tags/tag24.xml" ContentType="application/vnd.openxmlformats-officedocument.presentationml.tag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charts/chart4.xml" ContentType="application/vnd.openxmlformats-officedocument.drawingml.chart+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ppt/charts/chart2.xml" ContentType="application/vnd.openxmlformats-officedocument.drawingml.chart+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drawings/drawing4.xml" ContentType="application/vnd.openxmlformats-officedocument.drawingml.chartshape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charts/chart1.xml" ContentType="application/vnd.openxmlformats-officedocument.drawingml.chart+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837" r:id="rId2"/>
    <p:sldId id="832" r:id="rId3"/>
    <p:sldId id="839" r:id="rId4"/>
    <p:sldId id="933" r:id="rId5"/>
    <p:sldId id="439" r:id="rId6"/>
    <p:sldId id="440" r:id="rId7"/>
    <p:sldId id="428" r:id="rId8"/>
    <p:sldId id="969" r:id="rId9"/>
    <p:sldId id="442" r:id="rId10"/>
    <p:sldId id="444" r:id="rId11"/>
    <p:sldId id="945" r:id="rId12"/>
    <p:sldId id="684" r:id="rId13"/>
    <p:sldId id="577" r:id="rId14"/>
    <p:sldId id="917" r:id="rId15"/>
    <p:sldId id="919" r:id="rId16"/>
    <p:sldId id="947" r:id="rId17"/>
    <p:sldId id="902" r:id="rId18"/>
    <p:sldId id="610" r:id="rId19"/>
    <p:sldId id="809" r:id="rId20"/>
    <p:sldId id="906" r:id="rId21"/>
    <p:sldId id="613" r:id="rId22"/>
    <p:sldId id="939" r:id="rId23"/>
    <p:sldId id="908" r:id="rId24"/>
    <p:sldId id="854" r:id="rId25"/>
    <p:sldId id="941" r:id="rId26"/>
    <p:sldId id="964" r:id="rId27"/>
    <p:sldId id="965" r:id="rId28"/>
    <p:sldId id="566" r:id="rId29"/>
    <p:sldId id="570" r:id="rId30"/>
    <p:sldId id="746" r:id="rId31"/>
    <p:sldId id="573" r:id="rId32"/>
    <p:sldId id="572" r:id="rId33"/>
    <p:sldId id="379" r:id="rId34"/>
    <p:sldId id="895" r:id="rId35"/>
    <p:sldId id="896" r:id="rId36"/>
    <p:sldId id="575" r:id="rId37"/>
    <p:sldId id="256" r:id="rId38"/>
    <p:sldId id="950" r:id="rId39"/>
    <p:sldId id="951" r:id="rId40"/>
    <p:sldId id="953" r:id="rId41"/>
    <p:sldId id="955" r:id="rId42"/>
    <p:sldId id="957" r:id="rId4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EAEAEA"/>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91" autoAdjust="0"/>
    <p:restoredTop sz="75972" autoAdjust="0"/>
  </p:normalViewPr>
  <p:slideViewPr>
    <p:cSldViewPr snapToGrid="0">
      <p:cViewPr varScale="1">
        <p:scale>
          <a:sx n="81" d="100"/>
          <a:sy n="81" d="100"/>
        </p:scale>
        <p:origin x="-1752" y="-84"/>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5946"/>
    </p:cViewPr>
  </p:sorterViewPr>
  <p:notesViewPr>
    <p:cSldViewPr snapToGrid="0">
      <p:cViewPr varScale="1">
        <p:scale>
          <a:sx n="79" d="100"/>
          <a:sy n="79" d="100"/>
        </p:scale>
        <p:origin x="-2184" y="-84"/>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F:\Talks\SIG-08\Order\car.errors.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F:\Research\Streaming2DMultiGrid\Results\TG.GS.Periodic.Spectrum.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F:\Talks\SIG-08\Order\car.errors.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F:\Talks\SIG-08\Order\car.erro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969477871869788"/>
          <c:y val="0.12846243056827442"/>
          <c:w val="0.72298871446100765"/>
          <c:h val="0.73169932246842484"/>
        </c:manualLayout>
      </c:layout>
      <c:scatterChart>
        <c:scatterStyle val="lineMarker"/>
        <c:ser>
          <c:idx val="0"/>
          <c:order val="0"/>
          <c:tx>
            <c:strRef>
              <c:f>Sheet1!$B$1</c:f>
              <c:strCache>
                <c:ptCount val="1"/>
                <c:pt idx="0">
                  <c:v>1st-Order</c:v>
                </c:pt>
              </c:strCache>
            </c:strRef>
          </c:tx>
          <c:spPr>
            <a:ln>
              <a:solidFill>
                <a:schemeClr val="accent1"/>
              </a:solidFill>
            </a:ln>
          </c:spPr>
          <c:marker>
            <c:symbol val="none"/>
          </c:marker>
          <c:xVal>
            <c:numRef>
              <c:f>Sheet1!$A$2:$A$11</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Sheet1!$B$2:$B$11</c:f>
              <c:numCache>
                <c:formatCode>General</c:formatCode>
                <c:ptCount val="10"/>
                <c:pt idx="0">
                  <c:v>150.21299999999999</c:v>
                </c:pt>
                <c:pt idx="1">
                  <c:v>1.823599999999993</c:v>
                </c:pt>
                <c:pt idx="2">
                  <c:v>0.95859899999999998</c:v>
                </c:pt>
                <c:pt idx="3">
                  <c:v>0.64343099999999998</c:v>
                </c:pt>
                <c:pt idx="4">
                  <c:v>0.50433399999999573</c:v>
                </c:pt>
                <c:pt idx="5">
                  <c:v>0.41284100000000001</c:v>
                </c:pt>
                <c:pt idx="6">
                  <c:v>0.35071600000000008</c:v>
                </c:pt>
                <c:pt idx="7">
                  <c:v>0.30505300000000002</c:v>
                </c:pt>
                <c:pt idx="8">
                  <c:v>0.27018800000000032</c:v>
                </c:pt>
                <c:pt idx="9">
                  <c:v>0.24263399999999999</c:v>
                </c:pt>
              </c:numCache>
            </c:numRef>
          </c:yVal>
        </c:ser>
        <c:ser>
          <c:idx val="2"/>
          <c:order val="1"/>
          <c:tx>
            <c:strRef>
              <c:f>Sheet1!$D$1</c:f>
              <c:strCache>
                <c:ptCount val="1"/>
                <c:pt idx="0">
                  <c:v>2nd-Order</c:v>
                </c:pt>
              </c:strCache>
            </c:strRef>
          </c:tx>
          <c:spPr>
            <a:ln>
              <a:solidFill>
                <a:schemeClr val="accent3"/>
              </a:solidFill>
            </a:ln>
          </c:spPr>
          <c:marker>
            <c:symbol val="none"/>
          </c:marker>
          <c:xVal>
            <c:numRef>
              <c:f>Sheet1!$A$2:$A$11</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Sheet1!$D$2:$D$11</c:f>
              <c:numCache>
                <c:formatCode>General</c:formatCode>
                <c:ptCount val="10"/>
                <c:pt idx="0">
                  <c:v>150.21299999999999</c:v>
                </c:pt>
                <c:pt idx="1">
                  <c:v>0.35809800000000008</c:v>
                </c:pt>
                <c:pt idx="2">
                  <c:v>2.8262300000000011E-2</c:v>
                </c:pt>
                <c:pt idx="3">
                  <c:v>7.8084000000000478E-3</c:v>
                </c:pt>
                <c:pt idx="4">
                  <c:v>5.031770000000056E-3</c:v>
                </c:pt>
                <c:pt idx="5">
                  <c:v>4.0696800000000104E-3</c:v>
                </c:pt>
                <c:pt idx="6">
                  <c:v>3.4983000000000227E-3</c:v>
                </c:pt>
                <c:pt idx="7">
                  <c:v>3.1046000000000246E-3</c:v>
                </c:pt>
                <c:pt idx="8">
                  <c:v>2.8004000000000123E-3</c:v>
                </c:pt>
                <c:pt idx="9">
                  <c:v>2.5475200000000301E-3</c:v>
                </c:pt>
              </c:numCache>
            </c:numRef>
          </c:yVal>
        </c:ser>
        <c:ser>
          <c:idx val="4"/>
          <c:order val="2"/>
          <c:tx>
            <c:strRef>
              <c:f>Sheet1!$F$1</c:f>
              <c:strCache>
                <c:ptCount val="1"/>
                <c:pt idx="0">
                  <c:v>3rd Order</c:v>
                </c:pt>
              </c:strCache>
            </c:strRef>
          </c:tx>
          <c:spPr>
            <a:ln>
              <a:solidFill>
                <a:schemeClr val="accent2"/>
              </a:solidFill>
            </a:ln>
          </c:spPr>
          <c:marker>
            <c:symbol val="none"/>
          </c:marker>
          <c:xVal>
            <c:numRef>
              <c:f>Sheet1!$A$2:$A$11</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Sheet1!$F$2:$F$11</c:f>
              <c:numCache>
                <c:formatCode>General</c:formatCode>
                <c:ptCount val="10"/>
                <c:pt idx="0">
                  <c:v>150.21299999999999</c:v>
                </c:pt>
                <c:pt idx="1">
                  <c:v>0.60242300000000004</c:v>
                </c:pt>
                <c:pt idx="2">
                  <c:v>0.14705799999999999</c:v>
                </c:pt>
                <c:pt idx="3">
                  <c:v>6.994870000000003E-2</c:v>
                </c:pt>
                <c:pt idx="4">
                  <c:v>3.9269499999999999E-2</c:v>
                </c:pt>
                <c:pt idx="5">
                  <c:v>2.3565300000000001E-2</c:v>
                </c:pt>
                <c:pt idx="6">
                  <c:v>1.46569E-2</c:v>
                </c:pt>
                <c:pt idx="7">
                  <c:v>9.3246200000000248E-3</c:v>
                </c:pt>
                <c:pt idx="8">
                  <c:v>6.0292100000000392E-3</c:v>
                </c:pt>
                <c:pt idx="9">
                  <c:v>3.9506799999999998E-3</c:v>
                </c:pt>
              </c:numCache>
            </c:numRef>
          </c:yVal>
        </c:ser>
        <c:axId val="50979968"/>
        <c:axId val="50981504"/>
      </c:scatterChart>
      <c:valAx>
        <c:axId val="50979968"/>
        <c:scaling>
          <c:orientation val="minMax"/>
          <c:max val="9"/>
          <c:min val="0"/>
        </c:scaling>
        <c:axPos val="b"/>
        <c:numFmt formatCode="General" sourceLinked="1"/>
        <c:tickLblPos val="nextTo"/>
        <c:txPr>
          <a:bodyPr/>
          <a:lstStyle/>
          <a:p>
            <a:pPr>
              <a:defRPr sz="1400"/>
            </a:pPr>
            <a:endParaRPr lang="en-US"/>
          </a:p>
        </c:txPr>
        <c:crossAx val="50981504"/>
        <c:crossesAt val="3.9062500000000052E-3"/>
        <c:crossBetween val="midCat"/>
        <c:majorUnit val="5"/>
      </c:valAx>
      <c:valAx>
        <c:axId val="50981504"/>
        <c:scaling>
          <c:logBase val="2"/>
          <c:orientation val="minMax"/>
          <c:max val="256"/>
          <c:min val="3.9062500000000052E-3"/>
        </c:scaling>
        <c:axPos val="l"/>
        <c:numFmt formatCode="#\ ???/???" sourceLinked="0"/>
        <c:tickLblPos val="none"/>
        <c:txPr>
          <a:bodyPr/>
          <a:lstStyle/>
          <a:p>
            <a:pPr>
              <a:defRPr sz="1400"/>
            </a:pPr>
            <a:endParaRPr lang="en-US"/>
          </a:p>
        </c:txPr>
        <c:crossAx val="50979968"/>
        <c:crosses val="autoZero"/>
        <c:crossBetween val="midCat"/>
        <c:majorUnit val="256"/>
      </c:valAx>
    </c:plotArea>
    <c:legend>
      <c:legendPos val="r"/>
      <c:legendEntry>
        <c:idx val="1"/>
        <c:txPr>
          <a:bodyPr/>
          <a:lstStyle/>
          <a:p>
            <a:pPr>
              <a:defRPr sz="1600" b="1"/>
            </a:pPr>
            <a:endParaRPr lang="en-US"/>
          </a:p>
        </c:txPr>
      </c:legendEntry>
      <c:layout>
        <c:manualLayout>
          <c:xMode val="edge"/>
          <c:yMode val="edge"/>
          <c:x val="0.53515904851516194"/>
          <c:y val="0.10910427105702797"/>
          <c:w val="0.33463609501642488"/>
          <c:h val="0.25115157480314959"/>
        </c:manualLayout>
      </c:layout>
      <c:txPr>
        <a:bodyPr/>
        <a:lstStyle/>
        <a:p>
          <a:pPr>
            <a:defRPr sz="1600"/>
          </a:pPr>
          <a:endParaRPr lang="en-US"/>
        </a:p>
      </c:txPr>
    </c:legend>
    <c:plotVisOnly val="1"/>
  </c:chart>
  <c:spPr>
    <a:solidFill>
      <a:schemeClr val="bg1"/>
    </a:solidFill>
    <a:ln>
      <a:solidFill>
        <a:schemeClr val="tx1"/>
      </a:solidFill>
    </a:ln>
  </c:sp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000"/>
            </a:pPr>
            <a:r>
              <a:rPr lang="en-US" sz="2000" dirty="0" smtClean="0"/>
              <a:t>Two-Grid</a:t>
            </a:r>
            <a:r>
              <a:rPr lang="en-US" sz="2000" baseline="0" dirty="0" smtClean="0"/>
              <a:t> </a:t>
            </a:r>
            <a:r>
              <a:rPr lang="en-US" sz="2000" dirty="0" smtClean="0"/>
              <a:t>Spectra (</a:t>
            </a:r>
            <a:r>
              <a:rPr lang="en-US" sz="2000" i="1" dirty="0" smtClean="0"/>
              <a:t>k</a:t>
            </a:r>
            <a:r>
              <a:rPr lang="en-US" sz="2000" dirty="0" smtClean="0"/>
              <a:t>=5)</a:t>
            </a:r>
            <a:endParaRPr lang="en-US" sz="2000" dirty="0"/>
          </a:p>
        </c:rich>
      </c:tx>
      <c:layout>
        <c:manualLayout>
          <c:xMode val="edge"/>
          <c:yMode val="edge"/>
          <c:x val="0.19995050513348292"/>
          <c:y val="7.5036465289751338E-3"/>
        </c:manualLayout>
      </c:layout>
    </c:title>
    <c:plotArea>
      <c:layout>
        <c:manualLayout>
          <c:layoutTarget val="inner"/>
          <c:xMode val="edge"/>
          <c:yMode val="edge"/>
          <c:x val="0.15860400784810391"/>
          <c:y val="0.1643132350024348"/>
          <c:w val="0.79193820815707361"/>
          <c:h val="0.6814298148262522"/>
        </c:manualLayout>
      </c:layout>
      <c:scatterChart>
        <c:scatterStyle val="lineMarker"/>
        <c:ser>
          <c:idx val="1"/>
          <c:order val="0"/>
          <c:tx>
            <c:v/>
          </c:tx>
          <c:spPr>
            <a:ln>
              <a:solidFill>
                <a:schemeClr val="accent1"/>
              </a:solidFill>
            </a:ln>
          </c:spPr>
          <c:marker>
            <c:symbol val="none"/>
          </c:marker>
          <c:xVal>
            <c:numRef>
              <c:f>'2D Two Grid GS (32 x 32)'!$A$3:$A$1026</c:f>
              <c:numCache>
                <c:formatCode>General</c:formatCode>
                <c:ptCount val="1024"/>
                <c:pt idx="0">
                  <c:v>1023</c:v>
                </c:pt>
                <c:pt idx="1">
                  <c:v>1022</c:v>
                </c:pt>
                <c:pt idx="2">
                  <c:v>1021</c:v>
                </c:pt>
                <c:pt idx="3">
                  <c:v>1020</c:v>
                </c:pt>
                <c:pt idx="4">
                  <c:v>1019</c:v>
                </c:pt>
                <c:pt idx="5">
                  <c:v>1018</c:v>
                </c:pt>
                <c:pt idx="6">
                  <c:v>1017</c:v>
                </c:pt>
                <c:pt idx="7">
                  <c:v>1016</c:v>
                </c:pt>
                <c:pt idx="8">
                  <c:v>1015</c:v>
                </c:pt>
                <c:pt idx="9">
                  <c:v>1014</c:v>
                </c:pt>
                <c:pt idx="10">
                  <c:v>1013</c:v>
                </c:pt>
                <c:pt idx="11">
                  <c:v>1012</c:v>
                </c:pt>
                <c:pt idx="12">
                  <c:v>1011</c:v>
                </c:pt>
                <c:pt idx="13">
                  <c:v>1010</c:v>
                </c:pt>
                <c:pt idx="14">
                  <c:v>1009</c:v>
                </c:pt>
                <c:pt idx="15">
                  <c:v>1008</c:v>
                </c:pt>
                <c:pt idx="16">
                  <c:v>1007</c:v>
                </c:pt>
                <c:pt idx="17">
                  <c:v>1006</c:v>
                </c:pt>
                <c:pt idx="18">
                  <c:v>1005</c:v>
                </c:pt>
                <c:pt idx="19">
                  <c:v>1004</c:v>
                </c:pt>
                <c:pt idx="20">
                  <c:v>1003</c:v>
                </c:pt>
                <c:pt idx="21">
                  <c:v>1002</c:v>
                </c:pt>
                <c:pt idx="22">
                  <c:v>1001</c:v>
                </c:pt>
                <c:pt idx="23">
                  <c:v>1000</c:v>
                </c:pt>
                <c:pt idx="24">
                  <c:v>999</c:v>
                </c:pt>
                <c:pt idx="25">
                  <c:v>998</c:v>
                </c:pt>
                <c:pt idx="26">
                  <c:v>997</c:v>
                </c:pt>
                <c:pt idx="27">
                  <c:v>996</c:v>
                </c:pt>
                <c:pt idx="28">
                  <c:v>995</c:v>
                </c:pt>
                <c:pt idx="29">
                  <c:v>994</c:v>
                </c:pt>
                <c:pt idx="30">
                  <c:v>993</c:v>
                </c:pt>
                <c:pt idx="31">
                  <c:v>992</c:v>
                </c:pt>
                <c:pt idx="32">
                  <c:v>991</c:v>
                </c:pt>
                <c:pt idx="33">
                  <c:v>990</c:v>
                </c:pt>
                <c:pt idx="34">
                  <c:v>989</c:v>
                </c:pt>
                <c:pt idx="35">
                  <c:v>988</c:v>
                </c:pt>
                <c:pt idx="36">
                  <c:v>987</c:v>
                </c:pt>
                <c:pt idx="37">
                  <c:v>986</c:v>
                </c:pt>
                <c:pt idx="38">
                  <c:v>985</c:v>
                </c:pt>
                <c:pt idx="39">
                  <c:v>984</c:v>
                </c:pt>
                <c:pt idx="40">
                  <c:v>983</c:v>
                </c:pt>
                <c:pt idx="41">
                  <c:v>982</c:v>
                </c:pt>
                <c:pt idx="42">
                  <c:v>981</c:v>
                </c:pt>
                <c:pt idx="43">
                  <c:v>980</c:v>
                </c:pt>
                <c:pt idx="44">
                  <c:v>979</c:v>
                </c:pt>
                <c:pt idx="45">
                  <c:v>978</c:v>
                </c:pt>
                <c:pt idx="46">
                  <c:v>977</c:v>
                </c:pt>
                <c:pt idx="47">
                  <c:v>976</c:v>
                </c:pt>
                <c:pt idx="48">
                  <c:v>975</c:v>
                </c:pt>
                <c:pt idx="49">
                  <c:v>974</c:v>
                </c:pt>
                <c:pt idx="50">
                  <c:v>973</c:v>
                </c:pt>
                <c:pt idx="51">
                  <c:v>972</c:v>
                </c:pt>
                <c:pt idx="52">
                  <c:v>971</c:v>
                </c:pt>
                <c:pt idx="53">
                  <c:v>970</c:v>
                </c:pt>
                <c:pt idx="54">
                  <c:v>969</c:v>
                </c:pt>
                <c:pt idx="55">
                  <c:v>968</c:v>
                </c:pt>
                <c:pt idx="56">
                  <c:v>967</c:v>
                </c:pt>
                <c:pt idx="57">
                  <c:v>966</c:v>
                </c:pt>
                <c:pt idx="58">
                  <c:v>965</c:v>
                </c:pt>
                <c:pt idx="59">
                  <c:v>964</c:v>
                </c:pt>
                <c:pt idx="60">
                  <c:v>963</c:v>
                </c:pt>
                <c:pt idx="61">
                  <c:v>962</c:v>
                </c:pt>
                <c:pt idx="62">
                  <c:v>961</c:v>
                </c:pt>
                <c:pt idx="63">
                  <c:v>960</c:v>
                </c:pt>
                <c:pt idx="64">
                  <c:v>959</c:v>
                </c:pt>
                <c:pt idx="65">
                  <c:v>958</c:v>
                </c:pt>
                <c:pt idx="66">
                  <c:v>957</c:v>
                </c:pt>
                <c:pt idx="67">
                  <c:v>956</c:v>
                </c:pt>
                <c:pt idx="68">
                  <c:v>955</c:v>
                </c:pt>
                <c:pt idx="69">
                  <c:v>954</c:v>
                </c:pt>
                <c:pt idx="70">
                  <c:v>953</c:v>
                </c:pt>
                <c:pt idx="71">
                  <c:v>952</c:v>
                </c:pt>
                <c:pt idx="72">
                  <c:v>951</c:v>
                </c:pt>
                <c:pt idx="73">
                  <c:v>950</c:v>
                </c:pt>
                <c:pt idx="74">
                  <c:v>949</c:v>
                </c:pt>
                <c:pt idx="75">
                  <c:v>948</c:v>
                </c:pt>
                <c:pt idx="76">
                  <c:v>947</c:v>
                </c:pt>
                <c:pt idx="77">
                  <c:v>946</c:v>
                </c:pt>
                <c:pt idx="78">
                  <c:v>945</c:v>
                </c:pt>
                <c:pt idx="79">
                  <c:v>944</c:v>
                </c:pt>
                <c:pt idx="80">
                  <c:v>943</c:v>
                </c:pt>
                <c:pt idx="81">
                  <c:v>942</c:v>
                </c:pt>
                <c:pt idx="82">
                  <c:v>941</c:v>
                </c:pt>
                <c:pt idx="83">
                  <c:v>940</c:v>
                </c:pt>
                <c:pt idx="84">
                  <c:v>939</c:v>
                </c:pt>
                <c:pt idx="85">
                  <c:v>938</c:v>
                </c:pt>
                <c:pt idx="86">
                  <c:v>937</c:v>
                </c:pt>
                <c:pt idx="87">
                  <c:v>936</c:v>
                </c:pt>
                <c:pt idx="88">
                  <c:v>935</c:v>
                </c:pt>
                <c:pt idx="89">
                  <c:v>934</c:v>
                </c:pt>
                <c:pt idx="90">
                  <c:v>933</c:v>
                </c:pt>
                <c:pt idx="91">
                  <c:v>932</c:v>
                </c:pt>
                <c:pt idx="92">
                  <c:v>931</c:v>
                </c:pt>
                <c:pt idx="93">
                  <c:v>930</c:v>
                </c:pt>
                <c:pt idx="94">
                  <c:v>929</c:v>
                </c:pt>
                <c:pt idx="95">
                  <c:v>928</c:v>
                </c:pt>
                <c:pt idx="96">
                  <c:v>927</c:v>
                </c:pt>
                <c:pt idx="97">
                  <c:v>926</c:v>
                </c:pt>
                <c:pt idx="98">
                  <c:v>925</c:v>
                </c:pt>
                <c:pt idx="99">
                  <c:v>924</c:v>
                </c:pt>
                <c:pt idx="100">
                  <c:v>923</c:v>
                </c:pt>
                <c:pt idx="101">
                  <c:v>922</c:v>
                </c:pt>
                <c:pt idx="102">
                  <c:v>921</c:v>
                </c:pt>
                <c:pt idx="103">
                  <c:v>920</c:v>
                </c:pt>
                <c:pt idx="104">
                  <c:v>919</c:v>
                </c:pt>
                <c:pt idx="105">
                  <c:v>918</c:v>
                </c:pt>
                <c:pt idx="106">
                  <c:v>917</c:v>
                </c:pt>
                <c:pt idx="107">
                  <c:v>916</c:v>
                </c:pt>
                <c:pt idx="108">
                  <c:v>915</c:v>
                </c:pt>
                <c:pt idx="109">
                  <c:v>914</c:v>
                </c:pt>
                <c:pt idx="110">
                  <c:v>913</c:v>
                </c:pt>
                <c:pt idx="111">
                  <c:v>912</c:v>
                </c:pt>
                <c:pt idx="112">
                  <c:v>911</c:v>
                </c:pt>
                <c:pt idx="113">
                  <c:v>910</c:v>
                </c:pt>
                <c:pt idx="114">
                  <c:v>909</c:v>
                </c:pt>
                <c:pt idx="115">
                  <c:v>908</c:v>
                </c:pt>
                <c:pt idx="116">
                  <c:v>907</c:v>
                </c:pt>
                <c:pt idx="117">
                  <c:v>906</c:v>
                </c:pt>
                <c:pt idx="118">
                  <c:v>905</c:v>
                </c:pt>
                <c:pt idx="119">
                  <c:v>904</c:v>
                </c:pt>
                <c:pt idx="120">
                  <c:v>903</c:v>
                </c:pt>
                <c:pt idx="121">
                  <c:v>902</c:v>
                </c:pt>
                <c:pt idx="122">
                  <c:v>901</c:v>
                </c:pt>
                <c:pt idx="123">
                  <c:v>900</c:v>
                </c:pt>
                <c:pt idx="124">
                  <c:v>899</c:v>
                </c:pt>
                <c:pt idx="125">
                  <c:v>898</c:v>
                </c:pt>
                <c:pt idx="126">
                  <c:v>897</c:v>
                </c:pt>
                <c:pt idx="127">
                  <c:v>896</c:v>
                </c:pt>
                <c:pt idx="128">
                  <c:v>895</c:v>
                </c:pt>
                <c:pt idx="129">
                  <c:v>894</c:v>
                </c:pt>
                <c:pt idx="130">
                  <c:v>893</c:v>
                </c:pt>
                <c:pt idx="131">
                  <c:v>892</c:v>
                </c:pt>
                <c:pt idx="132">
                  <c:v>891</c:v>
                </c:pt>
                <c:pt idx="133">
                  <c:v>890</c:v>
                </c:pt>
                <c:pt idx="134">
                  <c:v>889</c:v>
                </c:pt>
                <c:pt idx="135">
                  <c:v>888</c:v>
                </c:pt>
                <c:pt idx="136">
                  <c:v>887</c:v>
                </c:pt>
                <c:pt idx="137">
                  <c:v>886</c:v>
                </c:pt>
                <c:pt idx="138">
                  <c:v>885</c:v>
                </c:pt>
                <c:pt idx="139">
                  <c:v>884</c:v>
                </c:pt>
                <c:pt idx="140">
                  <c:v>883</c:v>
                </c:pt>
                <c:pt idx="141">
                  <c:v>882</c:v>
                </c:pt>
                <c:pt idx="142">
                  <c:v>881</c:v>
                </c:pt>
                <c:pt idx="143">
                  <c:v>880</c:v>
                </c:pt>
                <c:pt idx="144">
                  <c:v>879</c:v>
                </c:pt>
                <c:pt idx="145">
                  <c:v>878</c:v>
                </c:pt>
                <c:pt idx="146">
                  <c:v>877</c:v>
                </c:pt>
                <c:pt idx="147">
                  <c:v>876</c:v>
                </c:pt>
                <c:pt idx="148">
                  <c:v>875</c:v>
                </c:pt>
                <c:pt idx="149">
                  <c:v>874</c:v>
                </c:pt>
                <c:pt idx="150">
                  <c:v>873</c:v>
                </c:pt>
                <c:pt idx="151">
                  <c:v>872</c:v>
                </c:pt>
                <c:pt idx="152">
                  <c:v>871</c:v>
                </c:pt>
                <c:pt idx="153">
                  <c:v>870</c:v>
                </c:pt>
                <c:pt idx="154">
                  <c:v>869</c:v>
                </c:pt>
                <c:pt idx="155">
                  <c:v>868</c:v>
                </c:pt>
                <c:pt idx="156">
                  <c:v>867</c:v>
                </c:pt>
                <c:pt idx="157">
                  <c:v>866</c:v>
                </c:pt>
                <c:pt idx="158">
                  <c:v>865</c:v>
                </c:pt>
                <c:pt idx="159">
                  <c:v>864</c:v>
                </c:pt>
                <c:pt idx="160">
                  <c:v>863</c:v>
                </c:pt>
                <c:pt idx="161">
                  <c:v>862</c:v>
                </c:pt>
                <c:pt idx="162">
                  <c:v>861</c:v>
                </c:pt>
                <c:pt idx="163">
                  <c:v>860</c:v>
                </c:pt>
                <c:pt idx="164">
                  <c:v>859</c:v>
                </c:pt>
                <c:pt idx="165">
                  <c:v>858</c:v>
                </c:pt>
                <c:pt idx="166">
                  <c:v>857</c:v>
                </c:pt>
                <c:pt idx="167">
                  <c:v>856</c:v>
                </c:pt>
                <c:pt idx="168">
                  <c:v>855</c:v>
                </c:pt>
                <c:pt idx="169">
                  <c:v>854</c:v>
                </c:pt>
                <c:pt idx="170">
                  <c:v>853</c:v>
                </c:pt>
                <c:pt idx="171">
                  <c:v>852</c:v>
                </c:pt>
                <c:pt idx="172">
                  <c:v>851</c:v>
                </c:pt>
                <c:pt idx="173">
                  <c:v>850</c:v>
                </c:pt>
                <c:pt idx="174">
                  <c:v>849</c:v>
                </c:pt>
                <c:pt idx="175">
                  <c:v>848</c:v>
                </c:pt>
                <c:pt idx="176">
                  <c:v>847</c:v>
                </c:pt>
                <c:pt idx="177">
                  <c:v>846</c:v>
                </c:pt>
                <c:pt idx="178">
                  <c:v>845</c:v>
                </c:pt>
                <c:pt idx="179">
                  <c:v>844</c:v>
                </c:pt>
                <c:pt idx="180">
                  <c:v>843</c:v>
                </c:pt>
                <c:pt idx="181">
                  <c:v>842</c:v>
                </c:pt>
                <c:pt idx="182">
                  <c:v>841</c:v>
                </c:pt>
                <c:pt idx="183">
                  <c:v>840</c:v>
                </c:pt>
                <c:pt idx="184">
                  <c:v>839</c:v>
                </c:pt>
                <c:pt idx="185">
                  <c:v>838</c:v>
                </c:pt>
                <c:pt idx="186">
                  <c:v>837</c:v>
                </c:pt>
                <c:pt idx="187">
                  <c:v>836</c:v>
                </c:pt>
                <c:pt idx="188">
                  <c:v>835</c:v>
                </c:pt>
                <c:pt idx="189">
                  <c:v>834</c:v>
                </c:pt>
                <c:pt idx="190">
                  <c:v>833</c:v>
                </c:pt>
                <c:pt idx="191">
                  <c:v>832</c:v>
                </c:pt>
                <c:pt idx="192">
                  <c:v>831</c:v>
                </c:pt>
                <c:pt idx="193">
                  <c:v>830</c:v>
                </c:pt>
                <c:pt idx="194">
                  <c:v>829</c:v>
                </c:pt>
                <c:pt idx="195">
                  <c:v>828</c:v>
                </c:pt>
                <c:pt idx="196">
                  <c:v>827</c:v>
                </c:pt>
                <c:pt idx="197">
                  <c:v>826</c:v>
                </c:pt>
                <c:pt idx="198">
                  <c:v>825</c:v>
                </c:pt>
                <c:pt idx="199">
                  <c:v>824</c:v>
                </c:pt>
                <c:pt idx="200">
                  <c:v>823</c:v>
                </c:pt>
                <c:pt idx="201">
                  <c:v>822</c:v>
                </c:pt>
                <c:pt idx="202">
                  <c:v>821</c:v>
                </c:pt>
                <c:pt idx="203">
                  <c:v>820</c:v>
                </c:pt>
                <c:pt idx="204">
                  <c:v>819</c:v>
                </c:pt>
                <c:pt idx="205">
                  <c:v>818</c:v>
                </c:pt>
                <c:pt idx="206">
                  <c:v>817</c:v>
                </c:pt>
                <c:pt idx="207">
                  <c:v>816</c:v>
                </c:pt>
                <c:pt idx="208">
                  <c:v>815</c:v>
                </c:pt>
                <c:pt idx="209">
                  <c:v>814</c:v>
                </c:pt>
                <c:pt idx="210">
                  <c:v>813</c:v>
                </c:pt>
                <c:pt idx="211">
                  <c:v>812</c:v>
                </c:pt>
                <c:pt idx="212">
                  <c:v>811</c:v>
                </c:pt>
                <c:pt idx="213">
                  <c:v>810</c:v>
                </c:pt>
                <c:pt idx="214">
                  <c:v>809</c:v>
                </c:pt>
                <c:pt idx="215">
                  <c:v>808</c:v>
                </c:pt>
                <c:pt idx="216">
                  <c:v>807</c:v>
                </c:pt>
                <c:pt idx="217">
                  <c:v>806</c:v>
                </c:pt>
                <c:pt idx="218">
                  <c:v>805</c:v>
                </c:pt>
                <c:pt idx="219">
                  <c:v>804</c:v>
                </c:pt>
                <c:pt idx="220">
                  <c:v>803</c:v>
                </c:pt>
                <c:pt idx="221">
                  <c:v>802</c:v>
                </c:pt>
                <c:pt idx="222">
                  <c:v>801</c:v>
                </c:pt>
                <c:pt idx="223">
                  <c:v>800</c:v>
                </c:pt>
                <c:pt idx="224">
                  <c:v>799</c:v>
                </c:pt>
                <c:pt idx="225">
                  <c:v>798</c:v>
                </c:pt>
                <c:pt idx="226">
                  <c:v>797</c:v>
                </c:pt>
                <c:pt idx="227">
                  <c:v>796</c:v>
                </c:pt>
                <c:pt idx="228">
                  <c:v>795</c:v>
                </c:pt>
                <c:pt idx="229">
                  <c:v>794</c:v>
                </c:pt>
                <c:pt idx="230">
                  <c:v>793</c:v>
                </c:pt>
                <c:pt idx="231">
                  <c:v>792</c:v>
                </c:pt>
                <c:pt idx="232">
                  <c:v>791</c:v>
                </c:pt>
                <c:pt idx="233">
                  <c:v>790</c:v>
                </c:pt>
                <c:pt idx="234">
                  <c:v>789</c:v>
                </c:pt>
                <c:pt idx="235">
                  <c:v>788</c:v>
                </c:pt>
                <c:pt idx="236">
                  <c:v>787</c:v>
                </c:pt>
                <c:pt idx="237">
                  <c:v>786</c:v>
                </c:pt>
                <c:pt idx="238">
                  <c:v>785</c:v>
                </c:pt>
                <c:pt idx="239">
                  <c:v>784</c:v>
                </c:pt>
                <c:pt idx="240">
                  <c:v>783</c:v>
                </c:pt>
                <c:pt idx="241">
                  <c:v>782</c:v>
                </c:pt>
                <c:pt idx="242">
                  <c:v>781</c:v>
                </c:pt>
                <c:pt idx="243">
                  <c:v>780</c:v>
                </c:pt>
                <c:pt idx="244">
                  <c:v>779</c:v>
                </c:pt>
                <c:pt idx="245">
                  <c:v>778</c:v>
                </c:pt>
                <c:pt idx="246">
                  <c:v>777</c:v>
                </c:pt>
                <c:pt idx="247">
                  <c:v>776</c:v>
                </c:pt>
                <c:pt idx="248">
                  <c:v>775</c:v>
                </c:pt>
                <c:pt idx="249">
                  <c:v>774</c:v>
                </c:pt>
                <c:pt idx="250">
                  <c:v>773</c:v>
                </c:pt>
                <c:pt idx="251">
                  <c:v>772</c:v>
                </c:pt>
                <c:pt idx="252">
                  <c:v>771</c:v>
                </c:pt>
                <c:pt idx="253">
                  <c:v>770</c:v>
                </c:pt>
                <c:pt idx="254">
                  <c:v>769</c:v>
                </c:pt>
                <c:pt idx="255">
                  <c:v>768</c:v>
                </c:pt>
                <c:pt idx="256">
                  <c:v>767</c:v>
                </c:pt>
                <c:pt idx="257">
                  <c:v>766</c:v>
                </c:pt>
                <c:pt idx="258">
                  <c:v>765</c:v>
                </c:pt>
                <c:pt idx="259">
                  <c:v>764</c:v>
                </c:pt>
                <c:pt idx="260">
                  <c:v>763</c:v>
                </c:pt>
                <c:pt idx="261">
                  <c:v>762</c:v>
                </c:pt>
                <c:pt idx="262">
                  <c:v>761</c:v>
                </c:pt>
                <c:pt idx="263">
                  <c:v>760</c:v>
                </c:pt>
                <c:pt idx="264">
                  <c:v>759</c:v>
                </c:pt>
                <c:pt idx="265">
                  <c:v>758</c:v>
                </c:pt>
                <c:pt idx="266">
                  <c:v>757</c:v>
                </c:pt>
                <c:pt idx="267">
                  <c:v>756</c:v>
                </c:pt>
                <c:pt idx="268">
                  <c:v>755</c:v>
                </c:pt>
                <c:pt idx="269">
                  <c:v>754</c:v>
                </c:pt>
                <c:pt idx="270">
                  <c:v>753</c:v>
                </c:pt>
                <c:pt idx="271">
                  <c:v>752</c:v>
                </c:pt>
                <c:pt idx="272">
                  <c:v>751</c:v>
                </c:pt>
                <c:pt idx="273">
                  <c:v>750</c:v>
                </c:pt>
                <c:pt idx="274">
                  <c:v>749</c:v>
                </c:pt>
                <c:pt idx="275">
                  <c:v>748</c:v>
                </c:pt>
                <c:pt idx="276">
                  <c:v>747</c:v>
                </c:pt>
                <c:pt idx="277">
                  <c:v>746</c:v>
                </c:pt>
                <c:pt idx="278">
                  <c:v>745</c:v>
                </c:pt>
                <c:pt idx="279">
                  <c:v>744</c:v>
                </c:pt>
                <c:pt idx="280">
                  <c:v>743</c:v>
                </c:pt>
                <c:pt idx="281">
                  <c:v>742</c:v>
                </c:pt>
                <c:pt idx="282">
                  <c:v>741</c:v>
                </c:pt>
                <c:pt idx="283">
                  <c:v>740</c:v>
                </c:pt>
                <c:pt idx="284">
                  <c:v>739</c:v>
                </c:pt>
                <c:pt idx="285">
                  <c:v>738</c:v>
                </c:pt>
                <c:pt idx="286">
                  <c:v>737</c:v>
                </c:pt>
                <c:pt idx="287">
                  <c:v>736</c:v>
                </c:pt>
                <c:pt idx="288">
                  <c:v>735</c:v>
                </c:pt>
                <c:pt idx="289">
                  <c:v>734</c:v>
                </c:pt>
                <c:pt idx="290">
                  <c:v>733</c:v>
                </c:pt>
                <c:pt idx="291">
                  <c:v>732</c:v>
                </c:pt>
                <c:pt idx="292">
                  <c:v>731</c:v>
                </c:pt>
                <c:pt idx="293">
                  <c:v>730</c:v>
                </c:pt>
                <c:pt idx="294">
                  <c:v>729</c:v>
                </c:pt>
                <c:pt idx="295">
                  <c:v>728</c:v>
                </c:pt>
                <c:pt idx="296">
                  <c:v>727</c:v>
                </c:pt>
                <c:pt idx="297">
                  <c:v>726</c:v>
                </c:pt>
                <c:pt idx="298">
                  <c:v>725</c:v>
                </c:pt>
                <c:pt idx="299">
                  <c:v>724</c:v>
                </c:pt>
                <c:pt idx="300">
                  <c:v>723</c:v>
                </c:pt>
                <c:pt idx="301">
                  <c:v>722</c:v>
                </c:pt>
                <c:pt idx="302">
                  <c:v>721</c:v>
                </c:pt>
                <c:pt idx="303">
                  <c:v>720</c:v>
                </c:pt>
                <c:pt idx="304">
                  <c:v>719</c:v>
                </c:pt>
                <c:pt idx="305">
                  <c:v>718</c:v>
                </c:pt>
                <c:pt idx="306">
                  <c:v>717</c:v>
                </c:pt>
                <c:pt idx="307">
                  <c:v>716</c:v>
                </c:pt>
                <c:pt idx="308">
                  <c:v>715</c:v>
                </c:pt>
                <c:pt idx="309">
                  <c:v>714</c:v>
                </c:pt>
                <c:pt idx="310">
                  <c:v>713</c:v>
                </c:pt>
                <c:pt idx="311">
                  <c:v>712</c:v>
                </c:pt>
                <c:pt idx="312">
                  <c:v>711</c:v>
                </c:pt>
                <c:pt idx="313">
                  <c:v>710</c:v>
                </c:pt>
                <c:pt idx="314">
                  <c:v>709</c:v>
                </c:pt>
                <c:pt idx="315">
                  <c:v>708</c:v>
                </c:pt>
                <c:pt idx="316">
                  <c:v>707</c:v>
                </c:pt>
                <c:pt idx="317">
                  <c:v>706</c:v>
                </c:pt>
                <c:pt idx="318">
                  <c:v>705</c:v>
                </c:pt>
                <c:pt idx="319">
                  <c:v>704</c:v>
                </c:pt>
                <c:pt idx="320">
                  <c:v>703</c:v>
                </c:pt>
                <c:pt idx="321">
                  <c:v>702</c:v>
                </c:pt>
                <c:pt idx="322">
                  <c:v>701</c:v>
                </c:pt>
                <c:pt idx="323">
                  <c:v>700</c:v>
                </c:pt>
                <c:pt idx="324">
                  <c:v>699</c:v>
                </c:pt>
                <c:pt idx="325">
                  <c:v>698</c:v>
                </c:pt>
                <c:pt idx="326">
                  <c:v>697</c:v>
                </c:pt>
                <c:pt idx="327">
                  <c:v>696</c:v>
                </c:pt>
                <c:pt idx="328">
                  <c:v>695</c:v>
                </c:pt>
                <c:pt idx="329">
                  <c:v>694</c:v>
                </c:pt>
                <c:pt idx="330">
                  <c:v>693</c:v>
                </c:pt>
                <c:pt idx="331">
                  <c:v>692</c:v>
                </c:pt>
                <c:pt idx="332">
                  <c:v>691</c:v>
                </c:pt>
                <c:pt idx="333">
                  <c:v>690</c:v>
                </c:pt>
                <c:pt idx="334">
                  <c:v>689</c:v>
                </c:pt>
                <c:pt idx="335">
                  <c:v>688</c:v>
                </c:pt>
                <c:pt idx="336">
                  <c:v>687</c:v>
                </c:pt>
                <c:pt idx="337">
                  <c:v>686</c:v>
                </c:pt>
                <c:pt idx="338">
                  <c:v>685</c:v>
                </c:pt>
                <c:pt idx="339">
                  <c:v>684</c:v>
                </c:pt>
                <c:pt idx="340">
                  <c:v>683</c:v>
                </c:pt>
                <c:pt idx="341">
                  <c:v>682</c:v>
                </c:pt>
                <c:pt idx="342">
                  <c:v>681</c:v>
                </c:pt>
                <c:pt idx="343">
                  <c:v>680</c:v>
                </c:pt>
                <c:pt idx="344">
                  <c:v>679</c:v>
                </c:pt>
                <c:pt idx="345">
                  <c:v>678</c:v>
                </c:pt>
                <c:pt idx="346">
                  <c:v>677</c:v>
                </c:pt>
                <c:pt idx="347">
                  <c:v>676</c:v>
                </c:pt>
                <c:pt idx="348">
                  <c:v>675</c:v>
                </c:pt>
                <c:pt idx="349">
                  <c:v>674</c:v>
                </c:pt>
                <c:pt idx="350">
                  <c:v>673</c:v>
                </c:pt>
                <c:pt idx="351">
                  <c:v>672</c:v>
                </c:pt>
                <c:pt idx="352">
                  <c:v>671</c:v>
                </c:pt>
                <c:pt idx="353">
                  <c:v>670</c:v>
                </c:pt>
                <c:pt idx="354">
                  <c:v>669</c:v>
                </c:pt>
                <c:pt idx="355">
                  <c:v>668</c:v>
                </c:pt>
                <c:pt idx="356">
                  <c:v>667</c:v>
                </c:pt>
                <c:pt idx="357">
                  <c:v>666</c:v>
                </c:pt>
                <c:pt idx="358">
                  <c:v>665</c:v>
                </c:pt>
                <c:pt idx="359">
                  <c:v>664</c:v>
                </c:pt>
                <c:pt idx="360">
                  <c:v>663</c:v>
                </c:pt>
                <c:pt idx="361">
                  <c:v>662</c:v>
                </c:pt>
                <c:pt idx="362">
                  <c:v>661</c:v>
                </c:pt>
                <c:pt idx="363">
                  <c:v>660</c:v>
                </c:pt>
                <c:pt idx="364">
                  <c:v>659</c:v>
                </c:pt>
                <c:pt idx="365">
                  <c:v>658</c:v>
                </c:pt>
                <c:pt idx="366">
                  <c:v>657</c:v>
                </c:pt>
                <c:pt idx="367">
                  <c:v>656</c:v>
                </c:pt>
                <c:pt idx="368">
                  <c:v>655</c:v>
                </c:pt>
                <c:pt idx="369">
                  <c:v>654</c:v>
                </c:pt>
                <c:pt idx="370">
                  <c:v>653</c:v>
                </c:pt>
                <c:pt idx="371">
                  <c:v>652</c:v>
                </c:pt>
                <c:pt idx="372">
                  <c:v>651</c:v>
                </c:pt>
                <c:pt idx="373">
                  <c:v>650</c:v>
                </c:pt>
                <c:pt idx="374">
                  <c:v>649</c:v>
                </c:pt>
                <c:pt idx="375">
                  <c:v>648</c:v>
                </c:pt>
                <c:pt idx="376">
                  <c:v>647</c:v>
                </c:pt>
                <c:pt idx="377">
                  <c:v>646</c:v>
                </c:pt>
                <c:pt idx="378">
                  <c:v>645</c:v>
                </c:pt>
                <c:pt idx="379">
                  <c:v>644</c:v>
                </c:pt>
                <c:pt idx="380">
                  <c:v>643</c:v>
                </c:pt>
                <c:pt idx="381">
                  <c:v>642</c:v>
                </c:pt>
                <c:pt idx="382">
                  <c:v>641</c:v>
                </c:pt>
                <c:pt idx="383">
                  <c:v>640</c:v>
                </c:pt>
                <c:pt idx="384">
                  <c:v>639</c:v>
                </c:pt>
                <c:pt idx="385">
                  <c:v>638</c:v>
                </c:pt>
                <c:pt idx="386">
                  <c:v>637</c:v>
                </c:pt>
                <c:pt idx="387">
                  <c:v>636</c:v>
                </c:pt>
                <c:pt idx="388">
                  <c:v>635</c:v>
                </c:pt>
                <c:pt idx="389">
                  <c:v>634</c:v>
                </c:pt>
                <c:pt idx="390">
                  <c:v>633</c:v>
                </c:pt>
                <c:pt idx="391">
                  <c:v>632</c:v>
                </c:pt>
                <c:pt idx="392">
                  <c:v>631</c:v>
                </c:pt>
                <c:pt idx="393">
                  <c:v>630</c:v>
                </c:pt>
                <c:pt idx="394">
                  <c:v>629</c:v>
                </c:pt>
                <c:pt idx="395">
                  <c:v>628</c:v>
                </c:pt>
                <c:pt idx="396">
                  <c:v>627</c:v>
                </c:pt>
                <c:pt idx="397">
                  <c:v>626</c:v>
                </c:pt>
                <c:pt idx="398">
                  <c:v>625</c:v>
                </c:pt>
                <c:pt idx="399">
                  <c:v>624</c:v>
                </c:pt>
                <c:pt idx="400">
                  <c:v>623</c:v>
                </c:pt>
                <c:pt idx="401">
                  <c:v>622</c:v>
                </c:pt>
                <c:pt idx="402">
                  <c:v>621</c:v>
                </c:pt>
                <c:pt idx="403">
                  <c:v>620</c:v>
                </c:pt>
                <c:pt idx="404">
                  <c:v>619</c:v>
                </c:pt>
                <c:pt idx="405">
                  <c:v>618</c:v>
                </c:pt>
                <c:pt idx="406">
                  <c:v>617</c:v>
                </c:pt>
                <c:pt idx="407">
                  <c:v>616</c:v>
                </c:pt>
                <c:pt idx="408">
                  <c:v>615</c:v>
                </c:pt>
                <c:pt idx="409">
                  <c:v>614</c:v>
                </c:pt>
                <c:pt idx="410">
                  <c:v>613</c:v>
                </c:pt>
                <c:pt idx="411">
                  <c:v>612</c:v>
                </c:pt>
                <c:pt idx="412">
                  <c:v>611</c:v>
                </c:pt>
                <c:pt idx="413">
                  <c:v>610</c:v>
                </c:pt>
                <c:pt idx="414">
                  <c:v>609</c:v>
                </c:pt>
                <c:pt idx="415">
                  <c:v>608</c:v>
                </c:pt>
                <c:pt idx="416">
                  <c:v>607</c:v>
                </c:pt>
                <c:pt idx="417">
                  <c:v>606</c:v>
                </c:pt>
                <c:pt idx="418">
                  <c:v>605</c:v>
                </c:pt>
                <c:pt idx="419">
                  <c:v>604</c:v>
                </c:pt>
                <c:pt idx="420">
                  <c:v>603</c:v>
                </c:pt>
                <c:pt idx="421">
                  <c:v>602</c:v>
                </c:pt>
                <c:pt idx="422">
                  <c:v>601</c:v>
                </c:pt>
                <c:pt idx="423">
                  <c:v>600</c:v>
                </c:pt>
                <c:pt idx="424">
                  <c:v>599</c:v>
                </c:pt>
                <c:pt idx="425">
                  <c:v>598</c:v>
                </c:pt>
                <c:pt idx="426">
                  <c:v>597</c:v>
                </c:pt>
                <c:pt idx="427">
                  <c:v>596</c:v>
                </c:pt>
                <c:pt idx="428">
                  <c:v>595</c:v>
                </c:pt>
                <c:pt idx="429">
                  <c:v>594</c:v>
                </c:pt>
                <c:pt idx="430">
                  <c:v>593</c:v>
                </c:pt>
                <c:pt idx="431">
                  <c:v>592</c:v>
                </c:pt>
                <c:pt idx="432">
                  <c:v>591</c:v>
                </c:pt>
                <c:pt idx="433">
                  <c:v>590</c:v>
                </c:pt>
                <c:pt idx="434">
                  <c:v>589</c:v>
                </c:pt>
                <c:pt idx="435">
                  <c:v>588</c:v>
                </c:pt>
                <c:pt idx="436">
                  <c:v>587</c:v>
                </c:pt>
                <c:pt idx="437">
                  <c:v>586</c:v>
                </c:pt>
                <c:pt idx="438">
                  <c:v>585</c:v>
                </c:pt>
                <c:pt idx="439">
                  <c:v>584</c:v>
                </c:pt>
                <c:pt idx="440">
                  <c:v>583</c:v>
                </c:pt>
                <c:pt idx="441">
                  <c:v>582</c:v>
                </c:pt>
                <c:pt idx="442">
                  <c:v>581</c:v>
                </c:pt>
                <c:pt idx="443">
                  <c:v>580</c:v>
                </c:pt>
                <c:pt idx="444">
                  <c:v>579</c:v>
                </c:pt>
                <c:pt idx="445">
                  <c:v>578</c:v>
                </c:pt>
                <c:pt idx="446">
                  <c:v>577</c:v>
                </c:pt>
                <c:pt idx="447">
                  <c:v>576</c:v>
                </c:pt>
                <c:pt idx="448">
                  <c:v>575</c:v>
                </c:pt>
                <c:pt idx="449">
                  <c:v>574</c:v>
                </c:pt>
                <c:pt idx="450">
                  <c:v>573</c:v>
                </c:pt>
                <c:pt idx="451">
                  <c:v>572</c:v>
                </c:pt>
                <c:pt idx="452">
                  <c:v>571</c:v>
                </c:pt>
                <c:pt idx="453">
                  <c:v>570</c:v>
                </c:pt>
                <c:pt idx="454">
                  <c:v>569</c:v>
                </c:pt>
                <c:pt idx="455">
                  <c:v>568</c:v>
                </c:pt>
                <c:pt idx="456">
                  <c:v>567</c:v>
                </c:pt>
                <c:pt idx="457">
                  <c:v>566</c:v>
                </c:pt>
                <c:pt idx="458">
                  <c:v>565</c:v>
                </c:pt>
                <c:pt idx="459">
                  <c:v>564</c:v>
                </c:pt>
                <c:pt idx="460">
                  <c:v>563</c:v>
                </c:pt>
                <c:pt idx="461">
                  <c:v>562</c:v>
                </c:pt>
                <c:pt idx="462">
                  <c:v>561</c:v>
                </c:pt>
                <c:pt idx="463">
                  <c:v>560</c:v>
                </c:pt>
                <c:pt idx="464">
                  <c:v>559</c:v>
                </c:pt>
                <c:pt idx="465">
                  <c:v>558</c:v>
                </c:pt>
                <c:pt idx="466">
                  <c:v>557</c:v>
                </c:pt>
                <c:pt idx="467">
                  <c:v>556</c:v>
                </c:pt>
                <c:pt idx="468">
                  <c:v>555</c:v>
                </c:pt>
                <c:pt idx="469">
                  <c:v>554</c:v>
                </c:pt>
                <c:pt idx="470">
                  <c:v>553</c:v>
                </c:pt>
                <c:pt idx="471">
                  <c:v>552</c:v>
                </c:pt>
                <c:pt idx="472">
                  <c:v>551</c:v>
                </c:pt>
                <c:pt idx="473">
                  <c:v>550</c:v>
                </c:pt>
                <c:pt idx="474">
                  <c:v>549</c:v>
                </c:pt>
                <c:pt idx="475">
                  <c:v>548</c:v>
                </c:pt>
                <c:pt idx="476">
                  <c:v>547</c:v>
                </c:pt>
                <c:pt idx="477">
                  <c:v>546</c:v>
                </c:pt>
                <c:pt idx="478">
                  <c:v>545</c:v>
                </c:pt>
                <c:pt idx="479">
                  <c:v>544</c:v>
                </c:pt>
                <c:pt idx="480">
                  <c:v>543</c:v>
                </c:pt>
                <c:pt idx="481">
                  <c:v>542</c:v>
                </c:pt>
                <c:pt idx="482">
                  <c:v>541</c:v>
                </c:pt>
                <c:pt idx="483">
                  <c:v>540</c:v>
                </c:pt>
                <c:pt idx="484">
                  <c:v>539</c:v>
                </c:pt>
                <c:pt idx="485">
                  <c:v>538</c:v>
                </c:pt>
                <c:pt idx="486">
                  <c:v>537</c:v>
                </c:pt>
                <c:pt idx="487">
                  <c:v>536</c:v>
                </c:pt>
                <c:pt idx="488">
                  <c:v>535</c:v>
                </c:pt>
                <c:pt idx="489">
                  <c:v>534</c:v>
                </c:pt>
                <c:pt idx="490">
                  <c:v>533</c:v>
                </c:pt>
                <c:pt idx="491">
                  <c:v>532</c:v>
                </c:pt>
                <c:pt idx="492">
                  <c:v>531</c:v>
                </c:pt>
                <c:pt idx="493">
                  <c:v>530</c:v>
                </c:pt>
                <c:pt idx="494">
                  <c:v>529</c:v>
                </c:pt>
                <c:pt idx="495">
                  <c:v>528</c:v>
                </c:pt>
                <c:pt idx="496">
                  <c:v>527</c:v>
                </c:pt>
                <c:pt idx="497">
                  <c:v>526</c:v>
                </c:pt>
                <c:pt idx="498">
                  <c:v>525</c:v>
                </c:pt>
                <c:pt idx="499">
                  <c:v>524</c:v>
                </c:pt>
                <c:pt idx="500">
                  <c:v>523</c:v>
                </c:pt>
                <c:pt idx="501">
                  <c:v>522</c:v>
                </c:pt>
                <c:pt idx="502">
                  <c:v>521</c:v>
                </c:pt>
                <c:pt idx="503">
                  <c:v>520</c:v>
                </c:pt>
                <c:pt idx="504">
                  <c:v>519</c:v>
                </c:pt>
                <c:pt idx="505">
                  <c:v>518</c:v>
                </c:pt>
                <c:pt idx="506">
                  <c:v>517</c:v>
                </c:pt>
                <c:pt idx="507">
                  <c:v>516</c:v>
                </c:pt>
                <c:pt idx="508">
                  <c:v>515</c:v>
                </c:pt>
                <c:pt idx="509">
                  <c:v>514</c:v>
                </c:pt>
                <c:pt idx="510">
                  <c:v>513</c:v>
                </c:pt>
                <c:pt idx="511">
                  <c:v>512</c:v>
                </c:pt>
                <c:pt idx="512">
                  <c:v>511</c:v>
                </c:pt>
                <c:pt idx="513">
                  <c:v>510</c:v>
                </c:pt>
                <c:pt idx="514">
                  <c:v>509</c:v>
                </c:pt>
                <c:pt idx="515">
                  <c:v>508</c:v>
                </c:pt>
                <c:pt idx="516">
                  <c:v>507</c:v>
                </c:pt>
                <c:pt idx="517">
                  <c:v>506</c:v>
                </c:pt>
                <c:pt idx="518">
                  <c:v>505</c:v>
                </c:pt>
                <c:pt idx="519">
                  <c:v>504</c:v>
                </c:pt>
                <c:pt idx="520">
                  <c:v>503</c:v>
                </c:pt>
                <c:pt idx="521">
                  <c:v>502</c:v>
                </c:pt>
                <c:pt idx="522">
                  <c:v>501</c:v>
                </c:pt>
                <c:pt idx="523">
                  <c:v>500</c:v>
                </c:pt>
                <c:pt idx="524">
                  <c:v>499</c:v>
                </c:pt>
                <c:pt idx="525">
                  <c:v>498</c:v>
                </c:pt>
                <c:pt idx="526">
                  <c:v>497</c:v>
                </c:pt>
                <c:pt idx="527">
                  <c:v>496</c:v>
                </c:pt>
                <c:pt idx="528">
                  <c:v>495</c:v>
                </c:pt>
                <c:pt idx="529">
                  <c:v>494</c:v>
                </c:pt>
                <c:pt idx="530">
                  <c:v>493</c:v>
                </c:pt>
                <c:pt idx="531">
                  <c:v>492</c:v>
                </c:pt>
                <c:pt idx="532">
                  <c:v>491</c:v>
                </c:pt>
                <c:pt idx="533">
                  <c:v>490</c:v>
                </c:pt>
                <c:pt idx="534">
                  <c:v>489</c:v>
                </c:pt>
                <c:pt idx="535">
                  <c:v>488</c:v>
                </c:pt>
                <c:pt idx="536">
                  <c:v>487</c:v>
                </c:pt>
                <c:pt idx="537">
                  <c:v>486</c:v>
                </c:pt>
                <c:pt idx="538">
                  <c:v>485</c:v>
                </c:pt>
                <c:pt idx="539">
                  <c:v>484</c:v>
                </c:pt>
                <c:pt idx="540">
                  <c:v>483</c:v>
                </c:pt>
                <c:pt idx="541">
                  <c:v>482</c:v>
                </c:pt>
                <c:pt idx="542">
                  <c:v>481</c:v>
                </c:pt>
                <c:pt idx="543">
                  <c:v>480</c:v>
                </c:pt>
                <c:pt idx="544">
                  <c:v>479</c:v>
                </c:pt>
                <c:pt idx="545">
                  <c:v>478</c:v>
                </c:pt>
                <c:pt idx="546">
                  <c:v>477</c:v>
                </c:pt>
                <c:pt idx="547">
                  <c:v>476</c:v>
                </c:pt>
                <c:pt idx="548">
                  <c:v>475</c:v>
                </c:pt>
                <c:pt idx="549">
                  <c:v>474</c:v>
                </c:pt>
                <c:pt idx="550">
                  <c:v>473</c:v>
                </c:pt>
                <c:pt idx="551">
                  <c:v>472</c:v>
                </c:pt>
                <c:pt idx="552">
                  <c:v>471</c:v>
                </c:pt>
                <c:pt idx="553">
                  <c:v>470</c:v>
                </c:pt>
                <c:pt idx="554">
                  <c:v>469</c:v>
                </c:pt>
                <c:pt idx="555">
                  <c:v>468</c:v>
                </c:pt>
                <c:pt idx="556">
                  <c:v>467</c:v>
                </c:pt>
                <c:pt idx="557">
                  <c:v>466</c:v>
                </c:pt>
                <c:pt idx="558">
                  <c:v>465</c:v>
                </c:pt>
                <c:pt idx="559">
                  <c:v>464</c:v>
                </c:pt>
                <c:pt idx="560">
                  <c:v>463</c:v>
                </c:pt>
                <c:pt idx="561">
                  <c:v>462</c:v>
                </c:pt>
                <c:pt idx="562">
                  <c:v>461</c:v>
                </c:pt>
                <c:pt idx="563">
                  <c:v>460</c:v>
                </c:pt>
                <c:pt idx="564">
                  <c:v>459</c:v>
                </c:pt>
                <c:pt idx="565">
                  <c:v>458</c:v>
                </c:pt>
                <c:pt idx="566">
                  <c:v>457</c:v>
                </c:pt>
                <c:pt idx="567">
                  <c:v>456</c:v>
                </c:pt>
                <c:pt idx="568">
                  <c:v>455</c:v>
                </c:pt>
                <c:pt idx="569">
                  <c:v>454</c:v>
                </c:pt>
                <c:pt idx="570">
                  <c:v>453</c:v>
                </c:pt>
                <c:pt idx="571">
                  <c:v>452</c:v>
                </c:pt>
                <c:pt idx="572">
                  <c:v>451</c:v>
                </c:pt>
                <c:pt idx="573">
                  <c:v>450</c:v>
                </c:pt>
                <c:pt idx="574">
                  <c:v>449</c:v>
                </c:pt>
                <c:pt idx="575">
                  <c:v>448</c:v>
                </c:pt>
                <c:pt idx="576">
                  <c:v>447</c:v>
                </c:pt>
                <c:pt idx="577">
                  <c:v>446</c:v>
                </c:pt>
                <c:pt idx="578">
                  <c:v>445</c:v>
                </c:pt>
                <c:pt idx="579">
                  <c:v>444</c:v>
                </c:pt>
                <c:pt idx="580">
                  <c:v>443</c:v>
                </c:pt>
                <c:pt idx="581">
                  <c:v>442</c:v>
                </c:pt>
                <c:pt idx="582">
                  <c:v>441</c:v>
                </c:pt>
                <c:pt idx="583">
                  <c:v>440</c:v>
                </c:pt>
                <c:pt idx="584">
                  <c:v>439</c:v>
                </c:pt>
                <c:pt idx="585">
                  <c:v>438</c:v>
                </c:pt>
                <c:pt idx="586">
                  <c:v>437</c:v>
                </c:pt>
                <c:pt idx="587">
                  <c:v>436</c:v>
                </c:pt>
                <c:pt idx="588">
                  <c:v>435</c:v>
                </c:pt>
                <c:pt idx="589">
                  <c:v>434</c:v>
                </c:pt>
                <c:pt idx="590">
                  <c:v>433</c:v>
                </c:pt>
                <c:pt idx="591">
                  <c:v>432</c:v>
                </c:pt>
                <c:pt idx="592">
                  <c:v>431</c:v>
                </c:pt>
                <c:pt idx="593">
                  <c:v>430</c:v>
                </c:pt>
                <c:pt idx="594">
                  <c:v>429</c:v>
                </c:pt>
                <c:pt idx="595">
                  <c:v>428</c:v>
                </c:pt>
                <c:pt idx="596">
                  <c:v>427</c:v>
                </c:pt>
                <c:pt idx="597">
                  <c:v>426</c:v>
                </c:pt>
                <c:pt idx="598">
                  <c:v>425</c:v>
                </c:pt>
                <c:pt idx="599">
                  <c:v>424</c:v>
                </c:pt>
                <c:pt idx="600">
                  <c:v>423</c:v>
                </c:pt>
                <c:pt idx="601">
                  <c:v>422</c:v>
                </c:pt>
                <c:pt idx="602">
                  <c:v>421</c:v>
                </c:pt>
                <c:pt idx="603">
                  <c:v>420</c:v>
                </c:pt>
                <c:pt idx="604">
                  <c:v>419</c:v>
                </c:pt>
                <c:pt idx="605">
                  <c:v>418</c:v>
                </c:pt>
                <c:pt idx="606">
                  <c:v>417</c:v>
                </c:pt>
                <c:pt idx="607">
                  <c:v>416</c:v>
                </c:pt>
                <c:pt idx="608">
                  <c:v>415</c:v>
                </c:pt>
                <c:pt idx="609">
                  <c:v>414</c:v>
                </c:pt>
                <c:pt idx="610">
                  <c:v>413</c:v>
                </c:pt>
                <c:pt idx="611">
                  <c:v>412</c:v>
                </c:pt>
                <c:pt idx="612">
                  <c:v>411</c:v>
                </c:pt>
                <c:pt idx="613">
                  <c:v>410</c:v>
                </c:pt>
                <c:pt idx="614">
                  <c:v>409</c:v>
                </c:pt>
                <c:pt idx="615">
                  <c:v>408</c:v>
                </c:pt>
                <c:pt idx="616">
                  <c:v>407</c:v>
                </c:pt>
                <c:pt idx="617">
                  <c:v>406</c:v>
                </c:pt>
                <c:pt idx="618">
                  <c:v>405</c:v>
                </c:pt>
                <c:pt idx="619">
                  <c:v>404</c:v>
                </c:pt>
                <c:pt idx="620">
                  <c:v>403</c:v>
                </c:pt>
                <c:pt idx="621">
                  <c:v>402</c:v>
                </c:pt>
                <c:pt idx="622">
                  <c:v>401</c:v>
                </c:pt>
                <c:pt idx="623">
                  <c:v>400</c:v>
                </c:pt>
                <c:pt idx="624">
                  <c:v>399</c:v>
                </c:pt>
                <c:pt idx="625">
                  <c:v>398</c:v>
                </c:pt>
                <c:pt idx="626">
                  <c:v>397</c:v>
                </c:pt>
                <c:pt idx="627">
                  <c:v>396</c:v>
                </c:pt>
                <c:pt idx="628">
                  <c:v>395</c:v>
                </c:pt>
                <c:pt idx="629">
                  <c:v>394</c:v>
                </c:pt>
                <c:pt idx="630">
                  <c:v>393</c:v>
                </c:pt>
                <c:pt idx="631">
                  <c:v>392</c:v>
                </c:pt>
                <c:pt idx="632">
                  <c:v>391</c:v>
                </c:pt>
                <c:pt idx="633">
                  <c:v>390</c:v>
                </c:pt>
                <c:pt idx="634">
                  <c:v>389</c:v>
                </c:pt>
                <c:pt idx="635">
                  <c:v>388</c:v>
                </c:pt>
                <c:pt idx="636">
                  <c:v>387</c:v>
                </c:pt>
                <c:pt idx="637">
                  <c:v>386</c:v>
                </c:pt>
                <c:pt idx="638">
                  <c:v>385</c:v>
                </c:pt>
                <c:pt idx="639">
                  <c:v>384</c:v>
                </c:pt>
                <c:pt idx="640">
                  <c:v>383</c:v>
                </c:pt>
                <c:pt idx="641">
                  <c:v>382</c:v>
                </c:pt>
                <c:pt idx="642">
                  <c:v>381</c:v>
                </c:pt>
                <c:pt idx="643">
                  <c:v>380</c:v>
                </c:pt>
                <c:pt idx="644">
                  <c:v>379</c:v>
                </c:pt>
                <c:pt idx="645">
                  <c:v>378</c:v>
                </c:pt>
                <c:pt idx="646">
                  <c:v>377</c:v>
                </c:pt>
                <c:pt idx="647">
                  <c:v>376</c:v>
                </c:pt>
                <c:pt idx="648">
                  <c:v>375</c:v>
                </c:pt>
                <c:pt idx="649">
                  <c:v>374</c:v>
                </c:pt>
                <c:pt idx="650">
                  <c:v>373</c:v>
                </c:pt>
                <c:pt idx="651">
                  <c:v>372</c:v>
                </c:pt>
                <c:pt idx="652">
                  <c:v>371</c:v>
                </c:pt>
                <c:pt idx="653">
                  <c:v>370</c:v>
                </c:pt>
                <c:pt idx="654">
                  <c:v>369</c:v>
                </c:pt>
                <c:pt idx="655">
                  <c:v>368</c:v>
                </c:pt>
                <c:pt idx="656">
                  <c:v>367</c:v>
                </c:pt>
                <c:pt idx="657">
                  <c:v>366</c:v>
                </c:pt>
                <c:pt idx="658">
                  <c:v>365</c:v>
                </c:pt>
                <c:pt idx="659">
                  <c:v>364</c:v>
                </c:pt>
                <c:pt idx="660">
                  <c:v>363</c:v>
                </c:pt>
                <c:pt idx="661">
                  <c:v>362</c:v>
                </c:pt>
                <c:pt idx="662">
                  <c:v>361</c:v>
                </c:pt>
                <c:pt idx="663">
                  <c:v>360</c:v>
                </c:pt>
                <c:pt idx="664">
                  <c:v>359</c:v>
                </c:pt>
                <c:pt idx="665">
                  <c:v>358</c:v>
                </c:pt>
                <c:pt idx="666">
                  <c:v>357</c:v>
                </c:pt>
                <c:pt idx="667">
                  <c:v>356</c:v>
                </c:pt>
                <c:pt idx="668">
                  <c:v>355</c:v>
                </c:pt>
                <c:pt idx="669">
                  <c:v>354</c:v>
                </c:pt>
                <c:pt idx="670">
                  <c:v>353</c:v>
                </c:pt>
                <c:pt idx="671">
                  <c:v>352</c:v>
                </c:pt>
                <c:pt idx="672">
                  <c:v>351</c:v>
                </c:pt>
                <c:pt idx="673">
                  <c:v>350</c:v>
                </c:pt>
                <c:pt idx="674">
                  <c:v>349</c:v>
                </c:pt>
                <c:pt idx="675">
                  <c:v>348</c:v>
                </c:pt>
                <c:pt idx="676">
                  <c:v>347</c:v>
                </c:pt>
                <c:pt idx="677">
                  <c:v>346</c:v>
                </c:pt>
                <c:pt idx="678">
                  <c:v>345</c:v>
                </c:pt>
                <c:pt idx="679">
                  <c:v>344</c:v>
                </c:pt>
                <c:pt idx="680">
                  <c:v>343</c:v>
                </c:pt>
                <c:pt idx="681">
                  <c:v>342</c:v>
                </c:pt>
                <c:pt idx="682">
                  <c:v>341</c:v>
                </c:pt>
                <c:pt idx="683">
                  <c:v>340</c:v>
                </c:pt>
                <c:pt idx="684">
                  <c:v>339</c:v>
                </c:pt>
                <c:pt idx="685">
                  <c:v>338</c:v>
                </c:pt>
                <c:pt idx="686">
                  <c:v>337</c:v>
                </c:pt>
                <c:pt idx="687">
                  <c:v>336</c:v>
                </c:pt>
                <c:pt idx="688">
                  <c:v>335</c:v>
                </c:pt>
                <c:pt idx="689">
                  <c:v>334</c:v>
                </c:pt>
                <c:pt idx="690">
                  <c:v>333</c:v>
                </c:pt>
                <c:pt idx="691">
                  <c:v>332</c:v>
                </c:pt>
                <c:pt idx="692">
                  <c:v>331</c:v>
                </c:pt>
                <c:pt idx="693">
                  <c:v>330</c:v>
                </c:pt>
                <c:pt idx="694">
                  <c:v>329</c:v>
                </c:pt>
                <c:pt idx="695">
                  <c:v>328</c:v>
                </c:pt>
                <c:pt idx="696">
                  <c:v>327</c:v>
                </c:pt>
                <c:pt idx="697">
                  <c:v>326</c:v>
                </c:pt>
                <c:pt idx="698">
                  <c:v>325</c:v>
                </c:pt>
                <c:pt idx="699">
                  <c:v>324</c:v>
                </c:pt>
                <c:pt idx="700">
                  <c:v>323</c:v>
                </c:pt>
                <c:pt idx="701">
                  <c:v>322</c:v>
                </c:pt>
                <c:pt idx="702">
                  <c:v>321</c:v>
                </c:pt>
                <c:pt idx="703">
                  <c:v>320</c:v>
                </c:pt>
                <c:pt idx="704">
                  <c:v>319</c:v>
                </c:pt>
                <c:pt idx="705">
                  <c:v>318</c:v>
                </c:pt>
                <c:pt idx="706">
                  <c:v>317</c:v>
                </c:pt>
                <c:pt idx="707">
                  <c:v>316</c:v>
                </c:pt>
                <c:pt idx="708">
                  <c:v>315</c:v>
                </c:pt>
                <c:pt idx="709">
                  <c:v>314</c:v>
                </c:pt>
                <c:pt idx="710">
                  <c:v>313</c:v>
                </c:pt>
                <c:pt idx="711">
                  <c:v>312</c:v>
                </c:pt>
                <c:pt idx="712">
                  <c:v>311</c:v>
                </c:pt>
                <c:pt idx="713">
                  <c:v>310</c:v>
                </c:pt>
                <c:pt idx="714">
                  <c:v>309</c:v>
                </c:pt>
                <c:pt idx="715">
                  <c:v>308</c:v>
                </c:pt>
                <c:pt idx="716">
                  <c:v>307</c:v>
                </c:pt>
                <c:pt idx="717">
                  <c:v>306</c:v>
                </c:pt>
                <c:pt idx="718">
                  <c:v>305</c:v>
                </c:pt>
                <c:pt idx="719">
                  <c:v>304</c:v>
                </c:pt>
                <c:pt idx="720">
                  <c:v>303</c:v>
                </c:pt>
                <c:pt idx="721">
                  <c:v>302</c:v>
                </c:pt>
                <c:pt idx="722">
                  <c:v>301</c:v>
                </c:pt>
                <c:pt idx="723">
                  <c:v>300</c:v>
                </c:pt>
                <c:pt idx="724">
                  <c:v>299</c:v>
                </c:pt>
                <c:pt idx="725">
                  <c:v>298</c:v>
                </c:pt>
                <c:pt idx="726">
                  <c:v>297</c:v>
                </c:pt>
                <c:pt idx="727">
                  <c:v>296</c:v>
                </c:pt>
                <c:pt idx="728">
                  <c:v>295</c:v>
                </c:pt>
                <c:pt idx="729">
                  <c:v>294</c:v>
                </c:pt>
                <c:pt idx="730">
                  <c:v>293</c:v>
                </c:pt>
                <c:pt idx="731">
                  <c:v>292</c:v>
                </c:pt>
                <c:pt idx="732">
                  <c:v>291</c:v>
                </c:pt>
                <c:pt idx="733">
                  <c:v>290</c:v>
                </c:pt>
                <c:pt idx="734">
                  <c:v>289</c:v>
                </c:pt>
                <c:pt idx="735">
                  <c:v>288</c:v>
                </c:pt>
                <c:pt idx="736">
                  <c:v>287</c:v>
                </c:pt>
                <c:pt idx="737">
                  <c:v>286</c:v>
                </c:pt>
                <c:pt idx="738">
                  <c:v>285</c:v>
                </c:pt>
                <c:pt idx="739">
                  <c:v>284</c:v>
                </c:pt>
                <c:pt idx="740">
                  <c:v>283</c:v>
                </c:pt>
                <c:pt idx="741">
                  <c:v>282</c:v>
                </c:pt>
                <c:pt idx="742">
                  <c:v>281</c:v>
                </c:pt>
                <c:pt idx="743">
                  <c:v>280</c:v>
                </c:pt>
                <c:pt idx="744">
                  <c:v>279</c:v>
                </c:pt>
                <c:pt idx="745">
                  <c:v>278</c:v>
                </c:pt>
                <c:pt idx="746">
                  <c:v>277</c:v>
                </c:pt>
                <c:pt idx="747">
                  <c:v>276</c:v>
                </c:pt>
                <c:pt idx="748">
                  <c:v>275</c:v>
                </c:pt>
                <c:pt idx="749">
                  <c:v>274</c:v>
                </c:pt>
                <c:pt idx="750">
                  <c:v>273</c:v>
                </c:pt>
                <c:pt idx="751">
                  <c:v>272</c:v>
                </c:pt>
                <c:pt idx="752">
                  <c:v>271</c:v>
                </c:pt>
                <c:pt idx="753">
                  <c:v>270</c:v>
                </c:pt>
                <c:pt idx="754">
                  <c:v>269</c:v>
                </c:pt>
                <c:pt idx="755">
                  <c:v>268</c:v>
                </c:pt>
                <c:pt idx="756">
                  <c:v>267</c:v>
                </c:pt>
                <c:pt idx="757">
                  <c:v>266</c:v>
                </c:pt>
                <c:pt idx="758">
                  <c:v>265</c:v>
                </c:pt>
                <c:pt idx="759">
                  <c:v>264</c:v>
                </c:pt>
                <c:pt idx="760">
                  <c:v>263</c:v>
                </c:pt>
                <c:pt idx="761">
                  <c:v>262</c:v>
                </c:pt>
                <c:pt idx="762">
                  <c:v>261</c:v>
                </c:pt>
                <c:pt idx="763">
                  <c:v>260</c:v>
                </c:pt>
                <c:pt idx="764">
                  <c:v>259</c:v>
                </c:pt>
                <c:pt idx="765">
                  <c:v>258</c:v>
                </c:pt>
                <c:pt idx="766">
                  <c:v>257</c:v>
                </c:pt>
                <c:pt idx="767">
                  <c:v>256</c:v>
                </c:pt>
                <c:pt idx="768">
                  <c:v>255</c:v>
                </c:pt>
                <c:pt idx="769">
                  <c:v>254</c:v>
                </c:pt>
                <c:pt idx="770">
                  <c:v>253</c:v>
                </c:pt>
                <c:pt idx="771">
                  <c:v>252</c:v>
                </c:pt>
                <c:pt idx="772">
                  <c:v>251</c:v>
                </c:pt>
                <c:pt idx="773">
                  <c:v>250</c:v>
                </c:pt>
                <c:pt idx="774">
                  <c:v>249</c:v>
                </c:pt>
                <c:pt idx="775">
                  <c:v>248</c:v>
                </c:pt>
                <c:pt idx="776">
                  <c:v>247</c:v>
                </c:pt>
                <c:pt idx="777">
                  <c:v>246</c:v>
                </c:pt>
                <c:pt idx="778">
                  <c:v>245</c:v>
                </c:pt>
                <c:pt idx="779">
                  <c:v>244</c:v>
                </c:pt>
                <c:pt idx="780">
                  <c:v>243</c:v>
                </c:pt>
                <c:pt idx="781">
                  <c:v>242</c:v>
                </c:pt>
                <c:pt idx="782">
                  <c:v>241</c:v>
                </c:pt>
                <c:pt idx="783">
                  <c:v>240</c:v>
                </c:pt>
                <c:pt idx="784">
                  <c:v>239</c:v>
                </c:pt>
                <c:pt idx="785">
                  <c:v>238</c:v>
                </c:pt>
                <c:pt idx="786">
                  <c:v>237</c:v>
                </c:pt>
                <c:pt idx="787">
                  <c:v>236</c:v>
                </c:pt>
                <c:pt idx="788">
                  <c:v>235</c:v>
                </c:pt>
                <c:pt idx="789">
                  <c:v>234</c:v>
                </c:pt>
                <c:pt idx="790">
                  <c:v>233</c:v>
                </c:pt>
                <c:pt idx="791">
                  <c:v>232</c:v>
                </c:pt>
                <c:pt idx="792">
                  <c:v>231</c:v>
                </c:pt>
                <c:pt idx="793">
                  <c:v>230</c:v>
                </c:pt>
                <c:pt idx="794">
                  <c:v>229</c:v>
                </c:pt>
                <c:pt idx="795">
                  <c:v>228</c:v>
                </c:pt>
                <c:pt idx="796">
                  <c:v>227</c:v>
                </c:pt>
                <c:pt idx="797">
                  <c:v>226</c:v>
                </c:pt>
                <c:pt idx="798">
                  <c:v>225</c:v>
                </c:pt>
                <c:pt idx="799">
                  <c:v>224</c:v>
                </c:pt>
                <c:pt idx="800">
                  <c:v>223</c:v>
                </c:pt>
                <c:pt idx="801">
                  <c:v>222</c:v>
                </c:pt>
                <c:pt idx="802">
                  <c:v>221</c:v>
                </c:pt>
                <c:pt idx="803">
                  <c:v>220</c:v>
                </c:pt>
                <c:pt idx="804">
                  <c:v>219</c:v>
                </c:pt>
                <c:pt idx="805">
                  <c:v>218</c:v>
                </c:pt>
                <c:pt idx="806">
                  <c:v>217</c:v>
                </c:pt>
                <c:pt idx="807">
                  <c:v>216</c:v>
                </c:pt>
                <c:pt idx="808">
                  <c:v>215</c:v>
                </c:pt>
                <c:pt idx="809">
                  <c:v>214</c:v>
                </c:pt>
                <c:pt idx="810">
                  <c:v>213</c:v>
                </c:pt>
                <c:pt idx="811">
                  <c:v>212</c:v>
                </c:pt>
                <c:pt idx="812">
                  <c:v>211</c:v>
                </c:pt>
                <c:pt idx="813">
                  <c:v>210</c:v>
                </c:pt>
                <c:pt idx="814">
                  <c:v>209</c:v>
                </c:pt>
                <c:pt idx="815">
                  <c:v>208</c:v>
                </c:pt>
                <c:pt idx="816">
                  <c:v>207</c:v>
                </c:pt>
                <c:pt idx="817">
                  <c:v>206</c:v>
                </c:pt>
                <c:pt idx="818">
                  <c:v>205</c:v>
                </c:pt>
                <c:pt idx="819">
                  <c:v>204</c:v>
                </c:pt>
                <c:pt idx="820">
                  <c:v>203</c:v>
                </c:pt>
                <c:pt idx="821">
                  <c:v>202</c:v>
                </c:pt>
                <c:pt idx="822">
                  <c:v>201</c:v>
                </c:pt>
                <c:pt idx="823">
                  <c:v>200</c:v>
                </c:pt>
                <c:pt idx="824">
                  <c:v>199</c:v>
                </c:pt>
                <c:pt idx="825">
                  <c:v>198</c:v>
                </c:pt>
                <c:pt idx="826">
                  <c:v>197</c:v>
                </c:pt>
                <c:pt idx="827">
                  <c:v>196</c:v>
                </c:pt>
                <c:pt idx="828">
                  <c:v>195</c:v>
                </c:pt>
                <c:pt idx="829">
                  <c:v>194</c:v>
                </c:pt>
                <c:pt idx="830">
                  <c:v>193</c:v>
                </c:pt>
                <c:pt idx="831">
                  <c:v>192</c:v>
                </c:pt>
                <c:pt idx="832">
                  <c:v>191</c:v>
                </c:pt>
                <c:pt idx="833">
                  <c:v>190</c:v>
                </c:pt>
                <c:pt idx="834">
                  <c:v>189</c:v>
                </c:pt>
                <c:pt idx="835">
                  <c:v>188</c:v>
                </c:pt>
                <c:pt idx="836">
                  <c:v>187</c:v>
                </c:pt>
                <c:pt idx="837">
                  <c:v>186</c:v>
                </c:pt>
                <c:pt idx="838">
                  <c:v>185</c:v>
                </c:pt>
                <c:pt idx="839">
                  <c:v>184</c:v>
                </c:pt>
                <c:pt idx="840">
                  <c:v>183</c:v>
                </c:pt>
                <c:pt idx="841">
                  <c:v>182</c:v>
                </c:pt>
                <c:pt idx="842">
                  <c:v>181</c:v>
                </c:pt>
                <c:pt idx="843">
                  <c:v>180</c:v>
                </c:pt>
                <c:pt idx="844">
                  <c:v>179</c:v>
                </c:pt>
                <c:pt idx="845">
                  <c:v>178</c:v>
                </c:pt>
                <c:pt idx="846">
                  <c:v>177</c:v>
                </c:pt>
                <c:pt idx="847">
                  <c:v>176</c:v>
                </c:pt>
                <c:pt idx="848">
                  <c:v>175</c:v>
                </c:pt>
                <c:pt idx="849">
                  <c:v>174</c:v>
                </c:pt>
                <c:pt idx="850">
                  <c:v>173</c:v>
                </c:pt>
                <c:pt idx="851">
                  <c:v>172</c:v>
                </c:pt>
                <c:pt idx="852">
                  <c:v>171</c:v>
                </c:pt>
                <c:pt idx="853">
                  <c:v>170</c:v>
                </c:pt>
                <c:pt idx="854">
                  <c:v>169</c:v>
                </c:pt>
                <c:pt idx="855">
                  <c:v>168</c:v>
                </c:pt>
                <c:pt idx="856">
                  <c:v>167</c:v>
                </c:pt>
                <c:pt idx="857">
                  <c:v>166</c:v>
                </c:pt>
                <c:pt idx="858">
                  <c:v>165</c:v>
                </c:pt>
                <c:pt idx="859">
                  <c:v>164</c:v>
                </c:pt>
                <c:pt idx="860">
                  <c:v>163</c:v>
                </c:pt>
                <c:pt idx="861">
                  <c:v>162</c:v>
                </c:pt>
                <c:pt idx="862">
                  <c:v>161</c:v>
                </c:pt>
                <c:pt idx="863">
                  <c:v>160</c:v>
                </c:pt>
                <c:pt idx="864">
                  <c:v>159</c:v>
                </c:pt>
                <c:pt idx="865">
                  <c:v>158</c:v>
                </c:pt>
                <c:pt idx="866">
                  <c:v>157</c:v>
                </c:pt>
                <c:pt idx="867">
                  <c:v>156</c:v>
                </c:pt>
                <c:pt idx="868">
                  <c:v>155</c:v>
                </c:pt>
                <c:pt idx="869">
                  <c:v>154</c:v>
                </c:pt>
                <c:pt idx="870">
                  <c:v>153</c:v>
                </c:pt>
                <c:pt idx="871">
                  <c:v>152</c:v>
                </c:pt>
                <c:pt idx="872">
                  <c:v>151</c:v>
                </c:pt>
                <c:pt idx="873">
                  <c:v>150</c:v>
                </c:pt>
                <c:pt idx="874">
                  <c:v>149</c:v>
                </c:pt>
                <c:pt idx="875">
                  <c:v>148</c:v>
                </c:pt>
                <c:pt idx="876">
                  <c:v>147</c:v>
                </c:pt>
                <c:pt idx="877">
                  <c:v>146</c:v>
                </c:pt>
                <c:pt idx="878">
                  <c:v>145</c:v>
                </c:pt>
                <c:pt idx="879">
                  <c:v>144</c:v>
                </c:pt>
                <c:pt idx="880">
                  <c:v>143</c:v>
                </c:pt>
                <c:pt idx="881">
                  <c:v>142</c:v>
                </c:pt>
                <c:pt idx="882">
                  <c:v>141</c:v>
                </c:pt>
                <c:pt idx="883">
                  <c:v>140</c:v>
                </c:pt>
                <c:pt idx="884">
                  <c:v>139</c:v>
                </c:pt>
                <c:pt idx="885">
                  <c:v>138</c:v>
                </c:pt>
                <c:pt idx="886">
                  <c:v>137</c:v>
                </c:pt>
                <c:pt idx="887">
                  <c:v>136</c:v>
                </c:pt>
                <c:pt idx="888">
                  <c:v>135</c:v>
                </c:pt>
                <c:pt idx="889">
                  <c:v>134</c:v>
                </c:pt>
                <c:pt idx="890">
                  <c:v>133</c:v>
                </c:pt>
                <c:pt idx="891">
                  <c:v>132</c:v>
                </c:pt>
                <c:pt idx="892">
                  <c:v>131</c:v>
                </c:pt>
                <c:pt idx="893">
                  <c:v>130</c:v>
                </c:pt>
                <c:pt idx="894">
                  <c:v>129</c:v>
                </c:pt>
                <c:pt idx="895">
                  <c:v>128</c:v>
                </c:pt>
                <c:pt idx="896">
                  <c:v>127</c:v>
                </c:pt>
                <c:pt idx="897">
                  <c:v>126</c:v>
                </c:pt>
                <c:pt idx="898">
                  <c:v>125</c:v>
                </c:pt>
                <c:pt idx="899">
                  <c:v>124</c:v>
                </c:pt>
                <c:pt idx="900">
                  <c:v>123</c:v>
                </c:pt>
                <c:pt idx="901">
                  <c:v>122</c:v>
                </c:pt>
                <c:pt idx="902">
                  <c:v>121</c:v>
                </c:pt>
                <c:pt idx="903">
                  <c:v>120</c:v>
                </c:pt>
                <c:pt idx="904">
                  <c:v>119</c:v>
                </c:pt>
                <c:pt idx="905">
                  <c:v>118</c:v>
                </c:pt>
                <c:pt idx="906">
                  <c:v>117</c:v>
                </c:pt>
                <c:pt idx="907">
                  <c:v>116</c:v>
                </c:pt>
                <c:pt idx="908">
                  <c:v>115</c:v>
                </c:pt>
                <c:pt idx="909">
                  <c:v>114</c:v>
                </c:pt>
                <c:pt idx="910">
                  <c:v>113</c:v>
                </c:pt>
                <c:pt idx="911">
                  <c:v>112</c:v>
                </c:pt>
                <c:pt idx="912">
                  <c:v>111</c:v>
                </c:pt>
                <c:pt idx="913">
                  <c:v>110</c:v>
                </c:pt>
                <c:pt idx="914">
                  <c:v>109</c:v>
                </c:pt>
                <c:pt idx="915">
                  <c:v>108</c:v>
                </c:pt>
                <c:pt idx="916">
                  <c:v>107</c:v>
                </c:pt>
                <c:pt idx="917">
                  <c:v>106</c:v>
                </c:pt>
                <c:pt idx="918">
                  <c:v>105</c:v>
                </c:pt>
                <c:pt idx="919">
                  <c:v>104</c:v>
                </c:pt>
                <c:pt idx="920">
                  <c:v>103</c:v>
                </c:pt>
                <c:pt idx="921">
                  <c:v>102</c:v>
                </c:pt>
                <c:pt idx="922">
                  <c:v>101</c:v>
                </c:pt>
                <c:pt idx="923">
                  <c:v>100</c:v>
                </c:pt>
                <c:pt idx="924">
                  <c:v>99</c:v>
                </c:pt>
                <c:pt idx="925">
                  <c:v>98</c:v>
                </c:pt>
                <c:pt idx="926">
                  <c:v>97</c:v>
                </c:pt>
                <c:pt idx="927">
                  <c:v>96</c:v>
                </c:pt>
                <c:pt idx="928">
                  <c:v>95</c:v>
                </c:pt>
                <c:pt idx="929">
                  <c:v>94</c:v>
                </c:pt>
                <c:pt idx="930">
                  <c:v>93</c:v>
                </c:pt>
                <c:pt idx="931">
                  <c:v>92</c:v>
                </c:pt>
                <c:pt idx="932">
                  <c:v>91</c:v>
                </c:pt>
                <c:pt idx="933">
                  <c:v>90</c:v>
                </c:pt>
                <c:pt idx="934">
                  <c:v>89</c:v>
                </c:pt>
                <c:pt idx="935">
                  <c:v>88</c:v>
                </c:pt>
                <c:pt idx="936">
                  <c:v>87</c:v>
                </c:pt>
                <c:pt idx="937">
                  <c:v>86</c:v>
                </c:pt>
                <c:pt idx="938">
                  <c:v>85</c:v>
                </c:pt>
                <c:pt idx="939">
                  <c:v>84</c:v>
                </c:pt>
                <c:pt idx="940">
                  <c:v>83</c:v>
                </c:pt>
                <c:pt idx="941">
                  <c:v>82</c:v>
                </c:pt>
                <c:pt idx="942">
                  <c:v>81</c:v>
                </c:pt>
                <c:pt idx="943">
                  <c:v>80</c:v>
                </c:pt>
                <c:pt idx="944">
                  <c:v>79</c:v>
                </c:pt>
                <c:pt idx="945">
                  <c:v>78</c:v>
                </c:pt>
                <c:pt idx="946">
                  <c:v>77</c:v>
                </c:pt>
                <c:pt idx="947">
                  <c:v>76</c:v>
                </c:pt>
                <c:pt idx="948">
                  <c:v>75</c:v>
                </c:pt>
                <c:pt idx="949">
                  <c:v>74</c:v>
                </c:pt>
                <c:pt idx="950">
                  <c:v>73</c:v>
                </c:pt>
                <c:pt idx="951">
                  <c:v>72</c:v>
                </c:pt>
                <c:pt idx="952">
                  <c:v>71</c:v>
                </c:pt>
                <c:pt idx="953">
                  <c:v>70</c:v>
                </c:pt>
                <c:pt idx="954">
                  <c:v>69</c:v>
                </c:pt>
                <c:pt idx="955">
                  <c:v>68</c:v>
                </c:pt>
                <c:pt idx="956">
                  <c:v>67</c:v>
                </c:pt>
                <c:pt idx="957">
                  <c:v>66</c:v>
                </c:pt>
                <c:pt idx="958">
                  <c:v>65</c:v>
                </c:pt>
                <c:pt idx="959">
                  <c:v>64</c:v>
                </c:pt>
                <c:pt idx="960">
                  <c:v>63</c:v>
                </c:pt>
                <c:pt idx="961">
                  <c:v>62</c:v>
                </c:pt>
                <c:pt idx="962">
                  <c:v>61</c:v>
                </c:pt>
                <c:pt idx="963">
                  <c:v>60</c:v>
                </c:pt>
                <c:pt idx="964">
                  <c:v>59</c:v>
                </c:pt>
                <c:pt idx="965">
                  <c:v>58</c:v>
                </c:pt>
                <c:pt idx="966">
                  <c:v>57</c:v>
                </c:pt>
                <c:pt idx="967">
                  <c:v>56</c:v>
                </c:pt>
                <c:pt idx="968">
                  <c:v>55</c:v>
                </c:pt>
                <c:pt idx="969">
                  <c:v>54</c:v>
                </c:pt>
                <c:pt idx="970">
                  <c:v>53</c:v>
                </c:pt>
                <c:pt idx="971">
                  <c:v>52</c:v>
                </c:pt>
                <c:pt idx="972">
                  <c:v>51</c:v>
                </c:pt>
                <c:pt idx="973">
                  <c:v>50</c:v>
                </c:pt>
                <c:pt idx="974">
                  <c:v>49</c:v>
                </c:pt>
                <c:pt idx="975">
                  <c:v>48</c:v>
                </c:pt>
                <c:pt idx="976">
                  <c:v>47</c:v>
                </c:pt>
                <c:pt idx="977">
                  <c:v>46</c:v>
                </c:pt>
                <c:pt idx="978">
                  <c:v>45</c:v>
                </c:pt>
                <c:pt idx="979">
                  <c:v>44</c:v>
                </c:pt>
                <c:pt idx="980">
                  <c:v>43</c:v>
                </c:pt>
                <c:pt idx="981">
                  <c:v>42</c:v>
                </c:pt>
                <c:pt idx="982">
                  <c:v>41</c:v>
                </c:pt>
                <c:pt idx="983">
                  <c:v>40</c:v>
                </c:pt>
                <c:pt idx="984">
                  <c:v>39</c:v>
                </c:pt>
                <c:pt idx="985">
                  <c:v>38</c:v>
                </c:pt>
                <c:pt idx="986">
                  <c:v>37</c:v>
                </c:pt>
                <c:pt idx="987">
                  <c:v>36</c:v>
                </c:pt>
                <c:pt idx="988">
                  <c:v>35</c:v>
                </c:pt>
                <c:pt idx="989">
                  <c:v>34</c:v>
                </c:pt>
                <c:pt idx="990">
                  <c:v>33</c:v>
                </c:pt>
                <c:pt idx="991">
                  <c:v>32</c:v>
                </c:pt>
                <c:pt idx="992">
                  <c:v>31</c:v>
                </c:pt>
                <c:pt idx="993">
                  <c:v>30</c:v>
                </c:pt>
                <c:pt idx="994">
                  <c:v>29</c:v>
                </c:pt>
                <c:pt idx="995">
                  <c:v>28</c:v>
                </c:pt>
                <c:pt idx="996">
                  <c:v>27</c:v>
                </c:pt>
                <c:pt idx="997">
                  <c:v>26</c:v>
                </c:pt>
                <c:pt idx="998">
                  <c:v>25</c:v>
                </c:pt>
                <c:pt idx="999">
                  <c:v>24</c:v>
                </c:pt>
                <c:pt idx="1000">
                  <c:v>23</c:v>
                </c:pt>
                <c:pt idx="1001">
                  <c:v>22</c:v>
                </c:pt>
                <c:pt idx="1002">
                  <c:v>21</c:v>
                </c:pt>
                <c:pt idx="1003">
                  <c:v>20</c:v>
                </c:pt>
                <c:pt idx="1004">
                  <c:v>19</c:v>
                </c:pt>
                <c:pt idx="1005">
                  <c:v>18</c:v>
                </c:pt>
                <c:pt idx="1006">
                  <c:v>17</c:v>
                </c:pt>
                <c:pt idx="1007">
                  <c:v>16</c:v>
                </c:pt>
                <c:pt idx="1008">
                  <c:v>15</c:v>
                </c:pt>
                <c:pt idx="1009">
                  <c:v>14</c:v>
                </c:pt>
                <c:pt idx="1010">
                  <c:v>13</c:v>
                </c:pt>
                <c:pt idx="1011">
                  <c:v>12</c:v>
                </c:pt>
                <c:pt idx="1012">
                  <c:v>11</c:v>
                </c:pt>
                <c:pt idx="1013">
                  <c:v>10</c:v>
                </c:pt>
                <c:pt idx="1014">
                  <c:v>9</c:v>
                </c:pt>
                <c:pt idx="1015">
                  <c:v>8</c:v>
                </c:pt>
                <c:pt idx="1016">
                  <c:v>7</c:v>
                </c:pt>
                <c:pt idx="1017">
                  <c:v>6</c:v>
                </c:pt>
                <c:pt idx="1018">
                  <c:v>5</c:v>
                </c:pt>
                <c:pt idx="1019">
                  <c:v>4</c:v>
                </c:pt>
                <c:pt idx="1020">
                  <c:v>3</c:v>
                </c:pt>
                <c:pt idx="1021">
                  <c:v>2</c:v>
                </c:pt>
                <c:pt idx="1022">
                  <c:v>1</c:v>
                </c:pt>
                <c:pt idx="1023">
                  <c:v>0</c:v>
                </c:pt>
              </c:numCache>
            </c:numRef>
          </c:xVal>
          <c:yVal>
            <c:numRef>
              <c:f>'2D Two Grid GS (32 x 32)'!$C$3:$C$1026</c:f>
              <c:numCache>
                <c:formatCode>General</c:formatCode>
                <c:ptCount val="10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1.0000000000000067E-6</c:v>
                </c:pt>
                <c:pt idx="777">
                  <c:v>1.0000000000000067E-6</c:v>
                </c:pt>
                <c:pt idx="778">
                  <c:v>1.0000000000000067E-6</c:v>
                </c:pt>
                <c:pt idx="779">
                  <c:v>1.0000000000000067E-6</c:v>
                </c:pt>
                <c:pt idx="780">
                  <c:v>1.0000000000000067E-6</c:v>
                </c:pt>
                <c:pt idx="781">
                  <c:v>1.0000000000000067E-6</c:v>
                </c:pt>
                <c:pt idx="782">
                  <c:v>1.0000000000000067E-6</c:v>
                </c:pt>
                <c:pt idx="783">
                  <c:v>1.0000000000000067E-6</c:v>
                </c:pt>
                <c:pt idx="784">
                  <c:v>1.0000000000000067E-6</c:v>
                </c:pt>
                <c:pt idx="785">
                  <c:v>1.0000000000000067E-6</c:v>
                </c:pt>
                <c:pt idx="786">
                  <c:v>1.0000000000000067E-6</c:v>
                </c:pt>
                <c:pt idx="787">
                  <c:v>1.0000000000000067E-6</c:v>
                </c:pt>
                <c:pt idx="788">
                  <c:v>1.0000000000000067E-6</c:v>
                </c:pt>
                <c:pt idx="789">
                  <c:v>1.0000000000000067E-6</c:v>
                </c:pt>
                <c:pt idx="790">
                  <c:v>1.0000000000000067E-6</c:v>
                </c:pt>
                <c:pt idx="791">
                  <c:v>1.0000000000000067E-6</c:v>
                </c:pt>
                <c:pt idx="792">
                  <c:v>1.0000000000000067E-6</c:v>
                </c:pt>
                <c:pt idx="793">
                  <c:v>1.0000000000000067E-6</c:v>
                </c:pt>
                <c:pt idx="794">
                  <c:v>1.0000000000000067E-6</c:v>
                </c:pt>
                <c:pt idx="795">
                  <c:v>1.0000000000000067E-6</c:v>
                </c:pt>
                <c:pt idx="796">
                  <c:v>1.0000000000000067E-6</c:v>
                </c:pt>
                <c:pt idx="797">
                  <c:v>1.0000000000000067E-6</c:v>
                </c:pt>
                <c:pt idx="798">
                  <c:v>1.0000000000000067E-6</c:v>
                </c:pt>
                <c:pt idx="799">
                  <c:v>1.0000000000000067E-6</c:v>
                </c:pt>
                <c:pt idx="800">
                  <c:v>1.0000000000000067E-6</c:v>
                </c:pt>
                <c:pt idx="801">
                  <c:v>1.0000000000000067E-6</c:v>
                </c:pt>
                <c:pt idx="802">
                  <c:v>1.0000000000000067E-6</c:v>
                </c:pt>
                <c:pt idx="803">
                  <c:v>1.0000000000000067E-6</c:v>
                </c:pt>
                <c:pt idx="804">
                  <c:v>1.0000000000000067E-6</c:v>
                </c:pt>
                <c:pt idx="805">
                  <c:v>1.0000000000000067E-6</c:v>
                </c:pt>
                <c:pt idx="806">
                  <c:v>2.000000000000013E-6</c:v>
                </c:pt>
                <c:pt idx="807">
                  <c:v>2.000000000000013E-6</c:v>
                </c:pt>
                <c:pt idx="808">
                  <c:v>2.000000000000013E-6</c:v>
                </c:pt>
                <c:pt idx="809">
                  <c:v>2.000000000000013E-6</c:v>
                </c:pt>
                <c:pt idx="810">
                  <c:v>2.000000000000013E-6</c:v>
                </c:pt>
                <c:pt idx="811">
                  <c:v>2.000000000000013E-6</c:v>
                </c:pt>
                <c:pt idx="812">
                  <c:v>2.000000000000013E-6</c:v>
                </c:pt>
                <c:pt idx="813">
                  <c:v>2.000000000000013E-6</c:v>
                </c:pt>
                <c:pt idx="814">
                  <c:v>2.000000000000013E-6</c:v>
                </c:pt>
                <c:pt idx="815">
                  <c:v>3.0000000000000204E-6</c:v>
                </c:pt>
                <c:pt idx="816">
                  <c:v>3.0000000000000204E-6</c:v>
                </c:pt>
                <c:pt idx="817">
                  <c:v>3.0000000000000204E-6</c:v>
                </c:pt>
                <c:pt idx="818">
                  <c:v>3.0000000000000204E-6</c:v>
                </c:pt>
                <c:pt idx="819">
                  <c:v>3.0000000000000204E-6</c:v>
                </c:pt>
                <c:pt idx="820">
                  <c:v>3.0000000000000204E-6</c:v>
                </c:pt>
                <c:pt idx="821">
                  <c:v>3.0000000000000204E-6</c:v>
                </c:pt>
                <c:pt idx="822">
                  <c:v>3.0000000000000204E-6</c:v>
                </c:pt>
                <c:pt idx="823">
                  <c:v>3.0000000000000204E-6</c:v>
                </c:pt>
                <c:pt idx="824">
                  <c:v>3.0000000000000204E-6</c:v>
                </c:pt>
                <c:pt idx="825">
                  <c:v>3.0000000000000204E-6</c:v>
                </c:pt>
                <c:pt idx="826">
                  <c:v>3.0000000000000204E-6</c:v>
                </c:pt>
                <c:pt idx="827">
                  <c:v>4.0000000000000134E-6</c:v>
                </c:pt>
                <c:pt idx="828">
                  <c:v>4.0000000000000134E-6</c:v>
                </c:pt>
                <c:pt idx="829">
                  <c:v>5.0000000000000317E-6</c:v>
                </c:pt>
                <c:pt idx="830">
                  <c:v>5.0000000000000317E-6</c:v>
                </c:pt>
                <c:pt idx="831">
                  <c:v>5.0000000000000317E-6</c:v>
                </c:pt>
                <c:pt idx="832">
                  <c:v>5.0000000000000317E-6</c:v>
                </c:pt>
                <c:pt idx="833">
                  <c:v>6.0000000000000391E-6</c:v>
                </c:pt>
                <c:pt idx="834">
                  <c:v>6.0000000000000391E-6</c:v>
                </c:pt>
                <c:pt idx="835">
                  <c:v>6.0000000000000391E-6</c:v>
                </c:pt>
                <c:pt idx="836">
                  <c:v>6.0000000000000391E-6</c:v>
                </c:pt>
                <c:pt idx="837">
                  <c:v>1.000000000000006E-5</c:v>
                </c:pt>
                <c:pt idx="838">
                  <c:v>1.000000000000006E-5</c:v>
                </c:pt>
                <c:pt idx="839">
                  <c:v>1.000000000000006E-5</c:v>
                </c:pt>
                <c:pt idx="840">
                  <c:v>1.000000000000006E-5</c:v>
                </c:pt>
                <c:pt idx="841">
                  <c:v>1.000000000000006E-5</c:v>
                </c:pt>
                <c:pt idx="842">
                  <c:v>1.000000000000006E-5</c:v>
                </c:pt>
                <c:pt idx="843">
                  <c:v>1.2000000000000063E-5</c:v>
                </c:pt>
                <c:pt idx="844">
                  <c:v>1.2000000000000063E-5</c:v>
                </c:pt>
                <c:pt idx="845">
                  <c:v>1.2999999999999999E-5</c:v>
                </c:pt>
                <c:pt idx="846">
                  <c:v>1.2999999999999999E-5</c:v>
                </c:pt>
                <c:pt idx="847">
                  <c:v>1.5999999999999999E-5</c:v>
                </c:pt>
                <c:pt idx="848">
                  <c:v>1.5999999999999999E-5</c:v>
                </c:pt>
                <c:pt idx="849">
                  <c:v>1.8000000000000122E-5</c:v>
                </c:pt>
                <c:pt idx="850">
                  <c:v>1.8000000000000122E-5</c:v>
                </c:pt>
                <c:pt idx="851">
                  <c:v>1.8000000000000122E-5</c:v>
                </c:pt>
                <c:pt idx="852">
                  <c:v>1.8000000000000122E-5</c:v>
                </c:pt>
                <c:pt idx="853">
                  <c:v>1.8000000000000122E-5</c:v>
                </c:pt>
                <c:pt idx="854">
                  <c:v>1.8000000000000122E-5</c:v>
                </c:pt>
                <c:pt idx="855">
                  <c:v>2.1000000000000131E-5</c:v>
                </c:pt>
                <c:pt idx="856">
                  <c:v>2.1000000000000131E-5</c:v>
                </c:pt>
                <c:pt idx="857">
                  <c:v>2.3000000000000098E-5</c:v>
                </c:pt>
                <c:pt idx="858">
                  <c:v>2.3000000000000098E-5</c:v>
                </c:pt>
                <c:pt idx="859">
                  <c:v>2.4000000000000102E-5</c:v>
                </c:pt>
                <c:pt idx="860">
                  <c:v>2.4000000000000102E-5</c:v>
                </c:pt>
                <c:pt idx="861">
                  <c:v>2.4000000000000102E-5</c:v>
                </c:pt>
                <c:pt idx="862">
                  <c:v>2.4000000000000102E-5</c:v>
                </c:pt>
                <c:pt idx="863">
                  <c:v>3.0000000000000163E-5</c:v>
                </c:pt>
                <c:pt idx="864">
                  <c:v>3.0000000000000163E-5</c:v>
                </c:pt>
                <c:pt idx="865">
                  <c:v>3.0000000000000163E-5</c:v>
                </c:pt>
                <c:pt idx="866">
                  <c:v>3.0000000000000163E-5</c:v>
                </c:pt>
                <c:pt idx="867">
                  <c:v>3.1000000000000211E-5</c:v>
                </c:pt>
                <c:pt idx="868">
                  <c:v>3.1000000000000211E-5</c:v>
                </c:pt>
                <c:pt idx="869">
                  <c:v>3.2000000000000222E-5</c:v>
                </c:pt>
                <c:pt idx="870">
                  <c:v>3.2000000000000222E-5</c:v>
                </c:pt>
                <c:pt idx="871">
                  <c:v>3.5000000000000207E-5</c:v>
                </c:pt>
                <c:pt idx="872">
                  <c:v>3.5000000000000207E-5</c:v>
                </c:pt>
                <c:pt idx="873">
                  <c:v>3.6000000000000245E-5</c:v>
                </c:pt>
                <c:pt idx="874">
                  <c:v>3.6000000000000245E-5</c:v>
                </c:pt>
                <c:pt idx="875">
                  <c:v>3.7000000000000249E-5</c:v>
                </c:pt>
                <c:pt idx="876">
                  <c:v>3.7000000000000249E-5</c:v>
                </c:pt>
                <c:pt idx="877">
                  <c:v>4.9000000000000337E-5</c:v>
                </c:pt>
                <c:pt idx="878">
                  <c:v>4.9000000000000337E-5</c:v>
                </c:pt>
                <c:pt idx="879">
                  <c:v>4.9000000000000337E-5</c:v>
                </c:pt>
                <c:pt idx="880">
                  <c:v>5.2000000000000309E-5</c:v>
                </c:pt>
                <c:pt idx="881">
                  <c:v>5.2000000000000309E-5</c:v>
                </c:pt>
                <c:pt idx="882">
                  <c:v>5.4000000000000357E-5</c:v>
                </c:pt>
                <c:pt idx="883">
                  <c:v>5.4000000000000357E-5</c:v>
                </c:pt>
                <c:pt idx="884">
                  <c:v>5.9000000000000404E-5</c:v>
                </c:pt>
                <c:pt idx="885">
                  <c:v>5.9000000000000404E-5</c:v>
                </c:pt>
                <c:pt idx="886">
                  <c:v>6.3000000000000285E-5</c:v>
                </c:pt>
                <c:pt idx="887">
                  <c:v>6.3000000000000285E-5</c:v>
                </c:pt>
                <c:pt idx="888">
                  <c:v>6.8000000000000352E-5</c:v>
                </c:pt>
                <c:pt idx="889">
                  <c:v>6.8000000000000352E-5</c:v>
                </c:pt>
                <c:pt idx="890">
                  <c:v>7.3000000000000378E-5</c:v>
                </c:pt>
                <c:pt idx="891">
                  <c:v>7.3000000000000378E-5</c:v>
                </c:pt>
                <c:pt idx="892">
                  <c:v>7.600000000000037E-5</c:v>
                </c:pt>
                <c:pt idx="893">
                  <c:v>7.600000000000037E-5</c:v>
                </c:pt>
                <c:pt idx="894">
                  <c:v>7.600000000000037E-5</c:v>
                </c:pt>
                <c:pt idx="895">
                  <c:v>7.600000000000037E-5</c:v>
                </c:pt>
                <c:pt idx="896">
                  <c:v>1.0000000000000049E-4</c:v>
                </c:pt>
                <c:pt idx="897">
                  <c:v>1.0000000000000049E-4</c:v>
                </c:pt>
                <c:pt idx="898">
                  <c:v>1.1200000000000081E-4</c:v>
                </c:pt>
                <c:pt idx="899">
                  <c:v>1.1200000000000081E-4</c:v>
                </c:pt>
                <c:pt idx="900">
                  <c:v>1.1600000000000084E-4</c:v>
                </c:pt>
                <c:pt idx="901">
                  <c:v>1.1600000000000084E-4</c:v>
                </c:pt>
                <c:pt idx="902">
                  <c:v>1.3300000000000074E-4</c:v>
                </c:pt>
                <c:pt idx="903">
                  <c:v>1.3300000000000074E-4</c:v>
                </c:pt>
                <c:pt idx="904">
                  <c:v>1.3300000000000074E-4</c:v>
                </c:pt>
                <c:pt idx="905">
                  <c:v>1.3300000000000074E-4</c:v>
                </c:pt>
                <c:pt idx="906">
                  <c:v>1.4600000000000062E-4</c:v>
                </c:pt>
                <c:pt idx="907">
                  <c:v>1.4600000000000062E-4</c:v>
                </c:pt>
                <c:pt idx="908">
                  <c:v>1.6200000000000096E-4</c:v>
                </c:pt>
                <c:pt idx="909">
                  <c:v>1.6200000000000096E-4</c:v>
                </c:pt>
                <c:pt idx="910">
                  <c:v>1.6600000000000108E-4</c:v>
                </c:pt>
                <c:pt idx="911">
                  <c:v>1.6600000000000108E-4</c:v>
                </c:pt>
                <c:pt idx="912">
                  <c:v>1.7899999999999999E-4</c:v>
                </c:pt>
                <c:pt idx="913">
                  <c:v>1.7899999999999999E-4</c:v>
                </c:pt>
                <c:pt idx="914">
                  <c:v>1.8599999999999999E-4</c:v>
                </c:pt>
                <c:pt idx="915">
                  <c:v>1.8599999999999999E-4</c:v>
                </c:pt>
                <c:pt idx="916">
                  <c:v>1.9500000000000116E-4</c:v>
                </c:pt>
                <c:pt idx="917">
                  <c:v>1.9500000000000116E-4</c:v>
                </c:pt>
                <c:pt idx="918">
                  <c:v>2.3300000000000005E-4</c:v>
                </c:pt>
                <c:pt idx="919">
                  <c:v>2.3300000000000005E-4</c:v>
                </c:pt>
                <c:pt idx="920">
                  <c:v>2.5700000000000012E-4</c:v>
                </c:pt>
                <c:pt idx="921">
                  <c:v>2.5700000000000012E-4</c:v>
                </c:pt>
                <c:pt idx="922">
                  <c:v>2.6700000000000096E-4</c:v>
                </c:pt>
                <c:pt idx="923">
                  <c:v>2.6700000000000096E-4</c:v>
                </c:pt>
                <c:pt idx="924">
                  <c:v>2.8200000000000002E-4</c:v>
                </c:pt>
                <c:pt idx="925">
                  <c:v>2.8200000000000002E-4</c:v>
                </c:pt>
                <c:pt idx="926">
                  <c:v>2.8600000000000012E-4</c:v>
                </c:pt>
                <c:pt idx="927">
                  <c:v>2.8600000000000012E-4</c:v>
                </c:pt>
                <c:pt idx="928">
                  <c:v>2.9800000000000117E-4</c:v>
                </c:pt>
                <c:pt idx="929">
                  <c:v>2.9800000000000117E-4</c:v>
                </c:pt>
                <c:pt idx="930">
                  <c:v>3.0600000000000158E-4</c:v>
                </c:pt>
                <c:pt idx="931">
                  <c:v>3.0600000000000158E-4</c:v>
                </c:pt>
                <c:pt idx="932">
                  <c:v>3.8700000000000052E-4</c:v>
                </c:pt>
                <c:pt idx="933">
                  <c:v>3.8700000000000052E-4</c:v>
                </c:pt>
                <c:pt idx="934">
                  <c:v>3.8900000000000056E-4</c:v>
                </c:pt>
                <c:pt idx="935">
                  <c:v>3.8900000000000056E-4</c:v>
                </c:pt>
                <c:pt idx="936">
                  <c:v>4.6200000000000001E-4</c:v>
                </c:pt>
                <c:pt idx="937">
                  <c:v>4.6200000000000001E-4</c:v>
                </c:pt>
                <c:pt idx="938">
                  <c:v>5.0000000000000034E-4</c:v>
                </c:pt>
                <c:pt idx="939">
                  <c:v>5.0000000000000034E-4</c:v>
                </c:pt>
                <c:pt idx="940">
                  <c:v>5.0500000000000013E-4</c:v>
                </c:pt>
                <c:pt idx="941">
                  <c:v>5.0500000000000013E-4</c:v>
                </c:pt>
                <c:pt idx="942">
                  <c:v>5.6900000000000039E-4</c:v>
                </c:pt>
                <c:pt idx="943">
                  <c:v>5.6900000000000039E-4</c:v>
                </c:pt>
                <c:pt idx="944">
                  <c:v>5.7000000000000236E-4</c:v>
                </c:pt>
                <c:pt idx="945">
                  <c:v>5.7000000000000236E-4</c:v>
                </c:pt>
                <c:pt idx="946">
                  <c:v>6.5900000000000214E-4</c:v>
                </c:pt>
                <c:pt idx="947">
                  <c:v>6.5900000000000214E-4</c:v>
                </c:pt>
                <c:pt idx="948">
                  <c:v>7.4100000000000348E-4</c:v>
                </c:pt>
                <c:pt idx="949">
                  <c:v>7.4100000000000348E-4</c:v>
                </c:pt>
                <c:pt idx="950">
                  <c:v>9.7000000000000048E-4</c:v>
                </c:pt>
                <c:pt idx="951">
                  <c:v>9.7000000000000048E-4</c:v>
                </c:pt>
                <c:pt idx="952">
                  <c:v>1.021E-3</c:v>
                </c:pt>
                <c:pt idx="953">
                  <c:v>1.021E-3</c:v>
                </c:pt>
                <c:pt idx="954">
                  <c:v>1.0970000000000001E-3</c:v>
                </c:pt>
                <c:pt idx="955">
                  <c:v>1.0970000000000001E-3</c:v>
                </c:pt>
                <c:pt idx="956">
                  <c:v>1.1050000000000001E-3</c:v>
                </c:pt>
                <c:pt idx="957">
                  <c:v>1.1050000000000001E-3</c:v>
                </c:pt>
                <c:pt idx="958">
                  <c:v>1.1400000000000065E-3</c:v>
                </c:pt>
                <c:pt idx="959">
                  <c:v>1.1400000000000065E-3</c:v>
                </c:pt>
                <c:pt idx="960">
                  <c:v>1.1780000000000072E-3</c:v>
                </c:pt>
                <c:pt idx="961">
                  <c:v>1.1780000000000072E-3</c:v>
                </c:pt>
                <c:pt idx="962">
                  <c:v>1.449E-3</c:v>
                </c:pt>
                <c:pt idx="963">
                  <c:v>1.5759999999999999E-3</c:v>
                </c:pt>
                <c:pt idx="964">
                  <c:v>1.5759999999999999E-3</c:v>
                </c:pt>
                <c:pt idx="965">
                  <c:v>1.6230000000000051E-3</c:v>
                </c:pt>
                <c:pt idx="966">
                  <c:v>1.6230000000000051E-3</c:v>
                </c:pt>
                <c:pt idx="967">
                  <c:v>1.6270000000000058E-3</c:v>
                </c:pt>
                <c:pt idx="968">
                  <c:v>1.7070000000000021E-3</c:v>
                </c:pt>
                <c:pt idx="969">
                  <c:v>1.7070000000000021E-3</c:v>
                </c:pt>
                <c:pt idx="970">
                  <c:v>1.794000000000007E-3</c:v>
                </c:pt>
                <c:pt idx="971">
                  <c:v>1.794000000000007E-3</c:v>
                </c:pt>
                <c:pt idx="972">
                  <c:v>1.9059999999999999E-3</c:v>
                </c:pt>
                <c:pt idx="973">
                  <c:v>1.9059999999999999E-3</c:v>
                </c:pt>
                <c:pt idx="974">
                  <c:v>2.2170000000000102E-3</c:v>
                </c:pt>
                <c:pt idx="975">
                  <c:v>2.2170000000000102E-3</c:v>
                </c:pt>
                <c:pt idx="976">
                  <c:v>2.313E-3</c:v>
                </c:pt>
                <c:pt idx="977">
                  <c:v>2.313E-3</c:v>
                </c:pt>
                <c:pt idx="978">
                  <c:v>2.6490000000000012E-3</c:v>
                </c:pt>
                <c:pt idx="979">
                  <c:v>2.6490000000000012E-3</c:v>
                </c:pt>
                <c:pt idx="980">
                  <c:v>2.7420000000000088E-3</c:v>
                </c:pt>
                <c:pt idx="981">
                  <c:v>2.7420000000000088E-3</c:v>
                </c:pt>
                <c:pt idx="982">
                  <c:v>2.7520000000000001E-3</c:v>
                </c:pt>
                <c:pt idx="983">
                  <c:v>2.7520000000000001E-3</c:v>
                </c:pt>
                <c:pt idx="984">
                  <c:v>3.6670000000000183E-3</c:v>
                </c:pt>
                <c:pt idx="985">
                  <c:v>3.6670000000000183E-3</c:v>
                </c:pt>
                <c:pt idx="986">
                  <c:v>4.065E-3</c:v>
                </c:pt>
                <c:pt idx="987">
                  <c:v>4.065E-3</c:v>
                </c:pt>
                <c:pt idx="988">
                  <c:v>4.6259999999999956E-3</c:v>
                </c:pt>
                <c:pt idx="989">
                  <c:v>4.6259999999999956E-3</c:v>
                </c:pt>
                <c:pt idx="990">
                  <c:v>4.9540000000000113E-3</c:v>
                </c:pt>
                <c:pt idx="991">
                  <c:v>4.9540000000000113E-3</c:v>
                </c:pt>
                <c:pt idx="992">
                  <c:v>5.1050000000000002E-3</c:v>
                </c:pt>
                <c:pt idx="993">
                  <c:v>5.1050000000000002E-3</c:v>
                </c:pt>
                <c:pt idx="994">
                  <c:v>5.2170000000000003E-3</c:v>
                </c:pt>
                <c:pt idx="995">
                  <c:v>5.2170000000000003E-3</c:v>
                </c:pt>
                <c:pt idx="996">
                  <c:v>5.3229999999999996E-3</c:v>
                </c:pt>
                <c:pt idx="997">
                  <c:v>5.3229999999999996E-3</c:v>
                </c:pt>
                <c:pt idx="998">
                  <c:v>6.7760000000000329E-3</c:v>
                </c:pt>
                <c:pt idx="999">
                  <c:v>6.7760000000000329E-3</c:v>
                </c:pt>
                <c:pt idx="1000">
                  <c:v>6.8860000000000206E-3</c:v>
                </c:pt>
                <c:pt idx="1001">
                  <c:v>6.8860000000000206E-3</c:v>
                </c:pt>
                <c:pt idx="1002">
                  <c:v>7.1990000000000196E-3</c:v>
                </c:pt>
                <c:pt idx="1003">
                  <c:v>7.1990000000000196E-3</c:v>
                </c:pt>
                <c:pt idx="1004">
                  <c:v>2.2295000000000099E-2</c:v>
                </c:pt>
                <c:pt idx="1005">
                  <c:v>2.2295000000000099E-2</c:v>
                </c:pt>
                <c:pt idx="1006">
                  <c:v>2.8438999999999999E-2</c:v>
                </c:pt>
                <c:pt idx="1007">
                  <c:v>2.8438999999999999E-2</c:v>
                </c:pt>
                <c:pt idx="1008">
                  <c:v>2.8485000000000052E-2</c:v>
                </c:pt>
                <c:pt idx="1009">
                  <c:v>2.8485000000000052E-2</c:v>
                </c:pt>
                <c:pt idx="1010">
                  <c:v>3.7436000000000129E-2</c:v>
                </c:pt>
                <c:pt idx="1011">
                  <c:v>3.7436000000000129E-2</c:v>
                </c:pt>
                <c:pt idx="1012">
                  <c:v>4.5477000000000004E-2</c:v>
                </c:pt>
                <c:pt idx="1013">
                  <c:v>4.5477000000000004E-2</c:v>
                </c:pt>
                <c:pt idx="1014">
                  <c:v>6.2900000000000011E-2</c:v>
                </c:pt>
                <c:pt idx="1015">
                  <c:v>6.2900000000000011E-2</c:v>
                </c:pt>
                <c:pt idx="1016">
                  <c:v>0.19268299999999997</c:v>
                </c:pt>
                <c:pt idx="1017">
                  <c:v>0.19268299999999997</c:v>
                </c:pt>
                <c:pt idx="1018">
                  <c:v>0.21157500000000001</c:v>
                </c:pt>
                <c:pt idx="1019">
                  <c:v>0.21157500000000001</c:v>
                </c:pt>
                <c:pt idx="1020">
                  <c:v>0.428041</c:v>
                </c:pt>
                <c:pt idx="1021">
                  <c:v>0.428041</c:v>
                </c:pt>
                <c:pt idx="1022">
                  <c:v>0.443166</c:v>
                </c:pt>
                <c:pt idx="1023">
                  <c:v>0.443166</c:v>
                </c:pt>
              </c:numCache>
            </c:numRef>
          </c:yVal>
        </c:ser>
        <c:ser>
          <c:idx val="0"/>
          <c:order val="1"/>
          <c:tx>
            <c:v/>
          </c:tx>
          <c:spPr>
            <a:ln>
              <a:solidFill>
                <a:schemeClr val="accent3"/>
              </a:solidFill>
            </a:ln>
          </c:spPr>
          <c:marker>
            <c:symbol val="none"/>
          </c:marker>
          <c:xVal>
            <c:numRef>
              <c:f>'2D Two Grid GS (32 x 32)'!$A$3:$A$1026</c:f>
              <c:numCache>
                <c:formatCode>General</c:formatCode>
                <c:ptCount val="1024"/>
                <c:pt idx="0">
                  <c:v>1023</c:v>
                </c:pt>
                <c:pt idx="1">
                  <c:v>1022</c:v>
                </c:pt>
                <c:pt idx="2">
                  <c:v>1021</c:v>
                </c:pt>
                <c:pt idx="3">
                  <c:v>1020</c:v>
                </c:pt>
                <c:pt idx="4">
                  <c:v>1019</c:v>
                </c:pt>
                <c:pt idx="5">
                  <c:v>1018</c:v>
                </c:pt>
                <c:pt idx="6">
                  <c:v>1017</c:v>
                </c:pt>
                <c:pt idx="7">
                  <c:v>1016</c:v>
                </c:pt>
                <c:pt idx="8">
                  <c:v>1015</c:v>
                </c:pt>
                <c:pt idx="9">
                  <c:v>1014</c:v>
                </c:pt>
                <c:pt idx="10">
                  <c:v>1013</c:v>
                </c:pt>
                <c:pt idx="11">
                  <c:v>1012</c:v>
                </c:pt>
                <c:pt idx="12">
                  <c:v>1011</c:v>
                </c:pt>
                <c:pt idx="13">
                  <c:v>1010</c:v>
                </c:pt>
                <c:pt idx="14">
                  <c:v>1009</c:v>
                </c:pt>
                <c:pt idx="15">
                  <c:v>1008</c:v>
                </c:pt>
                <c:pt idx="16">
                  <c:v>1007</c:v>
                </c:pt>
                <c:pt idx="17">
                  <c:v>1006</c:v>
                </c:pt>
                <c:pt idx="18">
                  <c:v>1005</c:v>
                </c:pt>
                <c:pt idx="19">
                  <c:v>1004</c:v>
                </c:pt>
                <c:pt idx="20">
                  <c:v>1003</c:v>
                </c:pt>
                <c:pt idx="21">
                  <c:v>1002</c:v>
                </c:pt>
                <c:pt idx="22">
                  <c:v>1001</c:v>
                </c:pt>
                <c:pt idx="23">
                  <c:v>1000</c:v>
                </c:pt>
                <c:pt idx="24">
                  <c:v>999</c:v>
                </c:pt>
                <c:pt idx="25">
                  <c:v>998</c:v>
                </c:pt>
                <c:pt idx="26">
                  <c:v>997</c:v>
                </c:pt>
                <c:pt idx="27">
                  <c:v>996</c:v>
                </c:pt>
                <c:pt idx="28">
                  <c:v>995</c:v>
                </c:pt>
                <c:pt idx="29">
                  <c:v>994</c:v>
                </c:pt>
                <c:pt idx="30">
                  <c:v>993</c:v>
                </c:pt>
                <c:pt idx="31">
                  <c:v>992</c:v>
                </c:pt>
                <c:pt idx="32">
                  <c:v>991</c:v>
                </c:pt>
                <c:pt idx="33">
                  <c:v>990</c:v>
                </c:pt>
                <c:pt idx="34">
                  <c:v>989</c:v>
                </c:pt>
                <c:pt idx="35">
                  <c:v>988</c:v>
                </c:pt>
                <c:pt idx="36">
                  <c:v>987</c:v>
                </c:pt>
                <c:pt idx="37">
                  <c:v>986</c:v>
                </c:pt>
                <c:pt idx="38">
                  <c:v>985</c:v>
                </c:pt>
                <c:pt idx="39">
                  <c:v>984</c:v>
                </c:pt>
                <c:pt idx="40">
                  <c:v>983</c:v>
                </c:pt>
                <c:pt idx="41">
                  <c:v>982</c:v>
                </c:pt>
                <c:pt idx="42">
                  <c:v>981</c:v>
                </c:pt>
                <c:pt idx="43">
                  <c:v>980</c:v>
                </c:pt>
                <c:pt idx="44">
                  <c:v>979</c:v>
                </c:pt>
                <c:pt idx="45">
                  <c:v>978</c:v>
                </c:pt>
                <c:pt idx="46">
                  <c:v>977</c:v>
                </c:pt>
                <c:pt idx="47">
                  <c:v>976</c:v>
                </c:pt>
                <c:pt idx="48">
                  <c:v>975</c:v>
                </c:pt>
                <c:pt idx="49">
                  <c:v>974</c:v>
                </c:pt>
                <c:pt idx="50">
                  <c:v>973</c:v>
                </c:pt>
                <c:pt idx="51">
                  <c:v>972</c:v>
                </c:pt>
                <c:pt idx="52">
                  <c:v>971</c:v>
                </c:pt>
                <c:pt idx="53">
                  <c:v>970</c:v>
                </c:pt>
                <c:pt idx="54">
                  <c:v>969</c:v>
                </c:pt>
                <c:pt idx="55">
                  <c:v>968</c:v>
                </c:pt>
                <c:pt idx="56">
                  <c:v>967</c:v>
                </c:pt>
                <c:pt idx="57">
                  <c:v>966</c:v>
                </c:pt>
                <c:pt idx="58">
                  <c:v>965</c:v>
                </c:pt>
                <c:pt idx="59">
                  <c:v>964</c:v>
                </c:pt>
                <c:pt idx="60">
                  <c:v>963</c:v>
                </c:pt>
                <c:pt idx="61">
                  <c:v>962</c:v>
                </c:pt>
                <c:pt idx="62">
                  <c:v>961</c:v>
                </c:pt>
                <c:pt idx="63">
                  <c:v>960</c:v>
                </c:pt>
                <c:pt idx="64">
                  <c:v>959</c:v>
                </c:pt>
                <c:pt idx="65">
                  <c:v>958</c:v>
                </c:pt>
                <c:pt idx="66">
                  <c:v>957</c:v>
                </c:pt>
                <c:pt idx="67">
                  <c:v>956</c:v>
                </c:pt>
                <c:pt idx="68">
                  <c:v>955</c:v>
                </c:pt>
                <c:pt idx="69">
                  <c:v>954</c:v>
                </c:pt>
                <c:pt idx="70">
                  <c:v>953</c:v>
                </c:pt>
                <c:pt idx="71">
                  <c:v>952</c:v>
                </c:pt>
                <c:pt idx="72">
                  <c:v>951</c:v>
                </c:pt>
                <c:pt idx="73">
                  <c:v>950</c:v>
                </c:pt>
                <c:pt idx="74">
                  <c:v>949</c:v>
                </c:pt>
                <c:pt idx="75">
                  <c:v>948</c:v>
                </c:pt>
                <c:pt idx="76">
                  <c:v>947</c:v>
                </c:pt>
                <c:pt idx="77">
                  <c:v>946</c:v>
                </c:pt>
                <c:pt idx="78">
                  <c:v>945</c:v>
                </c:pt>
                <c:pt idx="79">
                  <c:v>944</c:v>
                </c:pt>
                <c:pt idx="80">
                  <c:v>943</c:v>
                </c:pt>
                <c:pt idx="81">
                  <c:v>942</c:v>
                </c:pt>
                <c:pt idx="82">
                  <c:v>941</c:v>
                </c:pt>
                <c:pt idx="83">
                  <c:v>940</c:v>
                </c:pt>
                <c:pt idx="84">
                  <c:v>939</c:v>
                </c:pt>
                <c:pt idx="85">
                  <c:v>938</c:v>
                </c:pt>
                <c:pt idx="86">
                  <c:v>937</c:v>
                </c:pt>
                <c:pt idx="87">
                  <c:v>936</c:v>
                </c:pt>
                <c:pt idx="88">
                  <c:v>935</c:v>
                </c:pt>
                <c:pt idx="89">
                  <c:v>934</c:v>
                </c:pt>
                <c:pt idx="90">
                  <c:v>933</c:v>
                </c:pt>
                <c:pt idx="91">
                  <c:v>932</c:v>
                </c:pt>
                <c:pt idx="92">
                  <c:v>931</c:v>
                </c:pt>
                <c:pt idx="93">
                  <c:v>930</c:v>
                </c:pt>
                <c:pt idx="94">
                  <c:v>929</c:v>
                </c:pt>
                <c:pt idx="95">
                  <c:v>928</c:v>
                </c:pt>
                <c:pt idx="96">
                  <c:v>927</c:v>
                </c:pt>
                <c:pt idx="97">
                  <c:v>926</c:v>
                </c:pt>
                <c:pt idx="98">
                  <c:v>925</c:v>
                </c:pt>
                <c:pt idx="99">
                  <c:v>924</c:v>
                </c:pt>
                <c:pt idx="100">
                  <c:v>923</c:v>
                </c:pt>
                <c:pt idx="101">
                  <c:v>922</c:v>
                </c:pt>
                <c:pt idx="102">
                  <c:v>921</c:v>
                </c:pt>
                <c:pt idx="103">
                  <c:v>920</c:v>
                </c:pt>
                <c:pt idx="104">
                  <c:v>919</c:v>
                </c:pt>
                <c:pt idx="105">
                  <c:v>918</c:v>
                </c:pt>
                <c:pt idx="106">
                  <c:v>917</c:v>
                </c:pt>
                <c:pt idx="107">
                  <c:v>916</c:v>
                </c:pt>
                <c:pt idx="108">
                  <c:v>915</c:v>
                </c:pt>
                <c:pt idx="109">
                  <c:v>914</c:v>
                </c:pt>
                <c:pt idx="110">
                  <c:v>913</c:v>
                </c:pt>
                <c:pt idx="111">
                  <c:v>912</c:v>
                </c:pt>
                <c:pt idx="112">
                  <c:v>911</c:v>
                </c:pt>
                <c:pt idx="113">
                  <c:v>910</c:v>
                </c:pt>
                <c:pt idx="114">
                  <c:v>909</c:v>
                </c:pt>
                <c:pt idx="115">
                  <c:v>908</c:v>
                </c:pt>
                <c:pt idx="116">
                  <c:v>907</c:v>
                </c:pt>
                <c:pt idx="117">
                  <c:v>906</c:v>
                </c:pt>
                <c:pt idx="118">
                  <c:v>905</c:v>
                </c:pt>
                <c:pt idx="119">
                  <c:v>904</c:v>
                </c:pt>
                <c:pt idx="120">
                  <c:v>903</c:v>
                </c:pt>
                <c:pt idx="121">
                  <c:v>902</c:v>
                </c:pt>
                <c:pt idx="122">
                  <c:v>901</c:v>
                </c:pt>
                <c:pt idx="123">
                  <c:v>900</c:v>
                </c:pt>
                <c:pt idx="124">
                  <c:v>899</c:v>
                </c:pt>
                <c:pt idx="125">
                  <c:v>898</c:v>
                </c:pt>
                <c:pt idx="126">
                  <c:v>897</c:v>
                </c:pt>
                <c:pt idx="127">
                  <c:v>896</c:v>
                </c:pt>
                <c:pt idx="128">
                  <c:v>895</c:v>
                </c:pt>
                <c:pt idx="129">
                  <c:v>894</c:v>
                </c:pt>
                <c:pt idx="130">
                  <c:v>893</c:v>
                </c:pt>
                <c:pt idx="131">
                  <c:v>892</c:v>
                </c:pt>
                <c:pt idx="132">
                  <c:v>891</c:v>
                </c:pt>
                <c:pt idx="133">
                  <c:v>890</c:v>
                </c:pt>
                <c:pt idx="134">
                  <c:v>889</c:v>
                </c:pt>
                <c:pt idx="135">
                  <c:v>888</c:v>
                </c:pt>
                <c:pt idx="136">
                  <c:v>887</c:v>
                </c:pt>
                <c:pt idx="137">
                  <c:v>886</c:v>
                </c:pt>
                <c:pt idx="138">
                  <c:v>885</c:v>
                </c:pt>
                <c:pt idx="139">
                  <c:v>884</c:v>
                </c:pt>
                <c:pt idx="140">
                  <c:v>883</c:v>
                </c:pt>
                <c:pt idx="141">
                  <c:v>882</c:v>
                </c:pt>
                <c:pt idx="142">
                  <c:v>881</c:v>
                </c:pt>
                <c:pt idx="143">
                  <c:v>880</c:v>
                </c:pt>
                <c:pt idx="144">
                  <c:v>879</c:v>
                </c:pt>
                <c:pt idx="145">
                  <c:v>878</c:v>
                </c:pt>
                <c:pt idx="146">
                  <c:v>877</c:v>
                </c:pt>
                <c:pt idx="147">
                  <c:v>876</c:v>
                </c:pt>
                <c:pt idx="148">
                  <c:v>875</c:v>
                </c:pt>
                <c:pt idx="149">
                  <c:v>874</c:v>
                </c:pt>
                <c:pt idx="150">
                  <c:v>873</c:v>
                </c:pt>
                <c:pt idx="151">
                  <c:v>872</c:v>
                </c:pt>
                <c:pt idx="152">
                  <c:v>871</c:v>
                </c:pt>
                <c:pt idx="153">
                  <c:v>870</c:v>
                </c:pt>
                <c:pt idx="154">
                  <c:v>869</c:v>
                </c:pt>
                <c:pt idx="155">
                  <c:v>868</c:v>
                </c:pt>
                <c:pt idx="156">
                  <c:v>867</c:v>
                </c:pt>
                <c:pt idx="157">
                  <c:v>866</c:v>
                </c:pt>
                <c:pt idx="158">
                  <c:v>865</c:v>
                </c:pt>
                <c:pt idx="159">
                  <c:v>864</c:v>
                </c:pt>
                <c:pt idx="160">
                  <c:v>863</c:v>
                </c:pt>
                <c:pt idx="161">
                  <c:v>862</c:v>
                </c:pt>
                <c:pt idx="162">
                  <c:v>861</c:v>
                </c:pt>
                <c:pt idx="163">
                  <c:v>860</c:v>
                </c:pt>
                <c:pt idx="164">
                  <c:v>859</c:v>
                </c:pt>
                <c:pt idx="165">
                  <c:v>858</c:v>
                </c:pt>
                <c:pt idx="166">
                  <c:v>857</c:v>
                </c:pt>
                <c:pt idx="167">
                  <c:v>856</c:v>
                </c:pt>
                <c:pt idx="168">
                  <c:v>855</c:v>
                </c:pt>
                <c:pt idx="169">
                  <c:v>854</c:v>
                </c:pt>
                <c:pt idx="170">
                  <c:v>853</c:v>
                </c:pt>
                <c:pt idx="171">
                  <c:v>852</c:v>
                </c:pt>
                <c:pt idx="172">
                  <c:v>851</c:v>
                </c:pt>
                <c:pt idx="173">
                  <c:v>850</c:v>
                </c:pt>
                <c:pt idx="174">
                  <c:v>849</c:v>
                </c:pt>
                <c:pt idx="175">
                  <c:v>848</c:v>
                </c:pt>
                <c:pt idx="176">
                  <c:v>847</c:v>
                </c:pt>
                <c:pt idx="177">
                  <c:v>846</c:v>
                </c:pt>
                <c:pt idx="178">
                  <c:v>845</c:v>
                </c:pt>
                <c:pt idx="179">
                  <c:v>844</c:v>
                </c:pt>
                <c:pt idx="180">
                  <c:v>843</c:v>
                </c:pt>
                <c:pt idx="181">
                  <c:v>842</c:v>
                </c:pt>
                <c:pt idx="182">
                  <c:v>841</c:v>
                </c:pt>
                <c:pt idx="183">
                  <c:v>840</c:v>
                </c:pt>
                <c:pt idx="184">
                  <c:v>839</c:v>
                </c:pt>
                <c:pt idx="185">
                  <c:v>838</c:v>
                </c:pt>
                <c:pt idx="186">
                  <c:v>837</c:v>
                </c:pt>
                <c:pt idx="187">
                  <c:v>836</c:v>
                </c:pt>
                <c:pt idx="188">
                  <c:v>835</c:v>
                </c:pt>
                <c:pt idx="189">
                  <c:v>834</c:v>
                </c:pt>
                <c:pt idx="190">
                  <c:v>833</c:v>
                </c:pt>
                <c:pt idx="191">
                  <c:v>832</c:v>
                </c:pt>
                <c:pt idx="192">
                  <c:v>831</c:v>
                </c:pt>
                <c:pt idx="193">
                  <c:v>830</c:v>
                </c:pt>
                <c:pt idx="194">
                  <c:v>829</c:v>
                </c:pt>
                <c:pt idx="195">
                  <c:v>828</c:v>
                </c:pt>
                <c:pt idx="196">
                  <c:v>827</c:v>
                </c:pt>
                <c:pt idx="197">
                  <c:v>826</c:v>
                </c:pt>
                <c:pt idx="198">
                  <c:v>825</c:v>
                </c:pt>
                <c:pt idx="199">
                  <c:v>824</c:v>
                </c:pt>
                <c:pt idx="200">
                  <c:v>823</c:v>
                </c:pt>
                <c:pt idx="201">
                  <c:v>822</c:v>
                </c:pt>
                <c:pt idx="202">
                  <c:v>821</c:v>
                </c:pt>
                <c:pt idx="203">
                  <c:v>820</c:v>
                </c:pt>
                <c:pt idx="204">
                  <c:v>819</c:v>
                </c:pt>
                <c:pt idx="205">
                  <c:v>818</c:v>
                </c:pt>
                <c:pt idx="206">
                  <c:v>817</c:v>
                </c:pt>
                <c:pt idx="207">
                  <c:v>816</c:v>
                </c:pt>
                <c:pt idx="208">
                  <c:v>815</c:v>
                </c:pt>
                <c:pt idx="209">
                  <c:v>814</c:v>
                </c:pt>
                <c:pt idx="210">
                  <c:v>813</c:v>
                </c:pt>
                <c:pt idx="211">
                  <c:v>812</c:v>
                </c:pt>
                <c:pt idx="212">
                  <c:v>811</c:v>
                </c:pt>
                <c:pt idx="213">
                  <c:v>810</c:v>
                </c:pt>
                <c:pt idx="214">
                  <c:v>809</c:v>
                </c:pt>
                <c:pt idx="215">
                  <c:v>808</c:v>
                </c:pt>
                <c:pt idx="216">
                  <c:v>807</c:v>
                </c:pt>
                <c:pt idx="217">
                  <c:v>806</c:v>
                </c:pt>
                <c:pt idx="218">
                  <c:v>805</c:v>
                </c:pt>
                <c:pt idx="219">
                  <c:v>804</c:v>
                </c:pt>
                <c:pt idx="220">
                  <c:v>803</c:v>
                </c:pt>
                <c:pt idx="221">
                  <c:v>802</c:v>
                </c:pt>
                <c:pt idx="222">
                  <c:v>801</c:v>
                </c:pt>
                <c:pt idx="223">
                  <c:v>800</c:v>
                </c:pt>
                <c:pt idx="224">
                  <c:v>799</c:v>
                </c:pt>
                <c:pt idx="225">
                  <c:v>798</c:v>
                </c:pt>
                <c:pt idx="226">
                  <c:v>797</c:v>
                </c:pt>
                <c:pt idx="227">
                  <c:v>796</c:v>
                </c:pt>
                <c:pt idx="228">
                  <c:v>795</c:v>
                </c:pt>
                <c:pt idx="229">
                  <c:v>794</c:v>
                </c:pt>
                <c:pt idx="230">
                  <c:v>793</c:v>
                </c:pt>
                <c:pt idx="231">
                  <c:v>792</c:v>
                </c:pt>
                <c:pt idx="232">
                  <c:v>791</c:v>
                </c:pt>
                <c:pt idx="233">
                  <c:v>790</c:v>
                </c:pt>
                <c:pt idx="234">
                  <c:v>789</c:v>
                </c:pt>
                <c:pt idx="235">
                  <c:v>788</c:v>
                </c:pt>
                <c:pt idx="236">
                  <c:v>787</c:v>
                </c:pt>
                <c:pt idx="237">
                  <c:v>786</c:v>
                </c:pt>
                <c:pt idx="238">
                  <c:v>785</c:v>
                </c:pt>
                <c:pt idx="239">
                  <c:v>784</c:v>
                </c:pt>
                <c:pt idx="240">
                  <c:v>783</c:v>
                </c:pt>
                <c:pt idx="241">
                  <c:v>782</c:v>
                </c:pt>
                <c:pt idx="242">
                  <c:v>781</c:v>
                </c:pt>
                <c:pt idx="243">
                  <c:v>780</c:v>
                </c:pt>
                <c:pt idx="244">
                  <c:v>779</c:v>
                </c:pt>
                <c:pt idx="245">
                  <c:v>778</c:v>
                </c:pt>
                <c:pt idx="246">
                  <c:v>777</c:v>
                </c:pt>
                <c:pt idx="247">
                  <c:v>776</c:v>
                </c:pt>
                <c:pt idx="248">
                  <c:v>775</c:v>
                </c:pt>
                <c:pt idx="249">
                  <c:v>774</c:v>
                </c:pt>
                <c:pt idx="250">
                  <c:v>773</c:v>
                </c:pt>
                <c:pt idx="251">
                  <c:v>772</c:v>
                </c:pt>
                <c:pt idx="252">
                  <c:v>771</c:v>
                </c:pt>
                <c:pt idx="253">
                  <c:v>770</c:v>
                </c:pt>
                <c:pt idx="254">
                  <c:v>769</c:v>
                </c:pt>
                <c:pt idx="255">
                  <c:v>768</c:v>
                </c:pt>
                <c:pt idx="256">
                  <c:v>767</c:v>
                </c:pt>
                <c:pt idx="257">
                  <c:v>766</c:v>
                </c:pt>
                <c:pt idx="258">
                  <c:v>765</c:v>
                </c:pt>
                <c:pt idx="259">
                  <c:v>764</c:v>
                </c:pt>
                <c:pt idx="260">
                  <c:v>763</c:v>
                </c:pt>
                <c:pt idx="261">
                  <c:v>762</c:v>
                </c:pt>
                <c:pt idx="262">
                  <c:v>761</c:v>
                </c:pt>
                <c:pt idx="263">
                  <c:v>760</c:v>
                </c:pt>
                <c:pt idx="264">
                  <c:v>759</c:v>
                </c:pt>
                <c:pt idx="265">
                  <c:v>758</c:v>
                </c:pt>
                <c:pt idx="266">
                  <c:v>757</c:v>
                </c:pt>
                <c:pt idx="267">
                  <c:v>756</c:v>
                </c:pt>
                <c:pt idx="268">
                  <c:v>755</c:v>
                </c:pt>
                <c:pt idx="269">
                  <c:v>754</c:v>
                </c:pt>
                <c:pt idx="270">
                  <c:v>753</c:v>
                </c:pt>
                <c:pt idx="271">
                  <c:v>752</c:v>
                </c:pt>
                <c:pt idx="272">
                  <c:v>751</c:v>
                </c:pt>
                <c:pt idx="273">
                  <c:v>750</c:v>
                </c:pt>
                <c:pt idx="274">
                  <c:v>749</c:v>
                </c:pt>
                <c:pt idx="275">
                  <c:v>748</c:v>
                </c:pt>
                <c:pt idx="276">
                  <c:v>747</c:v>
                </c:pt>
                <c:pt idx="277">
                  <c:v>746</c:v>
                </c:pt>
                <c:pt idx="278">
                  <c:v>745</c:v>
                </c:pt>
                <c:pt idx="279">
                  <c:v>744</c:v>
                </c:pt>
                <c:pt idx="280">
                  <c:v>743</c:v>
                </c:pt>
                <c:pt idx="281">
                  <c:v>742</c:v>
                </c:pt>
                <c:pt idx="282">
                  <c:v>741</c:v>
                </c:pt>
                <c:pt idx="283">
                  <c:v>740</c:v>
                </c:pt>
                <c:pt idx="284">
                  <c:v>739</c:v>
                </c:pt>
                <c:pt idx="285">
                  <c:v>738</c:v>
                </c:pt>
                <c:pt idx="286">
                  <c:v>737</c:v>
                </c:pt>
                <c:pt idx="287">
                  <c:v>736</c:v>
                </c:pt>
                <c:pt idx="288">
                  <c:v>735</c:v>
                </c:pt>
                <c:pt idx="289">
                  <c:v>734</c:v>
                </c:pt>
                <c:pt idx="290">
                  <c:v>733</c:v>
                </c:pt>
                <c:pt idx="291">
                  <c:v>732</c:v>
                </c:pt>
                <c:pt idx="292">
                  <c:v>731</c:v>
                </c:pt>
                <c:pt idx="293">
                  <c:v>730</c:v>
                </c:pt>
                <c:pt idx="294">
                  <c:v>729</c:v>
                </c:pt>
                <c:pt idx="295">
                  <c:v>728</c:v>
                </c:pt>
                <c:pt idx="296">
                  <c:v>727</c:v>
                </c:pt>
                <c:pt idx="297">
                  <c:v>726</c:v>
                </c:pt>
                <c:pt idx="298">
                  <c:v>725</c:v>
                </c:pt>
                <c:pt idx="299">
                  <c:v>724</c:v>
                </c:pt>
                <c:pt idx="300">
                  <c:v>723</c:v>
                </c:pt>
                <c:pt idx="301">
                  <c:v>722</c:v>
                </c:pt>
                <c:pt idx="302">
                  <c:v>721</c:v>
                </c:pt>
                <c:pt idx="303">
                  <c:v>720</c:v>
                </c:pt>
                <c:pt idx="304">
                  <c:v>719</c:v>
                </c:pt>
                <c:pt idx="305">
                  <c:v>718</c:v>
                </c:pt>
                <c:pt idx="306">
                  <c:v>717</c:v>
                </c:pt>
                <c:pt idx="307">
                  <c:v>716</c:v>
                </c:pt>
                <c:pt idx="308">
                  <c:v>715</c:v>
                </c:pt>
                <c:pt idx="309">
                  <c:v>714</c:v>
                </c:pt>
                <c:pt idx="310">
                  <c:v>713</c:v>
                </c:pt>
                <c:pt idx="311">
                  <c:v>712</c:v>
                </c:pt>
                <c:pt idx="312">
                  <c:v>711</c:v>
                </c:pt>
                <c:pt idx="313">
                  <c:v>710</c:v>
                </c:pt>
                <c:pt idx="314">
                  <c:v>709</c:v>
                </c:pt>
                <c:pt idx="315">
                  <c:v>708</c:v>
                </c:pt>
                <c:pt idx="316">
                  <c:v>707</c:v>
                </c:pt>
                <c:pt idx="317">
                  <c:v>706</c:v>
                </c:pt>
                <c:pt idx="318">
                  <c:v>705</c:v>
                </c:pt>
                <c:pt idx="319">
                  <c:v>704</c:v>
                </c:pt>
                <c:pt idx="320">
                  <c:v>703</c:v>
                </c:pt>
                <c:pt idx="321">
                  <c:v>702</c:v>
                </c:pt>
                <c:pt idx="322">
                  <c:v>701</c:v>
                </c:pt>
                <c:pt idx="323">
                  <c:v>700</c:v>
                </c:pt>
                <c:pt idx="324">
                  <c:v>699</c:v>
                </c:pt>
                <c:pt idx="325">
                  <c:v>698</c:v>
                </c:pt>
                <c:pt idx="326">
                  <c:v>697</c:v>
                </c:pt>
                <c:pt idx="327">
                  <c:v>696</c:v>
                </c:pt>
                <c:pt idx="328">
                  <c:v>695</c:v>
                </c:pt>
                <c:pt idx="329">
                  <c:v>694</c:v>
                </c:pt>
                <c:pt idx="330">
                  <c:v>693</c:v>
                </c:pt>
                <c:pt idx="331">
                  <c:v>692</c:v>
                </c:pt>
                <c:pt idx="332">
                  <c:v>691</c:v>
                </c:pt>
                <c:pt idx="333">
                  <c:v>690</c:v>
                </c:pt>
                <c:pt idx="334">
                  <c:v>689</c:v>
                </c:pt>
                <c:pt idx="335">
                  <c:v>688</c:v>
                </c:pt>
                <c:pt idx="336">
                  <c:v>687</c:v>
                </c:pt>
                <c:pt idx="337">
                  <c:v>686</c:v>
                </c:pt>
                <c:pt idx="338">
                  <c:v>685</c:v>
                </c:pt>
                <c:pt idx="339">
                  <c:v>684</c:v>
                </c:pt>
                <c:pt idx="340">
                  <c:v>683</c:v>
                </c:pt>
                <c:pt idx="341">
                  <c:v>682</c:v>
                </c:pt>
                <c:pt idx="342">
                  <c:v>681</c:v>
                </c:pt>
                <c:pt idx="343">
                  <c:v>680</c:v>
                </c:pt>
                <c:pt idx="344">
                  <c:v>679</c:v>
                </c:pt>
                <c:pt idx="345">
                  <c:v>678</c:v>
                </c:pt>
                <c:pt idx="346">
                  <c:v>677</c:v>
                </c:pt>
                <c:pt idx="347">
                  <c:v>676</c:v>
                </c:pt>
                <c:pt idx="348">
                  <c:v>675</c:v>
                </c:pt>
                <c:pt idx="349">
                  <c:v>674</c:v>
                </c:pt>
                <c:pt idx="350">
                  <c:v>673</c:v>
                </c:pt>
                <c:pt idx="351">
                  <c:v>672</c:v>
                </c:pt>
                <c:pt idx="352">
                  <c:v>671</c:v>
                </c:pt>
                <c:pt idx="353">
                  <c:v>670</c:v>
                </c:pt>
                <c:pt idx="354">
                  <c:v>669</c:v>
                </c:pt>
                <c:pt idx="355">
                  <c:v>668</c:v>
                </c:pt>
                <c:pt idx="356">
                  <c:v>667</c:v>
                </c:pt>
                <c:pt idx="357">
                  <c:v>666</c:v>
                </c:pt>
                <c:pt idx="358">
                  <c:v>665</c:v>
                </c:pt>
                <c:pt idx="359">
                  <c:v>664</c:v>
                </c:pt>
                <c:pt idx="360">
                  <c:v>663</c:v>
                </c:pt>
                <c:pt idx="361">
                  <c:v>662</c:v>
                </c:pt>
                <c:pt idx="362">
                  <c:v>661</c:v>
                </c:pt>
                <c:pt idx="363">
                  <c:v>660</c:v>
                </c:pt>
                <c:pt idx="364">
                  <c:v>659</c:v>
                </c:pt>
                <c:pt idx="365">
                  <c:v>658</c:v>
                </c:pt>
                <c:pt idx="366">
                  <c:v>657</c:v>
                </c:pt>
                <c:pt idx="367">
                  <c:v>656</c:v>
                </c:pt>
                <c:pt idx="368">
                  <c:v>655</c:v>
                </c:pt>
                <c:pt idx="369">
                  <c:v>654</c:v>
                </c:pt>
                <c:pt idx="370">
                  <c:v>653</c:v>
                </c:pt>
                <c:pt idx="371">
                  <c:v>652</c:v>
                </c:pt>
                <c:pt idx="372">
                  <c:v>651</c:v>
                </c:pt>
                <c:pt idx="373">
                  <c:v>650</c:v>
                </c:pt>
                <c:pt idx="374">
                  <c:v>649</c:v>
                </c:pt>
                <c:pt idx="375">
                  <c:v>648</c:v>
                </c:pt>
                <c:pt idx="376">
                  <c:v>647</c:v>
                </c:pt>
                <c:pt idx="377">
                  <c:v>646</c:v>
                </c:pt>
                <c:pt idx="378">
                  <c:v>645</c:v>
                </c:pt>
                <c:pt idx="379">
                  <c:v>644</c:v>
                </c:pt>
                <c:pt idx="380">
                  <c:v>643</c:v>
                </c:pt>
                <c:pt idx="381">
                  <c:v>642</c:v>
                </c:pt>
                <c:pt idx="382">
                  <c:v>641</c:v>
                </c:pt>
                <c:pt idx="383">
                  <c:v>640</c:v>
                </c:pt>
                <c:pt idx="384">
                  <c:v>639</c:v>
                </c:pt>
                <c:pt idx="385">
                  <c:v>638</c:v>
                </c:pt>
                <c:pt idx="386">
                  <c:v>637</c:v>
                </c:pt>
                <c:pt idx="387">
                  <c:v>636</c:v>
                </c:pt>
                <c:pt idx="388">
                  <c:v>635</c:v>
                </c:pt>
                <c:pt idx="389">
                  <c:v>634</c:v>
                </c:pt>
                <c:pt idx="390">
                  <c:v>633</c:v>
                </c:pt>
                <c:pt idx="391">
                  <c:v>632</c:v>
                </c:pt>
                <c:pt idx="392">
                  <c:v>631</c:v>
                </c:pt>
                <c:pt idx="393">
                  <c:v>630</c:v>
                </c:pt>
                <c:pt idx="394">
                  <c:v>629</c:v>
                </c:pt>
                <c:pt idx="395">
                  <c:v>628</c:v>
                </c:pt>
                <c:pt idx="396">
                  <c:v>627</c:v>
                </c:pt>
                <c:pt idx="397">
                  <c:v>626</c:v>
                </c:pt>
                <c:pt idx="398">
                  <c:v>625</c:v>
                </c:pt>
                <c:pt idx="399">
                  <c:v>624</c:v>
                </c:pt>
                <c:pt idx="400">
                  <c:v>623</c:v>
                </c:pt>
                <c:pt idx="401">
                  <c:v>622</c:v>
                </c:pt>
                <c:pt idx="402">
                  <c:v>621</c:v>
                </c:pt>
                <c:pt idx="403">
                  <c:v>620</c:v>
                </c:pt>
                <c:pt idx="404">
                  <c:v>619</c:v>
                </c:pt>
                <c:pt idx="405">
                  <c:v>618</c:v>
                </c:pt>
                <c:pt idx="406">
                  <c:v>617</c:v>
                </c:pt>
                <c:pt idx="407">
                  <c:v>616</c:v>
                </c:pt>
                <c:pt idx="408">
                  <c:v>615</c:v>
                </c:pt>
                <c:pt idx="409">
                  <c:v>614</c:v>
                </c:pt>
                <c:pt idx="410">
                  <c:v>613</c:v>
                </c:pt>
                <c:pt idx="411">
                  <c:v>612</c:v>
                </c:pt>
                <c:pt idx="412">
                  <c:v>611</c:v>
                </c:pt>
                <c:pt idx="413">
                  <c:v>610</c:v>
                </c:pt>
                <c:pt idx="414">
                  <c:v>609</c:v>
                </c:pt>
                <c:pt idx="415">
                  <c:v>608</c:v>
                </c:pt>
                <c:pt idx="416">
                  <c:v>607</c:v>
                </c:pt>
                <c:pt idx="417">
                  <c:v>606</c:v>
                </c:pt>
                <c:pt idx="418">
                  <c:v>605</c:v>
                </c:pt>
                <c:pt idx="419">
                  <c:v>604</c:v>
                </c:pt>
                <c:pt idx="420">
                  <c:v>603</c:v>
                </c:pt>
                <c:pt idx="421">
                  <c:v>602</c:v>
                </c:pt>
                <c:pt idx="422">
                  <c:v>601</c:v>
                </c:pt>
                <c:pt idx="423">
                  <c:v>600</c:v>
                </c:pt>
                <c:pt idx="424">
                  <c:v>599</c:v>
                </c:pt>
                <c:pt idx="425">
                  <c:v>598</c:v>
                </c:pt>
                <c:pt idx="426">
                  <c:v>597</c:v>
                </c:pt>
                <c:pt idx="427">
                  <c:v>596</c:v>
                </c:pt>
                <c:pt idx="428">
                  <c:v>595</c:v>
                </c:pt>
                <c:pt idx="429">
                  <c:v>594</c:v>
                </c:pt>
                <c:pt idx="430">
                  <c:v>593</c:v>
                </c:pt>
                <c:pt idx="431">
                  <c:v>592</c:v>
                </c:pt>
                <c:pt idx="432">
                  <c:v>591</c:v>
                </c:pt>
                <c:pt idx="433">
                  <c:v>590</c:v>
                </c:pt>
                <c:pt idx="434">
                  <c:v>589</c:v>
                </c:pt>
                <c:pt idx="435">
                  <c:v>588</c:v>
                </c:pt>
                <c:pt idx="436">
                  <c:v>587</c:v>
                </c:pt>
                <c:pt idx="437">
                  <c:v>586</c:v>
                </c:pt>
                <c:pt idx="438">
                  <c:v>585</c:v>
                </c:pt>
                <c:pt idx="439">
                  <c:v>584</c:v>
                </c:pt>
                <c:pt idx="440">
                  <c:v>583</c:v>
                </c:pt>
                <c:pt idx="441">
                  <c:v>582</c:v>
                </c:pt>
                <c:pt idx="442">
                  <c:v>581</c:v>
                </c:pt>
                <c:pt idx="443">
                  <c:v>580</c:v>
                </c:pt>
                <c:pt idx="444">
                  <c:v>579</c:v>
                </c:pt>
                <c:pt idx="445">
                  <c:v>578</c:v>
                </c:pt>
                <c:pt idx="446">
                  <c:v>577</c:v>
                </c:pt>
                <c:pt idx="447">
                  <c:v>576</c:v>
                </c:pt>
                <c:pt idx="448">
                  <c:v>575</c:v>
                </c:pt>
                <c:pt idx="449">
                  <c:v>574</c:v>
                </c:pt>
                <c:pt idx="450">
                  <c:v>573</c:v>
                </c:pt>
                <c:pt idx="451">
                  <c:v>572</c:v>
                </c:pt>
                <c:pt idx="452">
                  <c:v>571</c:v>
                </c:pt>
                <c:pt idx="453">
                  <c:v>570</c:v>
                </c:pt>
                <c:pt idx="454">
                  <c:v>569</c:v>
                </c:pt>
                <c:pt idx="455">
                  <c:v>568</c:v>
                </c:pt>
                <c:pt idx="456">
                  <c:v>567</c:v>
                </c:pt>
                <c:pt idx="457">
                  <c:v>566</c:v>
                </c:pt>
                <c:pt idx="458">
                  <c:v>565</c:v>
                </c:pt>
                <c:pt idx="459">
                  <c:v>564</c:v>
                </c:pt>
                <c:pt idx="460">
                  <c:v>563</c:v>
                </c:pt>
                <c:pt idx="461">
                  <c:v>562</c:v>
                </c:pt>
                <c:pt idx="462">
                  <c:v>561</c:v>
                </c:pt>
                <c:pt idx="463">
                  <c:v>560</c:v>
                </c:pt>
                <c:pt idx="464">
                  <c:v>559</c:v>
                </c:pt>
                <c:pt idx="465">
                  <c:v>558</c:v>
                </c:pt>
                <c:pt idx="466">
                  <c:v>557</c:v>
                </c:pt>
                <c:pt idx="467">
                  <c:v>556</c:v>
                </c:pt>
                <c:pt idx="468">
                  <c:v>555</c:v>
                </c:pt>
                <c:pt idx="469">
                  <c:v>554</c:v>
                </c:pt>
                <c:pt idx="470">
                  <c:v>553</c:v>
                </c:pt>
                <c:pt idx="471">
                  <c:v>552</c:v>
                </c:pt>
                <c:pt idx="472">
                  <c:v>551</c:v>
                </c:pt>
                <c:pt idx="473">
                  <c:v>550</c:v>
                </c:pt>
                <c:pt idx="474">
                  <c:v>549</c:v>
                </c:pt>
                <c:pt idx="475">
                  <c:v>548</c:v>
                </c:pt>
                <c:pt idx="476">
                  <c:v>547</c:v>
                </c:pt>
                <c:pt idx="477">
                  <c:v>546</c:v>
                </c:pt>
                <c:pt idx="478">
                  <c:v>545</c:v>
                </c:pt>
                <c:pt idx="479">
                  <c:v>544</c:v>
                </c:pt>
                <c:pt idx="480">
                  <c:v>543</c:v>
                </c:pt>
                <c:pt idx="481">
                  <c:v>542</c:v>
                </c:pt>
                <c:pt idx="482">
                  <c:v>541</c:v>
                </c:pt>
                <c:pt idx="483">
                  <c:v>540</c:v>
                </c:pt>
                <c:pt idx="484">
                  <c:v>539</c:v>
                </c:pt>
                <c:pt idx="485">
                  <c:v>538</c:v>
                </c:pt>
                <c:pt idx="486">
                  <c:v>537</c:v>
                </c:pt>
                <c:pt idx="487">
                  <c:v>536</c:v>
                </c:pt>
                <c:pt idx="488">
                  <c:v>535</c:v>
                </c:pt>
                <c:pt idx="489">
                  <c:v>534</c:v>
                </c:pt>
                <c:pt idx="490">
                  <c:v>533</c:v>
                </c:pt>
                <c:pt idx="491">
                  <c:v>532</c:v>
                </c:pt>
                <c:pt idx="492">
                  <c:v>531</c:v>
                </c:pt>
                <c:pt idx="493">
                  <c:v>530</c:v>
                </c:pt>
                <c:pt idx="494">
                  <c:v>529</c:v>
                </c:pt>
                <c:pt idx="495">
                  <c:v>528</c:v>
                </c:pt>
                <c:pt idx="496">
                  <c:v>527</c:v>
                </c:pt>
                <c:pt idx="497">
                  <c:v>526</c:v>
                </c:pt>
                <c:pt idx="498">
                  <c:v>525</c:v>
                </c:pt>
                <c:pt idx="499">
                  <c:v>524</c:v>
                </c:pt>
                <c:pt idx="500">
                  <c:v>523</c:v>
                </c:pt>
                <c:pt idx="501">
                  <c:v>522</c:v>
                </c:pt>
                <c:pt idx="502">
                  <c:v>521</c:v>
                </c:pt>
                <c:pt idx="503">
                  <c:v>520</c:v>
                </c:pt>
                <c:pt idx="504">
                  <c:v>519</c:v>
                </c:pt>
                <c:pt idx="505">
                  <c:v>518</c:v>
                </c:pt>
                <c:pt idx="506">
                  <c:v>517</c:v>
                </c:pt>
                <c:pt idx="507">
                  <c:v>516</c:v>
                </c:pt>
                <c:pt idx="508">
                  <c:v>515</c:v>
                </c:pt>
                <c:pt idx="509">
                  <c:v>514</c:v>
                </c:pt>
                <c:pt idx="510">
                  <c:v>513</c:v>
                </c:pt>
                <c:pt idx="511">
                  <c:v>512</c:v>
                </c:pt>
                <c:pt idx="512">
                  <c:v>511</c:v>
                </c:pt>
                <c:pt idx="513">
                  <c:v>510</c:v>
                </c:pt>
                <c:pt idx="514">
                  <c:v>509</c:v>
                </c:pt>
                <c:pt idx="515">
                  <c:v>508</c:v>
                </c:pt>
                <c:pt idx="516">
                  <c:v>507</c:v>
                </c:pt>
                <c:pt idx="517">
                  <c:v>506</c:v>
                </c:pt>
                <c:pt idx="518">
                  <c:v>505</c:v>
                </c:pt>
                <c:pt idx="519">
                  <c:v>504</c:v>
                </c:pt>
                <c:pt idx="520">
                  <c:v>503</c:v>
                </c:pt>
                <c:pt idx="521">
                  <c:v>502</c:v>
                </c:pt>
                <c:pt idx="522">
                  <c:v>501</c:v>
                </c:pt>
                <c:pt idx="523">
                  <c:v>500</c:v>
                </c:pt>
                <c:pt idx="524">
                  <c:v>499</c:v>
                </c:pt>
                <c:pt idx="525">
                  <c:v>498</c:v>
                </c:pt>
                <c:pt idx="526">
                  <c:v>497</c:v>
                </c:pt>
                <c:pt idx="527">
                  <c:v>496</c:v>
                </c:pt>
                <c:pt idx="528">
                  <c:v>495</c:v>
                </c:pt>
                <c:pt idx="529">
                  <c:v>494</c:v>
                </c:pt>
                <c:pt idx="530">
                  <c:v>493</c:v>
                </c:pt>
                <c:pt idx="531">
                  <c:v>492</c:v>
                </c:pt>
                <c:pt idx="532">
                  <c:v>491</c:v>
                </c:pt>
                <c:pt idx="533">
                  <c:v>490</c:v>
                </c:pt>
                <c:pt idx="534">
                  <c:v>489</c:v>
                </c:pt>
                <c:pt idx="535">
                  <c:v>488</c:v>
                </c:pt>
                <c:pt idx="536">
                  <c:v>487</c:v>
                </c:pt>
                <c:pt idx="537">
                  <c:v>486</c:v>
                </c:pt>
                <c:pt idx="538">
                  <c:v>485</c:v>
                </c:pt>
                <c:pt idx="539">
                  <c:v>484</c:v>
                </c:pt>
                <c:pt idx="540">
                  <c:v>483</c:v>
                </c:pt>
                <c:pt idx="541">
                  <c:v>482</c:v>
                </c:pt>
                <c:pt idx="542">
                  <c:v>481</c:v>
                </c:pt>
                <c:pt idx="543">
                  <c:v>480</c:v>
                </c:pt>
                <c:pt idx="544">
                  <c:v>479</c:v>
                </c:pt>
                <c:pt idx="545">
                  <c:v>478</c:v>
                </c:pt>
                <c:pt idx="546">
                  <c:v>477</c:v>
                </c:pt>
                <c:pt idx="547">
                  <c:v>476</c:v>
                </c:pt>
                <c:pt idx="548">
                  <c:v>475</c:v>
                </c:pt>
                <c:pt idx="549">
                  <c:v>474</c:v>
                </c:pt>
                <c:pt idx="550">
                  <c:v>473</c:v>
                </c:pt>
                <c:pt idx="551">
                  <c:v>472</c:v>
                </c:pt>
                <c:pt idx="552">
                  <c:v>471</c:v>
                </c:pt>
                <c:pt idx="553">
                  <c:v>470</c:v>
                </c:pt>
                <c:pt idx="554">
                  <c:v>469</c:v>
                </c:pt>
                <c:pt idx="555">
                  <c:v>468</c:v>
                </c:pt>
                <c:pt idx="556">
                  <c:v>467</c:v>
                </c:pt>
                <c:pt idx="557">
                  <c:v>466</c:v>
                </c:pt>
                <c:pt idx="558">
                  <c:v>465</c:v>
                </c:pt>
                <c:pt idx="559">
                  <c:v>464</c:v>
                </c:pt>
                <c:pt idx="560">
                  <c:v>463</c:v>
                </c:pt>
                <c:pt idx="561">
                  <c:v>462</c:v>
                </c:pt>
                <c:pt idx="562">
                  <c:v>461</c:v>
                </c:pt>
                <c:pt idx="563">
                  <c:v>460</c:v>
                </c:pt>
                <c:pt idx="564">
                  <c:v>459</c:v>
                </c:pt>
                <c:pt idx="565">
                  <c:v>458</c:v>
                </c:pt>
                <c:pt idx="566">
                  <c:v>457</c:v>
                </c:pt>
                <c:pt idx="567">
                  <c:v>456</c:v>
                </c:pt>
                <c:pt idx="568">
                  <c:v>455</c:v>
                </c:pt>
                <c:pt idx="569">
                  <c:v>454</c:v>
                </c:pt>
                <c:pt idx="570">
                  <c:v>453</c:v>
                </c:pt>
                <c:pt idx="571">
                  <c:v>452</c:v>
                </c:pt>
                <c:pt idx="572">
                  <c:v>451</c:v>
                </c:pt>
                <c:pt idx="573">
                  <c:v>450</c:v>
                </c:pt>
                <c:pt idx="574">
                  <c:v>449</c:v>
                </c:pt>
                <c:pt idx="575">
                  <c:v>448</c:v>
                </c:pt>
                <c:pt idx="576">
                  <c:v>447</c:v>
                </c:pt>
                <c:pt idx="577">
                  <c:v>446</c:v>
                </c:pt>
                <c:pt idx="578">
                  <c:v>445</c:v>
                </c:pt>
                <c:pt idx="579">
                  <c:v>444</c:v>
                </c:pt>
                <c:pt idx="580">
                  <c:v>443</c:v>
                </c:pt>
                <c:pt idx="581">
                  <c:v>442</c:v>
                </c:pt>
                <c:pt idx="582">
                  <c:v>441</c:v>
                </c:pt>
                <c:pt idx="583">
                  <c:v>440</c:v>
                </c:pt>
                <c:pt idx="584">
                  <c:v>439</c:v>
                </c:pt>
                <c:pt idx="585">
                  <c:v>438</c:v>
                </c:pt>
                <c:pt idx="586">
                  <c:v>437</c:v>
                </c:pt>
                <c:pt idx="587">
                  <c:v>436</c:v>
                </c:pt>
                <c:pt idx="588">
                  <c:v>435</c:v>
                </c:pt>
                <c:pt idx="589">
                  <c:v>434</c:v>
                </c:pt>
                <c:pt idx="590">
                  <c:v>433</c:v>
                </c:pt>
                <c:pt idx="591">
                  <c:v>432</c:v>
                </c:pt>
                <c:pt idx="592">
                  <c:v>431</c:v>
                </c:pt>
                <c:pt idx="593">
                  <c:v>430</c:v>
                </c:pt>
                <c:pt idx="594">
                  <c:v>429</c:v>
                </c:pt>
                <c:pt idx="595">
                  <c:v>428</c:v>
                </c:pt>
                <c:pt idx="596">
                  <c:v>427</c:v>
                </c:pt>
                <c:pt idx="597">
                  <c:v>426</c:v>
                </c:pt>
                <c:pt idx="598">
                  <c:v>425</c:v>
                </c:pt>
                <c:pt idx="599">
                  <c:v>424</c:v>
                </c:pt>
                <c:pt idx="600">
                  <c:v>423</c:v>
                </c:pt>
                <c:pt idx="601">
                  <c:v>422</c:v>
                </c:pt>
                <c:pt idx="602">
                  <c:v>421</c:v>
                </c:pt>
                <c:pt idx="603">
                  <c:v>420</c:v>
                </c:pt>
                <c:pt idx="604">
                  <c:v>419</c:v>
                </c:pt>
                <c:pt idx="605">
                  <c:v>418</c:v>
                </c:pt>
                <c:pt idx="606">
                  <c:v>417</c:v>
                </c:pt>
                <c:pt idx="607">
                  <c:v>416</c:v>
                </c:pt>
                <c:pt idx="608">
                  <c:v>415</c:v>
                </c:pt>
                <c:pt idx="609">
                  <c:v>414</c:v>
                </c:pt>
                <c:pt idx="610">
                  <c:v>413</c:v>
                </c:pt>
                <c:pt idx="611">
                  <c:v>412</c:v>
                </c:pt>
                <c:pt idx="612">
                  <c:v>411</c:v>
                </c:pt>
                <c:pt idx="613">
                  <c:v>410</c:v>
                </c:pt>
                <c:pt idx="614">
                  <c:v>409</c:v>
                </c:pt>
                <c:pt idx="615">
                  <c:v>408</c:v>
                </c:pt>
                <c:pt idx="616">
                  <c:v>407</c:v>
                </c:pt>
                <c:pt idx="617">
                  <c:v>406</c:v>
                </c:pt>
                <c:pt idx="618">
                  <c:v>405</c:v>
                </c:pt>
                <c:pt idx="619">
                  <c:v>404</c:v>
                </c:pt>
                <c:pt idx="620">
                  <c:v>403</c:v>
                </c:pt>
                <c:pt idx="621">
                  <c:v>402</c:v>
                </c:pt>
                <c:pt idx="622">
                  <c:v>401</c:v>
                </c:pt>
                <c:pt idx="623">
                  <c:v>400</c:v>
                </c:pt>
                <c:pt idx="624">
                  <c:v>399</c:v>
                </c:pt>
                <c:pt idx="625">
                  <c:v>398</c:v>
                </c:pt>
                <c:pt idx="626">
                  <c:v>397</c:v>
                </c:pt>
                <c:pt idx="627">
                  <c:v>396</c:v>
                </c:pt>
                <c:pt idx="628">
                  <c:v>395</c:v>
                </c:pt>
                <c:pt idx="629">
                  <c:v>394</c:v>
                </c:pt>
                <c:pt idx="630">
                  <c:v>393</c:v>
                </c:pt>
                <c:pt idx="631">
                  <c:v>392</c:v>
                </c:pt>
                <c:pt idx="632">
                  <c:v>391</c:v>
                </c:pt>
                <c:pt idx="633">
                  <c:v>390</c:v>
                </c:pt>
                <c:pt idx="634">
                  <c:v>389</c:v>
                </c:pt>
                <c:pt idx="635">
                  <c:v>388</c:v>
                </c:pt>
                <c:pt idx="636">
                  <c:v>387</c:v>
                </c:pt>
                <c:pt idx="637">
                  <c:v>386</c:v>
                </c:pt>
                <c:pt idx="638">
                  <c:v>385</c:v>
                </c:pt>
                <c:pt idx="639">
                  <c:v>384</c:v>
                </c:pt>
                <c:pt idx="640">
                  <c:v>383</c:v>
                </c:pt>
                <c:pt idx="641">
                  <c:v>382</c:v>
                </c:pt>
                <c:pt idx="642">
                  <c:v>381</c:v>
                </c:pt>
                <c:pt idx="643">
                  <c:v>380</c:v>
                </c:pt>
                <c:pt idx="644">
                  <c:v>379</c:v>
                </c:pt>
                <c:pt idx="645">
                  <c:v>378</c:v>
                </c:pt>
                <c:pt idx="646">
                  <c:v>377</c:v>
                </c:pt>
                <c:pt idx="647">
                  <c:v>376</c:v>
                </c:pt>
                <c:pt idx="648">
                  <c:v>375</c:v>
                </c:pt>
                <c:pt idx="649">
                  <c:v>374</c:v>
                </c:pt>
                <c:pt idx="650">
                  <c:v>373</c:v>
                </c:pt>
                <c:pt idx="651">
                  <c:v>372</c:v>
                </c:pt>
                <c:pt idx="652">
                  <c:v>371</c:v>
                </c:pt>
                <c:pt idx="653">
                  <c:v>370</c:v>
                </c:pt>
                <c:pt idx="654">
                  <c:v>369</c:v>
                </c:pt>
                <c:pt idx="655">
                  <c:v>368</c:v>
                </c:pt>
                <c:pt idx="656">
                  <c:v>367</c:v>
                </c:pt>
                <c:pt idx="657">
                  <c:v>366</c:v>
                </c:pt>
                <c:pt idx="658">
                  <c:v>365</c:v>
                </c:pt>
                <c:pt idx="659">
                  <c:v>364</c:v>
                </c:pt>
                <c:pt idx="660">
                  <c:v>363</c:v>
                </c:pt>
                <c:pt idx="661">
                  <c:v>362</c:v>
                </c:pt>
                <c:pt idx="662">
                  <c:v>361</c:v>
                </c:pt>
                <c:pt idx="663">
                  <c:v>360</c:v>
                </c:pt>
                <c:pt idx="664">
                  <c:v>359</c:v>
                </c:pt>
                <c:pt idx="665">
                  <c:v>358</c:v>
                </c:pt>
                <c:pt idx="666">
                  <c:v>357</c:v>
                </c:pt>
                <c:pt idx="667">
                  <c:v>356</c:v>
                </c:pt>
                <c:pt idx="668">
                  <c:v>355</c:v>
                </c:pt>
                <c:pt idx="669">
                  <c:v>354</c:v>
                </c:pt>
                <c:pt idx="670">
                  <c:v>353</c:v>
                </c:pt>
                <c:pt idx="671">
                  <c:v>352</c:v>
                </c:pt>
                <c:pt idx="672">
                  <c:v>351</c:v>
                </c:pt>
                <c:pt idx="673">
                  <c:v>350</c:v>
                </c:pt>
                <c:pt idx="674">
                  <c:v>349</c:v>
                </c:pt>
                <c:pt idx="675">
                  <c:v>348</c:v>
                </c:pt>
                <c:pt idx="676">
                  <c:v>347</c:v>
                </c:pt>
                <c:pt idx="677">
                  <c:v>346</c:v>
                </c:pt>
                <c:pt idx="678">
                  <c:v>345</c:v>
                </c:pt>
                <c:pt idx="679">
                  <c:v>344</c:v>
                </c:pt>
                <c:pt idx="680">
                  <c:v>343</c:v>
                </c:pt>
                <c:pt idx="681">
                  <c:v>342</c:v>
                </c:pt>
                <c:pt idx="682">
                  <c:v>341</c:v>
                </c:pt>
                <c:pt idx="683">
                  <c:v>340</c:v>
                </c:pt>
                <c:pt idx="684">
                  <c:v>339</c:v>
                </c:pt>
                <c:pt idx="685">
                  <c:v>338</c:v>
                </c:pt>
                <c:pt idx="686">
                  <c:v>337</c:v>
                </c:pt>
                <c:pt idx="687">
                  <c:v>336</c:v>
                </c:pt>
                <c:pt idx="688">
                  <c:v>335</c:v>
                </c:pt>
                <c:pt idx="689">
                  <c:v>334</c:v>
                </c:pt>
                <c:pt idx="690">
                  <c:v>333</c:v>
                </c:pt>
                <c:pt idx="691">
                  <c:v>332</c:v>
                </c:pt>
                <c:pt idx="692">
                  <c:v>331</c:v>
                </c:pt>
                <c:pt idx="693">
                  <c:v>330</c:v>
                </c:pt>
                <c:pt idx="694">
                  <c:v>329</c:v>
                </c:pt>
                <c:pt idx="695">
                  <c:v>328</c:v>
                </c:pt>
                <c:pt idx="696">
                  <c:v>327</c:v>
                </c:pt>
                <c:pt idx="697">
                  <c:v>326</c:v>
                </c:pt>
                <c:pt idx="698">
                  <c:v>325</c:v>
                </c:pt>
                <c:pt idx="699">
                  <c:v>324</c:v>
                </c:pt>
                <c:pt idx="700">
                  <c:v>323</c:v>
                </c:pt>
                <c:pt idx="701">
                  <c:v>322</c:v>
                </c:pt>
                <c:pt idx="702">
                  <c:v>321</c:v>
                </c:pt>
                <c:pt idx="703">
                  <c:v>320</c:v>
                </c:pt>
                <c:pt idx="704">
                  <c:v>319</c:v>
                </c:pt>
                <c:pt idx="705">
                  <c:v>318</c:v>
                </c:pt>
                <c:pt idx="706">
                  <c:v>317</c:v>
                </c:pt>
                <c:pt idx="707">
                  <c:v>316</c:v>
                </c:pt>
                <c:pt idx="708">
                  <c:v>315</c:v>
                </c:pt>
                <c:pt idx="709">
                  <c:v>314</c:v>
                </c:pt>
                <c:pt idx="710">
                  <c:v>313</c:v>
                </c:pt>
                <c:pt idx="711">
                  <c:v>312</c:v>
                </c:pt>
                <c:pt idx="712">
                  <c:v>311</c:v>
                </c:pt>
                <c:pt idx="713">
                  <c:v>310</c:v>
                </c:pt>
                <c:pt idx="714">
                  <c:v>309</c:v>
                </c:pt>
                <c:pt idx="715">
                  <c:v>308</c:v>
                </c:pt>
                <c:pt idx="716">
                  <c:v>307</c:v>
                </c:pt>
                <c:pt idx="717">
                  <c:v>306</c:v>
                </c:pt>
                <c:pt idx="718">
                  <c:v>305</c:v>
                </c:pt>
                <c:pt idx="719">
                  <c:v>304</c:v>
                </c:pt>
                <c:pt idx="720">
                  <c:v>303</c:v>
                </c:pt>
                <c:pt idx="721">
                  <c:v>302</c:v>
                </c:pt>
                <c:pt idx="722">
                  <c:v>301</c:v>
                </c:pt>
                <c:pt idx="723">
                  <c:v>300</c:v>
                </c:pt>
                <c:pt idx="724">
                  <c:v>299</c:v>
                </c:pt>
                <c:pt idx="725">
                  <c:v>298</c:v>
                </c:pt>
                <c:pt idx="726">
                  <c:v>297</c:v>
                </c:pt>
                <c:pt idx="727">
                  <c:v>296</c:v>
                </c:pt>
                <c:pt idx="728">
                  <c:v>295</c:v>
                </c:pt>
                <c:pt idx="729">
                  <c:v>294</c:v>
                </c:pt>
                <c:pt idx="730">
                  <c:v>293</c:v>
                </c:pt>
                <c:pt idx="731">
                  <c:v>292</c:v>
                </c:pt>
                <c:pt idx="732">
                  <c:v>291</c:v>
                </c:pt>
                <c:pt idx="733">
                  <c:v>290</c:v>
                </c:pt>
                <c:pt idx="734">
                  <c:v>289</c:v>
                </c:pt>
                <c:pt idx="735">
                  <c:v>288</c:v>
                </c:pt>
                <c:pt idx="736">
                  <c:v>287</c:v>
                </c:pt>
                <c:pt idx="737">
                  <c:v>286</c:v>
                </c:pt>
                <c:pt idx="738">
                  <c:v>285</c:v>
                </c:pt>
                <c:pt idx="739">
                  <c:v>284</c:v>
                </c:pt>
                <c:pt idx="740">
                  <c:v>283</c:v>
                </c:pt>
                <c:pt idx="741">
                  <c:v>282</c:v>
                </c:pt>
                <c:pt idx="742">
                  <c:v>281</c:v>
                </c:pt>
                <c:pt idx="743">
                  <c:v>280</c:v>
                </c:pt>
                <c:pt idx="744">
                  <c:v>279</c:v>
                </c:pt>
                <c:pt idx="745">
                  <c:v>278</c:v>
                </c:pt>
                <c:pt idx="746">
                  <c:v>277</c:v>
                </c:pt>
                <c:pt idx="747">
                  <c:v>276</c:v>
                </c:pt>
                <c:pt idx="748">
                  <c:v>275</c:v>
                </c:pt>
                <c:pt idx="749">
                  <c:v>274</c:v>
                </c:pt>
                <c:pt idx="750">
                  <c:v>273</c:v>
                </c:pt>
                <c:pt idx="751">
                  <c:v>272</c:v>
                </c:pt>
                <c:pt idx="752">
                  <c:v>271</c:v>
                </c:pt>
                <c:pt idx="753">
                  <c:v>270</c:v>
                </c:pt>
                <c:pt idx="754">
                  <c:v>269</c:v>
                </c:pt>
                <c:pt idx="755">
                  <c:v>268</c:v>
                </c:pt>
                <c:pt idx="756">
                  <c:v>267</c:v>
                </c:pt>
                <c:pt idx="757">
                  <c:v>266</c:v>
                </c:pt>
                <c:pt idx="758">
                  <c:v>265</c:v>
                </c:pt>
                <c:pt idx="759">
                  <c:v>264</c:v>
                </c:pt>
                <c:pt idx="760">
                  <c:v>263</c:v>
                </c:pt>
                <c:pt idx="761">
                  <c:v>262</c:v>
                </c:pt>
                <c:pt idx="762">
                  <c:v>261</c:v>
                </c:pt>
                <c:pt idx="763">
                  <c:v>260</c:v>
                </c:pt>
                <c:pt idx="764">
                  <c:v>259</c:v>
                </c:pt>
                <c:pt idx="765">
                  <c:v>258</c:v>
                </c:pt>
                <c:pt idx="766">
                  <c:v>257</c:v>
                </c:pt>
                <c:pt idx="767">
                  <c:v>256</c:v>
                </c:pt>
                <c:pt idx="768">
                  <c:v>255</c:v>
                </c:pt>
                <c:pt idx="769">
                  <c:v>254</c:v>
                </c:pt>
                <c:pt idx="770">
                  <c:v>253</c:v>
                </c:pt>
                <c:pt idx="771">
                  <c:v>252</c:v>
                </c:pt>
                <c:pt idx="772">
                  <c:v>251</c:v>
                </c:pt>
                <c:pt idx="773">
                  <c:v>250</c:v>
                </c:pt>
                <c:pt idx="774">
                  <c:v>249</c:v>
                </c:pt>
                <c:pt idx="775">
                  <c:v>248</c:v>
                </c:pt>
                <c:pt idx="776">
                  <c:v>247</c:v>
                </c:pt>
                <c:pt idx="777">
                  <c:v>246</c:v>
                </c:pt>
                <c:pt idx="778">
                  <c:v>245</c:v>
                </c:pt>
                <c:pt idx="779">
                  <c:v>244</c:v>
                </c:pt>
                <c:pt idx="780">
                  <c:v>243</c:v>
                </c:pt>
                <c:pt idx="781">
                  <c:v>242</c:v>
                </c:pt>
                <c:pt idx="782">
                  <c:v>241</c:v>
                </c:pt>
                <c:pt idx="783">
                  <c:v>240</c:v>
                </c:pt>
                <c:pt idx="784">
                  <c:v>239</c:v>
                </c:pt>
                <c:pt idx="785">
                  <c:v>238</c:v>
                </c:pt>
                <c:pt idx="786">
                  <c:v>237</c:v>
                </c:pt>
                <c:pt idx="787">
                  <c:v>236</c:v>
                </c:pt>
                <c:pt idx="788">
                  <c:v>235</c:v>
                </c:pt>
                <c:pt idx="789">
                  <c:v>234</c:v>
                </c:pt>
                <c:pt idx="790">
                  <c:v>233</c:v>
                </c:pt>
                <c:pt idx="791">
                  <c:v>232</c:v>
                </c:pt>
                <c:pt idx="792">
                  <c:v>231</c:v>
                </c:pt>
                <c:pt idx="793">
                  <c:v>230</c:v>
                </c:pt>
                <c:pt idx="794">
                  <c:v>229</c:v>
                </c:pt>
                <c:pt idx="795">
                  <c:v>228</c:v>
                </c:pt>
                <c:pt idx="796">
                  <c:v>227</c:v>
                </c:pt>
                <c:pt idx="797">
                  <c:v>226</c:v>
                </c:pt>
                <c:pt idx="798">
                  <c:v>225</c:v>
                </c:pt>
                <c:pt idx="799">
                  <c:v>224</c:v>
                </c:pt>
                <c:pt idx="800">
                  <c:v>223</c:v>
                </c:pt>
                <c:pt idx="801">
                  <c:v>222</c:v>
                </c:pt>
                <c:pt idx="802">
                  <c:v>221</c:v>
                </c:pt>
                <c:pt idx="803">
                  <c:v>220</c:v>
                </c:pt>
                <c:pt idx="804">
                  <c:v>219</c:v>
                </c:pt>
                <c:pt idx="805">
                  <c:v>218</c:v>
                </c:pt>
                <c:pt idx="806">
                  <c:v>217</c:v>
                </c:pt>
                <c:pt idx="807">
                  <c:v>216</c:v>
                </c:pt>
                <c:pt idx="808">
                  <c:v>215</c:v>
                </c:pt>
                <c:pt idx="809">
                  <c:v>214</c:v>
                </c:pt>
                <c:pt idx="810">
                  <c:v>213</c:v>
                </c:pt>
                <c:pt idx="811">
                  <c:v>212</c:v>
                </c:pt>
                <c:pt idx="812">
                  <c:v>211</c:v>
                </c:pt>
                <c:pt idx="813">
                  <c:v>210</c:v>
                </c:pt>
                <c:pt idx="814">
                  <c:v>209</c:v>
                </c:pt>
                <c:pt idx="815">
                  <c:v>208</c:v>
                </c:pt>
                <c:pt idx="816">
                  <c:v>207</c:v>
                </c:pt>
                <c:pt idx="817">
                  <c:v>206</c:v>
                </c:pt>
                <c:pt idx="818">
                  <c:v>205</c:v>
                </c:pt>
                <c:pt idx="819">
                  <c:v>204</c:v>
                </c:pt>
                <c:pt idx="820">
                  <c:v>203</c:v>
                </c:pt>
                <c:pt idx="821">
                  <c:v>202</c:v>
                </c:pt>
                <c:pt idx="822">
                  <c:v>201</c:v>
                </c:pt>
                <c:pt idx="823">
                  <c:v>200</c:v>
                </c:pt>
                <c:pt idx="824">
                  <c:v>199</c:v>
                </c:pt>
                <c:pt idx="825">
                  <c:v>198</c:v>
                </c:pt>
                <c:pt idx="826">
                  <c:v>197</c:v>
                </c:pt>
                <c:pt idx="827">
                  <c:v>196</c:v>
                </c:pt>
                <c:pt idx="828">
                  <c:v>195</c:v>
                </c:pt>
                <c:pt idx="829">
                  <c:v>194</c:v>
                </c:pt>
                <c:pt idx="830">
                  <c:v>193</c:v>
                </c:pt>
                <c:pt idx="831">
                  <c:v>192</c:v>
                </c:pt>
                <c:pt idx="832">
                  <c:v>191</c:v>
                </c:pt>
                <c:pt idx="833">
                  <c:v>190</c:v>
                </c:pt>
                <c:pt idx="834">
                  <c:v>189</c:v>
                </c:pt>
                <c:pt idx="835">
                  <c:v>188</c:v>
                </c:pt>
                <c:pt idx="836">
                  <c:v>187</c:v>
                </c:pt>
                <c:pt idx="837">
                  <c:v>186</c:v>
                </c:pt>
                <c:pt idx="838">
                  <c:v>185</c:v>
                </c:pt>
                <c:pt idx="839">
                  <c:v>184</c:v>
                </c:pt>
                <c:pt idx="840">
                  <c:v>183</c:v>
                </c:pt>
                <c:pt idx="841">
                  <c:v>182</c:v>
                </c:pt>
                <c:pt idx="842">
                  <c:v>181</c:v>
                </c:pt>
                <c:pt idx="843">
                  <c:v>180</c:v>
                </c:pt>
                <c:pt idx="844">
                  <c:v>179</c:v>
                </c:pt>
                <c:pt idx="845">
                  <c:v>178</c:v>
                </c:pt>
                <c:pt idx="846">
                  <c:v>177</c:v>
                </c:pt>
                <c:pt idx="847">
                  <c:v>176</c:v>
                </c:pt>
                <c:pt idx="848">
                  <c:v>175</c:v>
                </c:pt>
                <c:pt idx="849">
                  <c:v>174</c:v>
                </c:pt>
                <c:pt idx="850">
                  <c:v>173</c:v>
                </c:pt>
                <c:pt idx="851">
                  <c:v>172</c:v>
                </c:pt>
                <c:pt idx="852">
                  <c:v>171</c:v>
                </c:pt>
                <c:pt idx="853">
                  <c:v>170</c:v>
                </c:pt>
                <c:pt idx="854">
                  <c:v>169</c:v>
                </c:pt>
                <c:pt idx="855">
                  <c:v>168</c:v>
                </c:pt>
                <c:pt idx="856">
                  <c:v>167</c:v>
                </c:pt>
                <c:pt idx="857">
                  <c:v>166</c:v>
                </c:pt>
                <c:pt idx="858">
                  <c:v>165</c:v>
                </c:pt>
                <c:pt idx="859">
                  <c:v>164</c:v>
                </c:pt>
                <c:pt idx="860">
                  <c:v>163</c:v>
                </c:pt>
                <c:pt idx="861">
                  <c:v>162</c:v>
                </c:pt>
                <c:pt idx="862">
                  <c:v>161</c:v>
                </c:pt>
                <c:pt idx="863">
                  <c:v>160</c:v>
                </c:pt>
                <c:pt idx="864">
                  <c:v>159</c:v>
                </c:pt>
                <c:pt idx="865">
                  <c:v>158</c:v>
                </c:pt>
                <c:pt idx="866">
                  <c:v>157</c:v>
                </c:pt>
                <c:pt idx="867">
                  <c:v>156</c:v>
                </c:pt>
                <c:pt idx="868">
                  <c:v>155</c:v>
                </c:pt>
                <c:pt idx="869">
                  <c:v>154</c:v>
                </c:pt>
                <c:pt idx="870">
                  <c:v>153</c:v>
                </c:pt>
                <c:pt idx="871">
                  <c:v>152</c:v>
                </c:pt>
                <c:pt idx="872">
                  <c:v>151</c:v>
                </c:pt>
                <c:pt idx="873">
                  <c:v>150</c:v>
                </c:pt>
                <c:pt idx="874">
                  <c:v>149</c:v>
                </c:pt>
                <c:pt idx="875">
                  <c:v>148</c:v>
                </c:pt>
                <c:pt idx="876">
                  <c:v>147</c:v>
                </c:pt>
                <c:pt idx="877">
                  <c:v>146</c:v>
                </c:pt>
                <c:pt idx="878">
                  <c:v>145</c:v>
                </c:pt>
                <c:pt idx="879">
                  <c:v>144</c:v>
                </c:pt>
                <c:pt idx="880">
                  <c:v>143</c:v>
                </c:pt>
                <c:pt idx="881">
                  <c:v>142</c:v>
                </c:pt>
                <c:pt idx="882">
                  <c:v>141</c:v>
                </c:pt>
                <c:pt idx="883">
                  <c:v>140</c:v>
                </c:pt>
                <c:pt idx="884">
                  <c:v>139</c:v>
                </c:pt>
                <c:pt idx="885">
                  <c:v>138</c:v>
                </c:pt>
                <c:pt idx="886">
                  <c:v>137</c:v>
                </c:pt>
                <c:pt idx="887">
                  <c:v>136</c:v>
                </c:pt>
                <c:pt idx="888">
                  <c:v>135</c:v>
                </c:pt>
                <c:pt idx="889">
                  <c:v>134</c:v>
                </c:pt>
                <c:pt idx="890">
                  <c:v>133</c:v>
                </c:pt>
                <c:pt idx="891">
                  <c:v>132</c:v>
                </c:pt>
                <c:pt idx="892">
                  <c:v>131</c:v>
                </c:pt>
                <c:pt idx="893">
                  <c:v>130</c:v>
                </c:pt>
                <c:pt idx="894">
                  <c:v>129</c:v>
                </c:pt>
                <c:pt idx="895">
                  <c:v>128</c:v>
                </c:pt>
                <c:pt idx="896">
                  <c:v>127</c:v>
                </c:pt>
                <c:pt idx="897">
                  <c:v>126</c:v>
                </c:pt>
                <c:pt idx="898">
                  <c:v>125</c:v>
                </c:pt>
                <c:pt idx="899">
                  <c:v>124</c:v>
                </c:pt>
                <c:pt idx="900">
                  <c:v>123</c:v>
                </c:pt>
                <c:pt idx="901">
                  <c:v>122</c:v>
                </c:pt>
                <c:pt idx="902">
                  <c:v>121</c:v>
                </c:pt>
                <c:pt idx="903">
                  <c:v>120</c:v>
                </c:pt>
                <c:pt idx="904">
                  <c:v>119</c:v>
                </c:pt>
                <c:pt idx="905">
                  <c:v>118</c:v>
                </c:pt>
                <c:pt idx="906">
                  <c:v>117</c:v>
                </c:pt>
                <c:pt idx="907">
                  <c:v>116</c:v>
                </c:pt>
                <c:pt idx="908">
                  <c:v>115</c:v>
                </c:pt>
                <c:pt idx="909">
                  <c:v>114</c:v>
                </c:pt>
                <c:pt idx="910">
                  <c:v>113</c:v>
                </c:pt>
                <c:pt idx="911">
                  <c:v>112</c:v>
                </c:pt>
                <c:pt idx="912">
                  <c:v>111</c:v>
                </c:pt>
                <c:pt idx="913">
                  <c:v>110</c:v>
                </c:pt>
                <c:pt idx="914">
                  <c:v>109</c:v>
                </c:pt>
                <c:pt idx="915">
                  <c:v>108</c:v>
                </c:pt>
                <c:pt idx="916">
                  <c:v>107</c:v>
                </c:pt>
                <c:pt idx="917">
                  <c:v>106</c:v>
                </c:pt>
                <c:pt idx="918">
                  <c:v>105</c:v>
                </c:pt>
                <c:pt idx="919">
                  <c:v>104</c:v>
                </c:pt>
                <c:pt idx="920">
                  <c:v>103</c:v>
                </c:pt>
                <c:pt idx="921">
                  <c:v>102</c:v>
                </c:pt>
                <c:pt idx="922">
                  <c:v>101</c:v>
                </c:pt>
                <c:pt idx="923">
                  <c:v>100</c:v>
                </c:pt>
                <c:pt idx="924">
                  <c:v>99</c:v>
                </c:pt>
                <c:pt idx="925">
                  <c:v>98</c:v>
                </c:pt>
                <c:pt idx="926">
                  <c:v>97</c:v>
                </c:pt>
                <c:pt idx="927">
                  <c:v>96</c:v>
                </c:pt>
                <c:pt idx="928">
                  <c:v>95</c:v>
                </c:pt>
                <c:pt idx="929">
                  <c:v>94</c:v>
                </c:pt>
                <c:pt idx="930">
                  <c:v>93</c:v>
                </c:pt>
                <c:pt idx="931">
                  <c:v>92</c:v>
                </c:pt>
                <c:pt idx="932">
                  <c:v>91</c:v>
                </c:pt>
                <c:pt idx="933">
                  <c:v>90</c:v>
                </c:pt>
                <c:pt idx="934">
                  <c:v>89</c:v>
                </c:pt>
                <c:pt idx="935">
                  <c:v>88</c:v>
                </c:pt>
                <c:pt idx="936">
                  <c:v>87</c:v>
                </c:pt>
                <c:pt idx="937">
                  <c:v>86</c:v>
                </c:pt>
                <c:pt idx="938">
                  <c:v>85</c:v>
                </c:pt>
                <c:pt idx="939">
                  <c:v>84</c:v>
                </c:pt>
                <c:pt idx="940">
                  <c:v>83</c:v>
                </c:pt>
                <c:pt idx="941">
                  <c:v>82</c:v>
                </c:pt>
                <c:pt idx="942">
                  <c:v>81</c:v>
                </c:pt>
                <c:pt idx="943">
                  <c:v>80</c:v>
                </c:pt>
                <c:pt idx="944">
                  <c:v>79</c:v>
                </c:pt>
                <c:pt idx="945">
                  <c:v>78</c:v>
                </c:pt>
                <c:pt idx="946">
                  <c:v>77</c:v>
                </c:pt>
                <c:pt idx="947">
                  <c:v>76</c:v>
                </c:pt>
                <c:pt idx="948">
                  <c:v>75</c:v>
                </c:pt>
                <c:pt idx="949">
                  <c:v>74</c:v>
                </c:pt>
                <c:pt idx="950">
                  <c:v>73</c:v>
                </c:pt>
                <c:pt idx="951">
                  <c:v>72</c:v>
                </c:pt>
                <c:pt idx="952">
                  <c:v>71</c:v>
                </c:pt>
                <c:pt idx="953">
                  <c:v>70</c:v>
                </c:pt>
                <c:pt idx="954">
                  <c:v>69</c:v>
                </c:pt>
                <c:pt idx="955">
                  <c:v>68</c:v>
                </c:pt>
                <c:pt idx="956">
                  <c:v>67</c:v>
                </c:pt>
                <c:pt idx="957">
                  <c:v>66</c:v>
                </c:pt>
                <c:pt idx="958">
                  <c:v>65</c:v>
                </c:pt>
                <c:pt idx="959">
                  <c:v>64</c:v>
                </c:pt>
                <c:pt idx="960">
                  <c:v>63</c:v>
                </c:pt>
                <c:pt idx="961">
                  <c:v>62</c:v>
                </c:pt>
                <c:pt idx="962">
                  <c:v>61</c:v>
                </c:pt>
                <c:pt idx="963">
                  <c:v>60</c:v>
                </c:pt>
                <c:pt idx="964">
                  <c:v>59</c:v>
                </c:pt>
                <c:pt idx="965">
                  <c:v>58</c:v>
                </c:pt>
                <c:pt idx="966">
                  <c:v>57</c:v>
                </c:pt>
                <c:pt idx="967">
                  <c:v>56</c:v>
                </c:pt>
                <c:pt idx="968">
                  <c:v>55</c:v>
                </c:pt>
                <c:pt idx="969">
                  <c:v>54</c:v>
                </c:pt>
                <c:pt idx="970">
                  <c:v>53</c:v>
                </c:pt>
                <c:pt idx="971">
                  <c:v>52</c:v>
                </c:pt>
                <c:pt idx="972">
                  <c:v>51</c:v>
                </c:pt>
                <c:pt idx="973">
                  <c:v>50</c:v>
                </c:pt>
                <c:pt idx="974">
                  <c:v>49</c:v>
                </c:pt>
                <c:pt idx="975">
                  <c:v>48</c:v>
                </c:pt>
                <c:pt idx="976">
                  <c:v>47</c:v>
                </c:pt>
                <c:pt idx="977">
                  <c:v>46</c:v>
                </c:pt>
                <c:pt idx="978">
                  <c:v>45</c:v>
                </c:pt>
                <c:pt idx="979">
                  <c:v>44</c:v>
                </c:pt>
                <c:pt idx="980">
                  <c:v>43</c:v>
                </c:pt>
                <c:pt idx="981">
                  <c:v>42</c:v>
                </c:pt>
                <c:pt idx="982">
                  <c:v>41</c:v>
                </c:pt>
                <c:pt idx="983">
                  <c:v>40</c:v>
                </c:pt>
                <c:pt idx="984">
                  <c:v>39</c:v>
                </c:pt>
                <c:pt idx="985">
                  <c:v>38</c:v>
                </c:pt>
                <c:pt idx="986">
                  <c:v>37</c:v>
                </c:pt>
                <c:pt idx="987">
                  <c:v>36</c:v>
                </c:pt>
                <c:pt idx="988">
                  <c:v>35</c:v>
                </c:pt>
                <c:pt idx="989">
                  <c:v>34</c:v>
                </c:pt>
                <c:pt idx="990">
                  <c:v>33</c:v>
                </c:pt>
                <c:pt idx="991">
                  <c:v>32</c:v>
                </c:pt>
                <c:pt idx="992">
                  <c:v>31</c:v>
                </c:pt>
                <c:pt idx="993">
                  <c:v>30</c:v>
                </c:pt>
                <c:pt idx="994">
                  <c:v>29</c:v>
                </c:pt>
                <c:pt idx="995">
                  <c:v>28</c:v>
                </c:pt>
                <c:pt idx="996">
                  <c:v>27</c:v>
                </c:pt>
                <c:pt idx="997">
                  <c:v>26</c:v>
                </c:pt>
                <c:pt idx="998">
                  <c:v>25</c:v>
                </c:pt>
                <c:pt idx="999">
                  <c:v>24</c:v>
                </c:pt>
                <c:pt idx="1000">
                  <c:v>23</c:v>
                </c:pt>
                <c:pt idx="1001">
                  <c:v>22</c:v>
                </c:pt>
                <c:pt idx="1002">
                  <c:v>21</c:v>
                </c:pt>
                <c:pt idx="1003">
                  <c:v>20</c:v>
                </c:pt>
                <c:pt idx="1004">
                  <c:v>19</c:v>
                </c:pt>
                <c:pt idx="1005">
                  <c:v>18</c:v>
                </c:pt>
                <c:pt idx="1006">
                  <c:v>17</c:v>
                </c:pt>
                <c:pt idx="1007">
                  <c:v>16</c:v>
                </c:pt>
                <c:pt idx="1008">
                  <c:v>15</c:v>
                </c:pt>
                <c:pt idx="1009">
                  <c:v>14</c:v>
                </c:pt>
                <c:pt idx="1010">
                  <c:v>13</c:v>
                </c:pt>
                <c:pt idx="1011">
                  <c:v>12</c:v>
                </c:pt>
                <c:pt idx="1012">
                  <c:v>11</c:v>
                </c:pt>
                <c:pt idx="1013">
                  <c:v>10</c:v>
                </c:pt>
                <c:pt idx="1014">
                  <c:v>9</c:v>
                </c:pt>
                <c:pt idx="1015">
                  <c:v>8</c:v>
                </c:pt>
                <c:pt idx="1016">
                  <c:v>7</c:v>
                </c:pt>
                <c:pt idx="1017">
                  <c:v>6</c:v>
                </c:pt>
                <c:pt idx="1018">
                  <c:v>5</c:v>
                </c:pt>
                <c:pt idx="1019">
                  <c:v>4</c:v>
                </c:pt>
                <c:pt idx="1020">
                  <c:v>3</c:v>
                </c:pt>
                <c:pt idx="1021">
                  <c:v>2</c:v>
                </c:pt>
                <c:pt idx="1022">
                  <c:v>1</c:v>
                </c:pt>
                <c:pt idx="1023">
                  <c:v>0</c:v>
                </c:pt>
              </c:numCache>
            </c:numRef>
          </c:xVal>
          <c:yVal>
            <c:numRef>
              <c:f>'2D Two Grid GS (32 x 32)'!$G$3:$G$1026</c:f>
              <c:numCache>
                <c:formatCode>General</c:formatCode>
                <c:ptCount val="10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1.0000000000000067E-6</c:v>
                </c:pt>
                <c:pt idx="752">
                  <c:v>1.0000000000000067E-6</c:v>
                </c:pt>
                <c:pt idx="753">
                  <c:v>1.0000000000000067E-6</c:v>
                </c:pt>
                <c:pt idx="754">
                  <c:v>1.0000000000000067E-6</c:v>
                </c:pt>
                <c:pt idx="755">
                  <c:v>1.0000000000000067E-6</c:v>
                </c:pt>
                <c:pt idx="756">
                  <c:v>1.0000000000000067E-6</c:v>
                </c:pt>
                <c:pt idx="757">
                  <c:v>1.0000000000000067E-6</c:v>
                </c:pt>
                <c:pt idx="758">
                  <c:v>1.0000000000000067E-6</c:v>
                </c:pt>
                <c:pt idx="759">
                  <c:v>1.0000000000000067E-6</c:v>
                </c:pt>
                <c:pt idx="760">
                  <c:v>1.0000000000000067E-6</c:v>
                </c:pt>
                <c:pt idx="761">
                  <c:v>1.0000000000000067E-6</c:v>
                </c:pt>
                <c:pt idx="762">
                  <c:v>1.0000000000000067E-6</c:v>
                </c:pt>
                <c:pt idx="763">
                  <c:v>1.0000000000000067E-6</c:v>
                </c:pt>
                <c:pt idx="764">
                  <c:v>1.0000000000000067E-6</c:v>
                </c:pt>
                <c:pt idx="765">
                  <c:v>1.0000000000000067E-6</c:v>
                </c:pt>
                <c:pt idx="766">
                  <c:v>1.0000000000000067E-6</c:v>
                </c:pt>
                <c:pt idx="767">
                  <c:v>1.0000000000000067E-6</c:v>
                </c:pt>
                <c:pt idx="768">
                  <c:v>1.0000000000000067E-6</c:v>
                </c:pt>
                <c:pt idx="769">
                  <c:v>1.0000000000000067E-6</c:v>
                </c:pt>
                <c:pt idx="770">
                  <c:v>1.0000000000000067E-6</c:v>
                </c:pt>
                <c:pt idx="771">
                  <c:v>1.0000000000000067E-6</c:v>
                </c:pt>
                <c:pt idx="772">
                  <c:v>1.0000000000000067E-6</c:v>
                </c:pt>
                <c:pt idx="773">
                  <c:v>1.0000000000000067E-6</c:v>
                </c:pt>
                <c:pt idx="774">
                  <c:v>1.0000000000000067E-6</c:v>
                </c:pt>
                <c:pt idx="775">
                  <c:v>1.0000000000000067E-6</c:v>
                </c:pt>
                <c:pt idx="776">
                  <c:v>1.0000000000000067E-6</c:v>
                </c:pt>
                <c:pt idx="777">
                  <c:v>1.0000000000000067E-6</c:v>
                </c:pt>
                <c:pt idx="778">
                  <c:v>1.0000000000000067E-6</c:v>
                </c:pt>
                <c:pt idx="779">
                  <c:v>1.0000000000000067E-6</c:v>
                </c:pt>
                <c:pt idx="780">
                  <c:v>1.0000000000000067E-6</c:v>
                </c:pt>
                <c:pt idx="781">
                  <c:v>1.0000000000000067E-6</c:v>
                </c:pt>
                <c:pt idx="782">
                  <c:v>1.0000000000000067E-6</c:v>
                </c:pt>
                <c:pt idx="783">
                  <c:v>1.0000000000000067E-6</c:v>
                </c:pt>
                <c:pt idx="784">
                  <c:v>1.0000000000000067E-6</c:v>
                </c:pt>
                <c:pt idx="785">
                  <c:v>1.0000000000000067E-6</c:v>
                </c:pt>
                <c:pt idx="786">
                  <c:v>1.0000000000000067E-6</c:v>
                </c:pt>
                <c:pt idx="787">
                  <c:v>1.0000000000000067E-6</c:v>
                </c:pt>
                <c:pt idx="788">
                  <c:v>1.0000000000000067E-6</c:v>
                </c:pt>
                <c:pt idx="789">
                  <c:v>1.0000000000000067E-6</c:v>
                </c:pt>
                <c:pt idx="790">
                  <c:v>1.0000000000000067E-6</c:v>
                </c:pt>
                <c:pt idx="791">
                  <c:v>1.0000000000000067E-6</c:v>
                </c:pt>
                <c:pt idx="792">
                  <c:v>1.0000000000000067E-6</c:v>
                </c:pt>
                <c:pt idx="793">
                  <c:v>1.0000000000000067E-6</c:v>
                </c:pt>
                <c:pt idx="794">
                  <c:v>1.0000000000000067E-6</c:v>
                </c:pt>
                <c:pt idx="795">
                  <c:v>1.0000000000000067E-6</c:v>
                </c:pt>
                <c:pt idx="796">
                  <c:v>1.0000000000000067E-6</c:v>
                </c:pt>
                <c:pt idx="797">
                  <c:v>1.0000000000000067E-6</c:v>
                </c:pt>
                <c:pt idx="798">
                  <c:v>1.0000000000000067E-6</c:v>
                </c:pt>
                <c:pt idx="799">
                  <c:v>1.0000000000000067E-6</c:v>
                </c:pt>
                <c:pt idx="800">
                  <c:v>1.0000000000000067E-6</c:v>
                </c:pt>
                <c:pt idx="801">
                  <c:v>1.0000000000000067E-6</c:v>
                </c:pt>
                <c:pt idx="802">
                  <c:v>1.0000000000000067E-6</c:v>
                </c:pt>
                <c:pt idx="803">
                  <c:v>2.000000000000013E-6</c:v>
                </c:pt>
                <c:pt idx="804">
                  <c:v>2.000000000000013E-6</c:v>
                </c:pt>
                <c:pt idx="805">
                  <c:v>2.000000000000013E-6</c:v>
                </c:pt>
                <c:pt idx="806">
                  <c:v>2.000000000000013E-6</c:v>
                </c:pt>
                <c:pt idx="807">
                  <c:v>2.000000000000013E-6</c:v>
                </c:pt>
                <c:pt idx="808">
                  <c:v>2.000000000000013E-6</c:v>
                </c:pt>
                <c:pt idx="809">
                  <c:v>2.000000000000013E-6</c:v>
                </c:pt>
                <c:pt idx="810">
                  <c:v>2.000000000000013E-6</c:v>
                </c:pt>
                <c:pt idx="811">
                  <c:v>2.000000000000013E-6</c:v>
                </c:pt>
                <c:pt idx="812">
                  <c:v>2.000000000000013E-6</c:v>
                </c:pt>
                <c:pt idx="813">
                  <c:v>2.000000000000013E-6</c:v>
                </c:pt>
                <c:pt idx="814">
                  <c:v>2.000000000000013E-6</c:v>
                </c:pt>
                <c:pt idx="815">
                  <c:v>2.000000000000013E-6</c:v>
                </c:pt>
                <c:pt idx="816">
                  <c:v>2.000000000000013E-6</c:v>
                </c:pt>
                <c:pt idx="817">
                  <c:v>2.000000000000013E-6</c:v>
                </c:pt>
                <c:pt idx="818">
                  <c:v>2.000000000000013E-6</c:v>
                </c:pt>
                <c:pt idx="819">
                  <c:v>2.000000000000013E-6</c:v>
                </c:pt>
                <c:pt idx="820">
                  <c:v>2.000000000000013E-6</c:v>
                </c:pt>
                <c:pt idx="821">
                  <c:v>2.000000000000013E-6</c:v>
                </c:pt>
                <c:pt idx="822">
                  <c:v>2.000000000000013E-6</c:v>
                </c:pt>
                <c:pt idx="823">
                  <c:v>2.000000000000013E-6</c:v>
                </c:pt>
                <c:pt idx="824">
                  <c:v>2.000000000000013E-6</c:v>
                </c:pt>
                <c:pt idx="825">
                  <c:v>3.0000000000000204E-6</c:v>
                </c:pt>
                <c:pt idx="826">
                  <c:v>3.0000000000000204E-6</c:v>
                </c:pt>
                <c:pt idx="827">
                  <c:v>3.0000000000000204E-6</c:v>
                </c:pt>
                <c:pt idx="828">
                  <c:v>3.0000000000000204E-6</c:v>
                </c:pt>
                <c:pt idx="829">
                  <c:v>3.0000000000000204E-6</c:v>
                </c:pt>
                <c:pt idx="830">
                  <c:v>3.0000000000000204E-6</c:v>
                </c:pt>
                <c:pt idx="831">
                  <c:v>3.0000000000000204E-6</c:v>
                </c:pt>
                <c:pt idx="832">
                  <c:v>3.0000000000000204E-6</c:v>
                </c:pt>
                <c:pt idx="833">
                  <c:v>3.0000000000000204E-6</c:v>
                </c:pt>
                <c:pt idx="834">
                  <c:v>3.0000000000000204E-6</c:v>
                </c:pt>
                <c:pt idx="835">
                  <c:v>4.0000000000000134E-6</c:v>
                </c:pt>
                <c:pt idx="836">
                  <c:v>4.0000000000000134E-6</c:v>
                </c:pt>
                <c:pt idx="837">
                  <c:v>4.0000000000000134E-6</c:v>
                </c:pt>
                <c:pt idx="838">
                  <c:v>4.0000000000000134E-6</c:v>
                </c:pt>
                <c:pt idx="839">
                  <c:v>4.0000000000000134E-6</c:v>
                </c:pt>
                <c:pt idx="840">
                  <c:v>4.0000000000000134E-6</c:v>
                </c:pt>
                <c:pt idx="841">
                  <c:v>4.0000000000000134E-6</c:v>
                </c:pt>
                <c:pt idx="842">
                  <c:v>4.0000000000000134E-6</c:v>
                </c:pt>
                <c:pt idx="843">
                  <c:v>4.0000000000000134E-6</c:v>
                </c:pt>
                <c:pt idx="844">
                  <c:v>4.0000000000000134E-6</c:v>
                </c:pt>
                <c:pt idx="845">
                  <c:v>4.0000000000000134E-6</c:v>
                </c:pt>
                <c:pt idx="846">
                  <c:v>4.0000000000000134E-6</c:v>
                </c:pt>
                <c:pt idx="847">
                  <c:v>4.0000000000000134E-6</c:v>
                </c:pt>
                <c:pt idx="848">
                  <c:v>4.0000000000000134E-6</c:v>
                </c:pt>
                <c:pt idx="849">
                  <c:v>5.0000000000000317E-6</c:v>
                </c:pt>
                <c:pt idx="850">
                  <c:v>5.0000000000000317E-6</c:v>
                </c:pt>
                <c:pt idx="851">
                  <c:v>5.0000000000000317E-6</c:v>
                </c:pt>
                <c:pt idx="852">
                  <c:v>5.0000000000000317E-6</c:v>
                </c:pt>
                <c:pt idx="853">
                  <c:v>5.0000000000000317E-6</c:v>
                </c:pt>
                <c:pt idx="854">
                  <c:v>5.0000000000000317E-6</c:v>
                </c:pt>
                <c:pt idx="855">
                  <c:v>5.0000000000000317E-6</c:v>
                </c:pt>
                <c:pt idx="856">
                  <c:v>5.0000000000000317E-6</c:v>
                </c:pt>
                <c:pt idx="857">
                  <c:v>5.0000000000000317E-6</c:v>
                </c:pt>
                <c:pt idx="858">
                  <c:v>5.0000000000000317E-6</c:v>
                </c:pt>
                <c:pt idx="859">
                  <c:v>6.0000000000000391E-6</c:v>
                </c:pt>
                <c:pt idx="860">
                  <c:v>6.0000000000000391E-6</c:v>
                </c:pt>
                <c:pt idx="861">
                  <c:v>6.0000000000000391E-6</c:v>
                </c:pt>
                <c:pt idx="862">
                  <c:v>6.0000000000000391E-6</c:v>
                </c:pt>
                <c:pt idx="863">
                  <c:v>7.0000000000000448E-6</c:v>
                </c:pt>
                <c:pt idx="864">
                  <c:v>7.0000000000000448E-6</c:v>
                </c:pt>
                <c:pt idx="865">
                  <c:v>7.0000000000000448E-6</c:v>
                </c:pt>
                <c:pt idx="866">
                  <c:v>7.0000000000000448E-6</c:v>
                </c:pt>
                <c:pt idx="867">
                  <c:v>7.0000000000000448E-6</c:v>
                </c:pt>
                <c:pt idx="868">
                  <c:v>7.0000000000000448E-6</c:v>
                </c:pt>
                <c:pt idx="869">
                  <c:v>8.0000000000000267E-6</c:v>
                </c:pt>
                <c:pt idx="870">
                  <c:v>8.0000000000000267E-6</c:v>
                </c:pt>
                <c:pt idx="871">
                  <c:v>8.0000000000000267E-6</c:v>
                </c:pt>
                <c:pt idx="872">
                  <c:v>8.0000000000000267E-6</c:v>
                </c:pt>
                <c:pt idx="873">
                  <c:v>8.0000000000000267E-6</c:v>
                </c:pt>
                <c:pt idx="874">
                  <c:v>8.0000000000000267E-6</c:v>
                </c:pt>
                <c:pt idx="875">
                  <c:v>9.0000000000000544E-6</c:v>
                </c:pt>
                <c:pt idx="876">
                  <c:v>9.0000000000000544E-6</c:v>
                </c:pt>
                <c:pt idx="877">
                  <c:v>9.0000000000000544E-6</c:v>
                </c:pt>
                <c:pt idx="878">
                  <c:v>9.0000000000000544E-6</c:v>
                </c:pt>
                <c:pt idx="879">
                  <c:v>1.000000000000006E-5</c:v>
                </c:pt>
                <c:pt idx="880">
                  <c:v>1.000000000000006E-5</c:v>
                </c:pt>
                <c:pt idx="881">
                  <c:v>1.1000000000000079E-5</c:v>
                </c:pt>
                <c:pt idx="882">
                  <c:v>1.1000000000000079E-5</c:v>
                </c:pt>
                <c:pt idx="883">
                  <c:v>1.1000000000000079E-5</c:v>
                </c:pt>
                <c:pt idx="884">
                  <c:v>1.1000000000000079E-5</c:v>
                </c:pt>
                <c:pt idx="885">
                  <c:v>1.2000000000000063E-5</c:v>
                </c:pt>
                <c:pt idx="886">
                  <c:v>1.2000000000000063E-5</c:v>
                </c:pt>
                <c:pt idx="887">
                  <c:v>1.2000000000000063E-5</c:v>
                </c:pt>
                <c:pt idx="888">
                  <c:v>1.2000000000000063E-5</c:v>
                </c:pt>
                <c:pt idx="889">
                  <c:v>1.2999999999999999E-5</c:v>
                </c:pt>
                <c:pt idx="890">
                  <c:v>1.2999999999999999E-5</c:v>
                </c:pt>
                <c:pt idx="891">
                  <c:v>1.2999999999999999E-5</c:v>
                </c:pt>
                <c:pt idx="892">
                  <c:v>1.2999999999999999E-5</c:v>
                </c:pt>
                <c:pt idx="893">
                  <c:v>1.2999999999999999E-5</c:v>
                </c:pt>
                <c:pt idx="894">
                  <c:v>1.2999999999999999E-5</c:v>
                </c:pt>
                <c:pt idx="895">
                  <c:v>1.4000000000000066E-5</c:v>
                </c:pt>
                <c:pt idx="896">
                  <c:v>1.4000000000000066E-5</c:v>
                </c:pt>
                <c:pt idx="897">
                  <c:v>1.4000000000000066E-5</c:v>
                </c:pt>
                <c:pt idx="898">
                  <c:v>1.4000000000000066E-5</c:v>
                </c:pt>
                <c:pt idx="899">
                  <c:v>1.4000000000000066E-5</c:v>
                </c:pt>
                <c:pt idx="900">
                  <c:v>1.4000000000000066E-5</c:v>
                </c:pt>
                <c:pt idx="901">
                  <c:v>1.5000000000000087E-5</c:v>
                </c:pt>
                <c:pt idx="902">
                  <c:v>1.5000000000000087E-5</c:v>
                </c:pt>
                <c:pt idx="903">
                  <c:v>1.5999999999999999E-5</c:v>
                </c:pt>
                <c:pt idx="904">
                  <c:v>1.5999999999999999E-5</c:v>
                </c:pt>
                <c:pt idx="905">
                  <c:v>1.7000000000000088E-5</c:v>
                </c:pt>
                <c:pt idx="906">
                  <c:v>1.7000000000000088E-5</c:v>
                </c:pt>
                <c:pt idx="907">
                  <c:v>1.8000000000000122E-5</c:v>
                </c:pt>
                <c:pt idx="908">
                  <c:v>1.8000000000000122E-5</c:v>
                </c:pt>
                <c:pt idx="909">
                  <c:v>1.8000000000000122E-5</c:v>
                </c:pt>
                <c:pt idx="910">
                  <c:v>1.8000000000000122E-5</c:v>
                </c:pt>
                <c:pt idx="911">
                  <c:v>1.9000000000000133E-5</c:v>
                </c:pt>
                <c:pt idx="912">
                  <c:v>1.9000000000000133E-5</c:v>
                </c:pt>
                <c:pt idx="913">
                  <c:v>2.1000000000000131E-5</c:v>
                </c:pt>
                <c:pt idx="914">
                  <c:v>2.1000000000000131E-5</c:v>
                </c:pt>
                <c:pt idx="915">
                  <c:v>2.2000000000000182E-5</c:v>
                </c:pt>
                <c:pt idx="916">
                  <c:v>2.2000000000000182E-5</c:v>
                </c:pt>
                <c:pt idx="917">
                  <c:v>2.3000000000000098E-5</c:v>
                </c:pt>
                <c:pt idx="918">
                  <c:v>2.3000000000000098E-5</c:v>
                </c:pt>
                <c:pt idx="919">
                  <c:v>2.4000000000000102E-5</c:v>
                </c:pt>
                <c:pt idx="920">
                  <c:v>2.4000000000000102E-5</c:v>
                </c:pt>
                <c:pt idx="921">
                  <c:v>2.8000000000000125E-5</c:v>
                </c:pt>
                <c:pt idx="922">
                  <c:v>2.8000000000000125E-5</c:v>
                </c:pt>
                <c:pt idx="923">
                  <c:v>3.2000000000000222E-5</c:v>
                </c:pt>
                <c:pt idx="924">
                  <c:v>3.2000000000000222E-5</c:v>
                </c:pt>
                <c:pt idx="925">
                  <c:v>3.4000000000000203E-5</c:v>
                </c:pt>
                <c:pt idx="926">
                  <c:v>3.4000000000000203E-5</c:v>
                </c:pt>
                <c:pt idx="927">
                  <c:v>3.8000000000000205E-5</c:v>
                </c:pt>
                <c:pt idx="928">
                  <c:v>3.8000000000000205E-5</c:v>
                </c:pt>
                <c:pt idx="929">
                  <c:v>3.8000000000000205E-5</c:v>
                </c:pt>
                <c:pt idx="930">
                  <c:v>3.8000000000000205E-5</c:v>
                </c:pt>
                <c:pt idx="931">
                  <c:v>3.9000000000000223E-5</c:v>
                </c:pt>
                <c:pt idx="932">
                  <c:v>3.9000000000000223E-5</c:v>
                </c:pt>
                <c:pt idx="933">
                  <c:v>4.5000000000000206E-5</c:v>
                </c:pt>
                <c:pt idx="934">
                  <c:v>4.5000000000000206E-5</c:v>
                </c:pt>
                <c:pt idx="935">
                  <c:v>4.5000000000000206E-5</c:v>
                </c:pt>
                <c:pt idx="936">
                  <c:v>4.6000000000000034E-5</c:v>
                </c:pt>
                <c:pt idx="937">
                  <c:v>4.6000000000000034E-5</c:v>
                </c:pt>
                <c:pt idx="938">
                  <c:v>5.0000000000000273E-5</c:v>
                </c:pt>
                <c:pt idx="939">
                  <c:v>5.0000000000000273E-5</c:v>
                </c:pt>
                <c:pt idx="940">
                  <c:v>5.1000000000000189E-5</c:v>
                </c:pt>
                <c:pt idx="941">
                  <c:v>5.1000000000000189E-5</c:v>
                </c:pt>
                <c:pt idx="942">
                  <c:v>5.5000000000000293E-5</c:v>
                </c:pt>
                <c:pt idx="943">
                  <c:v>5.5000000000000293E-5</c:v>
                </c:pt>
                <c:pt idx="944">
                  <c:v>5.7000000000000356E-5</c:v>
                </c:pt>
                <c:pt idx="945">
                  <c:v>5.7000000000000356E-5</c:v>
                </c:pt>
                <c:pt idx="946">
                  <c:v>5.7000000000000356E-5</c:v>
                </c:pt>
                <c:pt idx="947">
                  <c:v>5.7000000000000356E-5</c:v>
                </c:pt>
                <c:pt idx="948">
                  <c:v>5.9000000000000404E-5</c:v>
                </c:pt>
                <c:pt idx="949">
                  <c:v>5.9000000000000404E-5</c:v>
                </c:pt>
                <c:pt idx="950">
                  <c:v>6.4000000000000417E-5</c:v>
                </c:pt>
                <c:pt idx="951">
                  <c:v>6.4000000000000417E-5</c:v>
                </c:pt>
                <c:pt idx="952">
                  <c:v>6.4000000000000417E-5</c:v>
                </c:pt>
                <c:pt idx="953">
                  <c:v>6.4000000000000417E-5</c:v>
                </c:pt>
                <c:pt idx="954">
                  <c:v>7.600000000000037E-5</c:v>
                </c:pt>
                <c:pt idx="955">
                  <c:v>7.600000000000037E-5</c:v>
                </c:pt>
                <c:pt idx="956">
                  <c:v>8.7000000000000068E-5</c:v>
                </c:pt>
                <c:pt idx="957">
                  <c:v>1.090000000000007E-4</c:v>
                </c:pt>
                <c:pt idx="958">
                  <c:v>1.090000000000007E-4</c:v>
                </c:pt>
                <c:pt idx="959">
                  <c:v>1.1100000000000077E-4</c:v>
                </c:pt>
                <c:pt idx="960">
                  <c:v>1.1100000000000077E-4</c:v>
                </c:pt>
                <c:pt idx="961">
                  <c:v>1.2600000000000062E-4</c:v>
                </c:pt>
                <c:pt idx="962">
                  <c:v>1.2600000000000062E-4</c:v>
                </c:pt>
                <c:pt idx="963">
                  <c:v>1.3300000000000074E-4</c:v>
                </c:pt>
                <c:pt idx="964">
                  <c:v>1.3300000000000074E-4</c:v>
                </c:pt>
                <c:pt idx="965">
                  <c:v>1.440000000000006E-4</c:v>
                </c:pt>
                <c:pt idx="966">
                  <c:v>1.440000000000006E-4</c:v>
                </c:pt>
                <c:pt idx="967">
                  <c:v>1.6200000000000096E-4</c:v>
                </c:pt>
                <c:pt idx="968">
                  <c:v>1.6200000000000096E-4</c:v>
                </c:pt>
                <c:pt idx="969">
                  <c:v>1.64000000000001E-4</c:v>
                </c:pt>
                <c:pt idx="970">
                  <c:v>1.64000000000001E-4</c:v>
                </c:pt>
                <c:pt idx="971">
                  <c:v>1.8599999999999999E-4</c:v>
                </c:pt>
                <c:pt idx="972">
                  <c:v>1.8599999999999999E-4</c:v>
                </c:pt>
                <c:pt idx="973">
                  <c:v>1.9500000000000116E-4</c:v>
                </c:pt>
                <c:pt idx="974">
                  <c:v>1.9500000000000116E-4</c:v>
                </c:pt>
                <c:pt idx="975">
                  <c:v>2.2200000000000141E-4</c:v>
                </c:pt>
                <c:pt idx="976">
                  <c:v>2.2200000000000141E-4</c:v>
                </c:pt>
                <c:pt idx="977">
                  <c:v>2.3500000000000002E-4</c:v>
                </c:pt>
                <c:pt idx="978">
                  <c:v>2.3500000000000002E-4</c:v>
                </c:pt>
                <c:pt idx="979">
                  <c:v>2.4700000000000009E-4</c:v>
                </c:pt>
                <c:pt idx="980">
                  <c:v>2.4700000000000009E-4</c:v>
                </c:pt>
                <c:pt idx="981">
                  <c:v>2.81E-4</c:v>
                </c:pt>
                <c:pt idx="982">
                  <c:v>2.81E-4</c:v>
                </c:pt>
                <c:pt idx="983">
                  <c:v>3.1900000000000136E-4</c:v>
                </c:pt>
                <c:pt idx="984">
                  <c:v>3.1900000000000136E-4</c:v>
                </c:pt>
                <c:pt idx="985">
                  <c:v>3.3300000000000002E-4</c:v>
                </c:pt>
                <c:pt idx="986">
                  <c:v>3.3300000000000002E-4</c:v>
                </c:pt>
                <c:pt idx="987">
                  <c:v>3.3700000000000006E-4</c:v>
                </c:pt>
                <c:pt idx="988">
                  <c:v>3.3700000000000006E-4</c:v>
                </c:pt>
                <c:pt idx="989">
                  <c:v>3.8200000000000148E-4</c:v>
                </c:pt>
                <c:pt idx="990">
                  <c:v>3.8200000000000148E-4</c:v>
                </c:pt>
                <c:pt idx="991">
                  <c:v>4.0600000000000022E-4</c:v>
                </c:pt>
                <c:pt idx="992">
                  <c:v>4.0600000000000022E-4</c:v>
                </c:pt>
                <c:pt idx="993">
                  <c:v>4.9600000000000024E-4</c:v>
                </c:pt>
                <c:pt idx="994">
                  <c:v>4.9600000000000024E-4</c:v>
                </c:pt>
                <c:pt idx="995">
                  <c:v>5.2000000000000223E-4</c:v>
                </c:pt>
                <c:pt idx="996">
                  <c:v>5.2000000000000223E-4</c:v>
                </c:pt>
                <c:pt idx="997">
                  <c:v>5.2200000000000022E-4</c:v>
                </c:pt>
                <c:pt idx="998">
                  <c:v>5.2200000000000022E-4</c:v>
                </c:pt>
                <c:pt idx="999">
                  <c:v>5.7900000000000236E-4</c:v>
                </c:pt>
                <c:pt idx="1000">
                  <c:v>5.7900000000000236E-4</c:v>
                </c:pt>
                <c:pt idx="1001">
                  <c:v>5.8600000000000004E-4</c:v>
                </c:pt>
                <c:pt idx="1002">
                  <c:v>5.8600000000000004E-4</c:v>
                </c:pt>
                <c:pt idx="1003">
                  <c:v>6.8300000000000294E-4</c:v>
                </c:pt>
                <c:pt idx="1004">
                  <c:v>6.8300000000000294E-4</c:v>
                </c:pt>
                <c:pt idx="1005">
                  <c:v>8.3900000000000435E-4</c:v>
                </c:pt>
                <c:pt idx="1006">
                  <c:v>8.3900000000000435E-4</c:v>
                </c:pt>
                <c:pt idx="1007">
                  <c:v>8.9100000000000247E-4</c:v>
                </c:pt>
                <c:pt idx="1008">
                  <c:v>8.9100000000000247E-4</c:v>
                </c:pt>
                <c:pt idx="1009">
                  <c:v>9.220000000000004E-4</c:v>
                </c:pt>
                <c:pt idx="1010">
                  <c:v>9.220000000000004E-4</c:v>
                </c:pt>
                <c:pt idx="1011">
                  <c:v>1.0189999999999999E-3</c:v>
                </c:pt>
                <c:pt idx="1012">
                  <c:v>1.0189999999999999E-3</c:v>
                </c:pt>
                <c:pt idx="1013">
                  <c:v>1.0830000000000021E-3</c:v>
                </c:pt>
                <c:pt idx="1014">
                  <c:v>3.168000000000012E-3</c:v>
                </c:pt>
                <c:pt idx="1015">
                  <c:v>3.168000000000012E-3</c:v>
                </c:pt>
                <c:pt idx="1016">
                  <c:v>2.1453000000000052E-2</c:v>
                </c:pt>
                <c:pt idx="1017">
                  <c:v>2.1453000000000052E-2</c:v>
                </c:pt>
                <c:pt idx="1018">
                  <c:v>2.7526000000000002E-2</c:v>
                </c:pt>
                <c:pt idx="1019">
                  <c:v>2.7526000000000002E-2</c:v>
                </c:pt>
                <c:pt idx="1020">
                  <c:v>0.12701200000000001</c:v>
                </c:pt>
                <c:pt idx="1021">
                  <c:v>0.12701200000000001</c:v>
                </c:pt>
                <c:pt idx="1022">
                  <c:v>0.15493300000000076</c:v>
                </c:pt>
                <c:pt idx="1023">
                  <c:v>0.15493300000000076</c:v>
                </c:pt>
              </c:numCache>
            </c:numRef>
          </c:yVal>
        </c:ser>
        <c:ser>
          <c:idx val="2"/>
          <c:order val="2"/>
          <c:tx>
            <c:v/>
          </c:tx>
          <c:spPr>
            <a:ln>
              <a:solidFill>
                <a:schemeClr val="accent2"/>
              </a:solidFill>
            </a:ln>
          </c:spPr>
          <c:marker>
            <c:symbol val="none"/>
          </c:marker>
          <c:xVal>
            <c:numRef>
              <c:f>'2D Two Grid GS (32 x 32)'!$A$3:$A$1026</c:f>
              <c:numCache>
                <c:formatCode>General</c:formatCode>
                <c:ptCount val="1024"/>
                <c:pt idx="0">
                  <c:v>1023</c:v>
                </c:pt>
                <c:pt idx="1">
                  <c:v>1022</c:v>
                </c:pt>
                <c:pt idx="2">
                  <c:v>1021</c:v>
                </c:pt>
                <c:pt idx="3">
                  <c:v>1020</c:v>
                </c:pt>
                <c:pt idx="4">
                  <c:v>1019</c:v>
                </c:pt>
                <c:pt idx="5">
                  <c:v>1018</c:v>
                </c:pt>
                <c:pt idx="6">
                  <c:v>1017</c:v>
                </c:pt>
                <c:pt idx="7">
                  <c:v>1016</c:v>
                </c:pt>
                <c:pt idx="8">
                  <c:v>1015</c:v>
                </c:pt>
                <c:pt idx="9">
                  <c:v>1014</c:v>
                </c:pt>
                <c:pt idx="10">
                  <c:v>1013</c:v>
                </c:pt>
                <c:pt idx="11">
                  <c:v>1012</c:v>
                </c:pt>
                <c:pt idx="12">
                  <c:v>1011</c:v>
                </c:pt>
                <c:pt idx="13">
                  <c:v>1010</c:v>
                </c:pt>
                <c:pt idx="14">
                  <c:v>1009</c:v>
                </c:pt>
                <c:pt idx="15">
                  <c:v>1008</c:v>
                </c:pt>
                <c:pt idx="16">
                  <c:v>1007</c:v>
                </c:pt>
                <c:pt idx="17">
                  <c:v>1006</c:v>
                </c:pt>
                <c:pt idx="18">
                  <c:v>1005</c:v>
                </c:pt>
                <c:pt idx="19">
                  <c:v>1004</c:v>
                </c:pt>
                <c:pt idx="20">
                  <c:v>1003</c:v>
                </c:pt>
                <c:pt idx="21">
                  <c:v>1002</c:v>
                </c:pt>
                <c:pt idx="22">
                  <c:v>1001</c:v>
                </c:pt>
                <c:pt idx="23">
                  <c:v>1000</c:v>
                </c:pt>
                <c:pt idx="24">
                  <c:v>999</c:v>
                </c:pt>
                <c:pt idx="25">
                  <c:v>998</c:v>
                </c:pt>
                <c:pt idx="26">
                  <c:v>997</c:v>
                </c:pt>
                <c:pt idx="27">
                  <c:v>996</c:v>
                </c:pt>
                <c:pt idx="28">
                  <c:v>995</c:v>
                </c:pt>
                <c:pt idx="29">
                  <c:v>994</c:v>
                </c:pt>
                <c:pt idx="30">
                  <c:v>993</c:v>
                </c:pt>
                <c:pt idx="31">
                  <c:v>992</c:v>
                </c:pt>
                <c:pt idx="32">
                  <c:v>991</c:v>
                </c:pt>
                <c:pt idx="33">
                  <c:v>990</c:v>
                </c:pt>
                <c:pt idx="34">
                  <c:v>989</c:v>
                </c:pt>
                <c:pt idx="35">
                  <c:v>988</c:v>
                </c:pt>
                <c:pt idx="36">
                  <c:v>987</c:v>
                </c:pt>
                <c:pt idx="37">
                  <c:v>986</c:v>
                </c:pt>
                <c:pt idx="38">
                  <c:v>985</c:v>
                </c:pt>
                <c:pt idx="39">
                  <c:v>984</c:v>
                </c:pt>
                <c:pt idx="40">
                  <c:v>983</c:v>
                </c:pt>
                <c:pt idx="41">
                  <c:v>982</c:v>
                </c:pt>
                <c:pt idx="42">
                  <c:v>981</c:v>
                </c:pt>
                <c:pt idx="43">
                  <c:v>980</c:v>
                </c:pt>
                <c:pt idx="44">
                  <c:v>979</c:v>
                </c:pt>
                <c:pt idx="45">
                  <c:v>978</c:v>
                </c:pt>
                <c:pt idx="46">
                  <c:v>977</c:v>
                </c:pt>
                <c:pt idx="47">
                  <c:v>976</c:v>
                </c:pt>
                <c:pt idx="48">
                  <c:v>975</c:v>
                </c:pt>
                <c:pt idx="49">
                  <c:v>974</c:v>
                </c:pt>
                <c:pt idx="50">
                  <c:v>973</c:v>
                </c:pt>
                <c:pt idx="51">
                  <c:v>972</c:v>
                </c:pt>
                <c:pt idx="52">
                  <c:v>971</c:v>
                </c:pt>
                <c:pt idx="53">
                  <c:v>970</c:v>
                </c:pt>
                <c:pt idx="54">
                  <c:v>969</c:v>
                </c:pt>
                <c:pt idx="55">
                  <c:v>968</c:v>
                </c:pt>
                <c:pt idx="56">
                  <c:v>967</c:v>
                </c:pt>
                <c:pt idx="57">
                  <c:v>966</c:v>
                </c:pt>
                <c:pt idx="58">
                  <c:v>965</c:v>
                </c:pt>
                <c:pt idx="59">
                  <c:v>964</c:v>
                </c:pt>
                <c:pt idx="60">
                  <c:v>963</c:v>
                </c:pt>
                <c:pt idx="61">
                  <c:v>962</c:v>
                </c:pt>
                <c:pt idx="62">
                  <c:v>961</c:v>
                </c:pt>
                <c:pt idx="63">
                  <c:v>960</c:v>
                </c:pt>
                <c:pt idx="64">
                  <c:v>959</c:v>
                </c:pt>
                <c:pt idx="65">
                  <c:v>958</c:v>
                </c:pt>
                <c:pt idx="66">
                  <c:v>957</c:v>
                </c:pt>
                <c:pt idx="67">
                  <c:v>956</c:v>
                </c:pt>
                <c:pt idx="68">
                  <c:v>955</c:v>
                </c:pt>
                <c:pt idx="69">
                  <c:v>954</c:v>
                </c:pt>
                <c:pt idx="70">
                  <c:v>953</c:v>
                </c:pt>
                <c:pt idx="71">
                  <c:v>952</c:v>
                </c:pt>
                <c:pt idx="72">
                  <c:v>951</c:v>
                </c:pt>
                <c:pt idx="73">
                  <c:v>950</c:v>
                </c:pt>
                <c:pt idx="74">
                  <c:v>949</c:v>
                </c:pt>
                <c:pt idx="75">
                  <c:v>948</c:v>
                </c:pt>
                <c:pt idx="76">
                  <c:v>947</c:v>
                </c:pt>
                <c:pt idx="77">
                  <c:v>946</c:v>
                </c:pt>
                <c:pt idx="78">
                  <c:v>945</c:v>
                </c:pt>
                <c:pt idx="79">
                  <c:v>944</c:v>
                </c:pt>
                <c:pt idx="80">
                  <c:v>943</c:v>
                </c:pt>
                <c:pt idx="81">
                  <c:v>942</c:v>
                </c:pt>
                <c:pt idx="82">
                  <c:v>941</c:v>
                </c:pt>
                <c:pt idx="83">
                  <c:v>940</c:v>
                </c:pt>
                <c:pt idx="84">
                  <c:v>939</c:v>
                </c:pt>
                <c:pt idx="85">
                  <c:v>938</c:v>
                </c:pt>
                <c:pt idx="86">
                  <c:v>937</c:v>
                </c:pt>
                <c:pt idx="87">
                  <c:v>936</c:v>
                </c:pt>
                <c:pt idx="88">
                  <c:v>935</c:v>
                </c:pt>
                <c:pt idx="89">
                  <c:v>934</c:v>
                </c:pt>
                <c:pt idx="90">
                  <c:v>933</c:v>
                </c:pt>
                <c:pt idx="91">
                  <c:v>932</c:v>
                </c:pt>
                <c:pt idx="92">
                  <c:v>931</c:v>
                </c:pt>
                <c:pt idx="93">
                  <c:v>930</c:v>
                </c:pt>
                <c:pt idx="94">
                  <c:v>929</c:v>
                </c:pt>
                <c:pt idx="95">
                  <c:v>928</c:v>
                </c:pt>
                <c:pt idx="96">
                  <c:v>927</c:v>
                </c:pt>
                <c:pt idx="97">
                  <c:v>926</c:v>
                </c:pt>
                <c:pt idx="98">
                  <c:v>925</c:v>
                </c:pt>
                <c:pt idx="99">
                  <c:v>924</c:v>
                </c:pt>
                <c:pt idx="100">
                  <c:v>923</c:v>
                </c:pt>
                <c:pt idx="101">
                  <c:v>922</c:v>
                </c:pt>
                <c:pt idx="102">
                  <c:v>921</c:v>
                </c:pt>
                <c:pt idx="103">
                  <c:v>920</c:v>
                </c:pt>
                <c:pt idx="104">
                  <c:v>919</c:v>
                </c:pt>
                <c:pt idx="105">
                  <c:v>918</c:v>
                </c:pt>
                <c:pt idx="106">
                  <c:v>917</c:v>
                </c:pt>
                <c:pt idx="107">
                  <c:v>916</c:v>
                </c:pt>
                <c:pt idx="108">
                  <c:v>915</c:v>
                </c:pt>
                <c:pt idx="109">
                  <c:v>914</c:v>
                </c:pt>
                <c:pt idx="110">
                  <c:v>913</c:v>
                </c:pt>
                <c:pt idx="111">
                  <c:v>912</c:v>
                </c:pt>
                <c:pt idx="112">
                  <c:v>911</c:v>
                </c:pt>
                <c:pt idx="113">
                  <c:v>910</c:v>
                </c:pt>
                <c:pt idx="114">
                  <c:v>909</c:v>
                </c:pt>
                <c:pt idx="115">
                  <c:v>908</c:v>
                </c:pt>
                <c:pt idx="116">
                  <c:v>907</c:v>
                </c:pt>
                <c:pt idx="117">
                  <c:v>906</c:v>
                </c:pt>
                <c:pt idx="118">
                  <c:v>905</c:v>
                </c:pt>
                <c:pt idx="119">
                  <c:v>904</c:v>
                </c:pt>
                <c:pt idx="120">
                  <c:v>903</c:v>
                </c:pt>
                <c:pt idx="121">
                  <c:v>902</c:v>
                </c:pt>
                <c:pt idx="122">
                  <c:v>901</c:v>
                </c:pt>
                <c:pt idx="123">
                  <c:v>900</c:v>
                </c:pt>
                <c:pt idx="124">
                  <c:v>899</c:v>
                </c:pt>
                <c:pt idx="125">
                  <c:v>898</c:v>
                </c:pt>
                <c:pt idx="126">
                  <c:v>897</c:v>
                </c:pt>
                <c:pt idx="127">
                  <c:v>896</c:v>
                </c:pt>
                <c:pt idx="128">
                  <c:v>895</c:v>
                </c:pt>
                <c:pt idx="129">
                  <c:v>894</c:v>
                </c:pt>
                <c:pt idx="130">
                  <c:v>893</c:v>
                </c:pt>
                <c:pt idx="131">
                  <c:v>892</c:v>
                </c:pt>
                <c:pt idx="132">
                  <c:v>891</c:v>
                </c:pt>
                <c:pt idx="133">
                  <c:v>890</c:v>
                </c:pt>
                <c:pt idx="134">
                  <c:v>889</c:v>
                </c:pt>
                <c:pt idx="135">
                  <c:v>888</c:v>
                </c:pt>
                <c:pt idx="136">
                  <c:v>887</c:v>
                </c:pt>
                <c:pt idx="137">
                  <c:v>886</c:v>
                </c:pt>
                <c:pt idx="138">
                  <c:v>885</c:v>
                </c:pt>
                <c:pt idx="139">
                  <c:v>884</c:v>
                </c:pt>
                <c:pt idx="140">
                  <c:v>883</c:v>
                </c:pt>
                <c:pt idx="141">
                  <c:v>882</c:v>
                </c:pt>
                <c:pt idx="142">
                  <c:v>881</c:v>
                </c:pt>
                <c:pt idx="143">
                  <c:v>880</c:v>
                </c:pt>
                <c:pt idx="144">
                  <c:v>879</c:v>
                </c:pt>
                <c:pt idx="145">
                  <c:v>878</c:v>
                </c:pt>
                <c:pt idx="146">
                  <c:v>877</c:v>
                </c:pt>
                <c:pt idx="147">
                  <c:v>876</c:v>
                </c:pt>
                <c:pt idx="148">
                  <c:v>875</c:v>
                </c:pt>
                <c:pt idx="149">
                  <c:v>874</c:v>
                </c:pt>
                <c:pt idx="150">
                  <c:v>873</c:v>
                </c:pt>
                <c:pt idx="151">
                  <c:v>872</c:v>
                </c:pt>
                <c:pt idx="152">
                  <c:v>871</c:v>
                </c:pt>
                <c:pt idx="153">
                  <c:v>870</c:v>
                </c:pt>
                <c:pt idx="154">
                  <c:v>869</c:v>
                </c:pt>
                <c:pt idx="155">
                  <c:v>868</c:v>
                </c:pt>
                <c:pt idx="156">
                  <c:v>867</c:v>
                </c:pt>
                <c:pt idx="157">
                  <c:v>866</c:v>
                </c:pt>
                <c:pt idx="158">
                  <c:v>865</c:v>
                </c:pt>
                <c:pt idx="159">
                  <c:v>864</c:v>
                </c:pt>
                <c:pt idx="160">
                  <c:v>863</c:v>
                </c:pt>
                <c:pt idx="161">
                  <c:v>862</c:v>
                </c:pt>
                <c:pt idx="162">
                  <c:v>861</c:v>
                </c:pt>
                <c:pt idx="163">
                  <c:v>860</c:v>
                </c:pt>
                <c:pt idx="164">
                  <c:v>859</c:v>
                </c:pt>
                <c:pt idx="165">
                  <c:v>858</c:v>
                </c:pt>
                <c:pt idx="166">
                  <c:v>857</c:v>
                </c:pt>
                <c:pt idx="167">
                  <c:v>856</c:v>
                </c:pt>
                <c:pt idx="168">
                  <c:v>855</c:v>
                </c:pt>
                <c:pt idx="169">
                  <c:v>854</c:v>
                </c:pt>
                <c:pt idx="170">
                  <c:v>853</c:v>
                </c:pt>
                <c:pt idx="171">
                  <c:v>852</c:v>
                </c:pt>
                <c:pt idx="172">
                  <c:v>851</c:v>
                </c:pt>
                <c:pt idx="173">
                  <c:v>850</c:v>
                </c:pt>
                <c:pt idx="174">
                  <c:v>849</c:v>
                </c:pt>
                <c:pt idx="175">
                  <c:v>848</c:v>
                </c:pt>
                <c:pt idx="176">
                  <c:v>847</c:v>
                </c:pt>
                <c:pt idx="177">
                  <c:v>846</c:v>
                </c:pt>
                <c:pt idx="178">
                  <c:v>845</c:v>
                </c:pt>
                <c:pt idx="179">
                  <c:v>844</c:v>
                </c:pt>
                <c:pt idx="180">
                  <c:v>843</c:v>
                </c:pt>
                <c:pt idx="181">
                  <c:v>842</c:v>
                </c:pt>
                <c:pt idx="182">
                  <c:v>841</c:v>
                </c:pt>
                <c:pt idx="183">
                  <c:v>840</c:v>
                </c:pt>
                <c:pt idx="184">
                  <c:v>839</c:v>
                </c:pt>
                <c:pt idx="185">
                  <c:v>838</c:v>
                </c:pt>
                <c:pt idx="186">
                  <c:v>837</c:v>
                </c:pt>
                <c:pt idx="187">
                  <c:v>836</c:v>
                </c:pt>
                <c:pt idx="188">
                  <c:v>835</c:v>
                </c:pt>
                <c:pt idx="189">
                  <c:v>834</c:v>
                </c:pt>
                <c:pt idx="190">
                  <c:v>833</c:v>
                </c:pt>
                <c:pt idx="191">
                  <c:v>832</c:v>
                </c:pt>
                <c:pt idx="192">
                  <c:v>831</c:v>
                </c:pt>
                <c:pt idx="193">
                  <c:v>830</c:v>
                </c:pt>
                <c:pt idx="194">
                  <c:v>829</c:v>
                </c:pt>
                <c:pt idx="195">
                  <c:v>828</c:v>
                </c:pt>
                <c:pt idx="196">
                  <c:v>827</c:v>
                </c:pt>
                <c:pt idx="197">
                  <c:v>826</c:v>
                </c:pt>
                <c:pt idx="198">
                  <c:v>825</c:v>
                </c:pt>
                <c:pt idx="199">
                  <c:v>824</c:v>
                </c:pt>
                <c:pt idx="200">
                  <c:v>823</c:v>
                </c:pt>
                <c:pt idx="201">
                  <c:v>822</c:v>
                </c:pt>
                <c:pt idx="202">
                  <c:v>821</c:v>
                </c:pt>
                <c:pt idx="203">
                  <c:v>820</c:v>
                </c:pt>
                <c:pt idx="204">
                  <c:v>819</c:v>
                </c:pt>
                <c:pt idx="205">
                  <c:v>818</c:v>
                </c:pt>
                <c:pt idx="206">
                  <c:v>817</c:v>
                </c:pt>
                <c:pt idx="207">
                  <c:v>816</c:v>
                </c:pt>
                <c:pt idx="208">
                  <c:v>815</c:v>
                </c:pt>
                <c:pt idx="209">
                  <c:v>814</c:v>
                </c:pt>
                <c:pt idx="210">
                  <c:v>813</c:v>
                </c:pt>
                <c:pt idx="211">
                  <c:v>812</c:v>
                </c:pt>
                <c:pt idx="212">
                  <c:v>811</c:v>
                </c:pt>
                <c:pt idx="213">
                  <c:v>810</c:v>
                </c:pt>
                <c:pt idx="214">
                  <c:v>809</c:v>
                </c:pt>
                <c:pt idx="215">
                  <c:v>808</c:v>
                </c:pt>
                <c:pt idx="216">
                  <c:v>807</c:v>
                </c:pt>
                <c:pt idx="217">
                  <c:v>806</c:v>
                </c:pt>
                <c:pt idx="218">
                  <c:v>805</c:v>
                </c:pt>
                <c:pt idx="219">
                  <c:v>804</c:v>
                </c:pt>
                <c:pt idx="220">
                  <c:v>803</c:v>
                </c:pt>
                <c:pt idx="221">
                  <c:v>802</c:v>
                </c:pt>
                <c:pt idx="222">
                  <c:v>801</c:v>
                </c:pt>
                <c:pt idx="223">
                  <c:v>800</c:v>
                </c:pt>
                <c:pt idx="224">
                  <c:v>799</c:v>
                </c:pt>
                <c:pt idx="225">
                  <c:v>798</c:v>
                </c:pt>
                <c:pt idx="226">
                  <c:v>797</c:v>
                </c:pt>
                <c:pt idx="227">
                  <c:v>796</c:v>
                </c:pt>
                <c:pt idx="228">
                  <c:v>795</c:v>
                </c:pt>
                <c:pt idx="229">
                  <c:v>794</c:v>
                </c:pt>
                <c:pt idx="230">
                  <c:v>793</c:v>
                </c:pt>
                <c:pt idx="231">
                  <c:v>792</c:v>
                </c:pt>
                <c:pt idx="232">
                  <c:v>791</c:v>
                </c:pt>
                <c:pt idx="233">
                  <c:v>790</c:v>
                </c:pt>
                <c:pt idx="234">
                  <c:v>789</c:v>
                </c:pt>
                <c:pt idx="235">
                  <c:v>788</c:v>
                </c:pt>
                <c:pt idx="236">
                  <c:v>787</c:v>
                </c:pt>
                <c:pt idx="237">
                  <c:v>786</c:v>
                </c:pt>
                <c:pt idx="238">
                  <c:v>785</c:v>
                </c:pt>
                <c:pt idx="239">
                  <c:v>784</c:v>
                </c:pt>
                <c:pt idx="240">
                  <c:v>783</c:v>
                </c:pt>
                <c:pt idx="241">
                  <c:v>782</c:v>
                </c:pt>
                <c:pt idx="242">
                  <c:v>781</c:v>
                </c:pt>
                <c:pt idx="243">
                  <c:v>780</c:v>
                </c:pt>
                <c:pt idx="244">
                  <c:v>779</c:v>
                </c:pt>
                <c:pt idx="245">
                  <c:v>778</c:v>
                </c:pt>
                <c:pt idx="246">
                  <c:v>777</c:v>
                </c:pt>
                <c:pt idx="247">
                  <c:v>776</c:v>
                </c:pt>
                <c:pt idx="248">
                  <c:v>775</c:v>
                </c:pt>
                <c:pt idx="249">
                  <c:v>774</c:v>
                </c:pt>
                <c:pt idx="250">
                  <c:v>773</c:v>
                </c:pt>
                <c:pt idx="251">
                  <c:v>772</c:v>
                </c:pt>
                <c:pt idx="252">
                  <c:v>771</c:v>
                </c:pt>
                <c:pt idx="253">
                  <c:v>770</c:v>
                </c:pt>
                <c:pt idx="254">
                  <c:v>769</c:v>
                </c:pt>
                <c:pt idx="255">
                  <c:v>768</c:v>
                </c:pt>
                <c:pt idx="256">
                  <c:v>767</c:v>
                </c:pt>
                <c:pt idx="257">
                  <c:v>766</c:v>
                </c:pt>
                <c:pt idx="258">
                  <c:v>765</c:v>
                </c:pt>
                <c:pt idx="259">
                  <c:v>764</c:v>
                </c:pt>
                <c:pt idx="260">
                  <c:v>763</c:v>
                </c:pt>
                <c:pt idx="261">
                  <c:v>762</c:v>
                </c:pt>
                <c:pt idx="262">
                  <c:v>761</c:v>
                </c:pt>
                <c:pt idx="263">
                  <c:v>760</c:v>
                </c:pt>
                <c:pt idx="264">
                  <c:v>759</c:v>
                </c:pt>
                <c:pt idx="265">
                  <c:v>758</c:v>
                </c:pt>
                <c:pt idx="266">
                  <c:v>757</c:v>
                </c:pt>
                <c:pt idx="267">
                  <c:v>756</c:v>
                </c:pt>
                <c:pt idx="268">
                  <c:v>755</c:v>
                </c:pt>
                <c:pt idx="269">
                  <c:v>754</c:v>
                </c:pt>
                <c:pt idx="270">
                  <c:v>753</c:v>
                </c:pt>
                <c:pt idx="271">
                  <c:v>752</c:v>
                </c:pt>
                <c:pt idx="272">
                  <c:v>751</c:v>
                </c:pt>
                <c:pt idx="273">
                  <c:v>750</c:v>
                </c:pt>
                <c:pt idx="274">
                  <c:v>749</c:v>
                </c:pt>
                <c:pt idx="275">
                  <c:v>748</c:v>
                </c:pt>
                <c:pt idx="276">
                  <c:v>747</c:v>
                </c:pt>
                <c:pt idx="277">
                  <c:v>746</c:v>
                </c:pt>
                <c:pt idx="278">
                  <c:v>745</c:v>
                </c:pt>
                <c:pt idx="279">
                  <c:v>744</c:v>
                </c:pt>
                <c:pt idx="280">
                  <c:v>743</c:v>
                </c:pt>
                <c:pt idx="281">
                  <c:v>742</c:v>
                </c:pt>
                <c:pt idx="282">
                  <c:v>741</c:v>
                </c:pt>
                <c:pt idx="283">
                  <c:v>740</c:v>
                </c:pt>
                <c:pt idx="284">
                  <c:v>739</c:v>
                </c:pt>
                <c:pt idx="285">
                  <c:v>738</c:v>
                </c:pt>
                <c:pt idx="286">
                  <c:v>737</c:v>
                </c:pt>
                <c:pt idx="287">
                  <c:v>736</c:v>
                </c:pt>
                <c:pt idx="288">
                  <c:v>735</c:v>
                </c:pt>
                <c:pt idx="289">
                  <c:v>734</c:v>
                </c:pt>
                <c:pt idx="290">
                  <c:v>733</c:v>
                </c:pt>
                <c:pt idx="291">
                  <c:v>732</c:v>
                </c:pt>
                <c:pt idx="292">
                  <c:v>731</c:v>
                </c:pt>
                <c:pt idx="293">
                  <c:v>730</c:v>
                </c:pt>
                <c:pt idx="294">
                  <c:v>729</c:v>
                </c:pt>
                <c:pt idx="295">
                  <c:v>728</c:v>
                </c:pt>
                <c:pt idx="296">
                  <c:v>727</c:v>
                </c:pt>
                <c:pt idx="297">
                  <c:v>726</c:v>
                </c:pt>
                <c:pt idx="298">
                  <c:v>725</c:v>
                </c:pt>
                <c:pt idx="299">
                  <c:v>724</c:v>
                </c:pt>
                <c:pt idx="300">
                  <c:v>723</c:v>
                </c:pt>
                <c:pt idx="301">
                  <c:v>722</c:v>
                </c:pt>
                <c:pt idx="302">
                  <c:v>721</c:v>
                </c:pt>
                <c:pt idx="303">
                  <c:v>720</c:v>
                </c:pt>
                <c:pt idx="304">
                  <c:v>719</c:v>
                </c:pt>
                <c:pt idx="305">
                  <c:v>718</c:v>
                </c:pt>
                <c:pt idx="306">
                  <c:v>717</c:v>
                </c:pt>
                <c:pt idx="307">
                  <c:v>716</c:v>
                </c:pt>
                <c:pt idx="308">
                  <c:v>715</c:v>
                </c:pt>
                <c:pt idx="309">
                  <c:v>714</c:v>
                </c:pt>
                <c:pt idx="310">
                  <c:v>713</c:v>
                </c:pt>
                <c:pt idx="311">
                  <c:v>712</c:v>
                </c:pt>
                <c:pt idx="312">
                  <c:v>711</c:v>
                </c:pt>
                <c:pt idx="313">
                  <c:v>710</c:v>
                </c:pt>
                <c:pt idx="314">
                  <c:v>709</c:v>
                </c:pt>
                <c:pt idx="315">
                  <c:v>708</c:v>
                </c:pt>
                <c:pt idx="316">
                  <c:v>707</c:v>
                </c:pt>
                <c:pt idx="317">
                  <c:v>706</c:v>
                </c:pt>
                <c:pt idx="318">
                  <c:v>705</c:v>
                </c:pt>
                <c:pt idx="319">
                  <c:v>704</c:v>
                </c:pt>
                <c:pt idx="320">
                  <c:v>703</c:v>
                </c:pt>
                <c:pt idx="321">
                  <c:v>702</c:v>
                </c:pt>
                <c:pt idx="322">
                  <c:v>701</c:v>
                </c:pt>
                <c:pt idx="323">
                  <c:v>700</c:v>
                </c:pt>
                <c:pt idx="324">
                  <c:v>699</c:v>
                </c:pt>
                <c:pt idx="325">
                  <c:v>698</c:v>
                </c:pt>
                <c:pt idx="326">
                  <c:v>697</c:v>
                </c:pt>
                <c:pt idx="327">
                  <c:v>696</c:v>
                </c:pt>
                <c:pt idx="328">
                  <c:v>695</c:v>
                </c:pt>
                <c:pt idx="329">
                  <c:v>694</c:v>
                </c:pt>
                <c:pt idx="330">
                  <c:v>693</c:v>
                </c:pt>
                <c:pt idx="331">
                  <c:v>692</c:v>
                </c:pt>
                <c:pt idx="332">
                  <c:v>691</c:v>
                </c:pt>
                <c:pt idx="333">
                  <c:v>690</c:v>
                </c:pt>
                <c:pt idx="334">
                  <c:v>689</c:v>
                </c:pt>
                <c:pt idx="335">
                  <c:v>688</c:v>
                </c:pt>
                <c:pt idx="336">
                  <c:v>687</c:v>
                </c:pt>
                <c:pt idx="337">
                  <c:v>686</c:v>
                </c:pt>
                <c:pt idx="338">
                  <c:v>685</c:v>
                </c:pt>
                <c:pt idx="339">
                  <c:v>684</c:v>
                </c:pt>
                <c:pt idx="340">
                  <c:v>683</c:v>
                </c:pt>
                <c:pt idx="341">
                  <c:v>682</c:v>
                </c:pt>
                <c:pt idx="342">
                  <c:v>681</c:v>
                </c:pt>
                <c:pt idx="343">
                  <c:v>680</c:v>
                </c:pt>
                <c:pt idx="344">
                  <c:v>679</c:v>
                </c:pt>
                <c:pt idx="345">
                  <c:v>678</c:v>
                </c:pt>
                <c:pt idx="346">
                  <c:v>677</c:v>
                </c:pt>
                <c:pt idx="347">
                  <c:v>676</c:v>
                </c:pt>
                <c:pt idx="348">
                  <c:v>675</c:v>
                </c:pt>
                <c:pt idx="349">
                  <c:v>674</c:v>
                </c:pt>
                <c:pt idx="350">
                  <c:v>673</c:v>
                </c:pt>
                <c:pt idx="351">
                  <c:v>672</c:v>
                </c:pt>
                <c:pt idx="352">
                  <c:v>671</c:v>
                </c:pt>
                <c:pt idx="353">
                  <c:v>670</c:v>
                </c:pt>
                <c:pt idx="354">
                  <c:v>669</c:v>
                </c:pt>
                <c:pt idx="355">
                  <c:v>668</c:v>
                </c:pt>
                <c:pt idx="356">
                  <c:v>667</c:v>
                </c:pt>
                <c:pt idx="357">
                  <c:v>666</c:v>
                </c:pt>
                <c:pt idx="358">
                  <c:v>665</c:v>
                </c:pt>
                <c:pt idx="359">
                  <c:v>664</c:v>
                </c:pt>
                <c:pt idx="360">
                  <c:v>663</c:v>
                </c:pt>
                <c:pt idx="361">
                  <c:v>662</c:v>
                </c:pt>
                <c:pt idx="362">
                  <c:v>661</c:v>
                </c:pt>
                <c:pt idx="363">
                  <c:v>660</c:v>
                </c:pt>
                <c:pt idx="364">
                  <c:v>659</c:v>
                </c:pt>
                <c:pt idx="365">
                  <c:v>658</c:v>
                </c:pt>
                <c:pt idx="366">
                  <c:v>657</c:v>
                </c:pt>
                <c:pt idx="367">
                  <c:v>656</c:v>
                </c:pt>
                <c:pt idx="368">
                  <c:v>655</c:v>
                </c:pt>
                <c:pt idx="369">
                  <c:v>654</c:v>
                </c:pt>
                <c:pt idx="370">
                  <c:v>653</c:v>
                </c:pt>
                <c:pt idx="371">
                  <c:v>652</c:v>
                </c:pt>
                <c:pt idx="372">
                  <c:v>651</c:v>
                </c:pt>
                <c:pt idx="373">
                  <c:v>650</c:v>
                </c:pt>
                <c:pt idx="374">
                  <c:v>649</c:v>
                </c:pt>
                <c:pt idx="375">
                  <c:v>648</c:v>
                </c:pt>
                <c:pt idx="376">
                  <c:v>647</c:v>
                </c:pt>
                <c:pt idx="377">
                  <c:v>646</c:v>
                </c:pt>
                <c:pt idx="378">
                  <c:v>645</c:v>
                </c:pt>
                <c:pt idx="379">
                  <c:v>644</c:v>
                </c:pt>
                <c:pt idx="380">
                  <c:v>643</c:v>
                </c:pt>
                <c:pt idx="381">
                  <c:v>642</c:v>
                </c:pt>
                <c:pt idx="382">
                  <c:v>641</c:v>
                </c:pt>
                <c:pt idx="383">
                  <c:v>640</c:v>
                </c:pt>
                <c:pt idx="384">
                  <c:v>639</c:v>
                </c:pt>
                <c:pt idx="385">
                  <c:v>638</c:v>
                </c:pt>
                <c:pt idx="386">
                  <c:v>637</c:v>
                </c:pt>
                <c:pt idx="387">
                  <c:v>636</c:v>
                </c:pt>
                <c:pt idx="388">
                  <c:v>635</c:v>
                </c:pt>
                <c:pt idx="389">
                  <c:v>634</c:v>
                </c:pt>
                <c:pt idx="390">
                  <c:v>633</c:v>
                </c:pt>
                <c:pt idx="391">
                  <c:v>632</c:v>
                </c:pt>
                <c:pt idx="392">
                  <c:v>631</c:v>
                </c:pt>
                <c:pt idx="393">
                  <c:v>630</c:v>
                </c:pt>
                <c:pt idx="394">
                  <c:v>629</c:v>
                </c:pt>
                <c:pt idx="395">
                  <c:v>628</c:v>
                </c:pt>
                <c:pt idx="396">
                  <c:v>627</c:v>
                </c:pt>
                <c:pt idx="397">
                  <c:v>626</c:v>
                </c:pt>
                <c:pt idx="398">
                  <c:v>625</c:v>
                </c:pt>
                <c:pt idx="399">
                  <c:v>624</c:v>
                </c:pt>
                <c:pt idx="400">
                  <c:v>623</c:v>
                </c:pt>
                <c:pt idx="401">
                  <c:v>622</c:v>
                </c:pt>
                <c:pt idx="402">
                  <c:v>621</c:v>
                </c:pt>
                <c:pt idx="403">
                  <c:v>620</c:v>
                </c:pt>
                <c:pt idx="404">
                  <c:v>619</c:v>
                </c:pt>
                <c:pt idx="405">
                  <c:v>618</c:v>
                </c:pt>
                <c:pt idx="406">
                  <c:v>617</c:v>
                </c:pt>
                <c:pt idx="407">
                  <c:v>616</c:v>
                </c:pt>
                <c:pt idx="408">
                  <c:v>615</c:v>
                </c:pt>
                <c:pt idx="409">
                  <c:v>614</c:v>
                </c:pt>
                <c:pt idx="410">
                  <c:v>613</c:v>
                </c:pt>
                <c:pt idx="411">
                  <c:v>612</c:v>
                </c:pt>
                <c:pt idx="412">
                  <c:v>611</c:v>
                </c:pt>
                <c:pt idx="413">
                  <c:v>610</c:v>
                </c:pt>
                <c:pt idx="414">
                  <c:v>609</c:v>
                </c:pt>
                <c:pt idx="415">
                  <c:v>608</c:v>
                </c:pt>
                <c:pt idx="416">
                  <c:v>607</c:v>
                </c:pt>
                <c:pt idx="417">
                  <c:v>606</c:v>
                </c:pt>
                <c:pt idx="418">
                  <c:v>605</c:v>
                </c:pt>
                <c:pt idx="419">
                  <c:v>604</c:v>
                </c:pt>
                <c:pt idx="420">
                  <c:v>603</c:v>
                </c:pt>
                <c:pt idx="421">
                  <c:v>602</c:v>
                </c:pt>
                <c:pt idx="422">
                  <c:v>601</c:v>
                </c:pt>
                <c:pt idx="423">
                  <c:v>600</c:v>
                </c:pt>
                <c:pt idx="424">
                  <c:v>599</c:v>
                </c:pt>
                <c:pt idx="425">
                  <c:v>598</c:v>
                </c:pt>
                <c:pt idx="426">
                  <c:v>597</c:v>
                </c:pt>
                <c:pt idx="427">
                  <c:v>596</c:v>
                </c:pt>
                <c:pt idx="428">
                  <c:v>595</c:v>
                </c:pt>
                <c:pt idx="429">
                  <c:v>594</c:v>
                </c:pt>
                <c:pt idx="430">
                  <c:v>593</c:v>
                </c:pt>
                <c:pt idx="431">
                  <c:v>592</c:v>
                </c:pt>
                <c:pt idx="432">
                  <c:v>591</c:v>
                </c:pt>
                <c:pt idx="433">
                  <c:v>590</c:v>
                </c:pt>
                <c:pt idx="434">
                  <c:v>589</c:v>
                </c:pt>
                <c:pt idx="435">
                  <c:v>588</c:v>
                </c:pt>
                <c:pt idx="436">
                  <c:v>587</c:v>
                </c:pt>
                <c:pt idx="437">
                  <c:v>586</c:v>
                </c:pt>
                <c:pt idx="438">
                  <c:v>585</c:v>
                </c:pt>
                <c:pt idx="439">
                  <c:v>584</c:v>
                </c:pt>
                <c:pt idx="440">
                  <c:v>583</c:v>
                </c:pt>
                <c:pt idx="441">
                  <c:v>582</c:v>
                </c:pt>
                <c:pt idx="442">
                  <c:v>581</c:v>
                </c:pt>
                <c:pt idx="443">
                  <c:v>580</c:v>
                </c:pt>
                <c:pt idx="444">
                  <c:v>579</c:v>
                </c:pt>
                <c:pt idx="445">
                  <c:v>578</c:v>
                </c:pt>
                <c:pt idx="446">
                  <c:v>577</c:v>
                </c:pt>
                <c:pt idx="447">
                  <c:v>576</c:v>
                </c:pt>
                <c:pt idx="448">
                  <c:v>575</c:v>
                </c:pt>
                <c:pt idx="449">
                  <c:v>574</c:v>
                </c:pt>
                <c:pt idx="450">
                  <c:v>573</c:v>
                </c:pt>
                <c:pt idx="451">
                  <c:v>572</c:v>
                </c:pt>
                <c:pt idx="452">
                  <c:v>571</c:v>
                </c:pt>
                <c:pt idx="453">
                  <c:v>570</c:v>
                </c:pt>
                <c:pt idx="454">
                  <c:v>569</c:v>
                </c:pt>
                <c:pt idx="455">
                  <c:v>568</c:v>
                </c:pt>
                <c:pt idx="456">
                  <c:v>567</c:v>
                </c:pt>
                <c:pt idx="457">
                  <c:v>566</c:v>
                </c:pt>
                <c:pt idx="458">
                  <c:v>565</c:v>
                </c:pt>
                <c:pt idx="459">
                  <c:v>564</c:v>
                </c:pt>
                <c:pt idx="460">
                  <c:v>563</c:v>
                </c:pt>
                <c:pt idx="461">
                  <c:v>562</c:v>
                </c:pt>
                <c:pt idx="462">
                  <c:v>561</c:v>
                </c:pt>
                <c:pt idx="463">
                  <c:v>560</c:v>
                </c:pt>
                <c:pt idx="464">
                  <c:v>559</c:v>
                </c:pt>
                <c:pt idx="465">
                  <c:v>558</c:v>
                </c:pt>
                <c:pt idx="466">
                  <c:v>557</c:v>
                </c:pt>
                <c:pt idx="467">
                  <c:v>556</c:v>
                </c:pt>
                <c:pt idx="468">
                  <c:v>555</c:v>
                </c:pt>
                <c:pt idx="469">
                  <c:v>554</c:v>
                </c:pt>
                <c:pt idx="470">
                  <c:v>553</c:v>
                </c:pt>
                <c:pt idx="471">
                  <c:v>552</c:v>
                </c:pt>
                <c:pt idx="472">
                  <c:v>551</c:v>
                </c:pt>
                <c:pt idx="473">
                  <c:v>550</c:v>
                </c:pt>
                <c:pt idx="474">
                  <c:v>549</c:v>
                </c:pt>
                <c:pt idx="475">
                  <c:v>548</c:v>
                </c:pt>
                <c:pt idx="476">
                  <c:v>547</c:v>
                </c:pt>
                <c:pt idx="477">
                  <c:v>546</c:v>
                </c:pt>
                <c:pt idx="478">
                  <c:v>545</c:v>
                </c:pt>
                <c:pt idx="479">
                  <c:v>544</c:v>
                </c:pt>
                <c:pt idx="480">
                  <c:v>543</c:v>
                </c:pt>
                <c:pt idx="481">
                  <c:v>542</c:v>
                </c:pt>
                <c:pt idx="482">
                  <c:v>541</c:v>
                </c:pt>
                <c:pt idx="483">
                  <c:v>540</c:v>
                </c:pt>
                <c:pt idx="484">
                  <c:v>539</c:v>
                </c:pt>
                <c:pt idx="485">
                  <c:v>538</c:v>
                </c:pt>
                <c:pt idx="486">
                  <c:v>537</c:v>
                </c:pt>
                <c:pt idx="487">
                  <c:v>536</c:v>
                </c:pt>
                <c:pt idx="488">
                  <c:v>535</c:v>
                </c:pt>
                <c:pt idx="489">
                  <c:v>534</c:v>
                </c:pt>
                <c:pt idx="490">
                  <c:v>533</c:v>
                </c:pt>
                <c:pt idx="491">
                  <c:v>532</c:v>
                </c:pt>
                <c:pt idx="492">
                  <c:v>531</c:v>
                </c:pt>
                <c:pt idx="493">
                  <c:v>530</c:v>
                </c:pt>
                <c:pt idx="494">
                  <c:v>529</c:v>
                </c:pt>
                <c:pt idx="495">
                  <c:v>528</c:v>
                </c:pt>
                <c:pt idx="496">
                  <c:v>527</c:v>
                </c:pt>
                <c:pt idx="497">
                  <c:v>526</c:v>
                </c:pt>
                <c:pt idx="498">
                  <c:v>525</c:v>
                </c:pt>
                <c:pt idx="499">
                  <c:v>524</c:v>
                </c:pt>
                <c:pt idx="500">
                  <c:v>523</c:v>
                </c:pt>
                <c:pt idx="501">
                  <c:v>522</c:v>
                </c:pt>
                <c:pt idx="502">
                  <c:v>521</c:v>
                </c:pt>
                <c:pt idx="503">
                  <c:v>520</c:v>
                </c:pt>
                <c:pt idx="504">
                  <c:v>519</c:v>
                </c:pt>
                <c:pt idx="505">
                  <c:v>518</c:v>
                </c:pt>
                <c:pt idx="506">
                  <c:v>517</c:v>
                </c:pt>
                <c:pt idx="507">
                  <c:v>516</c:v>
                </c:pt>
                <c:pt idx="508">
                  <c:v>515</c:v>
                </c:pt>
                <c:pt idx="509">
                  <c:v>514</c:v>
                </c:pt>
                <c:pt idx="510">
                  <c:v>513</c:v>
                </c:pt>
                <c:pt idx="511">
                  <c:v>512</c:v>
                </c:pt>
                <c:pt idx="512">
                  <c:v>511</c:v>
                </c:pt>
                <c:pt idx="513">
                  <c:v>510</c:v>
                </c:pt>
                <c:pt idx="514">
                  <c:v>509</c:v>
                </c:pt>
                <c:pt idx="515">
                  <c:v>508</c:v>
                </c:pt>
                <c:pt idx="516">
                  <c:v>507</c:v>
                </c:pt>
                <c:pt idx="517">
                  <c:v>506</c:v>
                </c:pt>
                <c:pt idx="518">
                  <c:v>505</c:v>
                </c:pt>
                <c:pt idx="519">
                  <c:v>504</c:v>
                </c:pt>
                <c:pt idx="520">
                  <c:v>503</c:v>
                </c:pt>
                <c:pt idx="521">
                  <c:v>502</c:v>
                </c:pt>
                <c:pt idx="522">
                  <c:v>501</c:v>
                </c:pt>
                <c:pt idx="523">
                  <c:v>500</c:v>
                </c:pt>
                <c:pt idx="524">
                  <c:v>499</c:v>
                </c:pt>
                <c:pt idx="525">
                  <c:v>498</c:v>
                </c:pt>
                <c:pt idx="526">
                  <c:v>497</c:v>
                </c:pt>
                <c:pt idx="527">
                  <c:v>496</c:v>
                </c:pt>
                <c:pt idx="528">
                  <c:v>495</c:v>
                </c:pt>
                <c:pt idx="529">
                  <c:v>494</c:v>
                </c:pt>
                <c:pt idx="530">
                  <c:v>493</c:v>
                </c:pt>
                <c:pt idx="531">
                  <c:v>492</c:v>
                </c:pt>
                <c:pt idx="532">
                  <c:v>491</c:v>
                </c:pt>
                <c:pt idx="533">
                  <c:v>490</c:v>
                </c:pt>
                <c:pt idx="534">
                  <c:v>489</c:v>
                </c:pt>
                <c:pt idx="535">
                  <c:v>488</c:v>
                </c:pt>
                <c:pt idx="536">
                  <c:v>487</c:v>
                </c:pt>
                <c:pt idx="537">
                  <c:v>486</c:v>
                </c:pt>
                <c:pt idx="538">
                  <c:v>485</c:v>
                </c:pt>
                <c:pt idx="539">
                  <c:v>484</c:v>
                </c:pt>
                <c:pt idx="540">
                  <c:v>483</c:v>
                </c:pt>
                <c:pt idx="541">
                  <c:v>482</c:v>
                </c:pt>
                <c:pt idx="542">
                  <c:v>481</c:v>
                </c:pt>
                <c:pt idx="543">
                  <c:v>480</c:v>
                </c:pt>
                <c:pt idx="544">
                  <c:v>479</c:v>
                </c:pt>
                <c:pt idx="545">
                  <c:v>478</c:v>
                </c:pt>
                <c:pt idx="546">
                  <c:v>477</c:v>
                </c:pt>
                <c:pt idx="547">
                  <c:v>476</c:v>
                </c:pt>
                <c:pt idx="548">
                  <c:v>475</c:v>
                </c:pt>
                <c:pt idx="549">
                  <c:v>474</c:v>
                </c:pt>
                <c:pt idx="550">
                  <c:v>473</c:v>
                </c:pt>
                <c:pt idx="551">
                  <c:v>472</c:v>
                </c:pt>
                <c:pt idx="552">
                  <c:v>471</c:v>
                </c:pt>
                <c:pt idx="553">
                  <c:v>470</c:v>
                </c:pt>
                <c:pt idx="554">
                  <c:v>469</c:v>
                </c:pt>
                <c:pt idx="555">
                  <c:v>468</c:v>
                </c:pt>
                <c:pt idx="556">
                  <c:v>467</c:v>
                </c:pt>
                <c:pt idx="557">
                  <c:v>466</c:v>
                </c:pt>
                <c:pt idx="558">
                  <c:v>465</c:v>
                </c:pt>
                <c:pt idx="559">
                  <c:v>464</c:v>
                </c:pt>
                <c:pt idx="560">
                  <c:v>463</c:v>
                </c:pt>
                <c:pt idx="561">
                  <c:v>462</c:v>
                </c:pt>
                <c:pt idx="562">
                  <c:v>461</c:v>
                </c:pt>
                <c:pt idx="563">
                  <c:v>460</c:v>
                </c:pt>
                <c:pt idx="564">
                  <c:v>459</c:v>
                </c:pt>
                <c:pt idx="565">
                  <c:v>458</c:v>
                </c:pt>
                <c:pt idx="566">
                  <c:v>457</c:v>
                </c:pt>
                <c:pt idx="567">
                  <c:v>456</c:v>
                </c:pt>
                <c:pt idx="568">
                  <c:v>455</c:v>
                </c:pt>
                <c:pt idx="569">
                  <c:v>454</c:v>
                </c:pt>
                <c:pt idx="570">
                  <c:v>453</c:v>
                </c:pt>
                <c:pt idx="571">
                  <c:v>452</c:v>
                </c:pt>
                <c:pt idx="572">
                  <c:v>451</c:v>
                </c:pt>
                <c:pt idx="573">
                  <c:v>450</c:v>
                </c:pt>
                <c:pt idx="574">
                  <c:v>449</c:v>
                </c:pt>
                <c:pt idx="575">
                  <c:v>448</c:v>
                </c:pt>
                <c:pt idx="576">
                  <c:v>447</c:v>
                </c:pt>
                <c:pt idx="577">
                  <c:v>446</c:v>
                </c:pt>
                <c:pt idx="578">
                  <c:v>445</c:v>
                </c:pt>
                <c:pt idx="579">
                  <c:v>444</c:v>
                </c:pt>
                <c:pt idx="580">
                  <c:v>443</c:v>
                </c:pt>
                <c:pt idx="581">
                  <c:v>442</c:v>
                </c:pt>
                <c:pt idx="582">
                  <c:v>441</c:v>
                </c:pt>
                <c:pt idx="583">
                  <c:v>440</c:v>
                </c:pt>
                <c:pt idx="584">
                  <c:v>439</c:v>
                </c:pt>
                <c:pt idx="585">
                  <c:v>438</c:v>
                </c:pt>
                <c:pt idx="586">
                  <c:v>437</c:v>
                </c:pt>
                <c:pt idx="587">
                  <c:v>436</c:v>
                </c:pt>
                <c:pt idx="588">
                  <c:v>435</c:v>
                </c:pt>
                <c:pt idx="589">
                  <c:v>434</c:v>
                </c:pt>
                <c:pt idx="590">
                  <c:v>433</c:v>
                </c:pt>
                <c:pt idx="591">
                  <c:v>432</c:v>
                </c:pt>
                <c:pt idx="592">
                  <c:v>431</c:v>
                </c:pt>
                <c:pt idx="593">
                  <c:v>430</c:v>
                </c:pt>
                <c:pt idx="594">
                  <c:v>429</c:v>
                </c:pt>
                <c:pt idx="595">
                  <c:v>428</c:v>
                </c:pt>
                <c:pt idx="596">
                  <c:v>427</c:v>
                </c:pt>
                <c:pt idx="597">
                  <c:v>426</c:v>
                </c:pt>
                <c:pt idx="598">
                  <c:v>425</c:v>
                </c:pt>
                <c:pt idx="599">
                  <c:v>424</c:v>
                </c:pt>
                <c:pt idx="600">
                  <c:v>423</c:v>
                </c:pt>
                <c:pt idx="601">
                  <c:v>422</c:v>
                </c:pt>
                <c:pt idx="602">
                  <c:v>421</c:v>
                </c:pt>
                <c:pt idx="603">
                  <c:v>420</c:v>
                </c:pt>
                <c:pt idx="604">
                  <c:v>419</c:v>
                </c:pt>
                <c:pt idx="605">
                  <c:v>418</c:v>
                </c:pt>
                <c:pt idx="606">
                  <c:v>417</c:v>
                </c:pt>
                <c:pt idx="607">
                  <c:v>416</c:v>
                </c:pt>
                <c:pt idx="608">
                  <c:v>415</c:v>
                </c:pt>
                <c:pt idx="609">
                  <c:v>414</c:v>
                </c:pt>
                <c:pt idx="610">
                  <c:v>413</c:v>
                </c:pt>
                <c:pt idx="611">
                  <c:v>412</c:v>
                </c:pt>
                <c:pt idx="612">
                  <c:v>411</c:v>
                </c:pt>
                <c:pt idx="613">
                  <c:v>410</c:v>
                </c:pt>
                <c:pt idx="614">
                  <c:v>409</c:v>
                </c:pt>
                <c:pt idx="615">
                  <c:v>408</c:v>
                </c:pt>
                <c:pt idx="616">
                  <c:v>407</c:v>
                </c:pt>
                <c:pt idx="617">
                  <c:v>406</c:v>
                </c:pt>
                <c:pt idx="618">
                  <c:v>405</c:v>
                </c:pt>
                <c:pt idx="619">
                  <c:v>404</c:v>
                </c:pt>
                <c:pt idx="620">
                  <c:v>403</c:v>
                </c:pt>
                <c:pt idx="621">
                  <c:v>402</c:v>
                </c:pt>
                <c:pt idx="622">
                  <c:v>401</c:v>
                </c:pt>
                <c:pt idx="623">
                  <c:v>400</c:v>
                </c:pt>
                <c:pt idx="624">
                  <c:v>399</c:v>
                </c:pt>
                <c:pt idx="625">
                  <c:v>398</c:v>
                </c:pt>
                <c:pt idx="626">
                  <c:v>397</c:v>
                </c:pt>
                <c:pt idx="627">
                  <c:v>396</c:v>
                </c:pt>
                <c:pt idx="628">
                  <c:v>395</c:v>
                </c:pt>
                <c:pt idx="629">
                  <c:v>394</c:v>
                </c:pt>
                <c:pt idx="630">
                  <c:v>393</c:v>
                </c:pt>
                <c:pt idx="631">
                  <c:v>392</c:v>
                </c:pt>
                <c:pt idx="632">
                  <c:v>391</c:v>
                </c:pt>
                <c:pt idx="633">
                  <c:v>390</c:v>
                </c:pt>
                <c:pt idx="634">
                  <c:v>389</c:v>
                </c:pt>
                <c:pt idx="635">
                  <c:v>388</c:v>
                </c:pt>
                <c:pt idx="636">
                  <c:v>387</c:v>
                </c:pt>
                <c:pt idx="637">
                  <c:v>386</c:v>
                </c:pt>
                <c:pt idx="638">
                  <c:v>385</c:v>
                </c:pt>
                <c:pt idx="639">
                  <c:v>384</c:v>
                </c:pt>
                <c:pt idx="640">
                  <c:v>383</c:v>
                </c:pt>
                <c:pt idx="641">
                  <c:v>382</c:v>
                </c:pt>
                <c:pt idx="642">
                  <c:v>381</c:v>
                </c:pt>
                <c:pt idx="643">
                  <c:v>380</c:v>
                </c:pt>
                <c:pt idx="644">
                  <c:v>379</c:v>
                </c:pt>
                <c:pt idx="645">
                  <c:v>378</c:v>
                </c:pt>
                <c:pt idx="646">
                  <c:v>377</c:v>
                </c:pt>
                <c:pt idx="647">
                  <c:v>376</c:v>
                </c:pt>
                <c:pt idx="648">
                  <c:v>375</c:v>
                </c:pt>
                <c:pt idx="649">
                  <c:v>374</c:v>
                </c:pt>
                <c:pt idx="650">
                  <c:v>373</c:v>
                </c:pt>
                <c:pt idx="651">
                  <c:v>372</c:v>
                </c:pt>
                <c:pt idx="652">
                  <c:v>371</c:v>
                </c:pt>
                <c:pt idx="653">
                  <c:v>370</c:v>
                </c:pt>
                <c:pt idx="654">
                  <c:v>369</c:v>
                </c:pt>
                <c:pt idx="655">
                  <c:v>368</c:v>
                </c:pt>
                <c:pt idx="656">
                  <c:v>367</c:v>
                </c:pt>
                <c:pt idx="657">
                  <c:v>366</c:v>
                </c:pt>
                <c:pt idx="658">
                  <c:v>365</c:v>
                </c:pt>
                <c:pt idx="659">
                  <c:v>364</c:v>
                </c:pt>
                <c:pt idx="660">
                  <c:v>363</c:v>
                </c:pt>
                <c:pt idx="661">
                  <c:v>362</c:v>
                </c:pt>
                <c:pt idx="662">
                  <c:v>361</c:v>
                </c:pt>
                <c:pt idx="663">
                  <c:v>360</c:v>
                </c:pt>
                <c:pt idx="664">
                  <c:v>359</c:v>
                </c:pt>
                <c:pt idx="665">
                  <c:v>358</c:v>
                </c:pt>
                <c:pt idx="666">
                  <c:v>357</c:v>
                </c:pt>
                <c:pt idx="667">
                  <c:v>356</c:v>
                </c:pt>
                <c:pt idx="668">
                  <c:v>355</c:v>
                </c:pt>
                <c:pt idx="669">
                  <c:v>354</c:v>
                </c:pt>
                <c:pt idx="670">
                  <c:v>353</c:v>
                </c:pt>
                <c:pt idx="671">
                  <c:v>352</c:v>
                </c:pt>
                <c:pt idx="672">
                  <c:v>351</c:v>
                </c:pt>
                <c:pt idx="673">
                  <c:v>350</c:v>
                </c:pt>
                <c:pt idx="674">
                  <c:v>349</c:v>
                </c:pt>
                <c:pt idx="675">
                  <c:v>348</c:v>
                </c:pt>
                <c:pt idx="676">
                  <c:v>347</c:v>
                </c:pt>
                <c:pt idx="677">
                  <c:v>346</c:v>
                </c:pt>
                <c:pt idx="678">
                  <c:v>345</c:v>
                </c:pt>
                <c:pt idx="679">
                  <c:v>344</c:v>
                </c:pt>
                <c:pt idx="680">
                  <c:v>343</c:v>
                </c:pt>
                <c:pt idx="681">
                  <c:v>342</c:v>
                </c:pt>
                <c:pt idx="682">
                  <c:v>341</c:v>
                </c:pt>
                <c:pt idx="683">
                  <c:v>340</c:v>
                </c:pt>
                <c:pt idx="684">
                  <c:v>339</c:v>
                </c:pt>
                <c:pt idx="685">
                  <c:v>338</c:v>
                </c:pt>
                <c:pt idx="686">
                  <c:v>337</c:v>
                </c:pt>
                <c:pt idx="687">
                  <c:v>336</c:v>
                </c:pt>
                <c:pt idx="688">
                  <c:v>335</c:v>
                </c:pt>
                <c:pt idx="689">
                  <c:v>334</c:v>
                </c:pt>
                <c:pt idx="690">
                  <c:v>333</c:v>
                </c:pt>
                <c:pt idx="691">
                  <c:v>332</c:v>
                </c:pt>
                <c:pt idx="692">
                  <c:v>331</c:v>
                </c:pt>
                <c:pt idx="693">
                  <c:v>330</c:v>
                </c:pt>
                <c:pt idx="694">
                  <c:v>329</c:v>
                </c:pt>
                <c:pt idx="695">
                  <c:v>328</c:v>
                </c:pt>
                <c:pt idx="696">
                  <c:v>327</c:v>
                </c:pt>
                <c:pt idx="697">
                  <c:v>326</c:v>
                </c:pt>
                <c:pt idx="698">
                  <c:v>325</c:v>
                </c:pt>
                <c:pt idx="699">
                  <c:v>324</c:v>
                </c:pt>
                <c:pt idx="700">
                  <c:v>323</c:v>
                </c:pt>
                <c:pt idx="701">
                  <c:v>322</c:v>
                </c:pt>
                <c:pt idx="702">
                  <c:v>321</c:v>
                </c:pt>
                <c:pt idx="703">
                  <c:v>320</c:v>
                </c:pt>
                <c:pt idx="704">
                  <c:v>319</c:v>
                </c:pt>
                <c:pt idx="705">
                  <c:v>318</c:v>
                </c:pt>
                <c:pt idx="706">
                  <c:v>317</c:v>
                </c:pt>
                <c:pt idx="707">
                  <c:v>316</c:v>
                </c:pt>
                <c:pt idx="708">
                  <c:v>315</c:v>
                </c:pt>
                <c:pt idx="709">
                  <c:v>314</c:v>
                </c:pt>
                <c:pt idx="710">
                  <c:v>313</c:v>
                </c:pt>
                <c:pt idx="711">
                  <c:v>312</c:v>
                </c:pt>
                <c:pt idx="712">
                  <c:v>311</c:v>
                </c:pt>
                <c:pt idx="713">
                  <c:v>310</c:v>
                </c:pt>
                <c:pt idx="714">
                  <c:v>309</c:v>
                </c:pt>
                <c:pt idx="715">
                  <c:v>308</c:v>
                </c:pt>
                <c:pt idx="716">
                  <c:v>307</c:v>
                </c:pt>
                <c:pt idx="717">
                  <c:v>306</c:v>
                </c:pt>
                <c:pt idx="718">
                  <c:v>305</c:v>
                </c:pt>
                <c:pt idx="719">
                  <c:v>304</c:v>
                </c:pt>
                <c:pt idx="720">
                  <c:v>303</c:v>
                </c:pt>
                <c:pt idx="721">
                  <c:v>302</c:v>
                </c:pt>
                <c:pt idx="722">
                  <c:v>301</c:v>
                </c:pt>
                <c:pt idx="723">
                  <c:v>300</c:v>
                </c:pt>
                <c:pt idx="724">
                  <c:v>299</c:v>
                </c:pt>
                <c:pt idx="725">
                  <c:v>298</c:v>
                </c:pt>
                <c:pt idx="726">
                  <c:v>297</c:v>
                </c:pt>
                <c:pt idx="727">
                  <c:v>296</c:v>
                </c:pt>
                <c:pt idx="728">
                  <c:v>295</c:v>
                </c:pt>
                <c:pt idx="729">
                  <c:v>294</c:v>
                </c:pt>
                <c:pt idx="730">
                  <c:v>293</c:v>
                </c:pt>
                <c:pt idx="731">
                  <c:v>292</c:v>
                </c:pt>
                <c:pt idx="732">
                  <c:v>291</c:v>
                </c:pt>
                <c:pt idx="733">
                  <c:v>290</c:v>
                </c:pt>
                <c:pt idx="734">
                  <c:v>289</c:v>
                </c:pt>
                <c:pt idx="735">
                  <c:v>288</c:v>
                </c:pt>
                <c:pt idx="736">
                  <c:v>287</c:v>
                </c:pt>
                <c:pt idx="737">
                  <c:v>286</c:v>
                </c:pt>
                <c:pt idx="738">
                  <c:v>285</c:v>
                </c:pt>
                <c:pt idx="739">
                  <c:v>284</c:v>
                </c:pt>
                <c:pt idx="740">
                  <c:v>283</c:v>
                </c:pt>
                <c:pt idx="741">
                  <c:v>282</c:v>
                </c:pt>
                <c:pt idx="742">
                  <c:v>281</c:v>
                </c:pt>
                <c:pt idx="743">
                  <c:v>280</c:v>
                </c:pt>
                <c:pt idx="744">
                  <c:v>279</c:v>
                </c:pt>
                <c:pt idx="745">
                  <c:v>278</c:v>
                </c:pt>
                <c:pt idx="746">
                  <c:v>277</c:v>
                </c:pt>
                <c:pt idx="747">
                  <c:v>276</c:v>
                </c:pt>
                <c:pt idx="748">
                  <c:v>275</c:v>
                </c:pt>
                <c:pt idx="749">
                  <c:v>274</c:v>
                </c:pt>
                <c:pt idx="750">
                  <c:v>273</c:v>
                </c:pt>
                <c:pt idx="751">
                  <c:v>272</c:v>
                </c:pt>
                <c:pt idx="752">
                  <c:v>271</c:v>
                </c:pt>
                <c:pt idx="753">
                  <c:v>270</c:v>
                </c:pt>
                <c:pt idx="754">
                  <c:v>269</c:v>
                </c:pt>
                <c:pt idx="755">
                  <c:v>268</c:v>
                </c:pt>
                <c:pt idx="756">
                  <c:v>267</c:v>
                </c:pt>
                <c:pt idx="757">
                  <c:v>266</c:v>
                </c:pt>
                <c:pt idx="758">
                  <c:v>265</c:v>
                </c:pt>
                <c:pt idx="759">
                  <c:v>264</c:v>
                </c:pt>
                <c:pt idx="760">
                  <c:v>263</c:v>
                </c:pt>
                <c:pt idx="761">
                  <c:v>262</c:v>
                </c:pt>
                <c:pt idx="762">
                  <c:v>261</c:v>
                </c:pt>
                <c:pt idx="763">
                  <c:v>260</c:v>
                </c:pt>
                <c:pt idx="764">
                  <c:v>259</c:v>
                </c:pt>
                <c:pt idx="765">
                  <c:v>258</c:v>
                </c:pt>
                <c:pt idx="766">
                  <c:v>257</c:v>
                </c:pt>
                <c:pt idx="767">
                  <c:v>256</c:v>
                </c:pt>
                <c:pt idx="768">
                  <c:v>255</c:v>
                </c:pt>
                <c:pt idx="769">
                  <c:v>254</c:v>
                </c:pt>
                <c:pt idx="770">
                  <c:v>253</c:v>
                </c:pt>
                <c:pt idx="771">
                  <c:v>252</c:v>
                </c:pt>
                <c:pt idx="772">
                  <c:v>251</c:v>
                </c:pt>
                <c:pt idx="773">
                  <c:v>250</c:v>
                </c:pt>
                <c:pt idx="774">
                  <c:v>249</c:v>
                </c:pt>
                <c:pt idx="775">
                  <c:v>248</c:v>
                </c:pt>
                <c:pt idx="776">
                  <c:v>247</c:v>
                </c:pt>
                <c:pt idx="777">
                  <c:v>246</c:v>
                </c:pt>
                <c:pt idx="778">
                  <c:v>245</c:v>
                </c:pt>
                <c:pt idx="779">
                  <c:v>244</c:v>
                </c:pt>
                <c:pt idx="780">
                  <c:v>243</c:v>
                </c:pt>
                <c:pt idx="781">
                  <c:v>242</c:v>
                </c:pt>
                <c:pt idx="782">
                  <c:v>241</c:v>
                </c:pt>
                <c:pt idx="783">
                  <c:v>240</c:v>
                </c:pt>
                <c:pt idx="784">
                  <c:v>239</c:v>
                </c:pt>
                <c:pt idx="785">
                  <c:v>238</c:v>
                </c:pt>
                <c:pt idx="786">
                  <c:v>237</c:v>
                </c:pt>
                <c:pt idx="787">
                  <c:v>236</c:v>
                </c:pt>
                <c:pt idx="788">
                  <c:v>235</c:v>
                </c:pt>
                <c:pt idx="789">
                  <c:v>234</c:v>
                </c:pt>
                <c:pt idx="790">
                  <c:v>233</c:v>
                </c:pt>
                <c:pt idx="791">
                  <c:v>232</c:v>
                </c:pt>
                <c:pt idx="792">
                  <c:v>231</c:v>
                </c:pt>
                <c:pt idx="793">
                  <c:v>230</c:v>
                </c:pt>
                <c:pt idx="794">
                  <c:v>229</c:v>
                </c:pt>
                <c:pt idx="795">
                  <c:v>228</c:v>
                </c:pt>
                <c:pt idx="796">
                  <c:v>227</c:v>
                </c:pt>
                <c:pt idx="797">
                  <c:v>226</c:v>
                </c:pt>
                <c:pt idx="798">
                  <c:v>225</c:v>
                </c:pt>
                <c:pt idx="799">
                  <c:v>224</c:v>
                </c:pt>
                <c:pt idx="800">
                  <c:v>223</c:v>
                </c:pt>
                <c:pt idx="801">
                  <c:v>222</c:v>
                </c:pt>
                <c:pt idx="802">
                  <c:v>221</c:v>
                </c:pt>
                <c:pt idx="803">
                  <c:v>220</c:v>
                </c:pt>
                <c:pt idx="804">
                  <c:v>219</c:v>
                </c:pt>
                <c:pt idx="805">
                  <c:v>218</c:v>
                </c:pt>
                <c:pt idx="806">
                  <c:v>217</c:v>
                </c:pt>
                <c:pt idx="807">
                  <c:v>216</c:v>
                </c:pt>
                <c:pt idx="808">
                  <c:v>215</c:v>
                </c:pt>
                <c:pt idx="809">
                  <c:v>214</c:v>
                </c:pt>
                <c:pt idx="810">
                  <c:v>213</c:v>
                </c:pt>
                <c:pt idx="811">
                  <c:v>212</c:v>
                </c:pt>
                <c:pt idx="812">
                  <c:v>211</c:v>
                </c:pt>
                <c:pt idx="813">
                  <c:v>210</c:v>
                </c:pt>
                <c:pt idx="814">
                  <c:v>209</c:v>
                </c:pt>
                <c:pt idx="815">
                  <c:v>208</c:v>
                </c:pt>
                <c:pt idx="816">
                  <c:v>207</c:v>
                </c:pt>
                <c:pt idx="817">
                  <c:v>206</c:v>
                </c:pt>
                <c:pt idx="818">
                  <c:v>205</c:v>
                </c:pt>
                <c:pt idx="819">
                  <c:v>204</c:v>
                </c:pt>
                <c:pt idx="820">
                  <c:v>203</c:v>
                </c:pt>
                <c:pt idx="821">
                  <c:v>202</c:v>
                </c:pt>
                <c:pt idx="822">
                  <c:v>201</c:v>
                </c:pt>
                <c:pt idx="823">
                  <c:v>200</c:v>
                </c:pt>
                <c:pt idx="824">
                  <c:v>199</c:v>
                </c:pt>
                <c:pt idx="825">
                  <c:v>198</c:v>
                </c:pt>
                <c:pt idx="826">
                  <c:v>197</c:v>
                </c:pt>
                <c:pt idx="827">
                  <c:v>196</c:v>
                </c:pt>
                <c:pt idx="828">
                  <c:v>195</c:v>
                </c:pt>
                <c:pt idx="829">
                  <c:v>194</c:v>
                </c:pt>
                <c:pt idx="830">
                  <c:v>193</c:v>
                </c:pt>
                <c:pt idx="831">
                  <c:v>192</c:v>
                </c:pt>
                <c:pt idx="832">
                  <c:v>191</c:v>
                </c:pt>
                <c:pt idx="833">
                  <c:v>190</c:v>
                </c:pt>
                <c:pt idx="834">
                  <c:v>189</c:v>
                </c:pt>
                <c:pt idx="835">
                  <c:v>188</c:v>
                </c:pt>
                <c:pt idx="836">
                  <c:v>187</c:v>
                </c:pt>
                <c:pt idx="837">
                  <c:v>186</c:v>
                </c:pt>
                <c:pt idx="838">
                  <c:v>185</c:v>
                </c:pt>
                <c:pt idx="839">
                  <c:v>184</c:v>
                </c:pt>
                <c:pt idx="840">
                  <c:v>183</c:v>
                </c:pt>
                <c:pt idx="841">
                  <c:v>182</c:v>
                </c:pt>
                <c:pt idx="842">
                  <c:v>181</c:v>
                </c:pt>
                <c:pt idx="843">
                  <c:v>180</c:v>
                </c:pt>
                <c:pt idx="844">
                  <c:v>179</c:v>
                </c:pt>
                <c:pt idx="845">
                  <c:v>178</c:v>
                </c:pt>
                <c:pt idx="846">
                  <c:v>177</c:v>
                </c:pt>
                <c:pt idx="847">
                  <c:v>176</c:v>
                </c:pt>
                <c:pt idx="848">
                  <c:v>175</c:v>
                </c:pt>
                <c:pt idx="849">
                  <c:v>174</c:v>
                </c:pt>
                <c:pt idx="850">
                  <c:v>173</c:v>
                </c:pt>
                <c:pt idx="851">
                  <c:v>172</c:v>
                </c:pt>
                <c:pt idx="852">
                  <c:v>171</c:v>
                </c:pt>
                <c:pt idx="853">
                  <c:v>170</c:v>
                </c:pt>
                <c:pt idx="854">
                  <c:v>169</c:v>
                </c:pt>
                <c:pt idx="855">
                  <c:v>168</c:v>
                </c:pt>
                <c:pt idx="856">
                  <c:v>167</c:v>
                </c:pt>
                <c:pt idx="857">
                  <c:v>166</c:v>
                </c:pt>
                <c:pt idx="858">
                  <c:v>165</c:v>
                </c:pt>
                <c:pt idx="859">
                  <c:v>164</c:v>
                </c:pt>
                <c:pt idx="860">
                  <c:v>163</c:v>
                </c:pt>
                <c:pt idx="861">
                  <c:v>162</c:v>
                </c:pt>
                <c:pt idx="862">
                  <c:v>161</c:v>
                </c:pt>
                <c:pt idx="863">
                  <c:v>160</c:v>
                </c:pt>
                <c:pt idx="864">
                  <c:v>159</c:v>
                </c:pt>
                <c:pt idx="865">
                  <c:v>158</c:v>
                </c:pt>
                <c:pt idx="866">
                  <c:v>157</c:v>
                </c:pt>
                <c:pt idx="867">
                  <c:v>156</c:v>
                </c:pt>
                <c:pt idx="868">
                  <c:v>155</c:v>
                </c:pt>
                <c:pt idx="869">
                  <c:v>154</c:v>
                </c:pt>
                <c:pt idx="870">
                  <c:v>153</c:v>
                </c:pt>
                <c:pt idx="871">
                  <c:v>152</c:v>
                </c:pt>
                <c:pt idx="872">
                  <c:v>151</c:v>
                </c:pt>
                <c:pt idx="873">
                  <c:v>150</c:v>
                </c:pt>
                <c:pt idx="874">
                  <c:v>149</c:v>
                </c:pt>
                <c:pt idx="875">
                  <c:v>148</c:v>
                </c:pt>
                <c:pt idx="876">
                  <c:v>147</c:v>
                </c:pt>
                <c:pt idx="877">
                  <c:v>146</c:v>
                </c:pt>
                <c:pt idx="878">
                  <c:v>145</c:v>
                </c:pt>
                <c:pt idx="879">
                  <c:v>144</c:v>
                </c:pt>
                <c:pt idx="880">
                  <c:v>143</c:v>
                </c:pt>
                <c:pt idx="881">
                  <c:v>142</c:v>
                </c:pt>
                <c:pt idx="882">
                  <c:v>141</c:v>
                </c:pt>
                <c:pt idx="883">
                  <c:v>140</c:v>
                </c:pt>
                <c:pt idx="884">
                  <c:v>139</c:v>
                </c:pt>
                <c:pt idx="885">
                  <c:v>138</c:v>
                </c:pt>
                <c:pt idx="886">
                  <c:v>137</c:v>
                </c:pt>
                <c:pt idx="887">
                  <c:v>136</c:v>
                </c:pt>
                <c:pt idx="888">
                  <c:v>135</c:v>
                </c:pt>
                <c:pt idx="889">
                  <c:v>134</c:v>
                </c:pt>
                <c:pt idx="890">
                  <c:v>133</c:v>
                </c:pt>
                <c:pt idx="891">
                  <c:v>132</c:v>
                </c:pt>
                <c:pt idx="892">
                  <c:v>131</c:v>
                </c:pt>
                <c:pt idx="893">
                  <c:v>130</c:v>
                </c:pt>
                <c:pt idx="894">
                  <c:v>129</c:v>
                </c:pt>
                <c:pt idx="895">
                  <c:v>128</c:v>
                </c:pt>
                <c:pt idx="896">
                  <c:v>127</c:v>
                </c:pt>
                <c:pt idx="897">
                  <c:v>126</c:v>
                </c:pt>
                <c:pt idx="898">
                  <c:v>125</c:v>
                </c:pt>
                <c:pt idx="899">
                  <c:v>124</c:v>
                </c:pt>
                <c:pt idx="900">
                  <c:v>123</c:v>
                </c:pt>
                <c:pt idx="901">
                  <c:v>122</c:v>
                </c:pt>
                <c:pt idx="902">
                  <c:v>121</c:v>
                </c:pt>
                <c:pt idx="903">
                  <c:v>120</c:v>
                </c:pt>
                <c:pt idx="904">
                  <c:v>119</c:v>
                </c:pt>
                <c:pt idx="905">
                  <c:v>118</c:v>
                </c:pt>
                <c:pt idx="906">
                  <c:v>117</c:v>
                </c:pt>
                <c:pt idx="907">
                  <c:v>116</c:v>
                </c:pt>
                <c:pt idx="908">
                  <c:v>115</c:v>
                </c:pt>
                <c:pt idx="909">
                  <c:v>114</c:v>
                </c:pt>
                <c:pt idx="910">
                  <c:v>113</c:v>
                </c:pt>
                <c:pt idx="911">
                  <c:v>112</c:v>
                </c:pt>
                <c:pt idx="912">
                  <c:v>111</c:v>
                </c:pt>
                <c:pt idx="913">
                  <c:v>110</c:v>
                </c:pt>
                <c:pt idx="914">
                  <c:v>109</c:v>
                </c:pt>
                <c:pt idx="915">
                  <c:v>108</c:v>
                </c:pt>
                <c:pt idx="916">
                  <c:v>107</c:v>
                </c:pt>
                <c:pt idx="917">
                  <c:v>106</c:v>
                </c:pt>
                <c:pt idx="918">
                  <c:v>105</c:v>
                </c:pt>
                <c:pt idx="919">
                  <c:v>104</c:v>
                </c:pt>
                <c:pt idx="920">
                  <c:v>103</c:v>
                </c:pt>
                <c:pt idx="921">
                  <c:v>102</c:v>
                </c:pt>
                <c:pt idx="922">
                  <c:v>101</c:v>
                </c:pt>
                <c:pt idx="923">
                  <c:v>100</c:v>
                </c:pt>
                <c:pt idx="924">
                  <c:v>99</c:v>
                </c:pt>
                <c:pt idx="925">
                  <c:v>98</c:v>
                </c:pt>
                <c:pt idx="926">
                  <c:v>97</c:v>
                </c:pt>
                <c:pt idx="927">
                  <c:v>96</c:v>
                </c:pt>
                <c:pt idx="928">
                  <c:v>95</c:v>
                </c:pt>
                <c:pt idx="929">
                  <c:v>94</c:v>
                </c:pt>
                <c:pt idx="930">
                  <c:v>93</c:v>
                </c:pt>
                <c:pt idx="931">
                  <c:v>92</c:v>
                </c:pt>
                <c:pt idx="932">
                  <c:v>91</c:v>
                </c:pt>
                <c:pt idx="933">
                  <c:v>90</c:v>
                </c:pt>
                <c:pt idx="934">
                  <c:v>89</c:v>
                </c:pt>
                <c:pt idx="935">
                  <c:v>88</c:v>
                </c:pt>
                <c:pt idx="936">
                  <c:v>87</c:v>
                </c:pt>
                <c:pt idx="937">
                  <c:v>86</c:v>
                </c:pt>
                <c:pt idx="938">
                  <c:v>85</c:v>
                </c:pt>
                <c:pt idx="939">
                  <c:v>84</c:v>
                </c:pt>
                <c:pt idx="940">
                  <c:v>83</c:v>
                </c:pt>
                <c:pt idx="941">
                  <c:v>82</c:v>
                </c:pt>
                <c:pt idx="942">
                  <c:v>81</c:v>
                </c:pt>
                <c:pt idx="943">
                  <c:v>80</c:v>
                </c:pt>
                <c:pt idx="944">
                  <c:v>79</c:v>
                </c:pt>
                <c:pt idx="945">
                  <c:v>78</c:v>
                </c:pt>
                <c:pt idx="946">
                  <c:v>77</c:v>
                </c:pt>
                <c:pt idx="947">
                  <c:v>76</c:v>
                </c:pt>
                <c:pt idx="948">
                  <c:v>75</c:v>
                </c:pt>
                <c:pt idx="949">
                  <c:v>74</c:v>
                </c:pt>
                <c:pt idx="950">
                  <c:v>73</c:v>
                </c:pt>
                <c:pt idx="951">
                  <c:v>72</c:v>
                </c:pt>
                <c:pt idx="952">
                  <c:v>71</c:v>
                </c:pt>
                <c:pt idx="953">
                  <c:v>70</c:v>
                </c:pt>
                <c:pt idx="954">
                  <c:v>69</c:v>
                </c:pt>
                <c:pt idx="955">
                  <c:v>68</c:v>
                </c:pt>
                <c:pt idx="956">
                  <c:v>67</c:v>
                </c:pt>
                <c:pt idx="957">
                  <c:v>66</c:v>
                </c:pt>
                <c:pt idx="958">
                  <c:v>65</c:v>
                </c:pt>
                <c:pt idx="959">
                  <c:v>64</c:v>
                </c:pt>
                <c:pt idx="960">
                  <c:v>63</c:v>
                </c:pt>
                <c:pt idx="961">
                  <c:v>62</c:v>
                </c:pt>
                <c:pt idx="962">
                  <c:v>61</c:v>
                </c:pt>
                <c:pt idx="963">
                  <c:v>60</c:v>
                </c:pt>
                <c:pt idx="964">
                  <c:v>59</c:v>
                </c:pt>
                <c:pt idx="965">
                  <c:v>58</c:v>
                </c:pt>
                <c:pt idx="966">
                  <c:v>57</c:v>
                </c:pt>
                <c:pt idx="967">
                  <c:v>56</c:v>
                </c:pt>
                <c:pt idx="968">
                  <c:v>55</c:v>
                </c:pt>
                <c:pt idx="969">
                  <c:v>54</c:v>
                </c:pt>
                <c:pt idx="970">
                  <c:v>53</c:v>
                </c:pt>
                <c:pt idx="971">
                  <c:v>52</c:v>
                </c:pt>
                <c:pt idx="972">
                  <c:v>51</c:v>
                </c:pt>
                <c:pt idx="973">
                  <c:v>50</c:v>
                </c:pt>
                <c:pt idx="974">
                  <c:v>49</c:v>
                </c:pt>
                <c:pt idx="975">
                  <c:v>48</c:v>
                </c:pt>
                <c:pt idx="976">
                  <c:v>47</c:v>
                </c:pt>
                <c:pt idx="977">
                  <c:v>46</c:v>
                </c:pt>
                <c:pt idx="978">
                  <c:v>45</c:v>
                </c:pt>
                <c:pt idx="979">
                  <c:v>44</c:v>
                </c:pt>
                <c:pt idx="980">
                  <c:v>43</c:v>
                </c:pt>
                <c:pt idx="981">
                  <c:v>42</c:v>
                </c:pt>
                <c:pt idx="982">
                  <c:v>41</c:v>
                </c:pt>
                <c:pt idx="983">
                  <c:v>40</c:v>
                </c:pt>
                <c:pt idx="984">
                  <c:v>39</c:v>
                </c:pt>
                <c:pt idx="985">
                  <c:v>38</c:v>
                </c:pt>
                <c:pt idx="986">
                  <c:v>37</c:v>
                </c:pt>
                <c:pt idx="987">
                  <c:v>36</c:v>
                </c:pt>
                <c:pt idx="988">
                  <c:v>35</c:v>
                </c:pt>
                <c:pt idx="989">
                  <c:v>34</c:v>
                </c:pt>
                <c:pt idx="990">
                  <c:v>33</c:v>
                </c:pt>
                <c:pt idx="991">
                  <c:v>32</c:v>
                </c:pt>
                <c:pt idx="992">
                  <c:v>31</c:v>
                </c:pt>
                <c:pt idx="993">
                  <c:v>30</c:v>
                </c:pt>
                <c:pt idx="994">
                  <c:v>29</c:v>
                </c:pt>
                <c:pt idx="995">
                  <c:v>28</c:v>
                </c:pt>
                <c:pt idx="996">
                  <c:v>27</c:v>
                </c:pt>
                <c:pt idx="997">
                  <c:v>26</c:v>
                </c:pt>
                <c:pt idx="998">
                  <c:v>25</c:v>
                </c:pt>
                <c:pt idx="999">
                  <c:v>24</c:v>
                </c:pt>
                <c:pt idx="1000">
                  <c:v>23</c:v>
                </c:pt>
                <c:pt idx="1001">
                  <c:v>22</c:v>
                </c:pt>
                <c:pt idx="1002">
                  <c:v>21</c:v>
                </c:pt>
                <c:pt idx="1003">
                  <c:v>20</c:v>
                </c:pt>
                <c:pt idx="1004">
                  <c:v>19</c:v>
                </c:pt>
                <c:pt idx="1005">
                  <c:v>18</c:v>
                </c:pt>
                <c:pt idx="1006">
                  <c:v>17</c:v>
                </c:pt>
                <c:pt idx="1007">
                  <c:v>16</c:v>
                </c:pt>
                <c:pt idx="1008">
                  <c:v>15</c:v>
                </c:pt>
                <c:pt idx="1009">
                  <c:v>14</c:v>
                </c:pt>
                <c:pt idx="1010">
                  <c:v>13</c:v>
                </c:pt>
                <c:pt idx="1011">
                  <c:v>12</c:v>
                </c:pt>
                <c:pt idx="1012">
                  <c:v>11</c:v>
                </c:pt>
                <c:pt idx="1013">
                  <c:v>10</c:v>
                </c:pt>
                <c:pt idx="1014">
                  <c:v>9</c:v>
                </c:pt>
                <c:pt idx="1015">
                  <c:v>8</c:v>
                </c:pt>
                <c:pt idx="1016">
                  <c:v>7</c:v>
                </c:pt>
                <c:pt idx="1017">
                  <c:v>6</c:v>
                </c:pt>
                <c:pt idx="1018">
                  <c:v>5</c:v>
                </c:pt>
                <c:pt idx="1019">
                  <c:v>4</c:v>
                </c:pt>
                <c:pt idx="1020">
                  <c:v>3</c:v>
                </c:pt>
                <c:pt idx="1021">
                  <c:v>2</c:v>
                </c:pt>
                <c:pt idx="1022">
                  <c:v>1</c:v>
                </c:pt>
                <c:pt idx="1023">
                  <c:v>0</c:v>
                </c:pt>
              </c:numCache>
            </c:numRef>
          </c:xVal>
          <c:yVal>
            <c:numRef>
              <c:f>'2D Two Grid GS (32 x 32)'!$K$3:$K$1026</c:f>
              <c:numCache>
                <c:formatCode>General</c:formatCode>
                <c:ptCount val="10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1.0000000000000067E-6</c:v>
                </c:pt>
                <c:pt idx="551">
                  <c:v>1.0000000000000067E-6</c:v>
                </c:pt>
                <c:pt idx="552">
                  <c:v>1.0000000000000067E-6</c:v>
                </c:pt>
                <c:pt idx="553">
                  <c:v>1.0000000000000067E-6</c:v>
                </c:pt>
                <c:pt idx="554">
                  <c:v>1.0000000000000067E-6</c:v>
                </c:pt>
                <c:pt idx="555">
                  <c:v>1.0000000000000067E-6</c:v>
                </c:pt>
                <c:pt idx="556">
                  <c:v>1.0000000000000067E-6</c:v>
                </c:pt>
                <c:pt idx="557">
                  <c:v>1.0000000000000067E-6</c:v>
                </c:pt>
                <c:pt idx="558">
                  <c:v>1.0000000000000067E-6</c:v>
                </c:pt>
                <c:pt idx="559">
                  <c:v>1.0000000000000067E-6</c:v>
                </c:pt>
                <c:pt idx="560">
                  <c:v>1.0000000000000067E-6</c:v>
                </c:pt>
                <c:pt idx="561">
                  <c:v>1.0000000000000067E-6</c:v>
                </c:pt>
                <c:pt idx="562">
                  <c:v>1.0000000000000067E-6</c:v>
                </c:pt>
                <c:pt idx="563">
                  <c:v>1.0000000000000067E-6</c:v>
                </c:pt>
                <c:pt idx="564">
                  <c:v>1.0000000000000067E-6</c:v>
                </c:pt>
                <c:pt idx="565">
                  <c:v>1.0000000000000067E-6</c:v>
                </c:pt>
                <c:pt idx="566">
                  <c:v>1.0000000000000067E-6</c:v>
                </c:pt>
                <c:pt idx="567">
                  <c:v>1.0000000000000067E-6</c:v>
                </c:pt>
                <c:pt idx="568">
                  <c:v>1.0000000000000067E-6</c:v>
                </c:pt>
                <c:pt idx="569">
                  <c:v>1.0000000000000067E-6</c:v>
                </c:pt>
                <c:pt idx="570">
                  <c:v>1.0000000000000067E-6</c:v>
                </c:pt>
                <c:pt idx="571">
                  <c:v>1.0000000000000067E-6</c:v>
                </c:pt>
                <c:pt idx="572">
                  <c:v>1.0000000000000067E-6</c:v>
                </c:pt>
                <c:pt idx="573">
                  <c:v>1.0000000000000067E-6</c:v>
                </c:pt>
                <c:pt idx="574">
                  <c:v>1.0000000000000067E-6</c:v>
                </c:pt>
                <c:pt idx="575">
                  <c:v>1.0000000000000067E-6</c:v>
                </c:pt>
                <c:pt idx="576">
                  <c:v>1.0000000000000067E-6</c:v>
                </c:pt>
                <c:pt idx="577">
                  <c:v>1.0000000000000067E-6</c:v>
                </c:pt>
                <c:pt idx="578">
                  <c:v>1.0000000000000067E-6</c:v>
                </c:pt>
                <c:pt idx="579">
                  <c:v>1.0000000000000067E-6</c:v>
                </c:pt>
                <c:pt idx="580">
                  <c:v>1.0000000000000067E-6</c:v>
                </c:pt>
                <c:pt idx="581">
                  <c:v>1.0000000000000067E-6</c:v>
                </c:pt>
                <c:pt idx="582">
                  <c:v>1.0000000000000067E-6</c:v>
                </c:pt>
                <c:pt idx="583">
                  <c:v>1.0000000000000067E-6</c:v>
                </c:pt>
                <c:pt idx="584">
                  <c:v>1.0000000000000067E-6</c:v>
                </c:pt>
                <c:pt idx="585">
                  <c:v>1.0000000000000067E-6</c:v>
                </c:pt>
                <c:pt idx="586">
                  <c:v>1.0000000000000067E-6</c:v>
                </c:pt>
                <c:pt idx="587">
                  <c:v>1.0000000000000067E-6</c:v>
                </c:pt>
                <c:pt idx="588">
                  <c:v>1.0000000000000067E-6</c:v>
                </c:pt>
                <c:pt idx="589">
                  <c:v>1.0000000000000067E-6</c:v>
                </c:pt>
                <c:pt idx="590">
                  <c:v>1.0000000000000067E-6</c:v>
                </c:pt>
                <c:pt idx="591">
                  <c:v>1.0000000000000067E-6</c:v>
                </c:pt>
                <c:pt idx="592">
                  <c:v>1.0000000000000067E-6</c:v>
                </c:pt>
                <c:pt idx="593">
                  <c:v>1.0000000000000067E-6</c:v>
                </c:pt>
                <c:pt idx="594">
                  <c:v>1.0000000000000067E-6</c:v>
                </c:pt>
                <c:pt idx="595">
                  <c:v>1.0000000000000067E-6</c:v>
                </c:pt>
                <c:pt idx="596">
                  <c:v>1.0000000000000067E-6</c:v>
                </c:pt>
                <c:pt idx="597">
                  <c:v>1.0000000000000067E-6</c:v>
                </c:pt>
                <c:pt idx="598">
                  <c:v>1.0000000000000067E-6</c:v>
                </c:pt>
                <c:pt idx="599">
                  <c:v>1.0000000000000067E-6</c:v>
                </c:pt>
                <c:pt idx="600">
                  <c:v>1.0000000000000067E-6</c:v>
                </c:pt>
                <c:pt idx="601">
                  <c:v>1.0000000000000067E-6</c:v>
                </c:pt>
                <c:pt idx="602">
                  <c:v>1.0000000000000067E-6</c:v>
                </c:pt>
                <c:pt idx="603">
                  <c:v>1.0000000000000067E-6</c:v>
                </c:pt>
                <c:pt idx="604">
                  <c:v>1.0000000000000067E-6</c:v>
                </c:pt>
                <c:pt idx="605">
                  <c:v>1.0000000000000067E-6</c:v>
                </c:pt>
                <c:pt idx="606">
                  <c:v>1.0000000000000067E-6</c:v>
                </c:pt>
                <c:pt idx="607">
                  <c:v>1.0000000000000067E-6</c:v>
                </c:pt>
                <c:pt idx="608">
                  <c:v>1.0000000000000067E-6</c:v>
                </c:pt>
                <c:pt idx="609">
                  <c:v>1.0000000000000067E-6</c:v>
                </c:pt>
                <c:pt idx="610">
                  <c:v>1.0000000000000067E-6</c:v>
                </c:pt>
                <c:pt idx="611">
                  <c:v>1.0000000000000067E-6</c:v>
                </c:pt>
                <c:pt idx="612">
                  <c:v>1.0000000000000067E-6</c:v>
                </c:pt>
                <c:pt idx="613">
                  <c:v>1.0000000000000067E-6</c:v>
                </c:pt>
                <c:pt idx="614">
                  <c:v>2.000000000000013E-6</c:v>
                </c:pt>
                <c:pt idx="615">
                  <c:v>2.000000000000013E-6</c:v>
                </c:pt>
                <c:pt idx="616">
                  <c:v>2.000000000000013E-6</c:v>
                </c:pt>
                <c:pt idx="617">
                  <c:v>2.000000000000013E-6</c:v>
                </c:pt>
                <c:pt idx="618">
                  <c:v>2.000000000000013E-6</c:v>
                </c:pt>
                <c:pt idx="619">
                  <c:v>2.000000000000013E-6</c:v>
                </c:pt>
                <c:pt idx="620">
                  <c:v>2.000000000000013E-6</c:v>
                </c:pt>
                <c:pt idx="621">
                  <c:v>2.000000000000013E-6</c:v>
                </c:pt>
                <c:pt idx="622">
                  <c:v>2.000000000000013E-6</c:v>
                </c:pt>
                <c:pt idx="623">
                  <c:v>2.000000000000013E-6</c:v>
                </c:pt>
                <c:pt idx="624">
                  <c:v>2.000000000000013E-6</c:v>
                </c:pt>
                <c:pt idx="625">
                  <c:v>2.000000000000013E-6</c:v>
                </c:pt>
                <c:pt idx="626">
                  <c:v>2.000000000000013E-6</c:v>
                </c:pt>
                <c:pt idx="627">
                  <c:v>2.000000000000013E-6</c:v>
                </c:pt>
                <c:pt idx="628">
                  <c:v>2.000000000000013E-6</c:v>
                </c:pt>
                <c:pt idx="629">
                  <c:v>2.000000000000013E-6</c:v>
                </c:pt>
                <c:pt idx="630">
                  <c:v>2.000000000000013E-6</c:v>
                </c:pt>
                <c:pt idx="631">
                  <c:v>2.000000000000013E-6</c:v>
                </c:pt>
                <c:pt idx="632">
                  <c:v>2.000000000000013E-6</c:v>
                </c:pt>
                <c:pt idx="633">
                  <c:v>2.000000000000013E-6</c:v>
                </c:pt>
                <c:pt idx="634">
                  <c:v>2.000000000000013E-6</c:v>
                </c:pt>
                <c:pt idx="635">
                  <c:v>2.000000000000013E-6</c:v>
                </c:pt>
                <c:pt idx="636">
                  <c:v>2.000000000000013E-6</c:v>
                </c:pt>
                <c:pt idx="637">
                  <c:v>3.0000000000000204E-6</c:v>
                </c:pt>
                <c:pt idx="638">
                  <c:v>3.0000000000000204E-6</c:v>
                </c:pt>
                <c:pt idx="639">
                  <c:v>3.0000000000000204E-6</c:v>
                </c:pt>
                <c:pt idx="640">
                  <c:v>3.0000000000000204E-6</c:v>
                </c:pt>
                <c:pt idx="641">
                  <c:v>3.0000000000000204E-6</c:v>
                </c:pt>
                <c:pt idx="642">
                  <c:v>3.0000000000000204E-6</c:v>
                </c:pt>
                <c:pt idx="643">
                  <c:v>3.0000000000000204E-6</c:v>
                </c:pt>
                <c:pt idx="644">
                  <c:v>3.0000000000000204E-6</c:v>
                </c:pt>
                <c:pt idx="645">
                  <c:v>3.0000000000000204E-6</c:v>
                </c:pt>
                <c:pt idx="646">
                  <c:v>3.0000000000000204E-6</c:v>
                </c:pt>
                <c:pt idx="647">
                  <c:v>3.0000000000000204E-6</c:v>
                </c:pt>
                <c:pt idx="648">
                  <c:v>3.0000000000000204E-6</c:v>
                </c:pt>
                <c:pt idx="649">
                  <c:v>3.0000000000000204E-6</c:v>
                </c:pt>
                <c:pt idx="650">
                  <c:v>3.0000000000000204E-6</c:v>
                </c:pt>
                <c:pt idx="651">
                  <c:v>4.0000000000000134E-6</c:v>
                </c:pt>
                <c:pt idx="652">
                  <c:v>4.0000000000000134E-6</c:v>
                </c:pt>
                <c:pt idx="653">
                  <c:v>4.0000000000000134E-6</c:v>
                </c:pt>
                <c:pt idx="654">
                  <c:v>4.0000000000000134E-6</c:v>
                </c:pt>
                <c:pt idx="655">
                  <c:v>4.0000000000000134E-6</c:v>
                </c:pt>
                <c:pt idx="656">
                  <c:v>4.0000000000000134E-6</c:v>
                </c:pt>
                <c:pt idx="657">
                  <c:v>4.0000000000000134E-6</c:v>
                </c:pt>
                <c:pt idx="658">
                  <c:v>4.0000000000000134E-6</c:v>
                </c:pt>
                <c:pt idx="659">
                  <c:v>4.0000000000000134E-6</c:v>
                </c:pt>
                <c:pt idx="660">
                  <c:v>4.0000000000000134E-6</c:v>
                </c:pt>
                <c:pt idx="661">
                  <c:v>4.0000000000000134E-6</c:v>
                </c:pt>
                <c:pt idx="662">
                  <c:v>4.0000000000000134E-6</c:v>
                </c:pt>
                <c:pt idx="663">
                  <c:v>5.0000000000000317E-6</c:v>
                </c:pt>
                <c:pt idx="664">
                  <c:v>5.0000000000000317E-6</c:v>
                </c:pt>
                <c:pt idx="665">
                  <c:v>5.0000000000000317E-6</c:v>
                </c:pt>
                <c:pt idx="666">
                  <c:v>5.0000000000000317E-6</c:v>
                </c:pt>
                <c:pt idx="667">
                  <c:v>6.0000000000000391E-6</c:v>
                </c:pt>
                <c:pt idx="668">
                  <c:v>6.0000000000000391E-6</c:v>
                </c:pt>
                <c:pt idx="669">
                  <c:v>6.0000000000000391E-6</c:v>
                </c:pt>
                <c:pt idx="670">
                  <c:v>6.0000000000000391E-6</c:v>
                </c:pt>
                <c:pt idx="671">
                  <c:v>6.0000000000000391E-6</c:v>
                </c:pt>
                <c:pt idx="672">
                  <c:v>6.0000000000000391E-6</c:v>
                </c:pt>
                <c:pt idx="673">
                  <c:v>6.0000000000000391E-6</c:v>
                </c:pt>
                <c:pt idx="674">
                  <c:v>6.0000000000000391E-6</c:v>
                </c:pt>
                <c:pt idx="675">
                  <c:v>6.0000000000000391E-6</c:v>
                </c:pt>
                <c:pt idx="676">
                  <c:v>6.0000000000000391E-6</c:v>
                </c:pt>
                <c:pt idx="677">
                  <c:v>7.0000000000000448E-6</c:v>
                </c:pt>
                <c:pt idx="678">
                  <c:v>7.0000000000000448E-6</c:v>
                </c:pt>
                <c:pt idx="679">
                  <c:v>7.0000000000000448E-6</c:v>
                </c:pt>
                <c:pt idx="680">
                  <c:v>7.0000000000000448E-6</c:v>
                </c:pt>
                <c:pt idx="681">
                  <c:v>7.0000000000000448E-6</c:v>
                </c:pt>
                <c:pt idx="682">
                  <c:v>7.0000000000000448E-6</c:v>
                </c:pt>
                <c:pt idx="683">
                  <c:v>8.0000000000000267E-6</c:v>
                </c:pt>
                <c:pt idx="684">
                  <c:v>8.0000000000000267E-6</c:v>
                </c:pt>
                <c:pt idx="685">
                  <c:v>8.0000000000000267E-6</c:v>
                </c:pt>
                <c:pt idx="686">
                  <c:v>8.0000000000000267E-6</c:v>
                </c:pt>
                <c:pt idx="687">
                  <c:v>8.0000000000000267E-6</c:v>
                </c:pt>
                <c:pt idx="688">
                  <c:v>8.0000000000000267E-6</c:v>
                </c:pt>
                <c:pt idx="689">
                  <c:v>9.0000000000000544E-6</c:v>
                </c:pt>
                <c:pt idx="690">
                  <c:v>9.0000000000000544E-6</c:v>
                </c:pt>
                <c:pt idx="691">
                  <c:v>1.000000000000006E-5</c:v>
                </c:pt>
                <c:pt idx="692">
                  <c:v>1.000000000000006E-5</c:v>
                </c:pt>
                <c:pt idx="693">
                  <c:v>1.000000000000006E-5</c:v>
                </c:pt>
                <c:pt idx="694">
                  <c:v>1.000000000000006E-5</c:v>
                </c:pt>
                <c:pt idx="695">
                  <c:v>1.000000000000006E-5</c:v>
                </c:pt>
                <c:pt idx="696">
                  <c:v>1.000000000000006E-5</c:v>
                </c:pt>
                <c:pt idx="697">
                  <c:v>1.000000000000006E-5</c:v>
                </c:pt>
                <c:pt idx="698">
                  <c:v>1.000000000000006E-5</c:v>
                </c:pt>
                <c:pt idx="699">
                  <c:v>1.000000000000006E-5</c:v>
                </c:pt>
                <c:pt idx="700">
                  <c:v>1.000000000000006E-5</c:v>
                </c:pt>
                <c:pt idx="701">
                  <c:v>1.000000000000006E-5</c:v>
                </c:pt>
                <c:pt idx="702">
                  <c:v>1.000000000000006E-5</c:v>
                </c:pt>
                <c:pt idx="703">
                  <c:v>1.1000000000000079E-5</c:v>
                </c:pt>
                <c:pt idx="704">
                  <c:v>1.1000000000000079E-5</c:v>
                </c:pt>
                <c:pt idx="705">
                  <c:v>1.1000000000000079E-5</c:v>
                </c:pt>
                <c:pt idx="706">
                  <c:v>1.5999999999999999E-5</c:v>
                </c:pt>
                <c:pt idx="707">
                  <c:v>1.5999999999999999E-5</c:v>
                </c:pt>
                <c:pt idx="708">
                  <c:v>1.7000000000000088E-5</c:v>
                </c:pt>
                <c:pt idx="709">
                  <c:v>1.7000000000000088E-5</c:v>
                </c:pt>
                <c:pt idx="710">
                  <c:v>1.7000000000000088E-5</c:v>
                </c:pt>
                <c:pt idx="711">
                  <c:v>1.7000000000000088E-5</c:v>
                </c:pt>
                <c:pt idx="712">
                  <c:v>1.7000000000000088E-5</c:v>
                </c:pt>
                <c:pt idx="713">
                  <c:v>1.7000000000000088E-5</c:v>
                </c:pt>
                <c:pt idx="714">
                  <c:v>1.8000000000000122E-5</c:v>
                </c:pt>
                <c:pt idx="715">
                  <c:v>1.8000000000000122E-5</c:v>
                </c:pt>
                <c:pt idx="716">
                  <c:v>1.8000000000000122E-5</c:v>
                </c:pt>
                <c:pt idx="717">
                  <c:v>1.8000000000000122E-5</c:v>
                </c:pt>
                <c:pt idx="718">
                  <c:v>1.9000000000000133E-5</c:v>
                </c:pt>
                <c:pt idx="719">
                  <c:v>1.9000000000000133E-5</c:v>
                </c:pt>
                <c:pt idx="720">
                  <c:v>2.00000000000001E-5</c:v>
                </c:pt>
                <c:pt idx="721">
                  <c:v>2.00000000000001E-5</c:v>
                </c:pt>
                <c:pt idx="722">
                  <c:v>2.3000000000000098E-5</c:v>
                </c:pt>
                <c:pt idx="723">
                  <c:v>2.3000000000000098E-5</c:v>
                </c:pt>
                <c:pt idx="724">
                  <c:v>2.9000000000000153E-5</c:v>
                </c:pt>
                <c:pt idx="725">
                  <c:v>2.9000000000000153E-5</c:v>
                </c:pt>
                <c:pt idx="726">
                  <c:v>3.0000000000000163E-5</c:v>
                </c:pt>
                <c:pt idx="727">
                  <c:v>3.0000000000000163E-5</c:v>
                </c:pt>
                <c:pt idx="728">
                  <c:v>3.1000000000000211E-5</c:v>
                </c:pt>
                <c:pt idx="729">
                  <c:v>3.1000000000000211E-5</c:v>
                </c:pt>
                <c:pt idx="730">
                  <c:v>3.2000000000000222E-5</c:v>
                </c:pt>
                <c:pt idx="731">
                  <c:v>3.2000000000000222E-5</c:v>
                </c:pt>
                <c:pt idx="732">
                  <c:v>3.2000000000000222E-5</c:v>
                </c:pt>
                <c:pt idx="733">
                  <c:v>3.2000000000000222E-5</c:v>
                </c:pt>
                <c:pt idx="734">
                  <c:v>3.2000000000000222E-5</c:v>
                </c:pt>
                <c:pt idx="735">
                  <c:v>3.2000000000000222E-5</c:v>
                </c:pt>
                <c:pt idx="736">
                  <c:v>3.4000000000000203E-5</c:v>
                </c:pt>
                <c:pt idx="737">
                  <c:v>3.4000000000000203E-5</c:v>
                </c:pt>
                <c:pt idx="738">
                  <c:v>3.7000000000000249E-5</c:v>
                </c:pt>
                <c:pt idx="739">
                  <c:v>3.7000000000000249E-5</c:v>
                </c:pt>
                <c:pt idx="740">
                  <c:v>3.7000000000000249E-5</c:v>
                </c:pt>
                <c:pt idx="741">
                  <c:v>3.7000000000000249E-5</c:v>
                </c:pt>
                <c:pt idx="742">
                  <c:v>4.2000000000000235E-5</c:v>
                </c:pt>
                <c:pt idx="743">
                  <c:v>4.2000000000000235E-5</c:v>
                </c:pt>
                <c:pt idx="744">
                  <c:v>4.3000000000000124E-5</c:v>
                </c:pt>
                <c:pt idx="745">
                  <c:v>4.3000000000000124E-5</c:v>
                </c:pt>
                <c:pt idx="746">
                  <c:v>4.4000000000000317E-5</c:v>
                </c:pt>
                <c:pt idx="747">
                  <c:v>4.4000000000000317E-5</c:v>
                </c:pt>
                <c:pt idx="748">
                  <c:v>4.5000000000000206E-5</c:v>
                </c:pt>
                <c:pt idx="749">
                  <c:v>4.5000000000000206E-5</c:v>
                </c:pt>
                <c:pt idx="750">
                  <c:v>4.7000000000000275E-5</c:v>
                </c:pt>
                <c:pt idx="751">
                  <c:v>4.7000000000000275E-5</c:v>
                </c:pt>
                <c:pt idx="752">
                  <c:v>4.8000000000000198E-5</c:v>
                </c:pt>
                <c:pt idx="753">
                  <c:v>4.8000000000000198E-5</c:v>
                </c:pt>
                <c:pt idx="754">
                  <c:v>5.0000000000000273E-5</c:v>
                </c:pt>
                <c:pt idx="755">
                  <c:v>5.0000000000000273E-5</c:v>
                </c:pt>
                <c:pt idx="756">
                  <c:v>5.1000000000000189E-5</c:v>
                </c:pt>
                <c:pt idx="757">
                  <c:v>5.1000000000000189E-5</c:v>
                </c:pt>
                <c:pt idx="758">
                  <c:v>5.1000000000000189E-5</c:v>
                </c:pt>
                <c:pt idx="759">
                  <c:v>5.1000000000000189E-5</c:v>
                </c:pt>
                <c:pt idx="760">
                  <c:v>5.1000000000000189E-5</c:v>
                </c:pt>
                <c:pt idx="761">
                  <c:v>5.1000000000000189E-5</c:v>
                </c:pt>
                <c:pt idx="762">
                  <c:v>5.9000000000000404E-5</c:v>
                </c:pt>
                <c:pt idx="763">
                  <c:v>5.9000000000000404E-5</c:v>
                </c:pt>
                <c:pt idx="764">
                  <c:v>5.9000000000000404E-5</c:v>
                </c:pt>
                <c:pt idx="765">
                  <c:v>5.9000000000000404E-5</c:v>
                </c:pt>
                <c:pt idx="766">
                  <c:v>6.0000000000000327E-5</c:v>
                </c:pt>
                <c:pt idx="767">
                  <c:v>6.0000000000000327E-5</c:v>
                </c:pt>
                <c:pt idx="768">
                  <c:v>6.2000000000000342E-5</c:v>
                </c:pt>
                <c:pt idx="769">
                  <c:v>6.2000000000000342E-5</c:v>
                </c:pt>
                <c:pt idx="770">
                  <c:v>6.3000000000000285E-5</c:v>
                </c:pt>
                <c:pt idx="771">
                  <c:v>6.3000000000000285E-5</c:v>
                </c:pt>
                <c:pt idx="772">
                  <c:v>6.8000000000000352E-5</c:v>
                </c:pt>
                <c:pt idx="773">
                  <c:v>6.8000000000000352E-5</c:v>
                </c:pt>
                <c:pt idx="774">
                  <c:v>6.9000000000000444E-5</c:v>
                </c:pt>
                <c:pt idx="775">
                  <c:v>6.9000000000000444E-5</c:v>
                </c:pt>
                <c:pt idx="776">
                  <c:v>7.7000000000000462E-5</c:v>
                </c:pt>
                <c:pt idx="777">
                  <c:v>7.7000000000000462E-5</c:v>
                </c:pt>
                <c:pt idx="778">
                  <c:v>7.8000000000000432E-5</c:v>
                </c:pt>
                <c:pt idx="779">
                  <c:v>7.8000000000000432E-5</c:v>
                </c:pt>
                <c:pt idx="780">
                  <c:v>9.0000000000000494E-5</c:v>
                </c:pt>
                <c:pt idx="781">
                  <c:v>9.0000000000000494E-5</c:v>
                </c:pt>
                <c:pt idx="782">
                  <c:v>9.1000000000000247E-5</c:v>
                </c:pt>
                <c:pt idx="783">
                  <c:v>9.1000000000000247E-5</c:v>
                </c:pt>
                <c:pt idx="784">
                  <c:v>9.2000000000000068E-5</c:v>
                </c:pt>
                <c:pt idx="785">
                  <c:v>9.2000000000000068E-5</c:v>
                </c:pt>
                <c:pt idx="786">
                  <c:v>9.9000000000000604E-5</c:v>
                </c:pt>
                <c:pt idx="787">
                  <c:v>9.9000000000000604E-5</c:v>
                </c:pt>
                <c:pt idx="788">
                  <c:v>1.0600000000000068E-4</c:v>
                </c:pt>
                <c:pt idx="789">
                  <c:v>1.0600000000000068E-4</c:v>
                </c:pt>
                <c:pt idx="790">
                  <c:v>1.1200000000000081E-4</c:v>
                </c:pt>
                <c:pt idx="791">
                  <c:v>1.1200000000000081E-4</c:v>
                </c:pt>
                <c:pt idx="792">
                  <c:v>1.1900000000000089E-4</c:v>
                </c:pt>
                <c:pt idx="793">
                  <c:v>1.1900000000000089E-4</c:v>
                </c:pt>
                <c:pt idx="794">
                  <c:v>1.2899999999999999E-4</c:v>
                </c:pt>
                <c:pt idx="795">
                  <c:v>1.2899999999999999E-4</c:v>
                </c:pt>
                <c:pt idx="796">
                  <c:v>1.3100000000000077E-4</c:v>
                </c:pt>
                <c:pt idx="797">
                  <c:v>1.3100000000000077E-4</c:v>
                </c:pt>
                <c:pt idx="798">
                  <c:v>1.920000000000012E-4</c:v>
                </c:pt>
                <c:pt idx="799">
                  <c:v>1.920000000000012E-4</c:v>
                </c:pt>
                <c:pt idx="800">
                  <c:v>1.9600000000000116E-4</c:v>
                </c:pt>
                <c:pt idx="801">
                  <c:v>1.9600000000000116E-4</c:v>
                </c:pt>
                <c:pt idx="802">
                  <c:v>2.0200000000000093E-4</c:v>
                </c:pt>
                <c:pt idx="803">
                  <c:v>2.0200000000000093E-4</c:v>
                </c:pt>
                <c:pt idx="804">
                  <c:v>2.0500000000000002E-4</c:v>
                </c:pt>
                <c:pt idx="805">
                  <c:v>2.0500000000000002E-4</c:v>
                </c:pt>
                <c:pt idx="806">
                  <c:v>2.0700000000000002E-4</c:v>
                </c:pt>
                <c:pt idx="807">
                  <c:v>2.0700000000000002E-4</c:v>
                </c:pt>
                <c:pt idx="808">
                  <c:v>2.31E-4</c:v>
                </c:pt>
                <c:pt idx="809">
                  <c:v>2.31E-4</c:v>
                </c:pt>
                <c:pt idx="810">
                  <c:v>2.4600000000000012E-4</c:v>
                </c:pt>
                <c:pt idx="811">
                  <c:v>2.4600000000000012E-4</c:v>
                </c:pt>
                <c:pt idx="812">
                  <c:v>2.4800000000000012E-4</c:v>
                </c:pt>
                <c:pt idx="813">
                  <c:v>2.4800000000000012E-4</c:v>
                </c:pt>
                <c:pt idx="814">
                  <c:v>2.5000000000000114E-4</c:v>
                </c:pt>
                <c:pt idx="815">
                  <c:v>2.5000000000000114E-4</c:v>
                </c:pt>
                <c:pt idx="816">
                  <c:v>3.0500000000000096E-4</c:v>
                </c:pt>
                <c:pt idx="817">
                  <c:v>3.0500000000000096E-4</c:v>
                </c:pt>
                <c:pt idx="818">
                  <c:v>3.0800000000000158E-4</c:v>
                </c:pt>
                <c:pt idx="819">
                  <c:v>3.0800000000000158E-4</c:v>
                </c:pt>
                <c:pt idx="820">
                  <c:v>3.1000000000000157E-4</c:v>
                </c:pt>
                <c:pt idx="821">
                  <c:v>3.1000000000000157E-4</c:v>
                </c:pt>
                <c:pt idx="822">
                  <c:v>3.1300000000000116E-4</c:v>
                </c:pt>
                <c:pt idx="823">
                  <c:v>3.1300000000000116E-4</c:v>
                </c:pt>
                <c:pt idx="824">
                  <c:v>3.2600000000000207E-4</c:v>
                </c:pt>
                <c:pt idx="825">
                  <c:v>3.2600000000000207E-4</c:v>
                </c:pt>
                <c:pt idx="826">
                  <c:v>3.4500000000000096E-4</c:v>
                </c:pt>
                <c:pt idx="827">
                  <c:v>3.5200000000000156E-4</c:v>
                </c:pt>
                <c:pt idx="828">
                  <c:v>3.5200000000000156E-4</c:v>
                </c:pt>
                <c:pt idx="829">
                  <c:v>3.6000000000000176E-4</c:v>
                </c:pt>
                <c:pt idx="830">
                  <c:v>3.6000000000000176E-4</c:v>
                </c:pt>
                <c:pt idx="831">
                  <c:v>3.7100000000000154E-4</c:v>
                </c:pt>
                <c:pt idx="832">
                  <c:v>3.7100000000000154E-4</c:v>
                </c:pt>
                <c:pt idx="833">
                  <c:v>4.0200000000000012E-4</c:v>
                </c:pt>
                <c:pt idx="834">
                  <c:v>4.0200000000000012E-4</c:v>
                </c:pt>
                <c:pt idx="835">
                  <c:v>4.1000000000000021E-4</c:v>
                </c:pt>
                <c:pt idx="836">
                  <c:v>4.1000000000000021E-4</c:v>
                </c:pt>
                <c:pt idx="837">
                  <c:v>4.2100000000000123E-4</c:v>
                </c:pt>
                <c:pt idx="838">
                  <c:v>4.2100000000000123E-4</c:v>
                </c:pt>
                <c:pt idx="839">
                  <c:v>4.3000000000000113E-4</c:v>
                </c:pt>
                <c:pt idx="840">
                  <c:v>4.3000000000000113E-4</c:v>
                </c:pt>
                <c:pt idx="841">
                  <c:v>4.6100000000000004E-4</c:v>
                </c:pt>
                <c:pt idx="842">
                  <c:v>4.6100000000000004E-4</c:v>
                </c:pt>
                <c:pt idx="843">
                  <c:v>4.7600000000000024E-4</c:v>
                </c:pt>
                <c:pt idx="844">
                  <c:v>4.7600000000000024E-4</c:v>
                </c:pt>
                <c:pt idx="845">
                  <c:v>5.0000000000000034E-4</c:v>
                </c:pt>
                <c:pt idx="846">
                  <c:v>5.0000000000000034E-4</c:v>
                </c:pt>
                <c:pt idx="847">
                  <c:v>5.6700000000000034E-4</c:v>
                </c:pt>
                <c:pt idx="848">
                  <c:v>5.6700000000000034E-4</c:v>
                </c:pt>
                <c:pt idx="849">
                  <c:v>6.0900000000000114E-4</c:v>
                </c:pt>
                <c:pt idx="850">
                  <c:v>6.0900000000000114E-4</c:v>
                </c:pt>
                <c:pt idx="851">
                  <c:v>6.3900000000000024E-4</c:v>
                </c:pt>
                <c:pt idx="852">
                  <c:v>6.3900000000000024E-4</c:v>
                </c:pt>
                <c:pt idx="853">
                  <c:v>6.4900000000000331E-4</c:v>
                </c:pt>
                <c:pt idx="854">
                  <c:v>6.4900000000000331E-4</c:v>
                </c:pt>
                <c:pt idx="855">
                  <c:v>8.5700000000000392E-4</c:v>
                </c:pt>
                <c:pt idx="856">
                  <c:v>8.5700000000000392E-4</c:v>
                </c:pt>
                <c:pt idx="857">
                  <c:v>8.9600000000000584E-4</c:v>
                </c:pt>
                <c:pt idx="858">
                  <c:v>8.9600000000000584E-4</c:v>
                </c:pt>
                <c:pt idx="859">
                  <c:v>9.1000000000000065E-4</c:v>
                </c:pt>
                <c:pt idx="860">
                  <c:v>9.1000000000000065E-4</c:v>
                </c:pt>
                <c:pt idx="861">
                  <c:v>1.0880000000000052E-3</c:v>
                </c:pt>
                <c:pt idx="862">
                  <c:v>1.0880000000000052E-3</c:v>
                </c:pt>
                <c:pt idx="863">
                  <c:v>1.2080000000000001E-3</c:v>
                </c:pt>
                <c:pt idx="864">
                  <c:v>1.2080000000000001E-3</c:v>
                </c:pt>
                <c:pt idx="865">
                  <c:v>1.2650000000000001E-3</c:v>
                </c:pt>
                <c:pt idx="866">
                  <c:v>1.2650000000000001E-3</c:v>
                </c:pt>
                <c:pt idx="867">
                  <c:v>1.3830000000000051E-3</c:v>
                </c:pt>
                <c:pt idx="868">
                  <c:v>1.3830000000000051E-3</c:v>
                </c:pt>
                <c:pt idx="869">
                  <c:v>1.4930000000000021E-3</c:v>
                </c:pt>
                <c:pt idx="870">
                  <c:v>1.4930000000000021E-3</c:v>
                </c:pt>
                <c:pt idx="871">
                  <c:v>1.5850000000000044E-3</c:v>
                </c:pt>
                <c:pt idx="872">
                  <c:v>1.5850000000000044E-3</c:v>
                </c:pt>
                <c:pt idx="873">
                  <c:v>1.6590000000000053E-3</c:v>
                </c:pt>
                <c:pt idx="874">
                  <c:v>1.6590000000000053E-3</c:v>
                </c:pt>
                <c:pt idx="875">
                  <c:v>1.6760000000000089E-3</c:v>
                </c:pt>
                <c:pt idx="876">
                  <c:v>1.6760000000000089E-3</c:v>
                </c:pt>
                <c:pt idx="877">
                  <c:v>1.6810000000000069E-3</c:v>
                </c:pt>
                <c:pt idx="878">
                  <c:v>1.6810000000000069E-3</c:v>
                </c:pt>
                <c:pt idx="879">
                  <c:v>1.7070000000000021E-3</c:v>
                </c:pt>
                <c:pt idx="880">
                  <c:v>1.7070000000000021E-3</c:v>
                </c:pt>
                <c:pt idx="881">
                  <c:v>1.7240000000000046E-3</c:v>
                </c:pt>
                <c:pt idx="882">
                  <c:v>1.7240000000000046E-3</c:v>
                </c:pt>
                <c:pt idx="883">
                  <c:v>1.8619999999999999E-3</c:v>
                </c:pt>
                <c:pt idx="884">
                  <c:v>1.8619999999999999E-3</c:v>
                </c:pt>
                <c:pt idx="885">
                  <c:v>2.006E-3</c:v>
                </c:pt>
                <c:pt idx="886">
                  <c:v>2.006E-3</c:v>
                </c:pt>
                <c:pt idx="887">
                  <c:v>2.0640000000000012E-3</c:v>
                </c:pt>
                <c:pt idx="888">
                  <c:v>2.0640000000000012E-3</c:v>
                </c:pt>
                <c:pt idx="889">
                  <c:v>2.075E-3</c:v>
                </c:pt>
                <c:pt idx="890">
                  <c:v>2.075E-3</c:v>
                </c:pt>
                <c:pt idx="891">
                  <c:v>2.176E-3</c:v>
                </c:pt>
                <c:pt idx="892">
                  <c:v>2.176E-3</c:v>
                </c:pt>
                <c:pt idx="893">
                  <c:v>2.1950000000000012E-3</c:v>
                </c:pt>
                <c:pt idx="894">
                  <c:v>2.1950000000000012E-3</c:v>
                </c:pt>
                <c:pt idx="895">
                  <c:v>2.2290000000000088E-3</c:v>
                </c:pt>
                <c:pt idx="896">
                  <c:v>2.2290000000000088E-3</c:v>
                </c:pt>
                <c:pt idx="897">
                  <c:v>2.7470000000000146E-3</c:v>
                </c:pt>
                <c:pt idx="898">
                  <c:v>2.7470000000000146E-3</c:v>
                </c:pt>
                <c:pt idx="899">
                  <c:v>2.954E-3</c:v>
                </c:pt>
                <c:pt idx="900">
                  <c:v>2.954E-3</c:v>
                </c:pt>
                <c:pt idx="901">
                  <c:v>3.1400000000000152E-3</c:v>
                </c:pt>
                <c:pt idx="902">
                  <c:v>3.1400000000000152E-3</c:v>
                </c:pt>
                <c:pt idx="903">
                  <c:v>3.3270000000000088E-3</c:v>
                </c:pt>
                <c:pt idx="904">
                  <c:v>3.3270000000000088E-3</c:v>
                </c:pt>
                <c:pt idx="905">
                  <c:v>3.3870000000000102E-3</c:v>
                </c:pt>
                <c:pt idx="906">
                  <c:v>3.3870000000000102E-3</c:v>
                </c:pt>
                <c:pt idx="907">
                  <c:v>3.7590000000000097E-3</c:v>
                </c:pt>
                <c:pt idx="908">
                  <c:v>3.7590000000000097E-3</c:v>
                </c:pt>
                <c:pt idx="909">
                  <c:v>4.3870000000000003E-3</c:v>
                </c:pt>
                <c:pt idx="910">
                  <c:v>4.3870000000000003E-3</c:v>
                </c:pt>
                <c:pt idx="911">
                  <c:v>4.4660000000000134E-3</c:v>
                </c:pt>
                <c:pt idx="912">
                  <c:v>4.4660000000000134E-3</c:v>
                </c:pt>
                <c:pt idx="913">
                  <c:v>4.8539999999999998E-3</c:v>
                </c:pt>
                <c:pt idx="914">
                  <c:v>4.8539999999999998E-3</c:v>
                </c:pt>
                <c:pt idx="915">
                  <c:v>5.1260000000000003E-3</c:v>
                </c:pt>
                <c:pt idx="916">
                  <c:v>5.1260000000000003E-3</c:v>
                </c:pt>
                <c:pt idx="917">
                  <c:v>5.1430000000000104E-3</c:v>
                </c:pt>
                <c:pt idx="918">
                  <c:v>5.1430000000000104E-3</c:v>
                </c:pt>
                <c:pt idx="919">
                  <c:v>5.7549999999999997E-3</c:v>
                </c:pt>
                <c:pt idx="920">
                  <c:v>5.7549999999999997E-3</c:v>
                </c:pt>
                <c:pt idx="921">
                  <c:v>6.3680000000000004E-3</c:v>
                </c:pt>
                <c:pt idx="922">
                  <c:v>6.3680000000000004E-3</c:v>
                </c:pt>
                <c:pt idx="923">
                  <c:v>6.8140000000000023E-3</c:v>
                </c:pt>
                <c:pt idx="924">
                  <c:v>6.8140000000000023E-3</c:v>
                </c:pt>
                <c:pt idx="925">
                  <c:v>6.8330000000000196E-3</c:v>
                </c:pt>
                <c:pt idx="926">
                  <c:v>6.8330000000000196E-3</c:v>
                </c:pt>
                <c:pt idx="927">
                  <c:v>7.3270000000000002E-3</c:v>
                </c:pt>
                <c:pt idx="928">
                  <c:v>7.3270000000000002E-3</c:v>
                </c:pt>
                <c:pt idx="929">
                  <c:v>7.8770000000000003E-3</c:v>
                </c:pt>
                <c:pt idx="930">
                  <c:v>7.8770000000000003E-3</c:v>
                </c:pt>
                <c:pt idx="931">
                  <c:v>8.0330000000000002E-3</c:v>
                </c:pt>
                <c:pt idx="932">
                  <c:v>8.0330000000000002E-3</c:v>
                </c:pt>
                <c:pt idx="933">
                  <c:v>8.4390000000000246E-3</c:v>
                </c:pt>
                <c:pt idx="934">
                  <c:v>8.4390000000000246E-3</c:v>
                </c:pt>
                <c:pt idx="935">
                  <c:v>8.6750000000000247E-3</c:v>
                </c:pt>
                <c:pt idx="936">
                  <c:v>8.6750000000000247E-3</c:v>
                </c:pt>
                <c:pt idx="937">
                  <c:v>9.4780000000000246E-3</c:v>
                </c:pt>
                <c:pt idx="938">
                  <c:v>9.4780000000000246E-3</c:v>
                </c:pt>
                <c:pt idx="939">
                  <c:v>1.081E-2</c:v>
                </c:pt>
                <c:pt idx="940">
                  <c:v>1.081E-2</c:v>
                </c:pt>
                <c:pt idx="941">
                  <c:v>1.1025000000000005E-2</c:v>
                </c:pt>
                <c:pt idx="942">
                  <c:v>1.1025000000000005E-2</c:v>
                </c:pt>
                <c:pt idx="943">
                  <c:v>1.1398999999999998E-2</c:v>
                </c:pt>
                <c:pt idx="944">
                  <c:v>1.1398999999999998E-2</c:v>
                </c:pt>
                <c:pt idx="945">
                  <c:v>1.1627000000000047E-2</c:v>
                </c:pt>
                <c:pt idx="946">
                  <c:v>1.1627000000000047E-2</c:v>
                </c:pt>
                <c:pt idx="947">
                  <c:v>1.5757E-2</c:v>
                </c:pt>
                <c:pt idx="948">
                  <c:v>1.5757E-2</c:v>
                </c:pt>
                <c:pt idx="949">
                  <c:v>1.5882000000000021E-2</c:v>
                </c:pt>
                <c:pt idx="950">
                  <c:v>1.5882000000000021E-2</c:v>
                </c:pt>
                <c:pt idx="951">
                  <c:v>1.6487000000000005E-2</c:v>
                </c:pt>
                <c:pt idx="952">
                  <c:v>1.6487000000000005E-2</c:v>
                </c:pt>
                <c:pt idx="953">
                  <c:v>1.7604000000000005E-2</c:v>
                </c:pt>
                <c:pt idx="954">
                  <c:v>1.7604000000000005E-2</c:v>
                </c:pt>
                <c:pt idx="955">
                  <c:v>1.9347000000000041E-2</c:v>
                </c:pt>
                <c:pt idx="956">
                  <c:v>1.9347000000000041E-2</c:v>
                </c:pt>
                <c:pt idx="957">
                  <c:v>2.0619999999999999E-2</c:v>
                </c:pt>
                <c:pt idx="958">
                  <c:v>2.0619999999999999E-2</c:v>
                </c:pt>
                <c:pt idx="959">
                  <c:v>2.1304E-2</c:v>
                </c:pt>
                <c:pt idx="960">
                  <c:v>2.1304E-2</c:v>
                </c:pt>
                <c:pt idx="961">
                  <c:v>2.2598E-2</c:v>
                </c:pt>
                <c:pt idx="962">
                  <c:v>2.2598E-2</c:v>
                </c:pt>
                <c:pt idx="963">
                  <c:v>2.3807999999999999E-2</c:v>
                </c:pt>
                <c:pt idx="964">
                  <c:v>2.3807999999999999E-2</c:v>
                </c:pt>
                <c:pt idx="965">
                  <c:v>2.4143000000000001E-2</c:v>
                </c:pt>
                <c:pt idx="966">
                  <c:v>2.4143000000000001E-2</c:v>
                </c:pt>
                <c:pt idx="967">
                  <c:v>2.4684999999999999E-2</c:v>
                </c:pt>
                <c:pt idx="968">
                  <c:v>2.4684999999999999E-2</c:v>
                </c:pt>
                <c:pt idx="969">
                  <c:v>2.6738000000000001E-2</c:v>
                </c:pt>
                <c:pt idx="970">
                  <c:v>2.6738000000000001E-2</c:v>
                </c:pt>
                <c:pt idx="971">
                  <c:v>2.736100000000001E-2</c:v>
                </c:pt>
                <c:pt idx="972">
                  <c:v>2.736100000000001E-2</c:v>
                </c:pt>
                <c:pt idx="973">
                  <c:v>3.2263000000000056E-2</c:v>
                </c:pt>
                <c:pt idx="974">
                  <c:v>3.2263000000000056E-2</c:v>
                </c:pt>
                <c:pt idx="975">
                  <c:v>3.3091000000000002E-2</c:v>
                </c:pt>
                <c:pt idx="976">
                  <c:v>3.3091000000000002E-2</c:v>
                </c:pt>
                <c:pt idx="977">
                  <c:v>3.7007000000000151E-2</c:v>
                </c:pt>
                <c:pt idx="978">
                  <c:v>3.7007000000000151E-2</c:v>
                </c:pt>
                <c:pt idx="979">
                  <c:v>3.9906000000000004E-2</c:v>
                </c:pt>
                <c:pt idx="980">
                  <c:v>3.9906000000000004E-2</c:v>
                </c:pt>
                <c:pt idx="981">
                  <c:v>4.0440999999999998E-2</c:v>
                </c:pt>
                <c:pt idx="982">
                  <c:v>4.0440999999999998E-2</c:v>
                </c:pt>
                <c:pt idx="983">
                  <c:v>4.6421999999999998E-2</c:v>
                </c:pt>
                <c:pt idx="984">
                  <c:v>4.6421999999999998E-2</c:v>
                </c:pt>
                <c:pt idx="985">
                  <c:v>4.9563000000000197E-2</c:v>
                </c:pt>
                <c:pt idx="986">
                  <c:v>4.9563000000000197E-2</c:v>
                </c:pt>
                <c:pt idx="987">
                  <c:v>5.0058000000000012E-2</c:v>
                </c:pt>
                <c:pt idx="988">
                  <c:v>5.0058000000000012E-2</c:v>
                </c:pt>
                <c:pt idx="989">
                  <c:v>5.1123000000000002E-2</c:v>
                </c:pt>
                <c:pt idx="990">
                  <c:v>5.1123000000000002E-2</c:v>
                </c:pt>
                <c:pt idx="991">
                  <c:v>5.355E-2</c:v>
                </c:pt>
                <c:pt idx="992">
                  <c:v>5.355E-2</c:v>
                </c:pt>
                <c:pt idx="993">
                  <c:v>5.4265000000000022E-2</c:v>
                </c:pt>
                <c:pt idx="994">
                  <c:v>5.4265000000000022E-2</c:v>
                </c:pt>
                <c:pt idx="995">
                  <c:v>5.5811000000000013E-2</c:v>
                </c:pt>
                <c:pt idx="996">
                  <c:v>5.5811000000000013E-2</c:v>
                </c:pt>
                <c:pt idx="997">
                  <c:v>6.9882000000000333E-2</c:v>
                </c:pt>
                <c:pt idx="998">
                  <c:v>6.9882000000000333E-2</c:v>
                </c:pt>
                <c:pt idx="999">
                  <c:v>7.0265999999999995E-2</c:v>
                </c:pt>
                <c:pt idx="1000">
                  <c:v>7.0265999999999995E-2</c:v>
                </c:pt>
                <c:pt idx="1001">
                  <c:v>7.7177000000000009E-2</c:v>
                </c:pt>
                <c:pt idx="1002">
                  <c:v>7.7177000000000009E-2</c:v>
                </c:pt>
                <c:pt idx="1003">
                  <c:v>7.9525999999999999E-2</c:v>
                </c:pt>
                <c:pt idx="1004">
                  <c:v>7.9525999999999999E-2</c:v>
                </c:pt>
                <c:pt idx="1005">
                  <c:v>8.6615000000000025E-2</c:v>
                </c:pt>
                <c:pt idx="1006">
                  <c:v>8.6615000000000025E-2</c:v>
                </c:pt>
                <c:pt idx="1007">
                  <c:v>9.5657000000000492E-2</c:v>
                </c:pt>
                <c:pt idx="1008">
                  <c:v>9.5657000000000492E-2</c:v>
                </c:pt>
                <c:pt idx="1009">
                  <c:v>9.8019000000000023E-2</c:v>
                </c:pt>
                <c:pt idx="1010">
                  <c:v>9.8019000000000023E-2</c:v>
                </c:pt>
                <c:pt idx="1011">
                  <c:v>0.10451400000000002</c:v>
                </c:pt>
                <c:pt idx="1012">
                  <c:v>0.10451400000000002</c:v>
                </c:pt>
                <c:pt idx="1013">
                  <c:v>0.10999700000000009</c:v>
                </c:pt>
                <c:pt idx="1014">
                  <c:v>0.10999700000000009</c:v>
                </c:pt>
                <c:pt idx="1015">
                  <c:v>0.122919</c:v>
                </c:pt>
                <c:pt idx="1016">
                  <c:v>0.122919</c:v>
                </c:pt>
                <c:pt idx="1017">
                  <c:v>0.13309599999999999</c:v>
                </c:pt>
                <c:pt idx="1018">
                  <c:v>0.13309599999999999</c:v>
                </c:pt>
                <c:pt idx="1019">
                  <c:v>0.14165</c:v>
                </c:pt>
                <c:pt idx="1020">
                  <c:v>0.14165</c:v>
                </c:pt>
                <c:pt idx="1021">
                  <c:v>0.14570300000000044</c:v>
                </c:pt>
                <c:pt idx="1022">
                  <c:v>0.14570300000000044</c:v>
                </c:pt>
                <c:pt idx="1023">
                  <c:v>0.16054199999999999</c:v>
                </c:pt>
              </c:numCache>
            </c:numRef>
          </c:yVal>
        </c:ser>
        <c:axId val="51429760"/>
        <c:axId val="51432064"/>
      </c:scatterChart>
      <c:valAx>
        <c:axId val="51429760"/>
        <c:scaling>
          <c:orientation val="minMax"/>
          <c:max val="32"/>
          <c:min val="0"/>
        </c:scaling>
        <c:axPos val="b"/>
        <c:title>
          <c:tx>
            <c:rich>
              <a:bodyPr/>
              <a:lstStyle/>
              <a:p>
                <a:pPr>
                  <a:defRPr sz="2000"/>
                </a:pPr>
                <a:r>
                  <a:rPr lang="en-US" sz="2000" dirty="0"/>
                  <a:t>Eigenvalue</a:t>
                </a:r>
                <a:r>
                  <a:rPr lang="en-US" sz="2000" baseline="0" dirty="0"/>
                  <a:t> Index</a:t>
                </a:r>
                <a:endParaRPr lang="en-US" sz="2000" dirty="0"/>
              </a:p>
            </c:rich>
          </c:tx>
          <c:layout>
            <c:manualLayout>
              <c:xMode val="edge"/>
              <c:yMode val="edge"/>
              <c:x val="0.31928412190776412"/>
              <c:y val="0.90936983622738965"/>
            </c:manualLayout>
          </c:layout>
        </c:title>
        <c:numFmt formatCode="General" sourceLinked="1"/>
        <c:tickLblPos val="nextTo"/>
        <c:txPr>
          <a:bodyPr/>
          <a:lstStyle/>
          <a:p>
            <a:pPr>
              <a:defRPr sz="1800"/>
            </a:pPr>
            <a:endParaRPr lang="en-US"/>
          </a:p>
        </c:txPr>
        <c:crossAx val="51432064"/>
        <c:crossesAt val="1.000000000000006E-4"/>
        <c:crossBetween val="midCat"/>
        <c:majorUnit val="32"/>
      </c:valAx>
      <c:valAx>
        <c:axId val="51432064"/>
        <c:scaling>
          <c:orientation val="minMax"/>
          <c:max val="0.45"/>
          <c:min val="0"/>
        </c:scaling>
        <c:axPos val="l"/>
        <c:majorGridlines/>
        <c:numFmt formatCode="#,##0.0" sourceLinked="0"/>
        <c:tickLblPos val="nextTo"/>
        <c:txPr>
          <a:bodyPr/>
          <a:lstStyle/>
          <a:p>
            <a:pPr>
              <a:defRPr sz="1800"/>
            </a:pPr>
            <a:endParaRPr lang="en-US"/>
          </a:p>
        </c:txPr>
        <c:crossAx val="51429760"/>
        <c:crosses val="autoZero"/>
        <c:crossBetween val="midCat"/>
        <c:majorUnit val="0.2"/>
      </c:valAx>
    </c:plotArea>
    <c:legend>
      <c:legendPos val="t"/>
      <c:layout>
        <c:manualLayout>
          <c:xMode val="edge"/>
          <c:yMode val="edge"/>
          <c:x val="0.56656480132137388"/>
          <c:y val="0.31596327428606658"/>
          <c:w val="0.10591006246811138"/>
          <c:h val="0.16850369398269671"/>
        </c:manualLayout>
      </c:layout>
      <c:overlay val="1"/>
      <c:txPr>
        <a:bodyPr/>
        <a:lstStyle/>
        <a:p>
          <a:pPr>
            <a:defRPr sz="1500"/>
          </a:pPr>
          <a:endParaRPr lang="en-US"/>
        </a:p>
      </c:txPr>
    </c:legend>
    <c:plotVisOnly val="1"/>
  </c:chart>
  <c:spPr>
    <a:ln w="25400">
      <a:solidFill>
        <a:schemeClr val="accent1"/>
      </a:solidFill>
    </a:ln>
  </c:sp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969477871869788"/>
          <c:y val="0.12846243056827453"/>
          <c:w val="0.72298871446100765"/>
          <c:h val="0.70069157053042919"/>
        </c:manualLayout>
      </c:layout>
      <c:scatterChart>
        <c:scatterStyle val="lineMarker"/>
        <c:ser>
          <c:idx val="0"/>
          <c:order val="0"/>
          <c:tx>
            <c:strRef>
              <c:f>Sheet1!$C$1</c:f>
              <c:strCache>
                <c:ptCount val="1"/>
                <c:pt idx="0">
                  <c:v>1st-Order</c:v>
                </c:pt>
              </c:strCache>
            </c:strRef>
          </c:tx>
          <c:marker>
            <c:symbol val="none"/>
          </c:marker>
          <c:xVal>
            <c:numRef>
              <c:f>Sheet1!$A$2:$A$22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Sheet1!$C$2:$C$22</c:f>
              <c:numCache>
                <c:formatCode>General</c:formatCode>
                <c:ptCount val="21"/>
                <c:pt idx="0">
                  <c:v>150.21299999999999</c:v>
                </c:pt>
                <c:pt idx="1">
                  <c:v>1.88236</c:v>
                </c:pt>
                <c:pt idx="2">
                  <c:v>0.95859899999999998</c:v>
                </c:pt>
                <c:pt idx="3">
                  <c:v>0.64343099999999998</c:v>
                </c:pt>
                <c:pt idx="4">
                  <c:v>0.50433399999999906</c:v>
                </c:pt>
                <c:pt idx="5">
                  <c:v>0.41284100000000001</c:v>
                </c:pt>
                <c:pt idx="6">
                  <c:v>0.35071600000000008</c:v>
                </c:pt>
                <c:pt idx="7">
                  <c:v>0.30505300000000002</c:v>
                </c:pt>
                <c:pt idx="8">
                  <c:v>0.27018800000000032</c:v>
                </c:pt>
                <c:pt idx="9">
                  <c:v>0.24263399999999999</c:v>
                </c:pt>
                <c:pt idx="10">
                  <c:v>0.22028400000000001</c:v>
                </c:pt>
                <c:pt idx="11">
                  <c:v>0.20176400000000017</c:v>
                </c:pt>
                <c:pt idx="12">
                  <c:v>0.18614900000000023</c:v>
                </c:pt>
                <c:pt idx="13">
                  <c:v>0.17279300000000017</c:v>
                </c:pt>
                <c:pt idx="14">
                  <c:v>0.16123299999999999</c:v>
                </c:pt>
                <c:pt idx="15">
                  <c:v>0.15112700000000001</c:v>
                </c:pt>
                <c:pt idx="16">
                  <c:v>0.14221500000000023</c:v>
                </c:pt>
                <c:pt idx="17">
                  <c:v>0.13429800000000017</c:v>
                </c:pt>
                <c:pt idx="18">
                  <c:v>0.127221</c:v>
                </c:pt>
                <c:pt idx="19">
                  <c:v>0.12085799999999988</c:v>
                </c:pt>
                <c:pt idx="20">
                  <c:v>0.115107</c:v>
                </c:pt>
              </c:numCache>
            </c:numRef>
          </c:yVal>
        </c:ser>
        <c:ser>
          <c:idx val="2"/>
          <c:order val="1"/>
          <c:tx>
            <c:strRef>
              <c:f>Sheet1!$F$1</c:f>
              <c:strCache>
                <c:ptCount val="1"/>
                <c:pt idx="0">
                  <c:v>2nd-Order</c:v>
                </c:pt>
              </c:strCache>
            </c:strRef>
          </c:tx>
          <c:marker>
            <c:symbol val="none"/>
          </c:marker>
          <c:xVal>
            <c:numRef>
              <c:f>Sheet1!$A$2:$A$22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Sheet1!$F$2:$F$22</c:f>
              <c:numCache>
                <c:formatCode>General</c:formatCode>
                <c:ptCount val="21"/>
                <c:pt idx="0">
                  <c:v>150.21299999999999</c:v>
                </c:pt>
                <c:pt idx="1">
                  <c:v>0.35809800000000008</c:v>
                </c:pt>
                <c:pt idx="2">
                  <c:v>2.8262300000000001E-2</c:v>
                </c:pt>
                <c:pt idx="3">
                  <c:v>7.8084000000000053E-3</c:v>
                </c:pt>
                <c:pt idx="4">
                  <c:v>5.0317700000000075E-3</c:v>
                </c:pt>
                <c:pt idx="5">
                  <c:v>4.0696800000000052E-3</c:v>
                </c:pt>
                <c:pt idx="6">
                  <c:v>3.4983000000000032E-3</c:v>
                </c:pt>
                <c:pt idx="7">
                  <c:v>3.1046000000000038E-3</c:v>
                </c:pt>
                <c:pt idx="8">
                  <c:v>2.8004000000000002E-3</c:v>
                </c:pt>
                <c:pt idx="9">
                  <c:v>2.5475200000000058E-3</c:v>
                </c:pt>
                <c:pt idx="10">
                  <c:v>2.3301900000000002E-3</c:v>
                </c:pt>
                <c:pt idx="11">
                  <c:v>2.1405700000000031E-3</c:v>
                </c:pt>
                <c:pt idx="12">
                  <c:v>1.9736500000000026E-3</c:v>
                </c:pt>
                <c:pt idx="13">
                  <c:v>1.8258000000000013E-3</c:v>
                </c:pt>
                <c:pt idx="14">
                  <c:v>1.6942600000000023E-3</c:v>
                </c:pt>
                <c:pt idx="15">
                  <c:v>1.5768100000000021E-3</c:v>
                </c:pt>
                <c:pt idx="16">
                  <c:v>1.4716199999999999E-3</c:v>
                </c:pt>
                <c:pt idx="17">
                  <c:v>1.3771600000000001E-3</c:v>
                </c:pt>
                <c:pt idx="18">
                  <c:v>1.2920800000000021E-3</c:v>
                </c:pt>
                <c:pt idx="19">
                  <c:v>1.2152300000000001E-3</c:v>
                </c:pt>
                <c:pt idx="20">
                  <c:v>1.1456000000000001E-3</c:v>
                </c:pt>
              </c:numCache>
            </c:numRef>
          </c:yVal>
        </c:ser>
        <c:ser>
          <c:idx val="4"/>
          <c:order val="2"/>
          <c:tx>
            <c:strRef>
              <c:f>Sheet1!$I$1</c:f>
              <c:strCache>
                <c:ptCount val="1"/>
                <c:pt idx="0">
                  <c:v>3rd-Order</c:v>
                </c:pt>
              </c:strCache>
            </c:strRef>
          </c:tx>
          <c:spPr>
            <a:ln>
              <a:solidFill>
                <a:schemeClr val="accent2"/>
              </a:solidFill>
            </a:ln>
          </c:spPr>
          <c:marker>
            <c:symbol val="none"/>
          </c:marker>
          <c:xVal>
            <c:numRef>
              <c:f>Sheet1!$A$2:$A$22</c:f>
              <c:numCache>
                <c:formatCode>General</c:formatCode>
                <c:ptCount val="2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Sheet1!$I$2:$I$22</c:f>
              <c:numCache>
                <c:formatCode>General</c:formatCode>
                <c:ptCount val="21"/>
                <c:pt idx="0">
                  <c:v>150.21299999999999</c:v>
                </c:pt>
                <c:pt idx="1">
                  <c:v>0.60242300000000004</c:v>
                </c:pt>
                <c:pt idx="2">
                  <c:v>0.14705799999999999</c:v>
                </c:pt>
                <c:pt idx="3">
                  <c:v>6.9948700000000003E-2</c:v>
                </c:pt>
                <c:pt idx="4">
                  <c:v>3.9269499999999999E-2</c:v>
                </c:pt>
                <c:pt idx="5">
                  <c:v>2.3565300000000001E-2</c:v>
                </c:pt>
                <c:pt idx="6">
                  <c:v>1.4656899999999999E-2</c:v>
                </c:pt>
                <c:pt idx="7">
                  <c:v>9.3246200000000005E-3</c:v>
                </c:pt>
                <c:pt idx="8">
                  <c:v>6.0292100000000062E-3</c:v>
                </c:pt>
                <c:pt idx="9">
                  <c:v>3.9506799999999998E-3</c:v>
                </c:pt>
                <c:pt idx="10">
                  <c:v>2.6223100000000031E-3</c:v>
                </c:pt>
                <c:pt idx="11">
                  <c:v>1.7668600000000001E-3</c:v>
                </c:pt>
                <c:pt idx="12">
                  <c:v>1.2146800000000001E-3</c:v>
                </c:pt>
                <c:pt idx="13">
                  <c:v>8.5944600000000047E-4</c:v>
                </c:pt>
                <c:pt idx="14">
                  <c:v>6.3293900000000076E-4</c:v>
                </c:pt>
                <c:pt idx="15">
                  <c:v>4.9006100000000084E-4</c:v>
                </c:pt>
                <c:pt idx="16">
                  <c:v>4.0023500000000014E-4</c:v>
                </c:pt>
                <c:pt idx="17">
                  <c:v>3.4279700000000048E-4</c:v>
                </c:pt>
                <c:pt idx="18">
                  <c:v>3.0438700000000036E-4</c:v>
                </c:pt>
                <c:pt idx="19">
                  <c:v>2.7693300000000064E-4</c:v>
                </c:pt>
                <c:pt idx="20">
                  <c:v>2.5584700000000002E-4</c:v>
                </c:pt>
              </c:numCache>
            </c:numRef>
          </c:yVal>
        </c:ser>
        <c:axId val="51806976"/>
        <c:axId val="51808896"/>
      </c:scatterChart>
      <c:valAx>
        <c:axId val="51806976"/>
        <c:scaling>
          <c:orientation val="minMax"/>
          <c:max val="20"/>
          <c:min val="0"/>
        </c:scaling>
        <c:axPos val="b"/>
        <c:title>
          <c:tx>
            <c:rich>
              <a:bodyPr/>
              <a:lstStyle/>
              <a:p>
                <a:pPr>
                  <a:defRPr/>
                </a:pPr>
                <a:r>
                  <a:rPr lang="en-US" sz="1600" dirty="0" smtClean="0"/>
                  <a:t>GS Updates</a:t>
                </a:r>
                <a:endParaRPr lang="en-US" sz="1600" dirty="0"/>
              </a:p>
            </c:rich>
          </c:tx>
          <c:layout/>
        </c:title>
        <c:numFmt formatCode="General" sourceLinked="1"/>
        <c:tickLblPos val="nextTo"/>
        <c:txPr>
          <a:bodyPr/>
          <a:lstStyle/>
          <a:p>
            <a:pPr>
              <a:defRPr sz="1400"/>
            </a:pPr>
            <a:endParaRPr lang="en-US"/>
          </a:p>
        </c:txPr>
        <c:crossAx val="51808896"/>
        <c:crossesAt val="2.4414062500000016E-4"/>
        <c:crossBetween val="midCat"/>
        <c:majorUnit val="5"/>
      </c:valAx>
      <c:valAx>
        <c:axId val="51808896"/>
        <c:scaling>
          <c:logBase val="2"/>
          <c:orientation val="minMax"/>
          <c:max val="256"/>
          <c:min val="2.4414062500000016E-4"/>
        </c:scaling>
        <c:axPos val="l"/>
        <c:numFmt formatCode="#\ ???/???" sourceLinked="0"/>
        <c:tickLblPos val="none"/>
        <c:txPr>
          <a:bodyPr/>
          <a:lstStyle/>
          <a:p>
            <a:pPr>
              <a:defRPr sz="1400"/>
            </a:pPr>
            <a:endParaRPr lang="en-US"/>
          </a:p>
        </c:txPr>
        <c:crossAx val="51806976"/>
        <c:crosses val="autoZero"/>
        <c:crossBetween val="midCat"/>
        <c:majorUnit val="16"/>
      </c:valAx>
    </c:plotArea>
    <c:legend>
      <c:legendPos val="r"/>
      <c:legendEntry>
        <c:idx val="1"/>
        <c:txPr>
          <a:bodyPr/>
          <a:lstStyle/>
          <a:p>
            <a:pPr>
              <a:defRPr sz="1600" b="1"/>
            </a:pPr>
            <a:endParaRPr lang="en-US"/>
          </a:p>
        </c:txPr>
      </c:legendEntry>
      <c:layout>
        <c:manualLayout>
          <c:xMode val="edge"/>
          <c:yMode val="edge"/>
          <c:x val="0.53515904851516194"/>
          <c:y val="0.10910427105702802"/>
          <c:w val="0.33463609501642488"/>
          <c:h val="0.25115157480314959"/>
        </c:manualLayout>
      </c:layout>
      <c:txPr>
        <a:bodyPr/>
        <a:lstStyle/>
        <a:p>
          <a:pPr>
            <a:defRPr sz="1600"/>
          </a:pPr>
          <a:endParaRPr lang="en-US"/>
        </a:p>
      </c:txPr>
    </c:legend>
    <c:plotVisOnly val="1"/>
  </c:chart>
  <c:spPr>
    <a:solidFill>
      <a:schemeClr val="bg1"/>
    </a:solidFill>
    <a:ln>
      <a:solidFill>
        <a:schemeClr val="tx1"/>
      </a:solidFill>
    </a:ln>
  </c:sp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969477871869788"/>
          <c:y val="0.12846243056827464"/>
          <c:w val="0.72298871446100765"/>
          <c:h val="0.69681560153818134"/>
        </c:manualLayout>
      </c:layout>
      <c:scatterChart>
        <c:scatterStyle val="lineMarker"/>
        <c:ser>
          <c:idx val="0"/>
          <c:order val="0"/>
          <c:tx>
            <c:strRef>
              <c:f>Sheet1!$C$1</c:f>
              <c:strCache>
                <c:ptCount val="1"/>
                <c:pt idx="0">
                  <c:v>1st-Order</c:v>
                </c:pt>
              </c:strCache>
            </c:strRef>
          </c:tx>
          <c:marker>
            <c:symbol val="none"/>
          </c:marker>
          <c:xVal>
            <c:numRef>
              <c:f>Sheet1!$B$2:$B$114</c:f>
              <c:numCache>
                <c:formatCode>General</c:formatCode>
                <c:ptCount val="113"/>
                <c:pt idx="0">
                  <c:v>0</c:v>
                </c:pt>
                <c:pt idx="1">
                  <c:v>9</c:v>
                </c:pt>
                <c:pt idx="2">
                  <c:v>18</c:v>
                </c:pt>
                <c:pt idx="3">
                  <c:v>27</c:v>
                </c:pt>
                <c:pt idx="4">
                  <c:v>36</c:v>
                </c:pt>
                <c:pt idx="5">
                  <c:v>45</c:v>
                </c:pt>
                <c:pt idx="6">
                  <c:v>54</c:v>
                </c:pt>
                <c:pt idx="7">
                  <c:v>63</c:v>
                </c:pt>
                <c:pt idx="8">
                  <c:v>72</c:v>
                </c:pt>
                <c:pt idx="9">
                  <c:v>81</c:v>
                </c:pt>
                <c:pt idx="10">
                  <c:v>90</c:v>
                </c:pt>
                <c:pt idx="11">
                  <c:v>99</c:v>
                </c:pt>
                <c:pt idx="12">
                  <c:v>108</c:v>
                </c:pt>
                <c:pt idx="13">
                  <c:v>117</c:v>
                </c:pt>
                <c:pt idx="14">
                  <c:v>126</c:v>
                </c:pt>
                <c:pt idx="15">
                  <c:v>135</c:v>
                </c:pt>
                <c:pt idx="16">
                  <c:v>144</c:v>
                </c:pt>
                <c:pt idx="17">
                  <c:v>153</c:v>
                </c:pt>
                <c:pt idx="18">
                  <c:v>162</c:v>
                </c:pt>
                <c:pt idx="19">
                  <c:v>171</c:v>
                </c:pt>
                <c:pt idx="20">
                  <c:v>180</c:v>
                </c:pt>
                <c:pt idx="21">
                  <c:v>189</c:v>
                </c:pt>
                <c:pt idx="22">
                  <c:v>198</c:v>
                </c:pt>
                <c:pt idx="23">
                  <c:v>207</c:v>
                </c:pt>
                <c:pt idx="24">
                  <c:v>216</c:v>
                </c:pt>
                <c:pt idx="25">
                  <c:v>225</c:v>
                </c:pt>
                <c:pt idx="26">
                  <c:v>234</c:v>
                </c:pt>
                <c:pt idx="27">
                  <c:v>243</c:v>
                </c:pt>
                <c:pt idx="28">
                  <c:v>252</c:v>
                </c:pt>
                <c:pt idx="29">
                  <c:v>261</c:v>
                </c:pt>
                <c:pt idx="30">
                  <c:v>270</c:v>
                </c:pt>
                <c:pt idx="31">
                  <c:v>279</c:v>
                </c:pt>
                <c:pt idx="32">
                  <c:v>288</c:v>
                </c:pt>
                <c:pt idx="33">
                  <c:v>297</c:v>
                </c:pt>
                <c:pt idx="34">
                  <c:v>306</c:v>
                </c:pt>
                <c:pt idx="35">
                  <c:v>315</c:v>
                </c:pt>
                <c:pt idx="36">
                  <c:v>324</c:v>
                </c:pt>
                <c:pt idx="37">
                  <c:v>333</c:v>
                </c:pt>
                <c:pt idx="38">
                  <c:v>342</c:v>
                </c:pt>
                <c:pt idx="39">
                  <c:v>351</c:v>
                </c:pt>
                <c:pt idx="40">
                  <c:v>360</c:v>
                </c:pt>
                <c:pt idx="41">
                  <c:v>369</c:v>
                </c:pt>
                <c:pt idx="42">
                  <c:v>378</c:v>
                </c:pt>
                <c:pt idx="43">
                  <c:v>387</c:v>
                </c:pt>
                <c:pt idx="44">
                  <c:v>396</c:v>
                </c:pt>
                <c:pt idx="45">
                  <c:v>405</c:v>
                </c:pt>
                <c:pt idx="46">
                  <c:v>414</c:v>
                </c:pt>
                <c:pt idx="47">
                  <c:v>423</c:v>
                </c:pt>
                <c:pt idx="48">
                  <c:v>432</c:v>
                </c:pt>
                <c:pt idx="49">
                  <c:v>441</c:v>
                </c:pt>
                <c:pt idx="50">
                  <c:v>450</c:v>
                </c:pt>
                <c:pt idx="51">
                  <c:v>459</c:v>
                </c:pt>
                <c:pt idx="52">
                  <c:v>468</c:v>
                </c:pt>
                <c:pt idx="53">
                  <c:v>477</c:v>
                </c:pt>
                <c:pt idx="54">
                  <c:v>486</c:v>
                </c:pt>
                <c:pt idx="55">
                  <c:v>495</c:v>
                </c:pt>
                <c:pt idx="56">
                  <c:v>504</c:v>
                </c:pt>
                <c:pt idx="57">
                  <c:v>513</c:v>
                </c:pt>
                <c:pt idx="58">
                  <c:v>522</c:v>
                </c:pt>
                <c:pt idx="59">
                  <c:v>531</c:v>
                </c:pt>
                <c:pt idx="60">
                  <c:v>540</c:v>
                </c:pt>
                <c:pt idx="61">
                  <c:v>549</c:v>
                </c:pt>
                <c:pt idx="62">
                  <c:v>558</c:v>
                </c:pt>
                <c:pt idx="63">
                  <c:v>567</c:v>
                </c:pt>
                <c:pt idx="64">
                  <c:v>576</c:v>
                </c:pt>
                <c:pt idx="65">
                  <c:v>585</c:v>
                </c:pt>
                <c:pt idx="66">
                  <c:v>594</c:v>
                </c:pt>
                <c:pt idx="67">
                  <c:v>603</c:v>
                </c:pt>
                <c:pt idx="68">
                  <c:v>612</c:v>
                </c:pt>
                <c:pt idx="69">
                  <c:v>621</c:v>
                </c:pt>
                <c:pt idx="70">
                  <c:v>630</c:v>
                </c:pt>
                <c:pt idx="71">
                  <c:v>639</c:v>
                </c:pt>
                <c:pt idx="72">
                  <c:v>648</c:v>
                </c:pt>
                <c:pt idx="73">
                  <c:v>657</c:v>
                </c:pt>
                <c:pt idx="74">
                  <c:v>666</c:v>
                </c:pt>
                <c:pt idx="75">
                  <c:v>675</c:v>
                </c:pt>
                <c:pt idx="76">
                  <c:v>684</c:v>
                </c:pt>
                <c:pt idx="77">
                  <c:v>693</c:v>
                </c:pt>
                <c:pt idx="78">
                  <c:v>702</c:v>
                </c:pt>
                <c:pt idx="79">
                  <c:v>711</c:v>
                </c:pt>
                <c:pt idx="80">
                  <c:v>720</c:v>
                </c:pt>
                <c:pt idx="81">
                  <c:v>729</c:v>
                </c:pt>
                <c:pt idx="82">
                  <c:v>738</c:v>
                </c:pt>
                <c:pt idx="83">
                  <c:v>747</c:v>
                </c:pt>
                <c:pt idx="84">
                  <c:v>756</c:v>
                </c:pt>
                <c:pt idx="85">
                  <c:v>765</c:v>
                </c:pt>
                <c:pt idx="86">
                  <c:v>774</c:v>
                </c:pt>
                <c:pt idx="87">
                  <c:v>783</c:v>
                </c:pt>
                <c:pt idx="88">
                  <c:v>792</c:v>
                </c:pt>
                <c:pt idx="89">
                  <c:v>801</c:v>
                </c:pt>
                <c:pt idx="90">
                  <c:v>810</c:v>
                </c:pt>
                <c:pt idx="91">
                  <c:v>819</c:v>
                </c:pt>
                <c:pt idx="92">
                  <c:v>828</c:v>
                </c:pt>
                <c:pt idx="93">
                  <c:v>837</c:v>
                </c:pt>
                <c:pt idx="94">
                  <c:v>846</c:v>
                </c:pt>
                <c:pt idx="95">
                  <c:v>855</c:v>
                </c:pt>
                <c:pt idx="96">
                  <c:v>864</c:v>
                </c:pt>
                <c:pt idx="97">
                  <c:v>873</c:v>
                </c:pt>
                <c:pt idx="98">
                  <c:v>882</c:v>
                </c:pt>
                <c:pt idx="99">
                  <c:v>891</c:v>
                </c:pt>
                <c:pt idx="100">
                  <c:v>900</c:v>
                </c:pt>
                <c:pt idx="101">
                  <c:v>909</c:v>
                </c:pt>
                <c:pt idx="102">
                  <c:v>918</c:v>
                </c:pt>
                <c:pt idx="103">
                  <c:v>927</c:v>
                </c:pt>
                <c:pt idx="104">
                  <c:v>936</c:v>
                </c:pt>
                <c:pt idx="105">
                  <c:v>945</c:v>
                </c:pt>
                <c:pt idx="106">
                  <c:v>954</c:v>
                </c:pt>
                <c:pt idx="107">
                  <c:v>963</c:v>
                </c:pt>
                <c:pt idx="108">
                  <c:v>972</c:v>
                </c:pt>
                <c:pt idx="109">
                  <c:v>981</c:v>
                </c:pt>
                <c:pt idx="110">
                  <c:v>990</c:v>
                </c:pt>
                <c:pt idx="111">
                  <c:v>999</c:v>
                </c:pt>
                <c:pt idx="112">
                  <c:v>1008</c:v>
                </c:pt>
              </c:numCache>
            </c:numRef>
          </c:xVal>
          <c:yVal>
            <c:numRef>
              <c:f>Sheet1!$C$2:$C$114</c:f>
              <c:numCache>
                <c:formatCode>General</c:formatCode>
                <c:ptCount val="113"/>
                <c:pt idx="0">
                  <c:v>150.21299999999999</c:v>
                </c:pt>
                <c:pt idx="1">
                  <c:v>1.88236</c:v>
                </c:pt>
                <c:pt idx="2">
                  <c:v>0.95859899999999998</c:v>
                </c:pt>
                <c:pt idx="3">
                  <c:v>0.64343099999999998</c:v>
                </c:pt>
                <c:pt idx="4">
                  <c:v>0.50433399999999906</c:v>
                </c:pt>
                <c:pt idx="5">
                  <c:v>0.41284100000000001</c:v>
                </c:pt>
                <c:pt idx="6">
                  <c:v>0.35071600000000008</c:v>
                </c:pt>
                <c:pt idx="7">
                  <c:v>0.30505300000000002</c:v>
                </c:pt>
                <c:pt idx="8">
                  <c:v>0.27018800000000032</c:v>
                </c:pt>
                <c:pt idx="9">
                  <c:v>0.24263399999999999</c:v>
                </c:pt>
                <c:pt idx="10">
                  <c:v>0.22028400000000001</c:v>
                </c:pt>
                <c:pt idx="11">
                  <c:v>0.20176400000000017</c:v>
                </c:pt>
                <c:pt idx="12">
                  <c:v>0.18614900000000023</c:v>
                </c:pt>
                <c:pt idx="13">
                  <c:v>0.17279300000000017</c:v>
                </c:pt>
                <c:pt idx="14">
                  <c:v>0.16123299999999999</c:v>
                </c:pt>
                <c:pt idx="15">
                  <c:v>0.15112700000000001</c:v>
                </c:pt>
                <c:pt idx="16">
                  <c:v>0.14221500000000023</c:v>
                </c:pt>
                <c:pt idx="17">
                  <c:v>0.13429800000000017</c:v>
                </c:pt>
                <c:pt idx="18">
                  <c:v>0.127221</c:v>
                </c:pt>
                <c:pt idx="19">
                  <c:v>0.12085799999999988</c:v>
                </c:pt>
                <c:pt idx="20">
                  <c:v>0.115107</c:v>
                </c:pt>
                <c:pt idx="21">
                  <c:v>0.10988600000000008</c:v>
                </c:pt>
                <c:pt idx="22">
                  <c:v>0.10512700000000008</c:v>
                </c:pt>
                <c:pt idx="23">
                  <c:v>0.10077100000000008</c:v>
                </c:pt>
                <c:pt idx="24">
                  <c:v>9.6771400000000021E-2</c:v>
                </c:pt>
                <c:pt idx="25">
                  <c:v>9.3085700000000021E-2</c:v>
                </c:pt>
                <c:pt idx="26">
                  <c:v>8.9679300000000128E-2</c:v>
                </c:pt>
                <c:pt idx="27">
                  <c:v>8.6522000000000099E-2</c:v>
                </c:pt>
                <c:pt idx="28">
                  <c:v>8.3587800000000143E-2</c:v>
                </c:pt>
                <c:pt idx="29">
                  <c:v>8.0854000000000148E-2</c:v>
                </c:pt>
                <c:pt idx="30">
                  <c:v>7.8300900000000034E-2</c:v>
                </c:pt>
                <c:pt idx="31">
                  <c:v>7.5911199999999998E-2</c:v>
                </c:pt>
                <c:pt idx="32">
                  <c:v>7.3669700000000005E-2</c:v>
                </c:pt>
                <c:pt idx="33">
                  <c:v>7.1563100000000004E-2</c:v>
                </c:pt>
                <c:pt idx="34">
                  <c:v>6.9579500000000002E-2</c:v>
                </c:pt>
                <c:pt idx="35">
                  <c:v>6.7708400000000085E-2</c:v>
                </c:pt>
                <c:pt idx="36">
                  <c:v>6.5940399999999996E-2</c:v>
                </c:pt>
                <c:pt idx="37">
                  <c:v>6.4267199999999997E-2</c:v>
                </c:pt>
                <c:pt idx="38">
                  <c:v>6.2681299999999995E-2</c:v>
                </c:pt>
                <c:pt idx="39">
                  <c:v>6.1175899999999936E-2</c:v>
                </c:pt>
                <c:pt idx="40">
                  <c:v>5.9745000000000013E-2</c:v>
                </c:pt>
                <c:pt idx="41">
                  <c:v>5.838300000000006E-2</c:v>
                </c:pt>
                <c:pt idx="42">
                  <c:v>5.7085200000000023E-2</c:v>
                </c:pt>
                <c:pt idx="43">
                  <c:v>5.5846899999999998E-2</c:v>
                </c:pt>
                <c:pt idx="44">
                  <c:v>5.4664000000000004E-2</c:v>
                </c:pt>
                <c:pt idx="45">
                  <c:v>5.3533000000000004E-2</c:v>
                </c:pt>
                <c:pt idx="46">
                  <c:v>5.2450400000000057E-2</c:v>
                </c:pt>
                <c:pt idx="47">
                  <c:v>5.1413000000000014E-2</c:v>
                </c:pt>
                <c:pt idx="48">
                  <c:v>5.0418100000000014E-2</c:v>
                </c:pt>
                <c:pt idx="49">
                  <c:v>4.9463000000000083E-2</c:v>
                </c:pt>
                <c:pt idx="50">
                  <c:v>4.8545299999999986E-2</c:v>
                </c:pt>
                <c:pt idx="51">
                  <c:v>4.7662900000000064E-2</c:v>
                </c:pt>
                <c:pt idx="52">
                  <c:v>4.6813700000000014E-2</c:v>
                </c:pt>
                <c:pt idx="53">
                  <c:v>4.5995899999999999E-2</c:v>
                </c:pt>
                <c:pt idx="54">
                  <c:v>4.5207600000000014E-2</c:v>
                </c:pt>
                <c:pt idx="55">
                  <c:v>4.4447300000000002E-2</c:v>
                </c:pt>
                <c:pt idx="56">
                  <c:v>4.3713500000000051E-2</c:v>
                </c:pt>
                <c:pt idx="57">
                  <c:v>4.30047E-2</c:v>
                </c:pt>
                <c:pt idx="58">
                  <c:v>4.2319800000000012E-2</c:v>
                </c:pt>
                <c:pt idx="59">
                  <c:v>4.1657499999999986E-2</c:v>
                </c:pt>
                <c:pt idx="60">
                  <c:v>4.1016700000000024E-2</c:v>
                </c:pt>
                <c:pt idx="61">
                  <c:v>4.0396300000000065E-2</c:v>
                </c:pt>
                <c:pt idx="62">
                  <c:v>3.9795299999999999E-2</c:v>
                </c:pt>
                <c:pt idx="63">
                  <c:v>3.9212900000000002E-2</c:v>
                </c:pt>
                <c:pt idx="64">
                  <c:v>3.8648200000000001E-2</c:v>
                </c:pt>
                <c:pt idx="65">
                  <c:v>3.81004E-2</c:v>
                </c:pt>
                <c:pt idx="66">
                  <c:v>3.7568600000000001E-2</c:v>
                </c:pt>
                <c:pt idx="67">
                  <c:v>3.7052300000000045E-2</c:v>
                </c:pt>
                <c:pt idx="68">
                  <c:v>3.6550800000000001E-2</c:v>
                </c:pt>
                <c:pt idx="69">
                  <c:v>3.6063300000000041E-2</c:v>
                </c:pt>
                <c:pt idx="70">
                  <c:v>3.55894E-2</c:v>
                </c:pt>
                <c:pt idx="71">
                  <c:v>3.51285E-2</c:v>
                </c:pt>
                <c:pt idx="72">
                  <c:v>3.4680000000000002E-2</c:v>
                </c:pt>
                <c:pt idx="73">
                  <c:v>3.42434E-2</c:v>
                </c:pt>
                <c:pt idx="74">
                  <c:v>3.3818300000000009E-2</c:v>
                </c:pt>
                <c:pt idx="75">
                  <c:v>3.3404200000000002E-2</c:v>
                </c:pt>
                <c:pt idx="76">
                  <c:v>3.3000799999999997E-2</c:v>
                </c:pt>
                <c:pt idx="77">
                  <c:v>3.2607500000000039E-2</c:v>
                </c:pt>
                <c:pt idx="78">
                  <c:v>3.2224099999999999E-2</c:v>
                </c:pt>
                <c:pt idx="79">
                  <c:v>3.1850099999999999E-2</c:v>
                </c:pt>
                <c:pt idx="80">
                  <c:v>3.1485200000000046E-2</c:v>
                </c:pt>
                <c:pt idx="81">
                  <c:v>3.112910000000001E-2</c:v>
                </c:pt>
                <c:pt idx="82">
                  <c:v>3.078150000000001E-2</c:v>
                </c:pt>
                <c:pt idx="83">
                  <c:v>3.0442100000000027E-2</c:v>
                </c:pt>
                <c:pt idx="84">
                  <c:v>3.0110600000000001E-2</c:v>
                </c:pt>
                <c:pt idx="85">
                  <c:v>2.9786699999999978E-2</c:v>
                </c:pt>
                <c:pt idx="86">
                  <c:v>2.9470200000000023E-2</c:v>
                </c:pt>
                <c:pt idx="87">
                  <c:v>2.91609E-2</c:v>
                </c:pt>
                <c:pt idx="88">
                  <c:v>2.8858399999999999E-2</c:v>
                </c:pt>
                <c:pt idx="89">
                  <c:v>2.8562599999999976E-2</c:v>
                </c:pt>
                <c:pt idx="90">
                  <c:v>2.8273300000000039E-2</c:v>
                </c:pt>
                <c:pt idx="91">
                  <c:v>2.7990299999999999E-2</c:v>
                </c:pt>
                <c:pt idx="92">
                  <c:v>2.7713300000000045E-2</c:v>
                </c:pt>
                <c:pt idx="93">
                  <c:v>2.7442100000000032E-2</c:v>
                </c:pt>
                <c:pt idx="94">
                  <c:v>2.7176700000000012E-2</c:v>
                </c:pt>
                <c:pt idx="95">
                  <c:v>2.6916800000000001E-2</c:v>
                </c:pt>
                <c:pt idx="96">
                  <c:v>2.6662300000000028E-2</c:v>
                </c:pt>
                <c:pt idx="97">
                  <c:v>2.6412900000000027E-2</c:v>
                </c:pt>
                <c:pt idx="98">
                  <c:v>2.6168599999999976E-2</c:v>
                </c:pt>
                <c:pt idx="99">
                  <c:v>2.5929199999999993E-2</c:v>
                </c:pt>
                <c:pt idx="100">
                  <c:v>2.5694600000000001E-2</c:v>
                </c:pt>
                <c:pt idx="101">
                  <c:v>2.5464500000000001E-2</c:v>
                </c:pt>
                <c:pt idx="102">
                  <c:v>2.5239000000000029E-2</c:v>
                </c:pt>
                <c:pt idx="103">
                  <c:v>2.5017800000000028E-2</c:v>
                </c:pt>
                <c:pt idx="104">
                  <c:v>2.4800900000000025E-2</c:v>
                </c:pt>
                <c:pt idx="105">
                  <c:v>2.4588100000000002E-2</c:v>
                </c:pt>
                <c:pt idx="106">
                  <c:v>2.4379300000000027E-2</c:v>
                </c:pt>
                <c:pt idx="107">
                  <c:v>2.4174499999999977E-2</c:v>
                </c:pt>
                <c:pt idx="108">
                  <c:v>2.3973400000000002E-2</c:v>
                </c:pt>
                <c:pt idx="109">
                  <c:v>2.3775999999999999E-2</c:v>
                </c:pt>
                <c:pt idx="110">
                  <c:v>2.3582200000000001E-2</c:v>
                </c:pt>
                <c:pt idx="111">
                  <c:v>2.3391999999999993E-2</c:v>
                </c:pt>
                <c:pt idx="112">
                  <c:v>2.3205099999999999E-2</c:v>
                </c:pt>
              </c:numCache>
            </c:numRef>
          </c:yVal>
        </c:ser>
        <c:ser>
          <c:idx val="2"/>
          <c:order val="1"/>
          <c:tx>
            <c:strRef>
              <c:f>Sheet1!$F$1</c:f>
              <c:strCache>
                <c:ptCount val="1"/>
                <c:pt idx="0">
                  <c:v>2nd-Order</c:v>
                </c:pt>
              </c:strCache>
            </c:strRef>
          </c:tx>
          <c:marker>
            <c:symbol val="none"/>
          </c:marker>
          <c:xVal>
            <c:numRef>
              <c:f>Sheet1!$E$2:$E$42</c:f>
              <c:numCache>
                <c:formatCode>General</c:formatCode>
                <c:ptCount val="41"/>
                <c:pt idx="0">
                  <c:v>0</c:v>
                </c:pt>
                <c:pt idx="1">
                  <c:v>25</c:v>
                </c:pt>
                <c:pt idx="2">
                  <c:v>50</c:v>
                </c:pt>
                <c:pt idx="3">
                  <c:v>75</c:v>
                </c:pt>
                <c:pt idx="4">
                  <c:v>100</c:v>
                </c:pt>
                <c:pt idx="5">
                  <c:v>125</c:v>
                </c:pt>
                <c:pt idx="6">
                  <c:v>150</c:v>
                </c:pt>
                <c:pt idx="7">
                  <c:v>175</c:v>
                </c:pt>
                <c:pt idx="8">
                  <c:v>200</c:v>
                </c:pt>
                <c:pt idx="9">
                  <c:v>225</c:v>
                </c:pt>
                <c:pt idx="10">
                  <c:v>250</c:v>
                </c:pt>
                <c:pt idx="11">
                  <c:v>275</c:v>
                </c:pt>
                <c:pt idx="12">
                  <c:v>300</c:v>
                </c:pt>
                <c:pt idx="13">
                  <c:v>325</c:v>
                </c:pt>
                <c:pt idx="14">
                  <c:v>350</c:v>
                </c:pt>
                <c:pt idx="15">
                  <c:v>375</c:v>
                </c:pt>
                <c:pt idx="16">
                  <c:v>400</c:v>
                </c:pt>
                <c:pt idx="17">
                  <c:v>425</c:v>
                </c:pt>
                <c:pt idx="18">
                  <c:v>450</c:v>
                </c:pt>
                <c:pt idx="19">
                  <c:v>475</c:v>
                </c:pt>
                <c:pt idx="20">
                  <c:v>500</c:v>
                </c:pt>
                <c:pt idx="21">
                  <c:v>525</c:v>
                </c:pt>
                <c:pt idx="22">
                  <c:v>550</c:v>
                </c:pt>
                <c:pt idx="23">
                  <c:v>575</c:v>
                </c:pt>
                <c:pt idx="24">
                  <c:v>600</c:v>
                </c:pt>
                <c:pt idx="25">
                  <c:v>625</c:v>
                </c:pt>
                <c:pt idx="26">
                  <c:v>650</c:v>
                </c:pt>
                <c:pt idx="27">
                  <c:v>675</c:v>
                </c:pt>
                <c:pt idx="28">
                  <c:v>700</c:v>
                </c:pt>
                <c:pt idx="29">
                  <c:v>725</c:v>
                </c:pt>
                <c:pt idx="30">
                  <c:v>750</c:v>
                </c:pt>
                <c:pt idx="31">
                  <c:v>775</c:v>
                </c:pt>
                <c:pt idx="32">
                  <c:v>800</c:v>
                </c:pt>
                <c:pt idx="33">
                  <c:v>825</c:v>
                </c:pt>
                <c:pt idx="34">
                  <c:v>850</c:v>
                </c:pt>
                <c:pt idx="35">
                  <c:v>875</c:v>
                </c:pt>
                <c:pt idx="36">
                  <c:v>900</c:v>
                </c:pt>
                <c:pt idx="37">
                  <c:v>925</c:v>
                </c:pt>
                <c:pt idx="38">
                  <c:v>950</c:v>
                </c:pt>
                <c:pt idx="39">
                  <c:v>975</c:v>
                </c:pt>
                <c:pt idx="40">
                  <c:v>1000</c:v>
                </c:pt>
              </c:numCache>
            </c:numRef>
          </c:xVal>
          <c:yVal>
            <c:numRef>
              <c:f>Sheet1!$F$2:$F$42</c:f>
              <c:numCache>
                <c:formatCode>General</c:formatCode>
                <c:ptCount val="41"/>
                <c:pt idx="0">
                  <c:v>150.21299999999999</c:v>
                </c:pt>
                <c:pt idx="1">
                  <c:v>0.35809800000000008</c:v>
                </c:pt>
                <c:pt idx="2">
                  <c:v>2.8262300000000001E-2</c:v>
                </c:pt>
                <c:pt idx="3">
                  <c:v>7.8084000000000053E-3</c:v>
                </c:pt>
                <c:pt idx="4">
                  <c:v>5.0317700000000075E-3</c:v>
                </c:pt>
                <c:pt idx="5">
                  <c:v>4.0696800000000052E-3</c:v>
                </c:pt>
                <c:pt idx="6">
                  <c:v>3.4983000000000032E-3</c:v>
                </c:pt>
                <c:pt idx="7">
                  <c:v>3.1046000000000038E-3</c:v>
                </c:pt>
                <c:pt idx="8">
                  <c:v>2.8004000000000002E-3</c:v>
                </c:pt>
                <c:pt idx="9">
                  <c:v>2.5475200000000058E-3</c:v>
                </c:pt>
                <c:pt idx="10">
                  <c:v>2.3301900000000002E-3</c:v>
                </c:pt>
                <c:pt idx="11">
                  <c:v>2.1405700000000031E-3</c:v>
                </c:pt>
                <c:pt idx="12">
                  <c:v>1.9736500000000026E-3</c:v>
                </c:pt>
                <c:pt idx="13">
                  <c:v>1.8258000000000013E-3</c:v>
                </c:pt>
                <c:pt idx="14">
                  <c:v>1.6942600000000023E-3</c:v>
                </c:pt>
                <c:pt idx="15">
                  <c:v>1.5768100000000021E-3</c:v>
                </c:pt>
                <c:pt idx="16">
                  <c:v>1.4716199999999999E-3</c:v>
                </c:pt>
                <c:pt idx="17">
                  <c:v>1.3771600000000001E-3</c:v>
                </c:pt>
                <c:pt idx="18">
                  <c:v>1.2920800000000021E-3</c:v>
                </c:pt>
                <c:pt idx="19">
                  <c:v>1.2152300000000001E-3</c:v>
                </c:pt>
                <c:pt idx="20">
                  <c:v>1.1456000000000001E-3</c:v>
                </c:pt>
                <c:pt idx="21">
                  <c:v>1.0823200000000001E-3</c:v>
                </c:pt>
                <c:pt idx="22">
                  <c:v>1.0246299999999999E-3</c:v>
                </c:pt>
                <c:pt idx="23">
                  <c:v>9.7188100000000018E-4</c:v>
                </c:pt>
                <c:pt idx="24">
                  <c:v>9.2350500000000046E-4</c:v>
                </c:pt>
                <c:pt idx="25">
                  <c:v>8.7900900000000026E-4</c:v>
                </c:pt>
                <c:pt idx="26">
                  <c:v>8.3796800000000241E-4</c:v>
                </c:pt>
                <c:pt idx="27">
                  <c:v>8.0001100000000043E-4</c:v>
                </c:pt>
                <c:pt idx="28">
                  <c:v>7.6481900000000089E-4</c:v>
                </c:pt>
                <c:pt idx="29">
                  <c:v>7.3211100000000002E-4</c:v>
                </c:pt>
                <c:pt idx="30">
                  <c:v>7.0164100000000024E-4</c:v>
                </c:pt>
                <c:pt idx="31">
                  <c:v>6.7319600000000134E-4</c:v>
                </c:pt>
                <c:pt idx="32">
                  <c:v>6.4658600000000075E-4</c:v>
                </c:pt>
                <c:pt idx="33">
                  <c:v>6.2164500000000075E-4</c:v>
                </c:pt>
                <c:pt idx="34">
                  <c:v>5.9822600000000129E-4</c:v>
                </c:pt>
                <c:pt idx="35">
                  <c:v>5.7620000000000013E-4</c:v>
                </c:pt>
                <c:pt idx="36">
                  <c:v>5.5544899999999996E-4</c:v>
                </c:pt>
                <c:pt idx="37">
                  <c:v>5.3587000000000014E-4</c:v>
                </c:pt>
                <c:pt idx="38">
                  <c:v>5.1737100000000063E-4</c:v>
                </c:pt>
                <c:pt idx="39">
                  <c:v>4.9986800000000064E-4</c:v>
                </c:pt>
                <c:pt idx="40">
                  <c:v>4.8328800000000012E-4</c:v>
                </c:pt>
              </c:numCache>
            </c:numRef>
          </c:yVal>
        </c:ser>
        <c:ser>
          <c:idx val="4"/>
          <c:order val="2"/>
          <c:tx>
            <c:strRef>
              <c:f>Sheet1!$I$1</c:f>
              <c:strCache>
                <c:ptCount val="1"/>
                <c:pt idx="0">
                  <c:v>3rd-Order</c:v>
                </c:pt>
              </c:strCache>
            </c:strRef>
          </c:tx>
          <c:spPr>
            <a:ln>
              <a:solidFill>
                <a:schemeClr val="accent2"/>
              </a:solidFill>
            </a:ln>
          </c:spPr>
          <c:marker>
            <c:symbol val="none"/>
          </c:marker>
          <c:xVal>
            <c:numRef>
              <c:f>Sheet1!$H$2:$H$23</c:f>
              <c:numCache>
                <c:formatCode>General</c:formatCode>
                <c:ptCount val="22"/>
                <c:pt idx="0">
                  <c:v>0</c:v>
                </c:pt>
                <c:pt idx="1">
                  <c:v>49</c:v>
                </c:pt>
                <c:pt idx="2">
                  <c:v>98</c:v>
                </c:pt>
                <c:pt idx="3">
                  <c:v>147</c:v>
                </c:pt>
                <c:pt idx="4">
                  <c:v>196</c:v>
                </c:pt>
                <c:pt idx="5">
                  <c:v>245</c:v>
                </c:pt>
                <c:pt idx="6">
                  <c:v>294</c:v>
                </c:pt>
                <c:pt idx="7">
                  <c:v>343</c:v>
                </c:pt>
                <c:pt idx="8">
                  <c:v>392</c:v>
                </c:pt>
                <c:pt idx="9">
                  <c:v>441</c:v>
                </c:pt>
                <c:pt idx="10">
                  <c:v>490</c:v>
                </c:pt>
                <c:pt idx="11">
                  <c:v>539</c:v>
                </c:pt>
                <c:pt idx="12">
                  <c:v>588</c:v>
                </c:pt>
                <c:pt idx="13">
                  <c:v>637</c:v>
                </c:pt>
                <c:pt idx="14">
                  <c:v>686</c:v>
                </c:pt>
                <c:pt idx="15">
                  <c:v>735</c:v>
                </c:pt>
                <c:pt idx="16">
                  <c:v>784</c:v>
                </c:pt>
                <c:pt idx="17">
                  <c:v>833</c:v>
                </c:pt>
                <c:pt idx="18">
                  <c:v>882</c:v>
                </c:pt>
                <c:pt idx="19">
                  <c:v>931</c:v>
                </c:pt>
                <c:pt idx="20">
                  <c:v>980</c:v>
                </c:pt>
                <c:pt idx="21">
                  <c:v>1029</c:v>
                </c:pt>
              </c:numCache>
            </c:numRef>
          </c:xVal>
          <c:yVal>
            <c:numRef>
              <c:f>Sheet1!$I$2:$I$23</c:f>
              <c:numCache>
                <c:formatCode>General</c:formatCode>
                <c:ptCount val="22"/>
                <c:pt idx="0">
                  <c:v>150.21299999999999</c:v>
                </c:pt>
                <c:pt idx="1">
                  <c:v>0.60242300000000004</c:v>
                </c:pt>
                <c:pt idx="2">
                  <c:v>0.14705799999999999</c:v>
                </c:pt>
                <c:pt idx="3">
                  <c:v>6.9948700000000003E-2</c:v>
                </c:pt>
                <c:pt idx="4">
                  <c:v>3.9269499999999999E-2</c:v>
                </c:pt>
                <c:pt idx="5">
                  <c:v>2.3565300000000001E-2</c:v>
                </c:pt>
                <c:pt idx="6">
                  <c:v>1.4656899999999999E-2</c:v>
                </c:pt>
                <c:pt idx="7">
                  <c:v>9.3246200000000005E-3</c:v>
                </c:pt>
                <c:pt idx="8">
                  <c:v>6.0292100000000062E-3</c:v>
                </c:pt>
                <c:pt idx="9">
                  <c:v>3.9506799999999998E-3</c:v>
                </c:pt>
                <c:pt idx="10">
                  <c:v>2.6223100000000031E-3</c:v>
                </c:pt>
                <c:pt idx="11">
                  <c:v>1.7668600000000001E-3</c:v>
                </c:pt>
                <c:pt idx="12">
                  <c:v>1.2146800000000001E-3</c:v>
                </c:pt>
                <c:pt idx="13">
                  <c:v>8.5944600000000047E-4</c:v>
                </c:pt>
                <c:pt idx="14">
                  <c:v>6.3293900000000076E-4</c:v>
                </c:pt>
                <c:pt idx="15">
                  <c:v>4.9006100000000084E-4</c:v>
                </c:pt>
                <c:pt idx="16">
                  <c:v>4.0023500000000014E-4</c:v>
                </c:pt>
                <c:pt idx="17">
                  <c:v>3.4279700000000048E-4</c:v>
                </c:pt>
                <c:pt idx="18">
                  <c:v>3.0438700000000036E-4</c:v>
                </c:pt>
                <c:pt idx="19">
                  <c:v>2.7693300000000064E-4</c:v>
                </c:pt>
                <c:pt idx="20">
                  <c:v>2.5584700000000002E-4</c:v>
                </c:pt>
                <c:pt idx="21">
                  <c:v>2.3862000000000002E-4</c:v>
                </c:pt>
              </c:numCache>
            </c:numRef>
          </c:yVal>
        </c:ser>
        <c:axId val="51874816"/>
        <c:axId val="51831936"/>
      </c:scatterChart>
      <c:valAx>
        <c:axId val="51874816"/>
        <c:scaling>
          <c:orientation val="minMax"/>
          <c:max val="1000"/>
          <c:min val="0"/>
        </c:scaling>
        <c:axPos val="b"/>
        <c:title>
          <c:tx>
            <c:rich>
              <a:bodyPr/>
              <a:lstStyle/>
              <a:p>
                <a:pPr>
                  <a:defRPr/>
                </a:pPr>
                <a:r>
                  <a:rPr lang="en-US" sz="1600" dirty="0" smtClean="0"/>
                  <a:t>Operations</a:t>
                </a:r>
                <a:endParaRPr lang="en-US" sz="1600" dirty="0"/>
              </a:p>
            </c:rich>
          </c:tx>
          <c:layout/>
        </c:title>
        <c:numFmt formatCode="General" sourceLinked="1"/>
        <c:tickLblPos val="nextTo"/>
        <c:txPr>
          <a:bodyPr/>
          <a:lstStyle/>
          <a:p>
            <a:pPr>
              <a:defRPr sz="1400"/>
            </a:pPr>
            <a:endParaRPr lang="en-US"/>
          </a:p>
        </c:txPr>
        <c:crossAx val="51831936"/>
        <c:crossesAt val="2.4414062500000016E-4"/>
        <c:crossBetween val="midCat"/>
        <c:majorUnit val="1000"/>
      </c:valAx>
      <c:valAx>
        <c:axId val="51831936"/>
        <c:scaling>
          <c:logBase val="2"/>
          <c:orientation val="minMax"/>
          <c:max val="256"/>
          <c:min val="2.4414062500000016E-4"/>
        </c:scaling>
        <c:axPos val="l"/>
        <c:numFmt formatCode="#\ ???/???" sourceLinked="0"/>
        <c:tickLblPos val="none"/>
        <c:txPr>
          <a:bodyPr/>
          <a:lstStyle/>
          <a:p>
            <a:pPr>
              <a:defRPr sz="1400"/>
            </a:pPr>
            <a:endParaRPr lang="en-US"/>
          </a:p>
        </c:txPr>
        <c:crossAx val="51874816"/>
        <c:crosses val="autoZero"/>
        <c:crossBetween val="midCat"/>
        <c:majorUnit val="16"/>
      </c:valAx>
    </c:plotArea>
    <c:legend>
      <c:legendPos val="r"/>
      <c:legendEntry>
        <c:idx val="1"/>
        <c:txPr>
          <a:bodyPr/>
          <a:lstStyle/>
          <a:p>
            <a:pPr>
              <a:defRPr sz="1600" b="1"/>
            </a:pPr>
            <a:endParaRPr lang="en-US"/>
          </a:p>
        </c:txPr>
      </c:legendEntry>
      <c:layout>
        <c:manualLayout>
          <c:xMode val="edge"/>
          <c:yMode val="edge"/>
          <c:x val="0.53515904851516194"/>
          <c:y val="0.10910427105702807"/>
          <c:w val="0.33463609501642488"/>
          <c:h val="0.25115157480314959"/>
        </c:manualLayout>
      </c:layout>
      <c:txPr>
        <a:bodyPr/>
        <a:lstStyle/>
        <a:p>
          <a:pPr>
            <a:defRPr sz="1600"/>
          </a:pPr>
          <a:endParaRPr lang="en-US"/>
        </a:p>
      </c:txPr>
    </c:legend>
    <c:plotVisOnly val="1"/>
  </c:chart>
  <c:spPr>
    <a:solidFill>
      <a:schemeClr val="bg1"/>
    </a:solidFill>
    <a:ln>
      <a:solidFill>
        <a:schemeClr val="tx1"/>
      </a:solidFill>
    </a:ln>
  </c:spPr>
  <c:externalData r:id="rId1"/>
  <c:userShapes r:id="rId2"/>
</c:chartSpace>
</file>

<file path=ppt/drawings/_rels/vmlDrawing1.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5" Type="http://schemas.openxmlformats.org/officeDocument/2006/relationships/image" Target="../media/image18.wmf"/><Relationship Id="rId4"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22.wmf"/></Relationships>
</file>

<file path=ppt/drawings/drawing1.xml><?xml version="1.0" encoding="utf-8"?>
<c:userShapes xmlns:c="http://schemas.openxmlformats.org/drawingml/2006/chart">
  <cdr:relSizeAnchor xmlns:cdr="http://schemas.openxmlformats.org/drawingml/2006/chartDrawing">
    <cdr:from>
      <cdr:x>0.05031</cdr:x>
      <cdr:y>0.02326</cdr:y>
    </cdr:from>
    <cdr:to>
      <cdr:x>0.15094</cdr:x>
      <cdr:y>0.11628</cdr:y>
    </cdr:to>
    <cdr:sp macro="" textlink="">
      <cdr:nvSpPr>
        <cdr:cNvPr id="2" name="TextBox 1"/>
        <cdr:cNvSpPr txBox="1"/>
      </cdr:nvSpPr>
      <cdr:spPr>
        <a:xfrm xmlns:a="http://schemas.openxmlformats.org/drawingml/2006/main">
          <a:off x="228600" y="76200"/>
          <a:ext cx="457200" cy="304800"/>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p xmlns:a="http://schemas.openxmlformats.org/drawingml/2006/main">
          <a:pPr algn="r"/>
          <a:endParaRPr lang="en-US" sz="1400" dirty="0" smtClean="0"/>
        </a:p>
        <a:p xmlns:a="http://schemas.openxmlformats.org/drawingml/2006/main">
          <a:pPr algn="r"/>
          <a:r>
            <a:rPr lang="en-US" sz="1400" dirty="0" smtClean="0"/>
            <a:t>256</a:t>
          </a:r>
          <a:endParaRPr lang="en-US" sz="1400" dirty="0"/>
        </a:p>
      </cdr:txBody>
    </cdr:sp>
  </cdr:relSizeAnchor>
  <cdr:relSizeAnchor xmlns:cdr="http://schemas.openxmlformats.org/drawingml/2006/chartDrawing">
    <cdr:from>
      <cdr:x>0.06709</cdr:x>
      <cdr:y>0.44186</cdr:y>
    </cdr:from>
    <cdr:to>
      <cdr:x>0.15094</cdr:x>
      <cdr:y>0.56364</cdr:y>
    </cdr:to>
    <cdr:sp macro="" textlink="">
      <cdr:nvSpPr>
        <cdr:cNvPr id="3" name="TextBox 1"/>
        <cdr:cNvSpPr txBox="1"/>
      </cdr:nvSpPr>
      <cdr:spPr>
        <a:xfrm xmlns:a="http://schemas.openxmlformats.org/drawingml/2006/main">
          <a:off x="304800" y="1447800"/>
          <a:ext cx="381000" cy="399011"/>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r"/>
          <a:r>
            <a:rPr lang="en-US" sz="1400" dirty="0" smtClean="0"/>
            <a:t>1</a:t>
          </a:r>
          <a:endParaRPr lang="en-US" sz="1400" dirty="0"/>
        </a:p>
      </cdr:txBody>
    </cdr:sp>
  </cdr:relSizeAnchor>
  <cdr:relSizeAnchor xmlns:cdr="http://schemas.openxmlformats.org/drawingml/2006/chartDrawing">
    <cdr:from>
      <cdr:x>0.01677</cdr:x>
      <cdr:y>0.81395</cdr:y>
    </cdr:from>
    <cdr:to>
      <cdr:x>0.15094</cdr:x>
      <cdr:y>0.88372</cdr:y>
    </cdr:to>
    <cdr:sp macro="" textlink="">
      <cdr:nvSpPr>
        <cdr:cNvPr id="4" name="TextBox 1"/>
        <cdr:cNvSpPr txBox="1"/>
      </cdr:nvSpPr>
      <cdr:spPr>
        <a:xfrm xmlns:a="http://schemas.openxmlformats.org/drawingml/2006/main">
          <a:off x="76200" y="2667000"/>
          <a:ext cx="609600" cy="228600"/>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r"/>
          <a:r>
            <a:rPr lang="en-US" sz="1400" dirty="0" smtClean="0"/>
            <a:t>1/256</a:t>
          </a:r>
          <a:endParaRPr lang="en-US" sz="1400" dirty="0"/>
        </a:p>
      </cdr:txBody>
    </cdr:sp>
  </cdr:relSizeAnchor>
  <cdr:relSizeAnchor xmlns:cdr="http://schemas.openxmlformats.org/drawingml/2006/chartDrawing">
    <cdr:from>
      <cdr:x>0.01677</cdr:x>
      <cdr:y>0.02326</cdr:y>
    </cdr:from>
    <cdr:to>
      <cdr:x>0.30189</cdr:x>
      <cdr:y>0.11416</cdr:y>
    </cdr:to>
    <cdr:sp macro="" textlink="">
      <cdr:nvSpPr>
        <cdr:cNvPr id="5" name="TextBox 1"/>
        <cdr:cNvSpPr txBox="1"/>
      </cdr:nvSpPr>
      <cdr:spPr>
        <a:xfrm xmlns:a="http://schemas.openxmlformats.org/drawingml/2006/main">
          <a:off x="76200" y="76200"/>
          <a:ext cx="1295400" cy="297873"/>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r"/>
          <a:r>
            <a:rPr lang="en-US" sz="1600" b="1" dirty="0" smtClean="0"/>
            <a:t>Average Error</a:t>
          </a:r>
          <a:endParaRPr lang="en-US" sz="1600" b="1" dirty="0"/>
        </a:p>
      </cdr:txBody>
    </cdr:sp>
  </cdr:relSizeAnchor>
  <cdr:relSizeAnchor xmlns:cdr="http://schemas.openxmlformats.org/drawingml/2006/chartDrawing">
    <cdr:from>
      <cdr:x>0.8218</cdr:x>
      <cdr:y>0.76744</cdr:y>
    </cdr:from>
    <cdr:to>
      <cdr:x>0.98323</cdr:x>
      <cdr:y>0.85835</cdr:y>
    </cdr:to>
    <cdr:sp macro="" textlink="">
      <cdr:nvSpPr>
        <cdr:cNvPr id="6" name="TextBox 1"/>
        <cdr:cNvSpPr txBox="1"/>
      </cdr:nvSpPr>
      <cdr:spPr>
        <a:xfrm xmlns:a="http://schemas.openxmlformats.org/drawingml/2006/main">
          <a:off x="3733800" y="2514600"/>
          <a:ext cx="733424" cy="297873"/>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600" b="1" dirty="0" smtClean="0"/>
            <a:t>GS</a:t>
          </a:r>
          <a:br>
            <a:rPr lang="en-US" sz="1600" b="1" dirty="0" smtClean="0"/>
          </a:br>
          <a:r>
            <a:rPr lang="en-US" sz="1600" b="1" dirty="0" smtClean="0"/>
            <a:t>Updates</a:t>
          </a:r>
          <a:endParaRPr lang="en-US" sz="16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0.01885</cdr:x>
      <cdr:y>0.07837</cdr:y>
    </cdr:from>
    <cdr:to>
      <cdr:x>0.27279</cdr:x>
      <cdr:y>0.14151</cdr:y>
    </cdr:to>
    <cdr:sp macro="" textlink="">
      <cdr:nvSpPr>
        <cdr:cNvPr id="2" name="TextBox 1"/>
        <cdr:cNvSpPr txBox="1"/>
      </cdr:nvSpPr>
      <cdr:spPr>
        <a:xfrm xmlns:a="http://schemas.openxmlformats.org/drawingml/2006/main">
          <a:off x="73181" y="288059"/>
          <a:ext cx="986108" cy="232067"/>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b="1" dirty="0" smtClean="0"/>
            <a:t>Eigenvalue</a:t>
          </a:r>
          <a:endParaRPr lang="en-US" sz="1800" b="1" dirty="0"/>
        </a:p>
      </cdr:txBody>
    </cdr:sp>
  </cdr:relSizeAnchor>
  <cdr:relSizeAnchor xmlns:cdr="http://schemas.openxmlformats.org/drawingml/2006/chartDrawing">
    <cdr:from>
      <cdr:x>0.639</cdr:x>
      <cdr:y>0.30832</cdr:y>
    </cdr:from>
    <cdr:to>
      <cdr:x>0.85572</cdr:x>
      <cdr:y>0.4812</cdr:y>
    </cdr:to>
    <cdr:grpSp>
      <cdr:nvGrpSpPr>
        <cdr:cNvPr id="8" name="Group 7"/>
        <cdr:cNvGrpSpPr/>
      </cdr:nvGrpSpPr>
      <cdr:grpSpPr>
        <a:xfrm xmlns:a="http://schemas.openxmlformats.org/drawingml/2006/main">
          <a:off x="2481385" y="1133203"/>
          <a:ext cx="841573" cy="635406"/>
          <a:chOff x="3990975" y="959083"/>
          <a:chExt cx="1178682" cy="964967"/>
        </a:xfrm>
      </cdr:grpSpPr>
      <cdr:sp macro="" textlink="">
        <cdr:nvSpPr>
          <cdr:cNvPr id="3" name="TextBox 2"/>
          <cdr:cNvSpPr txBox="1"/>
        </cdr:nvSpPr>
        <cdr:spPr>
          <a:xfrm xmlns:a="http://schemas.openxmlformats.org/drawingml/2006/main">
            <a:off x="3998082" y="959083"/>
            <a:ext cx="1171575" cy="333376"/>
          </a:xfrm>
          <a:prstGeom xmlns:a="http://schemas.openxmlformats.org/drawingml/2006/main" prst="rect">
            <a:avLst/>
          </a:prstGeom>
        </cdr:spPr>
        <cdr:txBody>
          <a:bodyPr xmlns:a="http://schemas.openxmlformats.org/drawingml/2006/main" wrap="none" tIns="0" bIns="0" rtlCol="0"/>
          <a:lstStyle xmlns:a="http://schemas.openxmlformats.org/drawingml/2006/main"/>
          <a:p xmlns:a="http://schemas.openxmlformats.org/drawingml/2006/main">
            <a:r>
              <a:rPr lang="en-US" sz="1800" dirty="0" smtClean="0"/>
              <a:t>1</a:t>
            </a:r>
            <a:r>
              <a:rPr lang="en-US" sz="1800" baseline="30000" dirty="0" smtClean="0"/>
              <a:t>st</a:t>
            </a:r>
            <a:r>
              <a:rPr lang="en-US" sz="1800" dirty="0" smtClean="0"/>
              <a:t>-order</a:t>
            </a:r>
            <a:endParaRPr lang="en-US" sz="1800" dirty="0"/>
          </a:p>
        </cdr:txBody>
      </cdr:sp>
      <cdr:sp macro="" textlink="">
        <cdr:nvSpPr>
          <cdr:cNvPr id="6" name="TextBox 1"/>
          <cdr:cNvSpPr txBox="1"/>
        </cdr:nvSpPr>
        <cdr:spPr>
          <a:xfrm xmlns:a="http://schemas.openxmlformats.org/drawingml/2006/main">
            <a:off x="3990975" y="1266826"/>
            <a:ext cx="1171575" cy="323850"/>
          </a:xfrm>
          <a:prstGeom xmlns:a="http://schemas.openxmlformats.org/drawingml/2006/main" prst="rect">
            <a:avLst/>
          </a:prstGeom>
        </cdr:spPr>
        <cdr:txBody>
          <a:bodyPr xmlns:a="http://schemas.openxmlformats.org/drawingml/2006/main" wrap="none" t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i="0" dirty="0" smtClean="0"/>
              <a:t>2</a:t>
            </a:r>
            <a:r>
              <a:rPr lang="en-US" sz="1800" b="1" i="0" baseline="30000" dirty="0" smtClean="0"/>
              <a:t>nd</a:t>
            </a:r>
            <a:r>
              <a:rPr lang="en-US" sz="1800" b="1" i="0" dirty="0" smtClean="0"/>
              <a:t>-order</a:t>
            </a:r>
            <a:endParaRPr lang="en-US" sz="1800" b="1" i="0" dirty="0"/>
          </a:p>
        </cdr:txBody>
      </cdr:sp>
      <cdr:sp macro="" textlink="">
        <cdr:nvSpPr>
          <cdr:cNvPr id="7" name="TextBox 1"/>
          <cdr:cNvSpPr txBox="1"/>
        </cdr:nvSpPr>
        <cdr:spPr>
          <a:xfrm xmlns:a="http://schemas.openxmlformats.org/drawingml/2006/main">
            <a:off x="3990975" y="1600200"/>
            <a:ext cx="1171575" cy="323850"/>
          </a:xfrm>
          <a:prstGeom xmlns:a="http://schemas.openxmlformats.org/drawingml/2006/main" prst="rect">
            <a:avLst/>
          </a:prstGeom>
        </cdr:spPr>
        <cdr:txBody>
          <a:bodyPr xmlns:a="http://schemas.openxmlformats.org/drawingml/2006/main" wrap="none" t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i="0" dirty="0" smtClean="0"/>
              <a:t>3</a:t>
            </a:r>
            <a:r>
              <a:rPr lang="en-US" sz="1800" i="0" baseline="30000" dirty="0" smtClean="0"/>
              <a:t>rd</a:t>
            </a:r>
            <a:r>
              <a:rPr lang="en-US" sz="1800" i="0" dirty="0" smtClean="0"/>
              <a:t>-order</a:t>
            </a:r>
            <a:endParaRPr lang="en-US" sz="1800" i="0" dirty="0"/>
          </a:p>
        </cdr:txBody>
      </cdr:sp>
    </cdr:grpSp>
  </cdr:relSizeAnchor>
</c:userShapes>
</file>

<file path=ppt/drawings/drawing3.xml><?xml version="1.0" encoding="utf-8"?>
<c:userShapes xmlns:c="http://schemas.openxmlformats.org/drawingml/2006/chart">
  <cdr:relSizeAnchor xmlns:cdr="http://schemas.openxmlformats.org/drawingml/2006/chartDrawing">
    <cdr:from>
      <cdr:x>0.05031</cdr:x>
      <cdr:y>0.02326</cdr:y>
    </cdr:from>
    <cdr:to>
      <cdr:x>0.15094</cdr:x>
      <cdr:y>0.11628</cdr:y>
    </cdr:to>
    <cdr:sp macro="" textlink="">
      <cdr:nvSpPr>
        <cdr:cNvPr id="2" name="TextBox 1"/>
        <cdr:cNvSpPr txBox="1"/>
      </cdr:nvSpPr>
      <cdr:spPr>
        <a:xfrm xmlns:a="http://schemas.openxmlformats.org/drawingml/2006/main">
          <a:off x="228600" y="76200"/>
          <a:ext cx="457200" cy="304800"/>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p xmlns:a="http://schemas.openxmlformats.org/drawingml/2006/main">
          <a:pPr algn="r"/>
          <a:endParaRPr lang="en-US" sz="1400" dirty="0" smtClean="0"/>
        </a:p>
        <a:p xmlns:a="http://schemas.openxmlformats.org/drawingml/2006/main">
          <a:pPr algn="r"/>
          <a:r>
            <a:rPr lang="en-US" sz="1400" dirty="0" smtClean="0"/>
            <a:t>256</a:t>
          </a:r>
          <a:endParaRPr lang="en-US" sz="1400" dirty="0"/>
        </a:p>
      </cdr:txBody>
    </cdr:sp>
  </cdr:relSizeAnchor>
  <cdr:relSizeAnchor xmlns:cdr="http://schemas.openxmlformats.org/drawingml/2006/chartDrawing">
    <cdr:from>
      <cdr:x>0.05735</cdr:x>
      <cdr:y>0.36003</cdr:y>
    </cdr:from>
    <cdr:to>
      <cdr:x>0.1412</cdr:x>
      <cdr:y>0.48181</cdr:y>
    </cdr:to>
    <cdr:sp macro="" textlink="">
      <cdr:nvSpPr>
        <cdr:cNvPr id="3" name="TextBox 1"/>
        <cdr:cNvSpPr txBox="1"/>
      </cdr:nvSpPr>
      <cdr:spPr>
        <a:xfrm xmlns:a="http://schemas.openxmlformats.org/drawingml/2006/main">
          <a:off x="260565" y="1179670"/>
          <a:ext cx="380967" cy="399025"/>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r"/>
          <a:r>
            <a:rPr lang="en-US" sz="1400" dirty="0" smtClean="0"/>
            <a:t>1</a:t>
          </a:r>
          <a:endParaRPr lang="en-US" sz="1400" dirty="0"/>
        </a:p>
      </cdr:txBody>
    </cdr:sp>
  </cdr:relSizeAnchor>
  <cdr:relSizeAnchor xmlns:cdr="http://schemas.openxmlformats.org/drawingml/2006/chartDrawing">
    <cdr:from>
      <cdr:x>0</cdr:x>
      <cdr:y>0.64671</cdr:y>
    </cdr:from>
    <cdr:to>
      <cdr:x>0.13417</cdr:x>
      <cdr:y>0.71648</cdr:y>
    </cdr:to>
    <cdr:sp macro="" textlink="">
      <cdr:nvSpPr>
        <cdr:cNvPr id="4" name="TextBox 1"/>
        <cdr:cNvSpPr txBox="1"/>
      </cdr:nvSpPr>
      <cdr:spPr>
        <a:xfrm xmlns:a="http://schemas.openxmlformats.org/drawingml/2006/main">
          <a:off x="0" y="2119021"/>
          <a:ext cx="609592" cy="228608"/>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r"/>
          <a:r>
            <a:rPr lang="en-US" sz="1400" dirty="0" smtClean="0"/>
            <a:t>1/256</a:t>
          </a:r>
          <a:endParaRPr lang="en-US" sz="1400" dirty="0"/>
        </a:p>
      </cdr:txBody>
    </cdr:sp>
  </cdr:relSizeAnchor>
  <cdr:relSizeAnchor xmlns:cdr="http://schemas.openxmlformats.org/drawingml/2006/chartDrawing">
    <cdr:from>
      <cdr:x>0.01677</cdr:x>
      <cdr:y>0.02326</cdr:y>
    </cdr:from>
    <cdr:to>
      <cdr:x>0.30189</cdr:x>
      <cdr:y>0.11416</cdr:y>
    </cdr:to>
    <cdr:sp macro="" textlink="">
      <cdr:nvSpPr>
        <cdr:cNvPr id="5" name="TextBox 1"/>
        <cdr:cNvSpPr txBox="1"/>
      </cdr:nvSpPr>
      <cdr:spPr>
        <a:xfrm xmlns:a="http://schemas.openxmlformats.org/drawingml/2006/main">
          <a:off x="76200" y="76200"/>
          <a:ext cx="1295400" cy="297873"/>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r"/>
          <a:r>
            <a:rPr lang="en-US" sz="1600" b="1" dirty="0" smtClean="0"/>
            <a:t>Average Error</a:t>
          </a:r>
          <a:endParaRPr lang="en-US" sz="1600" b="1" dirty="0"/>
        </a:p>
      </cdr:txBody>
    </cdr:sp>
  </cdr:relSizeAnchor>
  <cdr:relSizeAnchor xmlns:cdr="http://schemas.openxmlformats.org/drawingml/2006/chartDrawing">
    <cdr:from>
      <cdr:x>0.05031</cdr:x>
      <cdr:y>0.02326</cdr:y>
    </cdr:from>
    <cdr:to>
      <cdr:x>0.15094</cdr:x>
      <cdr:y>0.11628</cdr:y>
    </cdr:to>
    <cdr:sp macro="" textlink="">
      <cdr:nvSpPr>
        <cdr:cNvPr id="7" name="TextBox 1"/>
        <cdr:cNvSpPr txBox="1"/>
      </cdr:nvSpPr>
      <cdr:spPr>
        <a:xfrm xmlns:a="http://schemas.openxmlformats.org/drawingml/2006/main">
          <a:off x="228600" y="76200"/>
          <a:ext cx="457200" cy="304800"/>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p xmlns:a="http://schemas.openxmlformats.org/drawingml/2006/main">
          <a:pPr algn="r"/>
          <a:endParaRPr lang="en-US" sz="1400" dirty="0" smtClean="0"/>
        </a:p>
        <a:p xmlns:a="http://schemas.openxmlformats.org/drawingml/2006/main">
          <a:pPr algn="r"/>
          <a:r>
            <a:rPr lang="en-US" sz="1400" dirty="0" smtClean="0"/>
            <a:t>256</a:t>
          </a:r>
          <a:endParaRPr lang="en-US" sz="1400" dirty="0"/>
        </a:p>
      </cdr:txBody>
    </cdr:sp>
  </cdr:relSizeAnchor>
  <cdr:relSizeAnchor xmlns:cdr="http://schemas.openxmlformats.org/drawingml/2006/chartDrawing">
    <cdr:from>
      <cdr:x>0.01677</cdr:x>
      <cdr:y>0.02326</cdr:y>
    </cdr:from>
    <cdr:to>
      <cdr:x>0.30189</cdr:x>
      <cdr:y>0.11416</cdr:y>
    </cdr:to>
    <cdr:sp macro="" textlink="">
      <cdr:nvSpPr>
        <cdr:cNvPr id="10" name="TextBox 1"/>
        <cdr:cNvSpPr txBox="1"/>
      </cdr:nvSpPr>
      <cdr:spPr>
        <a:xfrm xmlns:a="http://schemas.openxmlformats.org/drawingml/2006/main">
          <a:off x="76200" y="76200"/>
          <a:ext cx="1295400" cy="297873"/>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r"/>
          <a:r>
            <a:rPr lang="en-US" sz="1600" b="1" dirty="0" smtClean="0"/>
            <a:t>Average Error</a:t>
          </a:r>
          <a:endParaRPr lang="en-US" sz="16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0.05031</cdr:x>
      <cdr:y>0.02326</cdr:y>
    </cdr:from>
    <cdr:to>
      <cdr:x>0.15094</cdr:x>
      <cdr:y>0.11628</cdr:y>
    </cdr:to>
    <cdr:sp macro="" textlink="">
      <cdr:nvSpPr>
        <cdr:cNvPr id="2" name="TextBox 1"/>
        <cdr:cNvSpPr txBox="1"/>
      </cdr:nvSpPr>
      <cdr:spPr>
        <a:xfrm xmlns:a="http://schemas.openxmlformats.org/drawingml/2006/main">
          <a:off x="228600" y="76200"/>
          <a:ext cx="457200" cy="304800"/>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p xmlns:a="http://schemas.openxmlformats.org/drawingml/2006/main">
          <a:pPr algn="r"/>
          <a:endParaRPr lang="en-US" sz="1400" dirty="0" smtClean="0"/>
        </a:p>
        <a:p xmlns:a="http://schemas.openxmlformats.org/drawingml/2006/main">
          <a:pPr algn="r"/>
          <a:r>
            <a:rPr lang="en-US" sz="1400" dirty="0" smtClean="0"/>
            <a:t>256</a:t>
          </a:r>
          <a:endParaRPr lang="en-US" sz="1400" dirty="0"/>
        </a:p>
      </cdr:txBody>
    </cdr:sp>
  </cdr:relSizeAnchor>
  <cdr:relSizeAnchor xmlns:cdr="http://schemas.openxmlformats.org/drawingml/2006/chartDrawing">
    <cdr:from>
      <cdr:x>0.01677</cdr:x>
      <cdr:y>0.02326</cdr:y>
    </cdr:from>
    <cdr:to>
      <cdr:x>0.30189</cdr:x>
      <cdr:y>0.11416</cdr:y>
    </cdr:to>
    <cdr:sp macro="" textlink="">
      <cdr:nvSpPr>
        <cdr:cNvPr id="5" name="TextBox 1"/>
        <cdr:cNvSpPr txBox="1"/>
      </cdr:nvSpPr>
      <cdr:spPr>
        <a:xfrm xmlns:a="http://schemas.openxmlformats.org/drawingml/2006/main">
          <a:off x="76200" y="76200"/>
          <a:ext cx="1295400" cy="297873"/>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r"/>
          <a:r>
            <a:rPr lang="en-US" sz="1600" b="1" dirty="0" smtClean="0"/>
            <a:t>Average Error</a:t>
          </a:r>
          <a:endParaRPr lang="en-US" sz="1600" b="1" dirty="0"/>
        </a:p>
      </cdr:txBody>
    </cdr:sp>
  </cdr:relSizeAnchor>
  <cdr:relSizeAnchor xmlns:cdr="http://schemas.openxmlformats.org/drawingml/2006/chartDrawing">
    <cdr:from>
      <cdr:x>0.05031</cdr:x>
      <cdr:y>0.02326</cdr:y>
    </cdr:from>
    <cdr:to>
      <cdr:x>0.15094</cdr:x>
      <cdr:y>0.11628</cdr:y>
    </cdr:to>
    <cdr:sp macro="" textlink="">
      <cdr:nvSpPr>
        <cdr:cNvPr id="7" name="TextBox 1"/>
        <cdr:cNvSpPr txBox="1"/>
      </cdr:nvSpPr>
      <cdr:spPr>
        <a:xfrm xmlns:a="http://schemas.openxmlformats.org/drawingml/2006/main">
          <a:off x="228600" y="76200"/>
          <a:ext cx="457200" cy="304800"/>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p xmlns:a="http://schemas.openxmlformats.org/drawingml/2006/main">
          <a:pPr algn="r"/>
          <a:endParaRPr lang="en-US" sz="1400" dirty="0" smtClean="0"/>
        </a:p>
        <a:p xmlns:a="http://schemas.openxmlformats.org/drawingml/2006/main">
          <a:pPr algn="r"/>
          <a:r>
            <a:rPr lang="en-US" sz="1400" dirty="0" smtClean="0"/>
            <a:t>256</a:t>
          </a:r>
          <a:endParaRPr lang="en-US" sz="1400" dirty="0"/>
        </a:p>
      </cdr:txBody>
    </cdr:sp>
  </cdr:relSizeAnchor>
  <cdr:relSizeAnchor xmlns:cdr="http://schemas.openxmlformats.org/drawingml/2006/chartDrawing">
    <cdr:from>
      <cdr:x>0.05735</cdr:x>
      <cdr:y>0.36003</cdr:y>
    </cdr:from>
    <cdr:to>
      <cdr:x>0.1412</cdr:x>
      <cdr:y>0.48181</cdr:y>
    </cdr:to>
    <cdr:sp macro="" textlink="">
      <cdr:nvSpPr>
        <cdr:cNvPr id="8" name="TextBox 1"/>
        <cdr:cNvSpPr txBox="1"/>
      </cdr:nvSpPr>
      <cdr:spPr>
        <a:xfrm xmlns:a="http://schemas.openxmlformats.org/drawingml/2006/main">
          <a:off x="260565" y="1179670"/>
          <a:ext cx="380967" cy="399025"/>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r"/>
          <a:r>
            <a:rPr lang="en-US" sz="1400" dirty="0" smtClean="0"/>
            <a:t>1</a:t>
          </a:r>
          <a:endParaRPr lang="en-US" sz="1400" dirty="0"/>
        </a:p>
      </cdr:txBody>
    </cdr:sp>
  </cdr:relSizeAnchor>
  <cdr:relSizeAnchor xmlns:cdr="http://schemas.openxmlformats.org/drawingml/2006/chartDrawing">
    <cdr:from>
      <cdr:x>0</cdr:x>
      <cdr:y>0.63956</cdr:y>
    </cdr:from>
    <cdr:to>
      <cdr:x>0.13417</cdr:x>
      <cdr:y>0.70933</cdr:y>
    </cdr:to>
    <cdr:sp macro="" textlink="">
      <cdr:nvSpPr>
        <cdr:cNvPr id="9" name="TextBox 1"/>
        <cdr:cNvSpPr txBox="1"/>
      </cdr:nvSpPr>
      <cdr:spPr>
        <a:xfrm xmlns:a="http://schemas.openxmlformats.org/drawingml/2006/main">
          <a:off x="0" y="2095574"/>
          <a:ext cx="609592" cy="228608"/>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r"/>
          <a:r>
            <a:rPr lang="en-US" sz="1400" dirty="0" smtClean="0"/>
            <a:t>1/256</a:t>
          </a:r>
          <a:endParaRPr lang="en-US" sz="1400" dirty="0"/>
        </a:p>
      </cdr:txBody>
    </cdr:sp>
  </cdr:relSizeAnchor>
  <cdr:relSizeAnchor xmlns:cdr="http://schemas.openxmlformats.org/drawingml/2006/chartDrawing">
    <cdr:from>
      <cdr:x>0.01677</cdr:x>
      <cdr:y>0.02326</cdr:y>
    </cdr:from>
    <cdr:to>
      <cdr:x>0.30189</cdr:x>
      <cdr:y>0.11416</cdr:y>
    </cdr:to>
    <cdr:sp macro="" textlink="">
      <cdr:nvSpPr>
        <cdr:cNvPr id="10" name="TextBox 1"/>
        <cdr:cNvSpPr txBox="1"/>
      </cdr:nvSpPr>
      <cdr:spPr>
        <a:xfrm xmlns:a="http://schemas.openxmlformats.org/drawingml/2006/main">
          <a:off x="76200" y="76200"/>
          <a:ext cx="1295400" cy="297873"/>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r"/>
          <a:r>
            <a:rPr lang="en-US" sz="1600" b="1" dirty="0" smtClean="0"/>
            <a:t>Average Error</a:t>
          </a:r>
          <a:endParaRPr lang="en-US" sz="16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E7CDA024-D0F2-41DD-AFE2-72D34492F925}" type="datetimeFigureOut">
              <a:rPr lang="en-US" smtClean="0"/>
              <a:pPr/>
              <a:t>8/16/2008</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66114416-E51B-4D35-8236-A11BA77C3C5E}"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B25AA9A0-6881-455D-B4EE-032A2A9971AA}" type="datetimeFigureOut">
              <a:rPr lang="en-US" smtClean="0"/>
              <a:pPr/>
              <a:t>8/16/2008</a:t>
            </a:fld>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8EC15058-0AF4-49E1-9672-C0E391790C2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Good morning.</a:t>
            </a:r>
          </a:p>
          <a:p>
            <a:r>
              <a:rPr lang="en-US" dirty="0" smtClean="0"/>
              <a:t>In</a:t>
            </a:r>
            <a:r>
              <a:rPr lang="en-US" baseline="0" dirty="0" smtClean="0"/>
              <a:t> this talk I will present </a:t>
            </a:r>
            <a:r>
              <a:rPr lang="en-US" u="sng" baseline="0" dirty="0" smtClean="0"/>
              <a:t>work</a:t>
            </a:r>
            <a:r>
              <a:rPr lang="en-US" baseline="0" dirty="0" smtClean="0"/>
              <a:t>, done in collaboration with </a:t>
            </a:r>
            <a:r>
              <a:rPr lang="en-US" baseline="0" dirty="0" err="1" smtClean="0"/>
              <a:t>Hugues</a:t>
            </a:r>
            <a:r>
              <a:rPr lang="en-US" baseline="0" dirty="0" smtClean="0"/>
              <a:t> Hoppe of Microsoft </a:t>
            </a:r>
            <a:r>
              <a:rPr lang="en-US" u="sng" baseline="0" dirty="0" smtClean="0"/>
              <a:t>Research</a:t>
            </a:r>
            <a:r>
              <a:rPr lang="en-US" baseline="0" dirty="0" smtClean="0"/>
              <a:t>, on streaming the multigrid solver.</a:t>
            </a:r>
          </a:p>
          <a:p>
            <a:r>
              <a:rPr lang="en-US" dirty="0" smtClean="0"/>
              <a:t>Our </a:t>
            </a:r>
            <a:r>
              <a:rPr lang="en-US" u="sng" dirty="0" smtClean="0"/>
              <a:t>project</a:t>
            </a:r>
            <a:r>
              <a:rPr lang="en-US" dirty="0" smtClean="0"/>
              <a:t> is</a:t>
            </a:r>
            <a:r>
              <a:rPr lang="en-US" baseline="0" dirty="0" smtClean="0"/>
              <a:t> motivated by recent </a:t>
            </a:r>
            <a:r>
              <a:rPr lang="en-US" u="sng" baseline="0" dirty="0" smtClean="0"/>
              <a:t>work</a:t>
            </a:r>
            <a:r>
              <a:rPr lang="en-US" baseline="0" dirty="0" smtClean="0"/>
              <a:t> in gradient-domain image processing, and focuses on the challenge of extending these techniques to huge images.</a:t>
            </a:r>
          </a:p>
          <a:p>
            <a:r>
              <a:rPr lang="en-US" baseline="0" dirty="0" smtClean="0"/>
              <a:t>Let’s consider two examples.</a:t>
            </a:r>
            <a:endParaRPr lang="en-US" dirty="0" smtClean="0"/>
          </a:p>
        </p:txBody>
      </p:sp>
      <p:sp>
        <p:nvSpPr>
          <p:cNvPr id="4" name="Slide Number Placeholder 3"/>
          <p:cNvSpPr>
            <a:spLocks noGrp="1"/>
          </p:cNvSpPr>
          <p:nvPr>
            <p:ph type="sldNum" sz="quarter" idx="10"/>
          </p:nvPr>
        </p:nvSpPr>
        <p:spPr/>
        <p:txBody>
          <a:bodyPr/>
          <a:lstStyle/>
          <a:p>
            <a:fld id="{8EC15058-0AF4-49E1-9672-C0E391790C2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lnSpcReduction="10000"/>
          </a:bodyPr>
          <a:lstStyle/>
          <a:p>
            <a:r>
              <a:rPr lang="en-US" dirty="0" smtClean="0"/>
              <a:t>Though this approach</a:t>
            </a:r>
            <a:r>
              <a:rPr lang="en-US" baseline="0" dirty="0" smtClean="0"/>
              <a:t> converges, it does so slowly.</a:t>
            </a:r>
          </a:p>
          <a:p>
            <a:endParaRPr lang="en-US" baseline="0" dirty="0" smtClean="0"/>
          </a:p>
          <a:p>
            <a:r>
              <a:rPr lang="en-US" baseline="0" dirty="0" smtClean="0"/>
              <a:t>The problem is that after a small number of iterations, we </a:t>
            </a:r>
            <a:r>
              <a:rPr lang="en-US" u="sng" baseline="0" dirty="0" smtClean="0"/>
              <a:t>only have a good solution</a:t>
            </a:r>
            <a:r>
              <a:rPr lang="en-US" baseline="0" dirty="0" smtClean="0"/>
              <a:t> for the high-frequency part of the image.</a:t>
            </a:r>
          </a:p>
          <a:p>
            <a:endParaRPr lang="en-US" dirty="0" smtClean="0"/>
          </a:p>
          <a:p>
            <a:r>
              <a:rPr lang="en-US" baseline="0" dirty="0" smtClean="0"/>
              <a:t>[Click]</a:t>
            </a:r>
          </a:p>
          <a:p>
            <a:r>
              <a:rPr lang="en-US" baseline="0" dirty="0" smtClean="0"/>
              <a:t>And as a result, we are still left with the problem of solving for the </a:t>
            </a:r>
            <a:r>
              <a:rPr lang="en-US" u="sng" baseline="0" dirty="0" smtClean="0"/>
              <a:t>lower frequencies</a:t>
            </a:r>
            <a:r>
              <a:rPr lang="en-US" baseline="0" dirty="0" smtClean="0"/>
              <a:t>.</a:t>
            </a:r>
          </a:p>
        </p:txBody>
      </p:sp>
      <p:sp>
        <p:nvSpPr>
          <p:cNvPr id="4" name="Slide Number Placeholder 3"/>
          <p:cNvSpPr>
            <a:spLocks noGrp="1"/>
          </p:cNvSpPr>
          <p:nvPr>
            <p:ph type="sldNum" sz="quarter" idx="10"/>
          </p:nvPr>
        </p:nvSpPr>
        <p:spPr/>
        <p:txBody>
          <a:bodyPr/>
          <a:lstStyle/>
          <a:p>
            <a:fld id="{8EC15058-0AF4-49E1-9672-C0E391790C2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fontScale="40000" lnSpcReduction="20000"/>
          </a:bodyPr>
          <a:lstStyle/>
          <a:p>
            <a:r>
              <a:rPr lang="en-US" dirty="0" smtClean="0"/>
              <a:t>This problem is addressed</a:t>
            </a:r>
            <a:r>
              <a:rPr lang="en-US" baseline="0" dirty="0" smtClean="0"/>
              <a:t> by the V-cycle of the classic multigrid solver.</a:t>
            </a:r>
          </a:p>
          <a:p>
            <a:endParaRPr lang="en-US" baseline="0" dirty="0" smtClean="0"/>
          </a:p>
          <a:p>
            <a:r>
              <a:rPr lang="en-US" baseline="0" dirty="0" smtClean="0"/>
              <a:t>Starting with a set of desired constraints and an initial guess</a:t>
            </a:r>
            <a:endParaRPr lang="en-US" dirty="0" smtClean="0"/>
          </a:p>
          <a:p>
            <a:endParaRPr lang="en-US" dirty="0" smtClean="0"/>
          </a:p>
          <a:p>
            <a:r>
              <a:rPr lang="en-US" dirty="0" smtClean="0"/>
              <a:t>[Click]</a:t>
            </a:r>
          </a:p>
          <a:p>
            <a:r>
              <a:rPr lang="en-US" dirty="0" smtClean="0"/>
              <a:t>We perform a few</a:t>
            </a:r>
            <a:r>
              <a:rPr lang="en-US" baseline="0" dirty="0" smtClean="0"/>
              <a:t> Gauss-Seidel updates to get the high-frequency part of the solution.</a:t>
            </a:r>
          </a:p>
          <a:p>
            <a:endParaRPr lang="en-US" baseline="0" dirty="0" smtClean="0"/>
          </a:p>
          <a:p>
            <a:r>
              <a:rPr lang="en-US" baseline="0" dirty="0" smtClean="0"/>
              <a:t>[Click]</a:t>
            </a:r>
          </a:p>
          <a:p>
            <a:pPr defTabSz="966612">
              <a:defRPr/>
            </a:pPr>
            <a:r>
              <a:rPr lang="en-US" dirty="0" smtClean="0"/>
              <a:t>We subtract</a:t>
            </a:r>
            <a:r>
              <a:rPr lang="en-US" baseline="0" dirty="0" smtClean="0"/>
              <a:t> off the constraints satisfied by this solution, to get the low-frequency, residual constraints.</a:t>
            </a:r>
          </a:p>
          <a:p>
            <a:pPr defTabSz="966612">
              <a:defRPr/>
            </a:pPr>
            <a:endParaRPr lang="en-US" dirty="0" smtClean="0"/>
          </a:p>
          <a:p>
            <a:r>
              <a:rPr lang="en-US" dirty="0" smtClean="0"/>
              <a:t>[Click]</a:t>
            </a:r>
          </a:p>
          <a:p>
            <a:r>
              <a:rPr lang="en-US" dirty="0" smtClean="0"/>
              <a:t>Since these are low-frequency,</a:t>
            </a:r>
            <a:r>
              <a:rPr lang="en-US" baseline="0" dirty="0" smtClean="0"/>
              <a:t> we can solve them by:</a:t>
            </a:r>
            <a:endParaRPr lang="en-US" dirty="0" smtClean="0"/>
          </a:p>
          <a:p>
            <a:r>
              <a:rPr lang="en-US" baseline="0" dirty="0" smtClean="0"/>
              <a:t>Down-sampling to a </a:t>
            </a:r>
            <a:r>
              <a:rPr lang="en-US" u="sng" baseline="0" dirty="0" smtClean="0"/>
              <a:t>lower resolution</a:t>
            </a:r>
            <a:r>
              <a:rPr lang="en-US" baseline="0" dirty="0" smtClean="0"/>
              <a:t>,</a:t>
            </a:r>
          </a:p>
          <a:p>
            <a:r>
              <a:rPr lang="en-US" baseline="0" dirty="0" smtClean="0"/>
              <a:t>Solving the problem more efficiently in the </a:t>
            </a:r>
            <a:r>
              <a:rPr lang="en-US" u="sng" baseline="0" dirty="0" smtClean="0"/>
              <a:t>lower-dimensional space</a:t>
            </a:r>
            <a:r>
              <a:rPr lang="en-US" baseline="0" dirty="0" smtClean="0"/>
              <a:t>,</a:t>
            </a:r>
          </a:p>
          <a:p>
            <a:r>
              <a:rPr lang="en-US" baseline="0" dirty="0" smtClean="0"/>
              <a:t>And up-sampling back.</a:t>
            </a:r>
            <a:endParaRPr lang="en-US" dirty="0" smtClean="0"/>
          </a:p>
          <a:p>
            <a:endParaRPr lang="en-US" dirty="0" smtClean="0"/>
          </a:p>
          <a:p>
            <a:r>
              <a:rPr lang="en-US" dirty="0" smtClean="0"/>
              <a:t>[Click]</a:t>
            </a:r>
          </a:p>
          <a:p>
            <a:pPr defTabSz="966612">
              <a:defRPr/>
            </a:pPr>
            <a:r>
              <a:rPr lang="en-US" dirty="0" smtClean="0"/>
              <a:t>We add in</a:t>
            </a:r>
            <a:r>
              <a:rPr lang="en-US" baseline="0" dirty="0" smtClean="0"/>
              <a:t> the previously computed high-frequency solution</a:t>
            </a:r>
            <a:endParaRPr lang="en-US" dirty="0" smtClean="0"/>
          </a:p>
          <a:p>
            <a:endParaRPr lang="en-US" dirty="0" smtClean="0"/>
          </a:p>
          <a:p>
            <a:r>
              <a:rPr lang="en-US" dirty="0" smtClean="0"/>
              <a:t>[Click]</a:t>
            </a:r>
          </a:p>
          <a:p>
            <a:pPr defTabSz="966612">
              <a:defRPr/>
            </a:pPr>
            <a:r>
              <a:rPr lang="en-US" dirty="0" smtClean="0"/>
              <a:t>And refine by performing a few more Gauss-Seidel</a:t>
            </a:r>
            <a:r>
              <a:rPr lang="en-US" baseline="0" dirty="0" smtClean="0"/>
              <a:t> updates.</a:t>
            </a:r>
          </a:p>
          <a:p>
            <a:pPr defTabSz="966612">
              <a:defRPr/>
            </a:pPr>
            <a:endParaRPr lang="en-US" baseline="0" dirty="0" smtClean="0"/>
          </a:p>
          <a:p>
            <a:pPr defTabSz="966612">
              <a:defRPr/>
            </a:pPr>
            <a:r>
              <a:rPr lang="en-US" baseline="0" dirty="0" smtClean="0"/>
              <a:t>[Click]</a:t>
            </a:r>
            <a:endParaRPr lang="en-US" dirty="0" smtClean="0"/>
          </a:p>
          <a:p>
            <a:r>
              <a:rPr lang="en-US" dirty="0" smtClean="0"/>
              <a:t>T</a:t>
            </a:r>
            <a:r>
              <a:rPr lang="en-US" baseline="0" dirty="0" smtClean="0"/>
              <a:t>o solve the lower-dimensional problem, we apply the multigrid solver recursively, repeating until the dimension is low enough that a brute-force solver can be used.</a:t>
            </a:r>
          </a:p>
        </p:txBody>
      </p:sp>
      <p:sp>
        <p:nvSpPr>
          <p:cNvPr id="4" name="Slide Number Placeholder 3"/>
          <p:cNvSpPr>
            <a:spLocks noGrp="1"/>
          </p:cNvSpPr>
          <p:nvPr>
            <p:ph type="sldNum" sz="quarter" idx="10"/>
          </p:nvPr>
        </p:nvSpPr>
        <p:spPr/>
        <p:txBody>
          <a:bodyPr/>
          <a:lstStyle/>
          <a:p>
            <a:fld id="{8EC15058-0AF4-49E1-9672-C0E391790C2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Due to the size of the images we will be processing,</a:t>
            </a:r>
            <a:r>
              <a:rPr lang="en-US" baseline="0" dirty="0" smtClean="0"/>
              <a:t> </a:t>
            </a:r>
            <a:r>
              <a:rPr lang="en-US" u="sng" baseline="0" dirty="0" smtClean="0"/>
              <a:t>it is essential that</a:t>
            </a:r>
            <a:r>
              <a:rPr lang="en-US" u="none" baseline="0" dirty="0" smtClean="0"/>
              <a:t> our solver converge as efficiently as possible</a:t>
            </a:r>
            <a:r>
              <a:rPr lang="en-US" baseline="0" dirty="0" smtClean="0"/>
              <a:t>.</a:t>
            </a:r>
          </a:p>
          <a:p>
            <a:r>
              <a:rPr lang="en-US" baseline="0" dirty="0" smtClean="0"/>
              <a:t>This implies that </a:t>
            </a:r>
            <a:r>
              <a:rPr lang="en-US" u="sng" baseline="0" dirty="0" smtClean="0"/>
              <a:t>we must carefully choose how we define</a:t>
            </a:r>
            <a:r>
              <a:rPr lang="en-US" baseline="0" dirty="0" smtClean="0"/>
              <a:t> the up-sampling, down-sampling, and Laplacian operators.</a:t>
            </a:r>
          </a:p>
        </p:txBody>
      </p:sp>
      <p:sp>
        <p:nvSpPr>
          <p:cNvPr id="4" name="Slide Number Placeholder 3"/>
          <p:cNvSpPr>
            <a:spLocks noGrp="1"/>
          </p:cNvSpPr>
          <p:nvPr>
            <p:ph type="sldNum" sz="quarter" idx="10"/>
          </p:nvPr>
        </p:nvSpPr>
        <p:spPr/>
        <p:txBody>
          <a:bodyPr/>
          <a:lstStyle/>
          <a:p>
            <a:fld id="{8EC15058-0AF4-49E1-9672-C0E391790C2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fontScale="85000" lnSpcReduction="20000"/>
          </a:bodyPr>
          <a:lstStyle/>
          <a:p>
            <a:r>
              <a:rPr lang="en-US" u="sng" dirty="0" smtClean="0"/>
              <a:t>To define these operators,</a:t>
            </a:r>
            <a:r>
              <a:rPr lang="en-US" dirty="0" smtClean="0"/>
              <a:t> we must</a:t>
            </a:r>
            <a:r>
              <a:rPr lang="en-US" baseline="0" dirty="0" smtClean="0"/>
              <a:t> first choose how to </a:t>
            </a:r>
            <a:r>
              <a:rPr lang="en-US" u="sng" baseline="0" dirty="0" smtClean="0"/>
              <a:t>interpret a discrete set of pixels as elements of a continuous function</a:t>
            </a:r>
            <a:r>
              <a:rPr lang="en-US" baseline="0" dirty="0" smtClean="0"/>
              <a:t>.</a:t>
            </a:r>
            <a:endParaRPr lang="en-US" dirty="0" smtClean="0"/>
          </a:p>
          <a:p>
            <a:endParaRPr lang="en-US" baseline="0" dirty="0" smtClean="0"/>
          </a:p>
          <a:p>
            <a:r>
              <a:rPr lang="en-US" baseline="0" dirty="0" smtClean="0"/>
              <a:t>We could think of the elements as box functions…</a:t>
            </a:r>
          </a:p>
          <a:p>
            <a:pPr defTabSz="966612">
              <a:defRPr/>
            </a:pPr>
            <a:r>
              <a:rPr lang="en-US" baseline="0" dirty="0" smtClean="0"/>
              <a:t>[Click]</a:t>
            </a:r>
          </a:p>
          <a:p>
            <a:r>
              <a:rPr lang="en-US" baseline="0" dirty="0" smtClean="0"/>
              <a:t>in which case a set of pixels defines a piecewise constant function.</a:t>
            </a:r>
          </a:p>
          <a:p>
            <a:endParaRPr lang="en-US" baseline="0" dirty="0" smtClean="0"/>
          </a:p>
          <a:p>
            <a:r>
              <a:rPr lang="en-US" baseline="0" dirty="0" smtClean="0"/>
              <a:t>We could think of them as tent functions, or first order B-</a:t>
            </a:r>
            <a:r>
              <a:rPr lang="en-US" baseline="0" dirty="0" err="1" smtClean="0"/>
              <a:t>splines</a:t>
            </a:r>
            <a:r>
              <a:rPr lang="en-US" baseline="0" dirty="0" smtClean="0"/>
              <a:t>…</a:t>
            </a:r>
          </a:p>
          <a:p>
            <a:pPr defTabSz="966612">
              <a:defRPr/>
            </a:pPr>
            <a:r>
              <a:rPr lang="en-US" baseline="0" dirty="0" smtClean="0"/>
              <a:t>[Click]</a:t>
            </a:r>
          </a:p>
          <a:p>
            <a:r>
              <a:rPr lang="en-US" baseline="0" dirty="0" smtClean="0"/>
              <a:t>And then the pixels define the piecewise linear interpolant.</a:t>
            </a:r>
          </a:p>
          <a:p>
            <a:endParaRPr lang="en-US" baseline="0" dirty="0" smtClean="0"/>
          </a:p>
          <a:p>
            <a:r>
              <a:rPr lang="en-US" dirty="0" smtClean="0"/>
              <a:t>As second order B-</a:t>
            </a:r>
            <a:r>
              <a:rPr lang="en-US" dirty="0" err="1" smtClean="0"/>
              <a:t>splines</a:t>
            </a:r>
            <a:r>
              <a:rPr lang="en-US" dirty="0" smtClean="0"/>
              <a:t>…</a:t>
            </a:r>
          </a:p>
          <a:p>
            <a:pPr defTabSz="966612">
              <a:defRPr/>
            </a:pPr>
            <a:r>
              <a:rPr lang="en-US" baseline="0" dirty="0" smtClean="0"/>
              <a:t>[Click]</a:t>
            </a:r>
          </a:p>
          <a:p>
            <a:r>
              <a:rPr lang="en-US" dirty="0" smtClean="0"/>
              <a:t>The pixels define a smoother</a:t>
            </a:r>
            <a:r>
              <a:rPr lang="en-US" baseline="0" dirty="0" smtClean="0"/>
              <a:t> function approximating the sample values.</a:t>
            </a:r>
          </a:p>
          <a:p>
            <a:endParaRPr lang="en-US" baseline="0" dirty="0" smtClean="0"/>
          </a:p>
          <a:p>
            <a:r>
              <a:rPr lang="en-US" baseline="0" dirty="0" smtClean="0"/>
              <a:t>Which becomes still smoother with third order B-</a:t>
            </a:r>
            <a:r>
              <a:rPr lang="en-US" baseline="0" dirty="0" err="1" smtClean="0"/>
              <a:t>splines</a:t>
            </a:r>
            <a:r>
              <a:rPr lang="en-US" baseline="0" dirty="0" smtClean="0"/>
              <a:t>.</a:t>
            </a:r>
          </a:p>
          <a:p>
            <a:pPr defTabSz="966612">
              <a:defRPr/>
            </a:pPr>
            <a:r>
              <a:rPr lang="en-US" baseline="0" dirty="0" smtClean="0"/>
              <a:t>[Click]</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The choice we make defines</a:t>
            </a:r>
            <a:r>
              <a:rPr lang="en-US" dirty="0" smtClean="0"/>
              <a:t> </a:t>
            </a:r>
            <a:r>
              <a:rPr lang="en-US" baseline="0" dirty="0" smtClean="0"/>
              <a:t>both the re-sampling operators and the Laplacian.</a:t>
            </a:r>
          </a:p>
        </p:txBody>
      </p:sp>
      <p:sp>
        <p:nvSpPr>
          <p:cNvPr id="4" name="Slide Number Placeholder 3"/>
          <p:cNvSpPr>
            <a:spLocks noGrp="1"/>
          </p:cNvSpPr>
          <p:nvPr>
            <p:ph type="sldNum" sz="quarter" idx="10"/>
          </p:nvPr>
        </p:nvSpPr>
        <p:spPr/>
        <p:txBody>
          <a:bodyPr/>
          <a:lstStyle/>
          <a:p>
            <a:fld id="{8EC15058-0AF4-49E1-9672-C0E391790C2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fontScale="70000" lnSpcReduction="20000"/>
          </a:bodyPr>
          <a:lstStyle/>
          <a:p>
            <a:r>
              <a:rPr lang="en-US" baseline="0" dirty="0" smtClean="0"/>
              <a:t>It defines the re-sampling operators because it dictates how we express coarser elements as linear combinations of finer ones.</a:t>
            </a:r>
          </a:p>
          <a:p>
            <a:endParaRPr lang="en-US" baseline="0" dirty="0" smtClean="0"/>
          </a:p>
          <a:p>
            <a:r>
              <a:rPr lang="en-US" baseline="0" dirty="0" smtClean="0"/>
              <a:t>For example, if we are using 0</a:t>
            </a:r>
            <a:r>
              <a:rPr lang="en-US" baseline="30000" dirty="0" smtClean="0"/>
              <a:t>th</a:t>
            </a:r>
            <a:r>
              <a:rPr lang="en-US" baseline="0" dirty="0" smtClean="0"/>
              <a:t> order elements…</a:t>
            </a:r>
          </a:p>
          <a:p>
            <a:pPr defTabSz="966612">
              <a:defRPr/>
            </a:pPr>
            <a:r>
              <a:rPr lang="en-US" baseline="0" dirty="0" smtClean="0"/>
              <a:t>[Click]</a:t>
            </a:r>
          </a:p>
          <a:p>
            <a:r>
              <a:rPr lang="en-US" baseline="0" dirty="0" smtClean="0"/>
              <a:t>Then we must express a coarser element as the sum of two finer elements.</a:t>
            </a:r>
          </a:p>
          <a:p>
            <a:endParaRPr lang="en-US" baseline="0" dirty="0" smtClean="0"/>
          </a:p>
          <a:p>
            <a:pPr defTabSz="966612">
              <a:defRPr/>
            </a:pPr>
            <a:r>
              <a:rPr lang="en-US" baseline="0" dirty="0" smtClean="0"/>
              <a:t>Using 1</a:t>
            </a:r>
            <a:r>
              <a:rPr lang="en-US" baseline="30000" dirty="0" smtClean="0"/>
              <a:t>st</a:t>
            </a:r>
            <a:r>
              <a:rPr lang="en-US" baseline="0" dirty="0" smtClean="0"/>
              <a:t> order elements…</a:t>
            </a:r>
          </a:p>
          <a:p>
            <a:pPr defTabSz="966612">
              <a:defRPr/>
            </a:pPr>
            <a:r>
              <a:rPr lang="en-US" baseline="0" dirty="0" smtClean="0"/>
              <a:t>[Click]</a:t>
            </a:r>
          </a:p>
          <a:p>
            <a:r>
              <a:rPr lang="en-US" baseline="0" dirty="0" smtClean="0"/>
              <a:t>We must express a coarser element as the linear combination of three finer elements.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And similarly for the higher order elements.</a:t>
            </a:r>
          </a:p>
        </p:txBody>
      </p:sp>
      <p:sp>
        <p:nvSpPr>
          <p:cNvPr id="4" name="Slide Number Placeholder 3"/>
          <p:cNvSpPr>
            <a:spLocks noGrp="1"/>
          </p:cNvSpPr>
          <p:nvPr>
            <p:ph type="sldNum" sz="quarter" idx="10"/>
          </p:nvPr>
        </p:nvSpPr>
        <p:spPr/>
        <p:txBody>
          <a:bodyPr/>
          <a:lstStyle/>
          <a:p>
            <a:fld id="{8EC15058-0AF4-49E1-9672-C0E391790C2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fontScale="70000" lnSpcReduction="20000"/>
          </a:bodyPr>
          <a:lstStyle/>
          <a:p>
            <a:r>
              <a:rPr lang="en-US" u="sng" dirty="0" smtClean="0"/>
              <a:t>T</a:t>
            </a:r>
            <a:r>
              <a:rPr lang="en-US" u="sng" baseline="0" dirty="0" smtClean="0"/>
              <a:t>he choice of </a:t>
            </a:r>
            <a:r>
              <a:rPr lang="en-US" u="sng" baseline="0" smtClean="0"/>
              <a:t>element also defines </a:t>
            </a:r>
            <a:r>
              <a:rPr lang="en-US" u="sng" baseline="0" dirty="0" smtClean="0"/>
              <a:t>the notion of “neighborhood”</a:t>
            </a:r>
            <a:r>
              <a:rPr lang="en-US" baseline="0" dirty="0" smtClean="0"/>
              <a:t> used for computing the Laplacian.</a:t>
            </a:r>
          </a:p>
          <a:p>
            <a:endParaRPr lang="en-US" baseline="0" dirty="0" smtClean="0"/>
          </a:p>
          <a:p>
            <a:r>
              <a:rPr lang="en-US" baseline="0" dirty="0" smtClean="0"/>
              <a:t>For 0</a:t>
            </a:r>
            <a:r>
              <a:rPr lang="en-US" baseline="30000" dirty="0" smtClean="0"/>
              <a:t>th</a:t>
            </a:r>
            <a:r>
              <a:rPr lang="en-US" baseline="0" dirty="0" smtClean="0"/>
              <a:t>-order elements…</a:t>
            </a:r>
          </a:p>
          <a:p>
            <a:r>
              <a:rPr lang="en-US" baseline="0" dirty="0" smtClean="0"/>
              <a:t>[Click]</a:t>
            </a:r>
          </a:p>
          <a:p>
            <a:r>
              <a:rPr lang="en-US" baseline="0" dirty="0" smtClean="0"/>
              <a:t>The supports of two different pixels never overlap, pixels don’t have “neighbors”, and the Laplacian can’t be defined.</a:t>
            </a:r>
          </a:p>
          <a:p>
            <a:endParaRPr lang="en-US" baseline="0" dirty="0" smtClean="0"/>
          </a:p>
          <a:p>
            <a:r>
              <a:rPr lang="en-US" baseline="0" dirty="0" smtClean="0"/>
              <a:t>For 1</a:t>
            </a:r>
            <a:r>
              <a:rPr lang="en-US" baseline="30000" dirty="0" smtClean="0"/>
              <a:t>st</a:t>
            </a:r>
            <a:r>
              <a:rPr lang="en-US" baseline="0" dirty="0" smtClean="0"/>
              <a:t> order elements…</a:t>
            </a:r>
          </a:p>
          <a:p>
            <a:pPr defTabSz="966612">
              <a:defRPr/>
            </a:pPr>
            <a:r>
              <a:rPr lang="en-US" baseline="0" dirty="0" smtClean="0"/>
              <a:t>[Click]</a:t>
            </a:r>
          </a:p>
          <a:p>
            <a:r>
              <a:rPr lang="en-US" baseline="0" dirty="0" smtClean="0"/>
              <a:t>The supports will only overlap if the pixels are adjacent to each other, so the Laplacian is defined by averaging over the 1-ring.</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And for higher order elements, </a:t>
            </a:r>
            <a:r>
              <a:rPr lang="en-US" u="sng" baseline="0" dirty="0" smtClean="0"/>
              <a:t>the increased supports results in a Laplacian computed over a larger neighborhood</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fld id="{8EC15058-0AF4-49E1-9672-C0E391790C2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fontScale="62500" lnSpcReduction="20000"/>
          </a:bodyPr>
          <a:lstStyle/>
          <a:p>
            <a:r>
              <a:rPr lang="en-US" dirty="0" smtClean="0"/>
              <a:t>In</a:t>
            </a:r>
            <a:r>
              <a:rPr lang="en-US" baseline="0" dirty="0" smtClean="0"/>
              <a:t> implementing the solver, we choose the order of the element that converges fastest </a:t>
            </a:r>
            <a:r>
              <a:rPr lang="en-US" u="sng" baseline="0" dirty="0" smtClean="0"/>
              <a:t>to an accurate solution</a:t>
            </a:r>
            <a:r>
              <a:rPr lang="en-US" baseline="0" dirty="0" smtClean="0"/>
              <a:t>.</a:t>
            </a:r>
          </a:p>
          <a:p>
            <a:endParaRPr lang="en-US" baseline="0" dirty="0" smtClean="0"/>
          </a:p>
          <a:p>
            <a:r>
              <a:rPr lang="en-US" baseline="0" dirty="0" smtClean="0"/>
              <a:t>This can be empirically evaluated by computing the gradient field of an image,</a:t>
            </a:r>
          </a:p>
          <a:p>
            <a:r>
              <a:rPr lang="en-US" baseline="0" dirty="0" smtClean="0"/>
              <a:t>Using the different solvers to fit an image to the gradient field,</a:t>
            </a:r>
          </a:p>
          <a:p>
            <a:r>
              <a:rPr lang="en-US" baseline="0" dirty="0" smtClean="0"/>
              <a:t>And measuring the difference between the original image and the solution.</a:t>
            </a:r>
          </a:p>
          <a:p>
            <a:endParaRPr lang="en-US" baseline="0" dirty="0" smtClean="0"/>
          </a:p>
          <a:p>
            <a:r>
              <a:rPr lang="en-US" u="sng" baseline="0" dirty="0" smtClean="0"/>
              <a:t>The images on the right show these differences for the different order solvers</a:t>
            </a:r>
            <a:r>
              <a:rPr lang="en-US" baseline="0" dirty="0" smtClean="0"/>
              <a:t>.</a:t>
            </a:r>
          </a:p>
          <a:p>
            <a:r>
              <a:rPr lang="en-US" baseline="0" dirty="0" smtClean="0"/>
              <a:t>Looking at these, it is clear that first order elements provide the worst accuracy and second order elements slightly outperform third order elements.</a:t>
            </a:r>
          </a:p>
          <a:p>
            <a:endParaRPr lang="en-US" baseline="0" dirty="0" smtClean="0"/>
          </a:p>
          <a:p>
            <a:r>
              <a:rPr lang="en-US" baseline="0" dirty="0" smtClean="0"/>
              <a:t>This trend </a:t>
            </a:r>
            <a:r>
              <a:rPr lang="en-US" u="sng" baseline="0" dirty="0" smtClean="0"/>
              <a:t>becomes more evident </a:t>
            </a:r>
            <a:r>
              <a:rPr lang="en-US" baseline="0" dirty="0" smtClean="0"/>
              <a:t>when we look at the plots of the errors.</a:t>
            </a:r>
          </a:p>
          <a:p>
            <a:endParaRPr lang="en-US" baseline="0" dirty="0" smtClean="0"/>
          </a:p>
          <a:p>
            <a:pPr defTabSz="966612">
              <a:defRPr/>
            </a:pPr>
            <a:r>
              <a:rPr lang="en-US" baseline="0" dirty="0" smtClean="0"/>
              <a:t>[Click]</a:t>
            </a:r>
          </a:p>
          <a:p>
            <a:r>
              <a:rPr lang="en-US" baseline="0" dirty="0" smtClean="0"/>
              <a:t>The best performance is obtained using 2</a:t>
            </a:r>
            <a:r>
              <a:rPr lang="en-US" baseline="30000" dirty="0" smtClean="0"/>
              <a:t>nd</a:t>
            </a:r>
            <a:r>
              <a:rPr lang="en-US" baseline="0" dirty="0" smtClean="0"/>
              <a:t> order elements,</a:t>
            </a:r>
          </a:p>
          <a:p>
            <a:r>
              <a:rPr lang="en-US" baseline="0" dirty="0" smtClean="0"/>
              <a:t>Which reach an error of 1/256 in just 5 updates.</a:t>
            </a:r>
          </a:p>
          <a:p>
            <a:r>
              <a:rPr lang="en-US" baseline="0" dirty="0" smtClean="0"/>
              <a:t>An error that would take almost twice as many updates to achieve with the less compact 3</a:t>
            </a:r>
            <a:r>
              <a:rPr lang="en-US" baseline="30000" dirty="0" smtClean="0"/>
              <a:t>rd</a:t>
            </a:r>
            <a:r>
              <a:rPr lang="en-US" baseline="0" dirty="0" smtClean="0"/>
              <a:t> order elements, and would be still harder to achieve with 1</a:t>
            </a:r>
            <a:r>
              <a:rPr lang="en-US" baseline="30000" dirty="0" smtClean="0"/>
              <a:t>st</a:t>
            </a:r>
            <a:r>
              <a:rPr lang="en-US" baseline="0" dirty="0" smtClean="0"/>
              <a:t> order elements.</a:t>
            </a:r>
          </a:p>
        </p:txBody>
      </p:sp>
      <p:sp>
        <p:nvSpPr>
          <p:cNvPr id="4" name="Slide Number Placeholder 3"/>
          <p:cNvSpPr>
            <a:spLocks noGrp="1"/>
          </p:cNvSpPr>
          <p:nvPr>
            <p:ph type="sldNum" sz="quarter" idx="10"/>
          </p:nvPr>
        </p:nvSpPr>
        <p:spPr/>
        <p:txBody>
          <a:bodyPr/>
          <a:lstStyle/>
          <a:p>
            <a:fld id="{8EC15058-0AF4-49E1-9672-C0E391790C2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fontScale="92500"/>
          </a:bodyPr>
          <a:lstStyle/>
          <a:p>
            <a:r>
              <a:rPr lang="en-US" dirty="0" smtClean="0"/>
              <a:t>The faster </a:t>
            </a:r>
            <a:r>
              <a:rPr lang="en-US" baseline="0" dirty="0" smtClean="0"/>
              <a:t>convergence can also be validated analytically by considering the simplified multigrid operator transitioning between two levels.</a:t>
            </a:r>
          </a:p>
          <a:p>
            <a:r>
              <a:rPr lang="en-US" baseline="0" dirty="0" smtClean="0"/>
              <a:t>[Click]</a:t>
            </a:r>
          </a:p>
          <a:p>
            <a:endParaRPr lang="en-US" dirty="0" smtClean="0"/>
          </a:p>
          <a:p>
            <a:r>
              <a:rPr lang="en-US" dirty="0" smtClean="0"/>
              <a:t>We</a:t>
            </a:r>
            <a:r>
              <a:rPr lang="en-US" baseline="0" dirty="0" smtClean="0"/>
              <a:t> can measure the quality of the operator by considering the efficiency with which it dampens the residual error, a property captured by its dominant eigenvalues.</a:t>
            </a:r>
          </a:p>
          <a:p>
            <a:r>
              <a:rPr lang="en-US" baseline="0" dirty="0" smtClean="0"/>
              <a:t>[Click]</a:t>
            </a:r>
          </a:p>
          <a:p>
            <a:endParaRPr lang="en-US" baseline="0" dirty="0" smtClean="0"/>
          </a:p>
          <a:p>
            <a:r>
              <a:rPr lang="en-US" baseline="0" dirty="0" smtClean="0"/>
              <a:t>The plots on the right show the eigenvalues for the two-grid operators defined by 1</a:t>
            </a:r>
            <a:r>
              <a:rPr lang="en-US" baseline="30000" dirty="0" smtClean="0"/>
              <a:t>st</a:t>
            </a:r>
            <a:r>
              <a:rPr lang="en-US" baseline="0" dirty="0" smtClean="0"/>
              <a:t>-, 2</a:t>
            </a:r>
            <a:r>
              <a:rPr lang="en-US" baseline="30000" dirty="0" smtClean="0"/>
              <a:t>nd</a:t>
            </a:r>
            <a:r>
              <a:rPr lang="en-US" baseline="0" dirty="0" smtClean="0"/>
              <a:t>-, and 3</a:t>
            </a:r>
            <a:r>
              <a:rPr lang="en-US" baseline="30000" dirty="0" smtClean="0"/>
              <a:t>rd</a:t>
            </a:r>
            <a:r>
              <a:rPr lang="en-US" baseline="0" dirty="0" smtClean="0"/>
              <a:t>-order elements.</a:t>
            </a:r>
          </a:p>
          <a:p>
            <a:r>
              <a:rPr lang="en-US" u="sng" baseline="0" dirty="0" smtClean="0"/>
              <a:t>These reflect the empirical performance we saw in the previous slide</a:t>
            </a:r>
            <a:r>
              <a:rPr lang="en-US" baseline="0" dirty="0" smtClean="0"/>
              <a:t>.</a:t>
            </a:r>
          </a:p>
          <a:p>
            <a:endParaRPr lang="en-US" baseline="0" dirty="0" smtClean="0"/>
          </a:p>
          <a:p>
            <a:r>
              <a:rPr lang="en-US" baseline="0" dirty="0" smtClean="0"/>
              <a:t>[Click]</a:t>
            </a:r>
          </a:p>
          <a:p>
            <a:r>
              <a:rPr lang="en-US" baseline="0" dirty="0" smtClean="0"/>
              <a:t>First order elements have the largest dominant eigenvalue and converge least efficiently.</a:t>
            </a:r>
          </a:p>
          <a:p>
            <a:endParaRPr lang="en-US" baseline="0" dirty="0" smtClean="0"/>
          </a:p>
          <a:p>
            <a:r>
              <a:rPr lang="en-US" baseline="0" dirty="0" smtClean="0"/>
              <a:t>[Click]</a:t>
            </a:r>
          </a:p>
          <a:p>
            <a:r>
              <a:rPr lang="en-US" baseline="0" dirty="0" smtClean="0"/>
              <a:t>2</a:t>
            </a:r>
            <a:r>
              <a:rPr lang="en-US" baseline="30000" dirty="0" smtClean="0"/>
              <a:t>nd</a:t>
            </a:r>
            <a:r>
              <a:rPr lang="en-US" baseline="0" dirty="0" smtClean="0"/>
              <a:t> and 3</a:t>
            </a:r>
            <a:r>
              <a:rPr lang="en-US" baseline="30000" dirty="0" smtClean="0"/>
              <a:t>rd</a:t>
            </a:r>
            <a:r>
              <a:rPr lang="en-US" baseline="0" dirty="0" smtClean="0"/>
              <a:t> order elements have similar dominant eigenvalues, indicating that in the worst case their performances will converge with similar efficiency.</a:t>
            </a:r>
          </a:p>
          <a:p>
            <a:endParaRPr lang="en-US" baseline="0" dirty="0" smtClean="0"/>
          </a:p>
          <a:p>
            <a:r>
              <a:rPr lang="en-US" baseline="0" dirty="0" smtClean="0"/>
              <a:t>[Click]</a:t>
            </a:r>
          </a:p>
          <a:p>
            <a:r>
              <a:rPr lang="en-US" baseline="0" dirty="0" smtClean="0"/>
              <a:t>However, the 2</a:t>
            </a:r>
            <a:r>
              <a:rPr lang="en-US" baseline="30000" dirty="0" smtClean="0"/>
              <a:t>nd</a:t>
            </a:r>
            <a:r>
              <a:rPr lang="en-US" baseline="0" dirty="0" smtClean="0"/>
              <a:t> order elements have smaller subsequent eigenvalues, and converge more quickly in practice.</a:t>
            </a:r>
          </a:p>
          <a:p>
            <a:endParaRPr lang="en-US" baseline="0" dirty="0" smtClean="0"/>
          </a:p>
          <a:p>
            <a:r>
              <a:rPr lang="en-US" baseline="0" dirty="0" smtClean="0"/>
              <a:t>So we choose 2</a:t>
            </a:r>
            <a:r>
              <a:rPr lang="en-US" baseline="30000" dirty="0" smtClean="0"/>
              <a:t>nd</a:t>
            </a:r>
            <a:r>
              <a:rPr lang="en-US" baseline="0" dirty="0" smtClean="0"/>
              <a:t> order elements for implementing the solver.</a:t>
            </a:r>
          </a:p>
        </p:txBody>
      </p:sp>
      <p:sp>
        <p:nvSpPr>
          <p:cNvPr id="4" name="Slide Number Placeholder 3"/>
          <p:cNvSpPr>
            <a:spLocks noGrp="1"/>
          </p:cNvSpPr>
          <p:nvPr>
            <p:ph type="sldNum" sz="quarter" idx="10"/>
          </p:nvPr>
        </p:nvSpPr>
        <p:spPr/>
        <p:txBody>
          <a:bodyPr/>
          <a:lstStyle/>
          <a:p>
            <a:fld id="{8EC15058-0AF4-49E1-9672-C0E391790C29}"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Having decided on the solver</a:t>
            </a:r>
            <a:r>
              <a:rPr lang="en-US" baseline="0" dirty="0" smtClean="0"/>
              <a:t>, </a:t>
            </a:r>
            <a:r>
              <a:rPr lang="en-US" u="sng" baseline="0" dirty="0" smtClean="0"/>
              <a:t>the challenge is to design an implementation</a:t>
            </a:r>
            <a:r>
              <a:rPr lang="en-US" baseline="0" dirty="0" smtClean="0"/>
              <a:t> that can handle large images.</a:t>
            </a:r>
          </a:p>
          <a:p>
            <a:r>
              <a:rPr lang="en-US" baseline="0" dirty="0" smtClean="0"/>
              <a:t>We begin by describing a </a:t>
            </a:r>
            <a:r>
              <a:rPr lang="en-US" u="none" baseline="0" dirty="0" smtClean="0"/>
              <a:t>naïve, </a:t>
            </a:r>
            <a:r>
              <a:rPr lang="en-US" u="sng" baseline="0" dirty="0" smtClean="0"/>
              <a:t>out-of-core</a:t>
            </a:r>
            <a:r>
              <a:rPr lang="en-US" u="none" baseline="0" dirty="0" smtClean="0"/>
              <a:t>, implementation that is </a:t>
            </a:r>
            <a:r>
              <a:rPr lang="en-US" u="sng" baseline="0" dirty="0" smtClean="0"/>
              <a:t>heavily I/O bound</a:t>
            </a:r>
            <a:r>
              <a:rPr lang="en-US" baseline="0" dirty="0" smtClean="0"/>
              <a:t>, and then show how this can be improved to obtain a solver requiring just two streaming passes through the data.</a:t>
            </a:r>
            <a:endParaRPr lang="en-US" dirty="0"/>
          </a:p>
        </p:txBody>
      </p:sp>
      <p:sp>
        <p:nvSpPr>
          <p:cNvPr id="4" name="Slide Number Placeholder 3"/>
          <p:cNvSpPr>
            <a:spLocks noGrp="1"/>
          </p:cNvSpPr>
          <p:nvPr>
            <p:ph type="sldNum" sz="quarter" idx="10"/>
          </p:nvPr>
        </p:nvSpPr>
        <p:spPr/>
        <p:txBody>
          <a:bodyPr/>
          <a:lstStyle/>
          <a:p>
            <a:fld id="{8EC15058-0AF4-49E1-9672-C0E391790C29}"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a:bodyPr>
          <a:lstStyle/>
          <a:p>
            <a:r>
              <a:rPr lang="en-US" baseline="0" dirty="0" smtClean="0"/>
              <a:t>Because of the locality of the data access, a streaming solver can be implemented by advancing a fixed size window over the data.</a:t>
            </a:r>
          </a:p>
          <a:p>
            <a:endParaRPr lang="en-US" baseline="0" dirty="0" smtClean="0"/>
          </a:p>
          <a:p>
            <a:r>
              <a:rPr lang="en-US" baseline="0" dirty="0" smtClean="0"/>
              <a:t>As an example, consider the simple case when computing the value at a pixel only requires access to information in a one-ring neighborhood.</a:t>
            </a:r>
          </a:p>
          <a:p>
            <a:endParaRPr lang="en-US" baseline="0" dirty="0" smtClean="0"/>
          </a:p>
          <a:p>
            <a:r>
              <a:rPr lang="en-US" baseline="0" dirty="0" smtClean="0"/>
              <a:t>Starting with an empty window…</a:t>
            </a:r>
          </a:p>
          <a:p>
            <a:r>
              <a:rPr lang="en-US" baseline="0" dirty="0" smtClean="0"/>
              <a:t>[Click]</a:t>
            </a:r>
          </a:p>
          <a:p>
            <a:r>
              <a:rPr lang="en-US" baseline="0" dirty="0" smtClean="0"/>
              <a:t>We read in the first two rows from disk.</a:t>
            </a:r>
          </a:p>
          <a:p>
            <a:endParaRPr lang="en-US" baseline="0" dirty="0" smtClean="0"/>
          </a:p>
          <a:p>
            <a:r>
              <a:rPr lang="en-US" baseline="0" dirty="0" smtClean="0"/>
              <a:t>And we compute the values in the top row…</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Since its one-ring neighbors are now in memory.</a:t>
            </a:r>
          </a:p>
          <a:p>
            <a:endParaRPr lang="en-US" baseline="0" dirty="0" smtClean="0"/>
          </a:p>
          <a:p>
            <a:r>
              <a:rPr lang="en-US" baseline="0" dirty="0" smtClean="0"/>
              <a:t>Reading in the next row…</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We compute the values in the second row because now its one-ring neighbors are in memory.</a:t>
            </a:r>
          </a:p>
          <a:p>
            <a:endParaRPr lang="en-US" baseline="0" dirty="0" smtClean="0"/>
          </a:p>
          <a:p>
            <a:r>
              <a:rPr lang="en-US" baseline="0" dirty="0" smtClean="0"/>
              <a:t>Since data in the top row won’t be required for subsequent computations we flush it to disk.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endParaRPr lang="en-US" baseline="0" dirty="0" smtClean="0"/>
          </a:p>
          <a:p>
            <a:r>
              <a:rPr lang="en-US" baseline="0" dirty="0" smtClean="0"/>
              <a:t>And we continue in this fashion…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Advancing the window and computing the values of the pixels in the middle row.</a:t>
            </a:r>
          </a:p>
          <a:p>
            <a:r>
              <a:rPr lang="en-US" baseline="0" dirty="0" smtClean="0"/>
              <a:t>In doing so, we process all the pixels while keeping only three rows in memory at any time.</a:t>
            </a:r>
          </a:p>
        </p:txBody>
      </p:sp>
      <p:sp>
        <p:nvSpPr>
          <p:cNvPr id="4" name="Slide Number Placeholder 3"/>
          <p:cNvSpPr>
            <a:spLocks noGrp="1"/>
          </p:cNvSpPr>
          <p:nvPr>
            <p:ph type="sldNum" sz="quarter" idx="10"/>
          </p:nvPr>
        </p:nvSpPr>
        <p:spPr/>
        <p:txBody>
          <a:bodyPr/>
          <a:lstStyle/>
          <a:p>
            <a:fld id="{8EC15058-0AF4-49E1-9672-C0E391790C29}"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When compositing a set of images into a panorama</a:t>
            </a:r>
            <a:r>
              <a:rPr lang="en-US" dirty="0" smtClean="0"/>
              <a:t>…</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Even with well-chosen stitching boundaries, exposure differences can result in seams.</a:t>
            </a:r>
          </a:p>
          <a:p>
            <a:pPr defTabSz="966612">
              <a:defRPr/>
            </a:pPr>
            <a:endParaRPr lang="en-US" baseline="0" dirty="0" smtClean="0"/>
          </a:p>
          <a:p>
            <a:pPr defTabSz="966612">
              <a:defRPr/>
            </a:pPr>
            <a:r>
              <a:rPr lang="en-US" baseline="0" dirty="0" smtClean="0"/>
              <a:t>Correcting this is easily done in the gradient domain.</a:t>
            </a:r>
          </a:p>
          <a:p>
            <a:pPr defTabSz="966612">
              <a:defRPr/>
            </a:pPr>
            <a:r>
              <a:rPr lang="en-US" u="sng" baseline="0" dirty="0" smtClean="0"/>
              <a:t>To remove the sharp transitions</a:t>
            </a:r>
            <a:r>
              <a:rPr lang="en-US" baseline="0" dirty="0" smtClean="0"/>
              <a:t> due to large gradients, we…</a:t>
            </a:r>
          </a:p>
          <a:p>
            <a:pPr marL="0" marR="0" indent="0" algn="l" defTabSz="966612" rtl="0" eaLnBrk="1" fontAlgn="auto" latinLnBrk="0" hangingPunct="1">
              <a:lnSpc>
                <a:spcPct val="100000"/>
              </a:lnSpc>
              <a:spcBef>
                <a:spcPts val="0"/>
              </a:spcBef>
              <a:spcAft>
                <a:spcPts val="0"/>
              </a:spcAft>
              <a:buClrTx/>
              <a:buSzTx/>
              <a:buFontTx/>
              <a:buNone/>
              <a:tabLst/>
              <a:defRPr/>
            </a:pPr>
            <a:r>
              <a:rPr lang="en-US" baseline="0" dirty="0" smtClean="0"/>
              <a:t>[Click]</a:t>
            </a:r>
          </a:p>
          <a:p>
            <a:pPr defTabSz="966612">
              <a:defRPr/>
            </a:pPr>
            <a:r>
              <a:rPr lang="en-US" baseline="0" dirty="0" smtClean="0"/>
              <a:t>Set the values of all boundary-crossing gradients to zero, and solve for the image with the new gradients, obtaining a seamless composition.</a:t>
            </a:r>
          </a:p>
        </p:txBody>
      </p:sp>
      <p:sp>
        <p:nvSpPr>
          <p:cNvPr id="4" name="Slide Number Placeholder 3"/>
          <p:cNvSpPr>
            <a:spLocks noGrp="1"/>
          </p:cNvSpPr>
          <p:nvPr>
            <p:ph type="sldNum" sz="quarter" idx="10"/>
          </p:nvPr>
        </p:nvSpPr>
        <p:spPr/>
        <p:txBody>
          <a:bodyPr/>
          <a:lstStyle/>
          <a:p>
            <a:fld id="{8EC15058-0AF4-49E1-9672-C0E391790C2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fontScale="40000" lnSpcReduction="20000"/>
          </a:bodyPr>
          <a:lstStyle/>
          <a:p>
            <a:r>
              <a:rPr lang="en-US" dirty="0" smtClean="0"/>
              <a:t>Using this approach, it is easy to implement a V-cycle with</a:t>
            </a:r>
            <a:r>
              <a:rPr lang="en-US" baseline="0" dirty="0" smtClean="0"/>
              <a:t> a small memory footprint.</a:t>
            </a:r>
          </a:p>
          <a:p>
            <a:endParaRPr lang="en-US" baseline="0" dirty="0" smtClean="0"/>
          </a:p>
          <a:p>
            <a:pPr defTabSz="966612">
              <a:defRPr/>
            </a:pPr>
            <a:r>
              <a:rPr lang="en-US" baseline="0" dirty="0" smtClean="0"/>
              <a:t>Streaming through the constraints…</a:t>
            </a:r>
          </a:p>
          <a:p>
            <a:pPr defTabSz="966612">
              <a:defRPr/>
            </a:pPr>
            <a:r>
              <a:rPr lang="en-US" baseline="0" dirty="0" smtClean="0"/>
              <a:t>[Click]</a:t>
            </a:r>
          </a:p>
          <a:p>
            <a:r>
              <a:rPr lang="en-US" baseline="0" dirty="0" smtClean="0"/>
              <a:t>We perform a Gauss-Seidel update of the values as we write the modified solution to disk.</a:t>
            </a:r>
          </a:p>
          <a:p>
            <a:endParaRPr lang="en-US" baseline="0" dirty="0" smtClean="0"/>
          </a:p>
          <a:p>
            <a:r>
              <a:rPr lang="en-US" baseline="0" dirty="0" smtClean="0"/>
              <a:t>Of course, if we want to perform multiple Gauss-Seidel updates…</a:t>
            </a:r>
          </a:p>
          <a:p>
            <a:pPr defTabSz="966612">
              <a:defRPr/>
            </a:pPr>
            <a:r>
              <a:rPr lang="en-US" baseline="0" dirty="0" smtClean="0"/>
              <a:t>[Click]</a:t>
            </a:r>
          </a:p>
          <a:p>
            <a:r>
              <a:rPr lang="en-US" baseline="0" dirty="0" smtClean="0"/>
              <a:t>We can repeatedly read in the solution and constraints, update, and write the new values to disk.</a:t>
            </a:r>
          </a:p>
          <a:p>
            <a:endParaRPr lang="en-US" baseline="0" dirty="0" smtClean="0"/>
          </a:p>
          <a:p>
            <a:r>
              <a:rPr lang="en-US" baseline="0" dirty="0" smtClean="0"/>
              <a:t>Next…</a:t>
            </a:r>
          </a:p>
          <a:p>
            <a:pPr defTabSz="966612">
              <a:defRPr/>
            </a:pPr>
            <a:r>
              <a:rPr lang="en-US" baseline="0" dirty="0" smtClean="0"/>
              <a:t>[Click]</a:t>
            </a:r>
          </a:p>
          <a:p>
            <a:r>
              <a:rPr lang="en-US" baseline="0" dirty="0" smtClean="0"/>
              <a:t>We read in the solution, subtract its Laplacian from the desired constraints, and write out the residual.</a:t>
            </a:r>
          </a:p>
          <a:p>
            <a:endParaRPr lang="en-US" baseline="0" dirty="0" smtClean="0"/>
          </a:p>
          <a:p>
            <a:pPr defTabSz="966612">
              <a:defRPr/>
            </a:pPr>
            <a:r>
              <a:rPr lang="en-US" baseline="0" dirty="0" smtClean="0"/>
              <a:t>[Click]</a:t>
            </a:r>
          </a:p>
          <a:p>
            <a:r>
              <a:rPr lang="en-US" baseline="0" dirty="0" smtClean="0"/>
              <a:t>And then we read in the residual, down-sample it, and write out the lower-dimensional constraints.</a:t>
            </a:r>
          </a:p>
          <a:p>
            <a:endParaRPr lang="en-US" baseline="0" dirty="0" smtClean="0"/>
          </a:p>
          <a:p>
            <a:r>
              <a:rPr lang="en-US" baseline="0" dirty="0" smtClean="0"/>
              <a:t>Continuing on we can perform the rest of the down-sampling phase…</a:t>
            </a:r>
          </a:p>
          <a:p>
            <a:pPr defTabSz="966612">
              <a:defRPr/>
            </a:pPr>
            <a:r>
              <a:rPr lang="en-US" baseline="0" dirty="0" smtClean="0"/>
              <a:t>[Click]</a:t>
            </a:r>
          </a:p>
          <a:p>
            <a:r>
              <a:rPr lang="en-US" baseline="0" dirty="0" smtClean="0"/>
              <a:t>Repeating until we get to the coarsest resolution where the system fits into memory and can be solved in-core.</a:t>
            </a:r>
          </a:p>
          <a:p>
            <a:endParaRPr lang="en-US" baseline="0" dirty="0" smtClean="0"/>
          </a:p>
          <a:p>
            <a:r>
              <a:rPr lang="en-US" baseline="0" dirty="0" smtClean="0"/>
              <a:t>Similarly…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We can perform the up-sampling phase of the V-cycle.</a:t>
            </a:r>
          </a:p>
          <a:p>
            <a:endParaRPr lang="en-US" baseline="0" dirty="0" smtClean="0"/>
          </a:p>
          <a:p>
            <a:r>
              <a:rPr lang="en-US" baseline="0" dirty="0" smtClean="0"/>
              <a:t>Though this is a low-memory implementation of the solver…</a:t>
            </a:r>
          </a:p>
          <a:p>
            <a:pPr defTabSz="966612">
              <a:defRPr/>
            </a:pPr>
            <a:r>
              <a:rPr lang="en-US" baseline="0" dirty="0" smtClean="0"/>
              <a:t>[Click]</a:t>
            </a:r>
          </a:p>
          <a:p>
            <a:r>
              <a:rPr lang="en-US" baseline="0" dirty="0" smtClean="0"/>
              <a:t>It requires too many streaming passes through the data.</a:t>
            </a:r>
          </a:p>
          <a:p>
            <a:endParaRPr lang="en-US" baseline="0" dirty="0" smtClean="0"/>
          </a:p>
          <a:p>
            <a:r>
              <a:rPr lang="en-US" baseline="0" dirty="0" smtClean="0"/>
              <a:t>We improve on this simple approach in two ways.</a:t>
            </a:r>
          </a:p>
        </p:txBody>
      </p:sp>
      <p:sp>
        <p:nvSpPr>
          <p:cNvPr id="4" name="Slide Number Placeholder 3"/>
          <p:cNvSpPr>
            <a:spLocks noGrp="1"/>
          </p:cNvSpPr>
          <p:nvPr>
            <p:ph type="sldNum" sz="quarter" idx="10"/>
          </p:nvPr>
        </p:nvSpPr>
        <p:spPr/>
        <p:txBody>
          <a:bodyPr/>
          <a:lstStyle/>
          <a:p>
            <a:fld id="{8EC15058-0AF4-49E1-9672-C0E391790C29}"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lnSpcReduction="10000"/>
          </a:bodyPr>
          <a:lstStyle/>
          <a:p>
            <a:r>
              <a:rPr lang="en-US" dirty="0" smtClean="0"/>
              <a:t>The first modification</a:t>
            </a:r>
            <a:r>
              <a:rPr lang="en-US" baseline="0" dirty="0" smtClean="0"/>
              <a:t> </a:t>
            </a:r>
            <a:r>
              <a:rPr lang="en-US" dirty="0" smtClean="0"/>
              <a:t>is motivated by earlier works </a:t>
            </a:r>
            <a:r>
              <a:rPr lang="en-US" baseline="0" dirty="0" smtClean="0"/>
              <a:t>on improving the cache-</a:t>
            </a:r>
            <a:r>
              <a:rPr lang="en-US" u="sng" baseline="0" dirty="0" smtClean="0"/>
              <a:t>locality</a:t>
            </a:r>
            <a:r>
              <a:rPr lang="en-US" baseline="0" dirty="0" smtClean="0"/>
              <a:t> of Gauss-Seidel solvers.</a:t>
            </a:r>
          </a:p>
          <a:p>
            <a:r>
              <a:rPr lang="en-US" baseline="0" dirty="0" smtClean="0"/>
              <a:t>The observation made in these works is that we don’t have to </a:t>
            </a:r>
            <a:r>
              <a:rPr lang="en-US" u="sng" baseline="0" dirty="0" smtClean="0"/>
              <a:t>complete the updates of all the pixels</a:t>
            </a:r>
            <a:r>
              <a:rPr lang="en-US" baseline="0" dirty="0" smtClean="0"/>
              <a:t> before we can </a:t>
            </a:r>
            <a:r>
              <a:rPr lang="en-US" u="sng" baseline="0" dirty="0" smtClean="0"/>
              <a:t>start on the next sequence</a:t>
            </a:r>
            <a:r>
              <a:rPr lang="en-US" baseline="0" dirty="0" smtClean="0"/>
              <a:t> of Gauss-Seidel updates.</a:t>
            </a:r>
          </a:p>
        </p:txBody>
      </p:sp>
      <p:sp>
        <p:nvSpPr>
          <p:cNvPr id="4" name="Slide Number Placeholder 3"/>
          <p:cNvSpPr>
            <a:spLocks noGrp="1"/>
          </p:cNvSpPr>
          <p:nvPr>
            <p:ph type="sldNum" sz="quarter" idx="10"/>
          </p:nvPr>
        </p:nvSpPr>
        <p:spPr/>
        <p:txBody>
          <a:bodyPr/>
          <a:lstStyle/>
          <a:p>
            <a:fld id="{8EC15058-0AF4-49E1-9672-C0E391790C29}"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fontScale="32500" lnSpcReduction="20000"/>
          </a:bodyPr>
          <a:lstStyle/>
          <a:p>
            <a:r>
              <a:rPr lang="en-US" dirty="0" smtClean="0"/>
              <a:t>As an example, let’s look at </a:t>
            </a:r>
            <a:r>
              <a:rPr lang="en-US" baseline="0" dirty="0" smtClean="0"/>
              <a:t>performing two Gauss-Seidel updates in a single streaming pass.</a:t>
            </a:r>
          </a:p>
          <a:p>
            <a:endParaRPr lang="en-US" baseline="0" dirty="0" smtClean="0"/>
          </a:p>
          <a:p>
            <a:pPr defTabSz="966612">
              <a:defRPr/>
            </a:pPr>
            <a:r>
              <a:rPr lang="en-US" baseline="0" dirty="0" smtClean="0"/>
              <a:t>[Click]</a:t>
            </a:r>
          </a:p>
          <a:p>
            <a:r>
              <a:rPr lang="en-US" baseline="0" dirty="0" smtClean="0"/>
              <a:t>We start by loading the first three rows of the image into memory.</a:t>
            </a:r>
          </a:p>
          <a:p>
            <a:endParaRPr lang="en-US" baseline="0" dirty="0" smtClean="0"/>
          </a:p>
          <a:p>
            <a:pPr defTabSz="966612">
              <a:defRPr/>
            </a:pPr>
            <a:r>
              <a:rPr lang="en-US" baseline="0" dirty="0" smtClean="0"/>
              <a:t>Since we are using second-order elements, a Gauss-Seidel update requires access to the two-ring neighborhood so we can’t update the two rows at the front of the window.</a:t>
            </a:r>
          </a:p>
          <a:p>
            <a:r>
              <a:rPr lang="en-US" baseline="0" dirty="0" smtClean="0"/>
              <a:t>But we can update the back row.</a:t>
            </a:r>
          </a:p>
          <a:p>
            <a:r>
              <a:rPr lang="en-US" baseline="0" dirty="0" smtClean="0"/>
              <a:t>[Click]</a:t>
            </a:r>
          </a:p>
          <a:p>
            <a:pPr defTabSz="966612">
              <a:defRPr/>
            </a:pPr>
            <a:endParaRPr lang="en-US" baseline="0" dirty="0" smtClean="0"/>
          </a:p>
          <a:p>
            <a:pPr defTabSz="966612">
              <a:defRPr/>
            </a:pPr>
            <a:r>
              <a:rPr lang="en-US" baseline="0" dirty="0" smtClean="0"/>
              <a:t>We can’t perform a second update on the back row, because its neighbors haven’t been updated.</a:t>
            </a:r>
          </a:p>
          <a:p>
            <a:pPr defTabSz="966612">
              <a:defRPr/>
            </a:pPr>
            <a:r>
              <a:rPr lang="en-US" baseline="0" dirty="0" smtClean="0"/>
              <a:t>So we advance the window.</a:t>
            </a:r>
          </a:p>
          <a:p>
            <a:pPr defTabSz="966612">
              <a:defRPr/>
            </a:pPr>
            <a:r>
              <a:rPr lang="en-US" baseline="0" dirty="0" smtClean="0"/>
              <a:t>[Click]</a:t>
            </a:r>
          </a:p>
          <a:p>
            <a:pPr defTabSz="966612">
              <a:defRPr/>
            </a:pPr>
            <a:endParaRPr lang="en-US" dirty="0" smtClean="0"/>
          </a:p>
          <a:p>
            <a:r>
              <a:rPr lang="en-US" dirty="0" smtClean="0"/>
              <a:t>Again, we can’t update either of the front two rows</a:t>
            </a:r>
            <a:r>
              <a:rPr lang="en-US" baseline="0" dirty="0" smtClean="0"/>
              <a:t>, or the back row.</a:t>
            </a:r>
          </a:p>
          <a:p>
            <a:r>
              <a:rPr lang="en-US" baseline="0" dirty="0" smtClean="0"/>
              <a:t>But we can update the pixels in the third row from the front.</a:t>
            </a:r>
          </a:p>
          <a:p>
            <a:r>
              <a:rPr lang="en-US" baseline="0" dirty="0" smtClean="0"/>
              <a:t>[Click]</a:t>
            </a:r>
          </a:p>
          <a:p>
            <a:endParaRPr lang="en-US" dirty="0" smtClean="0"/>
          </a:p>
          <a:p>
            <a:pPr defTabSz="966612">
              <a:defRPr/>
            </a:pPr>
            <a:r>
              <a:rPr lang="en-US" dirty="0" smtClean="0"/>
              <a:t>We advance the window and update again</a:t>
            </a:r>
            <a:r>
              <a:rPr lang="en-US" baseline="0" dirty="0" smtClean="0"/>
              <a:t>.</a:t>
            </a:r>
          </a:p>
          <a:p>
            <a:pPr defTabSz="966612">
              <a:defRPr/>
            </a:pPr>
            <a:r>
              <a:rPr lang="en-US" dirty="0" smtClean="0"/>
              <a:t>[Click]</a:t>
            </a:r>
          </a:p>
          <a:p>
            <a:endParaRPr lang="en-US" dirty="0" smtClean="0"/>
          </a:p>
          <a:p>
            <a:r>
              <a:rPr lang="en-US" dirty="0" smtClean="0"/>
              <a:t>And</a:t>
            </a:r>
            <a:r>
              <a:rPr lang="en-US" baseline="0" dirty="0" smtClean="0"/>
              <a:t> </a:t>
            </a:r>
            <a:r>
              <a:rPr lang="en-US" dirty="0" smtClean="0"/>
              <a:t>in the naïve approach, we would just keep going:</a:t>
            </a:r>
            <a:r>
              <a:rPr lang="en-US" baseline="0" dirty="0" smtClean="0"/>
              <a:t> advancing and updating, one row at a time.</a:t>
            </a:r>
            <a:endParaRPr lang="en-US" dirty="0" smtClean="0"/>
          </a:p>
          <a:p>
            <a:r>
              <a:rPr lang="en-US" dirty="0" smtClean="0"/>
              <a:t>But we can do better.</a:t>
            </a:r>
          </a:p>
          <a:p>
            <a:r>
              <a:rPr lang="en-US" dirty="0" smtClean="0"/>
              <a:t>Having updated</a:t>
            </a:r>
            <a:r>
              <a:rPr lang="en-US" baseline="0" dirty="0" smtClean="0"/>
              <a:t> the third row, the back row’s two-ring neighbors have now all been updated…</a:t>
            </a:r>
          </a:p>
          <a:p>
            <a:r>
              <a:rPr lang="en-US" dirty="0" smtClean="0"/>
              <a:t>[Click]</a:t>
            </a:r>
          </a:p>
          <a:p>
            <a:r>
              <a:rPr lang="en-US" baseline="0" dirty="0" smtClean="0"/>
              <a:t>So we can update it a second time.</a:t>
            </a:r>
            <a:endParaRPr lang="en-US" dirty="0" smtClean="0"/>
          </a:p>
          <a:p>
            <a:pPr defTabSz="966612">
              <a:defRPr/>
            </a:pPr>
            <a:endParaRPr lang="en-US" dirty="0" smtClean="0"/>
          </a:p>
          <a:p>
            <a:pPr defTabSz="966612">
              <a:defRPr/>
            </a:pPr>
            <a:r>
              <a:rPr lang="en-US" dirty="0" smtClean="0"/>
              <a:t>And now we proceed as follows:</a:t>
            </a:r>
          </a:p>
          <a:p>
            <a:pPr defTabSz="966612">
              <a:defRPr/>
            </a:pPr>
            <a:endParaRPr lang="en-US" dirty="0" smtClean="0"/>
          </a:p>
          <a:p>
            <a:pPr defTabSz="966612">
              <a:defRPr/>
            </a:pPr>
            <a:r>
              <a:rPr lang="en-US" dirty="0" smtClean="0"/>
              <a:t>[Click]</a:t>
            </a:r>
          </a:p>
          <a:p>
            <a:pPr defTabSz="966612">
              <a:defRPr/>
            </a:pPr>
            <a:r>
              <a:rPr lang="en-US" dirty="0" smtClean="0"/>
              <a:t>Advancing the window,</a:t>
            </a:r>
            <a:r>
              <a:rPr lang="en-US" baseline="0" dirty="0" smtClean="0"/>
              <a:t> u</a:t>
            </a:r>
            <a:r>
              <a:rPr lang="en-US" dirty="0" smtClean="0"/>
              <a:t>pdating the third row</a:t>
            </a:r>
            <a:r>
              <a:rPr lang="en-US" baseline="0" dirty="0" smtClean="0"/>
              <a:t> from the front a</a:t>
            </a:r>
            <a:r>
              <a:rPr lang="en-US" dirty="0" smtClean="0"/>
              <a:t>nd the row two</a:t>
            </a:r>
            <a:r>
              <a:rPr lang="en-US" baseline="0" dirty="0" smtClean="0"/>
              <a:t> behind that,</a:t>
            </a:r>
            <a:endParaRPr lang="en-US" dirty="0" smtClean="0"/>
          </a:p>
          <a:p>
            <a:pPr defTabSz="966612">
              <a:defRPr/>
            </a:pPr>
            <a:endParaRPr lang="en-US" dirty="0" smtClean="0"/>
          </a:p>
          <a:p>
            <a:pPr defTabSz="966612">
              <a:defRPr/>
            </a:pPr>
            <a:r>
              <a:rPr lang="en-US" dirty="0" smtClean="0"/>
              <a:t>[Click]</a:t>
            </a:r>
          </a:p>
          <a:p>
            <a:pPr defTabSz="966612">
              <a:defRPr/>
            </a:pPr>
            <a:r>
              <a:rPr lang="en-US" dirty="0" smtClean="0"/>
              <a:t>Advancing one row and updating</a:t>
            </a:r>
            <a:r>
              <a:rPr lang="en-US" baseline="0" dirty="0" smtClean="0"/>
              <a:t> two.</a:t>
            </a:r>
            <a:endParaRPr lang="en-US" dirty="0" smtClean="0"/>
          </a:p>
          <a:p>
            <a:pPr defTabSz="966612">
              <a:defRPr/>
            </a:pPr>
            <a:endParaRPr lang="en-US" dirty="0" smtClean="0"/>
          </a:p>
          <a:p>
            <a:pPr defTabSz="966612">
              <a:defRPr/>
            </a:pPr>
            <a:r>
              <a:rPr lang="en-US" dirty="0" smtClean="0"/>
              <a:t>So that</a:t>
            </a:r>
            <a:r>
              <a:rPr lang="en-US" baseline="0" dirty="0" smtClean="0"/>
              <a:t> as we flush the back row out to disk…</a:t>
            </a:r>
          </a:p>
          <a:p>
            <a:pPr defTabSz="966612">
              <a:defRPr/>
            </a:pPr>
            <a:r>
              <a:rPr lang="en-US" dirty="0" smtClean="0"/>
              <a:t>[Click]</a:t>
            </a:r>
          </a:p>
          <a:p>
            <a:pPr defTabSz="966612">
              <a:defRPr/>
            </a:pPr>
            <a:r>
              <a:rPr lang="en-US" baseline="0" dirty="0" smtClean="0"/>
              <a:t>All the pixels in this row have the desired property – in one streaming pass they have been updated multiple times.</a:t>
            </a:r>
          </a:p>
        </p:txBody>
      </p:sp>
      <p:sp>
        <p:nvSpPr>
          <p:cNvPr id="4" name="Slide Number Placeholder 3"/>
          <p:cNvSpPr>
            <a:spLocks noGrp="1"/>
          </p:cNvSpPr>
          <p:nvPr>
            <p:ph type="sldNum" sz="quarter" idx="10"/>
          </p:nvPr>
        </p:nvSpPr>
        <p:spPr/>
        <p:txBody>
          <a:bodyPr/>
          <a:lstStyle/>
          <a:p>
            <a:fld id="{8EC15058-0AF4-49E1-9672-C0E391790C2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lnSpcReduction="10000"/>
          </a:bodyPr>
          <a:lstStyle/>
          <a:p>
            <a:r>
              <a:rPr lang="en-US" dirty="0" smtClean="0"/>
              <a:t>Using this</a:t>
            </a:r>
            <a:r>
              <a:rPr lang="en-US" baseline="0" dirty="0" smtClean="0"/>
              <a:t> approach, we can replace the naïve streaming implementation, which requires a separate streaming pass for every Gauss-Seidel update…</a:t>
            </a:r>
          </a:p>
          <a:p>
            <a:r>
              <a:rPr lang="en-US" baseline="0" dirty="0" smtClean="0"/>
              <a:t>[Click]</a:t>
            </a:r>
          </a:p>
          <a:p>
            <a:r>
              <a:rPr lang="en-US" baseline="0" dirty="0" smtClean="0"/>
              <a:t>With an implementation that performs all the Gauss-Seidel updates in a single streaming pass.</a:t>
            </a:r>
            <a:endParaRPr lang="en-US" dirty="0"/>
          </a:p>
        </p:txBody>
      </p:sp>
      <p:sp>
        <p:nvSpPr>
          <p:cNvPr id="4" name="Slide Number Placeholder 3"/>
          <p:cNvSpPr>
            <a:spLocks noGrp="1"/>
          </p:cNvSpPr>
          <p:nvPr>
            <p:ph type="sldNum" sz="quarter" idx="10"/>
          </p:nvPr>
        </p:nvSpPr>
        <p:spPr/>
        <p:txBody>
          <a:bodyPr/>
          <a:lstStyle/>
          <a:p>
            <a:fld id="{8EC15058-0AF4-49E1-9672-C0E391790C29}"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We can further reduce the number</a:t>
            </a:r>
            <a:r>
              <a:rPr lang="en-US" baseline="0" dirty="0" smtClean="0"/>
              <a:t> of streaming passes by observing that we don’t have to wait for the Gauss-Seidel updates at one level to complete before we begin processing the data at the next level.</a:t>
            </a:r>
            <a:endParaRPr lang="en-US" dirty="0"/>
          </a:p>
        </p:txBody>
      </p:sp>
      <p:sp>
        <p:nvSpPr>
          <p:cNvPr id="4" name="Slide Number Placeholder 3"/>
          <p:cNvSpPr>
            <a:spLocks noGrp="1"/>
          </p:cNvSpPr>
          <p:nvPr>
            <p:ph type="sldNum" sz="quarter" idx="10"/>
          </p:nvPr>
        </p:nvSpPr>
        <p:spPr/>
        <p:txBody>
          <a:bodyPr/>
          <a:lstStyle/>
          <a:p>
            <a:fld id="{8EC15058-0AF4-49E1-9672-C0E391790C29}"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fontScale="40000" lnSpcReduction="20000"/>
          </a:bodyPr>
          <a:lstStyle/>
          <a:p>
            <a:r>
              <a:rPr lang="en-US" dirty="0" smtClean="0"/>
              <a:t>As an example let’s look at implementing</a:t>
            </a:r>
            <a:r>
              <a:rPr lang="en-US" baseline="0" dirty="0" smtClean="0"/>
              <a:t> the down-sampling phase of the V-cycle.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We start as before, reading in the first three rows and then repeatedly advancing one row and updating two.</a:t>
            </a:r>
          </a:p>
          <a:p>
            <a:r>
              <a:rPr lang="en-US" baseline="0" dirty="0" smtClean="0"/>
              <a:t>And, after a few advances of the window, the values in the top three rows will have been finalized, since all of the pixels have been updated twice.</a:t>
            </a:r>
          </a:p>
          <a:p>
            <a:endParaRPr lang="en-US" baseline="0" dirty="0" smtClean="0"/>
          </a:p>
          <a:p>
            <a:r>
              <a:rPr lang="en-US" dirty="0" smtClean="0"/>
              <a:t>Since </a:t>
            </a:r>
            <a:r>
              <a:rPr lang="en-US" baseline="0" dirty="0" smtClean="0"/>
              <a:t>the Laplacian requires a two-ring neighborhood, and since the two-ring neighborhood of the first row has been finalized, we can compute the first row of residual constraints.</a:t>
            </a:r>
          </a:p>
          <a:p>
            <a:r>
              <a:rPr lang="en-US" baseline="0" dirty="0" smtClean="0"/>
              <a:t>[Click]</a:t>
            </a:r>
          </a:p>
          <a:p>
            <a:endParaRPr lang="en-US" dirty="0" smtClean="0"/>
          </a:p>
          <a:p>
            <a:r>
              <a:rPr lang="en-US" dirty="0" smtClean="0"/>
              <a:t>Advancing the window </a:t>
            </a:r>
            <a:r>
              <a:rPr lang="en-US" baseline="0" dirty="0" smtClean="0"/>
              <a:t>again…</a:t>
            </a:r>
          </a:p>
          <a:p>
            <a:pPr defTabSz="966612">
              <a:defRPr/>
            </a:pPr>
            <a:r>
              <a:rPr lang="en-US" baseline="0" dirty="0" smtClean="0"/>
              <a:t>[Click]</a:t>
            </a:r>
          </a:p>
          <a:p>
            <a:r>
              <a:rPr lang="en-US" baseline="0" dirty="0" smtClean="0"/>
              <a:t>The two-ring neighborhood of the second row has now been finalized, and we compute the second row of residual constraints.</a:t>
            </a:r>
          </a:p>
          <a:p>
            <a:r>
              <a:rPr lang="en-US" baseline="0" dirty="0" smtClean="0"/>
              <a:t>[Click]</a:t>
            </a:r>
          </a:p>
          <a:p>
            <a:endParaRPr lang="en-US" baseline="0" dirty="0" smtClean="0"/>
          </a:p>
          <a:p>
            <a:r>
              <a:rPr lang="en-US" baseline="0" dirty="0" smtClean="0"/>
              <a:t>Repeating this process once more…</a:t>
            </a:r>
          </a:p>
          <a:p>
            <a:r>
              <a:rPr lang="en-US" baseline="0" dirty="0" smtClean="0"/>
              <a:t>[Click]</a:t>
            </a:r>
          </a:p>
          <a:p>
            <a:r>
              <a:rPr lang="en-US" baseline="0" dirty="0" smtClean="0"/>
              <a:t>we compute the residual constraints for the third row.</a:t>
            </a:r>
          </a:p>
          <a:p>
            <a:endParaRPr lang="en-US" baseline="0" dirty="0" smtClean="0"/>
          </a:p>
          <a:p>
            <a:r>
              <a:rPr lang="en-US" baseline="0" dirty="0" smtClean="0"/>
              <a:t>But, since we’re using 2</a:t>
            </a:r>
            <a:r>
              <a:rPr lang="en-US" baseline="30000" dirty="0" smtClean="0"/>
              <a:t>nd</a:t>
            </a:r>
            <a:r>
              <a:rPr lang="en-US" baseline="0" dirty="0" smtClean="0"/>
              <a:t> order elements we can down-sample…</a:t>
            </a:r>
          </a:p>
          <a:p>
            <a:r>
              <a:rPr lang="en-US" baseline="0" dirty="0" smtClean="0"/>
              <a:t>[Click]</a:t>
            </a:r>
          </a:p>
          <a:p>
            <a:r>
              <a:rPr lang="en-US" baseline="0" dirty="0" smtClean="0"/>
              <a:t>to get the first row of the lower-resolution constraints.</a:t>
            </a:r>
          </a:p>
          <a:p>
            <a:endParaRPr lang="en-US" baseline="0" dirty="0" smtClean="0"/>
          </a:p>
          <a:p>
            <a:pPr defTabSz="966612">
              <a:defRPr/>
            </a:pPr>
            <a:r>
              <a:rPr lang="en-US" baseline="0" dirty="0" smtClean="0"/>
              <a:t>[Click]</a:t>
            </a:r>
          </a:p>
          <a:p>
            <a:r>
              <a:rPr lang="en-US" baseline="0" dirty="0" smtClean="0"/>
              <a:t>After two more advances, we can down-sample to get the second row of the lower-resolution constraints.</a:t>
            </a:r>
          </a:p>
          <a:p>
            <a:endParaRPr lang="en-US" baseline="0" dirty="0" smtClean="0"/>
          </a:p>
          <a:p>
            <a:pPr defTabSz="966612">
              <a:defRPr/>
            </a:pPr>
            <a:r>
              <a:rPr lang="en-US" baseline="0" dirty="0" smtClean="0"/>
              <a:t>[Click]</a:t>
            </a:r>
          </a:p>
          <a:p>
            <a:pPr defTabSz="966612">
              <a:defRPr/>
            </a:pPr>
            <a:r>
              <a:rPr lang="en-US" baseline="0" dirty="0" smtClean="0"/>
              <a:t>And after another two advances, we have the first three rows of the lower resolution constraints in memory.</a:t>
            </a:r>
          </a:p>
          <a:p>
            <a:endParaRPr lang="en-US" baseline="0" dirty="0" smtClean="0"/>
          </a:p>
          <a:p>
            <a:r>
              <a:rPr lang="en-US" baseline="0" dirty="0" smtClean="0"/>
              <a:t>Which means that we can start processing at the coarser resolution…</a:t>
            </a:r>
          </a:p>
          <a:p>
            <a:r>
              <a:rPr lang="en-US" baseline="0" dirty="0" smtClean="0"/>
              <a:t>[Click]</a:t>
            </a:r>
          </a:p>
          <a:p>
            <a:r>
              <a:rPr lang="en-US" baseline="0" dirty="0" smtClean="0"/>
              <a:t>Providing an implementation in which we process the different levels simultaneously.</a:t>
            </a:r>
          </a:p>
        </p:txBody>
      </p:sp>
      <p:sp>
        <p:nvSpPr>
          <p:cNvPr id="4" name="Slide Number Placeholder 3"/>
          <p:cNvSpPr>
            <a:spLocks noGrp="1"/>
          </p:cNvSpPr>
          <p:nvPr>
            <p:ph type="sldNum" sz="quarter" idx="10"/>
          </p:nvPr>
        </p:nvSpPr>
        <p:spPr/>
        <p:txBody>
          <a:bodyPr/>
          <a:lstStyle/>
          <a:p>
            <a:fld id="{8EC15058-0AF4-49E1-9672-C0E391790C29}"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fontScale="77500" lnSpcReduction="20000"/>
          </a:bodyPr>
          <a:lstStyle/>
          <a:p>
            <a:pPr defTabSz="966612">
              <a:defRPr/>
            </a:pPr>
            <a:r>
              <a:rPr lang="en-US" baseline="0" dirty="0" smtClean="0"/>
              <a:t>Streaming in this fashion allows us to replace the previous approach, in which we buffered the results of one phase of the solver on disk before proceeding on to the next, </a:t>
            </a:r>
          </a:p>
          <a:p>
            <a:pPr defTabSz="966612">
              <a:defRPr/>
            </a:pPr>
            <a:r>
              <a:rPr lang="en-US" baseline="0" dirty="0" smtClean="0"/>
              <a:t>[Click]</a:t>
            </a:r>
          </a:p>
          <a:p>
            <a:pPr defTabSz="966612">
              <a:defRPr/>
            </a:pPr>
            <a:r>
              <a:rPr lang="en-US" baseline="0" dirty="0" smtClean="0"/>
              <a:t>With a more efficient implementation in which the output at one level is piped directly into the next.</a:t>
            </a:r>
          </a:p>
          <a:p>
            <a:pPr defTabSz="966612">
              <a:defRPr/>
            </a:pPr>
            <a:endParaRPr lang="en-US" baseline="0" dirty="0" smtClean="0"/>
          </a:p>
          <a:p>
            <a:pPr defTabSz="966612">
              <a:defRPr/>
            </a:pPr>
            <a:r>
              <a:rPr lang="en-US" baseline="0" dirty="0" smtClean="0"/>
              <a:t>As a result</a:t>
            </a:r>
          </a:p>
          <a:p>
            <a:pPr defTabSz="966612">
              <a:defRPr/>
            </a:pPr>
            <a:r>
              <a:rPr lang="en-US" baseline="0" dirty="0" smtClean="0"/>
              <a:t>[Click]</a:t>
            </a:r>
          </a:p>
          <a:p>
            <a:pPr defTabSz="966612">
              <a:defRPr/>
            </a:pPr>
            <a:r>
              <a:rPr lang="en-US" baseline="0" dirty="0" smtClean="0"/>
              <a:t>We can implement the entire V-cycle of the multigrid solver in just two streaming passes, one for the down-sampling phase, and one for the up-sampling.</a:t>
            </a:r>
          </a:p>
          <a:p>
            <a:pPr defTabSz="966612">
              <a:defRPr/>
            </a:pPr>
            <a:endParaRPr lang="en-US" baseline="0" dirty="0" smtClean="0"/>
          </a:p>
          <a:p>
            <a:pPr defTabSz="966612">
              <a:defRPr/>
            </a:pPr>
            <a:r>
              <a:rPr lang="en-US" baseline="0" dirty="0" smtClean="0"/>
              <a:t>And it turns out that this is optimal.</a:t>
            </a:r>
          </a:p>
          <a:p>
            <a:pPr defTabSz="966612">
              <a:defRPr/>
            </a:pPr>
            <a:r>
              <a:rPr lang="en-US" baseline="0" dirty="0" smtClean="0"/>
              <a:t>[Click]</a:t>
            </a:r>
          </a:p>
          <a:p>
            <a:pPr defTabSz="966612">
              <a:defRPr/>
            </a:pPr>
            <a:r>
              <a:rPr lang="en-US" baseline="0" dirty="0" smtClean="0"/>
              <a:t>Since the Laplacian constraints at one pixel can effect colors values at a pixel arbitrarily far away, a pixel’s value can’t be finalized until all of the constraints have been read in from disk.</a:t>
            </a:r>
          </a:p>
          <a:p>
            <a:pPr defTabSz="966612">
              <a:defRPr/>
            </a:pPr>
            <a:r>
              <a:rPr lang="en-US" baseline="0" dirty="0" smtClean="0"/>
              <a:t>Since the image is too large to fit in memory, this implies that data has to be buffered during the processing, so at least two streaming passes are required to solve for the image.</a:t>
            </a:r>
          </a:p>
        </p:txBody>
      </p:sp>
      <p:sp>
        <p:nvSpPr>
          <p:cNvPr id="4" name="Slide Number Placeholder 3"/>
          <p:cNvSpPr>
            <a:spLocks noGrp="1"/>
          </p:cNvSpPr>
          <p:nvPr>
            <p:ph type="sldNum" sz="quarter" idx="10"/>
          </p:nvPr>
        </p:nvSpPr>
        <p:spPr/>
        <p:txBody>
          <a:bodyPr/>
          <a:lstStyle/>
          <a:p>
            <a:fld id="{8EC15058-0AF4-49E1-9672-C0E391790C29}"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a:bodyPr>
          <a:lstStyle/>
          <a:p>
            <a:pPr defTabSz="966612">
              <a:defRPr/>
            </a:pPr>
            <a:r>
              <a:rPr lang="en-US" baseline="0" dirty="0" smtClean="0"/>
              <a:t>Putting everything together, we obtain a system capable of performing the full image processing pipeline in two streaming passes.</a:t>
            </a:r>
          </a:p>
          <a:p>
            <a:pPr defTabSz="966612">
              <a:defRPr/>
            </a:pPr>
            <a:endParaRPr lang="en-US" baseline="0" dirty="0" smtClean="0"/>
          </a:p>
          <a:p>
            <a:pPr defTabSz="966612">
              <a:defRPr/>
            </a:pPr>
            <a:r>
              <a:rPr lang="en-US" baseline="0" dirty="0" smtClean="0"/>
              <a:t>[Click]</a:t>
            </a:r>
          </a:p>
          <a:p>
            <a:pPr defTabSz="966612">
              <a:defRPr/>
            </a:pPr>
            <a:r>
              <a:rPr lang="en-US" baseline="0" dirty="0" smtClean="0"/>
              <a:t>In the first pass, we:</a:t>
            </a:r>
          </a:p>
          <a:p>
            <a:pPr defTabSz="966612">
              <a:defRPr/>
            </a:pPr>
            <a:r>
              <a:rPr lang="en-US" baseline="0" dirty="0" smtClean="0"/>
              <a:t>Read in the images from disk,</a:t>
            </a:r>
          </a:p>
          <a:p>
            <a:pPr defTabSz="966612">
              <a:defRPr/>
            </a:pPr>
            <a:r>
              <a:rPr lang="en-US" baseline="0" dirty="0" smtClean="0"/>
              <a:t>Compute the gradients,</a:t>
            </a:r>
          </a:p>
          <a:p>
            <a:pPr defTabSz="966612">
              <a:defRPr/>
            </a:pPr>
            <a:r>
              <a:rPr lang="en-US" baseline="0" dirty="0" smtClean="0"/>
              <a:t>Composite and edit the gradients to obtain the constraint field,</a:t>
            </a:r>
          </a:p>
          <a:p>
            <a:pPr defTabSz="966612">
              <a:defRPr/>
            </a:pPr>
            <a:r>
              <a:rPr lang="en-US" baseline="0" dirty="0" smtClean="0"/>
              <a:t>Compute the divergence to get the Laplacian constraints,</a:t>
            </a:r>
          </a:p>
          <a:p>
            <a:pPr defTabSz="966612">
              <a:defRPr/>
            </a:pPr>
            <a:r>
              <a:rPr lang="en-US" baseline="0" dirty="0" smtClean="0"/>
              <a:t>And perform the down-sampling phase of the multigrid solver.</a:t>
            </a:r>
          </a:p>
          <a:p>
            <a:pPr defTabSz="966612">
              <a:defRPr/>
            </a:pPr>
            <a:endParaRPr lang="en-US" baseline="0" dirty="0" smtClean="0"/>
          </a:p>
          <a:p>
            <a:pPr defTabSz="966612">
              <a:defRPr/>
            </a:pPr>
            <a:r>
              <a:rPr lang="en-US" baseline="0" dirty="0" smtClean="0"/>
              <a:t>[Click]</a:t>
            </a:r>
          </a:p>
          <a:p>
            <a:pPr defTabSz="966612">
              <a:defRPr/>
            </a:pPr>
            <a:r>
              <a:rPr lang="en-US" baseline="0" dirty="0" smtClean="0"/>
              <a:t>In the second pass, we:</a:t>
            </a:r>
          </a:p>
          <a:p>
            <a:pPr defTabSz="966612">
              <a:defRPr/>
            </a:pPr>
            <a:r>
              <a:rPr lang="en-US" baseline="0" dirty="0" smtClean="0"/>
              <a:t>Perform the up-sampling phase of the solver,</a:t>
            </a:r>
          </a:p>
          <a:p>
            <a:pPr defTabSz="966612">
              <a:defRPr/>
            </a:pPr>
            <a:r>
              <a:rPr lang="en-US" baseline="0" dirty="0" smtClean="0"/>
              <a:t>And write the solution out to disk.</a:t>
            </a:r>
          </a:p>
          <a:p>
            <a:pPr defTabSz="966612">
              <a:defRPr/>
            </a:pPr>
            <a:endParaRPr lang="en-US" baseline="0" dirty="0" smtClean="0"/>
          </a:p>
          <a:p>
            <a:pPr defTabSz="966612">
              <a:defRPr/>
            </a:pPr>
            <a:r>
              <a:rPr lang="en-US" baseline="0" dirty="0" smtClean="0"/>
              <a:t>Interestingly, if we want to further improve the accuracy of the solution by performing additional V-cycles…</a:t>
            </a:r>
          </a:p>
          <a:p>
            <a:pPr marL="0" marR="0" indent="0" algn="l" defTabSz="966612" rtl="0" eaLnBrk="1" fontAlgn="auto" latinLnBrk="0" hangingPunct="1">
              <a:lnSpc>
                <a:spcPct val="100000"/>
              </a:lnSpc>
              <a:spcBef>
                <a:spcPts val="0"/>
              </a:spcBef>
              <a:spcAft>
                <a:spcPts val="0"/>
              </a:spcAft>
              <a:buClrTx/>
              <a:buSzTx/>
              <a:buFontTx/>
              <a:buNone/>
              <a:tabLst/>
              <a:defRPr/>
            </a:pPr>
            <a:r>
              <a:rPr lang="en-US" baseline="0" dirty="0" smtClean="0"/>
              <a:t>[Click]</a:t>
            </a:r>
          </a:p>
          <a:p>
            <a:pPr defTabSz="966612">
              <a:defRPr/>
            </a:pPr>
            <a:r>
              <a:rPr lang="en-US" baseline="0" dirty="0" smtClean="0"/>
              <a:t>We can do this at the cost of only one extra streaming pass per V-cycle.</a:t>
            </a:r>
          </a:p>
        </p:txBody>
      </p:sp>
      <p:sp>
        <p:nvSpPr>
          <p:cNvPr id="4" name="Slide Number Placeholder 3"/>
          <p:cNvSpPr>
            <a:spLocks noGrp="1"/>
          </p:cNvSpPr>
          <p:nvPr>
            <p:ph type="sldNum" sz="quarter" idx="10"/>
          </p:nvPr>
        </p:nvSpPr>
        <p:spPr/>
        <p:txBody>
          <a:bodyPr/>
          <a:lstStyle/>
          <a:p>
            <a:fld id="{8EC15058-0AF4-49E1-9672-C0E391790C29}"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Now that</a:t>
            </a:r>
            <a:r>
              <a:rPr lang="en-US" baseline="0" dirty="0" smtClean="0"/>
              <a:t> we have an efficient streaming multigrid solver in place, let’s take a look at some results.</a:t>
            </a:r>
            <a:endParaRPr lang="en-US" dirty="0"/>
          </a:p>
        </p:txBody>
      </p:sp>
      <p:sp>
        <p:nvSpPr>
          <p:cNvPr id="4" name="Slide Number Placeholder 3"/>
          <p:cNvSpPr>
            <a:spLocks noGrp="1"/>
          </p:cNvSpPr>
          <p:nvPr>
            <p:ph type="sldNum" sz="quarter" idx="10"/>
          </p:nvPr>
        </p:nvSpPr>
        <p:spPr/>
        <p:txBody>
          <a:bodyPr/>
          <a:lstStyle/>
          <a:p>
            <a:fld id="{8EC15058-0AF4-49E1-9672-C0E391790C29}"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fontScale="77500" lnSpcReduction="20000"/>
          </a:bodyPr>
          <a:lstStyle/>
          <a:p>
            <a:r>
              <a:rPr lang="en-US" dirty="0" smtClean="0"/>
              <a:t>We’ll start with image stitching.</a:t>
            </a:r>
          </a:p>
          <a:p>
            <a:endParaRPr lang="en-US" baseline="0" dirty="0" smtClean="0"/>
          </a:p>
          <a:p>
            <a:pPr defTabSz="966612">
              <a:defRPr/>
            </a:pPr>
            <a:r>
              <a:rPr lang="en-US" baseline="0" dirty="0" smtClean="0"/>
              <a:t>To date, the only technique that can stitch together </a:t>
            </a:r>
            <a:r>
              <a:rPr lang="en-US" u="sng" baseline="0" dirty="0" smtClean="0"/>
              <a:t>large images</a:t>
            </a:r>
            <a:r>
              <a:rPr lang="en-US" baseline="0" dirty="0" smtClean="0"/>
              <a:t> by explicitly solving the Poisson equation is the one presented here last year by </a:t>
            </a:r>
            <a:r>
              <a:rPr lang="en-US" baseline="0" dirty="0" err="1" smtClean="0"/>
              <a:t>Aseem</a:t>
            </a:r>
            <a:r>
              <a:rPr lang="en-US" baseline="0" dirty="0" smtClean="0"/>
              <a:t> </a:t>
            </a:r>
            <a:r>
              <a:rPr lang="en-US" baseline="0" dirty="0" err="1" smtClean="0"/>
              <a:t>Agarwala</a:t>
            </a:r>
            <a:r>
              <a:rPr lang="en-US" baseline="0" dirty="0" smtClean="0"/>
              <a:t>.</a:t>
            </a:r>
          </a:p>
          <a:p>
            <a:pPr defTabSz="966612">
              <a:defRPr/>
            </a:pPr>
            <a:endParaRPr lang="en-US" baseline="0" dirty="0" smtClean="0"/>
          </a:p>
          <a:p>
            <a:pPr defTabSz="966612">
              <a:defRPr/>
            </a:pPr>
            <a:r>
              <a:rPr lang="en-US" baseline="0" dirty="0" smtClean="0"/>
              <a:t>[Click]</a:t>
            </a:r>
          </a:p>
          <a:p>
            <a:r>
              <a:rPr lang="en-US" baseline="0" dirty="0" smtClean="0"/>
              <a:t>This approach was motivated by the observation that when stitching together images, the residual is low-frequency away from the seams. As a result, a high-frequency solution is only needed near the stitching boundaries, and the system can be solved over a quadtree.</a:t>
            </a:r>
          </a:p>
        </p:txBody>
      </p:sp>
      <p:sp>
        <p:nvSpPr>
          <p:cNvPr id="4" name="Slide Number Placeholder 3"/>
          <p:cNvSpPr>
            <a:spLocks noGrp="1"/>
          </p:cNvSpPr>
          <p:nvPr>
            <p:ph type="sldNum" sz="quarter" idx="10"/>
          </p:nvPr>
        </p:nvSpPr>
        <p:spPr/>
        <p:txBody>
          <a:bodyPr/>
          <a:lstStyle/>
          <a:p>
            <a:fld id="{8EC15058-0AF4-49E1-9672-C0E391790C29}"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fontScale="55000" lnSpcReduction="20000"/>
          </a:bodyPr>
          <a:lstStyle/>
          <a:p>
            <a:r>
              <a:rPr lang="en-US" dirty="0" smtClean="0"/>
              <a:t>Another challenging </a:t>
            </a:r>
            <a:r>
              <a:rPr lang="en-US" baseline="0" dirty="0" smtClean="0"/>
              <a:t>problem is </a:t>
            </a:r>
            <a:r>
              <a:rPr lang="en-US" u="sng" baseline="0" dirty="0" smtClean="0"/>
              <a:t>visualizing</a:t>
            </a:r>
            <a:r>
              <a:rPr lang="en-US" baseline="0" dirty="0" smtClean="0"/>
              <a:t> high-dynamic-range images on low-dynamic-range displays.</a:t>
            </a:r>
          </a:p>
          <a:p>
            <a:r>
              <a:rPr lang="en-US" baseline="0" dirty="0" smtClean="0"/>
              <a:t>Because of the limited range, no single exposure </a:t>
            </a:r>
            <a:r>
              <a:rPr lang="en-US" u="sng" baseline="0" dirty="0" smtClean="0"/>
              <a:t>reveals</a:t>
            </a:r>
            <a:r>
              <a:rPr lang="en-US" baseline="0" dirty="0" smtClean="0"/>
              <a:t> all the detail.</a:t>
            </a:r>
          </a:p>
          <a:p>
            <a:endParaRPr lang="en-US" baseline="0" dirty="0" smtClean="0"/>
          </a:p>
          <a:p>
            <a:r>
              <a:rPr lang="en-US" baseline="0" dirty="0" smtClean="0"/>
              <a:t>Once again, this problem is easily addressed in the gradient domain.</a:t>
            </a:r>
          </a:p>
          <a:p>
            <a:r>
              <a:rPr lang="en-US" baseline="0" dirty="0" smtClean="0"/>
              <a:t>Amplifying small gradients and dampening large ones…</a:t>
            </a:r>
          </a:p>
          <a:p>
            <a:r>
              <a:rPr lang="en-US" baseline="0" dirty="0" smtClean="0"/>
              <a:t>[Click]</a:t>
            </a:r>
          </a:p>
          <a:p>
            <a:r>
              <a:rPr lang="en-US" baseline="0" dirty="0" smtClean="0"/>
              <a:t>We can exaggerate subtle color variations to obtain a single visualization exposing all of the detail.</a:t>
            </a:r>
          </a:p>
        </p:txBody>
      </p:sp>
      <p:sp>
        <p:nvSpPr>
          <p:cNvPr id="4" name="Slide Number Placeholder 3"/>
          <p:cNvSpPr>
            <a:spLocks noGrp="1"/>
          </p:cNvSpPr>
          <p:nvPr>
            <p:ph type="sldNum" sz="quarter" idx="10"/>
          </p:nvPr>
        </p:nvSpPr>
        <p:spPr/>
        <p:txBody>
          <a:bodyPr/>
          <a:lstStyle/>
          <a:p>
            <a:fld id="{8EC15058-0AF4-49E1-9672-C0E391790C29}"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fontScale="55000" lnSpcReduction="20000"/>
          </a:bodyPr>
          <a:lstStyle/>
          <a:p>
            <a:r>
              <a:rPr lang="en-US" dirty="0" smtClean="0"/>
              <a:t>W</a:t>
            </a:r>
            <a:r>
              <a:rPr lang="en-US" baseline="0" dirty="0" smtClean="0"/>
              <a:t>e compared our results to those obtained using </a:t>
            </a:r>
            <a:r>
              <a:rPr lang="en-US" baseline="0" dirty="0" err="1" smtClean="0"/>
              <a:t>Agarwala’s</a:t>
            </a:r>
            <a:r>
              <a:rPr lang="en-US" baseline="0" dirty="0" smtClean="0"/>
              <a:t> adaptive quadtree approach, on a number of images, ranging in resolution from 12 to 87 megapixels.</a:t>
            </a:r>
          </a:p>
          <a:p>
            <a:endParaRPr lang="en-US" baseline="0" dirty="0" smtClean="0"/>
          </a:p>
          <a:p>
            <a:r>
              <a:rPr lang="en-US" baseline="0" dirty="0" smtClean="0"/>
              <a:t>[Click]</a:t>
            </a:r>
          </a:p>
          <a:p>
            <a:r>
              <a:rPr lang="en-US" baseline="0" dirty="0" smtClean="0"/>
              <a:t>The results can be seen in the table below.</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Both methods accurately solve the linear system.</a:t>
            </a:r>
          </a:p>
          <a:p>
            <a:pPr defTabSz="966612">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They also both have a memory usage that is sub-linear in the number of pixels.</a:t>
            </a:r>
          </a:p>
          <a:p>
            <a:endParaRPr lang="en-US" baseline="0" dirty="0" smtClean="0"/>
          </a:p>
          <a:p>
            <a:r>
              <a:rPr lang="en-US" baseline="0" dirty="0" smtClean="0"/>
              <a:t>For the quadtree approach this is due to the fact that the system is much smaller than the total number of pixels.</a:t>
            </a:r>
          </a:p>
          <a:p>
            <a:r>
              <a:rPr lang="en-US" baseline="0" dirty="0" smtClean="0"/>
              <a:t>For our approach this is due to the fact that we </a:t>
            </a:r>
            <a:r>
              <a:rPr lang="en-US" u="sng" baseline="0" dirty="0" smtClean="0"/>
              <a:t>never</a:t>
            </a:r>
            <a:r>
              <a:rPr lang="en-US" baseline="0" dirty="0" smtClean="0"/>
              <a:t> have more than a few rows in memory at any one time.</a:t>
            </a:r>
          </a:p>
          <a:p>
            <a:pPr defTabSz="966612">
              <a:defRPr/>
            </a:pPr>
            <a:endParaRPr lang="en-US" baseline="0" dirty="0" smtClean="0"/>
          </a:p>
          <a:p>
            <a:pPr defTabSz="966612">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u="sng" baseline="0" dirty="0" smtClean="0"/>
              <a:t>Even though our representation is everywhere high-resolution</a:t>
            </a:r>
            <a:r>
              <a:rPr lang="en-US" baseline="0" dirty="0" smtClean="0"/>
              <a:t>, and the system we solve is much larger than the one solved by the quadtree approach, we obtain an efficient implementation whose running time remains comparable, particularly for larger panoramas made up of many images.</a:t>
            </a:r>
          </a:p>
        </p:txBody>
      </p:sp>
      <p:sp>
        <p:nvSpPr>
          <p:cNvPr id="4" name="Slide Number Placeholder 3"/>
          <p:cNvSpPr>
            <a:spLocks noGrp="1"/>
          </p:cNvSpPr>
          <p:nvPr>
            <p:ph type="sldNum" sz="quarter" idx="10"/>
          </p:nvPr>
        </p:nvSpPr>
        <p:spPr/>
        <p:txBody>
          <a:bodyPr/>
          <a:lstStyle/>
          <a:p>
            <a:fld id="{8EC15058-0AF4-49E1-9672-C0E391790C29}"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fontScale="92500" lnSpcReduction="20000"/>
          </a:bodyPr>
          <a:lstStyle/>
          <a:p>
            <a:r>
              <a:rPr lang="en-US" baseline="0" dirty="0" smtClean="0"/>
              <a:t>As another application, we consider the problem of tone-mapping in which we modulate the gradient field of an image by amplifying smaller gradients and dampening larger ones…</a:t>
            </a:r>
          </a:p>
          <a:p>
            <a:r>
              <a:rPr lang="en-US" baseline="0" dirty="0" smtClean="0"/>
              <a:t>[Click]</a:t>
            </a:r>
          </a:p>
          <a:p>
            <a:r>
              <a:rPr lang="en-US" baseline="0" dirty="0" smtClean="0"/>
              <a:t>heightening perceptible detail in low-contrast regions.</a:t>
            </a:r>
          </a:p>
          <a:p>
            <a:endParaRPr lang="en-US" baseline="0" dirty="0" smtClean="0"/>
          </a:p>
          <a:p>
            <a:pPr defTabSz="966612">
              <a:defRPr/>
            </a:pPr>
            <a:r>
              <a:rPr lang="en-US" baseline="0" dirty="0" smtClean="0"/>
              <a:t>Since tone-mapping modulates the gradients everywhere, the system can’t be localized and the quadtree approach can’t be applied.</a:t>
            </a:r>
          </a:p>
          <a:p>
            <a:pPr defTabSz="966612">
              <a:defRPr/>
            </a:pPr>
            <a:r>
              <a:rPr lang="en-US" baseline="0" dirty="0" smtClean="0"/>
              <a:t>To perform the tone-mapping we have to solve over a grid that is everywhere high-resolution, something that </a:t>
            </a:r>
            <a:r>
              <a:rPr lang="en-US" u="sng" baseline="0" dirty="0" smtClean="0"/>
              <a:t>could not previously be done</a:t>
            </a:r>
            <a:r>
              <a:rPr lang="en-US" baseline="0" dirty="0" smtClean="0"/>
              <a:t> for large images.</a:t>
            </a:r>
          </a:p>
        </p:txBody>
      </p:sp>
      <p:sp>
        <p:nvSpPr>
          <p:cNvPr id="4" name="Slide Number Placeholder 3"/>
          <p:cNvSpPr>
            <a:spLocks noGrp="1"/>
          </p:cNvSpPr>
          <p:nvPr>
            <p:ph type="sldNum" sz="quarter" idx="10"/>
          </p:nvPr>
        </p:nvSpPr>
        <p:spPr/>
        <p:txBody>
          <a:bodyPr/>
          <a:lstStyle/>
          <a:p>
            <a:fld id="{8EC15058-0AF4-49E1-9672-C0E391790C29}"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fontScale="77500" lnSpcReduction="20000"/>
          </a:bodyPr>
          <a:lstStyle/>
          <a:p>
            <a:r>
              <a:rPr lang="en-US" dirty="0" smtClean="0"/>
              <a:t>Now let’s take a look</a:t>
            </a:r>
            <a:r>
              <a:rPr lang="en-US" baseline="0" dirty="0" smtClean="0"/>
              <a:t> at something a little bit bigger.</a:t>
            </a:r>
          </a:p>
          <a:p>
            <a:r>
              <a:rPr lang="en-US" baseline="0" dirty="0" smtClean="0"/>
              <a:t>This 3.3 gigapixel image was obtained by compositing 643 images of the Seattle skyline, taken at different exposures.</a:t>
            </a:r>
          </a:p>
          <a:p>
            <a:endParaRPr lang="en-US" baseline="0" dirty="0" smtClean="0"/>
          </a:p>
          <a:p>
            <a:r>
              <a:rPr lang="en-US" baseline="0" dirty="0" smtClean="0"/>
              <a:t>Zeroing out the seam-crossing gradients and using our method to solve for the image we obtain the following:</a:t>
            </a:r>
          </a:p>
          <a:p>
            <a:endParaRPr lang="en-US" baseline="0" dirty="0" smtClean="0"/>
          </a:p>
          <a:p>
            <a:r>
              <a:rPr lang="en-US" baseline="0" dirty="0" smtClean="0"/>
              <a:t>[Click]</a:t>
            </a:r>
          </a:p>
          <a:p>
            <a:r>
              <a:rPr lang="en-US" baseline="0" dirty="0" smtClean="0"/>
              <a:t>A seamless reconstruction, obtained in less than 90 minutes and requiring less than half a gigabyte of RAM, with </a:t>
            </a:r>
            <a:r>
              <a:rPr lang="en-US" u="sng" baseline="0" dirty="0" smtClean="0"/>
              <a:t>maximum</a:t>
            </a:r>
            <a:r>
              <a:rPr lang="en-US" baseline="0" dirty="0" smtClean="0"/>
              <a:t> error markedly below the color resolution of an 8-bit channel.</a:t>
            </a:r>
          </a:p>
          <a:p>
            <a:endParaRPr lang="en-US" baseline="0" dirty="0" smtClean="0"/>
          </a:p>
          <a:p>
            <a:r>
              <a:rPr lang="en-US" baseline="0" dirty="0" smtClean="0"/>
              <a:t>Using the gradients of this new image, we can also perform tone-mapping.</a:t>
            </a:r>
          </a:p>
          <a:p>
            <a:pPr defTabSz="966612">
              <a:defRPr/>
            </a:pPr>
            <a:r>
              <a:rPr lang="en-US" baseline="0" dirty="0" smtClean="0"/>
              <a:t>[Click]</a:t>
            </a:r>
          </a:p>
          <a:p>
            <a:endParaRPr lang="en-US" baseline="0" dirty="0" smtClean="0"/>
          </a:p>
          <a:p>
            <a:r>
              <a:rPr lang="en-US" baseline="0" dirty="0" smtClean="0"/>
              <a:t>Since the tone-mapping is performed solely on the luminance channel, both the running time and the memory usage have gone down.</a:t>
            </a:r>
            <a:endParaRPr lang="en-US" dirty="0"/>
          </a:p>
        </p:txBody>
      </p:sp>
      <p:sp>
        <p:nvSpPr>
          <p:cNvPr id="4" name="Slide Number Placeholder 3"/>
          <p:cNvSpPr>
            <a:spLocks noGrp="1"/>
          </p:cNvSpPr>
          <p:nvPr>
            <p:ph type="sldNum" sz="quarter" idx="10"/>
          </p:nvPr>
        </p:nvSpPr>
        <p:spPr/>
        <p:txBody>
          <a:bodyPr/>
          <a:lstStyle/>
          <a:p>
            <a:fld id="{8EC15058-0AF4-49E1-9672-C0E391790C29}"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fontScale="70000" lnSpcReduction="20000"/>
          </a:bodyPr>
          <a:lstStyle/>
          <a:p>
            <a:r>
              <a:rPr lang="en-US" dirty="0" smtClean="0"/>
              <a:t>To get</a:t>
            </a:r>
            <a:r>
              <a:rPr lang="en-US" baseline="0" dirty="0" smtClean="0"/>
              <a:t> a better sense of the performance of our method, let’s revisit both the memory usage and the running time for the stitching application.</a:t>
            </a:r>
          </a:p>
          <a:p>
            <a:endParaRPr lang="en-US" baseline="0" dirty="0" smtClean="0"/>
          </a:p>
          <a:p>
            <a:r>
              <a:rPr lang="en-US" dirty="0" smtClean="0"/>
              <a:t>[Click]</a:t>
            </a:r>
          </a:p>
          <a:p>
            <a:r>
              <a:rPr lang="en-US" dirty="0" smtClean="0"/>
              <a:t>Because</a:t>
            </a:r>
            <a:r>
              <a:rPr lang="en-US" baseline="0" dirty="0" smtClean="0"/>
              <a:t> we store pixels </a:t>
            </a:r>
            <a:r>
              <a:rPr lang="en-US" dirty="0" smtClean="0"/>
              <a:t>at two-bytes per </a:t>
            </a:r>
            <a:r>
              <a:rPr lang="en-US" baseline="0" dirty="0" smtClean="0"/>
              <a:t>channel, the down-sampling phase requires reading in 40 gigabytes worth of gradient constraints, and writing out 53 gigabytes of data.</a:t>
            </a:r>
          </a:p>
          <a:p>
            <a:r>
              <a:rPr lang="en-US" baseline="0" dirty="0" smtClean="0"/>
              <a:t>Similarly, the up-sampling phase requires reading in the 53 gigabytes of data and writing out the 20 gigabyte image.</a:t>
            </a:r>
          </a:p>
          <a:p>
            <a:endParaRPr lang="en-US" baseline="0" dirty="0" smtClean="0"/>
          </a:p>
          <a:p>
            <a:r>
              <a:rPr lang="en-US" baseline="0" dirty="0" smtClean="0"/>
              <a:t>This means that had we tried solving the entire image in-core….</a:t>
            </a:r>
          </a:p>
          <a:p>
            <a:pPr defTabSz="966612">
              <a:defRPr/>
            </a:pPr>
            <a:r>
              <a:rPr lang="en-US" baseline="0" dirty="0" smtClean="0"/>
              <a:t>[Click]</a:t>
            </a:r>
          </a:p>
          <a:p>
            <a:r>
              <a:rPr lang="en-US" baseline="0" dirty="0" smtClean="0"/>
              <a:t>We would have needed at least 53 gigabytes of RAM.</a:t>
            </a:r>
          </a:p>
          <a:p>
            <a:endParaRPr lang="en-US" baseline="0" dirty="0" smtClean="0"/>
          </a:p>
          <a:p>
            <a:r>
              <a:rPr lang="en-US" baseline="0" dirty="0" smtClean="0"/>
              <a:t>More interestingly, since the laptop on which this was run could perform between 30 and 35 megabytes of I/O a second, and since a total of 166 gigabytes of I/O needs to be performed, </a:t>
            </a:r>
            <a:r>
              <a:rPr lang="en-US" u="sng" baseline="0" dirty="0" smtClean="0"/>
              <a:t>our solver could not complete</a:t>
            </a:r>
            <a:r>
              <a:rPr lang="en-US" baseline="0" dirty="0" smtClean="0"/>
              <a:t> in less than 80 minutes…</a:t>
            </a:r>
          </a:p>
          <a:p>
            <a:pPr defTabSz="966612">
              <a:defRPr/>
            </a:pPr>
            <a:r>
              <a:rPr lang="en-US" baseline="0" dirty="0" smtClean="0"/>
              <a:t>[Click]</a:t>
            </a:r>
          </a:p>
          <a:p>
            <a:r>
              <a:rPr lang="en-US" baseline="0" dirty="0" smtClean="0"/>
              <a:t>So the 88 minutes of running time we end up taking is in fact pretty much optimal.</a:t>
            </a:r>
          </a:p>
        </p:txBody>
      </p:sp>
      <p:sp>
        <p:nvSpPr>
          <p:cNvPr id="4" name="Slide Number Placeholder 3"/>
          <p:cNvSpPr>
            <a:spLocks noGrp="1"/>
          </p:cNvSpPr>
          <p:nvPr>
            <p:ph type="sldNum" sz="quarter" idx="10"/>
          </p:nvPr>
        </p:nvSpPr>
        <p:spPr/>
        <p:txBody>
          <a:bodyPr/>
          <a:lstStyle/>
          <a:p>
            <a:fld id="{8EC15058-0AF4-49E1-9672-C0E391790C29}"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In summary</a:t>
            </a:r>
            <a:r>
              <a:rPr lang="en-US" baseline="0" dirty="0" smtClean="0"/>
              <a:t>, we have presented a streaming multigrid solver, capable of performing gradient-domain image processing on </a:t>
            </a:r>
            <a:r>
              <a:rPr lang="en-US" baseline="0" dirty="0" err="1" smtClean="0"/>
              <a:t>gigapixel</a:t>
            </a:r>
            <a:r>
              <a:rPr lang="en-US" baseline="0" dirty="0" smtClean="0"/>
              <a:t> images.</a:t>
            </a:r>
          </a:p>
          <a:p>
            <a:r>
              <a:rPr lang="en-US" baseline="0" dirty="0" smtClean="0"/>
              <a:t>Carefully </a:t>
            </a:r>
            <a:r>
              <a:rPr lang="en-US" u="sng" baseline="0" dirty="0" smtClean="0"/>
              <a:t>choosing the elements</a:t>
            </a:r>
            <a:r>
              <a:rPr lang="en-US" baseline="0" dirty="0" smtClean="0"/>
              <a:t> defining the system and </a:t>
            </a:r>
            <a:r>
              <a:rPr lang="en-US" u="sng" baseline="0" dirty="0" smtClean="0"/>
              <a:t>scheduling the operations to minimize the I/O</a:t>
            </a:r>
            <a:r>
              <a:rPr lang="en-US" baseline="0" dirty="0" smtClean="0"/>
              <a:t>, we are able to implement the entire solver in two streaming passes.</a:t>
            </a:r>
          </a:p>
          <a:p>
            <a:r>
              <a:rPr lang="en-US" baseline="0" dirty="0" smtClean="0"/>
              <a:t>An implementation that is optimal, given the global nature of the Laplacian constraints.</a:t>
            </a:r>
          </a:p>
          <a:p>
            <a:endParaRPr lang="en-US" baseline="0" dirty="0" smtClean="0"/>
          </a:p>
          <a:p>
            <a:r>
              <a:rPr lang="en-US" baseline="0" dirty="0" smtClean="0"/>
              <a:t>Though not explicitly discussed in this talk, </a:t>
            </a:r>
            <a:r>
              <a:rPr lang="en-US" u="sng" baseline="0" dirty="0" smtClean="0"/>
              <a:t>our work also addresses a number of practical issues</a:t>
            </a:r>
            <a:r>
              <a:rPr lang="en-US" baseline="0" dirty="0" smtClean="0"/>
              <a:t>.</a:t>
            </a:r>
          </a:p>
          <a:p>
            <a:endParaRPr lang="en-US" baseline="0" dirty="0" smtClean="0"/>
          </a:p>
          <a:p>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show that the finite-difference representation traditionally used for gradient-domain processing, can be integrated with our finite-elements system.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show that the mean color value, which is unconstrained by the system, can be set without requiring a separate pass through the data.</a:t>
            </a:r>
          </a:p>
          <a:p>
            <a:r>
              <a:rPr lang="en-US" baseline="0" dirty="0" smtClean="0"/>
              <a:t>And we show that the system can be solved over images of arbitrary dimensions without requiring padding up to the next power-of-two.</a:t>
            </a:r>
          </a:p>
        </p:txBody>
      </p:sp>
      <p:sp>
        <p:nvSpPr>
          <p:cNvPr id="4" name="Slide Number Placeholder 3"/>
          <p:cNvSpPr>
            <a:spLocks noGrp="1"/>
          </p:cNvSpPr>
          <p:nvPr>
            <p:ph type="sldNum" sz="quarter" idx="10"/>
          </p:nvPr>
        </p:nvSpPr>
        <p:spPr/>
        <p:txBody>
          <a:bodyPr/>
          <a:lstStyle/>
          <a:p>
            <a:fld id="{8EC15058-0AF4-49E1-9672-C0E391790C29}"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There are also a number of issues that we do</a:t>
            </a:r>
            <a:r>
              <a:rPr lang="en-US" baseline="0" dirty="0" smtClean="0"/>
              <a:t> not address – questions that we would like to consider in future work.</a:t>
            </a:r>
          </a:p>
          <a:p>
            <a:endParaRPr lang="en-US" baseline="0" dirty="0" smtClean="0"/>
          </a:p>
          <a:p>
            <a:r>
              <a:rPr lang="en-US" baseline="0" dirty="0" smtClean="0"/>
              <a:t>We would like to extend our system to support arbitrary stitching boundaries and adaptive weighting – allowing for the implementation of methods such as image cut-and-paste, image matting, and local tone adjustment.</a:t>
            </a:r>
          </a:p>
          <a:p>
            <a:endParaRPr lang="en-US" baseline="0" dirty="0" smtClean="0"/>
          </a:p>
          <a:p>
            <a:r>
              <a:rPr lang="en-US" baseline="0" dirty="0" smtClean="0"/>
              <a:t>We would like to extend our method to higher dimensions, providing a way for solving some of the linear systems arising in physical simulations.</a:t>
            </a:r>
          </a:p>
          <a:p>
            <a:endParaRPr lang="en-US" baseline="0" dirty="0" smtClean="0"/>
          </a:p>
          <a:p>
            <a:r>
              <a:rPr lang="en-US" baseline="0" dirty="0" smtClean="0"/>
              <a:t>And finally, we would like to </a:t>
            </a:r>
            <a:r>
              <a:rPr lang="en-US" u="sng" baseline="0" dirty="0" smtClean="0"/>
              <a:t>consider ways of improving</a:t>
            </a:r>
            <a:r>
              <a:rPr lang="en-US" baseline="0" dirty="0" smtClean="0"/>
              <a:t> the performance of our solver; </a:t>
            </a:r>
            <a:r>
              <a:rPr lang="en-US" u="sng" baseline="0" dirty="0" smtClean="0"/>
              <a:t>including minimizing the I/O</a:t>
            </a:r>
            <a:r>
              <a:rPr lang="en-US" baseline="0" dirty="0" smtClean="0"/>
              <a:t> by performing on-the-fly compression and decompression of data, and extending our method to parallelized and distributed settings.</a:t>
            </a:r>
          </a:p>
        </p:txBody>
      </p:sp>
      <p:sp>
        <p:nvSpPr>
          <p:cNvPr id="4" name="Slide Number Placeholder 3"/>
          <p:cNvSpPr>
            <a:spLocks noGrp="1"/>
          </p:cNvSpPr>
          <p:nvPr>
            <p:ph type="sldNum" sz="quarter" idx="10"/>
          </p:nvPr>
        </p:nvSpPr>
        <p:spPr/>
        <p:txBody>
          <a:bodyPr/>
          <a:lstStyle/>
          <a:p>
            <a:fld id="{8EC15058-0AF4-49E1-9672-C0E391790C29}"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a:bodyPr>
          <a:lstStyle/>
          <a:p>
            <a:r>
              <a:rPr lang="en-US" baseline="0" dirty="0" smtClean="0"/>
              <a:t>Finally, I would like to conclude by acknowledging the generosity of the community, in sharing their data, their thoughts, and their experiences.</a:t>
            </a:r>
          </a:p>
          <a:p>
            <a:r>
              <a:rPr lang="en-US" baseline="0" dirty="0" smtClean="0"/>
              <a:t>Thank you to them…</a:t>
            </a:r>
          </a:p>
        </p:txBody>
      </p:sp>
      <p:sp>
        <p:nvSpPr>
          <p:cNvPr id="4" name="Slide Number Placeholder 3"/>
          <p:cNvSpPr>
            <a:spLocks noGrp="1"/>
          </p:cNvSpPr>
          <p:nvPr>
            <p:ph type="sldNum" sz="quarter" idx="10"/>
          </p:nvPr>
        </p:nvSpPr>
        <p:spPr/>
        <p:txBody>
          <a:bodyPr/>
          <a:lstStyle/>
          <a:p>
            <a:fld id="{8EC15058-0AF4-49E1-9672-C0E391790C29}"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And</a:t>
            </a:r>
            <a:r>
              <a:rPr lang="en-US" baseline="0" dirty="0" smtClean="0"/>
              <a:t> </a:t>
            </a:r>
            <a:r>
              <a:rPr lang="en-US" dirty="0" smtClean="0"/>
              <a:t>thank you to you for your attention.</a:t>
            </a:r>
            <a:endParaRPr lang="en-US" dirty="0"/>
          </a:p>
        </p:txBody>
      </p:sp>
      <p:sp>
        <p:nvSpPr>
          <p:cNvPr id="4" name="Slide Number Placeholder 3"/>
          <p:cNvSpPr>
            <a:spLocks noGrp="1"/>
          </p:cNvSpPr>
          <p:nvPr>
            <p:ph type="sldNum" sz="quarter" idx="10"/>
          </p:nvPr>
        </p:nvSpPr>
        <p:spPr/>
        <p:txBody>
          <a:bodyPr/>
          <a:lstStyle/>
          <a:p>
            <a:fld id="{8EC15058-0AF4-49E1-9672-C0E391790C29}"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fontScale="32500" lnSpcReduction="20000"/>
          </a:bodyPr>
          <a:lstStyle/>
          <a:p>
            <a:endParaRPr lang="en-US" baseline="0" dirty="0" smtClean="0"/>
          </a:p>
        </p:txBody>
      </p:sp>
      <p:sp>
        <p:nvSpPr>
          <p:cNvPr id="4" name="Slide Number Placeholder 3"/>
          <p:cNvSpPr>
            <a:spLocks noGrp="1"/>
          </p:cNvSpPr>
          <p:nvPr>
            <p:ph type="sldNum" sz="quarter" idx="10"/>
          </p:nvPr>
        </p:nvSpPr>
        <p:spPr/>
        <p:txBody>
          <a:bodyPr/>
          <a:lstStyle/>
          <a:p>
            <a:fld id="{8EC15058-0AF4-49E1-9672-C0E391790C29}"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fontScale="32500" lnSpcReduction="20000"/>
          </a:bodyPr>
          <a:lstStyle/>
          <a:p>
            <a:endParaRPr lang="en-US" baseline="0" dirty="0" smtClean="0"/>
          </a:p>
        </p:txBody>
      </p:sp>
      <p:sp>
        <p:nvSpPr>
          <p:cNvPr id="4" name="Slide Number Placeholder 3"/>
          <p:cNvSpPr>
            <a:spLocks noGrp="1"/>
          </p:cNvSpPr>
          <p:nvPr>
            <p:ph type="sldNum" sz="quarter" idx="10"/>
          </p:nvPr>
        </p:nvSpPr>
        <p:spPr/>
        <p:txBody>
          <a:bodyPr/>
          <a:lstStyle/>
          <a:p>
            <a:fld id="{8EC15058-0AF4-49E1-9672-C0E391790C29}"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lnSpcReduction="10000"/>
          </a:bodyPr>
          <a:lstStyle/>
          <a:p>
            <a:r>
              <a:rPr lang="en-US" dirty="0" smtClean="0"/>
              <a:t>More generally, gradient-domain image processing proceeds </a:t>
            </a:r>
            <a:r>
              <a:rPr lang="en-US" baseline="0" dirty="0" smtClean="0"/>
              <a:t>as follows:</a:t>
            </a:r>
          </a:p>
          <a:p>
            <a:r>
              <a:rPr lang="en-US" baseline="0" dirty="0" smtClean="0"/>
              <a:t>Starting with an image, or a set of images,</a:t>
            </a:r>
          </a:p>
          <a:p>
            <a:r>
              <a:rPr lang="en-US" baseline="0" dirty="0" smtClean="0"/>
              <a:t>[Click]</a:t>
            </a:r>
          </a:p>
          <a:p>
            <a:endParaRPr lang="en-US" baseline="0" dirty="0" smtClean="0"/>
          </a:p>
          <a:p>
            <a:r>
              <a:rPr lang="en-US" baseline="0" dirty="0" smtClean="0"/>
              <a:t>We extract the gradients,</a:t>
            </a:r>
          </a:p>
          <a:p>
            <a:r>
              <a:rPr lang="en-US" baseline="0" dirty="0" smtClean="0"/>
              <a:t>[Click]</a:t>
            </a:r>
          </a:p>
          <a:p>
            <a:endParaRPr lang="en-US" baseline="0" dirty="0" smtClean="0"/>
          </a:p>
          <a:p>
            <a:r>
              <a:rPr lang="en-US" baseline="0" dirty="0" smtClean="0"/>
              <a:t>Combine and modify them,</a:t>
            </a:r>
          </a:p>
          <a:p>
            <a:r>
              <a:rPr lang="en-US" baseline="0" dirty="0" smtClean="0"/>
              <a:t>[Click]</a:t>
            </a:r>
          </a:p>
          <a:p>
            <a:endParaRPr lang="en-US" baseline="0" dirty="0" smtClean="0"/>
          </a:p>
          <a:p>
            <a:r>
              <a:rPr lang="en-US" baseline="0" dirty="0" smtClean="0"/>
              <a:t>And then solve for the image satisfying the new constraints.</a:t>
            </a:r>
          </a:p>
          <a:p>
            <a:pPr defTabSz="966612">
              <a:defRPr/>
            </a:pPr>
            <a:r>
              <a:rPr lang="en-US" baseline="0" dirty="0" smtClean="0"/>
              <a:t>[Click]</a:t>
            </a:r>
          </a:p>
        </p:txBody>
      </p:sp>
      <p:sp>
        <p:nvSpPr>
          <p:cNvPr id="4" name="Slide Number Placeholder 3"/>
          <p:cNvSpPr>
            <a:spLocks noGrp="1"/>
          </p:cNvSpPr>
          <p:nvPr>
            <p:ph type="sldNum" sz="quarter" idx="10"/>
          </p:nvPr>
        </p:nvSpPr>
        <p:spPr/>
        <p:txBody>
          <a:bodyPr/>
          <a:lstStyle/>
          <a:p>
            <a:fld id="{8EC15058-0AF4-49E1-9672-C0E391790C29}"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fontScale="32500" lnSpcReduction="20000"/>
          </a:bodyPr>
          <a:lstStyle/>
          <a:p>
            <a:endParaRPr lang="en-US" baseline="0" dirty="0" smtClean="0"/>
          </a:p>
        </p:txBody>
      </p:sp>
      <p:sp>
        <p:nvSpPr>
          <p:cNvPr id="4" name="Slide Number Placeholder 3"/>
          <p:cNvSpPr>
            <a:spLocks noGrp="1"/>
          </p:cNvSpPr>
          <p:nvPr>
            <p:ph type="sldNum" sz="quarter" idx="10"/>
          </p:nvPr>
        </p:nvSpPr>
        <p:spPr/>
        <p:txBody>
          <a:bodyPr/>
          <a:lstStyle/>
          <a:p>
            <a:fld id="{8EC15058-0AF4-49E1-9672-C0E391790C29}"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fontScale="62500" lnSpcReduction="20000"/>
          </a:bodyPr>
          <a:lstStyle/>
          <a:p>
            <a:endParaRPr lang="en-US" baseline="0" dirty="0" smtClean="0"/>
          </a:p>
        </p:txBody>
      </p:sp>
      <p:sp>
        <p:nvSpPr>
          <p:cNvPr id="4" name="Slide Number Placeholder 3"/>
          <p:cNvSpPr>
            <a:spLocks noGrp="1"/>
          </p:cNvSpPr>
          <p:nvPr>
            <p:ph type="sldNum" sz="quarter" idx="10"/>
          </p:nvPr>
        </p:nvSpPr>
        <p:spPr/>
        <p:txBody>
          <a:bodyPr/>
          <a:lstStyle/>
          <a:p>
            <a:fld id="{8EC15058-0AF4-49E1-9672-C0E391790C29}" type="slidenum">
              <a:rPr lang="en-US" smtClean="0"/>
              <a:pPr/>
              <a:t>42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Previous</a:t>
            </a:r>
            <a:r>
              <a:rPr lang="en-US" baseline="0" dirty="0" smtClean="0"/>
              <a:t> works have shown that by processing gradients in different ways, a variety of visual effects can be realized.</a:t>
            </a:r>
            <a:endParaRPr lang="en-US" dirty="0" smtClean="0"/>
          </a:p>
        </p:txBody>
      </p:sp>
      <p:sp>
        <p:nvSpPr>
          <p:cNvPr id="4" name="Slide Number Placeholder 3"/>
          <p:cNvSpPr>
            <a:spLocks noGrp="1"/>
          </p:cNvSpPr>
          <p:nvPr>
            <p:ph type="sldNum" sz="quarter" idx="10"/>
          </p:nvPr>
        </p:nvSpPr>
        <p:spPr/>
        <p:txBody>
          <a:bodyPr/>
          <a:lstStyle/>
          <a:p>
            <a:fld id="{8EC15058-0AF4-49E1-9672-C0E391790C2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Though they</a:t>
            </a:r>
            <a:r>
              <a:rPr lang="en-US" baseline="0" dirty="0" smtClean="0"/>
              <a:t> differ in how they process the gradients, </a:t>
            </a:r>
            <a:r>
              <a:rPr lang="en-US" u="sng" baseline="0" dirty="0" smtClean="0"/>
              <a:t>they all must solve for the image that fits the new constraints</a:t>
            </a:r>
            <a:r>
              <a:rPr lang="en-US" baseline="0" dirty="0" smtClean="0"/>
              <a:t>.</a:t>
            </a:r>
          </a:p>
          <a:p>
            <a:endParaRPr lang="en-US" baseline="0" dirty="0" smtClean="0"/>
          </a:p>
          <a:p>
            <a:r>
              <a:rPr lang="en-US" baseline="0" dirty="0" smtClean="0"/>
              <a:t>And this is what we focus on: </a:t>
            </a:r>
            <a:r>
              <a:rPr lang="en-US" u="sng" baseline="0" dirty="0" smtClean="0"/>
              <a:t>Finding the best-fit image</a:t>
            </a:r>
            <a:r>
              <a:rPr lang="en-US" baseline="0" dirty="0" smtClean="0"/>
              <a:t>, specifically when the image and the constraints are too large to fit into memory.</a:t>
            </a:r>
          </a:p>
        </p:txBody>
      </p:sp>
      <p:sp>
        <p:nvSpPr>
          <p:cNvPr id="4" name="Slide Number Placeholder 3"/>
          <p:cNvSpPr>
            <a:spLocks noGrp="1"/>
          </p:cNvSpPr>
          <p:nvPr>
            <p:ph type="sldNum" sz="quarter" idx="10"/>
          </p:nvPr>
        </p:nvSpPr>
        <p:spPr/>
        <p:txBody>
          <a:bodyPr/>
          <a:lstStyle/>
          <a:p>
            <a:fld id="{8EC15058-0AF4-49E1-9672-C0E391790C2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We begin</a:t>
            </a:r>
            <a:r>
              <a:rPr lang="en-US" baseline="0" dirty="0" smtClean="0"/>
              <a:t> by describing the linear system defined by the gradient constraints and reviewing traditional methods for solving the system when it is small enough to fit into memory.</a:t>
            </a:r>
          </a:p>
        </p:txBody>
      </p:sp>
      <p:sp>
        <p:nvSpPr>
          <p:cNvPr id="4" name="Slide Number Placeholder 3"/>
          <p:cNvSpPr>
            <a:spLocks noGrp="1"/>
          </p:cNvSpPr>
          <p:nvPr>
            <p:ph type="sldNum" sz="quarter" idx="10"/>
          </p:nvPr>
        </p:nvSpPr>
        <p:spPr/>
        <p:txBody>
          <a:bodyPr/>
          <a:lstStyle/>
          <a:p>
            <a:fld id="{8EC15058-0AF4-49E1-9672-C0E391790C2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fontScale="55000" lnSpcReduction="20000"/>
          </a:bodyPr>
          <a:lstStyle/>
          <a:p>
            <a:r>
              <a:rPr lang="en-US" dirty="0" smtClean="0"/>
              <a:t>To perform gradient-domain processing we must be able to fit an image to a </a:t>
            </a:r>
            <a:r>
              <a:rPr lang="en-US" baseline="0" dirty="0" smtClean="0"/>
              <a:t>desired gradient field.</a:t>
            </a:r>
          </a:p>
          <a:p>
            <a:r>
              <a:rPr lang="en-US" baseline="0" dirty="0" smtClean="0"/>
              <a:t>That is, we must invert the gradient operator.</a:t>
            </a:r>
          </a:p>
          <a:p>
            <a:endParaRPr lang="en-US" baseline="0" dirty="0" smtClean="0"/>
          </a:p>
          <a:p>
            <a:r>
              <a:rPr lang="en-US" baseline="0" dirty="0" smtClean="0"/>
              <a:t>The problem is that this system of equations is over-constrained.</a:t>
            </a:r>
          </a:p>
          <a:p>
            <a:pPr defTabSz="966612">
              <a:defRPr/>
            </a:pPr>
            <a:r>
              <a:rPr lang="en-US" baseline="0" dirty="0" smtClean="0"/>
              <a:t>At each pixel, we have two constraints and only one color value.</a:t>
            </a:r>
          </a:p>
          <a:p>
            <a:endParaRPr lang="en-US" baseline="0" dirty="0" smtClean="0"/>
          </a:p>
          <a:p>
            <a:r>
              <a:rPr lang="en-US" baseline="0" dirty="0" smtClean="0"/>
              <a:t>To address this problem, we can apply the divergence operator to both sides.</a:t>
            </a:r>
          </a:p>
          <a:p>
            <a:pPr defTabSz="966612">
              <a:defRPr/>
            </a:pPr>
            <a:r>
              <a:rPr lang="en-US" baseline="0" dirty="0" smtClean="0"/>
              <a:t>[Click]</a:t>
            </a:r>
          </a:p>
          <a:p>
            <a:endParaRPr lang="en-US" baseline="0" dirty="0" smtClean="0"/>
          </a:p>
          <a:p>
            <a:r>
              <a:rPr lang="en-US" baseline="0" dirty="0" smtClean="0"/>
              <a:t>This transforms the constraints from a vector field…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To a scalar field,</a:t>
            </a:r>
          </a:p>
          <a:p>
            <a:endParaRPr lang="en-US" baseline="0" dirty="0" smtClean="0"/>
          </a:p>
          <a:p>
            <a:r>
              <a:rPr lang="en-US" baseline="0" dirty="0" smtClean="0"/>
              <a:t>And changes the linear system…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r>
              <a:rPr lang="en-US" baseline="0" dirty="0" smtClean="0"/>
              <a:t>So that now we are left with the problem of inverting the Laplacian operator.</a:t>
            </a:r>
          </a:p>
        </p:txBody>
      </p:sp>
      <p:sp>
        <p:nvSpPr>
          <p:cNvPr id="4" name="Slide Number Placeholder 3"/>
          <p:cNvSpPr>
            <a:spLocks noGrp="1"/>
          </p:cNvSpPr>
          <p:nvPr>
            <p:ph type="sldNum" sz="quarter" idx="10"/>
          </p:nvPr>
        </p:nvSpPr>
        <p:spPr/>
        <p:txBody>
          <a:bodyPr/>
          <a:lstStyle/>
          <a:p>
            <a:fld id="{8EC15058-0AF4-49E1-9672-C0E391790C2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Since the Laplacian measures</a:t>
            </a:r>
            <a:r>
              <a:rPr lang="en-US" baseline="0" dirty="0" smtClean="0"/>
              <a:t> the average difference between a pixel and its neighbors, the system can be solved using a simple Gauss-Seidel solver:</a:t>
            </a:r>
            <a:endParaRPr lang="en-US" dirty="0" smtClean="0"/>
          </a:p>
          <a:p>
            <a:endParaRPr lang="en-US" baseline="0" dirty="0" smtClean="0"/>
          </a:p>
          <a:p>
            <a:r>
              <a:rPr lang="en-US" baseline="0" dirty="0" smtClean="0"/>
              <a:t>Iterating over the pixels…</a:t>
            </a:r>
          </a:p>
          <a:p>
            <a:r>
              <a:rPr lang="en-US" baseline="0" dirty="0" smtClean="0"/>
              <a:t>[Click]</a:t>
            </a:r>
          </a:p>
          <a:p>
            <a:r>
              <a:rPr lang="en-US" baseline="0" dirty="0" smtClean="0"/>
              <a:t>We assume that the values of all but the current pixel are correct,</a:t>
            </a:r>
          </a:p>
          <a:p>
            <a:endParaRPr lang="en-US" baseline="0" dirty="0" smtClean="0"/>
          </a:p>
          <a:p>
            <a:r>
              <a:rPr lang="en-US" baseline="0" dirty="0" smtClean="0"/>
              <a:t>[Click]</a:t>
            </a:r>
          </a:p>
          <a:p>
            <a:r>
              <a:rPr lang="en-US" baseline="0" dirty="0" smtClean="0"/>
              <a:t>And we update the value of the current pixel so that the averaged difference constraint is satisfied.</a:t>
            </a:r>
          </a:p>
          <a:p>
            <a:endParaRPr lang="en-US" baseline="0" dirty="0" smtClean="0"/>
          </a:p>
          <a:p>
            <a:r>
              <a:rPr lang="en-US" baseline="0" dirty="0" smtClean="0"/>
              <a:t>[Click]</a:t>
            </a:r>
          </a:p>
          <a:p>
            <a:r>
              <a:rPr lang="en-US" baseline="0" dirty="0" smtClean="0"/>
              <a:t>We iterate, successively updating the values of the pixels, and converge to the correct solution.</a:t>
            </a:r>
            <a:endParaRPr lang="en-US" dirty="0"/>
          </a:p>
        </p:txBody>
      </p:sp>
      <p:sp>
        <p:nvSpPr>
          <p:cNvPr id="4" name="Slide Number Placeholder 3"/>
          <p:cNvSpPr>
            <a:spLocks noGrp="1"/>
          </p:cNvSpPr>
          <p:nvPr>
            <p:ph type="sldNum" sz="quarter" idx="10"/>
          </p:nvPr>
        </p:nvSpPr>
        <p:spPr/>
        <p:txBody>
          <a:bodyPr/>
          <a:lstStyle/>
          <a:p>
            <a:fld id="{8EC15058-0AF4-49E1-9672-C0E391790C2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8/16/2008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8/16/2008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8/16/2008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8/16/2008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8/16/2008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8/16/2008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8/16/2008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8/16/2008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8/16/2008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2556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8/16/2008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10.xml"/><Relationship Id="rId7"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notesSlide" Target="../notesSlides/notesSlide11.xml"/><Relationship Id="rId7"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notesSlide" Target="../notesSlides/notesSlide13.xml"/><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14.xml"/><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5.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52.png"/><Relationship Id="rId5" Type="http://schemas.openxmlformats.org/officeDocument/2006/relationships/image" Target="../media/image41.png"/><Relationship Id="rId10" Type="http://schemas.openxmlformats.org/officeDocument/2006/relationships/image" Target="../media/image54.png"/><Relationship Id="rId4" Type="http://schemas.openxmlformats.org/officeDocument/2006/relationships/image" Target="../media/image40.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notesSlide" Target="../notesSlides/notesSlide16.xml"/><Relationship Id="rId7" Type="http://schemas.openxmlformats.org/officeDocument/2006/relationships/image" Target="../media/image58.jpe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60.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jpeg"/><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42.png"/><Relationship Id="rId5" Type="http://schemas.openxmlformats.org/officeDocument/2006/relationships/image" Target="../media/image60.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23.jpeg"/><Relationship Id="rId5" Type="http://schemas.openxmlformats.org/officeDocument/2006/relationships/image" Target="../media/image50.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29.xml"/><Relationship Id="rId7"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notesSlide" Target="../notesSlides/notesSlide31.xml"/><Relationship Id="rId7"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60.jpe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60.jpeg"/><Relationship Id="rId4" Type="http://schemas.openxmlformats.org/officeDocument/2006/relationships/image" Target="../media/image23.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4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notesSlide" Target="../notesSlides/notesSlide41.xml"/><Relationship Id="rId7" Type="http://schemas.openxmlformats.org/officeDocument/2006/relationships/image" Target="../media/image58.jpe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57.jpeg"/><Relationship Id="rId5" Type="http://schemas.openxmlformats.org/officeDocument/2006/relationships/image" Target="../media/image56.png"/><Relationship Id="rId10" Type="http://schemas.openxmlformats.org/officeDocument/2006/relationships/chart" Target="../charts/chart4.xml"/><Relationship Id="rId4" Type="http://schemas.openxmlformats.org/officeDocument/2006/relationships/image" Target="../media/image55.jpeg"/><Relationship Id="rId9" Type="http://schemas.openxmlformats.org/officeDocument/2006/relationships/chart" Target="../charts/char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oleObject" Target="../embeddings/oleObject3.bin"/><Relationship Id="rId12" Type="http://schemas.openxmlformats.org/officeDocument/2006/relationships/oleObject" Target="../embeddings/oleObject5.bin"/><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21.jpeg"/><Relationship Id="rId4" Type="http://schemas.openxmlformats.org/officeDocument/2006/relationships/notesSlide" Target="../notesSlides/notesSlide8.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39975"/>
            <a:ext cx="7772400" cy="1470025"/>
          </a:xfrm>
        </p:spPr>
        <p:txBody>
          <a:bodyPr>
            <a:normAutofit fontScale="90000"/>
          </a:bodyPr>
          <a:lstStyle/>
          <a:p>
            <a:r>
              <a:rPr lang="en-US" dirty="0" smtClean="0"/>
              <a:t>Streaming Multigrid</a:t>
            </a:r>
            <a:br>
              <a:rPr lang="en-US" dirty="0" smtClean="0"/>
            </a:br>
            <a:r>
              <a:rPr lang="en-US" dirty="0" smtClean="0"/>
              <a:t>for Gradient-Domain Operations</a:t>
            </a:r>
            <a:br>
              <a:rPr lang="en-US" dirty="0" smtClean="0"/>
            </a:br>
            <a:r>
              <a:rPr lang="en-US" dirty="0" smtClean="0"/>
              <a:t>on Large Images</a:t>
            </a:r>
            <a:endParaRPr lang="en-US" dirty="0"/>
          </a:p>
        </p:txBody>
      </p:sp>
      <p:grpSp>
        <p:nvGrpSpPr>
          <p:cNvPr id="13" name="Group 12"/>
          <p:cNvGrpSpPr/>
          <p:nvPr/>
        </p:nvGrpSpPr>
        <p:grpSpPr>
          <a:xfrm>
            <a:off x="641096" y="4423664"/>
            <a:ext cx="4191000" cy="920496"/>
            <a:chOff x="641096" y="4423664"/>
            <a:chExt cx="4191000" cy="920496"/>
          </a:xfrm>
        </p:grpSpPr>
        <p:sp>
          <p:nvSpPr>
            <p:cNvPr id="6" name="Subtitle 2"/>
            <p:cNvSpPr txBox="1">
              <a:spLocks/>
            </p:cNvSpPr>
            <p:nvPr/>
          </p:nvSpPr>
          <p:spPr>
            <a:xfrm>
              <a:off x="641096" y="4886960"/>
              <a:ext cx="4191000" cy="4572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effectLst/>
                  <a:uLnTx/>
                  <a:uFillTx/>
                  <a:latin typeface="+mn-lt"/>
                  <a:ea typeface="+mn-ea"/>
                  <a:cs typeface="+mn-cs"/>
                </a:rPr>
                <a:t>Johns Hopkins University </a:t>
              </a:r>
              <a:endParaRPr kumimoji="0" lang="en-US" sz="3200" b="0" i="0" u="none" strike="noStrike" kern="1200" cap="none" spc="0" normalizeH="0" baseline="30000" noProof="0" dirty="0" smtClean="0">
                <a:ln>
                  <a:noFill/>
                </a:ln>
                <a:effectLst/>
                <a:uLnTx/>
                <a:uFillTx/>
                <a:latin typeface="+mn-lt"/>
                <a:ea typeface="+mn-ea"/>
                <a:cs typeface="+mn-cs"/>
                <a:sym typeface="Symbol"/>
              </a:endParaRPr>
            </a:p>
          </p:txBody>
        </p:sp>
        <p:sp>
          <p:nvSpPr>
            <p:cNvPr id="8" name="Subtitle 2"/>
            <p:cNvSpPr txBox="1">
              <a:spLocks/>
            </p:cNvSpPr>
            <p:nvPr/>
          </p:nvSpPr>
          <p:spPr>
            <a:xfrm>
              <a:off x="1162304" y="4423664"/>
              <a:ext cx="3153664" cy="61163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Misha</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Kazhdan</a:t>
              </a:r>
              <a:endParaRPr kumimoji="0" lang="en-US" sz="3200" b="0" i="0" u="none" strike="noStrike" kern="1200" cap="none" spc="0" normalizeH="0" baseline="30000" noProof="0" dirty="0" smtClean="0">
                <a:ln>
                  <a:noFill/>
                </a:ln>
                <a:solidFill>
                  <a:schemeClr val="tx1"/>
                </a:solidFill>
                <a:effectLst/>
                <a:uLnTx/>
                <a:uFillTx/>
                <a:latin typeface="+mn-lt"/>
                <a:ea typeface="+mn-ea"/>
                <a:cs typeface="+mn-cs"/>
                <a:sym typeface="Symbol"/>
              </a:endParaRPr>
            </a:p>
          </p:txBody>
        </p:sp>
      </p:grpSp>
      <p:grpSp>
        <p:nvGrpSpPr>
          <p:cNvPr id="12" name="Group 11"/>
          <p:cNvGrpSpPr/>
          <p:nvPr/>
        </p:nvGrpSpPr>
        <p:grpSpPr>
          <a:xfrm>
            <a:off x="4292600" y="4429760"/>
            <a:ext cx="4191000" cy="914400"/>
            <a:chOff x="4292600" y="4429760"/>
            <a:chExt cx="4191000" cy="914400"/>
          </a:xfrm>
        </p:grpSpPr>
        <p:sp>
          <p:nvSpPr>
            <p:cNvPr id="7" name="Subtitle 2"/>
            <p:cNvSpPr txBox="1">
              <a:spLocks/>
            </p:cNvSpPr>
            <p:nvPr/>
          </p:nvSpPr>
          <p:spPr>
            <a:xfrm>
              <a:off x="4292600" y="4886960"/>
              <a:ext cx="4191000" cy="4572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effectLst/>
                  <a:uLnTx/>
                  <a:uFillTx/>
                  <a:latin typeface="+mn-lt"/>
                  <a:ea typeface="+mn-ea"/>
                  <a:cs typeface="+mn-cs"/>
                </a:rPr>
                <a:t>Microsoft Research</a:t>
              </a:r>
              <a:endParaRPr kumimoji="0" lang="en-US" sz="3200" b="0" i="0" u="none" strike="noStrike" kern="1200" cap="none" spc="0" normalizeH="0" baseline="30000" noProof="0" dirty="0" smtClean="0">
                <a:ln>
                  <a:noFill/>
                </a:ln>
                <a:effectLst/>
                <a:uLnTx/>
                <a:uFillTx/>
                <a:latin typeface="+mn-lt"/>
                <a:ea typeface="+mn-ea"/>
                <a:cs typeface="+mn-cs"/>
                <a:sym typeface="Symbol"/>
              </a:endParaRPr>
            </a:p>
          </p:txBody>
        </p:sp>
        <p:sp>
          <p:nvSpPr>
            <p:cNvPr id="9" name="Subtitle 2"/>
            <p:cNvSpPr txBox="1">
              <a:spLocks/>
            </p:cNvSpPr>
            <p:nvPr/>
          </p:nvSpPr>
          <p:spPr>
            <a:xfrm>
              <a:off x="4813808" y="4429760"/>
              <a:ext cx="3153664" cy="61163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Hugues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Hoppe</a:t>
              </a:r>
              <a:endParaRPr kumimoji="0" lang="en-US" sz="3200" b="0" i="0" u="none" strike="noStrike" kern="1200" cap="none" spc="0" normalizeH="0" baseline="30000" noProof="0" dirty="0" smtClean="0">
                <a:ln>
                  <a:noFill/>
                </a:ln>
                <a:solidFill>
                  <a:schemeClr val="tx1"/>
                </a:solidFill>
                <a:effectLst/>
                <a:uLnTx/>
                <a:uFillTx/>
                <a:latin typeface="+mn-lt"/>
                <a:ea typeface="+mn-ea"/>
                <a:cs typeface="+mn-cs"/>
                <a:sym typeface="Symbol"/>
              </a:endParaRPr>
            </a:p>
          </p:txBody>
        </p:sp>
      </p:grpSp>
      <p:sp>
        <p:nvSpPr>
          <p:cNvPr id="10" name="Subtitle 2"/>
          <p:cNvSpPr txBox="1">
            <a:spLocks/>
          </p:cNvSpPr>
          <p:nvPr/>
        </p:nvSpPr>
        <p:spPr>
          <a:xfrm>
            <a:off x="3003296" y="4423664"/>
            <a:ext cx="3153664" cy="61163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and</a:t>
            </a:r>
            <a:endParaRPr kumimoji="0" lang="en-US" sz="3200" b="0" i="0" u="none" strike="noStrike" kern="1200" cap="none" spc="0" normalizeH="0" baseline="30000" noProof="0" dirty="0" smtClean="0">
              <a:ln>
                <a:noFill/>
              </a:ln>
              <a:solidFill>
                <a:schemeClr val="tx1"/>
              </a:solidFill>
              <a:effectLst/>
              <a:uLnTx/>
              <a:uFillTx/>
              <a:latin typeface="+mn-lt"/>
              <a:ea typeface="+mn-ea"/>
              <a:cs typeface="+mn-cs"/>
              <a:sym typeface="Symbol"/>
            </a:endParaRPr>
          </a:p>
        </p:txBody>
      </p:sp>
    </p:spTree>
  </p:cSld>
  <p:clrMapOvr>
    <a:masterClrMapping/>
  </p:clrMapOvr>
  <p:transition advTm="2617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Gauss-Seidel Solvers</a:t>
            </a:r>
            <a:endParaRPr lang="en-US" dirty="0"/>
          </a:p>
        </p:txBody>
      </p:sp>
      <p:sp>
        <p:nvSpPr>
          <p:cNvPr id="3" name="Content Placeholder 2"/>
          <p:cNvSpPr>
            <a:spLocks noGrp="1"/>
          </p:cNvSpPr>
          <p:nvPr>
            <p:ph idx="1"/>
          </p:nvPr>
        </p:nvSpPr>
        <p:spPr>
          <a:xfrm>
            <a:off x="457200" y="1371600"/>
            <a:ext cx="8382000" cy="5257800"/>
          </a:xfrm>
        </p:spPr>
        <p:txBody>
          <a:bodyPr>
            <a:normAutofit/>
          </a:bodyPr>
          <a:lstStyle/>
          <a:p>
            <a:pPr marL="0" indent="0">
              <a:buNone/>
            </a:pPr>
            <a:r>
              <a:rPr lang="en-US" dirty="0" smtClean="0"/>
              <a:t>This quickly solves for the high frequencies, but the low frequencies converge slowly.</a:t>
            </a:r>
          </a:p>
        </p:txBody>
      </p:sp>
      <p:sp>
        <p:nvSpPr>
          <p:cNvPr id="59" name="Content Placeholder 2"/>
          <p:cNvSpPr txBox="1">
            <a:spLocks/>
          </p:cNvSpPr>
          <p:nvPr/>
        </p:nvSpPr>
        <p:spPr>
          <a:xfrm>
            <a:off x="457200" y="1600200"/>
            <a:ext cx="8229600" cy="5257800"/>
          </a:xfrm>
          <a:prstGeom prst="rect">
            <a:avLst/>
          </a:prstGeom>
        </p:spPr>
        <p:txBody>
          <a:bodyPr vert="horz" lIns="91440" tIns="45720" rIns="91440" bIns="45720" numCol="2"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6" name="Picture 2" descr="F:\Research\Streaming2DMultiGrid\Code\Test\misha.small.jpg"/>
          <p:cNvPicPr>
            <a:picLocks noChangeAspect="1" noChangeArrowheads="1"/>
          </p:cNvPicPr>
          <p:nvPr/>
        </p:nvPicPr>
        <p:blipFill>
          <a:blip r:embed="rId4"/>
          <a:srcRect/>
          <a:stretch>
            <a:fillRect/>
          </a:stretch>
        </p:blipFill>
        <p:spPr bwMode="auto">
          <a:xfrm>
            <a:off x="295279" y="3092360"/>
            <a:ext cx="2028825" cy="2705100"/>
          </a:xfrm>
          <a:prstGeom prst="rect">
            <a:avLst/>
          </a:prstGeom>
          <a:noFill/>
        </p:spPr>
      </p:pic>
      <p:sp>
        <p:nvSpPr>
          <p:cNvPr id="12" name="TextBox 11"/>
          <p:cNvSpPr txBox="1"/>
          <p:nvPr/>
        </p:nvSpPr>
        <p:spPr>
          <a:xfrm>
            <a:off x="276807" y="5750124"/>
            <a:ext cx="2057400" cy="369332"/>
          </a:xfrm>
          <a:prstGeom prst="rect">
            <a:avLst/>
          </a:prstGeom>
          <a:noFill/>
        </p:spPr>
        <p:txBody>
          <a:bodyPr wrap="square" rtlCol="0">
            <a:spAutoFit/>
          </a:bodyPr>
          <a:lstStyle/>
          <a:p>
            <a:pPr algn="ctr"/>
            <a:r>
              <a:rPr lang="en-US" dirty="0" smtClean="0"/>
              <a:t>Desired Solution</a:t>
            </a:r>
            <a:endParaRPr lang="en-US" dirty="0"/>
          </a:p>
        </p:txBody>
      </p:sp>
      <p:grpSp>
        <p:nvGrpSpPr>
          <p:cNvPr id="42" name="Group 41"/>
          <p:cNvGrpSpPr/>
          <p:nvPr/>
        </p:nvGrpSpPr>
        <p:grpSpPr>
          <a:xfrm>
            <a:off x="4819263" y="3235524"/>
            <a:ext cx="1733937" cy="2310980"/>
            <a:chOff x="4590663" y="3124200"/>
            <a:chExt cx="1733937" cy="2310980"/>
          </a:xfrm>
        </p:grpSpPr>
        <p:pic>
          <p:nvPicPr>
            <p:cNvPr id="18" name="Picture 3" descr="F:\Research\Streaming2DMultiGrid\Test\Spain\spain.10.jpg"/>
            <p:cNvPicPr>
              <a:picLocks noChangeAspect="1" noChangeArrowheads="1"/>
            </p:cNvPicPr>
            <p:nvPr/>
          </p:nvPicPr>
          <p:blipFill>
            <a:blip r:embed="rId5" cstate="print"/>
            <a:srcRect/>
            <a:stretch>
              <a:fillRect/>
            </a:stretch>
          </p:blipFill>
          <p:spPr bwMode="auto">
            <a:xfrm>
              <a:off x="4591364" y="3124200"/>
              <a:ext cx="1733236" cy="2310980"/>
            </a:xfrm>
            <a:prstGeom prst="rect">
              <a:avLst/>
            </a:prstGeom>
            <a:noFill/>
          </p:spPr>
        </p:pic>
        <p:sp>
          <p:nvSpPr>
            <p:cNvPr id="14" name="TextBox 13"/>
            <p:cNvSpPr txBox="1"/>
            <p:nvPr/>
          </p:nvSpPr>
          <p:spPr>
            <a:xfrm>
              <a:off x="4590663" y="5151863"/>
              <a:ext cx="1728216" cy="276999"/>
            </a:xfrm>
            <a:prstGeom prst="rect">
              <a:avLst/>
            </a:prstGeom>
            <a:solidFill>
              <a:schemeClr val="bg1">
                <a:lumMod val="85000"/>
                <a:alpha val="80000"/>
              </a:schemeClr>
            </a:solidFill>
            <a:ln>
              <a:solidFill>
                <a:srgbClr val="7030A0"/>
              </a:solidFill>
            </a:ln>
          </p:spPr>
          <p:txBody>
            <a:bodyPr wrap="square" tIns="0" bIns="0" rtlCol="0">
              <a:spAutoFit/>
            </a:bodyPr>
            <a:lstStyle/>
            <a:p>
              <a:pPr algn="ctr"/>
              <a:r>
                <a:rPr lang="en-US" dirty="0" smtClean="0"/>
                <a:t>10 Iterations</a:t>
              </a:r>
              <a:endParaRPr lang="en-US" dirty="0"/>
            </a:p>
          </p:txBody>
        </p:sp>
      </p:grpSp>
      <p:grpSp>
        <p:nvGrpSpPr>
          <p:cNvPr id="40" name="Group 39"/>
          <p:cNvGrpSpPr/>
          <p:nvPr/>
        </p:nvGrpSpPr>
        <p:grpSpPr>
          <a:xfrm>
            <a:off x="6934200" y="3235524"/>
            <a:ext cx="1730797" cy="2307729"/>
            <a:chOff x="6705600" y="3124200"/>
            <a:chExt cx="1730797" cy="2307729"/>
          </a:xfrm>
        </p:grpSpPr>
        <p:pic>
          <p:nvPicPr>
            <p:cNvPr id="118792" name="Picture 8" descr="F:\Research\Streaming2DMultiGrid\Test\Spain\spain.100.jpg"/>
            <p:cNvPicPr>
              <a:picLocks noChangeAspect="1" noChangeArrowheads="1"/>
            </p:cNvPicPr>
            <p:nvPr/>
          </p:nvPicPr>
          <p:blipFill>
            <a:blip r:embed="rId6" cstate="print"/>
            <a:srcRect/>
            <a:stretch>
              <a:fillRect/>
            </a:stretch>
          </p:blipFill>
          <p:spPr bwMode="auto">
            <a:xfrm>
              <a:off x="6705600" y="3124200"/>
              <a:ext cx="1730797" cy="2307729"/>
            </a:xfrm>
            <a:prstGeom prst="rect">
              <a:avLst/>
            </a:prstGeom>
            <a:noFill/>
          </p:spPr>
        </p:pic>
        <p:sp>
          <p:nvSpPr>
            <p:cNvPr id="15" name="TextBox 14"/>
            <p:cNvSpPr txBox="1"/>
            <p:nvPr/>
          </p:nvSpPr>
          <p:spPr>
            <a:xfrm>
              <a:off x="6705600" y="5151863"/>
              <a:ext cx="1728216" cy="276999"/>
            </a:xfrm>
            <a:prstGeom prst="rect">
              <a:avLst/>
            </a:prstGeom>
            <a:solidFill>
              <a:schemeClr val="bg1">
                <a:lumMod val="85000"/>
                <a:alpha val="80000"/>
              </a:schemeClr>
            </a:solidFill>
            <a:ln>
              <a:solidFill>
                <a:srgbClr val="7030A0"/>
              </a:solidFill>
            </a:ln>
          </p:spPr>
          <p:txBody>
            <a:bodyPr wrap="square" tIns="0" bIns="0" rtlCol="0">
              <a:spAutoFit/>
            </a:bodyPr>
            <a:lstStyle/>
            <a:p>
              <a:pPr algn="ctr"/>
              <a:r>
                <a:rPr lang="en-US" dirty="0" smtClean="0"/>
                <a:t>100 Iterations</a:t>
              </a:r>
              <a:endParaRPr lang="en-US" dirty="0"/>
            </a:p>
          </p:txBody>
        </p:sp>
      </p:grpSp>
      <p:grpSp>
        <p:nvGrpSpPr>
          <p:cNvPr id="45" name="Group 44"/>
          <p:cNvGrpSpPr/>
          <p:nvPr/>
        </p:nvGrpSpPr>
        <p:grpSpPr>
          <a:xfrm>
            <a:off x="5044843" y="3588816"/>
            <a:ext cx="1737360" cy="2304288"/>
            <a:chOff x="4816243" y="3401292"/>
            <a:chExt cx="1737360" cy="2304288"/>
          </a:xfrm>
        </p:grpSpPr>
        <p:pic>
          <p:nvPicPr>
            <p:cNvPr id="46" name="Picture 4" descr="F:\Research\Streaming2DMultiGrid\Test\Spain\res.10.jpg"/>
            <p:cNvPicPr>
              <a:picLocks noChangeAspect="1" noChangeArrowheads="1"/>
            </p:cNvPicPr>
            <p:nvPr/>
          </p:nvPicPr>
          <p:blipFill>
            <a:blip r:embed="rId7" cstate="print"/>
            <a:srcRect/>
            <a:stretch>
              <a:fillRect/>
            </a:stretch>
          </p:blipFill>
          <p:spPr bwMode="auto">
            <a:xfrm>
              <a:off x="4817919" y="3401292"/>
              <a:ext cx="1728216" cy="2304288"/>
            </a:xfrm>
            <a:prstGeom prst="rect">
              <a:avLst/>
            </a:prstGeom>
            <a:noFill/>
          </p:spPr>
        </p:pic>
        <p:sp>
          <p:nvSpPr>
            <p:cNvPr id="47" name="TextBox 46"/>
            <p:cNvSpPr txBox="1"/>
            <p:nvPr/>
          </p:nvSpPr>
          <p:spPr>
            <a:xfrm>
              <a:off x="4816243" y="5149335"/>
              <a:ext cx="1737360" cy="553998"/>
            </a:xfrm>
            <a:prstGeom prst="rect">
              <a:avLst/>
            </a:prstGeom>
            <a:solidFill>
              <a:schemeClr val="bg1">
                <a:lumMod val="85000"/>
                <a:alpha val="50000"/>
              </a:schemeClr>
            </a:solidFill>
            <a:ln>
              <a:solidFill>
                <a:srgbClr val="7030A0"/>
              </a:solidFill>
            </a:ln>
          </p:spPr>
          <p:txBody>
            <a:bodyPr wrap="square" tIns="0" bIns="0" rtlCol="0">
              <a:spAutoFit/>
            </a:bodyPr>
            <a:lstStyle/>
            <a:p>
              <a:pPr algn="ctr"/>
              <a:r>
                <a:rPr lang="en-US" dirty="0" smtClean="0"/>
                <a:t>10 Iteration</a:t>
              </a:r>
            </a:p>
            <a:p>
              <a:pPr algn="ctr"/>
              <a:r>
                <a:rPr lang="en-US" dirty="0" smtClean="0"/>
                <a:t>Residual</a:t>
              </a:r>
              <a:endParaRPr lang="en-US" dirty="0"/>
            </a:p>
          </p:txBody>
        </p:sp>
      </p:grpSp>
      <p:grpSp>
        <p:nvGrpSpPr>
          <p:cNvPr id="48" name="Group 47"/>
          <p:cNvGrpSpPr/>
          <p:nvPr/>
        </p:nvGrpSpPr>
        <p:grpSpPr>
          <a:xfrm>
            <a:off x="7178443" y="3588816"/>
            <a:ext cx="1737360" cy="2304288"/>
            <a:chOff x="6949843" y="3401292"/>
            <a:chExt cx="1737360" cy="2304288"/>
          </a:xfrm>
        </p:grpSpPr>
        <p:pic>
          <p:nvPicPr>
            <p:cNvPr id="49" name="Picture 5" descr="F:\Research\Streaming2DMultiGrid\Test\Spain\res.100.jpg"/>
            <p:cNvPicPr>
              <a:picLocks noChangeAspect="1" noChangeArrowheads="1"/>
            </p:cNvPicPr>
            <p:nvPr/>
          </p:nvPicPr>
          <p:blipFill>
            <a:blip r:embed="rId8" cstate="print"/>
            <a:srcRect/>
            <a:stretch>
              <a:fillRect/>
            </a:stretch>
          </p:blipFill>
          <p:spPr bwMode="auto">
            <a:xfrm>
              <a:off x="6951519" y="3401292"/>
              <a:ext cx="1728216" cy="2304288"/>
            </a:xfrm>
            <a:prstGeom prst="rect">
              <a:avLst/>
            </a:prstGeom>
            <a:noFill/>
          </p:spPr>
        </p:pic>
        <p:sp>
          <p:nvSpPr>
            <p:cNvPr id="50" name="TextBox 49"/>
            <p:cNvSpPr txBox="1"/>
            <p:nvPr/>
          </p:nvSpPr>
          <p:spPr>
            <a:xfrm>
              <a:off x="6949843" y="5149335"/>
              <a:ext cx="1737360" cy="553998"/>
            </a:xfrm>
            <a:prstGeom prst="rect">
              <a:avLst/>
            </a:prstGeom>
            <a:solidFill>
              <a:schemeClr val="bg1">
                <a:lumMod val="85000"/>
                <a:alpha val="50000"/>
              </a:schemeClr>
            </a:solidFill>
            <a:ln>
              <a:solidFill>
                <a:srgbClr val="7030A0"/>
              </a:solidFill>
            </a:ln>
          </p:spPr>
          <p:txBody>
            <a:bodyPr wrap="square" tIns="0" bIns="0" rtlCol="0">
              <a:spAutoFit/>
            </a:bodyPr>
            <a:lstStyle/>
            <a:p>
              <a:pPr algn="ctr"/>
              <a:r>
                <a:rPr lang="en-US" dirty="0" smtClean="0"/>
                <a:t>100 Iteration</a:t>
              </a:r>
            </a:p>
            <a:p>
              <a:pPr algn="ctr"/>
              <a:r>
                <a:rPr lang="en-US" dirty="0" smtClean="0"/>
                <a:t>Residual</a:t>
              </a:r>
              <a:endParaRPr lang="en-US" dirty="0"/>
            </a:p>
          </p:txBody>
        </p:sp>
      </p:grpSp>
      <p:grpSp>
        <p:nvGrpSpPr>
          <p:cNvPr id="64" name="Group 63"/>
          <p:cNvGrpSpPr/>
          <p:nvPr/>
        </p:nvGrpSpPr>
        <p:grpSpPr>
          <a:xfrm>
            <a:off x="2743200" y="3235524"/>
            <a:ext cx="1728216" cy="2304288"/>
            <a:chOff x="685800" y="2971800"/>
            <a:chExt cx="1728216" cy="2304288"/>
          </a:xfrm>
        </p:grpSpPr>
        <p:pic>
          <p:nvPicPr>
            <p:cNvPr id="65" name="Picture 12" descr="F:\Research\Streaming2DMultiGrid\Test\Spain\spain.2.jpg"/>
            <p:cNvPicPr>
              <a:picLocks noChangeAspect="1" noChangeArrowheads="1"/>
            </p:cNvPicPr>
            <p:nvPr/>
          </p:nvPicPr>
          <p:blipFill>
            <a:blip r:embed="rId9" cstate="print"/>
            <a:srcRect/>
            <a:stretch>
              <a:fillRect/>
            </a:stretch>
          </p:blipFill>
          <p:spPr bwMode="auto">
            <a:xfrm>
              <a:off x="685800" y="2971800"/>
              <a:ext cx="1728216" cy="2304288"/>
            </a:xfrm>
            <a:prstGeom prst="rect">
              <a:avLst/>
            </a:prstGeom>
            <a:noFill/>
          </p:spPr>
        </p:pic>
        <p:sp>
          <p:nvSpPr>
            <p:cNvPr id="66" name="TextBox 65"/>
            <p:cNvSpPr txBox="1"/>
            <p:nvPr/>
          </p:nvSpPr>
          <p:spPr>
            <a:xfrm>
              <a:off x="685800" y="4990132"/>
              <a:ext cx="1728216" cy="276999"/>
            </a:xfrm>
            <a:prstGeom prst="rect">
              <a:avLst/>
            </a:prstGeom>
            <a:solidFill>
              <a:schemeClr val="bg1">
                <a:lumMod val="85000"/>
                <a:alpha val="80000"/>
              </a:schemeClr>
            </a:solidFill>
            <a:ln>
              <a:solidFill>
                <a:srgbClr val="7030A0"/>
              </a:solidFill>
            </a:ln>
          </p:spPr>
          <p:txBody>
            <a:bodyPr wrap="square" tIns="0" bIns="0" rtlCol="0">
              <a:spAutoFit/>
            </a:bodyPr>
            <a:lstStyle/>
            <a:p>
              <a:pPr algn="ctr"/>
              <a:r>
                <a:rPr lang="en-US" dirty="0" smtClean="0"/>
                <a:t>2 Iterations</a:t>
              </a:r>
              <a:endParaRPr lang="en-US" dirty="0"/>
            </a:p>
          </p:txBody>
        </p:sp>
      </p:grpSp>
      <p:grpSp>
        <p:nvGrpSpPr>
          <p:cNvPr id="58" name="Group 57"/>
          <p:cNvGrpSpPr/>
          <p:nvPr/>
        </p:nvGrpSpPr>
        <p:grpSpPr>
          <a:xfrm>
            <a:off x="2954764" y="3577264"/>
            <a:ext cx="1730760" cy="2304288"/>
            <a:chOff x="683256" y="3124200"/>
            <a:chExt cx="1730760" cy="2304288"/>
          </a:xfrm>
        </p:grpSpPr>
        <p:pic>
          <p:nvPicPr>
            <p:cNvPr id="60" name="Picture 11" descr="F:\Research\Streaming2DMultiGrid\Test\Spain\res.2.jpg"/>
            <p:cNvPicPr>
              <a:picLocks noChangeAspect="1" noChangeArrowheads="1"/>
            </p:cNvPicPr>
            <p:nvPr/>
          </p:nvPicPr>
          <p:blipFill>
            <a:blip r:embed="rId10" cstate="print"/>
            <a:srcRect/>
            <a:stretch>
              <a:fillRect/>
            </a:stretch>
          </p:blipFill>
          <p:spPr bwMode="auto">
            <a:xfrm>
              <a:off x="685800" y="3124200"/>
              <a:ext cx="1728216" cy="2304288"/>
            </a:xfrm>
            <a:prstGeom prst="rect">
              <a:avLst/>
            </a:prstGeom>
            <a:noFill/>
          </p:spPr>
        </p:pic>
        <p:sp>
          <p:nvSpPr>
            <p:cNvPr id="61" name="TextBox 60"/>
            <p:cNvSpPr txBox="1"/>
            <p:nvPr/>
          </p:nvSpPr>
          <p:spPr>
            <a:xfrm>
              <a:off x="683256" y="4867469"/>
              <a:ext cx="1728216" cy="553998"/>
            </a:xfrm>
            <a:prstGeom prst="rect">
              <a:avLst/>
            </a:prstGeom>
            <a:solidFill>
              <a:schemeClr val="bg1">
                <a:lumMod val="85000"/>
                <a:alpha val="50000"/>
              </a:schemeClr>
            </a:solidFill>
            <a:ln>
              <a:solidFill>
                <a:srgbClr val="7030A0"/>
              </a:solidFill>
            </a:ln>
          </p:spPr>
          <p:txBody>
            <a:bodyPr wrap="square" tIns="0" bIns="0" rtlCol="0">
              <a:spAutoFit/>
            </a:bodyPr>
            <a:lstStyle/>
            <a:p>
              <a:pPr algn="ctr"/>
              <a:r>
                <a:rPr lang="en-US" dirty="0" smtClean="0"/>
                <a:t>2 Iteration</a:t>
              </a:r>
            </a:p>
            <a:p>
              <a:pPr algn="ctr"/>
              <a:r>
                <a:rPr lang="en-US" dirty="0" smtClean="0"/>
                <a:t>Residual</a:t>
              </a:r>
              <a:endParaRPr lang="en-US" dirty="0"/>
            </a:p>
          </p:txBody>
        </p:sp>
      </p:grpSp>
    </p:spTree>
    <p:custDataLst>
      <p:tags r:id="rId1"/>
    </p:custDataLst>
  </p:cSld>
  <p:clrMapOvr>
    <a:masterClrMapping/>
  </p:clrMapOvr>
  <p:transition advTm="1546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1000"/>
                                        <p:tgtEl>
                                          <p:spTgt spid="48"/>
                                        </p:tgtEl>
                                      </p:cBhvr>
                                    </p:animEffect>
                                  </p:childTnLst>
                                </p:cTn>
                              </p:par>
                              <p:par>
                                <p:cTn id="11" presetID="10"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a:xfrm>
            <a:off x="3973147" y="4982976"/>
            <a:ext cx="12954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p:cNvCxnSpPr/>
          <p:nvPr/>
        </p:nvCxnSpPr>
        <p:spPr>
          <a:xfrm>
            <a:off x="5073475" y="5785584"/>
            <a:ext cx="306705"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808095" y="5584692"/>
            <a:ext cx="306705"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51" idx="1"/>
          </p:cNvCxnSpPr>
          <p:nvPr/>
        </p:nvCxnSpPr>
        <p:spPr>
          <a:xfrm>
            <a:off x="2519680" y="3463040"/>
            <a:ext cx="32613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Multigrid Solvers</a:t>
            </a:r>
            <a:endParaRPr lang="en-US" dirty="0"/>
          </a:p>
        </p:txBody>
      </p:sp>
      <p:sp>
        <p:nvSpPr>
          <p:cNvPr id="3" name="Content Placeholder 2"/>
          <p:cNvSpPr>
            <a:spLocks noGrp="1"/>
          </p:cNvSpPr>
          <p:nvPr>
            <p:ph idx="1"/>
          </p:nvPr>
        </p:nvSpPr>
        <p:spPr>
          <a:xfrm>
            <a:off x="457200" y="1166880"/>
            <a:ext cx="8382000" cy="5257800"/>
          </a:xfrm>
        </p:spPr>
        <p:txBody>
          <a:bodyPr tIns="45720">
            <a:normAutofit/>
          </a:bodyPr>
          <a:lstStyle/>
          <a:p>
            <a:pPr marL="0" indent="0">
              <a:buNone/>
            </a:pPr>
            <a:r>
              <a:rPr lang="en-US" u="sng" dirty="0" smtClean="0"/>
              <a:t>V-Cycle Algorithm</a:t>
            </a:r>
            <a:r>
              <a:rPr lang="en-US" dirty="0" smtClean="0"/>
              <a:t>:</a:t>
            </a:r>
          </a:p>
          <a:p>
            <a:pPr marL="0" indent="0">
              <a:spcBef>
                <a:spcPts val="0"/>
              </a:spcBef>
              <a:buNone/>
            </a:pPr>
            <a:r>
              <a:rPr lang="en-US" dirty="0" smtClean="0"/>
              <a:t>The process is </a:t>
            </a:r>
            <a:r>
              <a:rPr lang="en-US" dirty="0" err="1" smtClean="0"/>
              <a:t>recursed</a:t>
            </a:r>
            <a:r>
              <a:rPr lang="en-US" dirty="0" smtClean="0"/>
              <a:t> for the low-res problem.</a:t>
            </a:r>
          </a:p>
          <a:p>
            <a:pPr marL="0" indent="0">
              <a:buNone/>
            </a:pPr>
            <a:endParaRPr lang="en-US" sz="2400" u="sng" dirty="0" smtClean="0"/>
          </a:p>
        </p:txBody>
      </p:sp>
      <p:sp>
        <p:nvSpPr>
          <p:cNvPr id="59" name="Content Placeholder 2"/>
          <p:cNvSpPr txBox="1">
            <a:spLocks/>
          </p:cNvSpPr>
          <p:nvPr/>
        </p:nvSpPr>
        <p:spPr>
          <a:xfrm>
            <a:off x="457200" y="1395480"/>
            <a:ext cx="8229600" cy="5257800"/>
          </a:xfrm>
          <a:prstGeom prst="rect">
            <a:avLst/>
          </a:prstGeom>
        </p:spPr>
        <p:txBody>
          <a:bodyPr vert="horz" lIns="91440" tIns="45720" rIns="91440" bIns="45720" numCol="2"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4" name="Group 21"/>
          <p:cNvGrpSpPr/>
          <p:nvPr/>
        </p:nvGrpSpPr>
        <p:grpSpPr>
          <a:xfrm>
            <a:off x="350980" y="2333724"/>
            <a:ext cx="1217295" cy="1623060"/>
            <a:chOff x="154305" y="2796540"/>
            <a:chExt cx="1217295" cy="1623060"/>
          </a:xfrm>
        </p:grpSpPr>
        <p:pic>
          <p:nvPicPr>
            <p:cNvPr id="24" name="Picture 3" descr="F:\Research\Streaming2DMultiGrid\Code\Test\misha.small.jpg"/>
            <p:cNvPicPr>
              <a:picLocks noChangeAspect="1" noChangeArrowheads="1"/>
            </p:cNvPicPr>
            <p:nvPr/>
          </p:nvPicPr>
          <p:blipFill>
            <a:blip r:embed="rId4"/>
            <a:srcRect/>
            <a:stretch>
              <a:fillRect/>
            </a:stretch>
          </p:blipFill>
          <p:spPr bwMode="auto">
            <a:xfrm>
              <a:off x="154305" y="2796540"/>
              <a:ext cx="1217295" cy="162306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5" name="Rounded Rectangle 24"/>
            <p:cNvSpPr/>
            <p:nvPr/>
          </p:nvSpPr>
          <p:spPr>
            <a:xfrm>
              <a:off x="286328" y="4114800"/>
              <a:ext cx="990600" cy="304800"/>
            </a:xfrm>
            <a:prstGeom prst="roundRect">
              <a:avLst/>
            </a:prstGeom>
            <a:solidFill>
              <a:schemeClr val="bg1">
                <a:alpha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Desired</a:t>
              </a:r>
              <a:endParaRPr lang="en-US" sz="1600" b="1" dirty="0">
                <a:solidFill>
                  <a:schemeClr val="tx1"/>
                </a:solidFill>
              </a:endParaRPr>
            </a:p>
          </p:txBody>
        </p:sp>
      </p:grpSp>
      <p:grpSp>
        <p:nvGrpSpPr>
          <p:cNvPr id="5" name="Group 16"/>
          <p:cNvGrpSpPr/>
          <p:nvPr/>
        </p:nvGrpSpPr>
        <p:grpSpPr>
          <a:xfrm>
            <a:off x="1325420" y="2654736"/>
            <a:ext cx="1229960" cy="1627632"/>
            <a:chOff x="2810164" y="3096768"/>
            <a:chExt cx="1229960" cy="1627632"/>
          </a:xfrm>
        </p:grpSpPr>
        <p:pic>
          <p:nvPicPr>
            <p:cNvPr id="18" name="Picture 2" descr="F:\Research\Streaming2DMultiGrid\Test\Spain\spain.0.jpg"/>
            <p:cNvPicPr>
              <a:picLocks noChangeAspect="1" noChangeArrowheads="1"/>
            </p:cNvPicPr>
            <p:nvPr/>
          </p:nvPicPr>
          <p:blipFill>
            <a:blip r:embed="rId5" cstate="print"/>
            <a:srcRect/>
            <a:stretch>
              <a:fillRect/>
            </a:stretch>
          </p:blipFill>
          <p:spPr bwMode="auto">
            <a:xfrm>
              <a:off x="2819400" y="3096768"/>
              <a:ext cx="1220724" cy="16276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Rounded Rectangle 18"/>
            <p:cNvSpPr/>
            <p:nvPr/>
          </p:nvSpPr>
          <p:spPr>
            <a:xfrm>
              <a:off x="2810164" y="4413654"/>
              <a:ext cx="1219200" cy="304800"/>
            </a:xfrm>
            <a:prstGeom prst="roundRect">
              <a:avLst/>
            </a:prstGeom>
            <a:solidFill>
              <a:schemeClr val="bg1">
                <a:alpha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rPr>
                <a:t>Best-Guess</a:t>
              </a:r>
              <a:endParaRPr lang="en-US" sz="1400" i="1" dirty="0">
                <a:solidFill>
                  <a:schemeClr val="tx1"/>
                </a:solidFill>
              </a:endParaRPr>
            </a:p>
          </p:txBody>
        </p:sp>
      </p:grpSp>
      <p:grpSp>
        <p:nvGrpSpPr>
          <p:cNvPr id="6" name="Group 31"/>
          <p:cNvGrpSpPr/>
          <p:nvPr/>
        </p:nvGrpSpPr>
        <p:grpSpPr>
          <a:xfrm>
            <a:off x="1496292" y="2938752"/>
            <a:ext cx="1220724" cy="1627632"/>
            <a:chOff x="3962400" y="3246580"/>
            <a:chExt cx="1220724" cy="1627632"/>
          </a:xfrm>
        </p:grpSpPr>
        <p:pic>
          <p:nvPicPr>
            <p:cNvPr id="33" name="Picture 3" descr="F:\Research\Streaming2DMultiGrid\Test\Spain\spain.10.jpg"/>
            <p:cNvPicPr>
              <a:picLocks noChangeAspect="1" noChangeArrowheads="1"/>
            </p:cNvPicPr>
            <p:nvPr/>
          </p:nvPicPr>
          <p:blipFill>
            <a:blip r:embed="rId6" cstate="print"/>
            <a:srcRect/>
            <a:stretch>
              <a:fillRect/>
            </a:stretch>
          </p:blipFill>
          <p:spPr bwMode="auto">
            <a:xfrm>
              <a:off x="3962400" y="3246580"/>
              <a:ext cx="1220724" cy="16276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4" name="Rounded Rectangle 33"/>
            <p:cNvSpPr/>
            <p:nvPr/>
          </p:nvSpPr>
          <p:spPr>
            <a:xfrm>
              <a:off x="4075544" y="4560452"/>
              <a:ext cx="990600" cy="304800"/>
            </a:xfrm>
            <a:prstGeom prst="roundRect">
              <a:avLst/>
            </a:prstGeom>
            <a:solidFill>
              <a:schemeClr val="bg1">
                <a:alpha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rPr>
                <a:t>Iterated</a:t>
              </a:r>
              <a:endParaRPr lang="en-US" sz="1600" i="1" dirty="0">
                <a:solidFill>
                  <a:schemeClr val="tx1"/>
                </a:solidFill>
              </a:endParaRPr>
            </a:p>
          </p:txBody>
        </p:sp>
      </p:grpSp>
      <p:cxnSp>
        <p:nvCxnSpPr>
          <p:cNvPr id="14" name="Elbow Connector 33"/>
          <p:cNvCxnSpPr/>
          <p:nvPr/>
        </p:nvCxnSpPr>
        <p:spPr>
          <a:xfrm rot="16200000" flipH="1">
            <a:off x="630384" y="4308920"/>
            <a:ext cx="1626752" cy="922480"/>
          </a:xfrm>
          <a:prstGeom prst="bentConnector2">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7" name="Group 25"/>
          <p:cNvGrpSpPr/>
          <p:nvPr/>
        </p:nvGrpSpPr>
        <p:grpSpPr>
          <a:xfrm>
            <a:off x="2592705" y="4772124"/>
            <a:ext cx="1217295" cy="1623060"/>
            <a:chOff x="2592705" y="5234940"/>
            <a:chExt cx="1217295" cy="1623060"/>
          </a:xfrm>
        </p:grpSpPr>
        <p:pic>
          <p:nvPicPr>
            <p:cNvPr id="15" name="Picture 4" descr="F:\Research\Streaming2DMultiGrid\Code\Test\res.jpg"/>
            <p:cNvPicPr>
              <a:picLocks noChangeAspect="1" noChangeArrowheads="1"/>
            </p:cNvPicPr>
            <p:nvPr/>
          </p:nvPicPr>
          <p:blipFill>
            <a:blip r:embed="rId7" cstate="print"/>
            <a:srcRect/>
            <a:stretch>
              <a:fillRect/>
            </a:stretch>
          </p:blipFill>
          <p:spPr bwMode="auto">
            <a:xfrm>
              <a:off x="2592705" y="5234940"/>
              <a:ext cx="1217295" cy="162306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6" name="Rounded Rectangle 15"/>
            <p:cNvSpPr/>
            <p:nvPr/>
          </p:nvSpPr>
          <p:spPr>
            <a:xfrm>
              <a:off x="2706256" y="6553200"/>
              <a:ext cx="990600" cy="304800"/>
            </a:xfrm>
            <a:prstGeom prst="roundRect">
              <a:avLst/>
            </a:prstGeom>
            <a:solidFill>
              <a:schemeClr val="bg1">
                <a:alpha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Residual</a:t>
              </a:r>
              <a:endParaRPr lang="en-US" b="1" dirty="0">
                <a:solidFill>
                  <a:schemeClr val="tx1"/>
                </a:solidFill>
              </a:endParaRPr>
            </a:p>
          </p:txBody>
        </p:sp>
      </p:grpSp>
      <p:cxnSp>
        <p:nvCxnSpPr>
          <p:cNvPr id="20" name="Straight Connector 19"/>
          <p:cNvCxnSpPr/>
          <p:nvPr/>
        </p:nvCxnSpPr>
        <p:spPr>
          <a:xfrm rot="5400000">
            <a:off x="1683133" y="4978751"/>
            <a:ext cx="826652" cy="19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235200" y="5583536"/>
            <a:ext cx="306705" cy="11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57200" y="1700784"/>
            <a:ext cx="7372531" cy="707886"/>
          </a:xfrm>
          <a:prstGeom prst="rect">
            <a:avLst/>
          </a:prstGeom>
          <a:noFill/>
        </p:spPr>
        <p:txBody>
          <a:bodyPr wrap="none" rtlCol="0">
            <a:spAutoFit/>
          </a:bodyPr>
          <a:lstStyle/>
          <a:p>
            <a:pPr marL="457200" indent="-457200">
              <a:buFont typeface="+mj-lt"/>
              <a:buAutoNum type="arabicPeriod"/>
            </a:pPr>
            <a:r>
              <a:rPr lang="en-US" sz="2200" dirty="0" smtClean="0">
                <a:latin typeface="Consolas" pitchFamily="49" charset="0"/>
                <a:cs typeface="Arial" pitchFamily="34" charset="0"/>
              </a:rPr>
              <a:t>Perform a few updates on the high-res image</a:t>
            </a:r>
          </a:p>
          <a:p>
            <a:endParaRPr lang="en-US" dirty="0"/>
          </a:p>
        </p:txBody>
      </p:sp>
      <p:sp>
        <p:nvSpPr>
          <p:cNvPr id="23" name="TextBox 22"/>
          <p:cNvSpPr txBox="1"/>
          <p:nvPr/>
        </p:nvSpPr>
        <p:spPr>
          <a:xfrm>
            <a:off x="457200" y="1700784"/>
            <a:ext cx="5622052" cy="430887"/>
          </a:xfrm>
          <a:prstGeom prst="rect">
            <a:avLst/>
          </a:prstGeom>
          <a:noFill/>
        </p:spPr>
        <p:txBody>
          <a:bodyPr wrap="none" rtlCol="0">
            <a:spAutoFit/>
          </a:bodyPr>
          <a:lstStyle/>
          <a:p>
            <a:pPr marL="457200" indent="-457200">
              <a:buFont typeface="+mj-lt"/>
              <a:buAutoNum type="arabicPeriod" startAt="2"/>
            </a:pPr>
            <a:r>
              <a:rPr lang="en-US" sz="2200" dirty="0" smtClean="0">
                <a:latin typeface="Consolas" pitchFamily="49" charset="0"/>
                <a:cs typeface="Arial" pitchFamily="34" charset="0"/>
              </a:rPr>
              <a:t>Compute the residual constraints</a:t>
            </a:r>
          </a:p>
        </p:txBody>
      </p:sp>
      <p:grpSp>
        <p:nvGrpSpPr>
          <p:cNvPr id="8" name="Group 29"/>
          <p:cNvGrpSpPr/>
          <p:nvPr/>
        </p:nvGrpSpPr>
        <p:grpSpPr>
          <a:xfrm>
            <a:off x="4142508" y="5129804"/>
            <a:ext cx="688112" cy="932872"/>
            <a:chOff x="4142508" y="5592620"/>
            <a:chExt cx="688112" cy="932872"/>
          </a:xfrm>
        </p:grpSpPr>
        <p:pic>
          <p:nvPicPr>
            <p:cNvPr id="27" name="Picture 3" descr="F:\Research\Streaming2DMultiGrid\Code\Test\misha.small.jpg"/>
            <p:cNvPicPr>
              <a:picLocks noChangeAspect="1" noChangeArrowheads="1"/>
            </p:cNvPicPr>
            <p:nvPr/>
          </p:nvPicPr>
          <p:blipFill>
            <a:blip r:embed="rId8" cstate="print"/>
            <a:srcRect/>
            <a:stretch>
              <a:fillRect/>
            </a:stretch>
          </p:blipFill>
          <p:spPr bwMode="auto">
            <a:xfrm>
              <a:off x="4144819" y="5592620"/>
              <a:ext cx="685801" cy="9144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8" name="Rounded Rectangle 27"/>
            <p:cNvSpPr/>
            <p:nvPr/>
          </p:nvSpPr>
          <p:spPr>
            <a:xfrm>
              <a:off x="4142508" y="6296892"/>
              <a:ext cx="685800" cy="228600"/>
            </a:xfrm>
            <a:prstGeom prst="roundRect">
              <a:avLst/>
            </a:prstGeom>
            <a:solidFill>
              <a:schemeClr val="bg1">
                <a:alpha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Desired</a:t>
              </a:r>
              <a:endParaRPr lang="en-US" sz="1100" b="1" dirty="0">
                <a:solidFill>
                  <a:schemeClr val="tx1"/>
                </a:solidFill>
              </a:endParaRPr>
            </a:p>
          </p:txBody>
        </p:sp>
      </p:grpSp>
      <p:sp>
        <p:nvSpPr>
          <p:cNvPr id="31" name="TextBox 30"/>
          <p:cNvSpPr txBox="1"/>
          <p:nvPr/>
        </p:nvSpPr>
        <p:spPr>
          <a:xfrm>
            <a:off x="457200" y="1700784"/>
            <a:ext cx="5777544" cy="430887"/>
          </a:xfrm>
          <a:prstGeom prst="rect">
            <a:avLst/>
          </a:prstGeom>
          <a:noFill/>
        </p:spPr>
        <p:txBody>
          <a:bodyPr wrap="none" rtlCol="0">
            <a:spAutoFit/>
          </a:bodyPr>
          <a:lstStyle/>
          <a:p>
            <a:pPr marL="457200" indent="-457200">
              <a:buFont typeface="+mj-lt"/>
              <a:buAutoNum type="arabicPeriod" startAt="3"/>
            </a:pPr>
            <a:r>
              <a:rPr lang="en-US" sz="2200" dirty="0" smtClean="0">
                <a:latin typeface="Consolas" pitchFamily="49" charset="0"/>
                <a:cs typeface="Arial" pitchFamily="34" charset="0"/>
              </a:rPr>
              <a:t>Down-sample, solve, and up-sample</a:t>
            </a:r>
          </a:p>
        </p:txBody>
      </p:sp>
      <p:grpSp>
        <p:nvGrpSpPr>
          <p:cNvPr id="9" name="Group 31"/>
          <p:cNvGrpSpPr/>
          <p:nvPr/>
        </p:nvGrpSpPr>
        <p:grpSpPr>
          <a:xfrm>
            <a:off x="4419599" y="5300676"/>
            <a:ext cx="685801" cy="914400"/>
            <a:chOff x="4419599" y="5763492"/>
            <a:chExt cx="685801" cy="914400"/>
          </a:xfrm>
        </p:grpSpPr>
        <p:pic>
          <p:nvPicPr>
            <p:cNvPr id="35" name="Picture 3" descr="F:\Research\Streaming2DMultiGrid\Code\Test\misha.small.jpg"/>
            <p:cNvPicPr>
              <a:picLocks noChangeAspect="1" noChangeArrowheads="1"/>
            </p:cNvPicPr>
            <p:nvPr/>
          </p:nvPicPr>
          <p:blipFill>
            <a:blip r:embed="rId8" cstate="print"/>
            <a:srcRect/>
            <a:stretch>
              <a:fillRect/>
            </a:stretch>
          </p:blipFill>
          <p:spPr bwMode="auto">
            <a:xfrm>
              <a:off x="4419599" y="5763492"/>
              <a:ext cx="685801"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6" name="Rounded Rectangle 35"/>
            <p:cNvSpPr/>
            <p:nvPr/>
          </p:nvSpPr>
          <p:spPr>
            <a:xfrm>
              <a:off x="4426524" y="6449292"/>
              <a:ext cx="667328" cy="228600"/>
            </a:xfrm>
            <a:prstGeom prst="roundRect">
              <a:avLst/>
            </a:prstGeom>
            <a:solidFill>
              <a:schemeClr val="bg1">
                <a:alpha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smtClean="0">
                  <a:solidFill>
                    <a:schemeClr val="tx1"/>
                  </a:solidFill>
                </a:rPr>
                <a:t>Solved</a:t>
              </a:r>
              <a:endParaRPr lang="en-US" sz="1100" i="1" dirty="0">
                <a:solidFill>
                  <a:schemeClr val="tx1"/>
                </a:solidFill>
              </a:endParaRPr>
            </a:p>
          </p:txBody>
        </p:sp>
      </p:grpSp>
      <p:grpSp>
        <p:nvGrpSpPr>
          <p:cNvPr id="10" name="Group 40"/>
          <p:cNvGrpSpPr/>
          <p:nvPr/>
        </p:nvGrpSpPr>
        <p:grpSpPr>
          <a:xfrm>
            <a:off x="5382085" y="4772124"/>
            <a:ext cx="1217295" cy="1623060"/>
            <a:chOff x="5382085" y="5234940"/>
            <a:chExt cx="1217295" cy="1623060"/>
          </a:xfrm>
        </p:grpSpPr>
        <p:pic>
          <p:nvPicPr>
            <p:cNvPr id="38" name="Picture 4" descr="F:\Research\Streaming2DMultiGrid\Code\Test\res.jpg"/>
            <p:cNvPicPr>
              <a:picLocks noChangeAspect="1" noChangeArrowheads="1"/>
            </p:cNvPicPr>
            <p:nvPr/>
          </p:nvPicPr>
          <p:blipFill>
            <a:blip r:embed="rId7" cstate="print"/>
            <a:srcRect/>
            <a:stretch>
              <a:fillRect/>
            </a:stretch>
          </p:blipFill>
          <p:spPr bwMode="auto">
            <a:xfrm>
              <a:off x="5382085" y="5234940"/>
              <a:ext cx="1217295" cy="16230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0" name="Rounded Rectangle 39"/>
            <p:cNvSpPr/>
            <p:nvPr/>
          </p:nvSpPr>
          <p:spPr>
            <a:xfrm>
              <a:off x="5417124" y="6629400"/>
              <a:ext cx="1154548" cy="228600"/>
            </a:xfrm>
            <a:prstGeom prst="roundRect">
              <a:avLst/>
            </a:prstGeom>
            <a:solidFill>
              <a:schemeClr val="bg1">
                <a:alpha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smtClean="0">
                  <a:solidFill>
                    <a:schemeClr val="tx1"/>
                  </a:solidFill>
                </a:rPr>
                <a:t>Up-Sampled</a:t>
              </a:r>
              <a:endParaRPr lang="en-US" sz="1400" i="1" dirty="0">
                <a:solidFill>
                  <a:schemeClr val="tx1"/>
                </a:solidFill>
              </a:endParaRPr>
            </a:p>
          </p:txBody>
        </p:sp>
      </p:grpSp>
      <p:cxnSp>
        <p:nvCxnSpPr>
          <p:cNvPr id="46" name="Straight Connector 45"/>
          <p:cNvCxnSpPr>
            <a:endCxn id="51" idx="2"/>
          </p:cNvCxnSpPr>
          <p:nvPr/>
        </p:nvCxnSpPr>
        <p:spPr>
          <a:xfrm rot="16200000" flipV="1">
            <a:off x="5436379" y="4224261"/>
            <a:ext cx="109572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51" idx="3"/>
          </p:cNvCxnSpPr>
          <p:nvPr/>
        </p:nvCxnSpPr>
        <p:spPr>
          <a:xfrm flipV="1">
            <a:off x="6187440" y="3472914"/>
            <a:ext cx="259540" cy="28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1" name="Group 48"/>
          <p:cNvGrpSpPr/>
          <p:nvPr/>
        </p:nvGrpSpPr>
        <p:grpSpPr>
          <a:xfrm>
            <a:off x="6445075" y="2661384"/>
            <a:ext cx="1219200" cy="1623060"/>
            <a:chOff x="6445075" y="3124200"/>
            <a:chExt cx="1219200" cy="1623060"/>
          </a:xfrm>
        </p:grpSpPr>
        <p:pic>
          <p:nvPicPr>
            <p:cNvPr id="43" name="Picture 3" descr="F:\Research\Streaming2DMultiGrid\Code\Test\misha.small.jpg"/>
            <p:cNvPicPr>
              <a:picLocks noChangeAspect="1" noChangeArrowheads="1"/>
            </p:cNvPicPr>
            <p:nvPr/>
          </p:nvPicPr>
          <p:blipFill>
            <a:blip r:embed="rId4"/>
            <a:srcRect/>
            <a:stretch>
              <a:fillRect/>
            </a:stretch>
          </p:blipFill>
          <p:spPr bwMode="auto">
            <a:xfrm>
              <a:off x="6446980" y="3124200"/>
              <a:ext cx="1217295" cy="16230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8" name="Rounded Rectangle 47"/>
            <p:cNvSpPr/>
            <p:nvPr/>
          </p:nvSpPr>
          <p:spPr>
            <a:xfrm>
              <a:off x="6445075" y="4432126"/>
              <a:ext cx="1219200" cy="304800"/>
            </a:xfrm>
            <a:prstGeom prst="roundRect">
              <a:avLst/>
            </a:prstGeom>
            <a:solidFill>
              <a:schemeClr val="bg1">
                <a:alpha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rPr>
                <a:t>Best-Guess</a:t>
              </a:r>
              <a:endParaRPr lang="en-US" sz="1600" i="1" dirty="0">
                <a:solidFill>
                  <a:schemeClr val="tx1"/>
                </a:solidFill>
              </a:endParaRPr>
            </a:p>
          </p:txBody>
        </p:sp>
      </p:grpSp>
      <p:sp>
        <p:nvSpPr>
          <p:cNvPr id="50" name="TextBox 49"/>
          <p:cNvSpPr txBox="1"/>
          <p:nvPr/>
        </p:nvSpPr>
        <p:spPr>
          <a:xfrm>
            <a:off x="457200" y="1700784"/>
            <a:ext cx="6244017" cy="430887"/>
          </a:xfrm>
          <a:prstGeom prst="rect">
            <a:avLst/>
          </a:prstGeom>
          <a:noFill/>
        </p:spPr>
        <p:txBody>
          <a:bodyPr wrap="none" rtlCol="0">
            <a:spAutoFit/>
          </a:bodyPr>
          <a:lstStyle/>
          <a:p>
            <a:pPr marL="457200" indent="-457200">
              <a:buFont typeface="+mj-lt"/>
              <a:buAutoNum type="arabicPeriod" startAt="4"/>
            </a:pPr>
            <a:r>
              <a:rPr lang="en-US" sz="2200" dirty="0" smtClean="0">
                <a:latin typeface="Consolas" pitchFamily="49" charset="0"/>
                <a:cs typeface="Arial" pitchFamily="34" charset="0"/>
              </a:rPr>
              <a:t>Sum the low-res and high-res results</a:t>
            </a:r>
          </a:p>
        </p:txBody>
      </p:sp>
      <p:grpSp>
        <p:nvGrpSpPr>
          <p:cNvPr id="12" name="Group 62"/>
          <p:cNvGrpSpPr/>
          <p:nvPr/>
        </p:nvGrpSpPr>
        <p:grpSpPr>
          <a:xfrm>
            <a:off x="6599380" y="2943324"/>
            <a:ext cx="1217295" cy="1623060"/>
            <a:chOff x="6402705" y="3406140"/>
            <a:chExt cx="1217295" cy="1623060"/>
          </a:xfrm>
        </p:grpSpPr>
        <p:pic>
          <p:nvPicPr>
            <p:cNvPr id="52" name="Picture 2" descr="F:\Research\Streaming2DMultiGrid\Code\Test\misha.small.jpg"/>
            <p:cNvPicPr>
              <a:picLocks noChangeAspect="1" noChangeArrowheads="1"/>
            </p:cNvPicPr>
            <p:nvPr/>
          </p:nvPicPr>
          <p:blipFill>
            <a:blip r:embed="rId4"/>
            <a:srcRect/>
            <a:stretch>
              <a:fillRect/>
            </a:stretch>
          </p:blipFill>
          <p:spPr bwMode="auto">
            <a:xfrm>
              <a:off x="6402705" y="3406140"/>
              <a:ext cx="1217295" cy="16230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3" name="Rounded Rectangle 52"/>
            <p:cNvSpPr/>
            <p:nvPr/>
          </p:nvSpPr>
          <p:spPr>
            <a:xfrm>
              <a:off x="6513944" y="4724400"/>
              <a:ext cx="990600" cy="304800"/>
            </a:xfrm>
            <a:prstGeom prst="roundRect">
              <a:avLst/>
            </a:prstGeom>
            <a:solidFill>
              <a:schemeClr val="bg1">
                <a:alpha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chemeClr val="tx1"/>
                  </a:solidFill>
                </a:rPr>
                <a:t>Iterated</a:t>
              </a:r>
              <a:endParaRPr lang="en-US" sz="1600" i="1" dirty="0">
                <a:solidFill>
                  <a:schemeClr val="tx1"/>
                </a:solidFill>
              </a:endParaRPr>
            </a:p>
          </p:txBody>
        </p:sp>
      </p:grpSp>
      <p:sp>
        <p:nvSpPr>
          <p:cNvPr id="54" name="TextBox 53"/>
          <p:cNvSpPr txBox="1"/>
          <p:nvPr/>
        </p:nvSpPr>
        <p:spPr>
          <a:xfrm>
            <a:off x="457200" y="1700784"/>
            <a:ext cx="4533613" cy="430887"/>
          </a:xfrm>
          <a:prstGeom prst="rect">
            <a:avLst/>
          </a:prstGeom>
          <a:noFill/>
        </p:spPr>
        <p:txBody>
          <a:bodyPr wrap="none" rtlCol="0">
            <a:spAutoFit/>
          </a:bodyPr>
          <a:lstStyle/>
          <a:p>
            <a:pPr marL="457200" indent="-457200">
              <a:buFont typeface="+mj-lt"/>
              <a:buAutoNum type="arabicPeriod" startAt="5"/>
            </a:pPr>
            <a:r>
              <a:rPr lang="en-US" sz="2200" dirty="0" smtClean="0">
                <a:latin typeface="Consolas" pitchFamily="49" charset="0"/>
                <a:cs typeface="Arial" pitchFamily="34" charset="0"/>
              </a:rPr>
              <a:t>Refine the high-res image</a:t>
            </a:r>
            <a:endParaRPr lang="en-US" sz="2200" b="1" dirty="0" smtClean="0">
              <a:latin typeface="Consolas" pitchFamily="49" charset="0"/>
              <a:cs typeface="Arial" pitchFamily="34" charset="0"/>
            </a:endParaRPr>
          </a:p>
        </p:txBody>
      </p:sp>
      <p:sp>
        <p:nvSpPr>
          <p:cNvPr id="51" name="Rectangle 50"/>
          <p:cNvSpPr>
            <a:spLocks noChangeAspect="1"/>
          </p:cNvSpPr>
          <p:nvPr/>
        </p:nvSpPr>
        <p:spPr>
          <a:xfrm>
            <a:off x="5781040" y="3270000"/>
            <a:ext cx="406400" cy="406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73152" rtlCol="0" anchor="ctr" anchorCtr="0"/>
          <a:lstStyle/>
          <a:p>
            <a:pPr algn="ctr"/>
            <a:r>
              <a:rPr lang="en-US" sz="4400" dirty="0" smtClean="0">
                <a:solidFill>
                  <a:schemeClr val="tx1"/>
                </a:solidFill>
              </a:rPr>
              <a:t>+</a:t>
            </a:r>
            <a:endParaRPr lang="en-US" sz="4400" dirty="0"/>
          </a:p>
        </p:txBody>
      </p:sp>
      <p:sp>
        <p:nvSpPr>
          <p:cNvPr id="70" name="Rectangle 69"/>
          <p:cNvSpPr>
            <a:spLocks noChangeAspect="1"/>
          </p:cNvSpPr>
          <p:nvPr/>
        </p:nvSpPr>
        <p:spPr>
          <a:xfrm>
            <a:off x="1899920" y="5383280"/>
            <a:ext cx="406400" cy="406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502920" bIns="0" rtlCol="0" anchor="b" anchorCtr="0"/>
          <a:lstStyle/>
          <a:p>
            <a:pPr algn="ctr"/>
            <a:r>
              <a:rPr lang="en-US" sz="4400" dirty="0" smtClean="0">
                <a:solidFill>
                  <a:schemeClr val="tx1"/>
                </a:solidFill>
              </a:rPr>
              <a:t>-</a:t>
            </a:r>
            <a:endParaRPr lang="en-US" sz="4400" dirty="0"/>
          </a:p>
        </p:txBody>
      </p:sp>
    </p:spTree>
    <p:custDataLst>
      <p:tags r:id="rId1"/>
    </p:custDataLst>
  </p:cSld>
  <p:clrMapOvr>
    <a:masterClrMapping/>
  </p:clrMapOvr>
  <p:transition advTm="3636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2"/>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par>
                                <p:cTn id="16" presetID="18" presetClass="entr" presetSubtype="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strips(downRight)">
                                      <p:cBhvr>
                                        <p:cTn id="18" dur="500"/>
                                        <p:tgtEl>
                                          <p:spTgt spid="14"/>
                                        </p:tgtEl>
                                      </p:cBhvr>
                                    </p:animEffect>
                                  </p:childTnLst>
                                </p:cTn>
                              </p:par>
                              <p:par>
                                <p:cTn id="19" presetID="18" presetClass="entr" presetSubtype="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strips(downRight)">
                                      <p:cBhvr>
                                        <p:cTn id="21" dur="500"/>
                                        <p:tgtEl>
                                          <p:spTgt spid="20"/>
                                        </p:tgtEl>
                                      </p:cBhvr>
                                    </p:animEffect>
                                  </p:childTnLst>
                                </p:cTn>
                              </p:par>
                              <p:par>
                                <p:cTn id="22" presetID="18" presetClass="entr" presetSubtype="6" fill="hold" grpId="0" nodeType="withEffect">
                                  <p:stCondLst>
                                    <p:cond delay="300"/>
                                  </p:stCondLst>
                                  <p:childTnLst>
                                    <p:set>
                                      <p:cBhvr>
                                        <p:cTn id="23" dur="1" fill="hold">
                                          <p:stCondLst>
                                            <p:cond delay="0"/>
                                          </p:stCondLst>
                                        </p:cTn>
                                        <p:tgtEl>
                                          <p:spTgt spid="70"/>
                                        </p:tgtEl>
                                        <p:attrNameLst>
                                          <p:attrName>style.visibility</p:attrName>
                                        </p:attrNameLst>
                                      </p:cBhvr>
                                      <p:to>
                                        <p:strVal val="visible"/>
                                      </p:to>
                                    </p:set>
                                    <p:animEffect transition="in" filter="strips(downRight)">
                                      <p:cBhvr>
                                        <p:cTn id="24" dur="500"/>
                                        <p:tgtEl>
                                          <p:spTgt spid="70"/>
                                        </p:tgtEl>
                                      </p:cBhvr>
                                    </p:animEffect>
                                  </p:childTnLst>
                                </p:cTn>
                              </p:par>
                              <p:par>
                                <p:cTn id="25" presetID="18" presetClass="entr" presetSubtype="6" fill="hold" nodeType="with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strips(downRight)">
                                      <p:cBhvr>
                                        <p:cTn id="27" dur="500"/>
                                        <p:tgtEl>
                                          <p:spTgt spid="21"/>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6"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strips(downRight)">
                                      <p:cBhvr>
                                        <p:cTn id="36" dur="500"/>
                                        <p:tgtEl>
                                          <p:spTgt spid="29"/>
                                        </p:tgtEl>
                                      </p:cBhvr>
                                    </p:animEffect>
                                  </p:childTnLst>
                                </p:cTn>
                              </p:par>
                              <p:par>
                                <p:cTn id="37" presetID="1" presetClass="exit" presetSubtype="0" fill="hold" grpId="1"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par>
                          <p:cTn id="45" fill="hold">
                            <p:stCondLst>
                              <p:cond delay="1000"/>
                            </p:stCondLst>
                            <p:childTnLst>
                              <p:par>
                                <p:cTn id="46" presetID="10" presetClass="entr" presetSubtype="0" fill="hold" nodeType="afterEffect">
                                  <p:stCondLst>
                                    <p:cond delay="20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par>
                          <p:cTn id="49" fill="hold">
                            <p:stCondLst>
                              <p:cond delay="1700"/>
                            </p:stCondLst>
                            <p:childTnLst>
                              <p:par>
                                <p:cTn id="50" presetID="18" presetClass="entr" presetSubtype="6" fill="hold" nodeType="afterEffect">
                                  <p:stCondLst>
                                    <p:cond delay="200"/>
                                  </p:stCondLst>
                                  <p:childTnLst>
                                    <p:set>
                                      <p:cBhvr>
                                        <p:cTn id="51" dur="1" fill="hold">
                                          <p:stCondLst>
                                            <p:cond delay="0"/>
                                          </p:stCondLst>
                                        </p:cTn>
                                        <p:tgtEl>
                                          <p:spTgt spid="39"/>
                                        </p:tgtEl>
                                        <p:attrNameLst>
                                          <p:attrName>style.visibility</p:attrName>
                                        </p:attrNameLst>
                                      </p:cBhvr>
                                      <p:to>
                                        <p:strVal val="visible"/>
                                      </p:to>
                                    </p:set>
                                    <p:animEffect transition="in" filter="strips(downRight)">
                                      <p:cBhvr>
                                        <p:cTn id="52" dur="500"/>
                                        <p:tgtEl>
                                          <p:spTgt spid="39"/>
                                        </p:tgtEl>
                                      </p:cBhvr>
                                    </p:animEffect>
                                  </p:childTnLst>
                                </p:cTn>
                              </p:par>
                            </p:childTnLst>
                          </p:cTn>
                        </p:par>
                        <p:par>
                          <p:cTn id="53" fill="hold">
                            <p:stCondLst>
                              <p:cond delay="2400"/>
                            </p:stCondLst>
                            <p:childTnLst>
                              <p:par>
                                <p:cTn id="54" presetID="10" presetClass="entr" presetSubtype="0" fill="hold"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ntr" presetSubtype="3"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strips(upRight)">
                                      <p:cBhvr>
                                        <p:cTn id="61" dur="500"/>
                                        <p:tgtEl>
                                          <p:spTgt spid="45"/>
                                        </p:tgtEl>
                                      </p:cBhvr>
                                    </p:animEffect>
                                  </p:childTnLst>
                                </p:cTn>
                              </p:par>
                              <p:par>
                                <p:cTn id="62" presetID="18" presetClass="entr" presetSubtype="3"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strips(upRight)">
                                      <p:cBhvr>
                                        <p:cTn id="64" dur="500"/>
                                        <p:tgtEl>
                                          <p:spTgt spid="46"/>
                                        </p:tgtEl>
                                      </p:cBhvr>
                                    </p:animEffect>
                                  </p:childTnLst>
                                </p:cTn>
                              </p:par>
                              <p:par>
                                <p:cTn id="65" presetID="1" presetClass="entr" presetSubtype="0"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par>
                                <p:cTn id="67" presetID="1" presetClass="exit" presetSubtype="0" fill="hold" grpId="1" nodeType="withEffect">
                                  <p:stCondLst>
                                    <p:cond delay="0"/>
                                  </p:stCondLst>
                                  <p:childTnLst>
                                    <p:set>
                                      <p:cBhvr>
                                        <p:cTn id="68" dur="1" fill="hold">
                                          <p:stCondLst>
                                            <p:cond delay="0"/>
                                          </p:stCondLst>
                                        </p:cTn>
                                        <p:tgtEl>
                                          <p:spTgt spid="31"/>
                                        </p:tgtEl>
                                        <p:attrNameLst>
                                          <p:attrName>style.visibility</p:attrName>
                                        </p:attrNameLst>
                                      </p:cBhvr>
                                      <p:to>
                                        <p:strVal val="hidden"/>
                                      </p:to>
                                    </p:set>
                                  </p:childTnLst>
                                </p:cTn>
                              </p:par>
                              <p:par>
                                <p:cTn id="69" presetID="18" presetClass="entr" presetSubtype="3" fill="hold" grpId="0" nodeType="withEffect">
                                  <p:stCondLst>
                                    <p:cond delay="300"/>
                                  </p:stCondLst>
                                  <p:childTnLst>
                                    <p:set>
                                      <p:cBhvr>
                                        <p:cTn id="70" dur="1" fill="hold">
                                          <p:stCondLst>
                                            <p:cond delay="0"/>
                                          </p:stCondLst>
                                        </p:cTn>
                                        <p:tgtEl>
                                          <p:spTgt spid="51"/>
                                        </p:tgtEl>
                                        <p:attrNameLst>
                                          <p:attrName>style.visibility</p:attrName>
                                        </p:attrNameLst>
                                      </p:cBhvr>
                                      <p:to>
                                        <p:strVal val="visible"/>
                                      </p:to>
                                    </p:set>
                                    <p:animEffect transition="in" filter="strips(upRight)">
                                      <p:cBhvr>
                                        <p:cTn id="71" dur="500"/>
                                        <p:tgtEl>
                                          <p:spTgt spid="51"/>
                                        </p:tgtEl>
                                      </p:cBhvr>
                                    </p:animEffect>
                                  </p:childTnLst>
                                </p:cTn>
                              </p:par>
                              <p:par>
                                <p:cTn id="72" presetID="18" presetClass="entr" presetSubtype="3" fill="hold" nodeType="withEffect">
                                  <p:stCondLst>
                                    <p:cond delay="500"/>
                                  </p:stCondLst>
                                  <p:childTnLst>
                                    <p:set>
                                      <p:cBhvr>
                                        <p:cTn id="73" dur="1" fill="hold">
                                          <p:stCondLst>
                                            <p:cond delay="0"/>
                                          </p:stCondLst>
                                        </p:cTn>
                                        <p:tgtEl>
                                          <p:spTgt spid="47"/>
                                        </p:tgtEl>
                                        <p:attrNameLst>
                                          <p:attrName>style.visibility</p:attrName>
                                        </p:attrNameLst>
                                      </p:cBhvr>
                                      <p:to>
                                        <p:strVal val="visible"/>
                                      </p:to>
                                    </p:set>
                                    <p:animEffect transition="in" filter="strips(upRight)">
                                      <p:cBhvr>
                                        <p:cTn id="74" dur="500"/>
                                        <p:tgtEl>
                                          <p:spTgt spid="47"/>
                                        </p:tgtEl>
                                      </p:cBhvr>
                                    </p:animEffect>
                                  </p:childTnLst>
                                </p:cTn>
                              </p:par>
                            </p:childTnLst>
                          </p:cTn>
                        </p:par>
                        <p:par>
                          <p:cTn id="75" fill="hold">
                            <p:stCondLst>
                              <p:cond delay="1000"/>
                            </p:stCondLst>
                            <p:childTnLst>
                              <p:par>
                                <p:cTn id="76" presetID="10" presetClass="entr" presetSubtype="0" fill="hold" nodeType="after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fade">
                                      <p:cBhvr>
                                        <p:cTn id="78" dur="500"/>
                                        <p:tgtEl>
                                          <p:spTgt spid="11"/>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fade">
                                      <p:cBhvr>
                                        <p:cTn id="83" dur="500"/>
                                        <p:tgtEl>
                                          <p:spTgt spid="12"/>
                                        </p:tgtEl>
                                      </p:cBhvr>
                                    </p:animEffect>
                                  </p:childTnLst>
                                </p:cTn>
                              </p:par>
                              <p:par>
                                <p:cTn id="84" presetID="1" presetClass="exit" presetSubtype="0" fill="hold" grpId="1" nodeType="withEffect">
                                  <p:stCondLst>
                                    <p:cond delay="0"/>
                                  </p:stCondLst>
                                  <p:childTnLst>
                                    <p:set>
                                      <p:cBhvr>
                                        <p:cTn id="85" dur="1" fill="hold">
                                          <p:stCondLst>
                                            <p:cond delay="0"/>
                                          </p:stCondLst>
                                        </p:cTn>
                                        <p:tgtEl>
                                          <p:spTgt spid="50"/>
                                        </p:tgtEl>
                                        <p:attrNameLst>
                                          <p:attrName>style.visibility</p:attrName>
                                        </p:attrNameLst>
                                      </p:cBhvr>
                                      <p:to>
                                        <p:strVal val="hidden"/>
                                      </p:to>
                                    </p:set>
                                  </p:childTnLst>
                                </p:cTn>
                              </p:par>
                              <p:par>
                                <p:cTn id="86" presetID="1" presetClass="entr" presetSubtype="0" fill="hold" grpId="0" nodeType="withEffect">
                                  <p:stCondLst>
                                    <p:cond delay="0"/>
                                  </p:stCondLst>
                                  <p:childTnLst>
                                    <p:set>
                                      <p:cBhvr>
                                        <p:cTn id="87" dur="1" fill="hold">
                                          <p:stCondLst>
                                            <p:cond delay="0"/>
                                          </p:stCondLst>
                                        </p:cTn>
                                        <p:tgtEl>
                                          <p:spTgt spid="54"/>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fade">
                                      <p:cBhvr>
                                        <p:cTn id="92" dur="500"/>
                                        <p:tgtEl>
                                          <p:spTgt spid="49"/>
                                        </p:tgtEl>
                                      </p:cBhvr>
                                    </p:animEffect>
                                  </p:childTnLst>
                                </p:cTn>
                              </p:par>
                              <p:par>
                                <p:cTn id="93" presetID="10" presetClass="entr" presetSubtype="0" fill="hold" nodeType="withEffect">
                                  <p:stCondLst>
                                    <p:cond delay="0"/>
                                  </p:stCondLst>
                                  <p:childTnLst>
                                    <p:set>
                                      <p:cBhvr>
                                        <p:cTn id="94" dur="1" fill="hold">
                                          <p:stCondLst>
                                            <p:cond delay="0"/>
                                          </p:stCondLst>
                                        </p:cTn>
                                        <p:tgtEl>
                                          <p:spTgt spid="3">
                                            <p:txEl>
                                              <p:pRg st="1" end="1"/>
                                            </p:txEl>
                                          </p:spTgt>
                                        </p:tgtEl>
                                        <p:attrNameLst>
                                          <p:attrName>style.visibility</p:attrName>
                                        </p:attrNameLst>
                                      </p:cBhvr>
                                      <p:to>
                                        <p:strVal val="visible"/>
                                      </p:to>
                                    </p:set>
                                    <p:animEffect transition="in" filter="fade">
                                      <p:cBhvr>
                                        <p:cTn id="95" dur="500"/>
                                        <p:tgtEl>
                                          <p:spTgt spid="3">
                                            <p:txEl>
                                              <p:pRg st="1" end="1"/>
                                            </p:txEl>
                                          </p:spTgt>
                                        </p:tgtEl>
                                      </p:cBhvr>
                                    </p:animEffect>
                                  </p:childTnLst>
                                </p:cTn>
                              </p:par>
                              <p:par>
                                <p:cTn id="96" presetID="1" presetClass="exit" presetSubtype="0" fill="hold" grpId="1" nodeType="withEffect">
                                  <p:stCondLst>
                                    <p:cond delay="0"/>
                                  </p:stCondLst>
                                  <p:childTnLst>
                                    <p:set>
                                      <p:cBhvr>
                                        <p:cTn id="97"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2" grpId="0"/>
      <p:bldP spid="22" grpId="1"/>
      <p:bldP spid="23" grpId="0"/>
      <p:bldP spid="23" grpId="1"/>
      <p:bldP spid="31" grpId="0"/>
      <p:bldP spid="31" grpId="1"/>
      <p:bldP spid="50" grpId="0"/>
      <p:bldP spid="50" grpId="1"/>
      <p:bldP spid="54" grpId="0"/>
      <p:bldP spid="54" grpId="1"/>
      <p:bldP spid="51" grpId="0" animBg="1"/>
      <p:bldP spid="7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solidFill>
                  <a:schemeClr val="bg1">
                    <a:lumMod val="50000"/>
                  </a:schemeClr>
                </a:solidFill>
              </a:rPr>
              <a:t>Introduction</a:t>
            </a:r>
          </a:p>
          <a:p>
            <a:r>
              <a:rPr lang="en-US" dirty="0" smtClean="0">
                <a:solidFill>
                  <a:schemeClr val="bg1">
                    <a:lumMod val="50000"/>
                  </a:schemeClr>
                </a:solidFill>
              </a:rPr>
              <a:t>Solving for the Image</a:t>
            </a:r>
          </a:p>
          <a:p>
            <a:r>
              <a:rPr lang="en-US" dirty="0" smtClean="0"/>
              <a:t>Choosing the System</a:t>
            </a:r>
          </a:p>
          <a:p>
            <a:r>
              <a:rPr lang="en-US" dirty="0" smtClean="0">
                <a:solidFill>
                  <a:schemeClr val="bg1">
                    <a:lumMod val="50000"/>
                  </a:schemeClr>
                </a:solidFill>
              </a:rPr>
              <a:t>Solving for Big Images</a:t>
            </a:r>
          </a:p>
          <a:p>
            <a:r>
              <a:rPr lang="en-US" dirty="0" smtClean="0">
                <a:solidFill>
                  <a:schemeClr val="bg1">
                    <a:lumMod val="50000"/>
                  </a:schemeClr>
                </a:solidFill>
              </a:rPr>
              <a:t>Results and Discussion</a:t>
            </a:r>
            <a:endParaRPr lang="en-US" dirty="0">
              <a:solidFill>
                <a:schemeClr val="bg1">
                  <a:lumMod val="50000"/>
                </a:schemeClr>
              </a:solidFill>
            </a:endParaRPr>
          </a:p>
        </p:txBody>
      </p:sp>
    </p:spTree>
  </p:cSld>
  <p:clrMapOvr>
    <a:masterClrMapping/>
  </p:clrMapOvr>
  <p:transition advTm="115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96" name="Picture 12" descr="F:\Talks\SIG-08\0.bmp"/>
          <p:cNvPicPr>
            <a:picLocks noChangeAspect="1" noChangeArrowheads="1"/>
          </p:cNvPicPr>
          <p:nvPr/>
        </p:nvPicPr>
        <p:blipFill>
          <a:blip r:embed="rId4"/>
          <a:srcRect/>
          <a:stretch>
            <a:fillRect/>
          </a:stretch>
        </p:blipFill>
        <p:spPr bwMode="auto">
          <a:xfrm>
            <a:off x="5334000" y="2631980"/>
            <a:ext cx="3623077" cy="2898648"/>
          </a:xfrm>
          <a:prstGeom prst="rect">
            <a:avLst/>
          </a:prstGeom>
          <a:noFill/>
          <a:ln w="25400">
            <a:noFill/>
          </a:ln>
        </p:spPr>
      </p:pic>
      <p:pic>
        <p:nvPicPr>
          <p:cNvPr id="118791" name="Picture 7" descr="F:\Talks\SIG-08\3.base.bmp"/>
          <p:cNvPicPr>
            <a:picLocks noChangeAspect="1" noChangeArrowheads="1"/>
          </p:cNvPicPr>
          <p:nvPr/>
        </p:nvPicPr>
        <p:blipFill>
          <a:blip r:embed="rId5"/>
          <a:srcRect/>
          <a:stretch>
            <a:fillRect/>
          </a:stretch>
        </p:blipFill>
        <p:spPr bwMode="auto">
          <a:xfrm>
            <a:off x="4038600" y="5442915"/>
            <a:ext cx="1066800" cy="1066800"/>
          </a:xfrm>
          <a:prstGeom prst="rect">
            <a:avLst/>
          </a:prstGeom>
          <a:noFill/>
          <a:ln w="25400">
            <a:solidFill>
              <a:schemeClr val="accent1"/>
            </a:solidFill>
          </a:ln>
        </p:spPr>
      </p:pic>
      <p:sp>
        <p:nvSpPr>
          <p:cNvPr id="2" name="Title 1"/>
          <p:cNvSpPr>
            <a:spLocks noGrp="1"/>
          </p:cNvSpPr>
          <p:nvPr>
            <p:ph type="title"/>
          </p:nvPr>
        </p:nvSpPr>
        <p:spPr/>
        <p:txBody>
          <a:bodyPr/>
          <a:lstStyle/>
          <a:p>
            <a:r>
              <a:rPr lang="en-US" dirty="0" smtClean="0"/>
              <a:t>Choosing the System</a:t>
            </a:r>
            <a:endParaRPr lang="en-US" dirty="0"/>
          </a:p>
        </p:txBody>
      </p:sp>
      <p:sp>
        <p:nvSpPr>
          <p:cNvPr id="3" name="Content Placeholder 2"/>
          <p:cNvSpPr>
            <a:spLocks noGrp="1"/>
          </p:cNvSpPr>
          <p:nvPr>
            <p:ph idx="1"/>
          </p:nvPr>
        </p:nvSpPr>
        <p:spPr>
          <a:xfrm>
            <a:off x="457200" y="1120842"/>
            <a:ext cx="8229600" cy="4525963"/>
          </a:xfrm>
        </p:spPr>
        <p:txBody>
          <a:bodyPr>
            <a:normAutofit/>
          </a:bodyPr>
          <a:lstStyle/>
          <a:p>
            <a:pPr marL="0" indent="0">
              <a:buNone/>
            </a:pPr>
            <a:r>
              <a:rPr lang="en-US" dirty="0" smtClean="0"/>
              <a:t>The choice depends on the interpretation of pixels as elements of a continuous function.</a:t>
            </a:r>
            <a:endParaRPr lang="en-US" dirty="0"/>
          </a:p>
        </p:txBody>
      </p:sp>
      <p:pic>
        <p:nvPicPr>
          <p:cNvPr id="118786" name="Picture 2" descr="F:\Talks\SIG-08\points.bmp"/>
          <p:cNvPicPr>
            <a:picLocks noChangeAspect="1" noChangeArrowheads="1"/>
          </p:cNvPicPr>
          <p:nvPr/>
        </p:nvPicPr>
        <p:blipFill>
          <a:blip r:embed="rId6"/>
          <a:srcRect/>
          <a:stretch>
            <a:fillRect/>
          </a:stretch>
        </p:blipFill>
        <p:spPr bwMode="auto">
          <a:xfrm>
            <a:off x="190735" y="2631980"/>
            <a:ext cx="3619265" cy="2895600"/>
          </a:xfrm>
          <a:prstGeom prst="rect">
            <a:avLst/>
          </a:prstGeom>
          <a:noFill/>
        </p:spPr>
      </p:pic>
      <p:sp>
        <p:nvSpPr>
          <p:cNvPr id="29" name="TextBox 28"/>
          <p:cNvSpPr txBox="1"/>
          <p:nvPr/>
        </p:nvSpPr>
        <p:spPr>
          <a:xfrm>
            <a:off x="1371600" y="4984944"/>
            <a:ext cx="1262012" cy="369332"/>
          </a:xfrm>
          <a:prstGeom prst="rect">
            <a:avLst/>
          </a:prstGeom>
          <a:noFill/>
        </p:spPr>
        <p:txBody>
          <a:bodyPr wrap="none" rtlCol="0">
            <a:spAutoFit/>
          </a:bodyPr>
          <a:lstStyle/>
          <a:p>
            <a:r>
              <a:rPr lang="en-US" dirty="0" smtClean="0"/>
              <a:t>Pixel values</a:t>
            </a:r>
            <a:endParaRPr lang="en-US" dirty="0"/>
          </a:p>
        </p:txBody>
      </p:sp>
      <p:sp>
        <p:nvSpPr>
          <p:cNvPr id="30" name="TextBox 29"/>
          <p:cNvSpPr txBox="1"/>
          <p:nvPr/>
        </p:nvSpPr>
        <p:spPr>
          <a:xfrm>
            <a:off x="5971032" y="4984944"/>
            <a:ext cx="2384692" cy="369332"/>
          </a:xfrm>
          <a:prstGeom prst="rect">
            <a:avLst/>
          </a:prstGeom>
          <a:noFill/>
        </p:spPr>
        <p:txBody>
          <a:bodyPr wrap="none" rtlCol="0">
            <a:spAutoFit/>
          </a:bodyPr>
          <a:lstStyle/>
          <a:p>
            <a:pPr algn="r"/>
            <a:r>
              <a:rPr lang="en-US" dirty="0" smtClean="0"/>
              <a:t>0</a:t>
            </a:r>
            <a:r>
              <a:rPr lang="en-US" baseline="30000" dirty="0" smtClean="0"/>
              <a:t>th</a:t>
            </a:r>
            <a:r>
              <a:rPr lang="en-US" dirty="0" smtClean="0"/>
              <a:t>-order interpretation</a:t>
            </a:r>
            <a:endParaRPr lang="en-US" dirty="0"/>
          </a:p>
        </p:txBody>
      </p:sp>
      <p:pic>
        <p:nvPicPr>
          <p:cNvPr id="118797" name="Picture 13" descr="F:\Talks\SIG-08\1.bmp"/>
          <p:cNvPicPr>
            <a:picLocks noChangeAspect="1" noChangeArrowheads="1"/>
          </p:cNvPicPr>
          <p:nvPr/>
        </p:nvPicPr>
        <p:blipFill>
          <a:blip r:embed="rId7"/>
          <a:srcRect/>
          <a:stretch>
            <a:fillRect/>
          </a:stretch>
        </p:blipFill>
        <p:spPr bwMode="auto">
          <a:xfrm>
            <a:off x="5334000" y="2631980"/>
            <a:ext cx="3623077" cy="2898648"/>
          </a:xfrm>
          <a:prstGeom prst="rect">
            <a:avLst/>
          </a:prstGeom>
          <a:noFill/>
          <a:ln w="25400">
            <a:noFill/>
          </a:ln>
        </p:spPr>
      </p:pic>
      <p:sp>
        <p:nvSpPr>
          <p:cNvPr id="31" name="TextBox 30"/>
          <p:cNvSpPr txBox="1"/>
          <p:nvPr/>
        </p:nvSpPr>
        <p:spPr>
          <a:xfrm>
            <a:off x="5971032" y="4984944"/>
            <a:ext cx="2363724" cy="369332"/>
          </a:xfrm>
          <a:prstGeom prst="rect">
            <a:avLst/>
          </a:prstGeom>
          <a:noFill/>
        </p:spPr>
        <p:txBody>
          <a:bodyPr wrap="none" rtlCol="0">
            <a:spAutoFit/>
          </a:bodyPr>
          <a:lstStyle/>
          <a:p>
            <a:pPr algn="r"/>
            <a:r>
              <a:rPr lang="en-US" dirty="0" smtClean="0"/>
              <a:t>1</a:t>
            </a:r>
            <a:r>
              <a:rPr lang="en-US" baseline="30000" dirty="0" smtClean="0"/>
              <a:t>st</a:t>
            </a:r>
            <a:r>
              <a:rPr lang="en-US" dirty="0" smtClean="0"/>
              <a:t>-order interpretation</a:t>
            </a:r>
          </a:p>
        </p:txBody>
      </p:sp>
      <p:pic>
        <p:nvPicPr>
          <p:cNvPr id="19" name="Picture 14" descr="F:\Talks\SIG-08\2.bmp"/>
          <p:cNvPicPr>
            <a:picLocks noChangeAspect="1" noChangeArrowheads="1"/>
          </p:cNvPicPr>
          <p:nvPr/>
        </p:nvPicPr>
        <p:blipFill>
          <a:blip r:embed="rId8"/>
          <a:srcRect/>
          <a:stretch>
            <a:fillRect/>
          </a:stretch>
        </p:blipFill>
        <p:spPr bwMode="auto">
          <a:xfrm>
            <a:off x="5334000" y="2631980"/>
            <a:ext cx="3623077" cy="2898648"/>
          </a:xfrm>
          <a:prstGeom prst="rect">
            <a:avLst/>
          </a:prstGeom>
          <a:noFill/>
          <a:ln w="25400">
            <a:noFill/>
          </a:ln>
        </p:spPr>
      </p:pic>
      <p:sp>
        <p:nvSpPr>
          <p:cNvPr id="32" name="TextBox 31"/>
          <p:cNvSpPr txBox="1"/>
          <p:nvPr/>
        </p:nvSpPr>
        <p:spPr>
          <a:xfrm>
            <a:off x="5971032" y="4984944"/>
            <a:ext cx="2413546" cy="369332"/>
          </a:xfrm>
          <a:prstGeom prst="rect">
            <a:avLst/>
          </a:prstGeom>
          <a:noFill/>
        </p:spPr>
        <p:txBody>
          <a:bodyPr wrap="none" rtlCol="0">
            <a:spAutoFit/>
          </a:bodyPr>
          <a:lstStyle/>
          <a:p>
            <a:pPr algn="r"/>
            <a:r>
              <a:rPr lang="en-US" dirty="0" smtClean="0"/>
              <a:t>2</a:t>
            </a:r>
            <a:r>
              <a:rPr lang="en-US" baseline="30000" dirty="0" smtClean="0"/>
              <a:t>nd</a:t>
            </a:r>
            <a:r>
              <a:rPr lang="en-US" dirty="0" smtClean="0"/>
              <a:t>-order interpretation</a:t>
            </a:r>
            <a:endParaRPr lang="en-US" dirty="0"/>
          </a:p>
        </p:txBody>
      </p:sp>
      <p:pic>
        <p:nvPicPr>
          <p:cNvPr id="118795" name="Picture 11" descr="F:\Talks\SIG-08\3.bmp"/>
          <p:cNvPicPr>
            <a:picLocks noChangeAspect="1" noChangeArrowheads="1"/>
          </p:cNvPicPr>
          <p:nvPr/>
        </p:nvPicPr>
        <p:blipFill>
          <a:blip r:embed="rId9"/>
          <a:srcRect/>
          <a:stretch>
            <a:fillRect/>
          </a:stretch>
        </p:blipFill>
        <p:spPr bwMode="auto">
          <a:xfrm>
            <a:off x="5334000" y="2628932"/>
            <a:ext cx="3623077" cy="2898648"/>
          </a:xfrm>
          <a:prstGeom prst="rect">
            <a:avLst/>
          </a:prstGeom>
          <a:noFill/>
          <a:ln w="25400">
            <a:noFill/>
          </a:ln>
        </p:spPr>
      </p:pic>
      <p:sp>
        <p:nvSpPr>
          <p:cNvPr id="33" name="TextBox 32"/>
          <p:cNvSpPr txBox="1"/>
          <p:nvPr/>
        </p:nvSpPr>
        <p:spPr>
          <a:xfrm>
            <a:off x="5971032" y="4987376"/>
            <a:ext cx="2384179" cy="369332"/>
          </a:xfrm>
          <a:prstGeom prst="rect">
            <a:avLst/>
          </a:prstGeom>
          <a:noFill/>
        </p:spPr>
        <p:txBody>
          <a:bodyPr wrap="none" rtlCol="0">
            <a:spAutoFit/>
          </a:bodyPr>
          <a:lstStyle/>
          <a:p>
            <a:pPr algn="r"/>
            <a:r>
              <a:rPr lang="en-US" dirty="0" smtClean="0"/>
              <a:t>3</a:t>
            </a:r>
            <a:r>
              <a:rPr lang="en-US" baseline="30000" dirty="0" smtClean="0"/>
              <a:t>rd</a:t>
            </a:r>
            <a:r>
              <a:rPr lang="en-US" dirty="0" smtClean="0"/>
              <a:t>-order interpretation</a:t>
            </a:r>
            <a:endParaRPr lang="en-US" dirty="0"/>
          </a:p>
        </p:txBody>
      </p:sp>
      <p:pic>
        <p:nvPicPr>
          <p:cNvPr id="23" name="Picture 2" descr="F:\Talks\SIG-08\Scratch\0.base.bmp"/>
          <p:cNvPicPr>
            <a:picLocks noChangeAspect="1" noChangeArrowheads="1"/>
          </p:cNvPicPr>
          <p:nvPr/>
        </p:nvPicPr>
        <p:blipFill>
          <a:blip r:embed="rId10"/>
          <a:srcRect/>
          <a:stretch>
            <a:fillRect/>
          </a:stretch>
        </p:blipFill>
        <p:spPr bwMode="auto">
          <a:xfrm>
            <a:off x="4038600" y="2224043"/>
            <a:ext cx="1069848" cy="1069848"/>
          </a:xfrm>
          <a:prstGeom prst="rect">
            <a:avLst/>
          </a:prstGeom>
          <a:noFill/>
          <a:ln w="25400">
            <a:solidFill>
              <a:schemeClr val="accent1"/>
            </a:solidFill>
          </a:ln>
        </p:spPr>
      </p:pic>
      <p:pic>
        <p:nvPicPr>
          <p:cNvPr id="40" name="Picture 3" descr="F:\Talks\SIG-08\Scratch\1.base.bmp"/>
          <p:cNvPicPr>
            <a:picLocks noChangeAspect="1" noChangeArrowheads="1"/>
          </p:cNvPicPr>
          <p:nvPr/>
        </p:nvPicPr>
        <p:blipFill>
          <a:blip r:embed="rId11"/>
          <a:srcRect/>
          <a:stretch>
            <a:fillRect/>
          </a:stretch>
        </p:blipFill>
        <p:spPr bwMode="auto">
          <a:xfrm>
            <a:off x="4038600" y="3306267"/>
            <a:ext cx="1069848" cy="1069848"/>
          </a:xfrm>
          <a:prstGeom prst="rect">
            <a:avLst/>
          </a:prstGeom>
          <a:noFill/>
          <a:ln w="25400">
            <a:solidFill>
              <a:schemeClr val="accent1"/>
            </a:solidFill>
          </a:ln>
        </p:spPr>
      </p:pic>
      <p:pic>
        <p:nvPicPr>
          <p:cNvPr id="46" name="Picture 4" descr="F:\Talks\SIG-08\Scratch\2.base.bmp"/>
          <p:cNvPicPr>
            <a:picLocks noChangeAspect="1" noChangeArrowheads="1"/>
          </p:cNvPicPr>
          <p:nvPr/>
        </p:nvPicPr>
        <p:blipFill>
          <a:blip r:embed="rId12"/>
          <a:srcRect/>
          <a:stretch>
            <a:fillRect/>
          </a:stretch>
        </p:blipFill>
        <p:spPr bwMode="auto">
          <a:xfrm>
            <a:off x="4035552" y="4382303"/>
            <a:ext cx="1069848" cy="1069848"/>
          </a:xfrm>
          <a:prstGeom prst="rect">
            <a:avLst/>
          </a:prstGeom>
          <a:noFill/>
          <a:ln w="25400">
            <a:solidFill>
              <a:schemeClr val="accent1"/>
            </a:solidFill>
          </a:ln>
        </p:spPr>
      </p:pic>
      <p:pic>
        <p:nvPicPr>
          <p:cNvPr id="49" name="Picture 5" descr="F:\Talks\SIG-08\Scratch\3.base.bmp"/>
          <p:cNvPicPr>
            <a:picLocks noChangeAspect="1" noChangeArrowheads="1"/>
          </p:cNvPicPr>
          <p:nvPr/>
        </p:nvPicPr>
        <p:blipFill>
          <a:blip r:embed="rId13"/>
          <a:srcRect/>
          <a:stretch>
            <a:fillRect/>
          </a:stretch>
        </p:blipFill>
        <p:spPr bwMode="auto">
          <a:xfrm>
            <a:off x="4035552" y="5439867"/>
            <a:ext cx="1069848" cy="1069848"/>
          </a:xfrm>
          <a:prstGeom prst="rect">
            <a:avLst/>
          </a:prstGeom>
          <a:noFill/>
          <a:ln w="25400">
            <a:solidFill>
              <a:schemeClr val="accent1"/>
            </a:solidFill>
          </a:ln>
        </p:spPr>
      </p:pic>
      <p:pic>
        <p:nvPicPr>
          <p:cNvPr id="38" name="Picture 2" descr="F:\Talks\SIG-08\Scratch\0.base.bmp"/>
          <p:cNvPicPr>
            <a:picLocks noChangeAspect="1" noChangeArrowheads="1"/>
          </p:cNvPicPr>
          <p:nvPr/>
        </p:nvPicPr>
        <p:blipFill>
          <a:blip r:embed="rId10"/>
          <a:srcRect/>
          <a:stretch>
            <a:fillRect/>
          </a:stretch>
        </p:blipFill>
        <p:spPr bwMode="auto">
          <a:xfrm>
            <a:off x="4038600" y="2230967"/>
            <a:ext cx="1069848" cy="1069848"/>
          </a:xfrm>
          <a:prstGeom prst="rect">
            <a:avLst/>
          </a:prstGeom>
          <a:noFill/>
          <a:ln w="50800">
            <a:solidFill>
              <a:schemeClr val="accent1"/>
            </a:solidFill>
          </a:ln>
        </p:spPr>
      </p:pic>
      <p:pic>
        <p:nvPicPr>
          <p:cNvPr id="42" name="Picture 3" descr="F:\Talks\SIG-08\Scratch\1.base.bmp"/>
          <p:cNvPicPr>
            <a:picLocks noChangeAspect="1" noChangeArrowheads="1"/>
          </p:cNvPicPr>
          <p:nvPr/>
        </p:nvPicPr>
        <p:blipFill>
          <a:blip r:embed="rId11"/>
          <a:srcRect/>
          <a:stretch>
            <a:fillRect/>
          </a:stretch>
        </p:blipFill>
        <p:spPr bwMode="auto">
          <a:xfrm>
            <a:off x="4038600" y="3309315"/>
            <a:ext cx="1069848" cy="1069848"/>
          </a:xfrm>
          <a:prstGeom prst="rect">
            <a:avLst/>
          </a:prstGeom>
          <a:noFill/>
          <a:ln w="50800">
            <a:solidFill>
              <a:schemeClr val="accent1"/>
            </a:solidFill>
          </a:ln>
        </p:spPr>
      </p:pic>
      <p:pic>
        <p:nvPicPr>
          <p:cNvPr id="47" name="Picture 4" descr="F:\Talks\SIG-08\Scratch\2.base.bmp"/>
          <p:cNvPicPr>
            <a:picLocks noChangeAspect="1" noChangeArrowheads="1"/>
          </p:cNvPicPr>
          <p:nvPr/>
        </p:nvPicPr>
        <p:blipFill>
          <a:blip r:embed="rId12"/>
          <a:srcRect/>
          <a:stretch>
            <a:fillRect/>
          </a:stretch>
        </p:blipFill>
        <p:spPr bwMode="auto">
          <a:xfrm>
            <a:off x="4038600" y="4385351"/>
            <a:ext cx="1069848" cy="1069848"/>
          </a:xfrm>
          <a:prstGeom prst="rect">
            <a:avLst/>
          </a:prstGeom>
          <a:noFill/>
          <a:ln w="50800">
            <a:solidFill>
              <a:schemeClr val="accent1"/>
            </a:solidFill>
          </a:ln>
        </p:spPr>
      </p:pic>
      <p:pic>
        <p:nvPicPr>
          <p:cNvPr id="48" name="Picture 5" descr="F:\Talks\SIG-08\Scratch\3.base.bmp"/>
          <p:cNvPicPr>
            <a:picLocks noChangeAspect="1" noChangeArrowheads="1"/>
          </p:cNvPicPr>
          <p:nvPr/>
        </p:nvPicPr>
        <p:blipFill>
          <a:blip r:embed="rId13"/>
          <a:srcRect/>
          <a:stretch>
            <a:fillRect/>
          </a:stretch>
        </p:blipFill>
        <p:spPr bwMode="auto">
          <a:xfrm>
            <a:off x="4035552" y="5439867"/>
            <a:ext cx="1069848" cy="1069848"/>
          </a:xfrm>
          <a:prstGeom prst="rect">
            <a:avLst/>
          </a:prstGeom>
          <a:noFill/>
          <a:ln w="50800">
            <a:solidFill>
              <a:schemeClr val="accent1"/>
            </a:solidFill>
          </a:ln>
        </p:spPr>
      </p:pic>
      <p:sp>
        <p:nvSpPr>
          <p:cNvPr id="24" name="TextBox 23"/>
          <p:cNvSpPr txBox="1"/>
          <p:nvPr/>
        </p:nvSpPr>
        <p:spPr>
          <a:xfrm>
            <a:off x="4030084" y="6475051"/>
            <a:ext cx="1051378" cy="369332"/>
          </a:xfrm>
          <a:prstGeom prst="rect">
            <a:avLst/>
          </a:prstGeom>
          <a:noFill/>
        </p:spPr>
        <p:txBody>
          <a:bodyPr wrap="none" rtlCol="0">
            <a:spAutoFit/>
          </a:bodyPr>
          <a:lstStyle/>
          <a:p>
            <a:r>
              <a:rPr lang="en-US" dirty="0" smtClean="0"/>
              <a:t>Elements</a:t>
            </a:r>
            <a:endParaRPr lang="en-US" dirty="0"/>
          </a:p>
        </p:txBody>
      </p:sp>
    </p:spTree>
    <p:custDataLst>
      <p:tags r:id="rId1"/>
    </p:custDataLst>
  </p:cSld>
  <p:clrMapOvr>
    <a:masterClrMapping/>
  </p:clrMapOvr>
  <p:transition advTm="3060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8796"/>
                                        </p:tgtEl>
                                        <p:attrNameLst>
                                          <p:attrName>style.visibility</p:attrName>
                                        </p:attrNameLst>
                                      </p:cBhvr>
                                      <p:to>
                                        <p:strVal val="visible"/>
                                      </p:to>
                                    </p:set>
                                    <p:animEffect transition="in" filter="fade">
                                      <p:cBhvr>
                                        <p:cTn id="11" dur="500"/>
                                        <p:tgtEl>
                                          <p:spTgt spid="11879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18797"/>
                                        </p:tgtEl>
                                        <p:attrNameLst>
                                          <p:attrName>style.visibility</p:attrName>
                                        </p:attrNameLst>
                                      </p:cBhvr>
                                      <p:to>
                                        <p:strVal val="visible"/>
                                      </p:to>
                                    </p:set>
                                    <p:animEffect transition="in" filter="fade">
                                      <p:cBhvr>
                                        <p:cTn id="25" dur="500"/>
                                        <p:tgtEl>
                                          <p:spTgt spid="11879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par>
                                <p:cTn id="34" presetID="1" presetClass="exit" presetSubtype="0" fill="hold" nodeType="withEffect">
                                  <p:stCondLst>
                                    <p:cond delay="0"/>
                                  </p:stCondLst>
                                  <p:childTnLst>
                                    <p:set>
                                      <p:cBhvr>
                                        <p:cTn id="35" dur="1" fill="hold">
                                          <p:stCondLst>
                                            <p:cond delay="0"/>
                                          </p:stCondLst>
                                        </p:cTn>
                                        <p:tgtEl>
                                          <p:spTgt spid="42"/>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7"/>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18795"/>
                                        </p:tgtEl>
                                        <p:attrNameLst>
                                          <p:attrName>style.visibility</p:attrName>
                                        </p:attrNameLst>
                                      </p:cBhvr>
                                      <p:to>
                                        <p:strVal val="visible"/>
                                      </p:to>
                                    </p:set>
                                    <p:animEffect transition="in" filter="fade">
                                      <p:cBhvr>
                                        <p:cTn id="53" dur="500"/>
                                        <p:tgtEl>
                                          <p:spTgt spid="11879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6" descr="F:\Talks\SIG-08\foo.3.bmp"/>
          <p:cNvPicPr>
            <a:picLocks noChangeAspect="1" noChangeArrowheads="1"/>
          </p:cNvPicPr>
          <p:nvPr/>
        </p:nvPicPr>
        <p:blipFill>
          <a:blip r:embed="rId4"/>
          <a:srcRect/>
          <a:stretch>
            <a:fillRect/>
          </a:stretch>
        </p:blipFill>
        <p:spPr bwMode="auto">
          <a:xfrm>
            <a:off x="6849794" y="3779569"/>
            <a:ext cx="2194560" cy="2194560"/>
          </a:xfrm>
          <a:prstGeom prst="rect">
            <a:avLst/>
          </a:prstGeom>
          <a:noFill/>
        </p:spPr>
      </p:pic>
      <p:pic>
        <p:nvPicPr>
          <p:cNvPr id="74" name="Picture 5" descr="F:\Talks\SIG-08\foo.2.bmp"/>
          <p:cNvPicPr>
            <a:picLocks noChangeAspect="1" noChangeArrowheads="1"/>
          </p:cNvPicPr>
          <p:nvPr/>
        </p:nvPicPr>
        <p:blipFill>
          <a:blip r:embed="rId5"/>
          <a:srcRect/>
          <a:stretch>
            <a:fillRect/>
          </a:stretch>
        </p:blipFill>
        <p:spPr bwMode="auto">
          <a:xfrm>
            <a:off x="4601308" y="3779569"/>
            <a:ext cx="2194560" cy="2194560"/>
          </a:xfrm>
          <a:prstGeom prst="rect">
            <a:avLst/>
          </a:prstGeom>
          <a:noFill/>
        </p:spPr>
      </p:pic>
      <p:pic>
        <p:nvPicPr>
          <p:cNvPr id="69" name="Picture 3" descr="F:\Talks\SIG-08\foo.1.bmp"/>
          <p:cNvPicPr>
            <a:picLocks noChangeAspect="1" noChangeArrowheads="1"/>
          </p:cNvPicPr>
          <p:nvPr/>
        </p:nvPicPr>
        <p:blipFill>
          <a:blip r:embed="rId6"/>
          <a:srcRect/>
          <a:stretch>
            <a:fillRect/>
          </a:stretch>
        </p:blipFill>
        <p:spPr bwMode="auto">
          <a:xfrm>
            <a:off x="2349512" y="3779569"/>
            <a:ext cx="2194560" cy="2194560"/>
          </a:xfrm>
          <a:prstGeom prst="rect">
            <a:avLst/>
          </a:prstGeom>
          <a:noFill/>
        </p:spPr>
      </p:pic>
      <p:pic>
        <p:nvPicPr>
          <p:cNvPr id="60" name="Picture 2" descr="F:\Talks\SIG-08\foo.0.bmp"/>
          <p:cNvPicPr>
            <a:picLocks noChangeAspect="1" noChangeArrowheads="1"/>
          </p:cNvPicPr>
          <p:nvPr/>
        </p:nvPicPr>
        <p:blipFill>
          <a:blip r:embed="rId7"/>
          <a:srcRect/>
          <a:stretch>
            <a:fillRect/>
          </a:stretch>
        </p:blipFill>
        <p:spPr bwMode="auto">
          <a:xfrm>
            <a:off x="97716" y="3779569"/>
            <a:ext cx="2194560" cy="2194560"/>
          </a:xfrm>
          <a:prstGeom prst="rect">
            <a:avLst/>
          </a:prstGeom>
          <a:noFill/>
        </p:spPr>
      </p:pic>
      <p:sp>
        <p:nvSpPr>
          <p:cNvPr id="2" name="Title 1"/>
          <p:cNvSpPr>
            <a:spLocks noGrp="1"/>
          </p:cNvSpPr>
          <p:nvPr>
            <p:ph type="title"/>
          </p:nvPr>
        </p:nvSpPr>
        <p:spPr/>
        <p:txBody>
          <a:bodyPr/>
          <a:lstStyle/>
          <a:p>
            <a:r>
              <a:rPr lang="en-US" dirty="0" smtClean="0"/>
              <a:t>Choosing the System</a:t>
            </a:r>
            <a:endParaRPr lang="en-US" dirty="0"/>
          </a:p>
        </p:txBody>
      </p:sp>
      <p:sp>
        <p:nvSpPr>
          <p:cNvPr id="3" name="Content Placeholder 2"/>
          <p:cNvSpPr>
            <a:spLocks noGrp="1"/>
          </p:cNvSpPr>
          <p:nvPr>
            <p:ph idx="1"/>
          </p:nvPr>
        </p:nvSpPr>
        <p:spPr>
          <a:xfrm>
            <a:off x="457200" y="1120842"/>
            <a:ext cx="8229600" cy="4525963"/>
          </a:xfrm>
        </p:spPr>
        <p:txBody>
          <a:bodyPr>
            <a:normAutofit/>
          </a:bodyPr>
          <a:lstStyle/>
          <a:p>
            <a:pPr marL="0" indent="0">
              <a:buNone/>
            </a:pPr>
            <a:r>
              <a:rPr lang="en-US" u="sng" dirty="0" smtClean="0"/>
              <a:t>Implementing Up-/Down-Sampling</a:t>
            </a:r>
            <a:r>
              <a:rPr lang="en-US" dirty="0" smtClean="0"/>
              <a:t>:</a:t>
            </a:r>
          </a:p>
          <a:p>
            <a:pPr marL="0" indent="0">
              <a:buNone/>
            </a:pPr>
            <a:r>
              <a:rPr lang="en-US" dirty="0" smtClean="0"/>
              <a:t>The nesting of the elements determines the transition between the levels of the solver.</a:t>
            </a:r>
            <a:endParaRPr lang="en-US" dirty="0"/>
          </a:p>
        </p:txBody>
      </p:sp>
      <p:sp>
        <p:nvSpPr>
          <p:cNvPr id="62" name="TextBox 61"/>
          <p:cNvSpPr txBox="1"/>
          <p:nvPr/>
        </p:nvSpPr>
        <p:spPr>
          <a:xfrm>
            <a:off x="228600" y="3426693"/>
            <a:ext cx="1995611" cy="369332"/>
          </a:xfrm>
          <a:prstGeom prst="rect">
            <a:avLst/>
          </a:prstGeom>
          <a:noFill/>
        </p:spPr>
        <p:txBody>
          <a:bodyPr wrap="none" rtlCol="0">
            <a:spAutoFit/>
          </a:bodyPr>
          <a:lstStyle/>
          <a:p>
            <a:r>
              <a:rPr lang="en-US" dirty="0" smtClean="0"/>
              <a:t>0</a:t>
            </a:r>
            <a:r>
              <a:rPr lang="en-US" baseline="30000" dirty="0" smtClean="0"/>
              <a:t>th</a:t>
            </a:r>
            <a:r>
              <a:rPr lang="en-US" dirty="0" smtClean="0"/>
              <a:t>-order elements</a:t>
            </a:r>
            <a:endParaRPr lang="en-US" dirty="0"/>
          </a:p>
        </p:txBody>
      </p:sp>
      <p:sp>
        <p:nvSpPr>
          <p:cNvPr id="63" name="TextBox 62"/>
          <p:cNvSpPr txBox="1"/>
          <p:nvPr/>
        </p:nvSpPr>
        <p:spPr>
          <a:xfrm>
            <a:off x="2489528" y="3426693"/>
            <a:ext cx="1957780" cy="369332"/>
          </a:xfrm>
          <a:prstGeom prst="rect">
            <a:avLst/>
          </a:prstGeom>
          <a:noFill/>
        </p:spPr>
        <p:txBody>
          <a:bodyPr wrap="none" rtlCol="0">
            <a:spAutoFit/>
          </a:bodyPr>
          <a:lstStyle/>
          <a:p>
            <a:r>
              <a:rPr lang="en-US" dirty="0" smtClean="0"/>
              <a:t>1</a:t>
            </a:r>
            <a:r>
              <a:rPr lang="en-US" baseline="30000" dirty="0" smtClean="0"/>
              <a:t>st</a:t>
            </a:r>
            <a:r>
              <a:rPr lang="en-US" dirty="0" smtClean="0"/>
              <a:t>-order elements</a:t>
            </a:r>
            <a:endParaRPr lang="en-US" dirty="0"/>
          </a:p>
        </p:txBody>
      </p:sp>
      <p:sp>
        <p:nvSpPr>
          <p:cNvPr id="64" name="TextBox 63"/>
          <p:cNvSpPr txBox="1"/>
          <p:nvPr/>
        </p:nvSpPr>
        <p:spPr>
          <a:xfrm>
            <a:off x="4775528" y="3426693"/>
            <a:ext cx="2024465" cy="369332"/>
          </a:xfrm>
          <a:prstGeom prst="rect">
            <a:avLst/>
          </a:prstGeom>
          <a:noFill/>
        </p:spPr>
        <p:txBody>
          <a:bodyPr wrap="none" rtlCol="0">
            <a:spAutoFit/>
          </a:bodyPr>
          <a:lstStyle/>
          <a:p>
            <a:r>
              <a:rPr lang="en-US" dirty="0" smtClean="0"/>
              <a:t>2</a:t>
            </a:r>
            <a:r>
              <a:rPr lang="en-US" baseline="30000" dirty="0" smtClean="0"/>
              <a:t>nd</a:t>
            </a:r>
            <a:r>
              <a:rPr lang="en-US" dirty="0" smtClean="0"/>
              <a:t>-order elements</a:t>
            </a:r>
            <a:endParaRPr lang="en-US" dirty="0"/>
          </a:p>
        </p:txBody>
      </p:sp>
      <p:sp>
        <p:nvSpPr>
          <p:cNvPr id="65" name="TextBox 64"/>
          <p:cNvSpPr txBox="1"/>
          <p:nvPr/>
        </p:nvSpPr>
        <p:spPr>
          <a:xfrm>
            <a:off x="7020854" y="3426693"/>
            <a:ext cx="1995098" cy="369332"/>
          </a:xfrm>
          <a:prstGeom prst="rect">
            <a:avLst/>
          </a:prstGeom>
          <a:noFill/>
        </p:spPr>
        <p:txBody>
          <a:bodyPr wrap="none" rtlCol="0">
            <a:spAutoFit/>
          </a:bodyPr>
          <a:lstStyle/>
          <a:p>
            <a:r>
              <a:rPr lang="en-US" dirty="0" smtClean="0"/>
              <a:t>3</a:t>
            </a:r>
            <a:r>
              <a:rPr lang="en-US" baseline="30000" dirty="0" smtClean="0"/>
              <a:t>rd</a:t>
            </a:r>
            <a:r>
              <a:rPr lang="en-US" dirty="0" smtClean="0"/>
              <a:t>-order elements</a:t>
            </a:r>
            <a:endParaRPr lang="en-US" dirty="0"/>
          </a:p>
        </p:txBody>
      </p:sp>
      <p:grpSp>
        <p:nvGrpSpPr>
          <p:cNvPr id="4" name="Group 54"/>
          <p:cNvGrpSpPr/>
          <p:nvPr/>
        </p:nvGrpSpPr>
        <p:grpSpPr>
          <a:xfrm>
            <a:off x="100584" y="3649441"/>
            <a:ext cx="2194560" cy="2324688"/>
            <a:chOff x="100584" y="3308016"/>
            <a:chExt cx="2194560" cy="2324688"/>
          </a:xfrm>
        </p:grpSpPr>
        <p:pic>
          <p:nvPicPr>
            <p:cNvPr id="123907" name="Picture 3" descr="F:\Talks\SIG-08\0.nest.b.bmp"/>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00584" y="3438144"/>
              <a:ext cx="2194560" cy="2194560"/>
            </a:xfrm>
            <a:prstGeom prst="rect">
              <a:avLst/>
            </a:prstGeom>
            <a:solidFill>
              <a:schemeClr val="bg1">
                <a:alpha val="55000"/>
              </a:schemeClr>
            </a:solidFill>
          </p:spPr>
        </p:pic>
        <p:sp>
          <p:nvSpPr>
            <p:cNvPr id="43" name="TextBox 42"/>
            <p:cNvSpPr txBox="1"/>
            <p:nvPr/>
          </p:nvSpPr>
          <p:spPr>
            <a:xfrm>
              <a:off x="713040" y="3308016"/>
              <a:ext cx="276038" cy="307777"/>
            </a:xfrm>
            <a:prstGeom prst="rect">
              <a:avLst/>
            </a:prstGeom>
            <a:noFill/>
          </p:spPr>
          <p:txBody>
            <a:bodyPr wrap="none" rtlCol="0">
              <a:spAutoFit/>
            </a:bodyPr>
            <a:lstStyle/>
            <a:p>
              <a:r>
                <a:rPr lang="en-US" sz="1400" dirty="0" smtClean="0"/>
                <a:t>1</a:t>
              </a:r>
              <a:endParaRPr lang="en-US" sz="1400" dirty="0"/>
            </a:p>
          </p:txBody>
        </p:sp>
        <p:sp>
          <p:nvSpPr>
            <p:cNvPr id="44" name="TextBox 43"/>
            <p:cNvSpPr txBox="1"/>
            <p:nvPr/>
          </p:nvSpPr>
          <p:spPr>
            <a:xfrm>
              <a:off x="1398840" y="3308016"/>
              <a:ext cx="276038" cy="307777"/>
            </a:xfrm>
            <a:prstGeom prst="rect">
              <a:avLst/>
            </a:prstGeom>
            <a:noFill/>
          </p:spPr>
          <p:txBody>
            <a:bodyPr wrap="none" rtlCol="0">
              <a:spAutoFit/>
            </a:bodyPr>
            <a:lstStyle/>
            <a:p>
              <a:r>
                <a:rPr lang="en-US" sz="1400" dirty="0" smtClean="0"/>
                <a:t>1</a:t>
              </a:r>
              <a:endParaRPr lang="en-US" sz="1400" dirty="0"/>
            </a:p>
          </p:txBody>
        </p:sp>
      </p:grpSp>
      <p:grpSp>
        <p:nvGrpSpPr>
          <p:cNvPr id="5" name="Group 53"/>
          <p:cNvGrpSpPr/>
          <p:nvPr/>
        </p:nvGrpSpPr>
        <p:grpSpPr>
          <a:xfrm>
            <a:off x="2350008" y="3656730"/>
            <a:ext cx="2194560" cy="2317399"/>
            <a:chOff x="2350008" y="3315305"/>
            <a:chExt cx="2194560" cy="2317399"/>
          </a:xfrm>
        </p:grpSpPr>
        <p:pic>
          <p:nvPicPr>
            <p:cNvPr id="38" name="Picture 4" descr="F:\Talks\SIG-08\1.nest.b.bmp"/>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2350008" y="3438144"/>
              <a:ext cx="2194560" cy="2194560"/>
            </a:xfrm>
            <a:prstGeom prst="rect">
              <a:avLst/>
            </a:prstGeom>
            <a:solidFill>
              <a:schemeClr val="bg1">
                <a:alpha val="55000"/>
              </a:schemeClr>
            </a:solidFill>
          </p:spPr>
        </p:pic>
        <p:sp>
          <p:nvSpPr>
            <p:cNvPr id="40" name="TextBox 39"/>
            <p:cNvSpPr txBox="1"/>
            <p:nvPr/>
          </p:nvSpPr>
          <p:spPr>
            <a:xfrm>
              <a:off x="2687862" y="3814738"/>
              <a:ext cx="436338" cy="307777"/>
            </a:xfrm>
            <a:prstGeom prst="rect">
              <a:avLst/>
            </a:prstGeom>
            <a:noFill/>
          </p:spPr>
          <p:txBody>
            <a:bodyPr wrap="none" rtlCol="0">
              <a:spAutoFit/>
            </a:bodyPr>
            <a:lstStyle/>
            <a:p>
              <a:r>
                <a:rPr lang="en-US" sz="1400" dirty="0" smtClean="0"/>
                <a:t>1/2</a:t>
              </a:r>
              <a:endParaRPr lang="en-US" sz="1400" dirty="0"/>
            </a:p>
          </p:txBody>
        </p:sp>
        <p:sp>
          <p:nvSpPr>
            <p:cNvPr id="41" name="TextBox 40"/>
            <p:cNvSpPr txBox="1"/>
            <p:nvPr/>
          </p:nvSpPr>
          <p:spPr>
            <a:xfrm>
              <a:off x="3334328" y="3315305"/>
              <a:ext cx="276038" cy="307777"/>
            </a:xfrm>
            <a:prstGeom prst="rect">
              <a:avLst/>
            </a:prstGeom>
            <a:noFill/>
          </p:spPr>
          <p:txBody>
            <a:bodyPr wrap="none" rtlCol="0">
              <a:spAutoFit/>
            </a:bodyPr>
            <a:lstStyle/>
            <a:p>
              <a:r>
                <a:rPr lang="en-US" sz="1400" dirty="0" smtClean="0"/>
                <a:t>1</a:t>
              </a:r>
              <a:endParaRPr lang="en-US" sz="1400" dirty="0"/>
            </a:p>
          </p:txBody>
        </p:sp>
        <p:sp>
          <p:nvSpPr>
            <p:cNvPr id="42" name="TextBox 41"/>
            <p:cNvSpPr txBox="1"/>
            <p:nvPr/>
          </p:nvSpPr>
          <p:spPr>
            <a:xfrm>
              <a:off x="3837708" y="3815403"/>
              <a:ext cx="436338" cy="307777"/>
            </a:xfrm>
            <a:prstGeom prst="rect">
              <a:avLst/>
            </a:prstGeom>
            <a:noFill/>
          </p:spPr>
          <p:txBody>
            <a:bodyPr wrap="none" rtlCol="0">
              <a:spAutoFit/>
            </a:bodyPr>
            <a:lstStyle/>
            <a:p>
              <a:r>
                <a:rPr lang="en-US" sz="1400" dirty="0" smtClean="0"/>
                <a:t>1/2</a:t>
              </a:r>
              <a:endParaRPr lang="en-US" sz="1400" dirty="0"/>
            </a:p>
          </p:txBody>
        </p:sp>
      </p:grpSp>
      <p:grpSp>
        <p:nvGrpSpPr>
          <p:cNvPr id="6" name="Group 47"/>
          <p:cNvGrpSpPr/>
          <p:nvPr/>
        </p:nvGrpSpPr>
        <p:grpSpPr>
          <a:xfrm>
            <a:off x="4599432" y="3779569"/>
            <a:ext cx="2194560" cy="2194560"/>
            <a:chOff x="4599432" y="3438144"/>
            <a:chExt cx="2194560" cy="2194560"/>
          </a:xfrm>
        </p:grpSpPr>
        <p:pic>
          <p:nvPicPr>
            <p:cNvPr id="36" name="Picture 4" descr="F:\Talks\SIG-08\2.nest.b.bmp"/>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4599432" y="3438144"/>
              <a:ext cx="2194560" cy="2194560"/>
            </a:xfrm>
            <a:prstGeom prst="rect">
              <a:avLst/>
            </a:prstGeom>
            <a:solidFill>
              <a:schemeClr val="bg1">
                <a:alpha val="55000"/>
              </a:schemeClr>
            </a:solidFill>
          </p:spPr>
        </p:pic>
        <p:sp>
          <p:nvSpPr>
            <p:cNvPr id="45" name="TextBox 44"/>
            <p:cNvSpPr txBox="1"/>
            <p:nvPr/>
          </p:nvSpPr>
          <p:spPr>
            <a:xfrm>
              <a:off x="5002310" y="4094892"/>
              <a:ext cx="436338" cy="307777"/>
            </a:xfrm>
            <a:prstGeom prst="rect">
              <a:avLst/>
            </a:prstGeom>
            <a:noFill/>
          </p:spPr>
          <p:txBody>
            <a:bodyPr wrap="none" rtlCol="0">
              <a:spAutoFit/>
            </a:bodyPr>
            <a:lstStyle/>
            <a:p>
              <a:r>
                <a:rPr lang="en-US" sz="1400" dirty="0" smtClean="0"/>
                <a:t>1/4</a:t>
              </a:r>
              <a:endParaRPr lang="en-US" sz="1400" dirty="0"/>
            </a:p>
          </p:txBody>
        </p:sp>
        <p:sp>
          <p:nvSpPr>
            <p:cNvPr id="46" name="TextBox 45"/>
            <p:cNvSpPr txBox="1"/>
            <p:nvPr/>
          </p:nvSpPr>
          <p:spPr>
            <a:xfrm>
              <a:off x="5343236" y="3716869"/>
              <a:ext cx="436338" cy="307777"/>
            </a:xfrm>
            <a:prstGeom prst="rect">
              <a:avLst/>
            </a:prstGeom>
            <a:noFill/>
          </p:spPr>
          <p:txBody>
            <a:bodyPr wrap="none" rtlCol="0">
              <a:spAutoFit/>
            </a:bodyPr>
            <a:lstStyle/>
            <a:p>
              <a:r>
                <a:rPr lang="en-US" sz="1400" dirty="0" smtClean="0"/>
                <a:t>3/4</a:t>
              </a:r>
              <a:endParaRPr lang="en-US" sz="1400" dirty="0"/>
            </a:p>
          </p:txBody>
        </p:sp>
        <p:sp>
          <p:nvSpPr>
            <p:cNvPr id="49" name="TextBox 48"/>
            <p:cNvSpPr txBox="1"/>
            <p:nvPr/>
          </p:nvSpPr>
          <p:spPr>
            <a:xfrm>
              <a:off x="5696528" y="3719846"/>
              <a:ext cx="436338" cy="307777"/>
            </a:xfrm>
            <a:prstGeom prst="rect">
              <a:avLst/>
            </a:prstGeom>
            <a:noFill/>
          </p:spPr>
          <p:txBody>
            <a:bodyPr wrap="none" rtlCol="0">
              <a:spAutoFit/>
            </a:bodyPr>
            <a:lstStyle/>
            <a:p>
              <a:r>
                <a:rPr lang="en-US" sz="1400" dirty="0" smtClean="0"/>
                <a:t>3/4</a:t>
              </a:r>
              <a:endParaRPr lang="en-US" sz="1400" dirty="0"/>
            </a:p>
          </p:txBody>
        </p:sp>
        <p:sp>
          <p:nvSpPr>
            <p:cNvPr id="50" name="TextBox 49"/>
            <p:cNvSpPr txBox="1"/>
            <p:nvPr/>
          </p:nvSpPr>
          <p:spPr>
            <a:xfrm>
              <a:off x="6019800" y="4100846"/>
              <a:ext cx="436338" cy="307777"/>
            </a:xfrm>
            <a:prstGeom prst="rect">
              <a:avLst/>
            </a:prstGeom>
            <a:noFill/>
          </p:spPr>
          <p:txBody>
            <a:bodyPr wrap="none" rtlCol="0">
              <a:spAutoFit/>
            </a:bodyPr>
            <a:lstStyle/>
            <a:p>
              <a:r>
                <a:rPr lang="en-US" sz="1400" dirty="0" smtClean="0"/>
                <a:t>1/4</a:t>
              </a:r>
              <a:endParaRPr lang="en-US" sz="1400" dirty="0"/>
            </a:p>
          </p:txBody>
        </p:sp>
      </p:grpSp>
      <p:grpSp>
        <p:nvGrpSpPr>
          <p:cNvPr id="7" name="Group 46"/>
          <p:cNvGrpSpPr/>
          <p:nvPr/>
        </p:nvGrpSpPr>
        <p:grpSpPr>
          <a:xfrm>
            <a:off x="6848856" y="3779569"/>
            <a:ext cx="2194560" cy="2194560"/>
            <a:chOff x="6848856" y="3438144"/>
            <a:chExt cx="2194560" cy="2194560"/>
          </a:xfrm>
        </p:grpSpPr>
        <p:pic>
          <p:nvPicPr>
            <p:cNvPr id="32" name="Picture 3" descr="F:\Talks\SIG-08\3.nest.b.bmp"/>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6848856" y="3438144"/>
              <a:ext cx="2194560" cy="2194560"/>
            </a:xfrm>
            <a:prstGeom prst="rect">
              <a:avLst/>
            </a:prstGeom>
            <a:solidFill>
              <a:schemeClr val="bg1">
                <a:alpha val="55000"/>
              </a:schemeClr>
            </a:solidFill>
          </p:spPr>
        </p:pic>
        <p:sp>
          <p:nvSpPr>
            <p:cNvPr id="51" name="TextBox 50"/>
            <p:cNvSpPr txBox="1"/>
            <p:nvPr/>
          </p:nvSpPr>
          <p:spPr>
            <a:xfrm>
              <a:off x="7105072" y="4203282"/>
              <a:ext cx="436338" cy="307777"/>
            </a:xfrm>
            <a:prstGeom prst="rect">
              <a:avLst/>
            </a:prstGeom>
            <a:noFill/>
          </p:spPr>
          <p:txBody>
            <a:bodyPr wrap="none" rtlCol="0">
              <a:spAutoFit/>
            </a:bodyPr>
            <a:lstStyle/>
            <a:p>
              <a:r>
                <a:rPr lang="en-US" sz="1400" dirty="0" smtClean="0"/>
                <a:t>1/8</a:t>
              </a:r>
              <a:endParaRPr lang="en-US" sz="1400" dirty="0"/>
            </a:p>
          </p:txBody>
        </p:sp>
        <p:sp>
          <p:nvSpPr>
            <p:cNvPr id="52" name="TextBox 51"/>
            <p:cNvSpPr txBox="1"/>
            <p:nvPr/>
          </p:nvSpPr>
          <p:spPr>
            <a:xfrm>
              <a:off x="7439970" y="3959187"/>
              <a:ext cx="436338" cy="307777"/>
            </a:xfrm>
            <a:prstGeom prst="rect">
              <a:avLst/>
            </a:prstGeom>
            <a:noFill/>
          </p:spPr>
          <p:txBody>
            <a:bodyPr wrap="none" rtlCol="0">
              <a:spAutoFit/>
            </a:bodyPr>
            <a:lstStyle/>
            <a:p>
              <a:r>
                <a:rPr lang="en-US" sz="1400" dirty="0" smtClean="0"/>
                <a:t>1/2</a:t>
              </a:r>
              <a:endParaRPr lang="en-US" sz="1400" dirty="0"/>
            </a:p>
          </p:txBody>
        </p:sp>
        <p:sp>
          <p:nvSpPr>
            <p:cNvPr id="53" name="TextBox 52"/>
            <p:cNvSpPr txBox="1"/>
            <p:nvPr/>
          </p:nvSpPr>
          <p:spPr>
            <a:xfrm>
              <a:off x="7751616" y="3793289"/>
              <a:ext cx="436338" cy="307777"/>
            </a:xfrm>
            <a:prstGeom prst="rect">
              <a:avLst/>
            </a:prstGeom>
            <a:noFill/>
          </p:spPr>
          <p:txBody>
            <a:bodyPr wrap="none" rtlCol="0">
              <a:spAutoFit/>
            </a:bodyPr>
            <a:lstStyle/>
            <a:p>
              <a:r>
                <a:rPr lang="en-US" sz="1400" dirty="0" smtClean="0"/>
                <a:t>3/4</a:t>
              </a:r>
              <a:endParaRPr lang="en-US" sz="1400" dirty="0"/>
            </a:p>
          </p:txBody>
        </p:sp>
        <p:sp>
          <p:nvSpPr>
            <p:cNvPr id="56" name="TextBox 55"/>
            <p:cNvSpPr txBox="1"/>
            <p:nvPr/>
          </p:nvSpPr>
          <p:spPr>
            <a:xfrm>
              <a:off x="8040334" y="3962164"/>
              <a:ext cx="436338" cy="307777"/>
            </a:xfrm>
            <a:prstGeom prst="rect">
              <a:avLst/>
            </a:prstGeom>
            <a:noFill/>
          </p:spPr>
          <p:txBody>
            <a:bodyPr wrap="none" rtlCol="0">
              <a:spAutoFit/>
            </a:bodyPr>
            <a:lstStyle/>
            <a:p>
              <a:r>
                <a:rPr lang="en-US" sz="1400" dirty="0" smtClean="0"/>
                <a:t>1/2</a:t>
              </a:r>
              <a:endParaRPr lang="en-US" sz="1400" dirty="0"/>
            </a:p>
          </p:txBody>
        </p:sp>
        <p:sp>
          <p:nvSpPr>
            <p:cNvPr id="57" name="TextBox 56"/>
            <p:cNvSpPr txBox="1"/>
            <p:nvPr/>
          </p:nvSpPr>
          <p:spPr>
            <a:xfrm>
              <a:off x="8402862" y="4200000"/>
              <a:ext cx="436338" cy="307777"/>
            </a:xfrm>
            <a:prstGeom prst="rect">
              <a:avLst/>
            </a:prstGeom>
            <a:noFill/>
          </p:spPr>
          <p:txBody>
            <a:bodyPr wrap="none" rtlCol="0">
              <a:spAutoFit/>
            </a:bodyPr>
            <a:lstStyle/>
            <a:p>
              <a:r>
                <a:rPr lang="en-US" sz="1400" dirty="0" smtClean="0"/>
                <a:t>1/8</a:t>
              </a:r>
              <a:endParaRPr lang="en-US" sz="1400" dirty="0"/>
            </a:p>
          </p:txBody>
        </p:sp>
      </p:grpSp>
    </p:spTree>
    <p:custDataLst>
      <p:tags r:id="rId1"/>
    </p:custDataLst>
  </p:cSld>
  <p:clrMapOvr>
    <a:masterClrMapping/>
  </p:clrMapOvr>
  <p:transition advTm="2440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Picture 2" descr="F:\Talks\SIG-08\Scratch\0.base.bmp"/>
          <p:cNvPicPr>
            <a:picLocks noChangeAspect="1" noChangeArrowheads="1"/>
          </p:cNvPicPr>
          <p:nvPr/>
        </p:nvPicPr>
        <p:blipFill>
          <a:blip r:embed="rId4"/>
          <a:srcRect/>
          <a:stretch>
            <a:fillRect/>
          </a:stretch>
        </p:blipFill>
        <p:spPr bwMode="auto">
          <a:xfrm>
            <a:off x="99950" y="3779119"/>
            <a:ext cx="2194560" cy="2194560"/>
          </a:xfrm>
          <a:prstGeom prst="rect">
            <a:avLst/>
          </a:prstGeom>
          <a:noFill/>
          <a:ln w="50800">
            <a:noFill/>
          </a:ln>
        </p:spPr>
      </p:pic>
      <p:sp>
        <p:nvSpPr>
          <p:cNvPr id="2" name="Title 1"/>
          <p:cNvSpPr>
            <a:spLocks noGrp="1"/>
          </p:cNvSpPr>
          <p:nvPr>
            <p:ph type="title"/>
          </p:nvPr>
        </p:nvSpPr>
        <p:spPr/>
        <p:txBody>
          <a:bodyPr/>
          <a:lstStyle/>
          <a:p>
            <a:r>
              <a:rPr lang="en-US" dirty="0" smtClean="0"/>
              <a:t>Choosing the System</a:t>
            </a:r>
            <a:endParaRPr lang="en-US" dirty="0"/>
          </a:p>
        </p:txBody>
      </p:sp>
      <p:sp>
        <p:nvSpPr>
          <p:cNvPr id="3" name="Content Placeholder 2"/>
          <p:cNvSpPr>
            <a:spLocks noGrp="1"/>
          </p:cNvSpPr>
          <p:nvPr>
            <p:ph idx="1"/>
          </p:nvPr>
        </p:nvSpPr>
        <p:spPr>
          <a:xfrm>
            <a:off x="457200" y="1114654"/>
            <a:ext cx="8229600" cy="4525963"/>
          </a:xfrm>
        </p:spPr>
        <p:txBody>
          <a:bodyPr>
            <a:normAutofit/>
          </a:bodyPr>
          <a:lstStyle/>
          <a:p>
            <a:pPr marL="0" indent="0">
              <a:buNone/>
            </a:pPr>
            <a:r>
              <a:rPr lang="en-US" u="sng" dirty="0" smtClean="0"/>
              <a:t>Defining the Laplacian</a:t>
            </a:r>
            <a:r>
              <a:rPr lang="en-US" dirty="0" smtClean="0"/>
              <a:t>:</a:t>
            </a:r>
          </a:p>
          <a:p>
            <a:pPr marL="0" indent="0">
              <a:buNone/>
            </a:pPr>
            <a:r>
              <a:rPr lang="en-US" dirty="0" smtClean="0"/>
              <a:t>The neighborhood of the Laplacian is defined by the element overlap.</a:t>
            </a:r>
            <a:endParaRPr lang="en-US" dirty="0"/>
          </a:p>
        </p:txBody>
      </p:sp>
      <p:sp>
        <p:nvSpPr>
          <p:cNvPr id="194" name="TextBox 193"/>
          <p:cNvSpPr txBox="1"/>
          <p:nvPr/>
        </p:nvSpPr>
        <p:spPr>
          <a:xfrm>
            <a:off x="530728" y="4878179"/>
            <a:ext cx="1340432" cy="461665"/>
          </a:xfrm>
          <a:prstGeom prst="rect">
            <a:avLst/>
          </a:prstGeom>
          <a:noFill/>
        </p:spPr>
        <p:txBody>
          <a:bodyPr wrap="none" rtlCol="0">
            <a:spAutoFit/>
          </a:bodyPr>
          <a:lstStyle/>
          <a:p>
            <a:pPr algn="ctr"/>
            <a:r>
              <a:rPr lang="en-US" sz="2400" dirty="0" smtClean="0">
                <a:effectLst>
                  <a:outerShdw blurRad="38100" dist="38100" dir="2700000" algn="tl">
                    <a:srgbClr val="000000">
                      <a:alpha val="43137"/>
                    </a:srgbClr>
                  </a:outerShdw>
                </a:effectLst>
                <a:latin typeface="Arial Narrow" pitchFamily="34" charset="0"/>
              </a:rPr>
              <a:t>Undefined</a:t>
            </a:r>
            <a:endParaRPr lang="en-US" sz="2400" dirty="0">
              <a:effectLst>
                <a:outerShdw blurRad="38100" dist="38100" dir="2700000" algn="tl">
                  <a:srgbClr val="000000">
                    <a:alpha val="43137"/>
                  </a:srgbClr>
                </a:outerShdw>
              </a:effectLst>
              <a:latin typeface="Arial Narrow" pitchFamily="34" charset="0"/>
            </a:endParaRPr>
          </a:p>
        </p:txBody>
      </p:sp>
      <p:sp>
        <p:nvSpPr>
          <p:cNvPr id="147" name="TextBox 146"/>
          <p:cNvSpPr txBox="1"/>
          <p:nvPr/>
        </p:nvSpPr>
        <p:spPr>
          <a:xfrm>
            <a:off x="228600" y="3426693"/>
            <a:ext cx="1995611" cy="369332"/>
          </a:xfrm>
          <a:prstGeom prst="rect">
            <a:avLst/>
          </a:prstGeom>
          <a:noFill/>
        </p:spPr>
        <p:txBody>
          <a:bodyPr wrap="none" rtlCol="0">
            <a:spAutoFit/>
          </a:bodyPr>
          <a:lstStyle/>
          <a:p>
            <a:r>
              <a:rPr lang="en-US" dirty="0" smtClean="0"/>
              <a:t>0</a:t>
            </a:r>
            <a:r>
              <a:rPr lang="en-US" baseline="30000" dirty="0" smtClean="0"/>
              <a:t>th</a:t>
            </a:r>
            <a:r>
              <a:rPr lang="en-US" dirty="0" smtClean="0"/>
              <a:t>-order elements</a:t>
            </a:r>
            <a:endParaRPr lang="en-US" dirty="0"/>
          </a:p>
        </p:txBody>
      </p:sp>
      <p:sp>
        <p:nvSpPr>
          <p:cNvPr id="148" name="TextBox 147"/>
          <p:cNvSpPr txBox="1"/>
          <p:nvPr/>
        </p:nvSpPr>
        <p:spPr>
          <a:xfrm>
            <a:off x="2489528" y="3426693"/>
            <a:ext cx="1957780" cy="369332"/>
          </a:xfrm>
          <a:prstGeom prst="rect">
            <a:avLst/>
          </a:prstGeom>
          <a:noFill/>
        </p:spPr>
        <p:txBody>
          <a:bodyPr wrap="none" rtlCol="0">
            <a:spAutoFit/>
          </a:bodyPr>
          <a:lstStyle/>
          <a:p>
            <a:r>
              <a:rPr lang="en-US" dirty="0" smtClean="0"/>
              <a:t>1</a:t>
            </a:r>
            <a:r>
              <a:rPr lang="en-US" baseline="30000" dirty="0" smtClean="0"/>
              <a:t>st</a:t>
            </a:r>
            <a:r>
              <a:rPr lang="en-US" dirty="0" smtClean="0"/>
              <a:t>-order elements</a:t>
            </a:r>
            <a:endParaRPr lang="en-US" dirty="0"/>
          </a:p>
        </p:txBody>
      </p:sp>
      <p:sp>
        <p:nvSpPr>
          <p:cNvPr id="149" name="TextBox 148"/>
          <p:cNvSpPr txBox="1"/>
          <p:nvPr/>
        </p:nvSpPr>
        <p:spPr>
          <a:xfrm>
            <a:off x="4775528" y="3426693"/>
            <a:ext cx="2024465" cy="369332"/>
          </a:xfrm>
          <a:prstGeom prst="rect">
            <a:avLst/>
          </a:prstGeom>
          <a:noFill/>
        </p:spPr>
        <p:txBody>
          <a:bodyPr wrap="none" rtlCol="0">
            <a:spAutoFit/>
          </a:bodyPr>
          <a:lstStyle/>
          <a:p>
            <a:r>
              <a:rPr lang="en-US" dirty="0" smtClean="0"/>
              <a:t>2</a:t>
            </a:r>
            <a:r>
              <a:rPr lang="en-US" baseline="30000" dirty="0" smtClean="0"/>
              <a:t>nd</a:t>
            </a:r>
            <a:r>
              <a:rPr lang="en-US" dirty="0" smtClean="0"/>
              <a:t>-order elements</a:t>
            </a:r>
            <a:endParaRPr lang="en-US" dirty="0"/>
          </a:p>
        </p:txBody>
      </p:sp>
      <p:sp>
        <p:nvSpPr>
          <p:cNvPr id="150" name="TextBox 149"/>
          <p:cNvSpPr txBox="1"/>
          <p:nvPr/>
        </p:nvSpPr>
        <p:spPr>
          <a:xfrm>
            <a:off x="7020854" y="3426693"/>
            <a:ext cx="1995098" cy="369332"/>
          </a:xfrm>
          <a:prstGeom prst="rect">
            <a:avLst/>
          </a:prstGeom>
          <a:noFill/>
        </p:spPr>
        <p:txBody>
          <a:bodyPr wrap="none" rtlCol="0">
            <a:spAutoFit/>
          </a:bodyPr>
          <a:lstStyle/>
          <a:p>
            <a:r>
              <a:rPr lang="en-US" dirty="0" smtClean="0"/>
              <a:t>3</a:t>
            </a:r>
            <a:r>
              <a:rPr lang="en-US" baseline="30000" dirty="0" smtClean="0"/>
              <a:t>rd</a:t>
            </a:r>
            <a:r>
              <a:rPr lang="en-US" dirty="0" smtClean="0"/>
              <a:t>-order elements</a:t>
            </a:r>
            <a:endParaRPr lang="en-US" dirty="0"/>
          </a:p>
        </p:txBody>
      </p:sp>
      <p:pic>
        <p:nvPicPr>
          <p:cNvPr id="162" name="Picture 3" descr="F:\Talks\SIG-08\Scratch\1.base.bmp"/>
          <p:cNvPicPr>
            <a:picLocks noChangeAspect="1" noChangeArrowheads="1"/>
          </p:cNvPicPr>
          <p:nvPr/>
        </p:nvPicPr>
        <p:blipFill>
          <a:blip r:embed="rId5"/>
          <a:srcRect/>
          <a:stretch>
            <a:fillRect/>
          </a:stretch>
        </p:blipFill>
        <p:spPr bwMode="auto">
          <a:xfrm>
            <a:off x="2350980" y="3779119"/>
            <a:ext cx="2194560" cy="2194560"/>
          </a:xfrm>
          <a:prstGeom prst="rect">
            <a:avLst/>
          </a:prstGeom>
          <a:noFill/>
          <a:ln w="50800">
            <a:noFill/>
          </a:ln>
        </p:spPr>
      </p:pic>
      <p:pic>
        <p:nvPicPr>
          <p:cNvPr id="163" name="Picture 6" descr="F:\Talks\SIG-08\foo.1.bmp"/>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2350008" y="3772566"/>
            <a:ext cx="2194560" cy="2194560"/>
          </a:xfrm>
          <a:prstGeom prst="rect">
            <a:avLst/>
          </a:prstGeom>
          <a:noFill/>
        </p:spPr>
      </p:pic>
      <p:pic>
        <p:nvPicPr>
          <p:cNvPr id="174" name="Picture 4" descr="F:\Talks\SIG-08\Scratch\2.base.bmp"/>
          <p:cNvPicPr>
            <a:picLocks noChangeAspect="1" noChangeArrowheads="1"/>
          </p:cNvPicPr>
          <p:nvPr/>
        </p:nvPicPr>
        <p:blipFill>
          <a:blip r:embed="rId7"/>
          <a:srcRect/>
          <a:stretch>
            <a:fillRect/>
          </a:stretch>
        </p:blipFill>
        <p:spPr bwMode="auto">
          <a:xfrm>
            <a:off x="4608617" y="3779119"/>
            <a:ext cx="2194560" cy="2194560"/>
          </a:xfrm>
          <a:prstGeom prst="rect">
            <a:avLst/>
          </a:prstGeom>
          <a:noFill/>
          <a:ln w="50800">
            <a:noFill/>
          </a:ln>
        </p:spPr>
      </p:pic>
      <p:pic>
        <p:nvPicPr>
          <p:cNvPr id="175" name="Picture 7" descr="F:\Talks\SIG-08\foo.2.bmp"/>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4608576" y="3776472"/>
            <a:ext cx="2194560" cy="2194560"/>
          </a:xfrm>
          <a:prstGeom prst="rect">
            <a:avLst/>
          </a:prstGeom>
          <a:noFill/>
        </p:spPr>
      </p:pic>
      <p:pic>
        <p:nvPicPr>
          <p:cNvPr id="176" name="Picture 5" descr="F:\Talks\SIG-08\Scratch\3.base.bmp"/>
          <p:cNvPicPr>
            <a:picLocks noChangeAspect="1" noChangeArrowheads="1"/>
          </p:cNvPicPr>
          <p:nvPr/>
        </p:nvPicPr>
        <p:blipFill>
          <a:blip r:embed="rId9"/>
          <a:srcRect/>
          <a:stretch>
            <a:fillRect/>
          </a:stretch>
        </p:blipFill>
        <p:spPr bwMode="auto">
          <a:xfrm>
            <a:off x="6867900" y="3790994"/>
            <a:ext cx="2194560" cy="2194560"/>
          </a:xfrm>
          <a:prstGeom prst="rect">
            <a:avLst/>
          </a:prstGeom>
          <a:noFill/>
          <a:ln w="50800">
            <a:noFill/>
          </a:ln>
        </p:spPr>
      </p:pic>
      <p:pic>
        <p:nvPicPr>
          <p:cNvPr id="177" name="Picture 5" descr="F:\Talks\SIG-08\foo.3.bmp"/>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6867144" y="3794760"/>
            <a:ext cx="2194560" cy="2194560"/>
          </a:xfrm>
          <a:prstGeom prst="rect">
            <a:avLst/>
          </a:prstGeom>
          <a:noFill/>
        </p:spPr>
      </p:pic>
      <p:sp>
        <p:nvSpPr>
          <p:cNvPr id="126" name="TextBox 125"/>
          <p:cNvSpPr txBox="1"/>
          <p:nvPr/>
        </p:nvSpPr>
        <p:spPr>
          <a:xfrm>
            <a:off x="2466208" y="4878179"/>
            <a:ext cx="1924951" cy="461665"/>
          </a:xfrm>
          <a:prstGeom prst="rect">
            <a:avLst/>
          </a:prstGeom>
          <a:noFill/>
        </p:spPr>
        <p:txBody>
          <a:bodyPr wrap="none" rtlCol="0">
            <a:spAutoFit/>
          </a:bodyPr>
          <a:lstStyle/>
          <a:p>
            <a:pPr algn="ctr"/>
            <a:r>
              <a:rPr lang="en-US" sz="2400" dirty="0" smtClean="0">
                <a:effectLst>
                  <a:outerShdw blurRad="38100" dist="38100" dir="2700000" algn="tl">
                    <a:srgbClr val="000000">
                      <a:alpha val="43137"/>
                    </a:srgbClr>
                  </a:outerShdw>
                </a:effectLst>
                <a:latin typeface="Arial Narrow" pitchFamily="34" charset="0"/>
              </a:rPr>
              <a:t>1-Ring Average</a:t>
            </a:r>
            <a:endParaRPr lang="en-US" sz="2400" dirty="0">
              <a:effectLst>
                <a:outerShdw blurRad="38100" dist="38100" dir="2700000" algn="tl">
                  <a:srgbClr val="000000">
                    <a:alpha val="43137"/>
                  </a:srgbClr>
                </a:outerShdw>
              </a:effectLst>
              <a:latin typeface="Arial Narrow" pitchFamily="34" charset="0"/>
            </a:endParaRPr>
          </a:p>
        </p:txBody>
      </p:sp>
      <p:sp>
        <p:nvSpPr>
          <p:cNvPr id="127" name="TextBox 126"/>
          <p:cNvSpPr txBox="1"/>
          <p:nvPr/>
        </p:nvSpPr>
        <p:spPr>
          <a:xfrm>
            <a:off x="4752208" y="4878179"/>
            <a:ext cx="1924951" cy="461665"/>
          </a:xfrm>
          <a:prstGeom prst="rect">
            <a:avLst/>
          </a:prstGeom>
          <a:noFill/>
        </p:spPr>
        <p:txBody>
          <a:bodyPr wrap="none" rtlCol="0">
            <a:spAutoFit/>
          </a:bodyPr>
          <a:lstStyle/>
          <a:p>
            <a:pPr algn="ctr"/>
            <a:r>
              <a:rPr lang="en-US" sz="2400" dirty="0" smtClean="0">
                <a:effectLst>
                  <a:outerShdw blurRad="38100" dist="38100" dir="2700000" algn="tl">
                    <a:srgbClr val="000000">
                      <a:alpha val="43137"/>
                    </a:srgbClr>
                  </a:outerShdw>
                </a:effectLst>
                <a:latin typeface="Arial Narrow" pitchFamily="34" charset="0"/>
              </a:rPr>
              <a:t>2-Ring Average</a:t>
            </a:r>
            <a:endParaRPr lang="en-US" sz="2400" dirty="0">
              <a:effectLst>
                <a:outerShdw blurRad="38100" dist="38100" dir="2700000" algn="tl">
                  <a:srgbClr val="000000">
                    <a:alpha val="43137"/>
                  </a:srgbClr>
                </a:outerShdw>
              </a:effectLst>
              <a:latin typeface="Arial Narrow" pitchFamily="34" charset="0"/>
            </a:endParaRPr>
          </a:p>
        </p:txBody>
      </p:sp>
      <p:sp>
        <p:nvSpPr>
          <p:cNvPr id="128" name="TextBox 127"/>
          <p:cNvSpPr txBox="1"/>
          <p:nvPr/>
        </p:nvSpPr>
        <p:spPr>
          <a:xfrm>
            <a:off x="7022968" y="4878179"/>
            <a:ext cx="1924951" cy="461665"/>
          </a:xfrm>
          <a:prstGeom prst="rect">
            <a:avLst/>
          </a:prstGeom>
          <a:noFill/>
        </p:spPr>
        <p:txBody>
          <a:bodyPr wrap="none" rtlCol="0">
            <a:spAutoFit/>
          </a:bodyPr>
          <a:lstStyle/>
          <a:p>
            <a:pPr algn="ctr"/>
            <a:r>
              <a:rPr lang="en-US" sz="2400" dirty="0" smtClean="0">
                <a:effectLst>
                  <a:outerShdw blurRad="38100" dist="38100" dir="2700000" algn="tl">
                    <a:srgbClr val="000000">
                      <a:alpha val="43137"/>
                    </a:srgbClr>
                  </a:outerShdw>
                </a:effectLst>
                <a:latin typeface="Arial Narrow" pitchFamily="34" charset="0"/>
              </a:rPr>
              <a:t>3-Ring Average</a:t>
            </a:r>
            <a:endParaRPr lang="en-US" sz="2400" dirty="0">
              <a:effectLst>
                <a:outerShdw blurRad="38100" dist="38100" dir="2700000" algn="tl">
                  <a:srgbClr val="000000">
                    <a:alpha val="43137"/>
                  </a:srgbClr>
                </a:outerShdw>
              </a:effectLst>
              <a:latin typeface="Arial Narrow" pitchFamily="34" charset="0"/>
            </a:endParaRPr>
          </a:p>
        </p:txBody>
      </p:sp>
    </p:spTree>
    <p:custDataLst>
      <p:tags r:id="rId1"/>
    </p:custDataLst>
  </p:cSld>
  <p:clrMapOvr>
    <a:masterClrMapping/>
  </p:clrMapOvr>
  <p:transition advTm="2826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1000"/>
                                        <p:tgtEl>
                                          <p:spTgt spid="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
                                        </p:tgtEl>
                                        <p:attrNameLst>
                                          <p:attrName>style.visibility</p:attrName>
                                        </p:attrNameLst>
                                      </p:cBhvr>
                                      <p:to>
                                        <p:strVal val="visible"/>
                                      </p:to>
                                    </p:set>
                                    <p:animEffect transition="in" filter="fade">
                                      <p:cBhvr>
                                        <p:cTn id="12" dur="500"/>
                                        <p:tgtEl>
                                          <p:spTgt spid="16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6"/>
                                        </p:tgtEl>
                                        <p:attrNameLst>
                                          <p:attrName>style.visibility</p:attrName>
                                        </p:attrNameLst>
                                      </p:cBhvr>
                                      <p:to>
                                        <p:strVal val="visible"/>
                                      </p:to>
                                    </p:set>
                                    <p:animEffect transition="in" filter="fade">
                                      <p:cBhvr>
                                        <p:cTn id="16" dur="1000"/>
                                        <p:tgtEl>
                                          <p:spTgt spid="1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5"/>
                                        </p:tgtEl>
                                        <p:attrNameLst>
                                          <p:attrName>style.visibility</p:attrName>
                                        </p:attrNameLst>
                                      </p:cBhvr>
                                      <p:to>
                                        <p:strVal val="visible"/>
                                      </p:to>
                                    </p:set>
                                    <p:animEffect transition="in" filter="fade">
                                      <p:cBhvr>
                                        <p:cTn id="21" dur="500"/>
                                        <p:tgtEl>
                                          <p:spTgt spid="1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27"/>
                                        </p:tgtEl>
                                        <p:attrNameLst>
                                          <p:attrName>style.visibility</p:attrName>
                                        </p:attrNameLst>
                                      </p:cBhvr>
                                      <p:to>
                                        <p:strVal val="visible"/>
                                      </p:to>
                                    </p:set>
                                    <p:animEffect transition="in" filter="fade">
                                      <p:cBhvr>
                                        <p:cTn id="25" dur="500"/>
                                        <p:tgtEl>
                                          <p:spTgt spid="127"/>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77"/>
                                        </p:tgtEl>
                                        <p:attrNameLst>
                                          <p:attrName>style.visibility</p:attrName>
                                        </p:attrNameLst>
                                      </p:cBhvr>
                                      <p:to>
                                        <p:strVal val="visible"/>
                                      </p:to>
                                    </p:set>
                                    <p:animEffect transition="in" filter="fade">
                                      <p:cBhvr>
                                        <p:cTn id="29" dur="500"/>
                                        <p:tgtEl>
                                          <p:spTgt spid="177"/>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28"/>
                                        </p:tgtEl>
                                        <p:attrNameLst>
                                          <p:attrName>style.visibility</p:attrName>
                                        </p:attrNameLst>
                                      </p:cBhvr>
                                      <p:to>
                                        <p:strVal val="visible"/>
                                      </p:to>
                                    </p:set>
                                    <p:animEffect transition="in" filter="fade">
                                      <p:cBhvr>
                                        <p:cTn id="33"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26" grpId="0"/>
      <p:bldP spid="127" grpId="0"/>
      <p:bldP spid="1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Second-Order Elements</a:t>
            </a:r>
            <a:endParaRPr lang="en-US" dirty="0"/>
          </a:p>
        </p:txBody>
      </p:sp>
      <p:sp>
        <p:nvSpPr>
          <p:cNvPr id="3" name="Content Placeholder 2"/>
          <p:cNvSpPr>
            <a:spLocks noGrp="1"/>
          </p:cNvSpPr>
          <p:nvPr>
            <p:ph idx="1"/>
          </p:nvPr>
        </p:nvSpPr>
        <p:spPr>
          <a:xfrm>
            <a:off x="457200" y="1120842"/>
            <a:ext cx="8229600" cy="4525963"/>
          </a:xfrm>
        </p:spPr>
        <p:txBody>
          <a:bodyPr>
            <a:normAutofit/>
          </a:bodyPr>
          <a:lstStyle/>
          <a:p>
            <a:pPr marL="231775" indent="0">
              <a:buNone/>
            </a:pPr>
            <a:r>
              <a:rPr lang="en-US" dirty="0" smtClean="0"/>
              <a:t>Which order element</a:t>
            </a:r>
            <a:br>
              <a:rPr lang="en-US" dirty="0" smtClean="0"/>
            </a:br>
            <a:r>
              <a:rPr lang="en-US" dirty="0" smtClean="0"/>
              <a:t>converges fastest to an</a:t>
            </a:r>
            <a:br>
              <a:rPr lang="en-US" dirty="0" smtClean="0"/>
            </a:br>
            <a:r>
              <a:rPr lang="en-US" dirty="0" smtClean="0"/>
              <a:t>accurate solution?</a:t>
            </a:r>
            <a:endParaRPr lang="en-US" dirty="0"/>
          </a:p>
        </p:txBody>
      </p:sp>
      <p:pic>
        <p:nvPicPr>
          <p:cNvPr id="125954" name="Picture 2" descr="F:\Talks\SIG-08\Order\car.jpg"/>
          <p:cNvPicPr>
            <a:picLocks noChangeAspect="1" noChangeArrowheads="1"/>
          </p:cNvPicPr>
          <p:nvPr/>
        </p:nvPicPr>
        <p:blipFill>
          <a:blip r:embed="rId4" cstate="print"/>
          <a:srcRect/>
          <a:stretch>
            <a:fillRect/>
          </a:stretch>
        </p:blipFill>
        <p:spPr bwMode="auto">
          <a:xfrm>
            <a:off x="304800" y="2965554"/>
            <a:ext cx="2271347" cy="1703510"/>
          </a:xfrm>
          <a:prstGeom prst="rect">
            <a:avLst/>
          </a:prstGeom>
          <a:noFill/>
        </p:spPr>
      </p:pic>
      <p:pic>
        <p:nvPicPr>
          <p:cNvPr id="125955" name="Picture 3" descr="F:\Talks\SIG-08\Order\car.vector.bmp"/>
          <p:cNvPicPr>
            <a:picLocks noChangeAspect="1" noChangeArrowheads="1"/>
          </p:cNvPicPr>
          <p:nvPr/>
        </p:nvPicPr>
        <p:blipFill>
          <a:blip r:embed="rId5" cstate="print"/>
          <a:srcRect/>
          <a:stretch>
            <a:fillRect/>
          </a:stretch>
        </p:blipFill>
        <p:spPr bwMode="auto">
          <a:xfrm>
            <a:off x="2978834" y="2964791"/>
            <a:ext cx="2278967" cy="1709225"/>
          </a:xfrm>
          <a:prstGeom prst="rect">
            <a:avLst/>
          </a:prstGeom>
          <a:noFill/>
        </p:spPr>
      </p:pic>
      <p:sp>
        <p:nvSpPr>
          <p:cNvPr id="142" name="Right Arrow 141"/>
          <p:cNvSpPr/>
          <p:nvPr/>
        </p:nvSpPr>
        <p:spPr>
          <a:xfrm>
            <a:off x="2486893" y="3790620"/>
            <a:ext cx="594946" cy="175846"/>
          </a:xfrm>
          <a:prstGeom prst="rightArrow">
            <a:avLst/>
          </a:prstGeom>
          <a:solidFill>
            <a:schemeClr val="tx1"/>
          </a:solidFill>
          <a:ln w="12700">
            <a:solidFill>
              <a:schemeClr val="tx1"/>
            </a:solidFill>
          </a:ln>
          <a:effectLst>
            <a:outerShdw blurRad="635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3" name="TextBox 142"/>
          <p:cNvSpPr txBox="1"/>
          <p:nvPr/>
        </p:nvSpPr>
        <p:spPr>
          <a:xfrm>
            <a:off x="588306" y="4583668"/>
            <a:ext cx="1723598" cy="369332"/>
          </a:xfrm>
          <a:prstGeom prst="rect">
            <a:avLst/>
          </a:prstGeom>
          <a:noFill/>
        </p:spPr>
        <p:txBody>
          <a:bodyPr wrap="square" rtlCol="0">
            <a:spAutoFit/>
          </a:bodyPr>
          <a:lstStyle/>
          <a:p>
            <a:r>
              <a:rPr lang="en-US" dirty="0" smtClean="0"/>
              <a:t>Original Image</a:t>
            </a:r>
            <a:endParaRPr lang="en-US" dirty="0"/>
          </a:p>
        </p:txBody>
      </p:sp>
      <p:sp>
        <p:nvSpPr>
          <p:cNvPr id="144" name="TextBox 143"/>
          <p:cNvSpPr txBox="1"/>
          <p:nvPr/>
        </p:nvSpPr>
        <p:spPr>
          <a:xfrm>
            <a:off x="3200400" y="4583668"/>
            <a:ext cx="1919774" cy="369332"/>
          </a:xfrm>
          <a:prstGeom prst="rect">
            <a:avLst/>
          </a:prstGeom>
          <a:noFill/>
        </p:spPr>
        <p:txBody>
          <a:bodyPr wrap="square" rtlCol="0">
            <a:spAutoFit/>
          </a:bodyPr>
          <a:lstStyle/>
          <a:p>
            <a:r>
              <a:rPr lang="en-US" dirty="0" smtClean="0"/>
              <a:t>Image Gradients</a:t>
            </a:r>
            <a:endParaRPr lang="en-US" dirty="0"/>
          </a:p>
        </p:txBody>
      </p:sp>
      <p:cxnSp>
        <p:nvCxnSpPr>
          <p:cNvPr id="152" name="Elbow Connector 151"/>
          <p:cNvCxnSpPr>
            <a:stCxn id="125955" idx="3"/>
            <a:endCxn id="125959" idx="1"/>
          </p:cNvCxnSpPr>
          <p:nvPr/>
        </p:nvCxnSpPr>
        <p:spPr>
          <a:xfrm flipV="1">
            <a:off x="5257801" y="2000250"/>
            <a:ext cx="1371599" cy="1857254"/>
          </a:xfrm>
          <a:prstGeom prst="bentConnector3">
            <a:avLst>
              <a:gd name="adj1" fmla="val 50000"/>
            </a:avLst>
          </a:prstGeom>
          <a:ln w="76200">
            <a:solidFill>
              <a:schemeClr val="tx1"/>
            </a:solidFill>
            <a:tailEnd type="triangle" w="sm"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0" name="Elbow Connector 159"/>
          <p:cNvCxnSpPr>
            <a:stCxn id="125955" idx="3"/>
            <a:endCxn id="125961" idx="1"/>
          </p:cNvCxnSpPr>
          <p:nvPr/>
        </p:nvCxnSpPr>
        <p:spPr>
          <a:xfrm>
            <a:off x="5257801" y="3857504"/>
            <a:ext cx="1371599" cy="1876546"/>
          </a:xfrm>
          <a:prstGeom prst="bentConnector3">
            <a:avLst>
              <a:gd name="adj1" fmla="val 50000"/>
            </a:avLst>
          </a:prstGeom>
          <a:ln w="76200">
            <a:solidFill>
              <a:schemeClr val="tx1"/>
            </a:solidFill>
            <a:tailEnd type="triangle" w="sm"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a:stCxn id="125955" idx="3"/>
            <a:endCxn id="125960" idx="1"/>
          </p:cNvCxnSpPr>
          <p:nvPr/>
        </p:nvCxnSpPr>
        <p:spPr>
          <a:xfrm>
            <a:off x="5257800" y="3857504"/>
            <a:ext cx="1371599" cy="410"/>
          </a:xfrm>
          <a:prstGeom prst="straightConnector1">
            <a:avLst/>
          </a:prstGeom>
          <a:ln w="76200">
            <a:solidFill>
              <a:schemeClr val="tx1"/>
            </a:solidFill>
            <a:tailEnd type="triangle" w="sm"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7" name="Group 25"/>
          <p:cNvGrpSpPr/>
          <p:nvPr/>
        </p:nvGrpSpPr>
        <p:grpSpPr>
          <a:xfrm>
            <a:off x="6646336" y="1185334"/>
            <a:ext cx="2267712" cy="1700784"/>
            <a:chOff x="6781800" y="1219200"/>
            <a:chExt cx="2267712" cy="1700784"/>
          </a:xfrm>
        </p:grpSpPr>
        <p:pic>
          <p:nvPicPr>
            <p:cNvPr id="125963" name="Picture 11" descr="F:\Talks\SIG-08\Order\car.1.diff.jpg"/>
            <p:cNvPicPr>
              <a:picLocks noChangeAspect="1" noChangeArrowheads="1"/>
            </p:cNvPicPr>
            <p:nvPr/>
          </p:nvPicPr>
          <p:blipFill>
            <a:blip r:embed="rId6" cstate="print"/>
            <a:srcRect/>
            <a:stretch>
              <a:fillRect/>
            </a:stretch>
          </p:blipFill>
          <p:spPr bwMode="auto">
            <a:xfrm>
              <a:off x="6781800" y="1219200"/>
              <a:ext cx="2267712" cy="1700784"/>
            </a:xfrm>
            <a:prstGeom prst="rect">
              <a:avLst/>
            </a:prstGeom>
            <a:noFill/>
            <a:ln>
              <a:solidFill>
                <a:schemeClr val="tx1"/>
              </a:solidFill>
            </a:ln>
          </p:spPr>
        </p:pic>
        <p:sp>
          <p:nvSpPr>
            <p:cNvPr id="193" name="TextBox 192"/>
            <p:cNvSpPr txBox="1"/>
            <p:nvPr/>
          </p:nvSpPr>
          <p:spPr>
            <a:xfrm>
              <a:off x="7135092" y="2514600"/>
              <a:ext cx="1578702" cy="369332"/>
            </a:xfrm>
            <a:prstGeom prst="rect">
              <a:avLst/>
            </a:prstGeom>
            <a:solidFill>
              <a:schemeClr val="bg1">
                <a:lumMod val="75000"/>
                <a:alpha val="80000"/>
              </a:schemeClr>
            </a:solidFill>
            <a:ln>
              <a:solidFill>
                <a:schemeClr val="tx1"/>
              </a:solidFill>
            </a:ln>
          </p:spPr>
          <p:txBody>
            <a:bodyPr wrap="none" rtlCol="0">
              <a:spAutoFit/>
            </a:bodyPr>
            <a:lstStyle/>
            <a:p>
              <a:r>
                <a:rPr lang="en-US" dirty="0" smtClean="0"/>
                <a:t>1</a:t>
              </a:r>
              <a:r>
                <a:rPr lang="en-US" baseline="30000" dirty="0" smtClean="0"/>
                <a:t>st</a:t>
              </a:r>
              <a:r>
                <a:rPr lang="en-US" dirty="0" smtClean="0"/>
                <a:t>-order error</a:t>
              </a:r>
              <a:endParaRPr lang="en-US" dirty="0"/>
            </a:p>
          </p:txBody>
        </p:sp>
      </p:grpSp>
      <p:grpSp>
        <p:nvGrpSpPr>
          <p:cNvPr id="8" name="Group 26"/>
          <p:cNvGrpSpPr/>
          <p:nvPr/>
        </p:nvGrpSpPr>
        <p:grpSpPr>
          <a:xfrm>
            <a:off x="6646336" y="3014134"/>
            <a:ext cx="2267712" cy="1700784"/>
            <a:chOff x="6781800" y="3048000"/>
            <a:chExt cx="2267712" cy="1700784"/>
          </a:xfrm>
        </p:grpSpPr>
        <p:pic>
          <p:nvPicPr>
            <p:cNvPr id="125964" name="Picture 12" descr="F:\Talks\SIG-08\Order\car.2.diff.jpg"/>
            <p:cNvPicPr>
              <a:picLocks noChangeAspect="1" noChangeArrowheads="1"/>
            </p:cNvPicPr>
            <p:nvPr/>
          </p:nvPicPr>
          <p:blipFill>
            <a:blip r:embed="rId7" cstate="print"/>
            <a:srcRect/>
            <a:stretch>
              <a:fillRect/>
            </a:stretch>
          </p:blipFill>
          <p:spPr bwMode="auto">
            <a:xfrm>
              <a:off x="6781800" y="3048000"/>
              <a:ext cx="2267712" cy="1700784"/>
            </a:xfrm>
            <a:prstGeom prst="rect">
              <a:avLst/>
            </a:prstGeom>
            <a:noFill/>
            <a:ln>
              <a:solidFill>
                <a:schemeClr val="tx1"/>
              </a:solidFill>
            </a:ln>
          </p:spPr>
        </p:pic>
        <p:sp>
          <p:nvSpPr>
            <p:cNvPr id="195" name="TextBox 194"/>
            <p:cNvSpPr txBox="1"/>
            <p:nvPr/>
          </p:nvSpPr>
          <p:spPr>
            <a:xfrm>
              <a:off x="7147281" y="4361872"/>
              <a:ext cx="1628523" cy="369332"/>
            </a:xfrm>
            <a:prstGeom prst="rect">
              <a:avLst/>
            </a:prstGeom>
            <a:solidFill>
              <a:schemeClr val="bg1">
                <a:lumMod val="75000"/>
                <a:alpha val="80000"/>
              </a:schemeClr>
            </a:solidFill>
            <a:ln>
              <a:solidFill>
                <a:schemeClr val="tx1"/>
              </a:solidFill>
            </a:ln>
          </p:spPr>
          <p:txBody>
            <a:bodyPr wrap="none" rtlCol="0">
              <a:spAutoFit/>
            </a:bodyPr>
            <a:lstStyle/>
            <a:p>
              <a:r>
                <a:rPr lang="en-US" dirty="0" smtClean="0"/>
                <a:t>2</a:t>
              </a:r>
              <a:r>
                <a:rPr lang="en-US" baseline="30000" dirty="0" smtClean="0"/>
                <a:t>nd</a:t>
              </a:r>
              <a:r>
                <a:rPr lang="en-US" dirty="0" smtClean="0"/>
                <a:t>-order error</a:t>
              </a:r>
              <a:endParaRPr lang="en-US" dirty="0"/>
            </a:p>
          </p:txBody>
        </p:sp>
      </p:grpSp>
      <p:grpSp>
        <p:nvGrpSpPr>
          <p:cNvPr id="9" name="Group 27"/>
          <p:cNvGrpSpPr/>
          <p:nvPr/>
        </p:nvGrpSpPr>
        <p:grpSpPr>
          <a:xfrm>
            <a:off x="6646336" y="4894750"/>
            <a:ext cx="2267712" cy="1700784"/>
            <a:chOff x="6781800" y="4928616"/>
            <a:chExt cx="2267712" cy="1700784"/>
          </a:xfrm>
        </p:grpSpPr>
        <p:pic>
          <p:nvPicPr>
            <p:cNvPr id="125962" name="Picture 10" descr="F:\Talks\SIG-08\Order\car.3.diff.jpg"/>
            <p:cNvPicPr>
              <a:picLocks noChangeAspect="1" noChangeArrowheads="1"/>
            </p:cNvPicPr>
            <p:nvPr/>
          </p:nvPicPr>
          <p:blipFill>
            <a:blip r:embed="rId8" cstate="print"/>
            <a:srcRect/>
            <a:stretch>
              <a:fillRect/>
            </a:stretch>
          </p:blipFill>
          <p:spPr bwMode="auto">
            <a:xfrm>
              <a:off x="6781800" y="4928616"/>
              <a:ext cx="2267712" cy="1700784"/>
            </a:xfrm>
            <a:prstGeom prst="rect">
              <a:avLst/>
            </a:prstGeom>
            <a:noFill/>
            <a:ln>
              <a:solidFill>
                <a:schemeClr val="tx1"/>
              </a:solidFill>
            </a:ln>
          </p:spPr>
        </p:pic>
        <p:sp>
          <p:nvSpPr>
            <p:cNvPr id="196" name="TextBox 195"/>
            <p:cNvSpPr txBox="1"/>
            <p:nvPr/>
          </p:nvSpPr>
          <p:spPr>
            <a:xfrm>
              <a:off x="7158176" y="6248400"/>
              <a:ext cx="1599156" cy="369332"/>
            </a:xfrm>
            <a:prstGeom prst="rect">
              <a:avLst/>
            </a:prstGeom>
            <a:solidFill>
              <a:schemeClr val="bg1">
                <a:lumMod val="75000"/>
                <a:alpha val="80000"/>
              </a:schemeClr>
            </a:solidFill>
            <a:ln>
              <a:solidFill>
                <a:schemeClr val="tx1"/>
              </a:solidFill>
            </a:ln>
          </p:spPr>
          <p:txBody>
            <a:bodyPr wrap="none" rtlCol="0">
              <a:spAutoFit/>
            </a:bodyPr>
            <a:lstStyle/>
            <a:p>
              <a:r>
                <a:rPr lang="en-US" dirty="0" smtClean="0"/>
                <a:t>3</a:t>
              </a:r>
              <a:r>
                <a:rPr lang="en-US" baseline="30000" dirty="0" smtClean="0"/>
                <a:t>rd</a:t>
              </a:r>
              <a:r>
                <a:rPr lang="en-US" dirty="0" smtClean="0"/>
                <a:t>-order error</a:t>
              </a:r>
              <a:endParaRPr lang="en-US" dirty="0"/>
            </a:p>
          </p:txBody>
        </p:sp>
      </p:grpSp>
      <p:graphicFrame>
        <p:nvGraphicFramePr>
          <p:cNvPr id="197" name="Chart 196"/>
          <p:cNvGraphicFramePr/>
          <p:nvPr/>
        </p:nvGraphicFramePr>
        <p:xfrm>
          <a:off x="2362200" y="3429000"/>
          <a:ext cx="4543425" cy="3276600"/>
        </p:xfrm>
        <a:graphic>
          <a:graphicData uri="http://schemas.openxmlformats.org/drawingml/2006/chart">
            <c:chart xmlns:c="http://schemas.openxmlformats.org/drawingml/2006/chart" xmlns:r="http://schemas.openxmlformats.org/officeDocument/2006/relationships" r:id="rId9"/>
          </a:graphicData>
        </a:graphic>
      </p:graphicFrame>
    </p:spTree>
    <p:custDataLst>
      <p:tags r:id="rId1"/>
    </p:custDataLst>
  </p:cSld>
  <p:clrMapOvr>
    <a:masterClrMapping/>
  </p:clrMapOvr>
  <p:transition advTm="3843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7"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Second-Order Elements</a:t>
            </a:r>
            <a:endParaRPr lang="en-US" dirty="0"/>
          </a:p>
        </p:txBody>
      </p:sp>
      <p:sp>
        <p:nvSpPr>
          <p:cNvPr id="3" name="Content Placeholder 2"/>
          <p:cNvSpPr>
            <a:spLocks noGrp="1"/>
          </p:cNvSpPr>
          <p:nvPr>
            <p:ph idx="1"/>
          </p:nvPr>
        </p:nvSpPr>
        <p:spPr/>
        <p:txBody>
          <a:bodyPr/>
          <a:lstStyle/>
          <a:p>
            <a:pPr>
              <a:buNone/>
            </a:pPr>
            <a:r>
              <a:rPr lang="en-US" dirty="0" smtClean="0"/>
              <a:t>Spectral Analysis of Convergence:</a:t>
            </a:r>
          </a:p>
          <a:p>
            <a:pPr marL="463550" lvl="1" indent="-6350">
              <a:buNone/>
            </a:pPr>
            <a:r>
              <a:rPr lang="en-US" dirty="0" smtClean="0"/>
              <a:t>The eigenvalues of the multigrid operator determine how efficiently the residual is dampened.</a:t>
            </a:r>
          </a:p>
        </p:txBody>
      </p:sp>
      <p:graphicFrame>
        <p:nvGraphicFramePr>
          <p:cNvPr id="6" name="Chart 5"/>
          <p:cNvGraphicFramePr/>
          <p:nvPr/>
        </p:nvGraphicFramePr>
        <p:xfrm>
          <a:off x="5023262" y="3004456"/>
          <a:ext cx="3883231" cy="3675413"/>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20"/>
          <p:cNvGrpSpPr/>
          <p:nvPr/>
        </p:nvGrpSpPr>
        <p:grpSpPr>
          <a:xfrm>
            <a:off x="403762" y="3406252"/>
            <a:ext cx="3762428" cy="3162006"/>
            <a:chOff x="403762" y="3406252"/>
            <a:chExt cx="3762428" cy="3162006"/>
          </a:xfrm>
        </p:grpSpPr>
        <p:cxnSp>
          <p:nvCxnSpPr>
            <p:cNvPr id="11" name="Straight Arrow Connector 10"/>
            <p:cNvCxnSpPr>
              <a:stCxn id="7" idx="2"/>
              <a:endCxn id="8" idx="1"/>
            </p:cNvCxnSpPr>
            <p:nvPr/>
          </p:nvCxnSpPr>
          <p:spPr>
            <a:xfrm rot="16200000" flipH="1">
              <a:off x="412671" y="4539349"/>
              <a:ext cx="1868364" cy="864904"/>
            </a:xfrm>
            <a:prstGeom prst="straightConnector1">
              <a:avLst/>
            </a:prstGeom>
            <a:ln w="76200">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3"/>
              <a:endCxn id="9" idx="2"/>
            </p:cNvCxnSpPr>
            <p:nvPr/>
          </p:nvCxnSpPr>
          <p:spPr>
            <a:xfrm flipV="1">
              <a:off x="2800583" y="4035644"/>
              <a:ext cx="854968" cy="1870339"/>
            </a:xfrm>
            <a:prstGeom prst="straightConnector1">
              <a:avLst/>
            </a:prstGeom>
            <a:ln w="76200">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403762" y="3408227"/>
              <a:ext cx="1021278" cy="6293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G.S Update</a:t>
              </a:r>
              <a:endParaRPr lang="en-US" dirty="0">
                <a:solidFill>
                  <a:schemeClr val="tx1"/>
                </a:solidFill>
              </a:endParaRPr>
            </a:p>
          </p:txBody>
        </p:sp>
        <p:sp>
          <p:nvSpPr>
            <p:cNvPr id="8" name="Rounded Rectangle 7"/>
            <p:cNvSpPr/>
            <p:nvPr/>
          </p:nvSpPr>
          <p:spPr>
            <a:xfrm>
              <a:off x="1779305" y="5591287"/>
              <a:ext cx="1021278" cy="6293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G.S Update</a:t>
              </a:r>
              <a:endParaRPr lang="en-US" dirty="0">
                <a:solidFill>
                  <a:schemeClr val="tx1"/>
                </a:solidFill>
              </a:endParaRPr>
            </a:p>
          </p:txBody>
        </p:sp>
        <p:sp>
          <p:nvSpPr>
            <p:cNvPr id="9" name="Rounded Rectangle 8"/>
            <p:cNvSpPr/>
            <p:nvPr/>
          </p:nvSpPr>
          <p:spPr>
            <a:xfrm>
              <a:off x="3144912" y="3406252"/>
              <a:ext cx="1021278" cy="6293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G.S Update</a:t>
              </a:r>
              <a:endParaRPr lang="en-US" dirty="0">
                <a:solidFill>
                  <a:schemeClr val="tx1"/>
                </a:solidFill>
              </a:endParaRPr>
            </a:p>
          </p:txBody>
        </p:sp>
        <p:sp>
          <p:nvSpPr>
            <p:cNvPr id="18" name="TextBox 17"/>
            <p:cNvSpPr txBox="1"/>
            <p:nvPr/>
          </p:nvSpPr>
          <p:spPr>
            <a:xfrm>
              <a:off x="1306268" y="6198926"/>
              <a:ext cx="1982787"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Two-Grid Operator</a:t>
              </a:r>
              <a:endParaRPr lang="en-US" b="1" dirty="0">
                <a:effectLst>
                  <a:outerShdw blurRad="38100" dist="38100" dir="2700000" algn="tl">
                    <a:srgbClr val="000000">
                      <a:alpha val="43137"/>
                    </a:srgbClr>
                  </a:outerShdw>
                </a:effectLst>
              </a:endParaRPr>
            </a:p>
          </p:txBody>
        </p:sp>
        <p:sp>
          <p:nvSpPr>
            <p:cNvPr id="19" name="Rounded Rectangle 18"/>
            <p:cNvSpPr/>
            <p:nvPr/>
          </p:nvSpPr>
          <p:spPr>
            <a:xfrm>
              <a:off x="866897" y="4655127"/>
              <a:ext cx="888667" cy="52251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Down-</a:t>
              </a:r>
              <a:br>
                <a:rPr lang="en-US" sz="1600" dirty="0" smtClean="0">
                  <a:solidFill>
                    <a:schemeClr val="tx1"/>
                  </a:solidFill>
                </a:rPr>
              </a:br>
              <a:r>
                <a:rPr lang="en-US" sz="1600" dirty="0" smtClean="0">
                  <a:solidFill>
                    <a:schemeClr val="tx1"/>
                  </a:solidFill>
                </a:rPr>
                <a:t>Sample</a:t>
              </a:r>
              <a:endParaRPr lang="en-US" sz="1600" dirty="0">
                <a:solidFill>
                  <a:schemeClr val="tx1"/>
                </a:solidFill>
              </a:endParaRPr>
            </a:p>
          </p:txBody>
        </p:sp>
        <p:sp>
          <p:nvSpPr>
            <p:cNvPr id="20" name="Rounded Rectangle 19"/>
            <p:cNvSpPr/>
            <p:nvPr/>
          </p:nvSpPr>
          <p:spPr>
            <a:xfrm>
              <a:off x="2788672" y="4653152"/>
              <a:ext cx="888667" cy="52251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Up-</a:t>
              </a:r>
              <a:br>
                <a:rPr lang="en-US" sz="1600" dirty="0" smtClean="0">
                  <a:solidFill>
                    <a:schemeClr val="tx1"/>
                  </a:solidFill>
                </a:rPr>
              </a:br>
              <a:r>
                <a:rPr lang="en-US" sz="1600" dirty="0" smtClean="0">
                  <a:solidFill>
                    <a:schemeClr val="tx1"/>
                  </a:solidFill>
                </a:rPr>
                <a:t>Sample</a:t>
              </a:r>
              <a:endParaRPr lang="en-US" sz="1600" dirty="0">
                <a:solidFill>
                  <a:schemeClr val="tx1"/>
                </a:solidFill>
              </a:endParaRPr>
            </a:p>
          </p:txBody>
        </p:sp>
      </p:grpSp>
      <p:sp>
        <p:nvSpPr>
          <p:cNvPr id="14" name="Oval 13"/>
          <p:cNvSpPr>
            <a:spLocks noChangeAspect="1"/>
          </p:cNvSpPr>
          <p:nvPr/>
        </p:nvSpPr>
        <p:spPr>
          <a:xfrm>
            <a:off x="5486387" y="3488267"/>
            <a:ext cx="355600" cy="355600"/>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a:spLocks noChangeAspect="1"/>
          </p:cNvSpPr>
          <p:nvPr/>
        </p:nvSpPr>
        <p:spPr>
          <a:xfrm>
            <a:off x="5469468" y="5063068"/>
            <a:ext cx="356616" cy="356616"/>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537200" y="5096935"/>
            <a:ext cx="778933" cy="914400"/>
          </a:xfrm>
          <a:prstGeom prst="ellipse">
            <a:avLst/>
          </a:prstGeom>
          <a:noFill/>
          <a:ln>
            <a:solidFill>
              <a:schemeClr val="tx1"/>
            </a:solidFill>
          </a:ln>
          <a:effectLst>
            <a:outerShdw blurRad="508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advTm="5384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4"/>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4" grpId="0" animBg="1"/>
      <p:bldP spid="14" grpId="1" animBg="1"/>
      <p:bldP spid="16" grpId="0" animBg="1"/>
      <p:bldP spid="16" grpId="1"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solidFill>
                  <a:schemeClr val="bg1">
                    <a:lumMod val="50000"/>
                  </a:schemeClr>
                </a:solidFill>
              </a:rPr>
              <a:t>Introduction</a:t>
            </a:r>
          </a:p>
          <a:p>
            <a:r>
              <a:rPr lang="en-US" dirty="0" smtClean="0">
                <a:solidFill>
                  <a:schemeClr val="bg1">
                    <a:lumMod val="50000"/>
                  </a:schemeClr>
                </a:solidFill>
              </a:rPr>
              <a:t>Solving for the Image</a:t>
            </a:r>
          </a:p>
          <a:p>
            <a:r>
              <a:rPr lang="en-US" dirty="0" smtClean="0">
                <a:solidFill>
                  <a:schemeClr val="bg1">
                    <a:lumMod val="50000"/>
                  </a:schemeClr>
                </a:solidFill>
              </a:rPr>
              <a:t>Choosing the System</a:t>
            </a:r>
          </a:p>
          <a:p>
            <a:r>
              <a:rPr lang="en-US" dirty="0" smtClean="0"/>
              <a:t>Solving for Big Images</a:t>
            </a:r>
          </a:p>
          <a:p>
            <a:pPr lvl="1"/>
            <a:r>
              <a:rPr lang="en-US" dirty="0" smtClean="0"/>
              <a:t>Naïve Out-of-Core Multigrid</a:t>
            </a:r>
          </a:p>
          <a:p>
            <a:pPr lvl="1"/>
            <a:r>
              <a:rPr lang="en-US" dirty="0" smtClean="0"/>
              <a:t>Temporal Blocking</a:t>
            </a:r>
          </a:p>
          <a:p>
            <a:pPr lvl="1"/>
            <a:r>
              <a:rPr lang="en-US" dirty="0" smtClean="0"/>
              <a:t>Interleaved Multilevel Streaming</a:t>
            </a:r>
          </a:p>
          <a:p>
            <a:r>
              <a:rPr lang="en-US" dirty="0" smtClean="0">
                <a:solidFill>
                  <a:schemeClr val="bg1">
                    <a:lumMod val="50000"/>
                  </a:schemeClr>
                </a:solidFill>
              </a:rPr>
              <a:t>Results and Discussion</a:t>
            </a:r>
            <a:endParaRPr lang="en-US" dirty="0">
              <a:solidFill>
                <a:schemeClr val="bg1">
                  <a:lumMod val="50000"/>
                </a:schemeClr>
              </a:solidFill>
            </a:endParaRPr>
          </a:p>
        </p:txBody>
      </p:sp>
    </p:spTree>
  </p:cSld>
  <p:clrMapOvr>
    <a:masterClrMapping/>
  </p:clrMapOvr>
  <p:transition advTm="17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Naïve Out-of-Core Multigrid</a:t>
            </a:r>
            <a:endParaRPr lang="en-US" dirty="0"/>
          </a:p>
        </p:txBody>
      </p:sp>
      <p:sp>
        <p:nvSpPr>
          <p:cNvPr id="3" name="Content Placeholder 2"/>
          <p:cNvSpPr>
            <a:spLocks noGrp="1"/>
          </p:cNvSpPr>
          <p:nvPr>
            <p:ph idx="1"/>
          </p:nvPr>
        </p:nvSpPr>
        <p:spPr>
          <a:xfrm>
            <a:off x="457200" y="1166880"/>
            <a:ext cx="8229600" cy="5257800"/>
          </a:xfrm>
        </p:spPr>
        <p:txBody>
          <a:bodyPr>
            <a:normAutofit/>
          </a:bodyPr>
          <a:lstStyle/>
          <a:p>
            <a:pPr>
              <a:buNone/>
            </a:pPr>
            <a:r>
              <a:rPr lang="en-US" dirty="0" smtClean="0"/>
              <a:t>Components of the solver:</a:t>
            </a:r>
          </a:p>
          <a:p>
            <a:pPr marL="914400" lvl="1" indent="-514350">
              <a:buFont typeface="+mj-lt"/>
              <a:buAutoNum type="arabicPeriod"/>
            </a:pPr>
            <a:r>
              <a:rPr lang="en-US" dirty="0" smtClean="0"/>
              <a:t>Gauss-Seidel updates</a:t>
            </a:r>
          </a:p>
          <a:p>
            <a:pPr marL="914400" lvl="1" indent="-514350">
              <a:buFont typeface="+mj-lt"/>
              <a:buAutoNum type="arabicPeriod"/>
            </a:pPr>
            <a:r>
              <a:rPr lang="en-US" dirty="0" smtClean="0"/>
              <a:t>Down-sampling</a:t>
            </a:r>
          </a:p>
          <a:p>
            <a:pPr marL="914400" lvl="1" indent="-514350">
              <a:buFont typeface="+mj-lt"/>
              <a:buAutoNum type="arabicPeriod"/>
            </a:pPr>
            <a:r>
              <a:rPr lang="en-US" dirty="0" smtClean="0"/>
              <a:t>Up-sampling</a:t>
            </a:r>
          </a:p>
          <a:p>
            <a:pPr marL="0" indent="0">
              <a:buNone/>
            </a:pPr>
            <a:r>
              <a:rPr lang="en-US" dirty="0" smtClean="0"/>
              <a:t/>
            </a:r>
            <a:br>
              <a:rPr lang="en-US" dirty="0" smtClean="0"/>
            </a:br>
            <a:r>
              <a:rPr lang="en-US" dirty="0" smtClean="0"/>
              <a:t>The multigrid solver</a:t>
            </a:r>
            <a:br>
              <a:rPr lang="en-US" dirty="0" smtClean="0"/>
            </a:br>
            <a:r>
              <a:rPr lang="en-US" dirty="0" smtClean="0"/>
              <a:t>can be streamed by</a:t>
            </a:r>
            <a:br>
              <a:rPr lang="en-US" dirty="0" smtClean="0"/>
            </a:br>
            <a:r>
              <a:rPr lang="en-US" dirty="0" smtClean="0"/>
              <a:t>advancing a fixed-</a:t>
            </a:r>
            <a:br>
              <a:rPr lang="en-US" dirty="0" smtClean="0"/>
            </a:br>
            <a:r>
              <a:rPr lang="en-US" dirty="0" smtClean="0"/>
              <a:t>size window.</a:t>
            </a:r>
          </a:p>
        </p:txBody>
      </p:sp>
      <p:grpSp>
        <p:nvGrpSpPr>
          <p:cNvPr id="4" name="Group 68"/>
          <p:cNvGrpSpPr/>
          <p:nvPr/>
        </p:nvGrpSpPr>
        <p:grpSpPr>
          <a:xfrm>
            <a:off x="4647548" y="1776480"/>
            <a:ext cx="2919304" cy="1600200"/>
            <a:chOff x="4648200" y="2286000"/>
            <a:chExt cx="2919304" cy="1371600"/>
          </a:xfrm>
        </p:grpSpPr>
        <p:sp>
          <p:nvSpPr>
            <p:cNvPr id="70" name="Right Brace 69"/>
            <p:cNvSpPr/>
            <p:nvPr/>
          </p:nvSpPr>
          <p:spPr>
            <a:xfrm>
              <a:off x="4648200" y="2286000"/>
              <a:ext cx="228600" cy="1371600"/>
            </a:xfrm>
            <a:prstGeom prst="rightBrace">
              <a:avLst>
                <a:gd name="adj1" fmla="val 37626"/>
                <a:gd name="adj2" fmla="val 54714"/>
              </a:avLst>
            </a:prstGeom>
            <a:ln w="25400">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1" name="TextBox 70"/>
            <p:cNvSpPr txBox="1"/>
            <p:nvPr/>
          </p:nvSpPr>
          <p:spPr>
            <a:xfrm>
              <a:off x="4896003" y="2796183"/>
              <a:ext cx="2671501" cy="448474"/>
            </a:xfrm>
            <a:prstGeom prst="rect">
              <a:avLst/>
            </a:prstGeom>
            <a:noFill/>
          </p:spPr>
          <p:txBody>
            <a:bodyPr wrap="none" rtlCol="0">
              <a:spAutoFit/>
            </a:bodyPr>
            <a:lstStyle/>
            <a:p>
              <a:r>
                <a:rPr lang="en-US" sz="2800" dirty="0" smtClean="0">
                  <a:solidFill>
                    <a:schemeClr val="accent6"/>
                  </a:solidFill>
                  <a:effectLst>
                    <a:outerShdw blurRad="38100" dist="38100" dir="2700000" algn="tl">
                      <a:srgbClr val="000000">
                        <a:alpha val="43137"/>
                      </a:srgbClr>
                    </a:outerShdw>
                  </a:effectLst>
                </a:rPr>
                <a:t>Local data access</a:t>
              </a:r>
              <a:endParaRPr lang="en-US" sz="2800" dirty="0">
                <a:solidFill>
                  <a:schemeClr val="accent6"/>
                </a:solidFill>
                <a:effectLst>
                  <a:outerShdw blurRad="38100" dist="38100" dir="2700000" algn="tl">
                    <a:srgbClr val="000000">
                      <a:alpha val="43137"/>
                    </a:srgbClr>
                  </a:outerShdw>
                </a:effectLst>
              </a:endParaRPr>
            </a:p>
          </p:txBody>
        </p:sp>
      </p:grpSp>
      <p:pic>
        <p:nvPicPr>
          <p:cNvPr id="72" name="Picture 2" descr="F:\Research\Streaming2DMultiGrid\Code\Test\misha.small.jpg"/>
          <p:cNvPicPr>
            <a:picLocks noChangeAspect="1" noChangeArrowheads="1"/>
          </p:cNvPicPr>
          <p:nvPr/>
        </p:nvPicPr>
        <p:blipFill>
          <a:blip r:embed="rId4"/>
          <a:srcRect/>
          <a:stretch>
            <a:fillRect/>
          </a:stretch>
        </p:blipFill>
        <p:spPr bwMode="auto">
          <a:xfrm>
            <a:off x="6534429" y="3200400"/>
            <a:ext cx="2347058" cy="3104173"/>
          </a:xfrm>
          <a:prstGeom prst="rect">
            <a:avLst/>
          </a:prstGeom>
          <a:noFill/>
        </p:spPr>
      </p:pic>
      <p:sp>
        <p:nvSpPr>
          <p:cNvPr id="73" name="Rectangle 72"/>
          <p:cNvSpPr/>
          <p:nvPr/>
        </p:nvSpPr>
        <p:spPr>
          <a:xfrm>
            <a:off x="6519746" y="3200400"/>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74" name="Rectangle 73"/>
          <p:cNvSpPr/>
          <p:nvPr/>
        </p:nvSpPr>
        <p:spPr>
          <a:xfrm>
            <a:off x="6519746" y="3440723"/>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75" name="Rectangle 74"/>
          <p:cNvSpPr/>
          <p:nvPr/>
        </p:nvSpPr>
        <p:spPr>
          <a:xfrm>
            <a:off x="6519746" y="3681046"/>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76" name="Rectangle 75"/>
          <p:cNvSpPr/>
          <p:nvPr/>
        </p:nvSpPr>
        <p:spPr>
          <a:xfrm>
            <a:off x="6519746" y="3921369"/>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77" name="Rectangle 76"/>
          <p:cNvSpPr/>
          <p:nvPr/>
        </p:nvSpPr>
        <p:spPr>
          <a:xfrm>
            <a:off x="6519746" y="4161692"/>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78" name="Rectangle 77"/>
          <p:cNvSpPr/>
          <p:nvPr/>
        </p:nvSpPr>
        <p:spPr>
          <a:xfrm>
            <a:off x="6519746" y="4402015"/>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79" name="Rectangle 78"/>
          <p:cNvSpPr/>
          <p:nvPr/>
        </p:nvSpPr>
        <p:spPr>
          <a:xfrm>
            <a:off x="6519746" y="4642338"/>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80" name="Rectangle 79"/>
          <p:cNvSpPr/>
          <p:nvPr/>
        </p:nvSpPr>
        <p:spPr>
          <a:xfrm>
            <a:off x="6519746" y="4882662"/>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81" name="Rectangle 80"/>
          <p:cNvSpPr/>
          <p:nvPr/>
        </p:nvSpPr>
        <p:spPr>
          <a:xfrm>
            <a:off x="6519746" y="5122985"/>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82" name="Rectangle 81"/>
          <p:cNvSpPr/>
          <p:nvPr/>
        </p:nvSpPr>
        <p:spPr>
          <a:xfrm>
            <a:off x="6519746" y="5363308"/>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83" name="Rectangle 82"/>
          <p:cNvSpPr/>
          <p:nvPr/>
        </p:nvSpPr>
        <p:spPr>
          <a:xfrm>
            <a:off x="6519746" y="5603631"/>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84" name="Rectangle 83"/>
          <p:cNvSpPr/>
          <p:nvPr/>
        </p:nvSpPr>
        <p:spPr>
          <a:xfrm>
            <a:off x="6519746" y="5843954"/>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85" name="Rectangle 84"/>
          <p:cNvSpPr/>
          <p:nvPr/>
        </p:nvSpPr>
        <p:spPr>
          <a:xfrm>
            <a:off x="6519746" y="6084277"/>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86" name="Rectangle 85"/>
          <p:cNvSpPr/>
          <p:nvPr/>
        </p:nvSpPr>
        <p:spPr>
          <a:xfrm>
            <a:off x="6519746" y="3204837"/>
            <a:ext cx="23622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87" name="Rectangle 86"/>
          <p:cNvSpPr/>
          <p:nvPr/>
        </p:nvSpPr>
        <p:spPr>
          <a:xfrm>
            <a:off x="6519746" y="3445160"/>
            <a:ext cx="23622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88" name="Rectangle 87"/>
          <p:cNvSpPr/>
          <p:nvPr/>
        </p:nvSpPr>
        <p:spPr>
          <a:xfrm>
            <a:off x="6519746" y="3685483"/>
            <a:ext cx="23622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89" name="Rectangle 88"/>
          <p:cNvSpPr/>
          <p:nvPr/>
        </p:nvSpPr>
        <p:spPr>
          <a:xfrm>
            <a:off x="6519746" y="3925806"/>
            <a:ext cx="23622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90" name="Rectangle 89"/>
          <p:cNvSpPr/>
          <p:nvPr/>
        </p:nvSpPr>
        <p:spPr>
          <a:xfrm>
            <a:off x="6519746" y="4166129"/>
            <a:ext cx="23622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91" name="Rectangle 90"/>
          <p:cNvSpPr/>
          <p:nvPr/>
        </p:nvSpPr>
        <p:spPr>
          <a:xfrm>
            <a:off x="6519746" y="4406452"/>
            <a:ext cx="23622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92" name="Rectangle 91"/>
          <p:cNvSpPr/>
          <p:nvPr/>
        </p:nvSpPr>
        <p:spPr>
          <a:xfrm>
            <a:off x="6519746" y="4646775"/>
            <a:ext cx="23622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93" name="Rectangle 92"/>
          <p:cNvSpPr/>
          <p:nvPr/>
        </p:nvSpPr>
        <p:spPr>
          <a:xfrm>
            <a:off x="6519746" y="4887099"/>
            <a:ext cx="23622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94" name="Rectangle 93"/>
          <p:cNvSpPr/>
          <p:nvPr/>
        </p:nvSpPr>
        <p:spPr>
          <a:xfrm>
            <a:off x="6519746" y="5127422"/>
            <a:ext cx="23622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95" name="Rectangle 94"/>
          <p:cNvSpPr/>
          <p:nvPr/>
        </p:nvSpPr>
        <p:spPr>
          <a:xfrm>
            <a:off x="6519746" y="5367745"/>
            <a:ext cx="23622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96" name="Rectangle 95"/>
          <p:cNvSpPr/>
          <p:nvPr/>
        </p:nvSpPr>
        <p:spPr>
          <a:xfrm>
            <a:off x="6519746" y="5608068"/>
            <a:ext cx="23622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97" name="Rectangle 96"/>
          <p:cNvSpPr/>
          <p:nvPr/>
        </p:nvSpPr>
        <p:spPr>
          <a:xfrm>
            <a:off x="6519746" y="5848391"/>
            <a:ext cx="23622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98" name="Rectangle 97"/>
          <p:cNvSpPr/>
          <p:nvPr/>
        </p:nvSpPr>
        <p:spPr>
          <a:xfrm>
            <a:off x="6519746" y="6088714"/>
            <a:ext cx="23622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grpSp>
        <p:nvGrpSpPr>
          <p:cNvPr id="5" name="Group 49"/>
          <p:cNvGrpSpPr/>
          <p:nvPr/>
        </p:nvGrpSpPr>
        <p:grpSpPr>
          <a:xfrm>
            <a:off x="4343400" y="4023372"/>
            <a:ext cx="1109546" cy="1467465"/>
            <a:chOff x="4300654" y="4857135"/>
            <a:chExt cx="1109546" cy="1467465"/>
          </a:xfrm>
        </p:grpSpPr>
        <p:pic>
          <p:nvPicPr>
            <p:cNvPr id="48" name="Picture 2" descr="F:\Research\Streaming2DMultiGrid\Code\Test\misha.small.jpg"/>
            <p:cNvPicPr>
              <a:picLocks noChangeAspect="1" noChangeArrowheads="1"/>
            </p:cNvPicPr>
            <p:nvPr/>
          </p:nvPicPr>
          <p:blipFill>
            <a:blip r:embed="rId5" cstate="print"/>
            <a:srcRect/>
            <a:stretch>
              <a:fillRect/>
            </a:stretch>
          </p:blipFill>
          <p:spPr bwMode="auto">
            <a:xfrm>
              <a:off x="4300654" y="4857135"/>
              <a:ext cx="1109546" cy="1467465"/>
            </a:xfrm>
            <a:prstGeom prst="ellipse">
              <a:avLst/>
            </a:prstGeom>
            <a:ln>
              <a:noFill/>
            </a:ln>
            <a:effectLst>
              <a:softEdge rad="112500"/>
            </a:effectLst>
          </p:spPr>
        </p:pic>
        <p:sp>
          <p:nvSpPr>
            <p:cNvPr id="134" name="Flowchart: Magnetic Disk 133"/>
            <p:cNvSpPr/>
            <p:nvPr/>
          </p:nvSpPr>
          <p:spPr>
            <a:xfrm>
              <a:off x="4324928" y="4858328"/>
              <a:ext cx="1066800" cy="1447800"/>
            </a:xfrm>
            <a:prstGeom prst="flowChartMagneticDisk">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TextBox 98"/>
          <p:cNvSpPr txBox="1"/>
          <p:nvPr/>
        </p:nvSpPr>
        <p:spPr>
          <a:xfrm>
            <a:off x="4462346" y="5407833"/>
            <a:ext cx="901209" cy="369332"/>
          </a:xfrm>
          <a:prstGeom prst="rect">
            <a:avLst/>
          </a:prstGeom>
          <a:noFill/>
        </p:spPr>
        <p:txBody>
          <a:bodyPr wrap="none" rtlCol="0">
            <a:spAutoFit/>
          </a:bodyPr>
          <a:lstStyle/>
          <a:p>
            <a:r>
              <a:rPr lang="en-US" dirty="0" smtClean="0"/>
              <a:t>On Disk</a:t>
            </a:r>
            <a:endParaRPr lang="en-US" dirty="0"/>
          </a:p>
        </p:txBody>
      </p:sp>
      <p:sp>
        <p:nvSpPr>
          <p:cNvPr id="100" name="TextBox 99"/>
          <p:cNvSpPr txBox="1"/>
          <p:nvPr/>
        </p:nvSpPr>
        <p:spPr>
          <a:xfrm>
            <a:off x="7129346" y="6310565"/>
            <a:ext cx="1221360" cy="369332"/>
          </a:xfrm>
          <a:prstGeom prst="rect">
            <a:avLst/>
          </a:prstGeom>
          <a:noFill/>
        </p:spPr>
        <p:txBody>
          <a:bodyPr wrap="none" rtlCol="0">
            <a:spAutoFit/>
          </a:bodyPr>
          <a:lstStyle/>
          <a:p>
            <a:r>
              <a:rPr lang="en-US" dirty="0" smtClean="0"/>
              <a:t>In Memory</a:t>
            </a:r>
            <a:endParaRPr lang="en-US" dirty="0"/>
          </a:p>
        </p:txBody>
      </p:sp>
      <p:cxnSp>
        <p:nvCxnSpPr>
          <p:cNvPr id="102" name="Straight Arrow Connector 101"/>
          <p:cNvCxnSpPr>
            <a:endCxn id="86" idx="1"/>
          </p:cNvCxnSpPr>
          <p:nvPr/>
        </p:nvCxnSpPr>
        <p:spPr>
          <a:xfrm flipV="1">
            <a:off x="5434474" y="3324999"/>
            <a:ext cx="1085272" cy="142346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endCxn id="87" idx="1"/>
          </p:cNvCxnSpPr>
          <p:nvPr/>
        </p:nvCxnSpPr>
        <p:spPr>
          <a:xfrm flipV="1">
            <a:off x="5434474" y="3565322"/>
            <a:ext cx="1085272" cy="1183143"/>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stCxn id="86" idx="1"/>
            <a:endCxn id="86" idx="3"/>
          </p:cNvCxnSpPr>
          <p:nvPr/>
        </p:nvCxnSpPr>
        <p:spPr>
          <a:xfrm rot="10800000" flipH="1">
            <a:off x="6519746" y="3324999"/>
            <a:ext cx="2362200" cy="1588"/>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a:endCxn id="88" idx="1"/>
          </p:cNvCxnSpPr>
          <p:nvPr/>
        </p:nvCxnSpPr>
        <p:spPr>
          <a:xfrm flipV="1">
            <a:off x="5434474" y="3805645"/>
            <a:ext cx="1085272" cy="942820"/>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87" idx="1"/>
            <a:endCxn id="87" idx="3"/>
          </p:cNvCxnSpPr>
          <p:nvPr/>
        </p:nvCxnSpPr>
        <p:spPr>
          <a:xfrm rot="10800000" flipH="1">
            <a:off x="6519746" y="3565322"/>
            <a:ext cx="2362200" cy="1588"/>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86" idx="1"/>
          </p:cNvCxnSpPr>
          <p:nvPr/>
        </p:nvCxnSpPr>
        <p:spPr>
          <a:xfrm rot="10800000" flipV="1">
            <a:off x="5434474" y="3324999"/>
            <a:ext cx="1085272" cy="142346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a:endCxn id="89" idx="1"/>
          </p:cNvCxnSpPr>
          <p:nvPr/>
        </p:nvCxnSpPr>
        <p:spPr>
          <a:xfrm flipV="1">
            <a:off x="5434474" y="4045968"/>
            <a:ext cx="1085272" cy="702497"/>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88" idx="1"/>
            <a:endCxn id="88" idx="3"/>
          </p:cNvCxnSpPr>
          <p:nvPr/>
        </p:nvCxnSpPr>
        <p:spPr>
          <a:xfrm rot="10800000" flipH="1">
            <a:off x="6519746" y="3805645"/>
            <a:ext cx="2362200" cy="1588"/>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stCxn id="87" idx="1"/>
          </p:cNvCxnSpPr>
          <p:nvPr/>
        </p:nvCxnSpPr>
        <p:spPr>
          <a:xfrm rot="10800000" flipV="1">
            <a:off x="5434474" y="3565321"/>
            <a:ext cx="1085272" cy="1183143"/>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a:endCxn id="90" idx="1"/>
          </p:cNvCxnSpPr>
          <p:nvPr/>
        </p:nvCxnSpPr>
        <p:spPr>
          <a:xfrm flipV="1">
            <a:off x="5434474" y="4286291"/>
            <a:ext cx="1085272" cy="462174"/>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89" idx="1"/>
            <a:endCxn id="89" idx="3"/>
          </p:cNvCxnSpPr>
          <p:nvPr/>
        </p:nvCxnSpPr>
        <p:spPr>
          <a:xfrm rot="10800000" flipH="1">
            <a:off x="6519746" y="4045968"/>
            <a:ext cx="2362200" cy="1588"/>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stCxn id="88" idx="1"/>
          </p:cNvCxnSpPr>
          <p:nvPr/>
        </p:nvCxnSpPr>
        <p:spPr>
          <a:xfrm rot="10800000" flipV="1">
            <a:off x="5434474" y="3805645"/>
            <a:ext cx="1085272" cy="942820"/>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a:endCxn id="91" idx="1"/>
          </p:cNvCxnSpPr>
          <p:nvPr/>
        </p:nvCxnSpPr>
        <p:spPr>
          <a:xfrm flipV="1">
            <a:off x="5434474" y="4526614"/>
            <a:ext cx="1085272" cy="221851"/>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stCxn id="90" idx="1"/>
            <a:endCxn id="90" idx="3"/>
          </p:cNvCxnSpPr>
          <p:nvPr/>
        </p:nvCxnSpPr>
        <p:spPr>
          <a:xfrm rot="10800000" flipH="1">
            <a:off x="6519746" y="4286291"/>
            <a:ext cx="2362200" cy="1588"/>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89" idx="1"/>
          </p:cNvCxnSpPr>
          <p:nvPr/>
        </p:nvCxnSpPr>
        <p:spPr>
          <a:xfrm rot="10800000" flipV="1">
            <a:off x="5434474" y="4045967"/>
            <a:ext cx="1085272" cy="702497"/>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endCxn id="92" idx="1"/>
          </p:cNvCxnSpPr>
          <p:nvPr/>
        </p:nvCxnSpPr>
        <p:spPr>
          <a:xfrm>
            <a:off x="5434474" y="4748465"/>
            <a:ext cx="1085272" cy="18472"/>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91" idx="1"/>
            <a:endCxn id="91" idx="3"/>
          </p:cNvCxnSpPr>
          <p:nvPr/>
        </p:nvCxnSpPr>
        <p:spPr>
          <a:xfrm rot="10800000" flipH="1">
            <a:off x="6519746" y="4526614"/>
            <a:ext cx="2362200" cy="1588"/>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90" idx="1"/>
          </p:cNvCxnSpPr>
          <p:nvPr/>
        </p:nvCxnSpPr>
        <p:spPr>
          <a:xfrm rot="10800000" flipV="1">
            <a:off x="5434474" y="4286291"/>
            <a:ext cx="1085272" cy="462174"/>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endCxn id="93" idx="1"/>
          </p:cNvCxnSpPr>
          <p:nvPr/>
        </p:nvCxnSpPr>
        <p:spPr>
          <a:xfrm>
            <a:off x="5452946" y="4757105"/>
            <a:ext cx="1066800" cy="25015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92" idx="1"/>
            <a:endCxn id="92" idx="3"/>
          </p:cNvCxnSpPr>
          <p:nvPr/>
        </p:nvCxnSpPr>
        <p:spPr>
          <a:xfrm rot="10800000" flipH="1">
            <a:off x="6519746" y="4766937"/>
            <a:ext cx="2362200" cy="1588"/>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91" idx="1"/>
          </p:cNvCxnSpPr>
          <p:nvPr/>
        </p:nvCxnSpPr>
        <p:spPr>
          <a:xfrm rot="10800000" flipV="1">
            <a:off x="5434474" y="4526613"/>
            <a:ext cx="1085272" cy="221851"/>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endCxn id="94" idx="1"/>
          </p:cNvCxnSpPr>
          <p:nvPr/>
        </p:nvCxnSpPr>
        <p:spPr>
          <a:xfrm>
            <a:off x="5434474" y="4748465"/>
            <a:ext cx="1085272" cy="499119"/>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93" idx="1"/>
            <a:endCxn id="93" idx="3"/>
          </p:cNvCxnSpPr>
          <p:nvPr/>
        </p:nvCxnSpPr>
        <p:spPr>
          <a:xfrm rot="10800000" flipH="1">
            <a:off x="6519746" y="5007261"/>
            <a:ext cx="2362200" cy="1588"/>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stCxn id="92" idx="1"/>
          </p:cNvCxnSpPr>
          <p:nvPr/>
        </p:nvCxnSpPr>
        <p:spPr>
          <a:xfrm rot="10800000">
            <a:off x="5434474" y="4748465"/>
            <a:ext cx="1085272" cy="18472"/>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a:endCxn id="95" idx="1"/>
          </p:cNvCxnSpPr>
          <p:nvPr/>
        </p:nvCxnSpPr>
        <p:spPr>
          <a:xfrm>
            <a:off x="5434474" y="4748465"/>
            <a:ext cx="1085272" cy="739442"/>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94" idx="1"/>
            <a:endCxn id="94" idx="3"/>
          </p:cNvCxnSpPr>
          <p:nvPr/>
        </p:nvCxnSpPr>
        <p:spPr>
          <a:xfrm rot="10800000" flipH="1">
            <a:off x="6519746" y="5247584"/>
            <a:ext cx="2362200" cy="1588"/>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stCxn id="93" idx="1"/>
          </p:cNvCxnSpPr>
          <p:nvPr/>
        </p:nvCxnSpPr>
        <p:spPr>
          <a:xfrm rot="10800000">
            <a:off x="5434474" y="4748465"/>
            <a:ext cx="1085272" cy="25879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a:endCxn id="96" idx="1"/>
          </p:cNvCxnSpPr>
          <p:nvPr/>
        </p:nvCxnSpPr>
        <p:spPr>
          <a:xfrm>
            <a:off x="5434474" y="4748465"/>
            <a:ext cx="1085272" cy="979765"/>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a:stCxn id="95" idx="1"/>
            <a:endCxn id="95" idx="3"/>
          </p:cNvCxnSpPr>
          <p:nvPr/>
        </p:nvCxnSpPr>
        <p:spPr>
          <a:xfrm rot="10800000" flipH="1">
            <a:off x="6519746" y="5487907"/>
            <a:ext cx="2362200" cy="1588"/>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a:stCxn id="94" idx="1"/>
          </p:cNvCxnSpPr>
          <p:nvPr/>
        </p:nvCxnSpPr>
        <p:spPr>
          <a:xfrm rot="10800000">
            <a:off x="5434474" y="4748466"/>
            <a:ext cx="1085272" cy="499119"/>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a:endCxn id="97" idx="1"/>
          </p:cNvCxnSpPr>
          <p:nvPr/>
        </p:nvCxnSpPr>
        <p:spPr>
          <a:xfrm>
            <a:off x="5434474" y="4748465"/>
            <a:ext cx="1085272" cy="1220088"/>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a:stCxn id="96" idx="1"/>
            <a:endCxn id="96" idx="3"/>
          </p:cNvCxnSpPr>
          <p:nvPr/>
        </p:nvCxnSpPr>
        <p:spPr>
          <a:xfrm rot="10800000" flipH="1">
            <a:off x="6519746" y="5728230"/>
            <a:ext cx="2362200" cy="1588"/>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a:stCxn id="95" idx="1"/>
          </p:cNvCxnSpPr>
          <p:nvPr/>
        </p:nvCxnSpPr>
        <p:spPr>
          <a:xfrm rot="10800000">
            <a:off x="5434474" y="4748465"/>
            <a:ext cx="1085272" cy="739442"/>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endCxn id="98" idx="1"/>
          </p:cNvCxnSpPr>
          <p:nvPr/>
        </p:nvCxnSpPr>
        <p:spPr>
          <a:xfrm>
            <a:off x="5434474" y="4748465"/>
            <a:ext cx="1085272" cy="1460411"/>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a:stCxn id="97" idx="1"/>
            <a:endCxn id="97" idx="3"/>
          </p:cNvCxnSpPr>
          <p:nvPr/>
        </p:nvCxnSpPr>
        <p:spPr>
          <a:xfrm rot="10800000" flipH="1">
            <a:off x="6519746" y="5968553"/>
            <a:ext cx="2362200" cy="1588"/>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stCxn id="96" idx="1"/>
          </p:cNvCxnSpPr>
          <p:nvPr/>
        </p:nvCxnSpPr>
        <p:spPr>
          <a:xfrm rot="10800000">
            <a:off x="5434474" y="4748466"/>
            <a:ext cx="1085272" cy="979765"/>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98" idx="1"/>
            <a:endCxn id="98" idx="3"/>
          </p:cNvCxnSpPr>
          <p:nvPr/>
        </p:nvCxnSpPr>
        <p:spPr>
          <a:xfrm rot="10800000" flipH="1">
            <a:off x="6519746" y="6208876"/>
            <a:ext cx="2362200" cy="1588"/>
          </a:xfrm>
          <a:prstGeom prst="straightConnector1">
            <a:avLst/>
          </a:prstGeom>
          <a:ln w="38100">
            <a:solidFill>
              <a:schemeClr val="accent6"/>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a:stCxn id="97" idx="1"/>
          </p:cNvCxnSpPr>
          <p:nvPr/>
        </p:nvCxnSpPr>
        <p:spPr>
          <a:xfrm rot="10800000">
            <a:off x="5434474" y="4748465"/>
            <a:ext cx="1085272" cy="1220088"/>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a:stCxn id="98" idx="1"/>
          </p:cNvCxnSpPr>
          <p:nvPr/>
        </p:nvCxnSpPr>
        <p:spPr>
          <a:xfrm rot="10800000">
            <a:off x="5434474" y="4748466"/>
            <a:ext cx="1085272" cy="1460411"/>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advTm="4393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strips(upRight)">
                                      <p:cBhvr>
                                        <p:cTn id="7" dur="500"/>
                                        <p:tgtEl>
                                          <p:spTgt spid="102"/>
                                        </p:tgtEl>
                                      </p:cBhvr>
                                    </p:animEffect>
                                  </p:childTnLst>
                                </p:cTn>
                              </p:par>
                            </p:childTnLst>
                          </p:cTn>
                        </p:par>
                        <p:par>
                          <p:cTn id="8" fill="hold">
                            <p:stCondLst>
                              <p:cond delay="500"/>
                            </p:stCondLst>
                            <p:childTnLst>
                              <p:par>
                                <p:cTn id="9" presetID="18" presetClass="exit" presetSubtype="12" fill="hold" grpId="0" nodeType="afterEffect">
                                  <p:stCondLst>
                                    <p:cond delay="0"/>
                                  </p:stCondLst>
                                  <p:childTnLst>
                                    <p:animEffect transition="out" filter="strips(downLeft)">
                                      <p:cBhvr>
                                        <p:cTn id="10" dur="500"/>
                                        <p:tgtEl>
                                          <p:spTgt spid="86"/>
                                        </p:tgtEl>
                                      </p:cBhvr>
                                    </p:animEffect>
                                    <p:set>
                                      <p:cBhvr>
                                        <p:cTn id="11" dur="1" fill="hold">
                                          <p:stCondLst>
                                            <p:cond delay="499"/>
                                          </p:stCondLst>
                                        </p:cTn>
                                        <p:tgtEl>
                                          <p:spTgt spid="86"/>
                                        </p:tgtEl>
                                        <p:attrNameLst>
                                          <p:attrName>style.visibility</p:attrName>
                                        </p:attrNameLst>
                                      </p:cBhvr>
                                      <p:to>
                                        <p:strVal val="hidden"/>
                                      </p:to>
                                    </p:set>
                                  </p:childTnLst>
                                </p:cTn>
                              </p:par>
                            </p:childTnLst>
                          </p:cTn>
                        </p:par>
                        <p:par>
                          <p:cTn id="12" fill="hold">
                            <p:stCondLst>
                              <p:cond delay="1000"/>
                            </p:stCondLst>
                            <p:childTnLst>
                              <p:par>
                                <p:cTn id="13" presetID="1" presetClass="exit" presetSubtype="0" fill="hold" nodeType="afterEffect">
                                  <p:stCondLst>
                                    <p:cond delay="0"/>
                                  </p:stCondLst>
                                  <p:childTnLst>
                                    <p:set>
                                      <p:cBhvr>
                                        <p:cTn id="14" dur="1" fill="hold">
                                          <p:stCondLst>
                                            <p:cond delay="0"/>
                                          </p:stCondLst>
                                        </p:cTn>
                                        <p:tgtEl>
                                          <p:spTgt spid="102"/>
                                        </p:tgtEl>
                                        <p:attrNameLst>
                                          <p:attrName>style.visibility</p:attrName>
                                        </p:attrNameLst>
                                      </p:cBhvr>
                                      <p:to>
                                        <p:strVal val="hidden"/>
                                      </p:to>
                                    </p:set>
                                  </p:childTnLst>
                                </p:cTn>
                              </p:par>
                              <p:par>
                                <p:cTn id="15" presetID="18" presetClass="entr" presetSubtype="3"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strips(upRight)">
                                      <p:cBhvr>
                                        <p:cTn id="17" dur="500"/>
                                        <p:tgtEl>
                                          <p:spTgt spid="103"/>
                                        </p:tgtEl>
                                      </p:cBhvr>
                                    </p:animEffect>
                                  </p:childTnLst>
                                </p:cTn>
                              </p:par>
                            </p:childTnLst>
                          </p:cTn>
                        </p:par>
                        <p:par>
                          <p:cTn id="18" fill="hold">
                            <p:stCondLst>
                              <p:cond delay="1500"/>
                            </p:stCondLst>
                            <p:childTnLst>
                              <p:par>
                                <p:cTn id="19" presetID="18" presetClass="exit" presetSubtype="12" fill="hold" grpId="0" nodeType="afterEffect">
                                  <p:stCondLst>
                                    <p:cond delay="0"/>
                                  </p:stCondLst>
                                  <p:childTnLst>
                                    <p:animEffect transition="out" filter="strips(downLeft)">
                                      <p:cBhvr>
                                        <p:cTn id="20" dur="500"/>
                                        <p:tgtEl>
                                          <p:spTgt spid="87"/>
                                        </p:tgtEl>
                                      </p:cBhvr>
                                    </p:animEffect>
                                    <p:set>
                                      <p:cBhvr>
                                        <p:cTn id="21" dur="1" fill="hold">
                                          <p:stCondLst>
                                            <p:cond delay="499"/>
                                          </p:stCondLst>
                                        </p:cTn>
                                        <p:tgtEl>
                                          <p:spTgt spid="8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107"/>
                                        </p:tgtEl>
                                        <p:attrNameLst>
                                          <p:attrName>style.visibility</p:attrName>
                                        </p:attrNameLst>
                                      </p:cBhvr>
                                      <p:to>
                                        <p:strVal val="visible"/>
                                      </p:to>
                                    </p:set>
                                    <p:animEffect transition="in" filter="strips(downRight)">
                                      <p:cBhvr>
                                        <p:cTn id="26" dur="500"/>
                                        <p:tgtEl>
                                          <p:spTgt spid="107"/>
                                        </p:tgtEl>
                                      </p:cBhvr>
                                    </p:animEffect>
                                  </p:childTnLst>
                                </p:cTn>
                              </p:par>
                              <p:par>
                                <p:cTn id="27" presetID="1" presetClass="exit" presetSubtype="0" fill="hold" nodeType="withEffect">
                                  <p:stCondLst>
                                    <p:cond delay="0"/>
                                  </p:stCondLst>
                                  <p:childTnLst>
                                    <p:set>
                                      <p:cBhvr>
                                        <p:cTn id="28" dur="1" fill="hold">
                                          <p:stCondLst>
                                            <p:cond delay="0"/>
                                          </p:stCondLst>
                                        </p:cTn>
                                        <p:tgtEl>
                                          <p:spTgt spid="10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7"/>
                                        </p:tgtEl>
                                        <p:attrNameLst>
                                          <p:attrName>style.visibility</p:attrName>
                                        </p:attrNameLst>
                                      </p:cBhvr>
                                      <p:to>
                                        <p:strVal val="hidden"/>
                                      </p:to>
                                    </p:set>
                                  </p:childTnLst>
                                </p:cTn>
                              </p:par>
                              <p:par>
                                <p:cTn id="33" presetID="18" presetClass="entr" presetSubtype="3" fill="hold" nodeType="withEffect">
                                  <p:stCondLst>
                                    <p:cond delay="0"/>
                                  </p:stCondLst>
                                  <p:childTnLst>
                                    <p:set>
                                      <p:cBhvr>
                                        <p:cTn id="34" dur="1" fill="hold">
                                          <p:stCondLst>
                                            <p:cond delay="0"/>
                                          </p:stCondLst>
                                        </p:cTn>
                                        <p:tgtEl>
                                          <p:spTgt spid="110"/>
                                        </p:tgtEl>
                                        <p:attrNameLst>
                                          <p:attrName>style.visibility</p:attrName>
                                        </p:attrNameLst>
                                      </p:cBhvr>
                                      <p:to>
                                        <p:strVal val="visible"/>
                                      </p:to>
                                    </p:set>
                                    <p:animEffect transition="in" filter="strips(upRight)">
                                      <p:cBhvr>
                                        <p:cTn id="35" dur="500"/>
                                        <p:tgtEl>
                                          <p:spTgt spid="110"/>
                                        </p:tgtEl>
                                      </p:cBhvr>
                                    </p:animEffect>
                                  </p:childTnLst>
                                </p:cTn>
                              </p:par>
                            </p:childTnLst>
                          </p:cTn>
                        </p:par>
                        <p:par>
                          <p:cTn id="36" fill="hold">
                            <p:stCondLst>
                              <p:cond delay="500"/>
                            </p:stCondLst>
                            <p:childTnLst>
                              <p:par>
                                <p:cTn id="37" presetID="18" presetClass="exit" presetSubtype="12" fill="hold" grpId="0" nodeType="afterEffect">
                                  <p:stCondLst>
                                    <p:cond delay="0"/>
                                  </p:stCondLst>
                                  <p:childTnLst>
                                    <p:animEffect transition="out" filter="strips(downLeft)">
                                      <p:cBhvr>
                                        <p:cTn id="38" dur="500"/>
                                        <p:tgtEl>
                                          <p:spTgt spid="88"/>
                                        </p:tgtEl>
                                      </p:cBhvr>
                                    </p:animEffect>
                                    <p:set>
                                      <p:cBhvr>
                                        <p:cTn id="39" dur="1" fill="hold">
                                          <p:stCondLst>
                                            <p:cond delay="499"/>
                                          </p:stCondLst>
                                        </p:cTn>
                                        <p:tgtEl>
                                          <p:spTgt spid="88"/>
                                        </p:tgtEl>
                                        <p:attrNameLst>
                                          <p:attrName>style.visibility</p:attrName>
                                        </p:attrNameLst>
                                      </p:cBhvr>
                                      <p:to>
                                        <p:strVal val="hidden"/>
                                      </p:to>
                                    </p:set>
                                  </p:childTnLst>
                                </p:cTn>
                              </p:par>
                            </p:childTnLst>
                          </p:cTn>
                        </p:par>
                        <p:par>
                          <p:cTn id="40" fill="hold">
                            <p:stCondLst>
                              <p:cond delay="1000"/>
                            </p:stCondLst>
                            <p:childTnLst>
                              <p:par>
                                <p:cTn id="41" presetID="18" presetClass="entr" presetSubtype="6" fill="hold"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strips(downRight)">
                                      <p:cBhvr>
                                        <p:cTn id="43" dur="500"/>
                                        <p:tgtEl>
                                          <p:spTgt spid="113"/>
                                        </p:tgtEl>
                                      </p:cBhvr>
                                    </p:animEffect>
                                  </p:childTnLst>
                                </p:cTn>
                              </p:par>
                              <p:par>
                                <p:cTn id="44" presetID="1" presetClass="exit" presetSubtype="0" fill="hold" nodeType="withEffect">
                                  <p:stCondLst>
                                    <p:cond delay="0"/>
                                  </p:stCondLst>
                                  <p:childTnLst>
                                    <p:set>
                                      <p:cBhvr>
                                        <p:cTn id="45" dur="1" fill="hold">
                                          <p:stCondLst>
                                            <p:cond delay="0"/>
                                          </p:stCondLst>
                                        </p:cTn>
                                        <p:tgtEl>
                                          <p:spTgt spid="11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8" presetClass="entr" presetSubtype="12" fill="hold" grpId="1" nodeType="clickEffect">
                                  <p:stCondLst>
                                    <p:cond delay="0"/>
                                  </p:stCondLst>
                                  <p:childTnLst>
                                    <p:set>
                                      <p:cBhvr>
                                        <p:cTn id="49" dur="1" fill="hold">
                                          <p:stCondLst>
                                            <p:cond delay="0"/>
                                          </p:stCondLst>
                                        </p:cTn>
                                        <p:tgtEl>
                                          <p:spTgt spid="86"/>
                                        </p:tgtEl>
                                        <p:attrNameLst>
                                          <p:attrName>style.visibility</p:attrName>
                                        </p:attrNameLst>
                                      </p:cBhvr>
                                      <p:to>
                                        <p:strVal val="visible"/>
                                      </p:to>
                                    </p:set>
                                    <p:animEffect transition="in" filter="strips(downLeft)">
                                      <p:cBhvr>
                                        <p:cTn id="50" dur="500"/>
                                        <p:tgtEl>
                                          <p:spTgt spid="86"/>
                                        </p:tgtEl>
                                      </p:cBhvr>
                                    </p:animEffect>
                                  </p:childTnLst>
                                </p:cTn>
                              </p:par>
                              <p:par>
                                <p:cTn id="51" presetID="1" presetClass="exit" presetSubtype="0" fill="hold" nodeType="withEffect">
                                  <p:stCondLst>
                                    <p:cond delay="0"/>
                                  </p:stCondLst>
                                  <p:childTnLst>
                                    <p:set>
                                      <p:cBhvr>
                                        <p:cTn id="52" dur="1" fill="hold">
                                          <p:stCondLst>
                                            <p:cond delay="0"/>
                                          </p:stCondLst>
                                        </p:cTn>
                                        <p:tgtEl>
                                          <p:spTgt spid="113"/>
                                        </p:tgtEl>
                                        <p:attrNameLst>
                                          <p:attrName>style.visibility</p:attrName>
                                        </p:attrNameLst>
                                      </p:cBhvr>
                                      <p:to>
                                        <p:strVal val="hidden"/>
                                      </p:to>
                                    </p:set>
                                  </p:childTnLst>
                                </p:cTn>
                              </p:par>
                            </p:childTnLst>
                          </p:cTn>
                        </p:par>
                        <p:par>
                          <p:cTn id="53" fill="hold">
                            <p:stCondLst>
                              <p:cond delay="500"/>
                            </p:stCondLst>
                            <p:childTnLst>
                              <p:par>
                                <p:cTn id="54" presetID="18" presetClass="entr" presetSubtype="12" fill="hold" nodeType="afterEffect">
                                  <p:stCondLst>
                                    <p:cond delay="0"/>
                                  </p:stCondLst>
                                  <p:childTnLst>
                                    <p:set>
                                      <p:cBhvr>
                                        <p:cTn id="55" dur="1" fill="hold">
                                          <p:stCondLst>
                                            <p:cond delay="0"/>
                                          </p:stCondLst>
                                        </p:cTn>
                                        <p:tgtEl>
                                          <p:spTgt spid="117"/>
                                        </p:tgtEl>
                                        <p:attrNameLst>
                                          <p:attrName>style.visibility</p:attrName>
                                        </p:attrNameLst>
                                      </p:cBhvr>
                                      <p:to>
                                        <p:strVal val="visible"/>
                                      </p:to>
                                    </p:set>
                                    <p:animEffect transition="in" filter="strips(downLeft)">
                                      <p:cBhvr>
                                        <p:cTn id="56" dur="500"/>
                                        <p:tgtEl>
                                          <p:spTgt spid="117"/>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ntr" presetSubtype="3" fill="hold" nodeType="clickEffect">
                                  <p:stCondLst>
                                    <p:cond delay="0"/>
                                  </p:stCondLst>
                                  <p:childTnLst>
                                    <p:set>
                                      <p:cBhvr>
                                        <p:cTn id="60" dur="1" fill="hold">
                                          <p:stCondLst>
                                            <p:cond delay="0"/>
                                          </p:stCondLst>
                                        </p:cTn>
                                        <p:tgtEl>
                                          <p:spTgt spid="120"/>
                                        </p:tgtEl>
                                        <p:attrNameLst>
                                          <p:attrName>style.visibility</p:attrName>
                                        </p:attrNameLst>
                                      </p:cBhvr>
                                      <p:to>
                                        <p:strVal val="visible"/>
                                      </p:to>
                                    </p:set>
                                    <p:animEffect transition="in" filter="strips(upRight)">
                                      <p:cBhvr>
                                        <p:cTn id="61" dur="400"/>
                                        <p:tgtEl>
                                          <p:spTgt spid="120"/>
                                        </p:tgtEl>
                                      </p:cBhvr>
                                    </p:animEffect>
                                  </p:childTnLst>
                                </p:cTn>
                              </p:par>
                              <p:par>
                                <p:cTn id="62" presetID="1" presetClass="exit" presetSubtype="0" fill="hold" nodeType="withEffect">
                                  <p:stCondLst>
                                    <p:cond delay="0"/>
                                  </p:stCondLst>
                                  <p:childTnLst>
                                    <p:set>
                                      <p:cBhvr>
                                        <p:cTn id="63" dur="1" fill="hold">
                                          <p:stCondLst>
                                            <p:cond delay="0"/>
                                          </p:stCondLst>
                                        </p:cTn>
                                        <p:tgtEl>
                                          <p:spTgt spid="117"/>
                                        </p:tgtEl>
                                        <p:attrNameLst>
                                          <p:attrName>style.visibility</p:attrName>
                                        </p:attrNameLst>
                                      </p:cBhvr>
                                      <p:to>
                                        <p:strVal val="hidden"/>
                                      </p:to>
                                    </p:set>
                                  </p:childTnLst>
                                </p:cTn>
                              </p:par>
                            </p:childTnLst>
                          </p:cTn>
                        </p:par>
                        <p:par>
                          <p:cTn id="64" fill="hold">
                            <p:stCondLst>
                              <p:cond delay="400"/>
                            </p:stCondLst>
                            <p:childTnLst>
                              <p:par>
                                <p:cTn id="65" presetID="18" presetClass="exit" presetSubtype="12" fill="hold" grpId="0" nodeType="afterEffect">
                                  <p:stCondLst>
                                    <p:cond delay="0"/>
                                  </p:stCondLst>
                                  <p:childTnLst>
                                    <p:animEffect transition="out" filter="strips(downLeft)">
                                      <p:cBhvr>
                                        <p:cTn id="66" dur="400"/>
                                        <p:tgtEl>
                                          <p:spTgt spid="89"/>
                                        </p:tgtEl>
                                      </p:cBhvr>
                                    </p:animEffect>
                                    <p:set>
                                      <p:cBhvr>
                                        <p:cTn id="67" dur="1" fill="hold">
                                          <p:stCondLst>
                                            <p:cond delay="399"/>
                                          </p:stCondLst>
                                        </p:cTn>
                                        <p:tgtEl>
                                          <p:spTgt spid="89"/>
                                        </p:tgtEl>
                                        <p:attrNameLst>
                                          <p:attrName>style.visibility</p:attrName>
                                        </p:attrNameLst>
                                      </p:cBhvr>
                                      <p:to>
                                        <p:strVal val="hidden"/>
                                      </p:to>
                                    </p:set>
                                  </p:childTnLst>
                                </p:cTn>
                              </p:par>
                            </p:childTnLst>
                          </p:cTn>
                        </p:par>
                        <p:par>
                          <p:cTn id="68" fill="hold">
                            <p:stCondLst>
                              <p:cond delay="800"/>
                            </p:stCondLst>
                            <p:childTnLst>
                              <p:par>
                                <p:cTn id="69" presetID="18" presetClass="entr" presetSubtype="6" fill="hold" nodeType="afterEffect">
                                  <p:stCondLst>
                                    <p:cond delay="0"/>
                                  </p:stCondLst>
                                  <p:childTnLst>
                                    <p:set>
                                      <p:cBhvr>
                                        <p:cTn id="70" dur="1" fill="hold">
                                          <p:stCondLst>
                                            <p:cond delay="0"/>
                                          </p:stCondLst>
                                        </p:cTn>
                                        <p:tgtEl>
                                          <p:spTgt spid="123"/>
                                        </p:tgtEl>
                                        <p:attrNameLst>
                                          <p:attrName>style.visibility</p:attrName>
                                        </p:attrNameLst>
                                      </p:cBhvr>
                                      <p:to>
                                        <p:strVal val="visible"/>
                                      </p:to>
                                    </p:set>
                                    <p:animEffect transition="in" filter="strips(downRight)">
                                      <p:cBhvr>
                                        <p:cTn id="71" dur="400"/>
                                        <p:tgtEl>
                                          <p:spTgt spid="123"/>
                                        </p:tgtEl>
                                      </p:cBhvr>
                                    </p:animEffect>
                                  </p:childTnLst>
                                </p:cTn>
                              </p:par>
                              <p:par>
                                <p:cTn id="72" presetID="1" presetClass="exit" presetSubtype="0" fill="hold" nodeType="withEffect">
                                  <p:stCondLst>
                                    <p:cond delay="0"/>
                                  </p:stCondLst>
                                  <p:childTnLst>
                                    <p:set>
                                      <p:cBhvr>
                                        <p:cTn id="73" dur="1" fill="hold">
                                          <p:stCondLst>
                                            <p:cond delay="0"/>
                                          </p:stCondLst>
                                        </p:cTn>
                                        <p:tgtEl>
                                          <p:spTgt spid="120"/>
                                        </p:tgtEl>
                                        <p:attrNameLst>
                                          <p:attrName>style.visibility</p:attrName>
                                        </p:attrNameLst>
                                      </p:cBhvr>
                                      <p:to>
                                        <p:strVal val="hidden"/>
                                      </p:to>
                                    </p:set>
                                  </p:childTnLst>
                                </p:cTn>
                              </p:par>
                            </p:childTnLst>
                          </p:cTn>
                        </p:par>
                        <p:par>
                          <p:cTn id="74" fill="hold">
                            <p:stCondLst>
                              <p:cond delay="1200"/>
                            </p:stCondLst>
                            <p:childTnLst>
                              <p:par>
                                <p:cTn id="75" presetID="18" presetClass="entr" presetSubtype="12" fill="hold" grpId="1" nodeType="after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strips(downLeft)">
                                      <p:cBhvr>
                                        <p:cTn id="77" dur="400"/>
                                        <p:tgtEl>
                                          <p:spTgt spid="87"/>
                                        </p:tgtEl>
                                      </p:cBhvr>
                                    </p:animEffect>
                                  </p:childTnLst>
                                </p:cTn>
                              </p:par>
                              <p:par>
                                <p:cTn id="78" presetID="1" presetClass="exit" presetSubtype="0" fill="hold" nodeType="withEffect">
                                  <p:stCondLst>
                                    <p:cond delay="0"/>
                                  </p:stCondLst>
                                  <p:childTnLst>
                                    <p:set>
                                      <p:cBhvr>
                                        <p:cTn id="79" dur="1" fill="hold">
                                          <p:stCondLst>
                                            <p:cond delay="0"/>
                                          </p:stCondLst>
                                        </p:cTn>
                                        <p:tgtEl>
                                          <p:spTgt spid="123"/>
                                        </p:tgtEl>
                                        <p:attrNameLst>
                                          <p:attrName>style.visibility</p:attrName>
                                        </p:attrNameLst>
                                      </p:cBhvr>
                                      <p:to>
                                        <p:strVal val="hidden"/>
                                      </p:to>
                                    </p:set>
                                  </p:childTnLst>
                                </p:cTn>
                              </p:par>
                            </p:childTnLst>
                          </p:cTn>
                        </p:par>
                        <p:par>
                          <p:cTn id="80" fill="hold">
                            <p:stCondLst>
                              <p:cond delay="1600"/>
                            </p:stCondLst>
                            <p:childTnLst>
                              <p:par>
                                <p:cTn id="81" presetID="18" presetClass="entr" presetSubtype="12" fill="hold" nodeType="afterEffect">
                                  <p:stCondLst>
                                    <p:cond delay="0"/>
                                  </p:stCondLst>
                                  <p:childTnLst>
                                    <p:set>
                                      <p:cBhvr>
                                        <p:cTn id="82" dur="1" fill="hold">
                                          <p:stCondLst>
                                            <p:cond delay="0"/>
                                          </p:stCondLst>
                                        </p:cTn>
                                        <p:tgtEl>
                                          <p:spTgt spid="126"/>
                                        </p:tgtEl>
                                        <p:attrNameLst>
                                          <p:attrName>style.visibility</p:attrName>
                                        </p:attrNameLst>
                                      </p:cBhvr>
                                      <p:to>
                                        <p:strVal val="visible"/>
                                      </p:to>
                                    </p:set>
                                    <p:animEffect transition="in" filter="strips(downLeft)">
                                      <p:cBhvr>
                                        <p:cTn id="83" dur="400"/>
                                        <p:tgtEl>
                                          <p:spTgt spid="126"/>
                                        </p:tgtEl>
                                      </p:cBhvr>
                                    </p:animEffect>
                                  </p:childTnLst>
                                </p:cTn>
                              </p:par>
                            </p:childTnLst>
                          </p:cTn>
                        </p:par>
                        <p:par>
                          <p:cTn id="84" fill="hold">
                            <p:stCondLst>
                              <p:cond delay="2000"/>
                            </p:stCondLst>
                            <p:childTnLst>
                              <p:par>
                                <p:cTn id="85" presetID="18" presetClass="entr" presetSubtype="3" fill="hold" nodeType="afterEffect">
                                  <p:stCondLst>
                                    <p:cond delay="0"/>
                                  </p:stCondLst>
                                  <p:childTnLst>
                                    <p:set>
                                      <p:cBhvr>
                                        <p:cTn id="86" dur="1" fill="hold">
                                          <p:stCondLst>
                                            <p:cond delay="0"/>
                                          </p:stCondLst>
                                        </p:cTn>
                                        <p:tgtEl>
                                          <p:spTgt spid="129"/>
                                        </p:tgtEl>
                                        <p:attrNameLst>
                                          <p:attrName>style.visibility</p:attrName>
                                        </p:attrNameLst>
                                      </p:cBhvr>
                                      <p:to>
                                        <p:strVal val="visible"/>
                                      </p:to>
                                    </p:set>
                                    <p:animEffect transition="in" filter="strips(upRight)">
                                      <p:cBhvr>
                                        <p:cTn id="87" dur="400"/>
                                        <p:tgtEl>
                                          <p:spTgt spid="129"/>
                                        </p:tgtEl>
                                      </p:cBhvr>
                                    </p:animEffect>
                                  </p:childTnLst>
                                </p:cTn>
                              </p:par>
                              <p:par>
                                <p:cTn id="88" presetID="1" presetClass="exit" presetSubtype="0" fill="hold" nodeType="withEffect">
                                  <p:stCondLst>
                                    <p:cond delay="0"/>
                                  </p:stCondLst>
                                  <p:childTnLst>
                                    <p:set>
                                      <p:cBhvr>
                                        <p:cTn id="89" dur="1" fill="hold">
                                          <p:stCondLst>
                                            <p:cond delay="0"/>
                                          </p:stCondLst>
                                        </p:cTn>
                                        <p:tgtEl>
                                          <p:spTgt spid="126"/>
                                        </p:tgtEl>
                                        <p:attrNameLst>
                                          <p:attrName>style.visibility</p:attrName>
                                        </p:attrNameLst>
                                      </p:cBhvr>
                                      <p:to>
                                        <p:strVal val="hidden"/>
                                      </p:to>
                                    </p:set>
                                  </p:childTnLst>
                                </p:cTn>
                              </p:par>
                            </p:childTnLst>
                          </p:cTn>
                        </p:par>
                        <p:par>
                          <p:cTn id="90" fill="hold">
                            <p:stCondLst>
                              <p:cond delay="2400"/>
                            </p:stCondLst>
                            <p:childTnLst>
                              <p:par>
                                <p:cTn id="91" presetID="18" presetClass="exit" presetSubtype="12" fill="hold" grpId="0" nodeType="afterEffect">
                                  <p:stCondLst>
                                    <p:cond delay="0"/>
                                  </p:stCondLst>
                                  <p:childTnLst>
                                    <p:animEffect transition="out" filter="strips(downLeft)">
                                      <p:cBhvr>
                                        <p:cTn id="92" dur="400"/>
                                        <p:tgtEl>
                                          <p:spTgt spid="90"/>
                                        </p:tgtEl>
                                      </p:cBhvr>
                                    </p:animEffect>
                                    <p:set>
                                      <p:cBhvr>
                                        <p:cTn id="93" dur="1" fill="hold">
                                          <p:stCondLst>
                                            <p:cond delay="399"/>
                                          </p:stCondLst>
                                        </p:cTn>
                                        <p:tgtEl>
                                          <p:spTgt spid="90"/>
                                        </p:tgtEl>
                                        <p:attrNameLst>
                                          <p:attrName>style.visibility</p:attrName>
                                        </p:attrNameLst>
                                      </p:cBhvr>
                                      <p:to>
                                        <p:strVal val="hidden"/>
                                      </p:to>
                                    </p:set>
                                  </p:childTnLst>
                                </p:cTn>
                              </p:par>
                            </p:childTnLst>
                          </p:cTn>
                        </p:par>
                        <p:par>
                          <p:cTn id="94" fill="hold">
                            <p:stCondLst>
                              <p:cond delay="2800"/>
                            </p:stCondLst>
                            <p:childTnLst>
                              <p:par>
                                <p:cTn id="95" presetID="18" presetClass="entr" presetSubtype="6" fill="hold" nodeType="afterEffect">
                                  <p:stCondLst>
                                    <p:cond delay="0"/>
                                  </p:stCondLst>
                                  <p:childTnLst>
                                    <p:set>
                                      <p:cBhvr>
                                        <p:cTn id="96" dur="1" fill="hold">
                                          <p:stCondLst>
                                            <p:cond delay="0"/>
                                          </p:stCondLst>
                                        </p:cTn>
                                        <p:tgtEl>
                                          <p:spTgt spid="133"/>
                                        </p:tgtEl>
                                        <p:attrNameLst>
                                          <p:attrName>style.visibility</p:attrName>
                                        </p:attrNameLst>
                                      </p:cBhvr>
                                      <p:to>
                                        <p:strVal val="visible"/>
                                      </p:to>
                                    </p:set>
                                    <p:animEffect transition="in" filter="strips(downRight)">
                                      <p:cBhvr>
                                        <p:cTn id="97" dur="400"/>
                                        <p:tgtEl>
                                          <p:spTgt spid="133"/>
                                        </p:tgtEl>
                                      </p:cBhvr>
                                    </p:animEffect>
                                  </p:childTnLst>
                                </p:cTn>
                              </p:par>
                              <p:par>
                                <p:cTn id="98" presetID="1" presetClass="exit" presetSubtype="0" fill="hold" nodeType="withEffect">
                                  <p:stCondLst>
                                    <p:cond delay="0"/>
                                  </p:stCondLst>
                                  <p:childTnLst>
                                    <p:set>
                                      <p:cBhvr>
                                        <p:cTn id="99" dur="1" fill="hold">
                                          <p:stCondLst>
                                            <p:cond delay="0"/>
                                          </p:stCondLst>
                                        </p:cTn>
                                        <p:tgtEl>
                                          <p:spTgt spid="129"/>
                                        </p:tgtEl>
                                        <p:attrNameLst>
                                          <p:attrName>style.visibility</p:attrName>
                                        </p:attrNameLst>
                                      </p:cBhvr>
                                      <p:to>
                                        <p:strVal val="hidden"/>
                                      </p:to>
                                    </p:set>
                                  </p:childTnLst>
                                </p:cTn>
                              </p:par>
                            </p:childTnLst>
                          </p:cTn>
                        </p:par>
                        <p:par>
                          <p:cTn id="100" fill="hold">
                            <p:stCondLst>
                              <p:cond delay="3200"/>
                            </p:stCondLst>
                            <p:childTnLst>
                              <p:par>
                                <p:cTn id="101" presetID="18" presetClass="entr" presetSubtype="12" fill="hold" grpId="1" nodeType="afterEffect">
                                  <p:stCondLst>
                                    <p:cond delay="0"/>
                                  </p:stCondLst>
                                  <p:childTnLst>
                                    <p:set>
                                      <p:cBhvr>
                                        <p:cTn id="102" dur="1" fill="hold">
                                          <p:stCondLst>
                                            <p:cond delay="0"/>
                                          </p:stCondLst>
                                        </p:cTn>
                                        <p:tgtEl>
                                          <p:spTgt spid="88"/>
                                        </p:tgtEl>
                                        <p:attrNameLst>
                                          <p:attrName>style.visibility</p:attrName>
                                        </p:attrNameLst>
                                      </p:cBhvr>
                                      <p:to>
                                        <p:strVal val="visible"/>
                                      </p:to>
                                    </p:set>
                                    <p:animEffect transition="in" filter="strips(downLeft)">
                                      <p:cBhvr>
                                        <p:cTn id="103" dur="400"/>
                                        <p:tgtEl>
                                          <p:spTgt spid="88"/>
                                        </p:tgtEl>
                                      </p:cBhvr>
                                    </p:animEffect>
                                  </p:childTnLst>
                                </p:cTn>
                              </p:par>
                              <p:par>
                                <p:cTn id="104" presetID="1" presetClass="exit" presetSubtype="0" fill="hold" nodeType="withEffect">
                                  <p:stCondLst>
                                    <p:cond delay="0"/>
                                  </p:stCondLst>
                                  <p:childTnLst>
                                    <p:set>
                                      <p:cBhvr>
                                        <p:cTn id="105" dur="1" fill="hold">
                                          <p:stCondLst>
                                            <p:cond delay="0"/>
                                          </p:stCondLst>
                                        </p:cTn>
                                        <p:tgtEl>
                                          <p:spTgt spid="133"/>
                                        </p:tgtEl>
                                        <p:attrNameLst>
                                          <p:attrName>style.visibility</p:attrName>
                                        </p:attrNameLst>
                                      </p:cBhvr>
                                      <p:to>
                                        <p:strVal val="hidden"/>
                                      </p:to>
                                    </p:set>
                                  </p:childTnLst>
                                </p:cTn>
                              </p:par>
                            </p:childTnLst>
                          </p:cTn>
                        </p:par>
                        <p:par>
                          <p:cTn id="106" fill="hold">
                            <p:stCondLst>
                              <p:cond delay="3600"/>
                            </p:stCondLst>
                            <p:childTnLst>
                              <p:par>
                                <p:cTn id="107" presetID="18" presetClass="entr" presetSubtype="12" fill="hold" nodeType="afterEffect">
                                  <p:stCondLst>
                                    <p:cond delay="0"/>
                                  </p:stCondLst>
                                  <p:childTnLst>
                                    <p:set>
                                      <p:cBhvr>
                                        <p:cTn id="108" dur="1" fill="hold">
                                          <p:stCondLst>
                                            <p:cond delay="0"/>
                                          </p:stCondLst>
                                        </p:cTn>
                                        <p:tgtEl>
                                          <p:spTgt spid="138"/>
                                        </p:tgtEl>
                                        <p:attrNameLst>
                                          <p:attrName>style.visibility</p:attrName>
                                        </p:attrNameLst>
                                      </p:cBhvr>
                                      <p:to>
                                        <p:strVal val="visible"/>
                                      </p:to>
                                    </p:set>
                                    <p:animEffect transition="in" filter="strips(downLeft)">
                                      <p:cBhvr>
                                        <p:cTn id="109" dur="400"/>
                                        <p:tgtEl>
                                          <p:spTgt spid="138"/>
                                        </p:tgtEl>
                                      </p:cBhvr>
                                    </p:animEffect>
                                  </p:childTnLst>
                                </p:cTn>
                              </p:par>
                            </p:childTnLst>
                          </p:cTn>
                        </p:par>
                        <p:par>
                          <p:cTn id="110" fill="hold">
                            <p:stCondLst>
                              <p:cond delay="4000"/>
                            </p:stCondLst>
                            <p:childTnLst>
                              <p:par>
                                <p:cTn id="111" presetID="18" presetClass="entr" presetSubtype="3" fill="hold" nodeType="afterEffect">
                                  <p:stCondLst>
                                    <p:cond delay="0"/>
                                  </p:stCondLst>
                                  <p:childTnLst>
                                    <p:set>
                                      <p:cBhvr>
                                        <p:cTn id="112" dur="1" fill="hold">
                                          <p:stCondLst>
                                            <p:cond delay="0"/>
                                          </p:stCondLst>
                                        </p:cTn>
                                        <p:tgtEl>
                                          <p:spTgt spid="141"/>
                                        </p:tgtEl>
                                        <p:attrNameLst>
                                          <p:attrName>style.visibility</p:attrName>
                                        </p:attrNameLst>
                                      </p:cBhvr>
                                      <p:to>
                                        <p:strVal val="visible"/>
                                      </p:to>
                                    </p:set>
                                    <p:animEffect transition="in" filter="strips(upRight)">
                                      <p:cBhvr>
                                        <p:cTn id="113" dur="400"/>
                                        <p:tgtEl>
                                          <p:spTgt spid="141"/>
                                        </p:tgtEl>
                                      </p:cBhvr>
                                    </p:animEffect>
                                  </p:childTnLst>
                                </p:cTn>
                              </p:par>
                              <p:par>
                                <p:cTn id="114" presetID="1" presetClass="exit" presetSubtype="0" fill="hold" nodeType="withEffect">
                                  <p:stCondLst>
                                    <p:cond delay="0"/>
                                  </p:stCondLst>
                                  <p:childTnLst>
                                    <p:set>
                                      <p:cBhvr>
                                        <p:cTn id="115" dur="1" fill="hold">
                                          <p:stCondLst>
                                            <p:cond delay="0"/>
                                          </p:stCondLst>
                                        </p:cTn>
                                        <p:tgtEl>
                                          <p:spTgt spid="138"/>
                                        </p:tgtEl>
                                        <p:attrNameLst>
                                          <p:attrName>style.visibility</p:attrName>
                                        </p:attrNameLst>
                                      </p:cBhvr>
                                      <p:to>
                                        <p:strVal val="hidden"/>
                                      </p:to>
                                    </p:set>
                                  </p:childTnLst>
                                </p:cTn>
                              </p:par>
                            </p:childTnLst>
                          </p:cTn>
                        </p:par>
                        <p:par>
                          <p:cTn id="116" fill="hold">
                            <p:stCondLst>
                              <p:cond delay="4400"/>
                            </p:stCondLst>
                            <p:childTnLst>
                              <p:par>
                                <p:cTn id="117" presetID="18" presetClass="exit" presetSubtype="12" fill="hold" grpId="0" nodeType="afterEffect">
                                  <p:stCondLst>
                                    <p:cond delay="0"/>
                                  </p:stCondLst>
                                  <p:childTnLst>
                                    <p:animEffect transition="out" filter="strips(downLeft)">
                                      <p:cBhvr>
                                        <p:cTn id="118" dur="400"/>
                                        <p:tgtEl>
                                          <p:spTgt spid="91"/>
                                        </p:tgtEl>
                                      </p:cBhvr>
                                    </p:animEffect>
                                    <p:set>
                                      <p:cBhvr>
                                        <p:cTn id="119" dur="1" fill="hold">
                                          <p:stCondLst>
                                            <p:cond delay="399"/>
                                          </p:stCondLst>
                                        </p:cTn>
                                        <p:tgtEl>
                                          <p:spTgt spid="91"/>
                                        </p:tgtEl>
                                        <p:attrNameLst>
                                          <p:attrName>style.visibility</p:attrName>
                                        </p:attrNameLst>
                                      </p:cBhvr>
                                      <p:to>
                                        <p:strVal val="hidden"/>
                                      </p:to>
                                    </p:set>
                                  </p:childTnLst>
                                </p:cTn>
                              </p:par>
                            </p:childTnLst>
                          </p:cTn>
                        </p:par>
                        <p:par>
                          <p:cTn id="120" fill="hold">
                            <p:stCondLst>
                              <p:cond delay="4800"/>
                            </p:stCondLst>
                            <p:childTnLst>
                              <p:par>
                                <p:cTn id="121" presetID="18" presetClass="entr" presetSubtype="6" fill="hold" nodeType="afterEffect">
                                  <p:stCondLst>
                                    <p:cond delay="0"/>
                                  </p:stCondLst>
                                  <p:childTnLst>
                                    <p:set>
                                      <p:cBhvr>
                                        <p:cTn id="122" dur="1" fill="hold">
                                          <p:stCondLst>
                                            <p:cond delay="0"/>
                                          </p:stCondLst>
                                        </p:cTn>
                                        <p:tgtEl>
                                          <p:spTgt spid="144"/>
                                        </p:tgtEl>
                                        <p:attrNameLst>
                                          <p:attrName>style.visibility</p:attrName>
                                        </p:attrNameLst>
                                      </p:cBhvr>
                                      <p:to>
                                        <p:strVal val="visible"/>
                                      </p:to>
                                    </p:set>
                                    <p:animEffect transition="in" filter="strips(downRight)">
                                      <p:cBhvr>
                                        <p:cTn id="123" dur="400"/>
                                        <p:tgtEl>
                                          <p:spTgt spid="144"/>
                                        </p:tgtEl>
                                      </p:cBhvr>
                                    </p:animEffect>
                                  </p:childTnLst>
                                </p:cTn>
                              </p:par>
                              <p:par>
                                <p:cTn id="124" presetID="1" presetClass="exit" presetSubtype="0" fill="hold" nodeType="withEffect">
                                  <p:stCondLst>
                                    <p:cond delay="0"/>
                                  </p:stCondLst>
                                  <p:childTnLst>
                                    <p:set>
                                      <p:cBhvr>
                                        <p:cTn id="125" dur="1" fill="hold">
                                          <p:stCondLst>
                                            <p:cond delay="0"/>
                                          </p:stCondLst>
                                        </p:cTn>
                                        <p:tgtEl>
                                          <p:spTgt spid="141"/>
                                        </p:tgtEl>
                                        <p:attrNameLst>
                                          <p:attrName>style.visibility</p:attrName>
                                        </p:attrNameLst>
                                      </p:cBhvr>
                                      <p:to>
                                        <p:strVal val="hidden"/>
                                      </p:to>
                                    </p:set>
                                  </p:childTnLst>
                                </p:cTn>
                              </p:par>
                            </p:childTnLst>
                          </p:cTn>
                        </p:par>
                        <p:par>
                          <p:cTn id="126" fill="hold">
                            <p:stCondLst>
                              <p:cond delay="5200"/>
                            </p:stCondLst>
                            <p:childTnLst>
                              <p:par>
                                <p:cTn id="127" presetID="18" presetClass="entr" presetSubtype="12" fill="hold" grpId="1" nodeType="afterEffect">
                                  <p:stCondLst>
                                    <p:cond delay="0"/>
                                  </p:stCondLst>
                                  <p:childTnLst>
                                    <p:set>
                                      <p:cBhvr>
                                        <p:cTn id="128" dur="1" fill="hold">
                                          <p:stCondLst>
                                            <p:cond delay="0"/>
                                          </p:stCondLst>
                                        </p:cTn>
                                        <p:tgtEl>
                                          <p:spTgt spid="89"/>
                                        </p:tgtEl>
                                        <p:attrNameLst>
                                          <p:attrName>style.visibility</p:attrName>
                                        </p:attrNameLst>
                                      </p:cBhvr>
                                      <p:to>
                                        <p:strVal val="visible"/>
                                      </p:to>
                                    </p:set>
                                    <p:animEffect transition="in" filter="strips(downLeft)">
                                      <p:cBhvr>
                                        <p:cTn id="129" dur="400"/>
                                        <p:tgtEl>
                                          <p:spTgt spid="89"/>
                                        </p:tgtEl>
                                      </p:cBhvr>
                                    </p:animEffect>
                                  </p:childTnLst>
                                </p:cTn>
                              </p:par>
                              <p:par>
                                <p:cTn id="130" presetID="1" presetClass="exit" presetSubtype="0" fill="hold" nodeType="withEffect">
                                  <p:stCondLst>
                                    <p:cond delay="0"/>
                                  </p:stCondLst>
                                  <p:childTnLst>
                                    <p:set>
                                      <p:cBhvr>
                                        <p:cTn id="131" dur="1" fill="hold">
                                          <p:stCondLst>
                                            <p:cond delay="0"/>
                                          </p:stCondLst>
                                        </p:cTn>
                                        <p:tgtEl>
                                          <p:spTgt spid="144"/>
                                        </p:tgtEl>
                                        <p:attrNameLst>
                                          <p:attrName>style.visibility</p:attrName>
                                        </p:attrNameLst>
                                      </p:cBhvr>
                                      <p:to>
                                        <p:strVal val="hidden"/>
                                      </p:to>
                                    </p:set>
                                  </p:childTnLst>
                                </p:cTn>
                              </p:par>
                            </p:childTnLst>
                          </p:cTn>
                        </p:par>
                        <p:par>
                          <p:cTn id="132" fill="hold">
                            <p:stCondLst>
                              <p:cond delay="5600"/>
                            </p:stCondLst>
                            <p:childTnLst>
                              <p:par>
                                <p:cTn id="133" presetID="18" presetClass="entr" presetSubtype="12" fill="hold" nodeType="after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strips(downLeft)">
                                      <p:cBhvr>
                                        <p:cTn id="135" dur="400"/>
                                        <p:tgtEl>
                                          <p:spTgt spid="56"/>
                                        </p:tgtEl>
                                      </p:cBhvr>
                                    </p:animEffect>
                                  </p:childTnLst>
                                </p:cTn>
                              </p:par>
                            </p:childTnLst>
                          </p:cTn>
                        </p:par>
                        <p:par>
                          <p:cTn id="136" fill="hold">
                            <p:stCondLst>
                              <p:cond delay="6000"/>
                            </p:stCondLst>
                            <p:childTnLst>
                              <p:par>
                                <p:cTn id="137" presetID="18" presetClass="entr" presetSubtype="3" fill="hold" nodeType="afterEffect">
                                  <p:stCondLst>
                                    <p:cond delay="0"/>
                                  </p:stCondLst>
                                  <p:childTnLst>
                                    <p:set>
                                      <p:cBhvr>
                                        <p:cTn id="138" dur="1" fill="hold">
                                          <p:stCondLst>
                                            <p:cond delay="0"/>
                                          </p:stCondLst>
                                        </p:cTn>
                                        <p:tgtEl>
                                          <p:spTgt spid="60"/>
                                        </p:tgtEl>
                                        <p:attrNameLst>
                                          <p:attrName>style.visibility</p:attrName>
                                        </p:attrNameLst>
                                      </p:cBhvr>
                                      <p:to>
                                        <p:strVal val="visible"/>
                                      </p:to>
                                    </p:set>
                                    <p:animEffect transition="in" filter="strips(upRight)">
                                      <p:cBhvr>
                                        <p:cTn id="139" dur="400"/>
                                        <p:tgtEl>
                                          <p:spTgt spid="60"/>
                                        </p:tgtEl>
                                      </p:cBhvr>
                                    </p:animEffect>
                                  </p:childTnLst>
                                </p:cTn>
                              </p:par>
                              <p:par>
                                <p:cTn id="140" presetID="1" presetClass="exit" presetSubtype="0" fill="hold" nodeType="withEffect">
                                  <p:stCondLst>
                                    <p:cond delay="0"/>
                                  </p:stCondLst>
                                  <p:childTnLst>
                                    <p:set>
                                      <p:cBhvr>
                                        <p:cTn id="141" dur="1" fill="hold">
                                          <p:stCondLst>
                                            <p:cond delay="0"/>
                                          </p:stCondLst>
                                        </p:cTn>
                                        <p:tgtEl>
                                          <p:spTgt spid="56"/>
                                        </p:tgtEl>
                                        <p:attrNameLst>
                                          <p:attrName>style.visibility</p:attrName>
                                        </p:attrNameLst>
                                      </p:cBhvr>
                                      <p:to>
                                        <p:strVal val="hidden"/>
                                      </p:to>
                                    </p:set>
                                  </p:childTnLst>
                                </p:cTn>
                              </p:par>
                            </p:childTnLst>
                          </p:cTn>
                        </p:par>
                        <p:par>
                          <p:cTn id="142" fill="hold">
                            <p:stCondLst>
                              <p:cond delay="6400"/>
                            </p:stCondLst>
                            <p:childTnLst>
                              <p:par>
                                <p:cTn id="143" presetID="18" presetClass="exit" presetSubtype="12" fill="hold" grpId="0" nodeType="afterEffect">
                                  <p:stCondLst>
                                    <p:cond delay="0"/>
                                  </p:stCondLst>
                                  <p:childTnLst>
                                    <p:animEffect transition="out" filter="strips(downLeft)">
                                      <p:cBhvr>
                                        <p:cTn id="144" dur="400"/>
                                        <p:tgtEl>
                                          <p:spTgt spid="92"/>
                                        </p:tgtEl>
                                      </p:cBhvr>
                                    </p:animEffect>
                                    <p:set>
                                      <p:cBhvr>
                                        <p:cTn id="145" dur="1" fill="hold">
                                          <p:stCondLst>
                                            <p:cond delay="399"/>
                                          </p:stCondLst>
                                        </p:cTn>
                                        <p:tgtEl>
                                          <p:spTgt spid="92"/>
                                        </p:tgtEl>
                                        <p:attrNameLst>
                                          <p:attrName>style.visibility</p:attrName>
                                        </p:attrNameLst>
                                      </p:cBhvr>
                                      <p:to>
                                        <p:strVal val="hidden"/>
                                      </p:to>
                                    </p:set>
                                  </p:childTnLst>
                                </p:cTn>
                              </p:par>
                            </p:childTnLst>
                          </p:cTn>
                        </p:par>
                        <p:par>
                          <p:cTn id="146" fill="hold">
                            <p:stCondLst>
                              <p:cond delay="6800"/>
                            </p:stCondLst>
                            <p:childTnLst>
                              <p:par>
                                <p:cTn id="147" presetID="18" presetClass="entr" presetSubtype="6" fill="hold" nodeType="afterEffect">
                                  <p:stCondLst>
                                    <p:cond delay="0"/>
                                  </p:stCondLst>
                                  <p:childTnLst>
                                    <p:set>
                                      <p:cBhvr>
                                        <p:cTn id="148" dur="1" fill="hold">
                                          <p:stCondLst>
                                            <p:cond delay="0"/>
                                          </p:stCondLst>
                                        </p:cTn>
                                        <p:tgtEl>
                                          <p:spTgt spid="63"/>
                                        </p:tgtEl>
                                        <p:attrNameLst>
                                          <p:attrName>style.visibility</p:attrName>
                                        </p:attrNameLst>
                                      </p:cBhvr>
                                      <p:to>
                                        <p:strVal val="visible"/>
                                      </p:to>
                                    </p:set>
                                    <p:animEffect transition="in" filter="strips(downRight)">
                                      <p:cBhvr>
                                        <p:cTn id="149" dur="400"/>
                                        <p:tgtEl>
                                          <p:spTgt spid="63"/>
                                        </p:tgtEl>
                                      </p:cBhvr>
                                    </p:animEffect>
                                  </p:childTnLst>
                                </p:cTn>
                              </p:par>
                              <p:par>
                                <p:cTn id="150" presetID="1" presetClass="exit" presetSubtype="0" fill="hold" nodeType="withEffect">
                                  <p:stCondLst>
                                    <p:cond delay="0"/>
                                  </p:stCondLst>
                                  <p:childTnLst>
                                    <p:set>
                                      <p:cBhvr>
                                        <p:cTn id="151" dur="1" fill="hold">
                                          <p:stCondLst>
                                            <p:cond delay="0"/>
                                          </p:stCondLst>
                                        </p:cTn>
                                        <p:tgtEl>
                                          <p:spTgt spid="60"/>
                                        </p:tgtEl>
                                        <p:attrNameLst>
                                          <p:attrName>style.visibility</p:attrName>
                                        </p:attrNameLst>
                                      </p:cBhvr>
                                      <p:to>
                                        <p:strVal val="hidden"/>
                                      </p:to>
                                    </p:set>
                                  </p:childTnLst>
                                </p:cTn>
                              </p:par>
                            </p:childTnLst>
                          </p:cTn>
                        </p:par>
                        <p:par>
                          <p:cTn id="152" fill="hold">
                            <p:stCondLst>
                              <p:cond delay="7200"/>
                            </p:stCondLst>
                            <p:childTnLst>
                              <p:par>
                                <p:cTn id="153" presetID="18" presetClass="entr" presetSubtype="12" fill="hold" grpId="1" nodeType="afterEffect">
                                  <p:stCondLst>
                                    <p:cond delay="0"/>
                                  </p:stCondLst>
                                  <p:childTnLst>
                                    <p:set>
                                      <p:cBhvr>
                                        <p:cTn id="154" dur="1" fill="hold">
                                          <p:stCondLst>
                                            <p:cond delay="0"/>
                                          </p:stCondLst>
                                        </p:cTn>
                                        <p:tgtEl>
                                          <p:spTgt spid="90"/>
                                        </p:tgtEl>
                                        <p:attrNameLst>
                                          <p:attrName>style.visibility</p:attrName>
                                        </p:attrNameLst>
                                      </p:cBhvr>
                                      <p:to>
                                        <p:strVal val="visible"/>
                                      </p:to>
                                    </p:set>
                                    <p:animEffect transition="in" filter="strips(downLeft)">
                                      <p:cBhvr>
                                        <p:cTn id="155" dur="400"/>
                                        <p:tgtEl>
                                          <p:spTgt spid="90"/>
                                        </p:tgtEl>
                                      </p:cBhvr>
                                    </p:animEffect>
                                  </p:childTnLst>
                                </p:cTn>
                              </p:par>
                              <p:par>
                                <p:cTn id="156" presetID="1" presetClass="exit" presetSubtype="0" fill="hold" nodeType="withEffect">
                                  <p:stCondLst>
                                    <p:cond delay="0"/>
                                  </p:stCondLst>
                                  <p:childTnLst>
                                    <p:set>
                                      <p:cBhvr>
                                        <p:cTn id="157" dur="1" fill="hold">
                                          <p:stCondLst>
                                            <p:cond delay="0"/>
                                          </p:stCondLst>
                                        </p:cTn>
                                        <p:tgtEl>
                                          <p:spTgt spid="63"/>
                                        </p:tgtEl>
                                        <p:attrNameLst>
                                          <p:attrName>style.visibility</p:attrName>
                                        </p:attrNameLst>
                                      </p:cBhvr>
                                      <p:to>
                                        <p:strVal val="hidden"/>
                                      </p:to>
                                    </p:set>
                                  </p:childTnLst>
                                </p:cTn>
                              </p:par>
                            </p:childTnLst>
                          </p:cTn>
                        </p:par>
                        <p:par>
                          <p:cTn id="158" fill="hold">
                            <p:stCondLst>
                              <p:cond delay="7600"/>
                            </p:stCondLst>
                            <p:childTnLst>
                              <p:par>
                                <p:cTn id="159" presetID="18" presetClass="entr" presetSubtype="12" fill="hold" nodeType="afterEffect">
                                  <p:stCondLst>
                                    <p:cond delay="0"/>
                                  </p:stCondLst>
                                  <p:childTnLst>
                                    <p:set>
                                      <p:cBhvr>
                                        <p:cTn id="160" dur="1" fill="hold">
                                          <p:stCondLst>
                                            <p:cond delay="0"/>
                                          </p:stCondLst>
                                        </p:cTn>
                                        <p:tgtEl>
                                          <p:spTgt spid="66"/>
                                        </p:tgtEl>
                                        <p:attrNameLst>
                                          <p:attrName>style.visibility</p:attrName>
                                        </p:attrNameLst>
                                      </p:cBhvr>
                                      <p:to>
                                        <p:strVal val="visible"/>
                                      </p:to>
                                    </p:set>
                                    <p:animEffect transition="in" filter="strips(downLeft)">
                                      <p:cBhvr>
                                        <p:cTn id="161" dur="400"/>
                                        <p:tgtEl>
                                          <p:spTgt spid="66"/>
                                        </p:tgtEl>
                                      </p:cBhvr>
                                    </p:animEffect>
                                  </p:childTnLst>
                                </p:cTn>
                              </p:par>
                            </p:childTnLst>
                          </p:cTn>
                        </p:par>
                        <p:par>
                          <p:cTn id="162" fill="hold">
                            <p:stCondLst>
                              <p:cond delay="8000"/>
                            </p:stCondLst>
                            <p:childTnLst>
                              <p:par>
                                <p:cTn id="163" presetID="18" presetClass="entr" presetSubtype="6" fill="hold" nodeType="afterEffect">
                                  <p:stCondLst>
                                    <p:cond delay="0"/>
                                  </p:stCondLst>
                                  <p:childTnLst>
                                    <p:set>
                                      <p:cBhvr>
                                        <p:cTn id="164" dur="1" fill="hold">
                                          <p:stCondLst>
                                            <p:cond delay="0"/>
                                          </p:stCondLst>
                                        </p:cTn>
                                        <p:tgtEl>
                                          <p:spTgt spid="69"/>
                                        </p:tgtEl>
                                        <p:attrNameLst>
                                          <p:attrName>style.visibility</p:attrName>
                                        </p:attrNameLst>
                                      </p:cBhvr>
                                      <p:to>
                                        <p:strVal val="visible"/>
                                      </p:to>
                                    </p:set>
                                    <p:animEffect transition="in" filter="strips(downRight)">
                                      <p:cBhvr>
                                        <p:cTn id="165" dur="400"/>
                                        <p:tgtEl>
                                          <p:spTgt spid="69"/>
                                        </p:tgtEl>
                                      </p:cBhvr>
                                    </p:animEffect>
                                  </p:childTnLst>
                                </p:cTn>
                              </p:par>
                              <p:par>
                                <p:cTn id="166" presetID="1" presetClass="exit" presetSubtype="0" fill="hold" nodeType="withEffect">
                                  <p:stCondLst>
                                    <p:cond delay="0"/>
                                  </p:stCondLst>
                                  <p:childTnLst>
                                    <p:set>
                                      <p:cBhvr>
                                        <p:cTn id="167" dur="1" fill="hold">
                                          <p:stCondLst>
                                            <p:cond delay="0"/>
                                          </p:stCondLst>
                                        </p:cTn>
                                        <p:tgtEl>
                                          <p:spTgt spid="66"/>
                                        </p:tgtEl>
                                        <p:attrNameLst>
                                          <p:attrName>style.visibility</p:attrName>
                                        </p:attrNameLst>
                                      </p:cBhvr>
                                      <p:to>
                                        <p:strVal val="hidden"/>
                                      </p:to>
                                    </p:set>
                                  </p:childTnLst>
                                </p:cTn>
                              </p:par>
                            </p:childTnLst>
                          </p:cTn>
                        </p:par>
                        <p:par>
                          <p:cTn id="168" fill="hold">
                            <p:stCondLst>
                              <p:cond delay="8400"/>
                            </p:stCondLst>
                            <p:childTnLst>
                              <p:par>
                                <p:cTn id="169" presetID="18" presetClass="exit" presetSubtype="12" fill="hold" grpId="0" nodeType="afterEffect">
                                  <p:stCondLst>
                                    <p:cond delay="0"/>
                                  </p:stCondLst>
                                  <p:childTnLst>
                                    <p:animEffect transition="out" filter="strips(downLeft)">
                                      <p:cBhvr>
                                        <p:cTn id="170" dur="400"/>
                                        <p:tgtEl>
                                          <p:spTgt spid="93"/>
                                        </p:tgtEl>
                                      </p:cBhvr>
                                    </p:animEffect>
                                    <p:set>
                                      <p:cBhvr>
                                        <p:cTn id="171" dur="1" fill="hold">
                                          <p:stCondLst>
                                            <p:cond delay="399"/>
                                          </p:stCondLst>
                                        </p:cTn>
                                        <p:tgtEl>
                                          <p:spTgt spid="93"/>
                                        </p:tgtEl>
                                        <p:attrNameLst>
                                          <p:attrName>style.visibility</p:attrName>
                                        </p:attrNameLst>
                                      </p:cBhvr>
                                      <p:to>
                                        <p:strVal val="hidden"/>
                                      </p:to>
                                    </p:set>
                                  </p:childTnLst>
                                </p:cTn>
                              </p:par>
                            </p:childTnLst>
                          </p:cTn>
                        </p:par>
                        <p:par>
                          <p:cTn id="172" fill="hold">
                            <p:stCondLst>
                              <p:cond delay="8800"/>
                            </p:stCondLst>
                            <p:childTnLst>
                              <p:par>
                                <p:cTn id="173" presetID="18" presetClass="entr" presetSubtype="6" fill="hold" nodeType="afterEffect">
                                  <p:stCondLst>
                                    <p:cond delay="0"/>
                                  </p:stCondLst>
                                  <p:childTnLst>
                                    <p:set>
                                      <p:cBhvr>
                                        <p:cTn id="174" dur="1" fill="hold">
                                          <p:stCondLst>
                                            <p:cond delay="0"/>
                                          </p:stCondLst>
                                        </p:cTn>
                                        <p:tgtEl>
                                          <p:spTgt spid="105"/>
                                        </p:tgtEl>
                                        <p:attrNameLst>
                                          <p:attrName>style.visibility</p:attrName>
                                        </p:attrNameLst>
                                      </p:cBhvr>
                                      <p:to>
                                        <p:strVal val="visible"/>
                                      </p:to>
                                    </p:set>
                                    <p:animEffect transition="in" filter="strips(downRight)">
                                      <p:cBhvr>
                                        <p:cTn id="175" dur="400"/>
                                        <p:tgtEl>
                                          <p:spTgt spid="105"/>
                                        </p:tgtEl>
                                      </p:cBhvr>
                                    </p:animEffect>
                                  </p:childTnLst>
                                </p:cTn>
                              </p:par>
                              <p:par>
                                <p:cTn id="176" presetID="1" presetClass="exit" presetSubtype="0" fill="hold" nodeType="withEffect">
                                  <p:stCondLst>
                                    <p:cond delay="0"/>
                                  </p:stCondLst>
                                  <p:childTnLst>
                                    <p:set>
                                      <p:cBhvr>
                                        <p:cTn id="177" dur="1" fill="hold">
                                          <p:stCondLst>
                                            <p:cond delay="0"/>
                                          </p:stCondLst>
                                        </p:cTn>
                                        <p:tgtEl>
                                          <p:spTgt spid="69"/>
                                        </p:tgtEl>
                                        <p:attrNameLst>
                                          <p:attrName>style.visibility</p:attrName>
                                        </p:attrNameLst>
                                      </p:cBhvr>
                                      <p:to>
                                        <p:strVal val="hidden"/>
                                      </p:to>
                                    </p:set>
                                  </p:childTnLst>
                                </p:cTn>
                              </p:par>
                            </p:childTnLst>
                          </p:cTn>
                        </p:par>
                        <p:par>
                          <p:cTn id="178" fill="hold">
                            <p:stCondLst>
                              <p:cond delay="9200"/>
                            </p:stCondLst>
                            <p:childTnLst>
                              <p:par>
                                <p:cTn id="179" presetID="18" presetClass="entr" presetSubtype="12" fill="hold" grpId="1" nodeType="afterEffect">
                                  <p:stCondLst>
                                    <p:cond delay="0"/>
                                  </p:stCondLst>
                                  <p:childTnLst>
                                    <p:set>
                                      <p:cBhvr>
                                        <p:cTn id="180" dur="1" fill="hold">
                                          <p:stCondLst>
                                            <p:cond delay="0"/>
                                          </p:stCondLst>
                                        </p:cTn>
                                        <p:tgtEl>
                                          <p:spTgt spid="91"/>
                                        </p:tgtEl>
                                        <p:attrNameLst>
                                          <p:attrName>style.visibility</p:attrName>
                                        </p:attrNameLst>
                                      </p:cBhvr>
                                      <p:to>
                                        <p:strVal val="visible"/>
                                      </p:to>
                                    </p:set>
                                    <p:animEffect transition="in" filter="strips(downLeft)">
                                      <p:cBhvr>
                                        <p:cTn id="181" dur="400"/>
                                        <p:tgtEl>
                                          <p:spTgt spid="91"/>
                                        </p:tgtEl>
                                      </p:cBhvr>
                                    </p:animEffect>
                                  </p:childTnLst>
                                </p:cTn>
                              </p:par>
                              <p:par>
                                <p:cTn id="182" presetID="1" presetClass="exit" presetSubtype="0" fill="hold" nodeType="withEffect">
                                  <p:stCondLst>
                                    <p:cond delay="0"/>
                                  </p:stCondLst>
                                  <p:childTnLst>
                                    <p:set>
                                      <p:cBhvr>
                                        <p:cTn id="183" dur="1" fill="hold">
                                          <p:stCondLst>
                                            <p:cond delay="0"/>
                                          </p:stCondLst>
                                        </p:cTn>
                                        <p:tgtEl>
                                          <p:spTgt spid="105"/>
                                        </p:tgtEl>
                                        <p:attrNameLst>
                                          <p:attrName>style.visibility</p:attrName>
                                        </p:attrNameLst>
                                      </p:cBhvr>
                                      <p:to>
                                        <p:strVal val="hidden"/>
                                      </p:to>
                                    </p:set>
                                  </p:childTnLst>
                                </p:cTn>
                              </p:par>
                            </p:childTnLst>
                          </p:cTn>
                        </p:par>
                        <p:par>
                          <p:cTn id="184" fill="hold">
                            <p:stCondLst>
                              <p:cond delay="9600"/>
                            </p:stCondLst>
                            <p:childTnLst>
                              <p:par>
                                <p:cTn id="185" presetID="18" presetClass="entr" presetSubtype="12" fill="hold" nodeType="afterEffect">
                                  <p:stCondLst>
                                    <p:cond delay="0"/>
                                  </p:stCondLst>
                                  <p:childTnLst>
                                    <p:set>
                                      <p:cBhvr>
                                        <p:cTn id="186" dur="1" fill="hold">
                                          <p:stCondLst>
                                            <p:cond delay="0"/>
                                          </p:stCondLst>
                                        </p:cTn>
                                        <p:tgtEl>
                                          <p:spTgt spid="109"/>
                                        </p:tgtEl>
                                        <p:attrNameLst>
                                          <p:attrName>style.visibility</p:attrName>
                                        </p:attrNameLst>
                                      </p:cBhvr>
                                      <p:to>
                                        <p:strVal val="visible"/>
                                      </p:to>
                                    </p:set>
                                    <p:animEffect transition="in" filter="strips(downLeft)">
                                      <p:cBhvr>
                                        <p:cTn id="187" dur="400"/>
                                        <p:tgtEl>
                                          <p:spTgt spid="109"/>
                                        </p:tgtEl>
                                      </p:cBhvr>
                                    </p:animEffect>
                                  </p:childTnLst>
                                </p:cTn>
                              </p:par>
                            </p:childTnLst>
                          </p:cTn>
                        </p:par>
                        <p:par>
                          <p:cTn id="188" fill="hold">
                            <p:stCondLst>
                              <p:cond delay="10000"/>
                            </p:stCondLst>
                            <p:childTnLst>
                              <p:par>
                                <p:cTn id="189" presetID="18" presetClass="entr" presetSubtype="6" fill="hold" nodeType="afterEffect">
                                  <p:stCondLst>
                                    <p:cond delay="0"/>
                                  </p:stCondLst>
                                  <p:childTnLst>
                                    <p:set>
                                      <p:cBhvr>
                                        <p:cTn id="190" dur="1" fill="hold">
                                          <p:stCondLst>
                                            <p:cond delay="0"/>
                                          </p:stCondLst>
                                        </p:cTn>
                                        <p:tgtEl>
                                          <p:spTgt spid="114"/>
                                        </p:tgtEl>
                                        <p:attrNameLst>
                                          <p:attrName>style.visibility</p:attrName>
                                        </p:attrNameLst>
                                      </p:cBhvr>
                                      <p:to>
                                        <p:strVal val="visible"/>
                                      </p:to>
                                    </p:set>
                                    <p:animEffect transition="in" filter="strips(downRight)">
                                      <p:cBhvr>
                                        <p:cTn id="191" dur="400"/>
                                        <p:tgtEl>
                                          <p:spTgt spid="114"/>
                                        </p:tgtEl>
                                      </p:cBhvr>
                                    </p:animEffect>
                                  </p:childTnLst>
                                </p:cTn>
                              </p:par>
                              <p:par>
                                <p:cTn id="192" presetID="1" presetClass="exit" presetSubtype="0" fill="hold" nodeType="withEffect">
                                  <p:stCondLst>
                                    <p:cond delay="0"/>
                                  </p:stCondLst>
                                  <p:childTnLst>
                                    <p:set>
                                      <p:cBhvr>
                                        <p:cTn id="193" dur="1" fill="hold">
                                          <p:stCondLst>
                                            <p:cond delay="0"/>
                                          </p:stCondLst>
                                        </p:cTn>
                                        <p:tgtEl>
                                          <p:spTgt spid="109"/>
                                        </p:tgtEl>
                                        <p:attrNameLst>
                                          <p:attrName>style.visibility</p:attrName>
                                        </p:attrNameLst>
                                      </p:cBhvr>
                                      <p:to>
                                        <p:strVal val="hidden"/>
                                      </p:to>
                                    </p:set>
                                  </p:childTnLst>
                                </p:cTn>
                              </p:par>
                            </p:childTnLst>
                          </p:cTn>
                        </p:par>
                        <p:par>
                          <p:cTn id="194" fill="hold">
                            <p:stCondLst>
                              <p:cond delay="10400"/>
                            </p:stCondLst>
                            <p:childTnLst>
                              <p:par>
                                <p:cTn id="195" presetID="18" presetClass="exit" presetSubtype="12" fill="hold" grpId="0" nodeType="afterEffect">
                                  <p:stCondLst>
                                    <p:cond delay="0"/>
                                  </p:stCondLst>
                                  <p:childTnLst>
                                    <p:animEffect transition="out" filter="strips(downLeft)">
                                      <p:cBhvr>
                                        <p:cTn id="196" dur="400"/>
                                        <p:tgtEl>
                                          <p:spTgt spid="94"/>
                                        </p:tgtEl>
                                      </p:cBhvr>
                                    </p:animEffect>
                                    <p:set>
                                      <p:cBhvr>
                                        <p:cTn id="197" dur="1" fill="hold">
                                          <p:stCondLst>
                                            <p:cond delay="399"/>
                                          </p:stCondLst>
                                        </p:cTn>
                                        <p:tgtEl>
                                          <p:spTgt spid="94"/>
                                        </p:tgtEl>
                                        <p:attrNameLst>
                                          <p:attrName>style.visibility</p:attrName>
                                        </p:attrNameLst>
                                      </p:cBhvr>
                                      <p:to>
                                        <p:strVal val="hidden"/>
                                      </p:to>
                                    </p:set>
                                  </p:childTnLst>
                                </p:cTn>
                              </p:par>
                            </p:childTnLst>
                          </p:cTn>
                        </p:par>
                        <p:par>
                          <p:cTn id="198" fill="hold">
                            <p:stCondLst>
                              <p:cond delay="10800"/>
                            </p:stCondLst>
                            <p:childTnLst>
                              <p:par>
                                <p:cTn id="199" presetID="18" presetClass="entr" presetSubtype="6" fill="hold" nodeType="afterEffect">
                                  <p:stCondLst>
                                    <p:cond delay="0"/>
                                  </p:stCondLst>
                                  <p:childTnLst>
                                    <p:set>
                                      <p:cBhvr>
                                        <p:cTn id="200" dur="1" fill="hold">
                                          <p:stCondLst>
                                            <p:cond delay="0"/>
                                          </p:stCondLst>
                                        </p:cTn>
                                        <p:tgtEl>
                                          <p:spTgt spid="118"/>
                                        </p:tgtEl>
                                        <p:attrNameLst>
                                          <p:attrName>style.visibility</p:attrName>
                                        </p:attrNameLst>
                                      </p:cBhvr>
                                      <p:to>
                                        <p:strVal val="visible"/>
                                      </p:to>
                                    </p:set>
                                    <p:animEffect transition="in" filter="strips(downRight)">
                                      <p:cBhvr>
                                        <p:cTn id="201" dur="400"/>
                                        <p:tgtEl>
                                          <p:spTgt spid="118"/>
                                        </p:tgtEl>
                                      </p:cBhvr>
                                    </p:animEffect>
                                  </p:childTnLst>
                                </p:cTn>
                              </p:par>
                              <p:par>
                                <p:cTn id="202" presetID="1" presetClass="exit" presetSubtype="0" fill="hold" nodeType="withEffect">
                                  <p:stCondLst>
                                    <p:cond delay="0"/>
                                  </p:stCondLst>
                                  <p:childTnLst>
                                    <p:set>
                                      <p:cBhvr>
                                        <p:cTn id="203" dur="1" fill="hold">
                                          <p:stCondLst>
                                            <p:cond delay="0"/>
                                          </p:stCondLst>
                                        </p:cTn>
                                        <p:tgtEl>
                                          <p:spTgt spid="114"/>
                                        </p:tgtEl>
                                        <p:attrNameLst>
                                          <p:attrName>style.visibility</p:attrName>
                                        </p:attrNameLst>
                                      </p:cBhvr>
                                      <p:to>
                                        <p:strVal val="hidden"/>
                                      </p:to>
                                    </p:set>
                                  </p:childTnLst>
                                </p:cTn>
                              </p:par>
                            </p:childTnLst>
                          </p:cTn>
                        </p:par>
                        <p:par>
                          <p:cTn id="204" fill="hold">
                            <p:stCondLst>
                              <p:cond delay="11200"/>
                            </p:stCondLst>
                            <p:childTnLst>
                              <p:par>
                                <p:cTn id="205" presetID="18" presetClass="entr" presetSubtype="12" fill="hold" grpId="1" nodeType="afterEffect">
                                  <p:stCondLst>
                                    <p:cond delay="0"/>
                                  </p:stCondLst>
                                  <p:childTnLst>
                                    <p:set>
                                      <p:cBhvr>
                                        <p:cTn id="206" dur="1" fill="hold">
                                          <p:stCondLst>
                                            <p:cond delay="0"/>
                                          </p:stCondLst>
                                        </p:cTn>
                                        <p:tgtEl>
                                          <p:spTgt spid="92"/>
                                        </p:tgtEl>
                                        <p:attrNameLst>
                                          <p:attrName>style.visibility</p:attrName>
                                        </p:attrNameLst>
                                      </p:cBhvr>
                                      <p:to>
                                        <p:strVal val="visible"/>
                                      </p:to>
                                    </p:set>
                                    <p:animEffect transition="in" filter="strips(downLeft)">
                                      <p:cBhvr>
                                        <p:cTn id="207" dur="400"/>
                                        <p:tgtEl>
                                          <p:spTgt spid="92"/>
                                        </p:tgtEl>
                                      </p:cBhvr>
                                    </p:animEffect>
                                  </p:childTnLst>
                                </p:cTn>
                              </p:par>
                              <p:par>
                                <p:cTn id="208" presetID="1" presetClass="exit" presetSubtype="0" fill="hold" nodeType="withEffect">
                                  <p:stCondLst>
                                    <p:cond delay="0"/>
                                  </p:stCondLst>
                                  <p:childTnLst>
                                    <p:set>
                                      <p:cBhvr>
                                        <p:cTn id="209" dur="1" fill="hold">
                                          <p:stCondLst>
                                            <p:cond delay="0"/>
                                          </p:stCondLst>
                                        </p:cTn>
                                        <p:tgtEl>
                                          <p:spTgt spid="118"/>
                                        </p:tgtEl>
                                        <p:attrNameLst>
                                          <p:attrName>style.visibility</p:attrName>
                                        </p:attrNameLst>
                                      </p:cBhvr>
                                      <p:to>
                                        <p:strVal val="hidden"/>
                                      </p:to>
                                    </p:set>
                                  </p:childTnLst>
                                </p:cTn>
                              </p:par>
                            </p:childTnLst>
                          </p:cTn>
                        </p:par>
                        <p:par>
                          <p:cTn id="210" fill="hold">
                            <p:stCondLst>
                              <p:cond delay="11600"/>
                            </p:stCondLst>
                            <p:childTnLst>
                              <p:par>
                                <p:cTn id="211" presetID="18" presetClass="entr" presetSubtype="9" fill="hold" nodeType="afterEffect">
                                  <p:stCondLst>
                                    <p:cond delay="0"/>
                                  </p:stCondLst>
                                  <p:childTnLst>
                                    <p:set>
                                      <p:cBhvr>
                                        <p:cTn id="212" dur="1" fill="hold">
                                          <p:stCondLst>
                                            <p:cond delay="0"/>
                                          </p:stCondLst>
                                        </p:cTn>
                                        <p:tgtEl>
                                          <p:spTgt spid="122"/>
                                        </p:tgtEl>
                                        <p:attrNameLst>
                                          <p:attrName>style.visibility</p:attrName>
                                        </p:attrNameLst>
                                      </p:cBhvr>
                                      <p:to>
                                        <p:strVal val="visible"/>
                                      </p:to>
                                    </p:set>
                                    <p:animEffect transition="in" filter="strips(upLeft)">
                                      <p:cBhvr>
                                        <p:cTn id="213" dur="400"/>
                                        <p:tgtEl>
                                          <p:spTgt spid="122"/>
                                        </p:tgtEl>
                                      </p:cBhvr>
                                    </p:animEffect>
                                  </p:childTnLst>
                                </p:cTn>
                              </p:par>
                            </p:childTnLst>
                          </p:cTn>
                        </p:par>
                        <p:par>
                          <p:cTn id="214" fill="hold">
                            <p:stCondLst>
                              <p:cond delay="12000"/>
                            </p:stCondLst>
                            <p:childTnLst>
                              <p:par>
                                <p:cTn id="215" presetID="18" presetClass="entr" presetSubtype="6" fill="hold" nodeType="afterEffect">
                                  <p:stCondLst>
                                    <p:cond delay="0"/>
                                  </p:stCondLst>
                                  <p:childTnLst>
                                    <p:set>
                                      <p:cBhvr>
                                        <p:cTn id="216" dur="1" fill="hold">
                                          <p:stCondLst>
                                            <p:cond delay="0"/>
                                          </p:stCondLst>
                                        </p:cTn>
                                        <p:tgtEl>
                                          <p:spTgt spid="127"/>
                                        </p:tgtEl>
                                        <p:attrNameLst>
                                          <p:attrName>style.visibility</p:attrName>
                                        </p:attrNameLst>
                                      </p:cBhvr>
                                      <p:to>
                                        <p:strVal val="visible"/>
                                      </p:to>
                                    </p:set>
                                    <p:animEffect transition="in" filter="strips(downRight)">
                                      <p:cBhvr>
                                        <p:cTn id="217" dur="400"/>
                                        <p:tgtEl>
                                          <p:spTgt spid="127"/>
                                        </p:tgtEl>
                                      </p:cBhvr>
                                    </p:animEffect>
                                  </p:childTnLst>
                                </p:cTn>
                              </p:par>
                              <p:par>
                                <p:cTn id="218" presetID="1" presetClass="exit" presetSubtype="0" fill="hold" nodeType="withEffect">
                                  <p:stCondLst>
                                    <p:cond delay="0"/>
                                  </p:stCondLst>
                                  <p:childTnLst>
                                    <p:set>
                                      <p:cBhvr>
                                        <p:cTn id="219" dur="1" fill="hold">
                                          <p:stCondLst>
                                            <p:cond delay="0"/>
                                          </p:stCondLst>
                                        </p:cTn>
                                        <p:tgtEl>
                                          <p:spTgt spid="122"/>
                                        </p:tgtEl>
                                        <p:attrNameLst>
                                          <p:attrName>style.visibility</p:attrName>
                                        </p:attrNameLst>
                                      </p:cBhvr>
                                      <p:to>
                                        <p:strVal val="hidden"/>
                                      </p:to>
                                    </p:set>
                                  </p:childTnLst>
                                </p:cTn>
                              </p:par>
                            </p:childTnLst>
                          </p:cTn>
                        </p:par>
                        <p:par>
                          <p:cTn id="220" fill="hold">
                            <p:stCondLst>
                              <p:cond delay="12400"/>
                            </p:stCondLst>
                            <p:childTnLst>
                              <p:par>
                                <p:cTn id="221" presetID="18" presetClass="exit" presetSubtype="12" fill="hold" grpId="0" nodeType="afterEffect">
                                  <p:stCondLst>
                                    <p:cond delay="0"/>
                                  </p:stCondLst>
                                  <p:childTnLst>
                                    <p:animEffect transition="out" filter="strips(downLeft)">
                                      <p:cBhvr>
                                        <p:cTn id="222" dur="400"/>
                                        <p:tgtEl>
                                          <p:spTgt spid="95"/>
                                        </p:tgtEl>
                                      </p:cBhvr>
                                    </p:animEffect>
                                    <p:set>
                                      <p:cBhvr>
                                        <p:cTn id="223" dur="1" fill="hold">
                                          <p:stCondLst>
                                            <p:cond delay="399"/>
                                          </p:stCondLst>
                                        </p:cTn>
                                        <p:tgtEl>
                                          <p:spTgt spid="95"/>
                                        </p:tgtEl>
                                        <p:attrNameLst>
                                          <p:attrName>style.visibility</p:attrName>
                                        </p:attrNameLst>
                                      </p:cBhvr>
                                      <p:to>
                                        <p:strVal val="hidden"/>
                                      </p:to>
                                    </p:set>
                                  </p:childTnLst>
                                </p:cTn>
                              </p:par>
                            </p:childTnLst>
                          </p:cTn>
                        </p:par>
                        <p:par>
                          <p:cTn id="224" fill="hold">
                            <p:stCondLst>
                              <p:cond delay="12800"/>
                            </p:stCondLst>
                            <p:childTnLst>
                              <p:par>
                                <p:cTn id="225" presetID="18" presetClass="entr" presetSubtype="6" fill="hold" nodeType="afterEffect">
                                  <p:stCondLst>
                                    <p:cond delay="0"/>
                                  </p:stCondLst>
                                  <p:childTnLst>
                                    <p:set>
                                      <p:cBhvr>
                                        <p:cTn id="226" dur="1" fill="hold">
                                          <p:stCondLst>
                                            <p:cond delay="0"/>
                                          </p:stCondLst>
                                        </p:cTn>
                                        <p:tgtEl>
                                          <p:spTgt spid="131"/>
                                        </p:tgtEl>
                                        <p:attrNameLst>
                                          <p:attrName>style.visibility</p:attrName>
                                        </p:attrNameLst>
                                      </p:cBhvr>
                                      <p:to>
                                        <p:strVal val="visible"/>
                                      </p:to>
                                    </p:set>
                                    <p:animEffect transition="in" filter="strips(downRight)">
                                      <p:cBhvr>
                                        <p:cTn id="227" dur="400"/>
                                        <p:tgtEl>
                                          <p:spTgt spid="131"/>
                                        </p:tgtEl>
                                      </p:cBhvr>
                                    </p:animEffect>
                                  </p:childTnLst>
                                </p:cTn>
                              </p:par>
                              <p:par>
                                <p:cTn id="228" presetID="1" presetClass="exit" presetSubtype="0" fill="hold" nodeType="withEffect">
                                  <p:stCondLst>
                                    <p:cond delay="0"/>
                                  </p:stCondLst>
                                  <p:childTnLst>
                                    <p:set>
                                      <p:cBhvr>
                                        <p:cTn id="229" dur="1" fill="hold">
                                          <p:stCondLst>
                                            <p:cond delay="0"/>
                                          </p:stCondLst>
                                        </p:cTn>
                                        <p:tgtEl>
                                          <p:spTgt spid="127"/>
                                        </p:tgtEl>
                                        <p:attrNameLst>
                                          <p:attrName>style.visibility</p:attrName>
                                        </p:attrNameLst>
                                      </p:cBhvr>
                                      <p:to>
                                        <p:strVal val="hidden"/>
                                      </p:to>
                                    </p:set>
                                  </p:childTnLst>
                                </p:cTn>
                              </p:par>
                            </p:childTnLst>
                          </p:cTn>
                        </p:par>
                        <p:par>
                          <p:cTn id="230" fill="hold">
                            <p:stCondLst>
                              <p:cond delay="13200"/>
                            </p:stCondLst>
                            <p:childTnLst>
                              <p:par>
                                <p:cTn id="231" presetID="18" presetClass="entr" presetSubtype="12" fill="hold" grpId="1" nodeType="afterEffect">
                                  <p:stCondLst>
                                    <p:cond delay="0"/>
                                  </p:stCondLst>
                                  <p:childTnLst>
                                    <p:set>
                                      <p:cBhvr>
                                        <p:cTn id="232" dur="1" fill="hold">
                                          <p:stCondLst>
                                            <p:cond delay="0"/>
                                          </p:stCondLst>
                                        </p:cTn>
                                        <p:tgtEl>
                                          <p:spTgt spid="93"/>
                                        </p:tgtEl>
                                        <p:attrNameLst>
                                          <p:attrName>style.visibility</p:attrName>
                                        </p:attrNameLst>
                                      </p:cBhvr>
                                      <p:to>
                                        <p:strVal val="visible"/>
                                      </p:to>
                                    </p:set>
                                    <p:animEffect transition="in" filter="strips(downLeft)">
                                      <p:cBhvr>
                                        <p:cTn id="233" dur="400"/>
                                        <p:tgtEl>
                                          <p:spTgt spid="93"/>
                                        </p:tgtEl>
                                      </p:cBhvr>
                                    </p:animEffect>
                                  </p:childTnLst>
                                </p:cTn>
                              </p:par>
                              <p:par>
                                <p:cTn id="234" presetID="1" presetClass="exit" presetSubtype="0" fill="hold" nodeType="withEffect">
                                  <p:stCondLst>
                                    <p:cond delay="0"/>
                                  </p:stCondLst>
                                  <p:childTnLst>
                                    <p:set>
                                      <p:cBhvr>
                                        <p:cTn id="235" dur="1" fill="hold">
                                          <p:stCondLst>
                                            <p:cond delay="0"/>
                                          </p:stCondLst>
                                        </p:cTn>
                                        <p:tgtEl>
                                          <p:spTgt spid="131"/>
                                        </p:tgtEl>
                                        <p:attrNameLst>
                                          <p:attrName>style.visibility</p:attrName>
                                        </p:attrNameLst>
                                      </p:cBhvr>
                                      <p:to>
                                        <p:strVal val="hidden"/>
                                      </p:to>
                                    </p:set>
                                  </p:childTnLst>
                                </p:cTn>
                              </p:par>
                            </p:childTnLst>
                          </p:cTn>
                        </p:par>
                        <p:par>
                          <p:cTn id="236" fill="hold">
                            <p:stCondLst>
                              <p:cond delay="13600"/>
                            </p:stCondLst>
                            <p:childTnLst>
                              <p:par>
                                <p:cTn id="237" presetID="18" presetClass="entr" presetSubtype="9" fill="hold" nodeType="afterEffect">
                                  <p:stCondLst>
                                    <p:cond delay="0"/>
                                  </p:stCondLst>
                                  <p:childTnLst>
                                    <p:set>
                                      <p:cBhvr>
                                        <p:cTn id="238" dur="1" fill="hold">
                                          <p:stCondLst>
                                            <p:cond delay="0"/>
                                          </p:stCondLst>
                                        </p:cTn>
                                        <p:tgtEl>
                                          <p:spTgt spid="136"/>
                                        </p:tgtEl>
                                        <p:attrNameLst>
                                          <p:attrName>style.visibility</p:attrName>
                                        </p:attrNameLst>
                                      </p:cBhvr>
                                      <p:to>
                                        <p:strVal val="visible"/>
                                      </p:to>
                                    </p:set>
                                    <p:animEffect transition="in" filter="strips(upLeft)">
                                      <p:cBhvr>
                                        <p:cTn id="239" dur="400"/>
                                        <p:tgtEl>
                                          <p:spTgt spid="136"/>
                                        </p:tgtEl>
                                      </p:cBhvr>
                                    </p:animEffect>
                                  </p:childTnLst>
                                </p:cTn>
                              </p:par>
                            </p:childTnLst>
                          </p:cTn>
                        </p:par>
                        <p:par>
                          <p:cTn id="240" fill="hold">
                            <p:stCondLst>
                              <p:cond delay="14000"/>
                            </p:stCondLst>
                            <p:childTnLst>
                              <p:par>
                                <p:cTn id="241" presetID="18" presetClass="entr" presetSubtype="6" fill="hold" nodeType="afterEffect">
                                  <p:stCondLst>
                                    <p:cond delay="0"/>
                                  </p:stCondLst>
                                  <p:childTnLst>
                                    <p:set>
                                      <p:cBhvr>
                                        <p:cTn id="242" dur="1" fill="hold">
                                          <p:stCondLst>
                                            <p:cond delay="0"/>
                                          </p:stCondLst>
                                        </p:cTn>
                                        <p:tgtEl>
                                          <p:spTgt spid="140"/>
                                        </p:tgtEl>
                                        <p:attrNameLst>
                                          <p:attrName>style.visibility</p:attrName>
                                        </p:attrNameLst>
                                      </p:cBhvr>
                                      <p:to>
                                        <p:strVal val="visible"/>
                                      </p:to>
                                    </p:set>
                                    <p:animEffect transition="in" filter="strips(downRight)">
                                      <p:cBhvr>
                                        <p:cTn id="243" dur="400"/>
                                        <p:tgtEl>
                                          <p:spTgt spid="140"/>
                                        </p:tgtEl>
                                      </p:cBhvr>
                                    </p:animEffect>
                                  </p:childTnLst>
                                </p:cTn>
                              </p:par>
                              <p:par>
                                <p:cTn id="244" presetID="1" presetClass="exit" presetSubtype="0" fill="hold" nodeType="withEffect">
                                  <p:stCondLst>
                                    <p:cond delay="0"/>
                                  </p:stCondLst>
                                  <p:childTnLst>
                                    <p:set>
                                      <p:cBhvr>
                                        <p:cTn id="245" dur="1" fill="hold">
                                          <p:stCondLst>
                                            <p:cond delay="0"/>
                                          </p:stCondLst>
                                        </p:cTn>
                                        <p:tgtEl>
                                          <p:spTgt spid="136"/>
                                        </p:tgtEl>
                                        <p:attrNameLst>
                                          <p:attrName>style.visibility</p:attrName>
                                        </p:attrNameLst>
                                      </p:cBhvr>
                                      <p:to>
                                        <p:strVal val="hidden"/>
                                      </p:to>
                                    </p:set>
                                  </p:childTnLst>
                                </p:cTn>
                              </p:par>
                            </p:childTnLst>
                          </p:cTn>
                        </p:par>
                        <p:par>
                          <p:cTn id="246" fill="hold">
                            <p:stCondLst>
                              <p:cond delay="14400"/>
                            </p:stCondLst>
                            <p:childTnLst>
                              <p:par>
                                <p:cTn id="247" presetID="18" presetClass="exit" presetSubtype="12" fill="hold" grpId="0" nodeType="afterEffect">
                                  <p:stCondLst>
                                    <p:cond delay="0"/>
                                  </p:stCondLst>
                                  <p:childTnLst>
                                    <p:animEffect transition="out" filter="strips(downLeft)">
                                      <p:cBhvr>
                                        <p:cTn id="248" dur="400"/>
                                        <p:tgtEl>
                                          <p:spTgt spid="96"/>
                                        </p:tgtEl>
                                      </p:cBhvr>
                                    </p:animEffect>
                                    <p:set>
                                      <p:cBhvr>
                                        <p:cTn id="249" dur="1" fill="hold">
                                          <p:stCondLst>
                                            <p:cond delay="399"/>
                                          </p:stCondLst>
                                        </p:cTn>
                                        <p:tgtEl>
                                          <p:spTgt spid="96"/>
                                        </p:tgtEl>
                                        <p:attrNameLst>
                                          <p:attrName>style.visibility</p:attrName>
                                        </p:attrNameLst>
                                      </p:cBhvr>
                                      <p:to>
                                        <p:strVal val="hidden"/>
                                      </p:to>
                                    </p:set>
                                  </p:childTnLst>
                                </p:cTn>
                              </p:par>
                            </p:childTnLst>
                          </p:cTn>
                        </p:par>
                        <p:par>
                          <p:cTn id="250" fill="hold">
                            <p:stCondLst>
                              <p:cond delay="14800"/>
                            </p:stCondLst>
                            <p:childTnLst>
                              <p:par>
                                <p:cTn id="251" presetID="18" presetClass="entr" presetSubtype="6" fill="hold" nodeType="afterEffect">
                                  <p:stCondLst>
                                    <p:cond delay="0"/>
                                  </p:stCondLst>
                                  <p:childTnLst>
                                    <p:set>
                                      <p:cBhvr>
                                        <p:cTn id="252" dur="1" fill="hold">
                                          <p:stCondLst>
                                            <p:cond delay="0"/>
                                          </p:stCondLst>
                                        </p:cTn>
                                        <p:tgtEl>
                                          <p:spTgt spid="145"/>
                                        </p:tgtEl>
                                        <p:attrNameLst>
                                          <p:attrName>style.visibility</p:attrName>
                                        </p:attrNameLst>
                                      </p:cBhvr>
                                      <p:to>
                                        <p:strVal val="visible"/>
                                      </p:to>
                                    </p:set>
                                    <p:animEffect transition="in" filter="strips(downRight)">
                                      <p:cBhvr>
                                        <p:cTn id="253" dur="400"/>
                                        <p:tgtEl>
                                          <p:spTgt spid="145"/>
                                        </p:tgtEl>
                                      </p:cBhvr>
                                    </p:animEffect>
                                  </p:childTnLst>
                                </p:cTn>
                              </p:par>
                              <p:par>
                                <p:cTn id="254" presetID="1" presetClass="exit" presetSubtype="0" fill="hold" nodeType="withEffect">
                                  <p:stCondLst>
                                    <p:cond delay="0"/>
                                  </p:stCondLst>
                                  <p:childTnLst>
                                    <p:set>
                                      <p:cBhvr>
                                        <p:cTn id="255" dur="1" fill="hold">
                                          <p:stCondLst>
                                            <p:cond delay="0"/>
                                          </p:stCondLst>
                                        </p:cTn>
                                        <p:tgtEl>
                                          <p:spTgt spid="140"/>
                                        </p:tgtEl>
                                        <p:attrNameLst>
                                          <p:attrName>style.visibility</p:attrName>
                                        </p:attrNameLst>
                                      </p:cBhvr>
                                      <p:to>
                                        <p:strVal val="hidden"/>
                                      </p:to>
                                    </p:set>
                                  </p:childTnLst>
                                </p:cTn>
                              </p:par>
                            </p:childTnLst>
                          </p:cTn>
                        </p:par>
                        <p:par>
                          <p:cTn id="256" fill="hold">
                            <p:stCondLst>
                              <p:cond delay="15200"/>
                            </p:stCondLst>
                            <p:childTnLst>
                              <p:par>
                                <p:cTn id="257" presetID="18" presetClass="entr" presetSubtype="12" fill="hold" grpId="1" nodeType="afterEffect">
                                  <p:stCondLst>
                                    <p:cond delay="0"/>
                                  </p:stCondLst>
                                  <p:childTnLst>
                                    <p:set>
                                      <p:cBhvr>
                                        <p:cTn id="258" dur="1" fill="hold">
                                          <p:stCondLst>
                                            <p:cond delay="0"/>
                                          </p:stCondLst>
                                        </p:cTn>
                                        <p:tgtEl>
                                          <p:spTgt spid="94"/>
                                        </p:tgtEl>
                                        <p:attrNameLst>
                                          <p:attrName>style.visibility</p:attrName>
                                        </p:attrNameLst>
                                      </p:cBhvr>
                                      <p:to>
                                        <p:strVal val="visible"/>
                                      </p:to>
                                    </p:set>
                                    <p:animEffect transition="in" filter="strips(downLeft)">
                                      <p:cBhvr>
                                        <p:cTn id="259" dur="400"/>
                                        <p:tgtEl>
                                          <p:spTgt spid="94"/>
                                        </p:tgtEl>
                                      </p:cBhvr>
                                    </p:animEffect>
                                  </p:childTnLst>
                                </p:cTn>
                              </p:par>
                              <p:par>
                                <p:cTn id="260" presetID="1" presetClass="exit" presetSubtype="0" fill="hold" nodeType="withEffect">
                                  <p:stCondLst>
                                    <p:cond delay="0"/>
                                  </p:stCondLst>
                                  <p:childTnLst>
                                    <p:set>
                                      <p:cBhvr>
                                        <p:cTn id="261" dur="1" fill="hold">
                                          <p:stCondLst>
                                            <p:cond delay="0"/>
                                          </p:stCondLst>
                                        </p:cTn>
                                        <p:tgtEl>
                                          <p:spTgt spid="145"/>
                                        </p:tgtEl>
                                        <p:attrNameLst>
                                          <p:attrName>style.visibility</p:attrName>
                                        </p:attrNameLst>
                                      </p:cBhvr>
                                      <p:to>
                                        <p:strVal val="hidden"/>
                                      </p:to>
                                    </p:set>
                                  </p:childTnLst>
                                </p:cTn>
                              </p:par>
                            </p:childTnLst>
                          </p:cTn>
                        </p:par>
                        <p:par>
                          <p:cTn id="262" fill="hold">
                            <p:stCondLst>
                              <p:cond delay="15600"/>
                            </p:stCondLst>
                            <p:childTnLst>
                              <p:par>
                                <p:cTn id="263" presetID="18" presetClass="entr" presetSubtype="9" fill="hold" nodeType="afterEffect">
                                  <p:stCondLst>
                                    <p:cond delay="0"/>
                                  </p:stCondLst>
                                  <p:childTnLst>
                                    <p:set>
                                      <p:cBhvr>
                                        <p:cTn id="264" dur="1" fill="hold">
                                          <p:stCondLst>
                                            <p:cond delay="0"/>
                                          </p:stCondLst>
                                        </p:cTn>
                                        <p:tgtEl>
                                          <p:spTgt spid="148"/>
                                        </p:tgtEl>
                                        <p:attrNameLst>
                                          <p:attrName>style.visibility</p:attrName>
                                        </p:attrNameLst>
                                      </p:cBhvr>
                                      <p:to>
                                        <p:strVal val="visible"/>
                                      </p:to>
                                    </p:set>
                                    <p:animEffect transition="in" filter="strips(upLeft)">
                                      <p:cBhvr>
                                        <p:cTn id="265" dur="400"/>
                                        <p:tgtEl>
                                          <p:spTgt spid="148"/>
                                        </p:tgtEl>
                                      </p:cBhvr>
                                    </p:animEffect>
                                  </p:childTnLst>
                                </p:cTn>
                              </p:par>
                            </p:childTnLst>
                          </p:cTn>
                        </p:par>
                        <p:par>
                          <p:cTn id="266" fill="hold">
                            <p:stCondLst>
                              <p:cond delay="16000"/>
                            </p:stCondLst>
                            <p:childTnLst>
                              <p:par>
                                <p:cTn id="267" presetID="18" presetClass="entr" presetSubtype="6" fill="hold" nodeType="afterEffect">
                                  <p:stCondLst>
                                    <p:cond delay="0"/>
                                  </p:stCondLst>
                                  <p:childTnLst>
                                    <p:set>
                                      <p:cBhvr>
                                        <p:cTn id="268" dur="1" fill="hold">
                                          <p:stCondLst>
                                            <p:cond delay="0"/>
                                          </p:stCondLst>
                                        </p:cTn>
                                        <p:tgtEl>
                                          <p:spTgt spid="152"/>
                                        </p:tgtEl>
                                        <p:attrNameLst>
                                          <p:attrName>style.visibility</p:attrName>
                                        </p:attrNameLst>
                                      </p:cBhvr>
                                      <p:to>
                                        <p:strVal val="visible"/>
                                      </p:to>
                                    </p:set>
                                    <p:animEffect transition="in" filter="strips(downRight)">
                                      <p:cBhvr>
                                        <p:cTn id="269" dur="400"/>
                                        <p:tgtEl>
                                          <p:spTgt spid="152"/>
                                        </p:tgtEl>
                                      </p:cBhvr>
                                    </p:animEffect>
                                  </p:childTnLst>
                                </p:cTn>
                              </p:par>
                              <p:par>
                                <p:cTn id="270" presetID="1" presetClass="exit" presetSubtype="0" fill="hold" nodeType="withEffect">
                                  <p:stCondLst>
                                    <p:cond delay="0"/>
                                  </p:stCondLst>
                                  <p:childTnLst>
                                    <p:set>
                                      <p:cBhvr>
                                        <p:cTn id="271" dur="1" fill="hold">
                                          <p:stCondLst>
                                            <p:cond delay="0"/>
                                          </p:stCondLst>
                                        </p:cTn>
                                        <p:tgtEl>
                                          <p:spTgt spid="148"/>
                                        </p:tgtEl>
                                        <p:attrNameLst>
                                          <p:attrName>style.visibility</p:attrName>
                                        </p:attrNameLst>
                                      </p:cBhvr>
                                      <p:to>
                                        <p:strVal val="hidden"/>
                                      </p:to>
                                    </p:set>
                                  </p:childTnLst>
                                </p:cTn>
                              </p:par>
                            </p:childTnLst>
                          </p:cTn>
                        </p:par>
                        <p:par>
                          <p:cTn id="272" fill="hold">
                            <p:stCondLst>
                              <p:cond delay="16400"/>
                            </p:stCondLst>
                            <p:childTnLst>
                              <p:par>
                                <p:cTn id="273" presetID="18" presetClass="exit" presetSubtype="12" fill="hold" grpId="0" nodeType="afterEffect">
                                  <p:stCondLst>
                                    <p:cond delay="0"/>
                                  </p:stCondLst>
                                  <p:childTnLst>
                                    <p:animEffect transition="out" filter="strips(downLeft)">
                                      <p:cBhvr>
                                        <p:cTn id="274" dur="400"/>
                                        <p:tgtEl>
                                          <p:spTgt spid="97"/>
                                        </p:tgtEl>
                                      </p:cBhvr>
                                    </p:animEffect>
                                    <p:set>
                                      <p:cBhvr>
                                        <p:cTn id="275" dur="1" fill="hold">
                                          <p:stCondLst>
                                            <p:cond delay="399"/>
                                          </p:stCondLst>
                                        </p:cTn>
                                        <p:tgtEl>
                                          <p:spTgt spid="97"/>
                                        </p:tgtEl>
                                        <p:attrNameLst>
                                          <p:attrName>style.visibility</p:attrName>
                                        </p:attrNameLst>
                                      </p:cBhvr>
                                      <p:to>
                                        <p:strVal val="hidden"/>
                                      </p:to>
                                    </p:set>
                                  </p:childTnLst>
                                </p:cTn>
                              </p:par>
                            </p:childTnLst>
                          </p:cTn>
                        </p:par>
                        <p:par>
                          <p:cTn id="276" fill="hold">
                            <p:stCondLst>
                              <p:cond delay="16800"/>
                            </p:stCondLst>
                            <p:childTnLst>
                              <p:par>
                                <p:cTn id="277" presetID="18" presetClass="entr" presetSubtype="6" fill="hold" nodeType="afterEffect">
                                  <p:stCondLst>
                                    <p:cond delay="0"/>
                                  </p:stCondLst>
                                  <p:childTnLst>
                                    <p:set>
                                      <p:cBhvr>
                                        <p:cTn id="278" dur="1" fill="hold">
                                          <p:stCondLst>
                                            <p:cond delay="0"/>
                                          </p:stCondLst>
                                        </p:cTn>
                                        <p:tgtEl>
                                          <p:spTgt spid="155"/>
                                        </p:tgtEl>
                                        <p:attrNameLst>
                                          <p:attrName>style.visibility</p:attrName>
                                        </p:attrNameLst>
                                      </p:cBhvr>
                                      <p:to>
                                        <p:strVal val="visible"/>
                                      </p:to>
                                    </p:set>
                                    <p:animEffect transition="in" filter="strips(downRight)">
                                      <p:cBhvr>
                                        <p:cTn id="279" dur="400"/>
                                        <p:tgtEl>
                                          <p:spTgt spid="155"/>
                                        </p:tgtEl>
                                      </p:cBhvr>
                                    </p:animEffect>
                                  </p:childTnLst>
                                </p:cTn>
                              </p:par>
                              <p:par>
                                <p:cTn id="280" presetID="1" presetClass="exit" presetSubtype="0" fill="hold" nodeType="withEffect">
                                  <p:stCondLst>
                                    <p:cond delay="0"/>
                                  </p:stCondLst>
                                  <p:childTnLst>
                                    <p:set>
                                      <p:cBhvr>
                                        <p:cTn id="281" dur="1" fill="hold">
                                          <p:stCondLst>
                                            <p:cond delay="0"/>
                                          </p:stCondLst>
                                        </p:cTn>
                                        <p:tgtEl>
                                          <p:spTgt spid="152"/>
                                        </p:tgtEl>
                                        <p:attrNameLst>
                                          <p:attrName>style.visibility</p:attrName>
                                        </p:attrNameLst>
                                      </p:cBhvr>
                                      <p:to>
                                        <p:strVal val="hidden"/>
                                      </p:to>
                                    </p:set>
                                  </p:childTnLst>
                                </p:cTn>
                              </p:par>
                            </p:childTnLst>
                          </p:cTn>
                        </p:par>
                        <p:par>
                          <p:cTn id="282" fill="hold">
                            <p:stCondLst>
                              <p:cond delay="17200"/>
                            </p:stCondLst>
                            <p:childTnLst>
                              <p:par>
                                <p:cTn id="283" presetID="18" presetClass="entr" presetSubtype="12" fill="hold" grpId="1" nodeType="afterEffect">
                                  <p:stCondLst>
                                    <p:cond delay="0"/>
                                  </p:stCondLst>
                                  <p:childTnLst>
                                    <p:set>
                                      <p:cBhvr>
                                        <p:cTn id="284" dur="1" fill="hold">
                                          <p:stCondLst>
                                            <p:cond delay="0"/>
                                          </p:stCondLst>
                                        </p:cTn>
                                        <p:tgtEl>
                                          <p:spTgt spid="95"/>
                                        </p:tgtEl>
                                        <p:attrNameLst>
                                          <p:attrName>style.visibility</p:attrName>
                                        </p:attrNameLst>
                                      </p:cBhvr>
                                      <p:to>
                                        <p:strVal val="visible"/>
                                      </p:to>
                                    </p:set>
                                    <p:animEffect transition="in" filter="strips(downLeft)">
                                      <p:cBhvr>
                                        <p:cTn id="285" dur="400"/>
                                        <p:tgtEl>
                                          <p:spTgt spid="95"/>
                                        </p:tgtEl>
                                      </p:cBhvr>
                                    </p:animEffect>
                                  </p:childTnLst>
                                </p:cTn>
                              </p:par>
                              <p:par>
                                <p:cTn id="286" presetID="1" presetClass="exit" presetSubtype="0" fill="hold" nodeType="withEffect">
                                  <p:stCondLst>
                                    <p:cond delay="0"/>
                                  </p:stCondLst>
                                  <p:childTnLst>
                                    <p:set>
                                      <p:cBhvr>
                                        <p:cTn id="287" dur="1" fill="hold">
                                          <p:stCondLst>
                                            <p:cond delay="0"/>
                                          </p:stCondLst>
                                        </p:cTn>
                                        <p:tgtEl>
                                          <p:spTgt spid="155"/>
                                        </p:tgtEl>
                                        <p:attrNameLst>
                                          <p:attrName>style.visibility</p:attrName>
                                        </p:attrNameLst>
                                      </p:cBhvr>
                                      <p:to>
                                        <p:strVal val="hidden"/>
                                      </p:to>
                                    </p:set>
                                  </p:childTnLst>
                                </p:cTn>
                              </p:par>
                            </p:childTnLst>
                          </p:cTn>
                        </p:par>
                        <p:par>
                          <p:cTn id="288" fill="hold">
                            <p:stCondLst>
                              <p:cond delay="17600"/>
                            </p:stCondLst>
                            <p:childTnLst>
                              <p:par>
                                <p:cTn id="289" presetID="18" presetClass="entr" presetSubtype="9" fill="hold" nodeType="afterEffect">
                                  <p:stCondLst>
                                    <p:cond delay="0"/>
                                  </p:stCondLst>
                                  <p:childTnLst>
                                    <p:set>
                                      <p:cBhvr>
                                        <p:cTn id="290" dur="1" fill="hold">
                                          <p:stCondLst>
                                            <p:cond delay="0"/>
                                          </p:stCondLst>
                                        </p:cTn>
                                        <p:tgtEl>
                                          <p:spTgt spid="158"/>
                                        </p:tgtEl>
                                        <p:attrNameLst>
                                          <p:attrName>style.visibility</p:attrName>
                                        </p:attrNameLst>
                                      </p:cBhvr>
                                      <p:to>
                                        <p:strVal val="visible"/>
                                      </p:to>
                                    </p:set>
                                    <p:animEffect transition="in" filter="strips(upLeft)">
                                      <p:cBhvr>
                                        <p:cTn id="291" dur="400"/>
                                        <p:tgtEl>
                                          <p:spTgt spid="158"/>
                                        </p:tgtEl>
                                      </p:cBhvr>
                                    </p:animEffect>
                                  </p:childTnLst>
                                </p:cTn>
                              </p:par>
                            </p:childTnLst>
                          </p:cTn>
                        </p:par>
                        <p:par>
                          <p:cTn id="292" fill="hold">
                            <p:stCondLst>
                              <p:cond delay="18000"/>
                            </p:stCondLst>
                            <p:childTnLst>
                              <p:par>
                                <p:cTn id="293" presetID="18" presetClass="entr" presetSubtype="6" fill="hold" nodeType="afterEffect">
                                  <p:stCondLst>
                                    <p:cond delay="0"/>
                                  </p:stCondLst>
                                  <p:childTnLst>
                                    <p:set>
                                      <p:cBhvr>
                                        <p:cTn id="294" dur="1" fill="hold">
                                          <p:stCondLst>
                                            <p:cond delay="0"/>
                                          </p:stCondLst>
                                        </p:cTn>
                                        <p:tgtEl>
                                          <p:spTgt spid="161"/>
                                        </p:tgtEl>
                                        <p:attrNameLst>
                                          <p:attrName>style.visibility</p:attrName>
                                        </p:attrNameLst>
                                      </p:cBhvr>
                                      <p:to>
                                        <p:strVal val="visible"/>
                                      </p:to>
                                    </p:set>
                                    <p:animEffect transition="in" filter="strips(downRight)">
                                      <p:cBhvr>
                                        <p:cTn id="295" dur="400"/>
                                        <p:tgtEl>
                                          <p:spTgt spid="161"/>
                                        </p:tgtEl>
                                      </p:cBhvr>
                                    </p:animEffect>
                                  </p:childTnLst>
                                </p:cTn>
                              </p:par>
                              <p:par>
                                <p:cTn id="296" presetID="1" presetClass="exit" presetSubtype="0" fill="hold" nodeType="withEffect">
                                  <p:stCondLst>
                                    <p:cond delay="0"/>
                                  </p:stCondLst>
                                  <p:childTnLst>
                                    <p:set>
                                      <p:cBhvr>
                                        <p:cTn id="297" dur="1" fill="hold">
                                          <p:stCondLst>
                                            <p:cond delay="0"/>
                                          </p:stCondLst>
                                        </p:cTn>
                                        <p:tgtEl>
                                          <p:spTgt spid="158"/>
                                        </p:tgtEl>
                                        <p:attrNameLst>
                                          <p:attrName>style.visibility</p:attrName>
                                        </p:attrNameLst>
                                      </p:cBhvr>
                                      <p:to>
                                        <p:strVal val="hidden"/>
                                      </p:to>
                                    </p:set>
                                  </p:childTnLst>
                                </p:cTn>
                              </p:par>
                            </p:childTnLst>
                          </p:cTn>
                        </p:par>
                        <p:par>
                          <p:cTn id="298" fill="hold">
                            <p:stCondLst>
                              <p:cond delay="18400"/>
                            </p:stCondLst>
                            <p:childTnLst>
                              <p:par>
                                <p:cTn id="299" presetID="18" presetClass="exit" presetSubtype="12" fill="hold" grpId="0" nodeType="afterEffect">
                                  <p:stCondLst>
                                    <p:cond delay="0"/>
                                  </p:stCondLst>
                                  <p:childTnLst>
                                    <p:animEffect transition="out" filter="strips(downLeft)">
                                      <p:cBhvr>
                                        <p:cTn id="300" dur="400"/>
                                        <p:tgtEl>
                                          <p:spTgt spid="98"/>
                                        </p:tgtEl>
                                      </p:cBhvr>
                                    </p:animEffect>
                                    <p:set>
                                      <p:cBhvr>
                                        <p:cTn id="301" dur="1" fill="hold">
                                          <p:stCondLst>
                                            <p:cond delay="399"/>
                                          </p:stCondLst>
                                        </p:cTn>
                                        <p:tgtEl>
                                          <p:spTgt spid="98"/>
                                        </p:tgtEl>
                                        <p:attrNameLst>
                                          <p:attrName>style.visibility</p:attrName>
                                        </p:attrNameLst>
                                      </p:cBhvr>
                                      <p:to>
                                        <p:strVal val="hidden"/>
                                      </p:to>
                                    </p:set>
                                  </p:childTnLst>
                                </p:cTn>
                              </p:par>
                            </p:childTnLst>
                          </p:cTn>
                        </p:par>
                        <p:par>
                          <p:cTn id="302" fill="hold">
                            <p:stCondLst>
                              <p:cond delay="18800"/>
                            </p:stCondLst>
                            <p:childTnLst>
                              <p:par>
                                <p:cTn id="303" presetID="18" presetClass="entr" presetSubtype="6" fill="hold" nodeType="afterEffect">
                                  <p:stCondLst>
                                    <p:cond delay="0"/>
                                  </p:stCondLst>
                                  <p:childTnLst>
                                    <p:set>
                                      <p:cBhvr>
                                        <p:cTn id="304" dur="1" fill="hold">
                                          <p:stCondLst>
                                            <p:cond delay="0"/>
                                          </p:stCondLst>
                                        </p:cTn>
                                        <p:tgtEl>
                                          <p:spTgt spid="164"/>
                                        </p:tgtEl>
                                        <p:attrNameLst>
                                          <p:attrName>style.visibility</p:attrName>
                                        </p:attrNameLst>
                                      </p:cBhvr>
                                      <p:to>
                                        <p:strVal val="visible"/>
                                      </p:to>
                                    </p:set>
                                    <p:animEffect transition="in" filter="strips(downRight)">
                                      <p:cBhvr>
                                        <p:cTn id="305" dur="400"/>
                                        <p:tgtEl>
                                          <p:spTgt spid="164"/>
                                        </p:tgtEl>
                                      </p:cBhvr>
                                    </p:animEffect>
                                  </p:childTnLst>
                                </p:cTn>
                              </p:par>
                              <p:par>
                                <p:cTn id="306" presetID="1" presetClass="exit" presetSubtype="0" fill="hold" nodeType="withEffect">
                                  <p:stCondLst>
                                    <p:cond delay="0"/>
                                  </p:stCondLst>
                                  <p:childTnLst>
                                    <p:set>
                                      <p:cBhvr>
                                        <p:cTn id="307" dur="1" fill="hold">
                                          <p:stCondLst>
                                            <p:cond delay="0"/>
                                          </p:stCondLst>
                                        </p:cTn>
                                        <p:tgtEl>
                                          <p:spTgt spid="161"/>
                                        </p:tgtEl>
                                        <p:attrNameLst>
                                          <p:attrName>style.visibility</p:attrName>
                                        </p:attrNameLst>
                                      </p:cBhvr>
                                      <p:to>
                                        <p:strVal val="hidden"/>
                                      </p:to>
                                    </p:set>
                                  </p:childTnLst>
                                </p:cTn>
                              </p:par>
                            </p:childTnLst>
                          </p:cTn>
                        </p:par>
                        <p:par>
                          <p:cTn id="308" fill="hold">
                            <p:stCondLst>
                              <p:cond delay="19200"/>
                            </p:stCondLst>
                            <p:childTnLst>
                              <p:par>
                                <p:cTn id="309" presetID="18" presetClass="entr" presetSubtype="12" fill="hold" grpId="1" nodeType="afterEffect">
                                  <p:stCondLst>
                                    <p:cond delay="0"/>
                                  </p:stCondLst>
                                  <p:childTnLst>
                                    <p:set>
                                      <p:cBhvr>
                                        <p:cTn id="310" dur="1" fill="hold">
                                          <p:stCondLst>
                                            <p:cond delay="0"/>
                                          </p:stCondLst>
                                        </p:cTn>
                                        <p:tgtEl>
                                          <p:spTgt spid="96"/>
                                        </p:tgtEl>
                                        <p:attrNameLst>
                                          <p:attrName>style.visibility</p:attrName>
                                        </p:attrNameLst>
                                      </p:cBhvr>
                                      <p:to>
                                        <p:strVal val="visible"/>
                                      </p:to>
                                    </p:set>
                                    <p:animEffect transition="in" filter="strips(downLeft)">
                                      <p:cBhvr>
                                        <p:cTn id="311" dur="400"/>
                                        <p:tgtEl>
                                          <p:spTgt spid="96"/>
                                        </p:tgtEl>
                                      </p:cBhvr>
                                    </p:animEffect>
                                  </p:childTnLst>
                                </p:cTn>
                              </p:par>
                              <p:par>
                                <p:cTn id="312" presetID="1" presetClass="exit" presetSubtype="0" fill="hold" nodeType="withEffect">
                                  <p:stCondLst>
                                    <p:cond delay="0"/>
                                  </p:stCondLst>
                                  <p:childTnLst>
                                    <p:set>
                                      <p:cBhvr>
                                        <p:cTn id="313" dur="1" fill="hold">
                                          <p:stCondLst>
                                            <p:cond delay="0"/>
                                          </p:stCondLst>
                                        </p:cTn>
                                        <p:tgtEl>
                                          <p:spTgt spid="164"/>
                                        </p:tgtEl>
                                        <p:attrNameLst>
                                          <p:attrName>style.visibility</p:attrName>
                                        </p:attrNameLst>
                                      </p:cBhvr>
                                      <p:to>
                                        <p:strVal val="hidden"/>
                                      </p:to>
                                    </p:set>
                                  </p:childTnLst>
                                </p:cTn>
                              </p:par>
                            </p:childTnLst>
                          </p:cTn>
                        </p:par>
                        <p:par>
                          <p:cTn id="314" fill="hold">
                            <p:stCondLst>
                              <p:cond delay="19600"/>
                            </p:stCondLst>
                            <p:childTnLst>
                              <p:par>
                                <p:cTn id="315" presetID="18" presetClass="entr" presetSubtype="9" fill="hold" nodeType="afterEffect">
                                  <p:stCondLst>
                                    <p:cond delay="0"/>
                                  </p:stCondLst>
                                  <p:childTnLst>
                                    <p:set>
                                      <p:cBhvr>
                                        <p:cTn id="316" dur="1" fill="hold">
                                          <p:stCondLst>
                                            <p:cond delay="0"/>
                                          </p:stCondLst>
                                        </p:cTn>
                                        <p:tgtEl>
                                          <p:spTgt spid="167"/>
                                        </p:tgtEl>
                                        <p:attrNameLst>
                                          <p:attrName>style.visibility</p:attrName>
                                        </p:attrNameLst>
                                      </p:cBhvr>
                                      <p:to>
                                        <p:strVal val="visible"/>
                                      </p:to>
                                    </p:set>
                                    <p:animEffect transition="in" filter="strips(upLeft)">
                                      <p:cBhvr>
                                        <p:cTn id="317" dur="400"/>
                                        <p:tgtEl>
                                          <p:spTgt spid="167"/>
                                        </p:tgtEl>
                                      </p:cBhvr>
                                    </p:animEffect>
                                  </p:childTnLst>
                                </p:cTn>
                              </p:par>
                            </p:childTnLst>
                          </p:cTn>
                        </p:par>
                        <p:par>
                          <p:cTn id="318" fill="hold">
                            <p:stCondLst>
                              <p:cond delay="20000"/>
                            </p:stCondLst>
                            <p:childTnLst>
                              <p:par>
                                <p:cTn id="319" presetID="18" presetClass="entr" presetSubtype="6" fill="hold" nodeType="afterEffect">
                                  <p:stCondLst>
                                    <p:cond delay="0"/>
                                  </p:stCondLst>
                                  <p:childTnLst>
                                    <p:set>
                                      <p:cBhvr>
                                        <p:cTn id="320" dur="1" fill="hold">
                                          <p:stCondLst>
                                            <p:cond delay="0"/>
                                          </p:stCondLst>
                                        </p:cTn>
                                        <p:tgtEl>
                                          <p:spTgt spid="170"/>
                                        </p:tgtEl>
                                        <p:attrNameLst>
                                          <p:attrName>style.visibility</p:attrName>
                                        </p:attrNameLst>
                                      </p:cBhvr>
                                      <p:to>
                                        <p:strVal val="visible"/>
                                      </p:to>
                                    </p:set>
                                    <p:animEffect transition="in" filter="strips(downRight)">
                                      <p:cBhvr>
                                        <p:cTn id="321" dur="400"/>
                                        <p:tgtEl>
                                          <p:spTgt spid="170"/>
                                        </p:tgtEl>
                                      </p:cBhvr>
                                    </p:animEffect>
                                  </p:childTnLst>
                                </p:cTn>
                              </p:par>
                              <p:par>
                                <p:cTn id="322" presetID="1" presetClass="exit" presetSubtype="0" fill="hold" nodeType="withEffect">
                                  <p:stCondLst>
                                    <p:cond delay="0"/>
                                  </p:stCondLst>
                                  <p:childTnLst>
                                    <p:set>
                                      <p:cBhvr>
                                        <p:cTn id="323" dur="1" fill="hold">
                                          <p:stCondLst>
                                            <p:cond delay="0"/>
                                          </p:stCondLst>
                                        </p:cTn>
                                        <p:tgtEl>
                                          <p:spTgt spid="167"/>
                                        </p:tgtEl>
                                        <p:attrNameLst>
                                          <p:attrName>style.visibility</p:attrName>
                                        </p:attrNameLst>
                                      </p:cBhvr>
                                      <p:to>
                                        <p:strVal val="hidden"/>
                                      </p:to>
                                    </p:set>
                                  </p:childTnLst>
                                </p:cTn>
                              </p:par>
                            </p:childTnLst>
                          </p:cTn>
                        </p:par>
                        <p:par>
                          <p:cTn id="324" fill="hold">
                            <p:stCondLst>
                              <p:cond delay="20400"/>
                            </p:stCondLst>
                            <p:childTnLst>
                              <p:par>
                                <p:cTn id="325" presetID="18" presetClass="entr" presetSubtype="12" fill="hold" grpId="1" nodeType="afterEffect">
                                  <p:stCondLst>
                                    <p:cond delay="0"/>
                                  </p:stCondLst>
                                  <p:childTnLst>
                                    <p:set>
                                      <p:cBhvr>
                                        <p:cTn id="326" dur="1" fill="hold">
                                          <p:stCondLst>
                                            <p:cond delay="0"/>
                                          </p:stCondLst>
                                        </p:cTn>
                                        <p:tgtEl>
                                          <p:spTgt spid="97"/>
                                        </p:tgtEl>
                                        <p:attrNameLst>
                                          <p:attrName>style.visibility</p:attrName>
                                        </p:attrNameLst>
                                      </p:cBhvr>
                                      <p:to>
                                        <p:strVal val="visible"/>
                                      </p:to>
                                    </p:set>
                                    <p:animEffect transition="in" filter="strips(downLeft)">
                                      <p:cBhvr>
                                        <p:cTn id="327" dur="400"/>
                                        <p:tgtEl>
                                          <p:spTgt spid="97"/>
                                        </p:tgtEl>
                                      </p:cBhvr>
                                    </p:animEffect>
                                  </p:childTnLst>
                                </p:cTn>
                              </p:par>
                              <p:par>
                                <p:cTn id="328" presetID="1" presetClass="exit" presetSubtype="0" fill="hold" nodeType="withEffect">
                                  <p:stCondLst>
                                    <p:cond delay="0"/>
                                  </p:stCondLst>
                                  <p:childTnLst>
                                    <p:set>
                                      <p:cBhvr>
                                        <p:cTn id="329" dur="1" fill="hold">
                                          <p:stCondLst>
                                            <p:cond delay="0"/>
                                          </p:stCondLst>
                                        </p:cTn>
                                        <p:tgtEl>
                                          <p:spTgt spid="170"/>
                                        </p:tgtEl>
                                        <p:attrNameLst>
                                          <p:attrName>style.visibility</p:attrName>
                                        </p:attrNameLst>
                                      </p:cBhvr>
                                      <p:to>
                                        <p:strVal val="hidden"/>
                                      </p:to>
                                    </p:set>
                                  </p:childTnLst>
                                </p:cTn>
                              </p:par>
                            </p:childTnLst>
                          </p:cTn>
                        </p:par>
                        <p:par>
                          <p:cTn id="330" fill="hold">
                            <p:stCondLst>
                              <p:cond delay="20800"/>
                            </p:stCondLst>
                            <p:childTnLst>
                              <p:par>
                                <p:cTn id="331" presetID="18" presetClass="entr" presetSubtype="9" fill="hold" nodeType="afterEffect">
                                  <p:stCondLst>
                                    <p:cond delay="0"/>
                                  </p:stCondLst>
                                  <p:childTnLst>
                                    <p:set>
                                      <p:cBhvr>
                                        <p:cTn id="332" dur="1" fill="hold">
                                          <p:stCondLst>
                                            <p:cond delay="0"/>
                                          </p:stCondLst>
                                        </p:cTn>
                                        <p:tgtEl>
                                          <p:spTgt spid="173"/>
                                        </p:tgtEl>
                                        <p:attrNameLst>
                                          <p:attrName>style.visibility</p:attrName>
                                        </p:attrNameLst>
                                      </p:cBhvr>
                                      <p:to>
                                        <p:strVal val="visible"/>
                                      </p:to>
                                    </p:set>
                                    <p:animEffect transition="in" filter="strips(upLeft)">
                                      <p:cBhvr>
                                        <p:cTn id="333" dur="400"/>
                                        <p:tgtEl>
                                          <p:spTgt spid="173"/>
                                        </p:tgtEl>
                                      </p:cBhvr>
                                    </p:animEffect>
                                  </p:childTnLst>
                                </p:cTn>
                              </p:par>
                            </p:childTnLst>
                          </p:cTn>
                        </p:par>
                        <p:par>
                          <p:cTn id="334" fill="hold">
                            <p:stCondLst>
                              <p:cond delay="21200"/>
                            </p:stCondLst>
                            <p:childTnLst>
                              <p:par>
                                <p:cTn id="335" presetID="18" presetClass="entr" presetSubtype="12" fill="hold" grpId="1" nodeType="afterEffect">
                                  <p:stCondLst>
                                    <p:cond delay="0"/>
                                  </p:stCondLst>
                                  <p:childTnLst>
                                    <p:set>
                                      <p:cBhvr>
                                        <p:cTn id="336" dur="1" fill="hold">
                                          <p:stCondLst>
                                            <p:cond delay="0"/>
                                          </p:stCondLst>
                                        </p:cTn>
                                        <p:tgtEl>
                                          <p:spTgt spid="98"/>
                                        </p:tgtEl>
                                        <p:attrNameLst>
                                          <p:attrName>style.visibility</p:attrName>
                                        </p:attrNameLst>
                                      </p:cBhvr>
                                      <p:to>
                                        <p:strVal val="visible"/>
                                      </p:to>
                                    </p:set>
                                    <p:animEffect transition="in" filter="strips(downLeft)">
                                      <p:cBhvr>
                                        <p:cTn id="337" dur="400"/>
                                        <p:tgtEl>
                                          <p:spTgt spid="98"/>
                                        </p:tgtEl>
                                      </p:cBhvr>
                                    </p:animEffect>
                                  </p:childTnLst>
                                </p:cTn>
                              </p:par>
                              <p:par>
                                <p:cTn id="338" presetID="1" presetClass="exit" presetSubtype="0" fill="hold" nodeType="withEffect">
                                  <p:stCondLst>
                                    <p:cond delay="0"/>
                                  </p:stCondLst>
                                  <p:childTnLst>
                                    <p:set>
                                      <p:cBhvr>
                                        <p:cTn id="339" dur="1" fill="hold">
                                          <p:stCondLst>
                                            <p:cond delay="0"/>
                                          </p:stCondLst>
                                        </p:cTn>
                                        <p:tgtEl>
                                          <p:spTgt spid="173"/>
                                        </p:tgtEl>
                                        <p:attrNameLst>
                                          <p:attrName>style.visibility</p:attrName>
                                        </p:attrNameLst>
                                      </p:cBhvr>
                                      <p:to>
                                        <p:strVal val="hidden"/>
                                      </p:to>
                                    </p:set>
                                  </p:childTnLst>
                                </p:cTn>
                              </p:par>
                            </p:childTnLst>
                          </p:cTn>
                        </p:par>
                        <p:par>
                          <p:cTn id="340" fill="hold">
                            <p:stCondLst>
                              <p:cond delay="21600"/>
                            </p:stCondLst>
                            <p:childTnLst>
                              <p:par>
                                <p:cTn id="341" presetID="18" presetClass="entr" presetSubtype="9" fill="hold" nodeType="afterEffect">
                                  <p:stCondLst>
                                    <p:cond delay="0"/>
                                  </p:stCondLst>
                                  <p:childTnLst>
                                    <p:set>
                                      <p:cBhvr>
                                        <p:cTn id="342" dur="1" fill="hold">
                                          <p:stCondLst>
                                            <p:cond delay="0"/>
                                          </p:stCondLst>
                                        </p:cTn>
                                        <p:tgtEl>
                                          <p:spTgt spid="176"/>
                                        </p:tgtEl>
                                        <p:attrNameLst>
                                          <p:attrName>style.visibility</p:attrName>
                                        </p:attrNameLst>
                                      </p:cBhvr>
                                      <p:to>
                                        <p:strVal val="visible"/>
                                      </p:to>
                                    </p:set>
                                    <p:animEffect transition="in" filter="strips(upLeft)">
                                      <p:cBhvr>
                                        <p:cTn id="343" dur="400"/>
                                        <p:tgtEl>
                                          <p:spTgt spid="176"/>
                                        </p:tgtEl>
                                      </p:cBhvr>
                                    </p:animEffect>
                                  </p:childTnLst>
                                </p:cTn>
                              </p:par>
                            </p:childTnLst>
                          </p:cTn>
                        </p:par>
                        <p:par>
                          <p:cTn id="344" fill="hold">
                            <p:stCondLst>
                              <p:cond delay="22000"/>
                            </p:stCondLst>
                            <p:childTnLst>
                              <p:par>
                                <p:cTn id="345" presetID="1" presetClass="exit" presetSubtype="0" fill="hold" nodeType="afterEffect">
                                  <p:stCondLst>
                                    <p:cond delay="0"/>
                                  </p:stCondLst>
                                  <p:childTnLst>
                                    <p:set>
                                      <p:cBhvr>
                                        <p:cTn id="346" dur="1" fill="hold">
                                          <p:stCondLst>
                                            <p:cond delay="0"/>
                                          </p:stCondLst>
                                        </p:cTn>
                                        <p:tgtEl>
                                          <p:spTgt spid="1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Stitching Image Panoramas</a:t>
            </a:r>
            <a:endParaRPr lang="en-US" dirty="0"/>
          </a:p>
        </p:txBody>
      </p:sp>
      <p:pic>
        <p:nvPicPr>
          <p:cNvPr id="15" name="Picture 2"/>
          <p:cNvPicPr>
            <a:picLocks noChangeAspect="1" noChangeArrowheads="1"/>
          </p:cNvPicPr>
          <p:nvPr/>
        </p:nvPicPr>
        <p:blipFill>
          <a:blip r:embed="rId4">
            <a:clrChange>
              <a:clrFrom>
                <a:srgbClr val="FF0000"/>
              </a:clrFrom>
              <a:clrTo>
                <a:srgbClr val="FF0000">
                  <a:alpha val="0"/>
                </a:srgbClr>
              </a:clrTo>
            </a:clrChange>
          </a:blip>
          <a:srcRect/>
          <a:stretch>
            <a:fillRect/>
          </a:stretch>
        </p:blipFill>
        <p:spPr bwMode="auto">
          <a:xfrm>
            <a:off x="6781800" y="2362200"/>
            <a:ext cx="2552700" cy="3800475"/>
          </a:xfrm>
          <a:prstGeom prst="rect">
            <a:avLst/>
          </a:prstGeom>
          <a:noFill/>
          <a:ln w="9525">
            <a:noFill/>
            <a:miter lim="800000"/>
            <a:headEnd/>
            <a:tailEnd/>
          </a:ln>
          <a:effectLst/>
        </p:spPr>
      </p:pic>
      <p:pic>
        <p:nvPicPr>
          <p:cNvPr id="16" name="Picture 3"/>
          <p:cNvPicPr>
            <a:picLocks noChangeAspect="1" noChangeArrowheads="1"/>
          </p:cNvPicPr>
          <p:nvPr/>
        </p:nvPicPr>
        <p:blipFill>
          <a:blip r:embed="rId5">
            <a:clrChange>
              <a:clrFrom>
                <a:srgbClr val="FF0000"/>
              </a:clrFrom>
              <a:clrTo>
                <a:srgbClr val="FF0000">
                  <a:alpha val="0"/>
                </a:srgbClr>
              </a:clrTo>
            </a:clrChange>
          </a:blip>
          <a:srcRect/>
          <a:stretch>
            <a:fillRect/>
          </a:stretch>
        </p:blipFill>
        <p:spPr bwMode="auto">
          <a:xfrm>
            <a:off x="5561733" y="2466686"/>
            <a:ext cx="2543175" cy="3790950"/>
          </a:xfrm>
          <a:prstGeom prst="rect">
            <a:avLst/>
          </a:prstGeom>
          <a:noFill/>
          <a:ln w="9525">
            <a:noFill/>
            <a:miter lim="800000"/>
            <a:headEnd/>
            <a:tailEnd/>
          </a:ln>
          <a:effectLst/>
        </p:spPr>
      </p:pic>
      <p:pic>
        <p:nvPicPr>
          <p:cNvPr id="18" name="Picture 3"/>
          <p:cNvPicPr>
            <a:picLocks noChangeAspect="1" noChangeArrowheads="1"/>
          </p:cNvPicPr>
          <p:nvPr/>
        </p:nvPicPr>
        <p:blipFill>
          <a:blip r:embed="rId6">
            <a:clrChange>
              <a:clrFrom>
                <a:srgbClr val="FF0000"/>
              </a:clrFrom>
              <a:clrTo>
                <a:srgbClr val="FF0000">
                  <a:alpha val="0"/>
                </a:srgbClr>
              </a:clrTo>
            </a:clrChange>
          </a:blip>
          <a:srcRect/>
          <a:stretch>
            <a:fillRect/>
          </a:stretch>
        </p:blipFill>
        <p:spPr bwMode="auto">
          <a:xfrm>
            <a:off x="4495511" y="2581564"/>
            <a:ext cx="2524125" cy="3781425"/>
          </a:xfrm>
          <a:prstGeom prst="rect">
            <a:avLst/>
          </a:prstGeom>
          <a:noFill/>
          <a:ln w="9525">
            <a:noFill/>
            <a:miter lim="800000"/>
            <a:headEnd/>
            <a:tailEnd/>
          </a:ln>
          <a:effectLst/>
        </p:spPr>
      </p:pic>
      <p:pic>
        <p:nvPicPr>
          <p:cNvPr id="20" name="Picture 4"/>
          <p:cNvPicPr>
            <a:picLocks noChangeAspect="1" noChangeArrowheads="1"/>
          </p:cNvPicPr>
          <p:nvPr/>
        </p:nvPicPr>
        <p:blipFill>
          <a:blip r:embed="rId7">
            <a:clrChange>
              <a:clrFrom>
                <a:srgbClr val="FF0000"/>
              </a:clrFrom>
              <a:clrTo>
                <a:srgbClr val="FF0000">
                  <a:alpha val="0"/>
                </a:srgbClr>
              </a:clrTo>
            </a:clrChange>
          </a:blip>
          <a:srcRect/>
          <a:stretch>
            <a:fillRect/>
          </a:stretch>
        </p:blipFill>
        <p:spPr bwMode="auto">
          <a:xfrm>
            <a:off x="3304597" y="2686339"/>
            <a:ext cx="2505075" cy="3781425"/>
          </a:xfrm>
          <a:prstGeom prst="rect">
            <a:avLst/>
          </a:prstGeom>
          <a:noFill/>
          <a:ln w="9525">
            <a:noFill/>
            <a:miter lim="800000"/>
            <a:headEnd/>
            <a:tailEnd/>
          </a:ln>
          <a:effectLst/>
        </p:spPr>
      </p:pic>
      <p:pic>
        <p:nvPicPr>
          <p:cNvPr id="22" name="Picture 1"/>
          <p:cNvPicPr>
            <a:picLocks noChangeAspect="1" noChangeArrowheads="1"/>
          </p:cNvPicPr>
          <p:nvPr/>
        </p:nvPicPr>
        <p:blipFill>
          <a:blip r:embed="rId8">
            <a:clrChange>
              <a:clrFrom>
                <a:srgbClr val="FF0000"/>
              </a:clrFrom>
              <a:clrTo>
                <a:srgbClr val="FF0000">
                  <a:alpha val="0"/>
                </a:srgbClr>
              </a:clrTo>
            </a:clrChange>
          </a:blip>
          <a:srcRect/>
          <a:stretch>
            <a:fillRect/>
          </a:stretch>
        </p:blipFill>
        <p:spPr bwMode="auto">
          <a:xfrm>
            <a:off x="2219036" y="2772064"/>
            <a:ext cx="2514600" cy="3771900"/>
          </a:xfrm>
          <a:prstGeom prst="rect">
            <a:avLst/>
          </a:prstGeom>
          <a:noFill/>
          <a:ln w="9525">
            <a:noFill/>
            <a:miter lim="800000"/>
            <a:headEnd/>
            <a:tailEnd/>
          </a:ln>
          <a:effectLst/>
        </p:spPr>
      </p:pic>
      <p:pic>
        <p:nvPicPr>
          <p:cNvPr id="23" name="Picture 4"/>
          <p:cNvPicPr>
            <a:picLocks noChangeAspect="1" noChangeArrowheads="1"/>
          </p:cNvPicPr>
          <p:nvPr/>
        </p:nvPicPr>
        <p:blipFill>
          <a:blip r:embed="rId9">
            <a:clrChange>
              <a:clrFrom>
                <a:srgbClr val="FF0000"/>
              </a:clrFrom>
              <a:clrTo>
                <a:srgbClr val="FF0000">
                  <a:alpha val="0"/>
                </a:srgbClr>
              </a:clrTo>
            </a:clrChange>
          </a:blip>
          <a:srcRect/>
          <a:stretch>
            <a:fillRect/>
          </a:stretch>
        </p:blipFill>
        <p:spPr bwMode="auto">
          <a:xfrm>
            <a:off x="990600" y="2819400"/>
            <a:ext cx="2486025" cy="3771900"/>
          </a:xfrm>
          <a:prstGeom prst="rect">
            <a:avLst/>
          </a:prstGeom>
          <a:noFill/>
          <a:ln w="9525">
            <a:noFill/>
            <a:miter lim="800000"/>
            <a:headEnd/>
            <a:tailEnd/>
          </a:ln>
          <a:effectLst/>
        </p:spPr>
      </p:pic>
      <p:pic>
        <p:nvPicPr>
          <p:cNvPr id="24" name="Picture 5"/>
          <p:cNvPicPr>
            <a:picLocks noChangeAspect="1" noChangeArrowheads="1"/>
          </p:cNvPicPr>
          <p:nvPr/>
        </p:nvPicPr>
        <p:blipFill>
          <a:blip r:embed="rId10">
            <a:clrChange>
              <a:clrFrom>
                <a:srgbClr val="FF0000"/>
              </a:clrFrom>
              <a:clrTo>
                <a:srgbClr val="FF0000">
                  <a:alpha val="0"/>
                </a:srgbClr>
              </a:clrTo>
            </a:clrChange>
          </a:blip>
          <a:srcRect/>
          <a:stretch>
            <a:fillRect/>
          </a:stretch>
        </p:blipFill>
        <p:spPr bwMode="auto">
          <a:xfrm>
            <a:off x="-152400" y="2866736"/>
            <a:ext cx="2495550" cy="3771900"/>
          </a:xfrm>
          <a:prstGeom prst="rect">
            <a:avLst/>
          </a:prstGeom>
          <a:noFill/>
          <a:ln w="9525">
            <a:noFill/>
            <a:miter lim="800000"/>
            <a:headEnd/>
            <a:tailEnd/>
          </a:ln>
          <a:effectLst/>
        </p:spPr>
      </p:pic>
      <p:pic>
        <p:nvPicPr>
          <p:cNvPr id="25" name="Picture 1"/>
          <p:cNvPicPr>
            <a:picLocks noChangeAspect="1" noChangeArrowheads="1"/>
          </p:cNvPicPr>
          <p:nvPr/>
        </p:nvPicPr>
        <p:blipFill>
          <a:blip r:embed="rId11"/>
          <a:srcRect/>
          <a:stretch>
            <a:fillRect/>
          </a:stretch>
        </p:blipFill>
        <p:spPr bwMode="auto">
          <a:xfrm>
            <a:off x="-161636" y="2361911"/>
            <a:ext cx="9486900" cy="4276725"/>
          </a:xfrm>
          <a:prstGeom prst="rect">
            <a:avLst/>
          </a:prstGeom>
          <a:noFill/>
          <a:ln w="9525">
            <a:noFill/>
            <a:miter lim="800000"/>
            <a:headEnd/>
            <a:tailEnd/>
          </a:ln>
          <a:effectLst/>
        </p:spPr>
      </p:pic>
      <p:grpSp>
        <p:nvGrpSpPr>
          <p:cNvPr id="4" name="Group 26"/>
          <p:cNvGrpSpPr/>
          <p:nvPr/>
        </p:nvGrpSpPr>
        <p:grpSpPr>
          <a:xfrm>
            <a:off x="1050878" y="1219200"/>
            <a:ext cx="7001565" cy="2206390"/>
            <a:chOff x="1050878" y="1967864"/>
            <a:chExt cx="7001565" cy="1686326"/>
          </a:xfrm>
        </p:grpSpPr>
        <p:sp>
          <p:nvSpPr>
            <p:cNvPr id="28" name="TextBox 27"/>
            <p:cNvSpPr txBox="1"/>
            <p:nvPr/>
          </p:nvSpPr>
          <p:spPr>
            <a:xfrm>
              <a:off x="1069056" y="1967864"/>
              <a:ext cx="6983387" cy="523220"/>
            </a:xfrm>
            <a:prstGeom prst="rect">
              <a:avLst/>
            </a:prstGeom>
            <a:noFill/>
            <a:ln w="25400">
              <a:solidFill>
                <a:schemeClr val="tx1"/>
              </a:solidFill>
            </a:ln>
          </p:spPr>
          <p:txBody>
            <a:bodyPr wrap="none" rtlCol="0">
              <a:spAutoFit/>
            </a:bodyPr>
            <a:lstStyle/>
            <a:p>
              <a:r>
                <a:rPr lang="en-US" sz="2800" dirty="0" smtClean="0"/>
                <a:t>Different exposures </a:t>
              </a:r>
              <a:r>
                <a:rPr lang="en-US" sz="2800" dirty="0" smtClean="0">
                  <a:sym typeface="Symbol"/>
                </a:rPr>
                <a:t> </a:t>
              </a:r>
              <a:r>
                <a:rPr lang="en-US" sz="2800" dirty="0" smtClean="0"/>
                <a:t>Seams in the panorama</a:t>
              </a:r>
              <a:endParaRPr lang="en-US" sz="2800" dirty="0"/>
            </a:p>
          </p:txBody>
        </p:sp>
        <p:cxnSp>
          <p:nvCxnSpPr>
            <p:cNvPr id="29" name="Straight Arrow Connector 28"/>
            <p:cNvCxnSpPr>
              <a:stCxn id="28" idx="2"/>
            </p:cNvCxnSpPr>
            <p:nvPr/>
          </p:nvCxnSpPr>
          <p:spPr>
            <a:xfrm rot="5400000">
              <a:off x="2224262" y="1317700"/>
              <a:ext cx="1163104" cy="35098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8" idx="2"/>
            </p:cNvCxnSpPr>
            <p:nvPr/>
          </p:nvCxnSpPr>
          <p:spPr>
            <a:xfrm rot="5400000">
              <a:off x="3507152" y="2586942"/>
              <a:ext cx="1149456" cy="95774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8" idx="2"/>
            </p:cNvCxnSpPr>
            <p:nvPr/>
          </p:nvCxnSpPr>
          <p:spPr>
            <a:xfrm rot="16200000" flipH="1">
              <a:off x="4175891" y="2875942"/>
              <a:ext cx="1163104" cy="3933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8" idx="2"/>
            </p:cNvCxnSpPr>
            <p:nvPr/>
          </p:nvCxnSpPr>
          <p:spPr>
            <a:xfrm rot="16200000" flipH="1">
              <a:off x="4517084" y="2534749"/>
              <a:ext cx="1163107" cy="10757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8" idx="2"/>
            </p:cNvCxnSpPr>
            <p:nvPr/>
          </p:nvCxnSpPr>
          <p:spPr>
            <a:xfrm rot="16200000" flipH="1">
              <a:off x="5335951" y="1715882"/>
              <a:ext cx="1149456" cy="269985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8" idx="2"/>
            </p:cNvCxnSpPr>
            <p:nvPr/>
          </p:nvCxnSpPr>
          <p:spPr>
            <a:xfrm rot="5400000">
              <a:off x="3009008" y="2088798"/>
              <a:ext cx="1149456" cy="195402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6867900" y="6306979"/>
            <a:ext cx="2210542" cy="246221"/>
          </a:xfrm>
          <a:prstGeom prst="rect">
            <a:avLst/>
          </a:prstGeom>
          <a:solidFill>
            <a:schemeClr val="accent1">
              <a:lumMod val="60000"/>
              <a:lumOff val="40000"/>
            </a:schemeClr>
          </a:solidFill>
          <a:ln>
            <a:solidFill>
              <a:schemeClr val="accent1"/>
            </a:solidFill>
          </a:ln>
        </p:spPr>
        <p:txBody>
          <a:bodyPr wrap="none" tIns="0" bIns="0" rtlCol="0">
            <a:spAutoFit/>
          </a:bodyPr>
          <a:lstStyle/>
          <a:p>
            <a:r>
              <a:rPr lang="en-US" sz="1600" dirty="0" smtClean="0"/>
              <a:t>Courtesy of </a:t>
            </a:r>
            <a:r>
              <a:rPr lang="en-US" sz="1600" dirty="0" err="1" smtClean="0"/>
              <a:t>Uyttendaele</a:t>
            </a:r>
            <a:endParaRPr lang="en-US" sz="1600" dirty="0"/>
          </a:p>
        </p:txBody>
      </p:sp>
      <p:sp>
        <p:nvSpPr>
          <p:cNvPr id="3" name="Content Placeholder 2"/>
          <p:cNvSpPr>
            <a:spLocks noGrp="1"/>
          </p:cNvSpPr>
          <p:nvPr>
            <p:ph idx="1"/>
          </p:nvPr>
        </p:nvSpPr>
        <p:spPr>
          <a:xfrm>
            <a:off x="457200" y="1173165"/>
            <a:ext cx="8229600" cy="4525963"/>
          </a:xfrm>
        </p:spPr>
        <p:txBody>
          <a:bodyPr/>
          <a:lstStyle/>
          <a:p>
            <a:pPr>
              <a:buNone/>
            </a:pPr>
            <a:r>
              <a:rPr lang="en-US" u="sng" dirty="0" smtClean="0"/>
              <a:t>Gradient Domain Fix</a:t>
            </a:r>
            <a:r>
              <a:rPr lang="en-US" dirty="0" smtClean="0"/>
              <a:t>:</a:t>
            </a:r>
          </a:p>
          <a:p>
            <a:pPr>
              <a:buNone/>
            </a:pPr>
            <a:r>
              <a:rPr lang="en-US" dirty="0" smtClean="0"/>
              <a:t>Set seam-crossing gradients to zero.</a:t>
            </a:r>
          </a:p>
        </p:txBody>
      </p:sp>
      <p:pic>
        <p:nvPicPr>
          <p:cNvPr id="27" name="Picture 4"/>
          <p:cNvPicPr>
            <a:picLocks noChangeAspect="1" noChangeArrowheads="1"/>
          </p:cNvPicPr>
          <p:nvPr/>
        </p:nvPicPr>
        <p:blipFill>
          <a:blip r:embed="rId12">
            <a:clrChange>
              <a:clrFrom>
                <a:srgbClr val="FF0000"/>
              </a:clrFrom>
              <a:clrTo>
                <a:srgbClr val="FF0000">
                  <a:alpha val="0"/>
                </a:srgbClr>
              </a:clrTo>
            </a:clrChange>
          </a:blip>
          <a:srcRect/>
          <a:stretch>
            <a:fillRect/>
          </a:stretch>
        </p:blipFill>
        <p:spPr bwMode="auto">
          <a:xfrm>
            <a:off x="-161636" y="2362200"/>
            <a:ext cx="9486900" cy="4276725"/>
          </a:xfrm>
          <a:prstGeom prst="rect">
            <a:avLst/>
          </a:prstGeom>
          <a:noFill/>
          <a:ln w="9525">
            <a:noFill/>
            <a:miter lim="800000"/>
            <a:headEnd/>
            <a:tailEnd/>
          </a:ln>
          <a:effectLst/>
        </p:spPr>
      </p:pic>
    </p:spTree>
    <p:custDataLst>
      <p:tags r:id="rId1"/>
    </p:custDataLst>
  </p:cSld>
  <p:clrMapOvr>
    <a:masterClrMapping/>
  </p:clrMapOvr>
  <p:transition advTm="110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0-#ppt_w/2"/>
                                          </p:val>
                                        </p:tav>
                                        <p:tav tm="100000">
                                          <p:val>
                                            <p:strVal val="#ppt_x"/>
                                          </p:val>
                                        </p:tav>
                                      </p:tavLst>
                                    </p:anim>
                                    <p:anim calcmode="lin" valueType="num">
                                      <p:cBhvr additive="base">
                                        <p:cTn id="27" dur="500" fill="hold"/>
                                        <p:tgtEl>
                                          <p:spTgt spid="20"/>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8"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2" presetClass="entr" presetSubtype="8"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0-#ppt_w/2"/>
                                          </p:val>
                                        </p:tav>
                                        <p:tav tm="100000">
                                          <p:val>
                                            <p:strVal val="#ppt_x"/>
                                          </p:val>
                                        </p:tav>
                                      </p:tavLst>
                                    </p:anim>
                                    <p:anim calcmode="lin" valueType="num">
                                      <p:cBhvr additive="base">
                                        <p:cTn id="4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childTnLst>
                                </p:cTn>
                              </p:par>
                              <p:par>
                                <p:cTn id="48" presetID="10"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20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0" end="0"/>
                                            </p:txEl>
                                          </p:spTgt>
                                        </p:tgtEl>
                                        <p:attrNameLst>
                                          <p:attrName>style.visibility</p:attrName>
                                        </p:attrNameLst>
                                      </p:cBhvr>
                                      <p:to>
                                        <p:strVal val="visible"/>
                                      </p:to>
                                    </p:set>
                                    <p:animEffect transition="in" filter="fade">
                                      <p:cBhvr>
                                        <p:cTn id="55" dur="500"/>
                                        <p:tgtEl>
                                          <p:spTgt spid="3">
                                            <p:txEl>
                                              <p:pRg st="0" end="0"/>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
                                            <p:txEl>
                                              <p:pRg st="1" end="1"/>
                                            </p:txEl>
                                          </p:spTgt>
                                        </p:tgtEl>
                                        <p:attrNameLst>
                                          <p:attrName>style.visibility</p:attrName>
                                        </p:attrNameLst>
                                      </p:cBhvr>
                                      <p:to>
                                        <p:strVal val="visible"/>
                                      </p:to>
                                    </p:set>
                                    <p:animEffect transition="in" filter="fade">
                                      <p:cBhvr>
                                        <p:cTn id="58" dur="500"/>
                                        <p:tgtEl>
                                          <p:spTgt spid="3">
                                            <p:txEl>
                                              <p:pRg st="1" end="1"/>
                                            </p:txEl>
                                          </p:spTgt>
                                        </p:tgtEl>
                                      </p:cBhvr>
                                    </p:animEffect>
                                  </p:childTnLst>
                                </p:cTn>
                              </p:par>
                              <p:par>
                                <p:cTn id="59" presetID="1" presetClass="exit" presetSubtype="0" fill="hold" nodeType="withEffect">
                                  <p:stCondLst>
                                    <p:cond delay="0"/>
                                  </p:stCondLst>
                                  <p:childTnLst>
                                    <p:set>
                                      <p:cBhvr>
                                        <p:cTn id="60" dur="1" fill="hold">
                                          <p:stCondLst>
                                            <p:cond delay="0"/>
                                          </p:stCondLst>
                                        </p:cTn>
                                        <p:tgtEl>
                                          <p:spTgt spid="4"/>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Arc 76"/>
          <p:cNvSpPr/>
          <p:nvPr/>
        </p:nvSpPr>
        <p:spPr>
          <a:xfrm flipH="1">
            <a:off x="3907220" y="4223706"/>
            <a:ext cx="152400" cy="762000"/>
          </a:xfrm>
          <a:prstGeom prst="arc">
            <a:avLst>
              <a:gd name="adj1" fmla="val 16014357"/>
              <a:gd name="adj2" fmla="val 5465175"/>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Arc 79"/>
          <p:cNvSpPr/>
          <p:nvPr/>
        </p:nvSpPr>
        <p:spPr>
          <a:xfrm flipH="1">
            <a:off x="5105400" y="4223706"/>
            <a:ext cx="152400" cy="762000"/>
          </a:xfrm>
          <a:prstGeom prst="arc">
            <a:avLst>
              <a:gd name="adj1" fmla="val 16014357"/>
              <a:gd name="adj2" fmla="val 5465175"/>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Arc 68"/>
          <p:cNvSpPr/>
          <p:nvPr/>
        </p:nvSpPr>
        <p:spPr>
          <a:xfrm flipH="1">
            <a:off x="5562600" y="2373886"/>
            <a:ext cx="152400" cy="762000"/>
          </a:xfrm>
          <a:prstGeom prst="arc">
            <a:avLst>
              <a:gd name="adj1" fmla="val 16014357"/>
              <a:gd name="adj2" fmla="val 5465175"/>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Arc 69"/>
          <p:cNvSpPr/>
          <p:nvPr/>
        </p:nvSpPr>
        <p:spPr>
          <a:xfrm flipH="1">
            <a:off x="3597523" y="2373886"/>
            <a:ext cx="152400" cy="762000"/>
          </a:xfrm>
          <a:prstGeom prst="arc">
            <a:avLst>
              <a:gd name="adj1" fmla="val 16014357"/>
              <a:gd name="adj2" fmla="val 5465175"/>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Naïve Out-of-Core Multigrid</a:t>
            </a:r>
            <a:endParaRPr lang="en-US" dirty="0"/>
          </a:p>
        </p:txBody>
      </p:sp>
      <p:sp>
        <p:nvSpPr>
          <p:cNvPr id="3" name="Content Placeholder 2"/>
          <p:cNvSpPr>
            <a:spLocks noGrp="1"/>
          </p:cNvSpPr>
          <p:nvPr>
            <p:ph idx="1"/>
          </p:nvPr>
        </p:nvSpPr>
        <p:spPr>
          <a:xfrm>
            <a:off x="457200" y="1120842"/>
            <a:ext cx="8229600" cy="4525963"/>
          </a:xfrm>
        </p:spPr>
        <p:txBody>
          <a:bodyPr>
            <a:normAutofit/>
          </a:bodyPr>
          <a:lstStyle/>
          <a:p>
            <a:pPr marL="0" indent="0">
              <a:buNone/>
            </a:pPr>
            <a:r>
              <a:rPr lang="en-US" dirty="0" smtClean="0"/>
              <a:t>The large linear system can be solved by streaming each step of the V-cycle.</a:t>
            </a:r>
          </a:p>
          <a:p>
            <a:pPr marL="0" indent="0">
              <a:buNone/>
            </a:pPr>
            <a:endParaRPr lang="en-US" sz="2800" dirty="0" smtClean="0"/>
          </a:p>
        </p:txBody>
      </p:sp>
      <p:cxnSp>
        <p:nvCxnSpPr>
          <p:cNvPr id="104" name="Straight Arrow Connector 103"/>
          <p:cNvCxnSpPr/>
          <p:nvPr/>
        </p:nvCxnSpPr>
        <p:spPr>
          <a:xfrm>
            <a:off x="4971472" y="2998778"/>
            <a:ext cx="1371600" cy="1588"/>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4980708" y="2894146"/>
            <a:ext cx="1371600" cy="1588"/>
          </a:xfrm>
          <a:prstGeom prst="straightConnector1">
            <a:avLst/>
          </a:prstGeom>
          <a:ln w="76200">
            <a:headEnd type="triangle" w="sm" len="sm"/>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4962236" y="2784828"/>
            <a:ext cx="1371600" cy="1588"/>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4980708" y="2688568"/>
            <a:ext cx="1371600" cy="1588"/>
          </a:xfrm>
          <a:prstGeom prst="straightConnector1">
            <a:avLst/>
          </a:prstGeom>
          <a:ln w="76200">
            <a:headEnd type="triangle" w="sm" len="sm"/>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132" idx="3"/>
            <a:endCxn id="125" idx="1"/>
          </p:cNvCxnSpPr>
          <p:nvPr/>
        </p:nvCxnSpPr>
        <p:spPr>
          <a:xfrm>
            <a:off x="3332776" y="3915882"/>
            <a:ext cx="1295796" cy="328844"/>
          </a:xfrm>
          <a:prstGeom prst="straightConnector1">
            <a:avLst/>
          </a:prstGeom>
          <a:ln w="76200">
            <a:headEnd type="none" w="sm" len="sm"/>
            <a:tailEnd type="stealth" w="sm" len="med"/>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135" idx="1"/>
            <a:endCxn id="125" idx="1"/>
          </p:cNvCxnSpPr>
          <p:nvPr/>
        </p:nvCxnSpPr>
        <p:spPr>
          <a:xfrm rot="10800000" flipV="1">
            <a:off x="4628573" y="3773382"/>
            <a:ext cx="1501967" cy="471344"/>
          </a:xfrm>
          <a:prstGeom prst="straightConnector1">
            <a:avLst/>
          </a:prstGeom>
          <a:ln w="76200">
            <a:headEnd type="stealth"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135" idx="1"/>
            <a:endCxn id="126" idx="3"/>
          </p:cNvCxnSpPr>
          <p:nvPr/>
        </p:nvCxnSpPr>
        <p:spPr>
          <a:xfrm rot="10800000">
            <a:off x="4640121" y="3209958"/>
            <a:ext cx="1490419" cy="563425"/>
          </a:xfrm>
          <a:prstGeom prst="straightConnector1">
            <a:avLst/>
          </a:prstGeom>
          <a:ln w="76200">
            <a:headEnd type="none" w="sm" len="med"/>
            <a:tailEnd type="stealth" w="sm" len="med"/>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133" idx="3"/>
            <a:endCxn id="125" idx="3"/>
          </p:cNvCxnSpPr>
          <p:nvPr/>
        </p:nvCxnSpPr>
        <p:spPr>
          <a:xfrm flipV="1">
            <a:off x="4230911" y="5006726"/>
            <a:ext cx="397661" cy="714060"/>
          </a:xfrm>
          <a:prstGeom prst="straightConnector1">
            <a:avLst/>
          </a:prstGeom>
          <a:ln w="76200">
            <a:headEnd type="stealth"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134" idx="1"/>
            <a:endCxn id="125" idx="3"/>
          </p:cNvCxnSpPr>
          <p:nvPr/>
        </p:nvCxnSpPr>
        <p:spPr>
          <a:xfrm rot="10800000">
            <a:off x="4628572" y="5006726"/>
            <a:ext cx="619992" cy="571560"/>
          </a:xfrm>
          <a:prstGeom prst="straightConnector1">
            <a:avLst/>
          </a:prstGeom>
          <a:ln w="76200">
            <a:headEnd type="none" w="sm" len="sm"/>
            <a:tailEnd type="stealth" w="sm" len="med"/>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133" idx="3"/>
            <a:endCxn id="128" idx="0"/>
          </p:cNvCxnSpPr>
          <p:nvPr/>
        </p:nvCxnSpPr>
        <p:spPr>
          <a:xfrm>
            <a:off x="4230911" y="5720786"/>
            <a:ext cx="446153" cy="298061"/>
          </a:xfrm>
          <a:prstGeom prst="straightConnector1">
            <a:avLst/>
          </a:prstGeom>
          <a:ln w="76200">
            <a:headEnd type="none" w="sm" len="sm"/>
            <a:tailEnd type="stealth" w="sm" len="med"/>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134" idx="1"/>
            <a:endCxn id="128" idx="0"/>
          </p:cNvCxnSpPr>
          <p:nvPr/>
        </p:nvCxnSpPr>
        <p:spPr>
          <a:xfrm rot="10800000" flipV="1">
            <a:off x="4677064" y="5578285"/>
            <a:ext cx="571500" cy="440561"/>
          </a:xfrm>
          <a:prstGeom prst="straightConnector1">
            <a:avLst/>
          </a:prstGeom>
          <a:ln w="76200">
            <a:headEnd type="stealth"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3037840" y="2583216"/>
            <a:ext cx="1280160" cy="1588"/>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3678384" y="4857061"/>
            <a:ext cx="685800" cy="1588"/>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V="1">
            <a:off x="3733800" y="4761665"/>
            <a:ext cx="609600" cy="1"/>
          </a:xfrm>
          <a:prstGeom prst="straightConnector1">
            <a:avLst/>
          </a:prstGeom>
          <a:ln w="76200">
            <a:headEnd type="triangle" w="sm" len="sm"/>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72" name="Straight Arrow Connector 13"/>
          <p:cNvCxnSpPr>
            <a:stCxn id="132" idx="3"/>
            <a:endCxn id="126" idx="3"/>
          </p:cNvCxnSpPr>
          <p:nvPr/>
        </p:nvCxnSpPr>
        <p:spPr>
          <a:xfrm flipV="1">
            <a:off x="3332776" y="3209957"/>
            <a:ext cx="1307344" cy="705925"/>
          </a:xfrm>
          <a:prstGeom prst="straightConnector1">
            <a:avLst/>
          </a:prstGeom>
          <a:ln w="76200">
            <a:headEnd type="stealth"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28" name="Rounded Rectangle 127"/>
          <p:cNvSpPr/>
          <p:nvPr/>
        </p:nvSpPr>
        <p:spPr>
          <a:xfrm>
            <a:off x="4096328" y="6018847"/>
            <a:ext cx="1161472" cy="533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Low-Res Solve</a:t>
            </a:r>
          </a:p>
        </p:txBody>
      </p:sp>
      <p:sp>
        <p:nvSpPr>
          <p:cNvPr id="132" name="Rounded Rectangle 131"/>
          <p:cNvSpPr/>
          <p:nvPr/>
        </p:nvSpPr>
        <p:spPr>
          <a:xfrm>
            <a:off x="2517567" y="3713104"/>
            <a:ext cx="815209" cy="40555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Down-Sample</a:t>
            </a:r>
            <a:endParaRPr lang="en-US" sz="1100" dirty="0">
              <a:solidFill>
                <a:schemeClr val="tx1"/>
              </a:solidFill>
            </a:endParaRPr>
          </a:p>
        </p:txBody>
      </p:sp>
      <p:sp>
        <p:nvSpPr>
          <p:cNvPr id="133" name="Rounded Rectangle 132"/>
          <p:cNvSpPr/>
          <p:nvPr/>
        </p:nvSpPr>
        <p:spPr>
          <a:xfrm>
            <a:off x="3392711" y="5518008"/>
            <a:ext cx="838200" cy="40555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Down-Sample</a:t>
            </a:r>
            <a:endParaRPr lang="en-US" sz="1100" dirty="0">
              <a:solidFill>
                <a:schemeClr val="tx1"/>
              </a:solidFill>
            </a:endParaRPr>
          </a:p>
        </p:txBody>
      </p:sp>
      <p:sp>
        <p:nvSpPr>
          <p:cNvPr id="134" name="Rounded Rectangle 133"/>
          <p:cNvSpPr/>
          <p:nvPr/>
        </p:nvSpPr>
        <p:spPr>
          <a:xfrm>
            <a:off x="5248564" y="5375508"/>
            <a:ext cx="761999" cy="40555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Up-Sample</a:t>
            </a:r>
            <a:endParaRPr lang="en-US" sz="1100" dirty="0">
              <a:solidFill>
                <a:schemeClr val="tx1"/>
              </a:solidFill>
            </a:endParaRPr>
          </a:p>
        </p:txBody>
      </p:sp>
      <p:sp>
        <p:nvSpPr>
          <p:cNvPr id="135" name="Rounded Rectangle 134"/>
          <p:cNvSpPr/>
          <p:nvPr/>
        </p:nvSpPr>
        <p:spPr>
          <a:xfrm>
            <a:off x="6130539" y="3570604"/>
            <a:ext cx="815209" cy="40555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Up-Sample</a:t>
            </a:r>
            <a:endParaRPr lang="en-US" sz="1100" dirty="0">
              <a:solidFill>
                <a:schemeClr val="tx1"/>
              </a:solidFill>
            </a:endParaRPr>
          </a:p>
        </p:txBody>
      </p:sp>
      <p:cxnSp>
        <p:nvCxnSpPr>
          <p:cNvPr id="160" name="Straight Arrow Connector 159"/>
          <p:cNvCxnSpPr/>
          <p:nvPr/>
        </p:nvCxnSpPr>
        <p:spPr>
          <a:xfrm>
            <a:off x="3048000" y="2682508"/>
            <a:ext cx="1295400" cy="1588"/>
          </a:xfrm>
          <a:prstGeom prst="straightConnector1">
            <a:avLst/>
          </a:prstGeom>
          <a:ln w="76200">
            <a:headEnd type="triangle" w="sm" len="sm"/>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a:off x="3012330" y="2784828"/>
            <a:ext cx="1295400" cy="1588"/>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flipV="1">
            <a:off x="3066472" y="2895152"/>
            <a:ext cx="1249220" cy="0"/>
          </a:xfrm>
          <a:prstGeom prst="straightConnector1">
            <a:avLst/>
          </a:prstGeom>
          <a:ln w="76200">
            <a:headEnd type="triangle" w="sm" len="sm"/>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flipV="1">
            <a:off x="3048000" y="2999060"/>
            <a:ext cx="1249220" cy="0"/>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a:off x="3733800" y="4473513"/>
            <a:ext cx="609600" cy="1588"/>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a:off x="3733800" y="4380429"/>
            <a:ext cx="609600" cy="1588"/>
          </a:xfrm>
          <a:prstGeom prst="straightConnector1">
            <a:avLst/>
          </a:prstGeom>
          <a:ln w="76200">
            <a:headEnd type="triangle" w="sm" len="sm"/>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a:off x="4908756" y="4473513"/>
            <a:ext cx="670560" cy="1588"/>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flipV="1">
            <a:off x="4914268" y="4378116"/>
            <a:ext cx="685800" cy="1"/>
          </a:xfrm>
          <a:prstGeom prst="straightConnector1">
            <a:avLst/>
          </a:prstGeom>
          <a:ln w="76200">
            <a:headEnd type="triangle" w="sm" len="sm"/>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a:off x="4883724" y="4866847"/>
            <a:ext cx="685800" cy="1588"/>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flipV="1">
            <a:off x="4916056" y="4762939"/>
            <a:ext cx="646544" cy="1"/>
          </a:xfrm>
          <a:prstGeom prst="straightConnector1">
            <a:avLst/>
          </a:prstGeom>
          <a:ln w="76200">
            <a:headEnd type="triangle" w="sm" len="sm"/>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27" name="Rounded Rectangle 126"/>
          <p:cNvSpPr/>
          <p:nvPr/>
        </p:nvSpPr>
        <p:spPr>
          <a:xfrm>
            <a:off x="1981200" y="2437447"/>
            <a:ext cx="1066800" cy="6835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G.S.</a:t>
            </a:r>
          </a:p>
          <a:p>
            <a:pPr algn="ctr"/>
            <a:r>
              <a:rPr lang="en-US" sz="2000" dirty="0" smtClean="0">
                <a:solidFill>
                  <a:schemeClr val="tx1"/>
                </a:solidFill>
              </a:rPr>
              <a:t>Update</a:t>
            </a:r>
            <a:endParaRPr lang="en-US" sz="2000" i="1" dirty="0" smtClean="0">
              <a:solidFill>
                <a:schemeClr val="tx1"/>
              </a:solidFill>
            </a:endParaRPr>
          </a:p>
        </p:txBody>
      </p:sp>
      <p:cxnSp>
        <p:nvCxnSpPr>
          <p:cNvPr id="293" name="Straight Arrow Connector 292"/>
          <p:cNvCxnSpPr/>
          <p:nvPr/>
        </p:nvCxnSpPr>
        <p:spPr>
          <a:xfrm>
            <a:off x="4974020" y="2599855"/>
            <a:ext cx="1371600" cy="1"/>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294" name="Rounded Rectangle 293"/>
          <p:cNvSpPr/>
          <p:nvPr/>
        </p:nvSpPr>
        <p:spPr>
          <a:xfrm>
            <a:off x="7848600" y="2436946"/>
            <a:ext cx="1219200" cy="304800"/>
          </a:xfrm>
          <a:prstGeom prst="roundRect">
            <a:avLst/>
          </a:prstGeom>
          <a:solidFill>
            <a:schemeClr val="accent1">
              <a:lumMod val="60000"/>
              <a:lumOff val="4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2"/>
                </a:solidFill>
              </a:rPr>
              <a:t>Solution</a:t>
            </a:r>
          </a:p>
        </p:txBody>
      </p:sp>
      <p:cxnSp>
        <p:nvCxnSpPr>
          <p:cNvPr id="140" name="Straight Arrow Connector 139"/>
          <p:cNvCxnSpPr>
            <a:stCxn id="43" idx="3"/>
          </p:cNvCxnSpPr>
          <p:nvPr/>
        </p:nvCxnSpPr>
        <p:spPr>
          <a:xfrm flipV="1">
            <a:off x="1524000" y="2568650"/>
            <a:ext cx="457200" cy="2306"/>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295" name="Straight Arrow Connector 294"/>
          <p:cNvCxnSpPr>
            <a:endCxn id="294" idx="1"/>
          </p:cNvCxnSpPr>
          <p:nvPr/>
        </p:nvCxnSpPr>
        <p:spPr>
          <a:xfrm flipV="1">
            <a:off x="7391400" y="2589346"/>
            <a:ext cx="457200" cy="6"/>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3733800" y="4668808"/>
            <a:ext cx="609600" cy="1588"/>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3733800" y="4575724"/>
            <a:ext cx="609600" cy="1588"/>
          </a:xfrm>
          <a:prstGeom prst="straightConnector1">
            <a:avLst/>
          </a:prstGeom>
          <a:ln w="76200">
            <a:headEnd type="triangle" w="sm" len="sm"/>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31" name="Rounded Rectangle 130"/>
          <p:cNvSpPr/>
          <p:nvPr/>
        </p:nvSpPr>
        <p:spPr>
          <a:xfrm>
            <a:off x="2724610" y="4314121"/>
            <a:ext cx="1018426" cy="6241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G.S. Update</a:t>
            </a:r>
            <a:endParaRPr lang="en-US" sz="1600" i="1" dirty="0">
              <a:solidFill>
                <a:schemeClr val="tx1"/>
              </a:solidFill>
            </a:endParaRPr>
          </a:p>
        </p:txBody>
      </p:sp>
      <p:cxnSp>
        <p:nvCxnSpPr>
          <p:cNvPr id="67" name="Straight Arrow Connector 66"/>
          <p:cNvCxnSpPr/>
          <p:nvPr/>
        </p:nvCxnSpPr>
        <p:spPr>
          <a:xfrm>
            <a:off x="4897820" y="4667953"/>
            <a:ext cx="670560" cy="1588"/>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4903332" y="4572556"/>
            <a:ext cx="685800" cy="1"/>
          </a:xfrm>
          <a:prstGeom prst="straightConnector1">
            <a:avLst/>
          </a:prstGeom>
          <a:ln w="76200">
            <a:headEnd type="triangle" w="sm" len="sm"/>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30" name="Rounded Rectangle 129"/>
          <p:cNvSpPr/>
          <p:nvPr/>
        </p:nvSpPr>
        <p:spPr>
          <a:xfrm>
            <a:off x="5562600" y="4306545"/>
            <a:ext cx="1039092" cy="6241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G.S. Update</a:t>
            </a:r>
            <a:endParaRPr lang="en-US" sz="1600" i="1" dirty="0" smtClean="0">
              <a:solidFill>
                <a:schemeClr val="tx1"/>
              </a:solidFill>
            </a:endParaRPr>
          </a:p>
        </p:txBody>
      </p:sp>
      <p:sp>
        <p:nvSpPr>
          <p:cNvPr id="71" name="TextBox 70"/>
          <p:cNvSpPr txBox="1"/>
          <p:nvPr/>
        </p:nvSpPr>
        <p:spPr>
          <a:xfrm>
            <a:off x="3695948" y="2520227"/>
            <a:ext cx="332142" cy="461665"/>
          </a:xfrm>
          <a:prstGeom prst="rect">
            <a:avLst/>
          </a:prstGeom>
          <a:noFill/>
        </p:spPr>
        <p:txBody>
          <a:bodyPr wrap="none" rtlCol="0">
            <a:spAutoFit/>
          </a:bodyPr>
          <a:lstStyle/>
          <a:p>
            <a:r>
              <a:rPr lang="en-US" sz="2400" b="1" i="1" dirty="0" smtClean="0">
                <a:ln w="0">
                  <a:noFill/>
                </a:ln>
                <a:solidFill>
                  <a:schemeClr val="accent6"/>
                </a:solidFill>
                <a:effectLst>
                  <a:outerShdw blurRad="50800" dir="2700000" sx="102000" sy="102000" algn="tl" rotWithShape="0">
                    <a:prstClr val="black"/>
                  </a:outerShdw>
                </a:effectLst>
              </a:rPr>
              <a:t>k</a:t>
            </a:r>
            <a:endParaRPr lang="en-US" sz="2400" b="1" dirty="0">
              <a:ln w="0">
                <a:noFill/>
              </a:ln>
              <a:solidFill>
                <a:schemeClr val="accent6"/>
              </a:solidFill>
              <a:effectLst>
                <a:outerShdw blurRad="50800" dir="2700000" sx="102000" sy="102000" algn="tl" rotWithShape="0">
                  <a:prstClr val="black"/>
                </a:outerShdw>
              </a:effectLst>
            </a:endParaRPr>
          </a:p>
        </p:txBody>
      </p:sp>
      <p:sp>
        <p:nvSpPr>
          <p:cNvPr id="73" name="Arc 72"/>
          <p:cNvSpPr/>
          <p:nvPr/>
        </p:nvSpPr>
        <p:spPr>
          <a:xfrm>
            <a:off x="3600698" y="2373886"/>
            <a:ext cx="152400" cy="762000"/>
          </a:xfrm>
          <a:prstGeom prst="arc">
            <a:avLst>
              <a:gd name="adj1" fmla="val 16200000"/>
              <a:gd name="adj2" fmla="val 5465175"/>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TextBox 73"/>
          <p:cNvSpPr txBox="1"/>
          <p:nvPr/>
        </p:nvSpPr>
        <p:spPr>
          <a:xfrm>
            <a:off x="5661025" y="2520227"/>
            <a:ext cx="332142" cy="461665"/>
          </a:xfrm>
          <a:prstGeom prst="rect">
            <a:avLst/>
          </a:prstGeom>
          <a:noFill/>
        </p:spPr>
        <p:txBody>
          <a:bodyPr wrap="none" rtlCol="0">
            <a:spAutoFit/>
          </a:bodyPr>
          <a:lstStyle/>
          <a:p>
            <a:r>
              <a:rPr lang="en-US" sz="2400" b="1" i="1" dirty="0" smtClean="0">
                <a:ln w="0">
                  <a:noFill/>
                </a:ln>
                <a:solidFill>
                  <a:schemeClr val="accent6"/>
                </a:solidFill>
                <a:effectLst>
                  <a:outerShdw blurRad="50800" dir="2700000" sx="102000" sy="102000" algn="tl" rotWithShape="0">
                    <a:prstClr val="black"/>
                  </a:outerShdw>
                </a:effectLst>
              </a:rPr>
              <a:t>k</a:t>
            </a:r>
            <a:endParaRPr lang="en-US" sz="2400" b="1" dirty="0">
              <a:ln w="0">
                <a:noFill/>
              </a:ln>
              <a:solidFill>
                <a:schemeClr val="accent6"/>
              </a:solidFill>
              <a:effectLst>
                <a:outerShdw blurRad="50800" dir="2700000" sx="102000" sy="102000" algn="tl" rotWithShape="0">
                  <a:prstClr val="black"/>
                </a:outerShdw>
              </a:effectLst>
            </a:endParaRPr>
          </a:p>
        </p:txBody>
      </p:sp>
      <p:sp>
        <p:nvSpPr>
          <p:cNvPr id="75" name="Arc 74"/>
          <p:cNvSpPr/>
          <p:nvPr/>
        </p:nvSpPr>
        <p:spPr>
          <a:xfrm>
            <a:off x="5565775" y="2373886"/>
            <a:ext cx="152400" cy="762000"/>
          </a:xfrm>
          <a:prstGeom prst="arc">
            <a:avLst>
              <a:gd name="adj1" fmla="val 16200000"/>
              <a:gd name="adj2" fmla="val 5465175"/>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TextBox 81"/>
          <p:cNvSpPr txBox="1"/>
          <p:nvPr/>
        </p:nvSpPr>
        <p:spPr>
          <a:xfrm>
            <a:off x="5203825" y="4370047"/>
            <a:ext cx="332142" cy="461665"/>
          </a:xfrm>
          <a:prstGeom prst="rect">
            <a:avLst/>
          </a:prstGeom>
          <a:noFill/>
        </p:spPr>
        <p:txBody>
          <a:bodyPr wrap="none" rtlCol="0">
            <a:spAutoFit/>
          </a:bodyPr>
          <a:lstStyle/>
          <a:p>
            <a:r>
              <a:rPr lang="en-US" sz="2400" b="1" i="1" dirty="0" smtClean="0">
                <a:ln w="0">
                  <a:noFill/>
                </a:ln>
                <a:solidFill>
                  <a:schemeClr val="accent6"/>
                </a:solidFill>
                <a:effectLst>
                  <a:outerShdw blurRad="50800" dir="2700000" sx="102000" sy="102000" algn="tl" rotWithShape="0">
                    <a:prstClr val="black"/>
                  </a:outerShdw>
                </a:effectLst>
              </a:rPr>
              <a:t>k</a:t>
            </a:r>
            <a:endParaRPr lang="en-US" sz="2400" b="1" dirty="0">
              <a:ln w="0">
                <a:noFill/>
              </a:ln>
              <a:solidFill>
                <a:schemeClr val="accent6"/>
              </a:solidFill>
              <a:effectLst>
                <a:outerShdw blurRad="50800" dir="2700000" sx="102000" sy="102000" algn="tl" rotWithShape="0">
                  <a:prstClr val="black"/>
                </a:outerShdw>
              </a:effectLst>
            </a:endParaRPr>
          </a:p>
        </p:txBody>
      </p:sp>
      <p:sp>
        <p:nvSpPr>
          <p:cNvPr id="83" name="Arc 82"/>
          <p:cNvSpPr/>
          <p:nvPr/>
        </p:nvSpPr>
        <p:spPr>
          <a:xfrm>
            <a:off x="5108575" y="4223706"/>
            <a:ext cx="152400" cy="762000"/>
          </a:xfrm>
          <a:prstGeom prst="arc">
            <a:avLst>
              <a:gd name="adj1" fmla="val 16200000"/>
              <a:gd name="adj2" fmla="val 5465175"/>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TextBox 83"/>
          <p:cNvSpPr txBox="1"/>
          <p:nvPr/>
        </p:nvSpPr>
        <p:spPr>
          <a:xfrm>
            <a:off x="4005645" y="4370047"/>
            <a:ext cx="332142" cy="461665"/>
          </a:xfrm>
          <a:prstGeom prst="rect">
            <a:avLst/>
          </a:prstGeom>
          <a:noFill/>
        </p:spPr>
        <p:txBody>
          <a:bodyPr wrap="none" rtlCol="0">
            <a:spAutoFit/>
          </a:bodyPr>
          <a:lstStyle/>
          <a:p>
            <a:r>
              <a:rPr lang="en-US" sz="2400" b="1" i="1" dirty="0" smtClean="0">
                <a:ln w="0">
                  <a:noFill/>
                </a:ln>
                <a:solidFill>
                  <a:schemeClr val="accent6"/>
                </a:solidFill>
                <a:effectLst>
                  <a:outerShdw blurRad="50800" dir="2700000" sx="102000" sy="102000" algn="tl" rotWithShape="0">
                    <a:prstClr val="black"/>
                  </a:outerShdw>
                </a:effectLst>
              </a:rPr>
              <a:t>k</a:t>
            </a:r>
            <a:endParaRPr lang="en-US" sz="2400" b="1" dirty="0">
              <a:ln w="0">
                <a:noFill/>
              </a:ln>
              <a:solidFill>
                <a:schemeClr val="accent6"/>
              </a:solidFill>
              <a:effectLst>
                <a:outerShdw blurRad="50800" dir="2700000" sx="102000" sy="102000" algn="tl" rotWithShape="0">
                  <a:prstClr val="black"/>
                </a:outerShdw>
              </a:effectLst>
            </a:endParaRPr>
          </a:p>
        </p:txBody>
      </p:sp>
      <p:sp>
        <p:nvSpPr>
          <p:cNvPr id="85" name="Arc 84"/>
          <p:cNvSpPr/>
          <p:nvPr/>
        </p:nvSpPr>
        <p:spPr>
          <a:xfrm>
            <a:off x="3910395" y="4223706"/>
            <a:ext cx="152400" cy="762000"/>
          </a:xfrm>
          <a:prstGeom prst="arc">
            <a:avLst>
              <a:gd name="adj1" fmla="val 16200000"/>
              <a:gd name="adj2" fmla="val 5465175"/>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Rounded Rectangle 128"/>
          <p:cNvSpPr/>
          <p:nvPr/>
        </p:nvSpPr>
        <p:spPr>
          <a:xfrm>
            <a:off x="6324600" y="2434899"/>
            <a:ext cx="1066800" cy="6835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G.S. Update</a:t>
            </a:r>
            <a:endParaRPr lang="en-US" sz="2000" i="1" dirty="0" smtClean="0">
              <a:solidFill>
                <a:schemeClr val="tx1"/>
              </a:solidFill>
            </a:endParaRPr>
          </a:p>
        </p:txBody>
      </p:sp>
      <p:sp>
        <p:nvSpPr>
          <p:cNvPr id="43" name="Rounded Rectangle 42"/>
          <p:cNvSpPr/>
          <p:nvPr/>
        </p:nvSpPr>
        <p:spPr>
          <a:xfrm>
            <a:off x="76200" y="2418556"/>
            <a:ext cx="1447800" cy="304800"/>
          </a:xfrm>
          <a:prstGeom prst="roundRect">
            <a:avLst/>
          </a:prstGeom>
          <a:solidFill>
            <a:schemeClr val="accent1">
              <a:lumMod val="60000"/>
              <a:lumOff val="4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2"/>
                </a:solidFill>
              </a:rPr>
              <a:t>Constraints</a:t>
            </a:r>
          </a:p>
        </p:txBody>
      </p:sp>
      <p:grpSp>
        <p:nvGrpSpPr>
          <p:cNvPr id="4" name="Group 135"/>
          <p:cNvGrpSpPr/>
          <p:nvPr/>
        </p:nvGrpSpPr>
        <p:grpSpPr>
          <a:xfrm>
            <a:off x="6058934" y="6345638"/>
            <a:ext cx="2745466" cy="400110"/>
            <a:chOff x="177421" y="5663790"/>
            <a:chExt cx="2745466" cy="399097"/>
          </a:xfrm>
        </p:grpSpPr>
        <p:sp>
          <p:nvSpPr>
            <p:cNvPr id="137" name="TextBox 136"/>
            <p:cNvSpPr txBox="1"/>
            <p:nvPr/>
          </p:nvSpPr>
          <p:spPr>
            <a:xfrm>
              <a:off x="177421" y="5663790"/>
              <a:ext cx="2745466" cy="399097"/>
            </a:xfrm>
            <a:prstGeom prst="rect">
              <a:avLst/>
            </a:prstGeom>
            <a:solidFill>
              <a:schemeClr val="bg1"/>
            </a:solidFill>
            <a:ln w="25400">
              <a:solidFill>
                <a:schemeClr val="tx1"/>
              </a:solidFill>
            </a:ln>
          </p:spPr>
          <p:txBody>
            <a:bodyPr wrap="square" rtlCol="0">
              <a:spAutoFit/>
            </a:bodyPr>
            <a:lstStyle/>
            <a:p>
              <a:pPr algn="r"/>
              <a:r>
                <a:rPr lang="en-US" sz="2000" b="1" dirty="0" smtClean="0">
                  <a:solidFill>
                    <a:schemeClr val="tx2"/>
                  </a:solidFill>
                </a:rPr>
                <a:t>Disk Streaming</a:t>
              </a:r>
            </a:p>
          </p:txBody>
        </p:sp>
        <p:cxnSp>
          <p:nvCxnSpPr>
            <p:cNvPr id="138" name="Straight Arrow Connector 137"/>
            <p:cNvCxnSpPr/>
            <p:nvPr/>
          </p:nvCxnSpPr>
          <p:spPr>
            <a:xfrm>
              <a:off x="303423" y="5873360"/>
              <a:ext cx="886968" cy="0"/>
            </a:xfrm>
            <a:prstGeom prst="straightConnector1">
              <a:avLst/>
            </a:prstGeom>
            <a:ln w="76200">
              <a:solidFill>
                <a:schemeClr val="accent1"/>
              </a:solidFill>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2948305" y="5446307"/>
            <a:ext cx="3265766" cy="1200329"/>
          </a:xfrm>
          <a:prstGeom prst="rect">
            <a:avLst/>
          </a:prstGeom>
          <a:solidFill>
            <a:schemeClr val="bg1"/>
          </a:solidFill>
          <a:ln w="25400">
            <a:solidFill>
              <a:schemeClr val="tx1"/>
            </a:solidFill>
          </a:ln>
        </p:spPr>
        <p:txBody>
          <a:bodyPr wrap="none" rtlCol="0">
            <a:spAutoFit/>
          </a:bodyPr>
          <a:lstStyle/>
          <a:p>
            <a:pPr algn="ctr"/>
            <a:r>
              <a:rPr lang="en-US" sz="2400" b="1" i="1" dirty="0" smtClean="0">
                <a:ln w="0">
                  <a:noFill/>
                </a:ln>
                <a:solidFill>
                  <a:schemeClr val="accent6"/>
                </a:solidFill>
                <a:effectLst>
                  <a:outerShdw blurRad="38100" dist="38100" dir="2700000" algn="tl">
                    <a:srgbClr val="000000">
                      <a:alpha val="43137"/>
                    </a:srgbClr>
                  </a:outerShdw>
                </a:effectLst>
              </a:rPr>
              <a:t>k </a:t>
            </a:r>
            <a:r>
              <a:rPr lang="en-US" sz="2400" b="1" dirty="0" smtClean="0">
                <a:ln w="0">
                  <a:noFill/>
                </a:ln>
                <a:solidFill>
                  <a:schemeClr val="accent6"/>
                </a:solidFill>
                <a:effectLst>
                  <a:outerShdw blurRad="38100" dist="38100" dir="2700000" algn="tl">
                    <a:srgbClr val="000000">
                      <a:alpha val="43137"/>
                    </a:srgbClr>
                  </a:outerShdw>
                </a:effectLst>
              </a:rPr>
              <a:t>Gauss-Seidel Updates</a:t>
            </a:r>
            <a:br>
              <a:rPr lang="en-US" sz="2400" b="1" dirty="0" smtClean="0">
                <a:ln w="0">
                  <a:noFill/>
                </a:ln>
                <a:solidFill>
                  <a:schemeClr val="accent6"/>
                </a:solidFill>
                <a:effectLst>
                  <a:outerShdw blurRad="38100" dist="38100" dir="2700000" algn="tl">
                    <a:srgbClr val="000000">
                      <a:alpha val="43137"/>
                    </a:srgbClr>
                  </a:outerShdw>
                </a:effectLst>
              </a:rPr>
            </a:br>
            <a:r>
              <a:rPr lang="en-US" sz="2400" b="1" dirty="0" smtClean="0">
                <a:ln w="0">
                  <a:noFill/>
                </a:ln>
                <a:solidFill>
                  <a:schemeClr val="accent6"/>
                </a:solidFill>
                <a:effectLst>
                  <a:outerShdw blurRad="38100" dist="38100" dir="2700000" algn="tl">
                    <a:srgbClr val="000000">
                      <a:alpha val="43137"/>
                    </a:srgbClr>
                  </a:outerShdw>
                </a:effectLst>
                <a:sym typeface="Symbol"/>
              </a:rPr>
              <a:t></a:t>
            </a:r>
            <a:br>
              <a:rPr lang="en-US" sz="2400" b="1" dirty="0" smtClean="0">
                <a:ln w="0">
                  <a:noFill/>
                </a:ln>
                <a:solidFill>
                  <a:schemeClr val="accent6"/>
                </a:solidFill>
                <a:effectLst>
                  <a:outerShdw blurRad="38100" dist="38100" dir="2700000" algn="tl">
                    <a:srgbClr val="000000">
                      <a:alpha val="43137"/>
                    </a:srgbClr>
                  </a:outerShdw>
                </a:effectLst>
                <a:sym typeface="Symbol"/>
              </a:rPr>
            </a:br>
            <a:r>
              <a:rPr lang="en-US" sz="2400" b="1" dirty="0" smtClean="0">
                <a:ln w="0">
                  <a:noFill/>
                </a:ln>
                <a:solidFill>
                  <a:schemeClr val="accent6"/>
                </a:solidFill>
                <a:effectLst>
                  <a:outerShdw blurRad="38100" dist="38100" dir="2700000" algn="tl">
                    <a:srgbClr val="000000">
                      <a:alpha val="43137"/>
                    </a:srgbClr>
                  </a:outerShdw>
                </a:effectLst>
                <a:sym typeface="Symbol"/>
              </a:rPr>
              <a:t>2(</a:t>
            </a:r>
            <a:r>
              <a:rPr lang="en-US" sz="2400" b="1" i="1" dirty="0" smtClean="0">
                <a:ln w="0">
                  <a:noFill/>
                </a:ln>
                <a:solidFill>
                  <a:schemeClr val="accent6"/>
                </a:solidFill>
                <a:effectLst>
                  <a:outerShdw blurRad="38100" dist="38100" dir="2700000" algn="tl">
                    <a:srgbClr val="000000">
                      <a:alpha val="43137"/>
                    </a:srgbClr>
                  </a:outerShdw>
                </a:effectLst>
                <a:sym typeface="Symbol"/>
              </a:rPr>
              <a:t>k</a:t>
            </a:r>
            <a:r>
              <a:rPr lang="en-US" sz="2400" b="1" dirty="0" smtClean="0">
                <a:ln w="0">
                  <a:noFill/>
                </a:ln>
                <a:solidFill>
                  <a:schemeClr val="accent6"/>
                </a:solidFill>
                <a:effectLst>
                  <a:outerShdw blurRad="38100" dist="38100" dir="2700000" algn="tl">
                    <a:srgbClr val="000000">
                      <a:alpha val="43137"/>
                    </a:srgbClr>
                  </a:outerShdw>
                </a:effectLst>
                <a:sym typeface="Symbol"/>
              </a:rPr>
              <a:t>+2) Streaming Passes</a:t>
            </a:r>
            <a:endParaRPr lang="en-US" sz="2400" b="1" dirty="0">
              <a:ln w="0">
                <a:noFill/>
              </a:ln>
              <a:solidFill>
                <a:schemeClr val="accent6"/>
              </a:solidFill>
              <a:effectLst>
                <a:outerShdw blurRad="38100" dist="38100" dir="2700000" algn="tl">
                  <a:srgbClr val="000000">
                    <a:alpha val="43137"/>
                  </a:srgbClr>
                </a:outerShdw>
              </a:effectLst>
            </a:endParaRPr>
          </a:p>
        </p:txBody>
      </p:sp>
      <p:cxnSp>
        <p:nvCxnSpPr>
          <p:cNvPr id="89" name="Straight Arrow Connector 13"/>
          <p:cNvCxnSpPr/>
          <p:nvPr/>
        </p:nvCxnSpPr>
        <p:spPr>
          <a:xfrm flipV="1">
            <a:off x="3020717" y="3144684"/>
            <a:ext cx="1340945" cy="360019"/>
          </a:xfrm>
          <a:prstGeom prst="straightConnector1">
            <a:avLst/>
          </a:prstGeom>
          <a:ln w="76200">
            <a:headEnd type="none" w="sm" len="med"/>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91" name="Straight Arrow Connector 13"/>
          <p:cNvCxnSpPr/>
          <p:nvPr/>
        </p:nvCxnSpPr>
        <p:spPr>
          <a:xfrm flipV="1">
            <a:off x="3057779" y="3034038"/>
            <a:ext cx="1340945" cy="360019"/>
          </a:xfrm>
          <a:prstGeom prst="straightConnector1">
            <a:avLst/>
          </a:prstGeom>
          <a:ln w="76200">
            <a:headEnd type="triangle"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26" name="Flowchart: Magnetic Disk 125"/>
          <p:cNvSpPr/>
          <p:nvPr/>
        </p:nvSpPr>
        <p:spPr>
          <a:xfrm>
            <a:off x="4297220" y="2339726"/>
            <a:ext cx="685800" cy="870231"/>
          </a:xfrm>
          <a:prstGeom prst="flowChartMagneticDisk">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chemeClr val="tx1"/>
              </a:solidFill>
              <a:effectLst>
                <a:outerShdw blurRad="38100" dist="38100" dir="2700000" algn="tl">
                  <a:srgbClr val="000000">
                    <a:alpha val="43137"/>
                  </a:srgbClr>
                </a:outerShdw>
              </a:effectLst>
            </a:endParaRPr>
          </a:p>
        </p:txBody>
      </p:sp>
      <p:sp>
        <p:nvSpPr>
          <p:cNvPr id="86" name="Rounded Rectangle 85"/>
          <p:cNvSpPr/>
          <p:nvPr/>
        </p:nvSpPr>
        <p:spPr>
          <a:xfrm>
            <a:off x="2252981" y="3326455"/>
            <a:ext cx="838200" cy="2257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Residual</a:t>
            </a:r>
            <a:endParaRPr lang="en-US" sz="1100" dirty="0">
              <a:solidFill>
                <a:schemeClr val="tx1"/>
              </a:solidFill>
            </a:endParaRPr>
          </a:p>
        </p:txBody>
      </p:sp>
      <p:cxnSp>
        <p:nvCxnSpPr>
          <p:cNvPr id="93" name="Straight Arrow Connector 92"/>
          <p:cNvCxnSpPr/>
          <p:nvPr/>
        </p:nvCxnSpPr>
        <p:spPr>
          <a:xfrm flipV="1">
            <a:off x="3922600" y="4997885"/>
            <a:ext cx="526093" cy="313151"/>
          </a:xfrm>
          <a:prstGeom prst="straightConnector1">
            <a:avLst/>
          </a:prstGeom>
          <a:ln w="76200">
            <a:headEnd type="none" w="sm" len="med"/>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V="1">
            <a:off x="3925990" y="4885286"/>
            <a:ext cx="526093" cy="313151"/>
          </a:xfrm>
          <a:prstGeom prst="straightConnector1">
            <a:avLst/>
          </a:prstGeom>
          <a:ln w="76200">
            <a:headEnd type="triangle"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25" name="Flowchart: Magnetic Disk 124"/>
          <p:cNvSpPr/>
          <p:nvPr/>
        </p:nvSpPr>
        <p:spPr>
          <a:xfrm>
            <a:off x="4343400" y="4244726"/>
            <a:ext cx="570344" cy="7620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i="1" dirty="0">
              <a:solidFill>
                <a:schemeClr val="tx1"/>
              </a:solidFill>
              <a:effectLst>
                <a:outerShdw blurRad="38100" dist="38100" dir="2700000" algn="tl">
                  <a:srgbClr val="000000">
                    <a:alpha val="43137"/>
                  </a:srgbClr>
                </a:outerShdw>
              </a:effectLst>
            </a:endParaRPr>
          </a:p>
        </p:txBody>
      </p:sp>
      <p:sp>
        <p:nvSpPr>
          <p:cNvPr id="81" name="Rounded Rectangle 80"/>
          <p:cNvSpPr/>
          <p:nvPr/>
        </p:nvSpPr>
        <p:spPr>
          <a:xfrm>
            <a:off x="3133706" y="5133430"/>
            <a:ext cx="838200" cy="2257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Residual</a:t>
            </a:r>
            <a:endParaRPr lang="en-US" sz="1100" dirty="0">
              <a:solidFill>
                <a:schemeClr val="tx1"/>
              </a:solidFill>
            </a:endParaRPr>
          </a:p>
        </p:txBody>
      </p:sp>
    </p:spTree>
    <p:custDataLst>
      <p:tags r:id="rId1"/>
    </p:custDataLst>
  </p:cSld>
  <p:clrMapOvr>
    <a:masterClrMapping/>
  </p:clrMapOvr>
  <p:transition advTm="4954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strips(downRight)">
                                      <p:cBhvr>
                                        <p:cTn id="7" dur="1000"/>
                                        <p:tgtEl>
                                          <p:spTgt spid="14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1000"/>
                            </p:stCondLst>
                            <p:childTnLst>
                              <p:par>
                                <p:cTn id="12" presetID="18" presetClass="entr" presetSubtype="6" fill="hold"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strips(downRight)">
                                      <p:cBhvr>
                                        <p:cTn id="14" dur="1000"/>
                                        <p:tgtEl>
                                          <p:spTgt spid="92"/>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160"/>
                                        </p:tgtEl>
                                        <p:attrNameLst>
                                          <p:attrName>style.visibility</p:attrName>
                                        </p:attrNameLst>
                                      </p:cBhvr>
                                      <p:to>
                                        <p:strVal val="visible"/>
                                      </p:to>
                                    </p:set>
                                    <p:animEffect transition="in" filter="strips(downLeft)">
                                      <p:cBhvr>
                                        <p:cTn id="19" dur="500"/>
                                        <p:tgtEl>
                                          <p:spTgt spid="160"/>
                                        </p:tgtEl>
                                      </p:cBhvr>
                                    </p:animEffect>
                                  </p:childTnLst>
                                </p:cTn>
                              </p:par>
                            </p:childTnLst>
                          </p:cTn>
                        </p:par>
                        <p:par>
                          <p:cTn id="20" fill="hold">
                            <p:stCondLst>
                              <p:cond delay="500"/>
                            </p:stCondLst>
                            <p:childTnLst>
                              <p:par>
                                <p:cTn id="21" presetID="18" presetClass="entr" presetSubtype="6" fill="hold" nodeType="afterEffect">
                                  <p:stCondLst>
                                    <p:cond delay="0"/>
                                  </p:stCondLst>
                                  <p:childTnLst>
                                    <p:set>
                                      <p:cBhvr>
                                        <p:cTn id="22" dur="1" fill="hold">
                                          <p:stCondLst>
                                            <p:cond delay="0"/>
                                          </p:stCondLst>
                                        </p:cTn>
                                        <p:tgtEl>
                                          <p:spTgt spid="159"/>
                                        </p:tgtEl>
                                        <p:attrNameLst>
                                          <p:attrName>style.visibility</p:attrName>
                                        </p:attrNameLst>
                                      </p:cBhvr>
                                      <p:to>
                                        <p:strVal val="visible"/>
                                      </p:to>
                                    </p:set>
                                    <p:animEffect transition="in" filter="strips(downRight)">
                                      <p:cBhvr>
                                        <p:cTn id="23" dur="500"/>
                                        <p:tgtEl>
                                          <p:spTgt spid="159"/>
                                        </p:tgtEl>
                                      </p:cBhvr>
                                    </p:animEffect>
                                  </p:childTnLst>
                                </p:cTn>
                              </p:par>
                            </p:childTnLst>
                          </p:cTn>
                        </p:par>
                        <p:par>
                          <p:cTn id="24" fill="hold">
                            <p:stCondLst>
                              <p:cond delay="1000"/>
                            </p:stCondLst>
                            <p:childTnLst>
                              <p:par>
                                <p:cTn id="25" presetID="18" presetClass="entr" presetSubtype="12" fill="hold" nodeType="afterEffect">
                                  <p:stCondLst>
                                    <p:cond delay="0"/>
                                  </p:stCondLst>
                                  <p:childTnLst>
                                    <p:set>
                                      <p:cBhvr>
                                        <p:cTn id="26" dur="1" fill="hold">
                                          <p:stCondLst>
                                            <p:cond delay="0"/>
                                          </p:stCondLst>
                                        </p:cTn>
                                        <p:tgtEl>
                                          <p:spTgt spid="161"/>
                                        </p:tgtEl>
                                        <p:attrNameLst>
                                          <p:attrName>style.visibility</p:attrName>
                                        </p:attrNameLst>
                                      </p:cBhvr>
                                      <p:to>
                                        <p:strVal val="visible"/>
                                      </p:to>
                                    </p:set>
                                    <p:animEffect transition="in" filter="strips(downLeft)">
                                      <p:cBhvr>
                                        <p:cTn id="27" dur="500"/>
                                        <p:tgtEl>
                                          <p:spTgt spid="161"/>
                                        </p:tgtEl>
                                      </p:cBhvr>
                                    </p:animEffect>
                                  </p:childTnLst>
                                </p:cTn>
                              </p:par>
                            </p:childTnLst>
                          </p:cTn>
                        </p:par>
                        <p:par>
                          <p:cTn id="28" fill="hold">
                            <p:stCondLst>
                              <p:cond delay="1500"/>
                            </p:stCondLst>
                            <p:childTnLst>
                              <p:par>
                                <p:cTn id="29" presetID="18" presetClass="entr" presetSubtype="6" fill="hold" nodeType="afterEffect">
                                  <p:stCondLst>
                                    <p:cond delay="0"/>
                                  </p:stCondLst>
                                  <p:childTnLst>
                                    <p:set>
                                      <p:cBhvr>
                                        <p:cTn id="30" dur="1" fill="hold">
                                          <p:stCondLst>
                                            <p:cond delay="0"/>
                                          </p:stCondLst>
                                        </p:cTn>
                                        <p:tgtEl>
                                          <p:spTgt spid="162"/>
                                        </p:tgtEl>
                                        <p:attrNameLst>
                                          <p:attrName>style.visibility</p:attrName>
                                        </p:attrNameLst>
                                      </p:cBhvr>
                                      <p:to>
                                        <p:strVal val="visible"/>
                                      </p:to>
                                    </p:set>
                                    <p:animEffect transition="in" filter="strips(downRight)">
                                      <p:cBhvr>
                                        <p:cTn id="31" dur="500"/>
                                        <p:tgtEl>
                                          <p:spTgt spid="162"/>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91"/>
                                        </p:tgtEl>
                                        <p:attrNameLst>
                                          <p:attrName>style.visibility</p:attrName>
                                        </p:attrNameLst>
                                      </p:cBhvr>
                                      <p:to>
                                        <p:strVal val="visible"/>
                                      </p:to>
                                    </p:set>
                                    <p:animEffect transition="in" filter="strips(downLeft)">
                                      <p:cBhvr>
                                        <p:cTn id="36" dur="1000"/>
                                        <p:tgtEl>
                                          <p:spTgt spid="91"/>
                                        </p:tgtEl>
                                      </p:cBhvr>
                                    </p:animEffect>
                                  </p:childTnLst>
                                </p:cTn>
                              </p:par>
                            </p:childTnLst>
                          </p:cTn>
                        </p:par>
                        <p:par>
                          <p:cTn id="37" fill="hold">
                            <p:stCondLst>
                              <p:cond delay="1000"/>
                            </p:stCondLst>
                            <p:childTnLst>
                              <p:par>
                                <p:cTn id="38" presetID="18" presetClass="entr" presetSubtype="3" fill="hold" nodeType="afterEffect">
                                  <p:stCondLst>
                                    <p:cond delay="0"/>
                                  </p:stCondLst>
                                  <p:childTnLst>
                                    <p:set>
                                      <p:cBhvr>
                                        <p:cTn id="39" dur="1" fill="hold">
                                          <p:stCondLst>
                                            <p:cond delay="0"/>
                                          </p:stCondLst>
                                        </p:cTn>
                                        <p:tgtEl>
                                          <p:spTgt spid="89"/>
                                        </p:tgtEl>
                                        <p:attrNameLst>
                                          <p:attrName>style.visibility</p:attrName>
                                        </p:attrNameLst>
                                      </p:cBhvr>
                                      <p:to>
                                        <p:strVal val="visible"/>
                                      </p:to>
                                    </p:set>
                                    <p:animEffect transition="in" filter="strips(upRight)">
                                      <p:cBhvr>
                                        <p:cTn id="40" dur="1000"/>
                                        <p:tgtEl>
                                          <p:spTgt spid="89"/>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nodeType="click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strips(downLeft)">
                                      <p:cBhvr>
                                        <p:cTn id="45" dur="1000"/>
                                        <p:tgtEl>
                                          <p:spTgt spid="72"/>
                                        </p:tgtEl>
                                      </p:cBhvr>
                                    </p:animEffect>
                                  </p:childTnLst>
                                </p:cTn>
                              </p:par>
                            </p:childTnLst>
                          </p:cTn>
                        </p:par>
                        <p:par>
                          <p:cTn id="46" fill="hold">
                            <p:stCondLst>
                              <p:cond delay="1000"/>
                            </p:stCondLst>
                            <p:childTnLst>
                              <p:par>
                                <p:cTn id="47" presetID="18" presetClass="entr" presetSubtype="6" fill="hold" nodeType="after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strips(downRight)">
                                      <p:cBhvr>
                                        <p:cTn id="49" dur="1000"/>
                                        <p:tgtEl>
                                          <p:spTgt spid="57"/>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nodeType="clickEffect">
                                  <p:stCondLst>
                                    <p:cond delay="0"/>
                                  </p:stCondLst>
                                  <p:childTnLst>
                                    <p:set>
                                      <p:cBhvr>
                                        <p:cTn id="53" dur="1" fill="hold">
                                          <p:stCondLst>
                                            <p:cond delay="0"/>
                                          </p:stCondLst>
                                        </p:cTn>
                                        <p:tgtEl>
                                          <p:spTgt spid="170"/>
                                        </p:tgtEl>
                                        <p:attrNameLst>
                                          <p:attrName>style.visibility</p:attrName>
                                        </p:attrNameLst>
                                      </p:cBhvr>
                                      <p:to>
                                        <p:strVal val="visible"/>
                                      </p:to>
                                    </p:set>
                                    <p:animEffect transition="in" filter="strips(downLeft)">
                                      <p:cBhvr>
                                        <p:cTn id="54" dur="300"/>
                                        <p:tgtEl>
                                          <p:spTgt spid="170"/>
                                        </p:tgtEl>
                                      </p:cBhvr>
                                    </p:animEffect>
                                  </p:childTnLst>
                                </p:cTn>
                              </p:par>
                            </p:childTnLst>
                          </p:cTn>
                        </p:par>
                        <p:par>
                          <p:cTn id="55" fill="hold">
                            <p:stCondLst>
                              <p:cond delay="300"/>
                            </p:stCondLst>
                            <p:childTnLst>
                              <p:par>
                                <p:cTn id="56" presetID="18" presetClass="entr" presetSubtype="6" fill="hold" nodeType="afterEffect">
                                  <p:stCondLst>
                                    <p:cond delay="0"/>
                                  </p:stCondLst>
                                  <p:childTnLst>
                                    <p:set>
                                      <p:cBhvr>
                                        <p:cTn id="57" dur="1" fill="hold">
                                          <p:stCondLst>
                                            <p:cond delay="0"/>
                                          </p:stCondLst>
                                        </p:cTn>
                                        <p:tgtEl>
                                          <p:spTgt spid="169"/>
                                        </p:tgtEl>
                                        <p:attrNameLst>
                                          <p:attrName>style.visibility</p:attrName>
                                        </p:attrNameLst>
                                      </p:cBhvr>
                                      <p:to>
                                        <p:strVal val="visible"/>
                                      </p:to>
                                    </p:set>
                                    <p:animEffect transition="in" filter="strips(downRight)">
                                      <p:cBhvr>
                                        <p:cTn id="58" dur="300"/>
                                        <p:tgtEl>
                                          <p:spTgt spid="169"/>
                                        </p:tgtEl>
                                      </p:cBhvr>
                                    </p:animEffect>
                                  </p:childTnLst>
                                </p:cTn>
                              </p:par>
                            </p:childTnLst>
                          </p:cTn>
                        </p:par>
                        <p:par>
                          <p:cTn id="59" fill="hold">
                            <p:stCondLst>
                              <p:cond delay="600"/>
                            </p:stCondLst>
                            <p:childTnLst>
                              <p:par>
                                <p:cTn id="60" presetID="18" presetClass="entr" presetSubtype="12" fill="hold" nodeType="after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strips(downLeft)">
                                      <p:cBhvr>
                                        <p:cTn id="62" dur="300"/>
                                        <p:tgtEl>
                                          <p:spTgt spid="65"/>
                                        </p:tgtEl>
                                      </p:cBhvr>
                                    </p:animEffect>
                                  </p:childTnLst>
                                </p:cTn>
                              </p:par>
                            </p:childTnLst>
                          </p:cTn>
                        </p:par>
                        <p:par>
                          <p:cTn id="63" fill="hold">
                            <p:stCondLst>
                              <p:cond delay="900"/>
                            </p:stCondLst>
                            <p:childTnLst>
                              <p:par>
                                <p:cTn id="64" presetID="18" presetClass="entr" presetSubtype="6" fill="hold" nodeType="after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strips(downRight)">
                                      <p:cBhvr>
                                        <p:cTn id="66" dur="300"/>
                                        <p:tgtEl>
                                          <p:spTgt spid="62"/>
                                        </p:tgtEl>
                                      </p:cBhvr>
                                    </p:animEffect>
                                  </p:childTnLst>
                                </p:cTn>
                              </p:par>
                            </p:childTnLst>
                          </p:cTn>
                        </p:par>
                        <p:par>
                          <p:cTn id="67" fill="hold">
                            <p:stCondLst>
                              <p:cond delay="1200"/>
                            </p:stCondLst>
                            <p:childTnLst>
                              <p:par>
                                <p:cTn id="68" presetID="18" presetClass="entr" presetSubtype="12" fill="hold" nodeType="afterEffect">
                                  <p:stCondLst>
                                    <p:cond delay="0"/>
                                  </p:stCondLst>
                                  <p:childTnLst>
                                    <p:set>
                                      <p:cBhvr>
                                        <p:cTn id="69" dur="1" fill="hold">
                                          <p:stCondLst>
                                            <p:cond delay="0"/>
                                          </p:stCondLst>
                                        </p:cTn>
                                        <p:tgtEl>
                                          <p:spTgt spid="78"/>
                                        </p:tgtEl>
                                        <p:attrNameLst>
                                          <p:attrName>style.visibility</p:attrName>
                                        </p:attrNameLst>
                                      </p:cBhvr>
                                      <p:to>
                                        <p:strVal val="visible"/>
                                      </p:to>
                                    </p:set>
                                    <p:animEffect transition="in" filter="strips(downLeft)">
                                      <p:cBhvr>
                                        <p:cTn id="70" dur="300"/>
                                        <p:tgtEl>
                                          <p:spTgt spid="78"/>
                                        </p:tgtEl>
                                      </p:cBhvr>
                                    </p:animEffect>
                                  </p:childTnLst>
                                </p:cTn>
                              </p:par>
                            </p:childTnLst>
                          </p:cTn>
                        </p:par>
                        <p:par>
                          <p:cTn id="71" fill="hold">
                            <p:stCondLst>
                              <p:cond delay="1500"/>
                            </p:stCondLst>
                            <p:childTnLst>
                              <p:par>
                                <p:cTn id="72" presetID="18" presetClass="entr" presetSubtype="6" fill="hold" nodeType="afterEffect">
                                  <p:stCondLst>
                                    <p:cond delay="0"/>
                                  </p:stCondLst>
                                  <p:childTnLst>
                                    <p:set>
                                      <p:cBhvr>
                                        <p:cTn id="73" dur="1" fill="hold">
                                          <p:stCondLst>
                                            <p:cond delay="0"/>
                                          </p:stCondLst>
                                        </p:cTn>
                                        <p:tgtEl>
                                          <p:spTgt spid="76"/>
                                        </p:tgtEl>
                                        <p:attrNameLst>
                                          <p:attrName>style.visibility</p:attrName>
                                        </p:attrNameLst>
                                      </p:cBhvr>
                                      <p:to>
                                        <p:strVal val="visible"/>
                                      </p:to>
                                    </p:set>
                                    <p:animEffect transition="in" filter="strips(downRight)">
                                      <p:cBhvr>
                                        <p:cTn id="74" dur="300"/>
                                        <p:tgtEl>
                                          <p:spTgt spid="76"/>
                                        </p:tgtEl>
                                      </p:cBhvr>
                                    </p:animEffect>
                                  </p:childTnLst>
                                </p:cTn>
                              </p:par>
                            </p:childTnLst>
                          </p:cTn>
                        </p:par>
                        <p:par>
                          <p:cTn id="75" fill="hold">
                            <p:stCondLst>
                              <p:cond delay="1800"/>
                            </p:stCondLst>
                            <p:childTnLst>
                              <p:par>
                                <p:cTn id="76" presetID="18" presetClass="entr" presetSubtype="12" fill="hold" nodeType="afterEffect">
                                  <p:stCondLst>
                                    <p:cond delay="0"/>
                                  </p:stCondLst>
                                  <p:childTnLst>
                                    <p:set>
                                      <p:cBhvr>
                                        <p:cTn id="77" dur="1" fill="hold">
                                          <p:stCondLst>
                                            <p:cond delay="0"/>
                                          </p:stCondLst>
                                        </p:cTn>
                                        <p:tgtEl>
                                          <p:spTgt spid="96"/>
                                        </p:tgtEl>
                                        <p:attrNameLst>
                                          <p:attrName>style.visibility</p:attrName>
                                        </p:attrNameLst>
                                      </p:cBhvr>
                                      <p:to>
                                        <p:strVal val="visible"/>
                                      </p:to>
                                    </p:set>
                                    <p:animEffect transition="in" filter="strips(downLeft)">
                                      <p:cBhvr>
                                        <p:cTn id="78" dur="300"/>
                                        <p:tgtEl>
                                          <p:spTgt spid="96"/>
                                        </p:tgtEl>
                                      </p:cBhvr>
                                    </p:animEffect>
                                  </p:childTnLst>
                                </p:cTn>
                              </p:par>
                            </p:childTnLst>
                          </p:cTn>
                        </p:par>
                        <p:par>
                          <p:cTn id="79" fill="hold">
                            <p:stCondLst>
                              <p:cond delay="2100"/>
                            </p:stCondLst>
                            <p:childTnLst>
                              <p:par>
                                <p:cTn id="80" presetID="18" presetClass="entr" presetSubtype="3" fill="hold" nodeType="afterEffect">
                                  <p:stCondLst>
                                    <p:cond delay="0"/>
                                  </p:stCondLst>
                                  <p:childTnLst>
                                    <p:set>
                                      <p:cBhvr>
                                        <p:cTn id="81" dur="1" fill="hold">
                                          <p:stCondLst>
                                            <p:cond delay="0"/>
                                          </p:stCondLst>
                                        </p:cTn>
                                        <p:tgtEl>
                                          <p:spTgt spid="93"/>
                                        </p:tgtEl>
                                        <p:attrNameLst>
                                          <p:attrName>style.visibility</p:attrName>
                                        </p:attrNameLst>
                                      </p:cBhvr>
                                      <p:to>
                                        <p:strVal val="visible"/>
                                      </p:to>
                                    </p:set>
                                    <p:animEffect transition="in" filter="strips(upRight)">
                                      <p:cBhvr>
                                        <p:cTn id="82" dur="300"/>
                                        <p:tgtEl>
                                          <p:spTgt spid="93"/>
                                        </p:tgtEl>
                                      </p:cBhvr>
                                    </p:animEffect>
                                  </p:childTnLst>
                                </p:cTn>
                              </p:par>
                            </p:childTnLst>
                          </p:cTn>
                        </p:par>
                        <p:par>
                          <p:cTn id="83" fill="hold">
                            <p:stCondLst>
                              <p:cond delay="2400"/>
                            </p:stCondLst>
                            <p:childTnLst>
                              <p:par>
                                <p:cTn id="84" presetID="18" presetClass="entr" presetSubtype="12" fill="hold" nodeType="afterEffect">
                                  <p:stCondLst>
                                    <p:cond delay="0"/>
                                  </p:stCondLst>
                                  <p:childTnLst>
                                    <p:set>
                                      <p:cBhvr>
                                        <p:cTn id="85" dur="1" fill="hold">
                                          <p:stCondLst>
                                            <p:cond delay="0"/>
                                          </p:stCondLst>
                                        </p:cTn>
                                        <p:tgtEl>
                                          <p:spTgt spid="61"/>
                                        </p:tgtEl>
                                        <p:attrNameLst>
                                          <p:attrName>style.visibility</p:attrName>
                                        </p:attrNameLst>
                                      </p:cBhvr>
                                      <p:to>
                                        <p:strVal val="visible"/>
                                      </p:to>
                                    </p:set>
                                    <p:animEffect transition="in" filter="strips(downLeft)">
                                      <p:cBhvr>
                                        <p:cTn id="86" dur="300"/>
                                        <p:tgtEl>
                                          <p:spTgt spid="61"/>
                                        </p:tgtEl>
                                      </p:cBhvr>
                                    </p:animEffect>
                                  </p:childTnLst>
                                </p:cTn>
                              </p:par>
                            </p:childTnLst>
                          </p:cTn>
                        </p:par>
                        <p:par>
                          <p:cTn id="87" fill="hold">
                            <p:stCondLst>
                              <p:cond delay="2700"/>
                            </p:stCondLst>
                            <p:childTnLst>
                              <p:par>
                                <p:cTn id="88" presetID="18" presetClass="entr" presetSubtype="6" fill="hold" nodeType="afterEffect">
                                  <p:stCondLst>
                                    <p:cond delay="0"/>
                                  </p:stCondLst>
                                  <p:childTnLst>
                                    <p:set>
                                      <p:cBhvr>
                                        <p:cTn id="89" dur="1" fill="hold">
                                          <p:stCondLst>
                                            <p:cond delay="0"/>
                                          </p:stCondLst>
                                        </p:cTn>
                                        <p:tgtEl>
                                          <p:spTgt spid="64"/>
                                        </p:tgtEl>
                                        <p:attrNameLst>
                                          <p:attrName>style.visibility</p:attrName>
                                        </p:attrNameLst>
                                      </p:cBhvr>
                                      <p:to>
                                        <p:strVal val="visible"/>
                                      </p:to>
                                    </p:set>
                                    <p:animEffect transition="in" filter="strips(downRight)">
                                      <p:cBhvr>
                                        <p:cTn id="90" dur="300"/>
                                        <p:tgtEl>
                                          <p:spTgt spid="64"/>
                                        </p:tgtEl>
                                      </p:cBhvr>
                                    </p:animEffect>
                                  </p:childTnLst>
                                </p:cTn>
                              </p:par>
                            </p:childTnLst>
                          </p:cTn>
                        </p:par>
                      </p:childTnLst>
                    </p:cTn>
                  </p:par>
                  <p:par>
                    <p:cTn id="91" fill="hold">
                      <p:stCondLst>
                        <p:cond delay="indefinite"/>
                      </p:stCondLst>
                      <p:childTnLst>
                        <p:par>
                          <p:cTn id="92" fill="hold">
                            <p:stCondLst>
                              <p:cond delay="0"/>
                            </p:stCondLst>
                            <p:childTnLst>
                              <p:par>
                                <p:cTn id="93" presetID="18" presetClass="entr" presetSubtype="3" fill="hold" nodeType="clickEffect">
                                  <p:stCondLst>
                                    <p:cond delay="0"/>
                                  </p:stCondLst>
                                  <p:childTnLst>
                                    <p:set>
                                      <p:cBhvr>
                                        <p:cTn id="94" dur="1" fill="hold">
                                          <p:stCondLst>
                                            <p:cond delay="0"/>
                                          </p:stCondLst>
                                        </p:cTn>
                                        <p:tgtEl>
                                          <p:spTgt spid="66"/>
                                        </p:tgtEl>
                                        <p:attrNameLst>
                                          <p:attrName>style.visibility</p:attrName>
                                        </p:attrNameLst>
                                      </p:cBhvr>
                                      <p:to>
                                        <p:strVal val="visible"/>
                                      </p:to>
                                    </p:set>
                                    <p:animEffect transition="in" filter="strips(upRight)">
                                      <p:cBhvr>
                                        <p:cTn id="95" dur="200"/>
                                        <p:tgtEl>
                                          <p:spTgt spid="66"/>
                                        </p:tgtEl>
                                      </p:cBhvr>
                                    </p:animEffect>
                                  </p:childTnLst>
                                </p:cTn>
                              </p:par>
                            </p:childTnLst>
                          </p:cTn>
                        </p:par>
                        <p:par>
                          <p:cTn id="96" fill="hold">
                            <p:stCondLst>
                              <p:cond delay="200"/>
                            </p:stCondLst>
                            <p:childTnLst>
                              <p:par>
                                <p:cTn id="97" presetID="18" presetClass="entr" presetSubtype="9" fill="hold" nodeType="afterEffect">
                                  <p:stCondLst>
                                    <p:cond delay="0"/>
                                  </p:stCondLst>
                                  <p:childTnLst>
                                    <p:set>
                                      <p:cBhvr>
                                        <p:cTn id="98" dur="1" fill="hold">
                                          <p:stCondLst>
                                            <p:cond delay="0"/>
                                          </p:stCondLst>
                                        </p:cTn>
                                        <p:tgtEl>
                                          <p:spTgt spid="63"/>
                                        </p:tgtEl>
                                        <p:attrNameLst>
                                          <p:attrName>style.visibility</p:attrName>
                                        </p:attrNameLst>
                                      </p:cBhvr>
                                      <p:to>
                                        <p:strVal val="visible"/>
                                      </p:to>
                                    </p:set>
                                    <p:animEffect transition="in" filter="strips(upLeft)">
                                      <p:cBhvr>
                                        <p:cTn id="99" dur="200"/>
                                        <p:tgtEl>
                                          <p:spTgt spid="63"/>
                                        </p:tgtEl>
                                      </p:cBhvr>
                                    </p:animEffect>
                                  </p:childTnLst>
                                </p:cTn>
                              </p:par>
                            </p:childTnLst>
                          </p:cTn>
                        </p:par>
                        <p:par>
                          <p:cTn id="100" fill="hold">
                            <p:stCondLst>
                              <p:cond delay="400"/>
                            </p:stCondLst>
                            <p:childTnLst>
                              <p:par>
                                <p:cTn id="101" presetID="18" presetClass="entr" presetSubtype="6" fill="hold" nodeType="afterEffect">
                                  <p:stCondLst>
                                    <p:cond delay="0"/>
                                  </p:stCondLst>
                                  <p:childTnLst>
                                    <p:set>
                                      <p:cBhvr>
                                        <p:cTn id="102" dur="1" fill="hold">
                                          <p:stCondLst>
                                            <p:cond delay="0"/>
                                          </p:stCondLst>
                                        </p:cTn>
                                        <p:tgtEl>
                                          <p:spTgt spid="183"/>
                                        </p:tgtEl>
                                        <p:attrNameLst>
                                          <p:attrName>style.visibility</p:attrName>
                                        </p:attrNameLst>
                                      </p:cBhvr>
                                      <p:to>
                                        <p:strVal val="visible"/>
                                      </p:to>
                                    </p:set>
                                    <p:animEffect transition="in" filter="strips(downRight)">
                                      <p:cBhvr>
                                        <p:cTn id="103" dur="200"/>
                                        <p:tgtEl>
                                          <p:spTgt spid="183"/>
                                        </p:tgtEl>
                                      </p:cBhvr>
                                    </p:animEffect>
                                  </p:childTnLst>
                                </p:cTn>
                              </p:par>
                            </p:childTnLst>
                          </p:cTn>
                        </p:par>
                        <p:par>
                          <p:cTn id="104" fill="hold">
                            <p:stCondLst>
                              <p:cond delay="600"/>
                            </p:stCondLst>
                            <p:childTnLst>
                              <p:par>
                                <p:cTn id="105" presetID="18" presetClass="entr" presetSubtype="12" fill="hold" nodeType="afterEffect">
                                  <p:stCondLst>
                                    <p:cond delay="0"/>
                                  </p:stCondLst>
                                  <p:childTnLst>
                                    <p:set>
                                      <p:cBhvr>
                                        <p:cTn id="106" dur="1" fill="hold">
                                          <p:stCondLst>
                                            <p:cond delay="0"/>
                                          </p:stCondLst>
                                        </p:cTn>
                                        <p:tgtEl>
                                          <p:spTgt spid="184"/>
                                        </p:tgtEl>
                                        <p:attrNameLst>
                                          <p:attrName>style.visibility</p:attrName>
                                        </p:attrNameLst>
                                      </p:cBhvr>
                                      <p:to>
                                        <p:strVal val="visible"/>
                                      </p:to>
                                    </p:set>
                                    <p:animEffect transition="in" filter="strips(downLeft)">
                                      <p:cBhvr>
                                        <p:cTn id="107" dur="200"/>
                                        <p:tgtEl>
                                          <p:spTgt spid="184"/>
                                        </p:tgtEl>
                                      </p:cBhvr>
                                    </p:animEffect>
                                  </p:childTnLst>
                                </p:cTn>
                              </p:par>
                            </p:childTnLst>
                          </p:cTn>
                        </p:par>
                        <p:par>
                          <p:cTn id="108" fill="hold">
                            <p:stCondLst>
                              <p:cond delay="800"/>
                            </p:stCondLst>
                            <p:childTnLst>
                              <p:par>
                                <p:cTn id="109" presetID="18" presetClass="entr" presetSubtype="6" fill="hold" nodeType="afterEffect">
                                  <p:stCondLst>
                                    <p:cond delay="0"/>
                                  </p:stCondLst>
                                  <p:childTnLst>
                                    <p:set>
                                      <p:cBhvr>
                                        <p:cTn id="110" dur="1" fill="hold">
                                          <p:stCondLst>
                                            <p:cond delay="0"/>
                                          </p:stCondLst>
                                        </p:cTn>
                                        <p:tgtEl>
                                          <p:spTgt spid="67"/>
                                        </p:tgtEl>
                                        <p:attrNameLst>
                                          <p:attrName>style.visibility</p:attrName>
                                        </p:attrNameLst>
                                      </p:cBhvr>
                                      <p:to>
                                        <p:strVal val="visible"/>
                                      </p:to>
                                    </p:set>
                                    <p:animEffect transition="in" filter="strips(downRight)">
                                      <p:cBhvr>
                                        <p:cTn id="111" dur="200"/>
                                        <p:tgtEl>
                                          <p:spTgt spid="67"/>
                                        </p:tgtEl>
                                      </p:cBhvr>
                                    </p:animEffect>
                                  </p:childTnLst>
                                </p:cTn>
                              </p:par>
                            </p:childTnLst>
                          </p:cTn>
                        </p:par>
                        <p:par>
                          <p:cTn id="112" fill="hold">
                            <p:stCondLst>
                              <p:cond delay="1000"/>
                            </p:stCondLst>
                            <p:childTnLst>
                              <p:par>
                                <p:cTn id="113" presetID="18" presetClass="entr" presetSubtype="12" fill="hold" nodeType="afterEffect">
                                  <p:stCondLst>
                                    <p:cond delay="0"/>
                                  </p:stCondLst>
                                  <p:childTnLst>
                                    <p:set>
                                      <p:cBhvr>
                                        <p:cTn id="114" dur="1" fill="hold">
                                          <p:stCondLst>
                                            <p:cond delay="0"/>
                                          </p:stCondLst>
                                        </p:cTn>
                                        <p:tgtEl>
                                          <p:spTgt spid="68"/>
                                        </p:tgtEl>
                                        <p:attrNameLst>
                                          <p:attrName>style.visibility</p:attrName>
                                        </p:attrNameLst>
                                      </p:cBhvr>
                                      <p:to>
                                        <p:strVal val="visible"/>
                                      </p:to>
                                    </p:set>
                                    <p:animEffect transition="in" filter="strips(downLeft)">
                                      <p:cBhvr>
                                        <p:cTn id="115" dur="200"/>
                                        <p:tgtEl>
                                          <p:spTgt spid="68"/>
                                        </p:tgtEl>
                                      </p:cBhvr>
                                    </p:animEffect>
                                  </p:childTnLst>
                                </p:cTn>
                              </p:par>
                            </p:childTnLst>
                          </p:cTn>
                        </p:par>
                        <p:par>
                          <p:cTn id="116" fill="hold">
                            <p:stCondLst>
                              <p:cond delay="1200"/>
                            </p:stCondLst>
                            <p:childTnLst>
                              <p:par>
                                <p:cTn id="117" presetID="18" presetClass="entr" presetSubtype="6" fill="hold" nodeType="afterEffect">
                                  <p:stCondLst>
                                    <p:cond delay="0"/>
                                  </p:stCondLst>
                                  <p:childTnLst>
                                    <p:set>
                                      <p:cBhvr>
                                        <p:cTn id="118" dur="1" fill="hold">
                                          <p:stCondLst>
                                            <p:cond delay="0"/>
                                          </p:stCondLst>
                                        </p:cTn>
                                        <p:tgtEl>
                                          <p:spTgt spid="181"/>
                                        </p:tgtEl>
                                        <p:attrNameLst>
                                          <p:attrName>style.visibility</p:attrName>
                                        </p:attrNameLst>
                                      </p:cBhvr>
                                      <p:to>
                                        <p:strVal val="visible"/>
                                      </p:to>
                                    </p:set>
                                    <p:animEffect transition="in" filter="strips(downRight)">
                                      <p:cBhvr>
                                        <p:cTn id="119" dur="200"/>
                                        <p:tgtEl>
                                          <p:spTgt spid="181"/>
                                        </p:tgtEl>
                                      </p:cBhvr>
                                    </p:animEffect>
                                  </p:childTnLst>
                                </p:cTn>
                              </p:par>
                            </p:childTnLst>
                          </p:cTn>
                        </p:par>
                        <p:par>
                          <p:cTn id="120" fill="hold">
                            <p:stCondLst>
                              <p:cond delay="1400"/>
                            </p:stCondLst>
                            <p:childTnLst>
                              <p:par>
                                <p:cTn id="121" presetID="18" presetClass="entr" presetSubtype="12" fill="hold" nodeType="afterEffect">
                                  <p:stCondLst>
                                    <p:cond delay="0"/>
                                  </p:stCondLst>
                                  <p:childTnLst>
                                    <p:set>
                                      <p:cBhvr>
                                        <p:cTn id="122" dur="1" fill="hold">
                                          <p:stCondLst>
                                            <p:cond delay="0"/>
                                          </p:stCondLst>
                                        </p:cTn>
                                        <p:tgtEl>
                                          <p:spTgt spid="182"/>
                                        </p:tgtEl>
                                        <p:attrNameLst>
                                          <p:attrName>style.visibility</p:attrName>
                                        </p:attrNameLst>
                                      </p:cBhvr>
                                      <p:to>
                                        <p:strVal val="visible"/>
                                      </p:to>
                                    </p:set>
                                    <p:animEffect transition="in" filter="strips(downLeft)">
                                      <p:cBhvr>
                                        <p:cTn id="123" dur="200"/>
                                        <p:tgtEl>
                                          <p:spTgt spid="182"/>
                                        </p:tgtEl>
                                      </p:cBhvr>
                                    </p:animEffect>
                                  </p:childTnLst>
                                </p:cTn>
                              </p:par>
                            </p:childTnLst>
                          </p:cTn>
                        </p:par>
                        <p:par>
                          <p:cTn id="124" fill="hold">
                            <p:stCondLst>
                              <p:cond delay="1600"/>
                            </p:stCondLst>
                            <p:childTnLst>
                              <p:par>
                                <p:cTn id="125" presetID="18" presetClass="entr" presetSubtype="3" fill="hold" nodeType="afterEffect">
                                  <p:stCondLst>
                                    <p:cond delay="0"/>
                                  </p:stCondLst>
                                  <p:childTnLst>
                                    <p:set>
                                      <p:cBhvr>
                                        <p:cTn id="126" dur="1" fill="hold">
                                          <p:stCondLst>
                                            <p:cond delay="0"/>
                                          </p:stCondLst>
                                        </p:cTn>
                                        <p:tgtEl>
                                          <p:spTgt spid="59"/>
                                        </p:tgtEl>
                                        <p:attrNameLst>
                                          <p:attrName>style.visibility</p:attrName>
                                        </p:attrNameLst>
                                      </p:cBhvr>
                                      <p:to>
                                        <p:strVal val="visible"/>
                                      </p:to>
                                    </p:set>
                                    <p:animEffect transition="in" filter="strips(upRight)">
                                      <p:cBhvr>
                                        <p:cTn id="127" dur="200"/>
                                        <p:tgtEl>
                                          <p:spTgt spid="59"/>
                                        </p:tgtEl>
                                      </p:cBhvr>
                                    </p:animEffect>
                                  </p:childTnLst>
                                </p:cTn>
                              </p:par>
                            </p:childTnLst>
                          </p:cTn>
                        </p:par>
                        <p:par>
                          <p:cTn id="128" fill="hold">
                            <p:stCondLst>
                              <p:cond delay="1800"/>
                            </p:stCondLst>
                            <p:childTnLst>
                              <p:par>
                                <p:cTn id="129" presetID="18" presetClass="entr" presetSubtype="9" fill="hold" nodeType="afterEffect">
                                  <p:stCondLst>
                                    <p:cond delay="0"/>
                                  </p:stCondLst>
                                  <p:childTnLst>
                                    <p:set>
                                      <p:cBhvr>
                                        <p:cTn id="130" dur="1" fill="hold">
                                          <p:stCondLst>
                                            <p:cond delay="0"/>
                                          </p:stCondLst>
                                        </p:cTn>
                                        <p:tgtEl>
                                          <p:spTgt spid="60"/>
                                        </p:tgtEl>
                                        <p:attrNameLst>
                                          <p:attrName>style.visibility</p:attrName>
                                        </p:attrNameLst>
                                      </p:cBhvr>
                                      <p:to>
                                        <p:strVal val="visible"/>
                                      </p:to>
                                    </p:set>
                                    <p:animEffect transition="in" filter="strips(upLeft)">
                                      <p:cBhvr>
                                        <p:cTn id="131" dur="200"/>
                                        <p:tgtEl>
                                          <p:spTgt spid="60"/>
                                        </p:tgtEl>
                                      </p:cBhvr>
                                    </p:animEffect>
                                  </p:childTnLst>
                                </p:cTn>
                              </p:par>
                            </p:childTnLst>
                          </p:cTn>
                        </p:par>
                        <p:par>
                          <p:cTn id="132" fill="hold">
                            <p:stCondLst>
                              <p:cond delay="2000"/>
                            </p:stCondLst>
                            <p:childTnLst>
                              <p:par>
                                <p:cTn id="133" presetID="18" presetClass="entr" presetSubtype="6" fill="hold" nodeType="afterEffect">
                                  <p:stCondLst>
                                    <p:cond delay="0"/>
                                  </p:stCondLst>
                                  <p:childTnLst>
                                    <p:set>
                                      <p:cBhvr>
                                        <p:cTn id="134" dur="1" fill="hold">
                                          <p:stCondLst>
                                            <p:cond delay="0"/>
                                          </p:stCondLst>
                                        </p:cTn>
                                        <p:tgtEl>
                                          <p:spTgt spid="104"/>
                                        </p:tgtEl>
                                        <p:attrNameLst>
                                          <p:attrName>style.visibility</p:attrName>
                                        </p:attrNameLst>
                                      </p:cBhvr>
                                      <p:to>
                                        <p:strVal val="visible"/>
                                      </p:to>
                                    </p:set>
                                    <p:animEffect transition="in" filter="strips(downRight)">
                                      <p:cBhvr>
                                        <p:cTn id="135" dur="200"/>
                                        <p:tgtEl>
                                          <p:spTgt spid="104"/>
                                        </p:tgtEl>
                                      </p:cBhvr>
                                    </p:animEffect>
                                  </p:childTnLst>
                                </p:cTn>
                              </p:par>
                            </p:childTnLst>
                          </p:cTn>
                        </p:par>
                        <p:par>
                          <p:cTn id="136" fill="hold">
                            <p:stCondLst>
                              <p:cond delay="2200"/>
                            </p:stCondLst>
                            <p:childTnLst>
                              <p:par>
                                <p:cTn id="137" presetID="18" presetClass="entr" presetSubtype="12" fill="hold" nodeType="afterEffect">
                                  <p:stCondLst>
                                    <p:cond delay="0"/>
                                  </p:stCondLst>
                                  <p:childTnLst>
                                    <p:set>
                                      <p:cBhvr>
                                        <p:cTn id="138" dur="1" fill="hold">
                                          <p:stCondLst>
                                            <p:cond delay="0"/>
                                          </p:stCondLst>
                                        </p:cTn>
                                        <p:tgtEl>
                                          <p:spTgt spid="105"/>
                                        </p:tgtEl>
                                        <p:attrNameLst>
                                          <p:attrName>style.visibility</p:attrName>
                                        </p:attrNameLst>
                                      </p:cBhvr>
                                      <p:to>
                                        <p:strVal val="visible"/>
                                      </p:to>
                                    </p:set>
                                    <p:animEffect transition="in" filter="strips(downLeft)">
                                      <p:cBhvr>
                                        <p:cTn id="139" dur="200"/>
                                        <p:tgtEl>
                                          <p:spTgt spid="105"/>
                                        </p:tgtEl>
                                      </p:cBhvr>
                                    </p:animEffect>
                                  </p:childTnLst>
                                </p:cTn>
                              </p:par>
                            </p:childTnLst>
                          </p:cTn>
                        </p:par>
                        <p:par>
                          <p:cTn id="140" fill="hold">
                            <p:stCondLst>
                              <p:cond delay="2400"/>
                            </p:stCondLst>
                            <p:childTnLst>
                              <p:par>
                                <p:cTn id="141" presetID="18" presetClass="entr" presetSubtype="6" fill="hold" nodeType="afterEffect">
                                  <p:stCondLst>
                                    <p:cond delay="0"/>
                                  </p:stCondLst>
                                  <p:childTnLst>
                                    <p:set>
                                      <p:cBhvr>
                                        <p:cTn id="142" dur="1" fill="hold">
                                          <p:stCondLst>
                                            <p:cond delay="0"/>
                                          </p:stCondLst>
                                        </p:cTn>
                                        <p:tgtEl>
                                          <p:spTgt spid="106"/>
                                        </p:tgtEl>
                                        <p:attrNameLst>
                                          <p:attrName>style.visibility</p:attrName>
                                        </p:attrNameLst>
                                      </p:cBhvr>
                                      <p:to>
                                        <p:strVal val="visible"/>
                                      </p:to>
                                    </p:set>
                                    <p:animEffect transition="in" filter="strips(downRight)">
                                      <p:cBhvr>
                                        <p:cTn id="143" dur="200"/>
                                        <p:tgtEl>
                                          <p:spTgt spid="106"/>
                                        </p:tgtEl>
                                      </p:cBhvr>
                                    </p:animEffect>
                                  </p:childTnLst>
                                </p:cTn>
                              </p:par>
                            </p:childTnLst>
                          </p:cTn>
                        </p:par>
                        <p:par>
                          <p:cTn id="144" fill="hold">
                            <p:stCondLst>
                              <p:cond delay="2600"/>
                            </p:stCondLst>
                            <p:childTnLst>
                              <p:par>
                                <p:cTn id="145" presetID="18" presetClass="entr" presetSubtype="12" fill="hold" nodeType="afterEffect">
                                  <p:stCondLst>
                                    <p:cond delay="0"/>
                                  </p:stCondLst>
                                  <p:childTnLst>
                                    <p:set>
                                      <p:cBhvr>
                                        <p:cTn id="146" dur="1" fill="hold">
                                          <p:stCondLst>
                                            <p:cond delay="0"/>
                                          </p:stCondLst>
                                        </p:cTn>
                                        <p:tgtEl>
                                          <p:spTgt spid="107"/>
                                        </p:tgtEl>
                                        <p:attrNameLst>
                                          <p:attrName>style.visibility</p:attrName>
                                        </p:attrNameLst>
                                      </p:cBhvr>
                                      <p:to>
                                        <p:strVal val="visible"/>
                                      </p:to>
                                    </p:set>
                                    <p:animEffect transition="in" filter="strips(downLeft)">
                                      <p:cBhvr>
                                        <p:cTn id="147" dur="200"/>
                                        <p:tgtEl>
                                          <p:spTgt spid="107"/>
                                        </p:tgtEl>
                                      </p:cBhvr>
                                    </p:animEffect>
                                  </p:childTnLst>
                                </p:cTn>
                              </p:par>
                            </p:childTnLst>
                          </p:cTn>
                        </p:par>
                        <p:par>
                          <p:cTn id="148" fill="hold">
                            <p:stCondLst>
                              <p:cond delay="2800"/>
                            </p:stCondLst>
                            <p:childTnLst>
                              <p:par>
                                <p:cTn id="149" presetID="18" presetClass="entr" presetSubtype="6" fill="hold" nodeType="afterEffect">
                                  <p:stCondLst>
                                    <p:cond delay="0"/>
                                  </p:stCondLst>
                                  <p:childTnLst>
                                    <p:set>
                                      <p:cBhvr>
                                        <p:cTn id="150" dur="1" fill="hold">
                                          <p:stCondLst>
                                            <p:cond delay="0"/>
                                          </p:stCondLst>
                                        </p:cTn>
                                        <p:tgtEl>
                                          <p:spTgt spid="293"/>
                                        </p:tgtEl>
                                        <p:attrNameLst>
                                          <p:attrName>style.visibility</p:attrName>
                                        </p:attrNameLst>
                                      </p:cBhvr>
                                      <p:to>
                                        <p:strVal val="visible"/>
                                      </p:to>
                                    </p:set>
                                    <p:animEffect transition="in" filter="strips(downRight)">
                                      <p:cBhvr>
                                        <p:cTn id="151" dur="200"/>
                                        <p:tgtEl>
                                          <p:spTgt spid="293"/>
                                        </p:tgtEl>
                                      </p:cBhvr>
                                    </p:animEffect>
                                  </p:childTnLst>
                                </p:cTn>
                              </p:par>
                            </p:childTnLst>
                          </p:cTn>
                        </p:par>
                        <p:par>
                          <p:cTn id="152" fill="hold">
                            <p:stCondLst>
                              <p:cond delay="3000"/>
                            </p:stCondLst>
                            <p:childTnLst>
                              <p:par>
                                <p:cTn id="153" presetID="18" presetClass="entr" presetSubtype="6" fill="hold" nodeType="afterEffect">
                                  <p:stCondLst>
                                    <p:cond delay="0"/>
                                  </p:stCondLst>
                                  <p:childTnLst>
                                    <p:set>
                                      <p:cBhvr>
                                        <p:cTn id="154" dur="1" fill="hold">
                                          <p:stCondLst>
                                            <p:cond delay="0"/>
                                          </p:stCondLst>
                                        </p:cTn>
                                        <p:tgtEl>
                                          <p:spTgt spid="295"/>
                                        </p:tgtEl>
                                        <p:attrNameLst>
                                          <p:attrName>style.visibility</p:attrName>
                                        </p:attrNameLst>
                                      </p:cBhvr>
                                      <p:to>
                                        <p:strVal val="visible"/>
                                      </p:to>
                                    </p:set>
                                    <p:animEffect transition="in" filter="strips(downRight)">
                                      <p:cBhvr>
                                        <p:cTn id="155" dur="200"/>
                                        <p:tgtEl>
                                          <p:spTgt spid="295"/>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70"/>
                                        </p:tgtEl>
                                        <p:attrNameLst>
                                          <p:attrName>style.visibility</p:attrName>
                                        </p:attrNameLst>
                                      </p:cBhvr>
                                      <p:to>
                                        <p:strVal val="visible"/>
                                      </p:to>
                                    </p:set>
                                    <p:animEffect transition="in" filter="fade">
                                      <p:cBhvr>
                                        <p:cTn id="160" dur="500"/>
                                        <p:tgtEl>
                                          <p:spTgt spid="70"/>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71"/>
                                        </p:tgtEl>
                                        <p:attrNameLst>
                                          <p:attrName>style.visibility</p:attrName>
                                        </p:attrNameLst>
                                      </p:cBhvr>
                                      <p:to>
                                        <p:strVal val="visible"/>
                                      </p:to>
                                    </p:set>
                                    <p:animEffect transition="in" filter="fade">
                                      <p:cBhvr>
                                        <p:cTn id="163" dur="500"/>
                                        <p:tgtEl>
                                          <p:spTgt spid="71"/>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73"/>
                                        </p:tgtEl>
                                        <p:attrNameLst>
                                          <p:attrName>style.visibility</p:attrName>
                                        </p:attrNameLst>
                                      </p:cBhvr>
                                      <p:to>
                                        <p:strVal val="visible"/>
                                      </p:to>
                                    </p:set>
                                    <p:animEffect transition="in" filter="fade">
                                      <p:cBhvr>
                                        <p:cTn id="166" dur="500"/>
                                        <p:tgtEl>
                                          <p:spTgt spid="73"/>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69"/>
                                        </p:tgtEl>
                                        <p:attrNameLst>
                                          <p:attrName>style.visibility</p:attrName>
                                        </p:attrNameLst>
                                      </p:cBhvr>
                                      <p:to>
                                        <p:strVal val="visible"/>
                                      </p:to>
                                    </p:set>
                                    <p:animEffect transition="in" filter="fade">
                                      <p:cBhvr>
                                        <p:cTn id="169" dur="500"/>
                                        <p:tgtEl>
                                          <p:spTgt spid="69"/>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74"/>
                                        </p:tgtEl>
                                        <p:attrNameLst>
                                          <p:attrName>style.visibility</p:attrName>
                                        </p:attrNameLst>
                                      </p:cBhvr>
                                      <p:to>
                                        <p:strVal val="visible"/>
                                      </p:to>
                                    </p:set>
                                    <p:animEffect transition="in" filter="fade">
                                      <p:cBhvr>
                                        <p:cTn id="172" dur="500"/>
                                        <p:tgtEl>
                                          <p:spTgt spid="74"/>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75"/>
                                        </p:tgtEl>
                                        <p:attrNameLst>
                                          <p:attrName>style.visibility</p:attrName>
                                        </p:attrNameLst>
                                      </p:cBhvr>
                                      <p:to>
                                        <p:strVal val="visible"/>
                                      </p:to>
                                    </p:set>
                                    <p:animEffect transition="in" filter="fade">
                                      <p:cBhvr>
                                        <p:cTn id="175" dur="500"/>
                                        <p:tgtEl>
                                          <p:spTgt spid="75"/>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80"/>
                                        </p:tgtEl>
                                        <p:attrNameLst>
                                          <p:attrName>style.visibility</p:attrName>
                                        </p:attrNameLst>
                                      </p:cBhvr>
                                      <p:to>
                                        <p:strVal val="visible"/>
                                      </p:to>
                                    </p:set>
                                    <p:animEffect transition="in" filter="fade">
                                      <p:cBhvr>
                                        <p:cTn id="178" dur="500"/>
                                        <p:tgtEl>
                                          <p:spTgt spid="80"/>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82"/>
                                        </p:tgtEl>
                                        <p:attrNameLst>
                                          <p:attrName>style.visibility</p:attrName>
                                        </p:attrNameLst>
                                      </p:cBhvr>
                                      <p:to>
                                        <p:strVal val="visible"/>
                                      </p:to>
                                    </p:set>
                                    <p:animEffect transition="in" filter="fade">
                                      <p:cBhvr>
                                        <p:cTn id="181" dur="500"/>
                                        <p:tgtEl>
                                          <p:spTgt spid="82"/>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83"/>
                                        </p:tgtEl>
                                        <p:attrNameLst>
                                          <p:attrName>style.visibility</p:attrName>
                                        </p:attrNameLst>
                                      </p:cBhvr>
                                      <p:to>
                                        <p:strVal val="visible"/>
                                      </p:to>
                                    </p:set>
                                    <p:animEffect transition="in" filter="fade">
                                      <p:cBhvr>
                                        <p:cTn id="184" dur="500"/>
                                        <p:tgtEl>
                                          <p:spTgt spid="83"/>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77"/>
                                        </p:tgtEl>
                                        <p:attrNameLst>
                                          <p:attrName>style.visibility</p:attrName>
                                        </p:attrNameLst>
                                      </p:cBhvr>
                                      <p:to>
                                        <p:strVal val="visible"/>
                                      </p:to>
                                    </p:set>
                                    <p:animEffect transition="in" filter="fade">
                                      <p:cBhvr>
                                        <p:cTn id="187" dur="500"/>
                                        <p:tgtEl>
                                          <p:spTgt spid="77"/>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84"/>
                                        </p:tgtEl>
                                        <p:attrNameLst>
                                          <p:attrName>style.visibility</p:attrName>
                                        </p:attrNameLst>
                                      </p:cBhvr>
                                      <p:to>
                                        <p:strVal val="visible"/>
                                      </p:to>
                                    </p:set>
                                    <p:animEffect transition="in" filter="fade">
                                      <p:cBhvr>
                                        <p:cTn id="190" dur="500"/>
                                        <p:tgtEl>
                                          <p:spTgt spid="84"/>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85"/>
                                        </p:tgtEl>
                                        <p:attrNameLst>
                                          <p:attrName>style.visibility</p:attrName>
                                        </p:attrNameLst>
                                      </p:cBhvr>
                                      <p:to>
                                        <p:strVal val="visible"/>
                                      </p:to>
                                    </p:set>
                                    <p:animEffect transition="in" filter="fade">
                                      <p:cBhvr>
                                        <p:cTn id="193" dur="500"/>
                                        <p:tgtEl>
                                          <p:spTgt spid="85"/>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79"/>
                                        </p:tgtEl>
                                        <p:attrNameLst>
                                          <p:attrName>style.visibility</p:attrName>
                                        </p:attrNameLst>
                                      </p:cBhvr>
                                      <p:to>
                                        <p:strVal val="visible"/>
                                      </p:to>
                                    </p:set>
                                    <p:animEffect transition="in" filter="fade">
                                      <p:cBhvr>
                                        <p:cTn id="19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80" grpId="0" animBg="1"/>
      <p:bldP spid="69" grpId="0" animBg="1"/>
      <p:bldP spid="70" grpId="0" animBg="1"/>
      <p:bldP spid="71" grpId="0"/>
      <p:bldP spid="73" grpId="0" animBg="1"/>
      <p:bldP spid="74" grpId="0"/>
      <p:bldP spid="75" grpId="0" animBg="1"/>
      <p:bldP spid="82" grpId="0"/>
      <p:bldP spid="83" grpId="0" animBg="1"/>
      <p:bldP spid="84" grpId="0"/>
      <p:bldP spid="85" grpId="0" animBg="1"/>
      <p:bldP spid="7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Temporal Blocking</a:t>
            </a:r>
            <a:endParaRPr lang="en-US" dirty="0"/>
          </a:p>
        </p:txBody>
      </p:sp>
      <p:sp>
        <p:nvSpPr>
          <p:cNvPr id="3" name="Content Placeholder 2"/>
          <p:cNvSpPr>
            <a:spLocks noGrp="1"/>
          </p:cNvSpPr>
          <p:nvPr>
            <p:ph idx="1"/>
          </p:nvPr>
        </p:nvSpPr>
        <p:spPr>
          <a:xfrm>
            <a:off x="457200" y="1134697"/>
            <a:ext cx="8229600" cy="4525963"/>
          </a:xfrm>
        </p:spPr>
        <p:txBody>
          <a:bodyPr>
            <a:normAutofit/>
          </a:bodyPr>
          <a:lstStyle/>
          <a:p>
            <a:pPr marL="0" indent="0">
              <a:buNone/>
            </a:pPr>
            <a:r>
              <a:rPr lang="en-US" dirty="0" smtClean="0"/>
              <a:t>A pixel can be updated for the </a:t>
            </a:r>
            <a:r>
              <a:rPr lang="en-US" i="1" dirty="0" err="1" smtClean="0"/>
              <a:t>k</a:t>
            </a:r>
            <a:r>
              <a:rPr lang="en-US" baseline="30000" dirty="0" err="1" smtClean="0"/>
              <a:t>th</a:t>
            </a:r>
            <a:r>
              <a:rPr lang="en-US" dirty="0" smtClean="0"/>
              <a:t> time only if all other pixels have been updated </a:t>
            </a:r>
            <a:r>
              <a:rPr lang="en-US" i="1" dirty="0" smtClean="0"/>
              <a:t>k</a:t>
            </a:r>
            <a:r>
              <a:rPr lang="en-US" dirty="0" smtClean="0"/>
              <a:t>-1 times.</a:t>
            </a:r>
          </a:p>
        </p:txBody>
      </p:sp>
      <p:grpSp>
        <p:nvGrpSpPr>
          <p:cNvPr id="7" name="Group 25"/>
          <p:cNvGrpSpPr/>
          <p:nvPr/>
        </p:nvGrpSpPr>
        <p:grpSpPr>
          <a:xfrm>
            <a:off x="229541" y="1450660"/>
            <a:ext cx="1675459" cy="584775"/>
            <a:chOff x="925948" y="2373748"/>
            <a:chExt cx="1675459" cy="584775"/>
          </a:xfrm>
        </p:grpSpPr>
        <p:cxnSp>
          <p:nvCxnSpPr>
            <p:cNvPr id="8" name="Straight Connector 7"/>
            <p:cNvCxnSpPr/>
            <p:nvPr/>
          </p:nvCxnSpPr>
          <p:spPr>
            <a:xfrm>
              <a:off x="1209023" y="2877128"/>
              <a:ext cx="9906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25948" y="2373748"/>
              <a:ext cx="1675459" cy="584775"/>
            </a:xfrm>
            <a:prstGeom prst="rect">
              <a:avLst/>
            </a:prstGeom>
            <a:noFill/>
          </p:spPr>
          <p:txBody>
            <a:bodyPr wrap="none" rtlCol="0">
              <a:spAutoFit/>
            </a:bodyPr>
            <a:lstStyle/>
            <a:p>
              <a:r>
                <a:rPr lang="en-US" sz="3200" b="1" dirty="0" smtClean="0">
                  <a:solidFill>
                    <a:srgbClr val="FF0000"/>
                  </a:solidFill>
                  <a:latin typeface="Bradley Hand ITC" pitchFamily="66" charset="0"/>
                </a:rPr>
                <a:t>neighbor</a:t>
              </a:r>
              <a:endParaRPr lang="en-US" sz="3200" b="1" dirty="0">
                <a:solidFill>
                  <a:srgbClr val="FF0000"/>
                </a:solidFill>
                <a:latin typeface="Bradley Hand ITC" pitchFamily="66" charset="0"/>
              </a:endParaRPr>
            </a:p>
          </p:txBody>
        </p:sp>
      </p:grpSp>
    </p:spTree>
  </p:cSld>
  <p:clrMapOvr>
    <a:masterClrMapping/>
  </p:clrMapOvr>
  <p:transition advTm="12703"/>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Temporal Blocking</a:t>
            </a:r>
            <a:endParaRPr lang="en-US" dirty="0"/>
          </a:p>
        </p:txBody>
      </p:sp>
      <p:sp>
        <p:nvSpPr>
          <p:cNvPr id="3" name="Content Placeholder 2"/>
          <p:cNvSpPr>
            <a:spLocks noGrp="1"/>
          </p:cNvSpPr>
          <p:nvPr>
            <p:ph idx="1"/>
          </p:nvPr>
        </p:nvSpPr>
        <p:spPr>
          <a:xfrm>
            <a:off x="457200" y="1134174"/>
            <a:ext cx="8305800" cy="4525963"/>
          </a:xfrm>
        </p:spPr>
        <p:txBody>
          <a:bodyPr>
            <a:normAutofit/>
          </a:bodyPr>
          <a:lstStyle/>
          <a:p>
            <a:pPr marL="0" indent="0">
              <a:buNone/>
            </a:pPr>
            <a:r>
              <a:rPr lang="en-US" dirty="0" smtClean="0"/>
              <a:t>A pixel can be updated for the </a:t>
            </a:r>
            <a:r>
              <a:rPr lang="en-US" i="1" dirty="0" err="1" smtClean="0"/>
              <a:t>k</a:t>
            </a:r>
            <a:r>
              <a:rPr lang="en-US" baseline="30000" dirty="0" err="1" smtClean="0"/>
              <a:t>th</a:t>
            </a:r>
            <a:r>
              <a:rPr lang="en-US" dirty="0" smtClean="0"/>
              <a:t> time only if all other pixels have been updated </a:t>
            </a:r>
            <a:r>
              <a:rPr lang="en-US" i="1" dirty="0" smtClean="0"/>
              <a:t>k</a:t>
            </a:r>
            <a:r>
              <a:rPr lang="en-US" dirty="0" smtClean="0"/>
              <a:t>-1 times.</a:t>
            </a:r>
          </a:p>
          <a:p>
            <a:pPr marL="0" indent="0">
              <a:buNone/>
            </a:pPr>
            <a:endParaRPr lang="en-US" sz="900" dirty="0" smtClean="0"/>
          </a:p>
        </p:txBody>
      </p:sp>
      <p:pic>
        <p:nvPicPr>
          <p:cNvPr id="48" name="Picture 2" descr="F:\Research\Streaming2DMultiGrid\Code\Test\misha.small.jpg"/>
          <p:cNvPicPr>
            <a:picLocks noChangeAspect="1" noChangeArrowheads="1"/>
          </p:cNvPicPr>
          <p:nvPr/>
        </p:nvPicPr>
        <p:blipFill>
          <a:blip r:embed="rId4"/>
          <a:srcRect/>
          <a:stretch>
            <a:fillRect/>
          </a:stretch>
        </p:blipFill>
        <p:spPr bwMode="auto">
          <a:xfrm>
            <a:off x="5758005" y="3114219"/>
            <a:ext cx="2347058" cy="3104173"/>
          </a:xfrm>
          <a:prstGeom prst="rect">
            <a:avLst/>
          </a:prstGeom>
          <a:noFill/>
        </p:spPr>
      </p:pic>
      <p:sp>
        <p:nvSpPr>
          <p:cNvPr id="52" name="Rectangle 51"/>
          <p:cNvSpPr/>
          <p:nvPr/>
        </p:nvSpPr>
        <p:spPr>
          <a:xfrm>
            <a:off x="5743322" y="3834384"/>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53" name="Rectangle 52"/>
          <p:cNvSpPr/>
          <p:nvPr/>
        </p:nvSpPr>
        <p:spPr>
          <a:xfrm>
            <a:off x="5743322" y="4072128"/>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54" name="Rectangle 53"/>
          <p:cNvSpPr/>
          <p:nvPr/>
        </p:nvSpPr>
        <p:spPr>
          <a:xfrm>
            <a:off x="5743322" y="4315834"/>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55" name="Rectangle 54"/>
          <p:cNvSpPr/>
          <p:nvPr/>
        </p:nvSpPr>
        <p:spPr>
          <a:xfrm>
            <a:off x="5743322" y="4556157"/>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56" name="Rectangle 55"/>
          <p:cNvSpPr/>
          <p:nvPr/>
        </p:nvSpPr>
        <p:spPr>
          <a:xfrm>
            <a:off x="5743322" y="4796481"/>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57" name="Rectangle 56"/>
          <p:cNvSpPr/>
          <p:nvPr/>
        </p:nvSpPr>
        <p:spPr>
          <a:xfrm>
            <a:off x="5743322" y="5036804"/>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58" name="Rectangle 57"/>
          <p:cNvSpPr/>
          <p:nvPr/>
        </p:nvSpPr>
        <p:spPr>
          <a:xfrm>
            <a:off x="5743322" y="5277127"/>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59" name="Rectangle 58"/>
          <p:cNvSpPr/>
          <p:nvPr/>
        </p:nvSpPr>
        <p:spPr>
          <a:xfrm>
            <a:off x="5743322" y="5517450"/>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60" name="Rectangle 59"/>
          <p:cNvSpPr/>
          <p:nvPr/>
        </p:nvSpPr>
        <p:spPr>
          <a:xfrm>
            <a:off x="5743322" y="5757773"/>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61" name="Rectangle 60"/>
          <p:cNvSpPr/>
          <p:nvPr/>
        </p:nvSpPr>
        <p:spPr>
          <a:xfrm>
            <a:off x="5743322" y="5998096"/>
            <a:ext cx="2362200" cy="240323"/>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grpSp>
        <p:nvGrpSpPr>
          <p:cNvPr id="4" name="Group 49"/>
          <p:cNvGrpSpPr/>
          <p:nvPr/>
        </p:nvGrpSpPr>
        <p:grpSpPr>
          <a:xfrm>
            <a:off x="3414576" y="3704154"/>
            <a:ext cx="1109546" cy="1467465"/>
            <a:chOff x="4300654" y="4857135"/>
            <a:chExt cx="1109546" cy="1467465"/>
          </a:xfrm>
        </p:grpSpPr>
        <p:pic>
          <p:nvPicPr>
            <p:cNvPr id="72" name="Picture 2" descr="F:\Research\Streaming2DMultiGrid\Code\Test\misha.small.jpg"/>
            <p:cNvPicPr>
              <a:picLocks noChangeAspect="1" noChangeArrowheads="1"/>
            </p:cNvPicPr>
            <p:nvPr/>
          </p:nvPicPr>
          <p:blipFill>
            <a:blip r:embed="rId5" cstate="print"/>
            <a:srcRect/>
            <a:stretch>
              <a:fillRect/>
            </a:stretch>
          </p:blipFill>
          <p:spPr bwMode="auto">
            <a:xfrm>
              <a:off x="4300654" y="4857135"/>
              <a:ext cx="1109546" cy="1467465"/>
            </a:xfrm>
            <a:prstGeom prst="ellipse">
              <a:avLst/>
            </a:prstGeom>
            <a:ln>
              <a:noFill/>
            </a:ln>
            <a:effectLst>
              <a:softEdge rad="112500"/>
            </a:effectLst>
          </p:spPr>
        </p:pic>
        <p:sp>
          <p:nvSpPr>
            <p:cNvPr id="73" name="Flowchart: Magnetic Disk 72"/>
            <p:cNvSpPr/>
            <p:nvPr/>
          </p:nvSpPr>
          <p:spPr>
            <a:xfrm>
              <a:off x="4324928" y="4858328"/>
              <a:ext cx="1066800" cy="1447800"/>
            </a:xfrm>
            <a:prstGeom prst="flowChartMagneticDisk">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5" name="Straight Arrow Connector 74"/>
          <p:cNvCxnSpPr>
            <a:endCxn id="108" idx="1"/>
          </p:cNvCxnSpPr>
          <p:nvPr/>
        </p:nvCxnSpPr>
        <p:spPr>
          <a:xfrm flipV="1">
            <a:off x="4505650" y="3232170"/>
            <a:ext cx="1238804" cy="1197077"/>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endCxn id="98" idx="1"/>
          </p:cNvCxnSpPr>
          <p:nvPr/>
        </p:nvCxnSpPr>
        <p:spPr>
          <a:xfrm flipV="1">
            <a:off x="4505650" y="3469914"/>
            <a:ext cx="1238804" cy="959333"/>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endCxn id="107" idx="1"/>
          </p:cNvCxnSpPr>
          <p:nvPr/>
        </p:nvCxnSpPr>
        <p:spPr>
          <a:xfrm flipV="1">
            <a:off x="4505650" y="3707658"/>
            <a:ext cx="1238804" cy="721589"/>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5744454" y="3112008"/>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81" name="Rectangle 80"/>
          <p:cNvSpPr/>
          <p:nvPr/>
        </p:nvSpPr>
        <p:spPr>
          <a:xfrm>
            <a:off x="5744454" y="3349752"/>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82" name="Rectangle 81"/>
          <p:cNvSpPr/>
          <p:nvPr/>
        </p:nvSpPr>
        <p:spPr>
          <a:xfrm>
            <a:off x="5744454" y="3587496"/>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49" name="Rectangle 48"/>
          <p:cNvSpPr/>
          <p:nvPr/>
        </p:nvSpPr>
        <p:spPr>
          <a:xfrm>
            <a:off x="5744454" y="3112008"/>
            <a:ext cx="2362200" cy="240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50" name="Rectangle 49"/>
          <p:cNvSpPr/>
          <p:nvPr/>
        </p:nvSpPr>
        <p:spPr>
          <a:xfrm>
            <a:off x="5744454" y="3349752"/>
            <a:ext cx="2362200" cy="240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51" name="Rectangle 50"/>
          <p:cNvSpPr/>
          <p:nvPr/>
        </p:nvSpPr>
        <p:spPr>
          <a:xfrm>
            <a:off x="5744454" y="3587496"/>
            <a:ext cx="2362200" cy="240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83" name="Rectangle 82"/>
          <p:cNvSpPr/>
          <p:nvPr/>
        </p:nvSpPr>
        <p:spPr>
          <a:xfrm>
            <a:off x="5744454" y="3112008"/>
            <a:ext cx="2362200" cy="2403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a:t>
            </a:r>
            <a:r>
              <a:rPr lang="en-US" b="1" dirty="0" smtClean="0">
                <a:solidFill>
                  <a:schemeClr val="accent6">
                    <a:lumMod val="60000"/>
                    <a:lumOff val="40000"/>
                  </a:schemeClr>
                </a:solidFill>
                <a:effectLst>
                  <a:outerShdw blurRad="38100" dist="38100" dir="2700000" algn="tl">
                    <a:srgbClr val="000000">
                      <a:alpha val="43137"/>
                    </a:srgbClr>
                  </a:outerShdw>
                </a:effectLst>
              </a:rPr>
              <a:t>1</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cxnSp>
        <p:nvCxnSpPr>
          <p:cNvPr id="90" name="Straight Arrow Connector 89"/>
          <p:cNvCxnSpPr/>
          <p:nvPr/>
        </p:nvCxnSpPr>
        <p:spPr>
          <a:xfrm flipV="1">
            <a:off x="4505650" y="3948426"/>
            <a:ext cx="1237672" cy="473897"/>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5743322" y="3834384"/>
            <a:ext cx="2362200" cy="240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98" name="Rectangle 97"/>
          <p:cNvSpPr/>
          <p:nvPr/>
        </p:nvSpPr>
        <p:spPr>
          <a:xfrm>
            <a:off x="5744454" y="3349752"/>
            <a:ext cx="2362200" cy="2403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a:t>
            </a:r>
            <a:r>
              <a:rPr lang="en-US" b="1" dirty="0" smtClean="0">
                <a:solidFill>
                  <a:schemeClr val="accent6">
                    <a:lumMod val="60000"/>
                    <a:lumOff val="40000"/>
                  </a:schemeClr>
                </a:solidFill>
                <a:effectLst>
                  <a:outerShdw blurRad="38100" dist="38100" dir="2700000" algn="tl">
                    <a:srgbClr val="000000">
                      <a:alpha val="43137"/>
                    </a:srgbClr>
                  </a:outerShdw>
                </a:effectLst>
              </a:rPr>
              <a:t>1</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cxnSp>
        <p:nvCxnSpPr>
          <p:cNvPr id="99" name="Straight Arrow Connector 98"/>
          <p:cNvCxnSpPr/>
          <p:nvPr/>
        </p:nvCxnSpPr>
        <p:spPr>
          <a:xfrm flipV="1">
            <a:off x="4505650" y="4188749"/>
            <a:ext cx="1237672" cy="233574"/>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5743322" y="4072128"/>
            <a:ext cx="2362200" cy="240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107" name="Rectangle 106"/>
          <p:cNvSpPr/>
          <p:nvPr/>
        </p:nvSpPr>
        <p:spPr>
          <a:xfrm>
            <a:off x="5744454" y="3587496"/>
            <a:ext cx="2362200" cy="2403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a:t>
            </a:r>
            <a:r>
              <a:rPr lang="en-US" b="1" dirty="0" smtClean="0">
                <a:solidFill>
                  <a:schemeClr val="accent6">
                    <a:lumMod val="60000"/>
                    <a:lumOff val="40000"/>
                  </a:schemeClr>
                </a:solidFill>
                <a:effectLst>
                  <a:outerShdw blurRad="38100" dist="38100" dir="2700000" algn="tl">
                    <a:srgbClr val="000000">
                      <a:alpha val="43137"/>
                    </a:srgbClr>
                  </a:outerShdw>
                </a:effectLst>
              </a:rPr>
              <a:t>1</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108" name="Rectangle 107"/>
          <p:cNvSpPr/>
          <p:nvPr/>
        </p:nvSpPr>
        <p:spPr>
          <a:xfrm>
            <a:off x="5744454" y="3112008"/>
            <a:ext cx="2362200" cy="24032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1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a:t>
            </a:r>
            <a:r>
              <a:rPr lang="en-US" b="1" dirty="0" smtClean="0">
                <a:solidFill>
                  <a:schemeClr val="accent6">
                    <a:lumMod val="60000"/>
                    <a:lumOff val="40000"/>
                  </a:schemeClr>
                </a:solidFill>
                <a:effectLst>
                  <a:outerShdw blurRad="38100" dist="38100" dir="2700000" algn="tl">
                    <a:srgbClr val="000000">
                      <a:alpha val="43137"/>
                    </a:srgbClr>
                  </a:outerShdw>
                </a:effectLst>
              </a:rPr>
              <a:t>2</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cxnSp>
        <p:nvCxnSpPr>
          <p:cNvPr id="119" name="Straight Arrow Connector 118"/>
          <p:cNvCxnSpPr/>
          <p:nvPr/>
        </p:nvCxnSpPr>
        <p:spPr>
          <a:xfrm>
            <a:off x="4505650" y="4422323"/>
            <a:ext cx="1237672" cy="6749"/>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a:off x="5743322" y="4319016"/>
            <a:ext cx="2362200" cy="240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125" name="Rectangle 124"/>
          <p:cNvSpPr/>
          <p:nvPr/>
        </p:nvSpPr>
        <p:spPr>
          <a:xfrm>
            <a:off x="5743322" y="3834384"/>
            <a:ext cx="2362200" cy="2403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a:t>
            </a:r>
            <a:r>
              <a:rPr lang="en-US" b="1" dirty="0" smtClean="0">
                <a:solidFill>
                  <a:schemeClr val="accent6">
                    <a:lumMod val="60000"/>
                    <a:lumOff val="40000"/>
                  </a:schemeClr>
                </a:solidFill>
                <a:effectLst>
                  <a:outerShdw blurRad="38100" dist="38100" dir="2700000" algn="tl">
                    <a:srgbClr val="000000">
                      <a:alpha val="43137"/>
                    </a:srgbClr>
                  </a:outerShdw>
                </a:effectLst>
              </a:rPr>
              <a:t>1</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126" name="Rectangle 125"/>
          <p:cNvSpPr/>
          <p:nvPr/>
        </p:nvSpPr>
        <p:spPr>
          <a:xfrm>
            <a:off x="5744454" y="3349752"/>
            <a:ext cx="2362200" cy="24032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1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a:t>
            </a:r>
            <a:r>
              <a:rPr lang="en-US" b="1" dirty="0" smtClean="0">
                <a:solidFill>
                  <a:schemeClr val="accent6">
                    <a:lumMod val="60000"/>
                    <a:lumOff val="40000"/>
                  </a:schemeClr>
                </a:solidFill>
                <a:effectLst>
                  <a:outerShdw blurRad="38100" dist="38100" dir="2700000" algn="tl">
                    <a:srgbClr val="000000">
                      <a:alpha val="43137"/>
                    </a:srgbClr>
                  </a:outerShdw>
                </a:effectLst>
              </a:rPr>
              <a:t>2</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135" name="Rectangle 134"/>
          <p:cNvSpPr/>
          <p:nvPr/>
        </p:nvSpPr>
        <p:spPr>
          <a:xfrm>
            <a:off x="5743322" y="4556760"/>
            <a:ext cx="2362200" cy="240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cxnSp>
        <p:nvCxnSpPr>
          <p:cNvPr id="137" name="Straight Arrow Connector 136"/>
          <p:cNvCxnSpPr/>
          <p:nvPr/>
        </p:nvCxnSpPr>
        <p:spPr>
          <a:xfrm>
            <a:off x="4505650" y="4422323"/>
            <a:ext cx="1237672" cy="247072"/>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81" name="Rectangle 180"/>
          <p:cNvSpPr/>
          <p:nvPr/>
        </p:nvSpPr>
        <p:spPr>
          <a:xfrm>
            <a:off x="5743322" y="4072128"/>
            <a:ext cx="2362200" cy="2403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a:t>
            </a:r>
            <a:r>
              <a:rPr lang="en-US" b="1" dirty="0" smtClean="0">
                <a:solidFill>
                  <a:schemeClr val="accent6">
                    <a:lumMod val="60000"/>
                    <a:lumOff val="40000"/>
                  </a:schemeClr>
                </a:solidFill>
                <a:effectLst>
                  <a:outerShdw blurRad="38100" dist="38100" dir="2700000" algn="tl">
                    <a:srgbClr val="000000">
                      <a:alpha val="43137"/>
                    </a:srgbClr>
                  </a:outerShdw>
                </a:effectLst>
              </a:rPr>
              <a:t>1</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182" name="Rectangle 181"/>
          <p:cNvSpPr/>
          <p:nvPr/>
        </p:nvSpPr>
        <p:spPr>
          <a:xfrm>
            <a:off x="5744454" y="3587496"/>
            <a:ext cx="2362200" cy="24032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1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a:t>
            </a:r>
            <a:r>
              <a:rPr lang="en-US" b="1" dirty="0" smtClean="0">
                <a:solidFill>
                  <a:schemeClr val="accent6">
                    <a:lumMod val="60000"/>
                    <a:lumOff val="40000"/>
                  </a:schemeClr>
                </a:solidFill>
                <a:effectLst>
                  <a:outerShdw blurRad="38100" dist="38100" dir="2700000" algn="tl">
                    <a:srgbClr val="000000">
                      <a:alpha val="43137"/>
                    </a:srgbClr>
                  </a:outerShdw>
                </a:effectLst>
              </a:rPr>
              <a:t>2</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cxnSp>
        <p:nvCxnSpPr>
          <p:cNvPr id="185" name="Straight Arrow Connector 184"/>
          <p:cNvCxnSpPr/>
          <p:nvPr/>
        </p:nvCxnSpPr>
        <p:spPr>
          <a:xfrm rot="10800000" flipV="1">
            <a:off x="4505650" y="3227457"/>
            <a:ext cx="1237672" cy="119486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87" name="Rectangle 186"/>
          <p:cNvSpPr/>
          <p:nvPr/>
        </p:nvSpPr>
        <p:spPr>
          <a:xfrm>
            <a:off x="5744454" y="3112008"/>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lumMod val="50000"/>
                    <a:lumOff val="50000"/>
                  </a:schemeClr>
                </a:solidFill>
                <a:effectLst>
                  <a:outerShdw blurRad="38100" dist="38100" dir="2700000" algn="tl">
                    <a:srgbClr val="000000">
                      <a:alpha val="43137"/>
                    </a:srgbClr>
                  </a:outerShdw>
                </a:effectLst>
              </a:rPr>
              <a:t>2</a:t>
            </a:r>
            <a:endParaRPr lang="en-US" b="1" dirty="0">
              <a:solidFill>
                <a:schemeClr val="tx1">
                  <a:lumMod val="50000"/>
                  <a:lumOff val="50000"/>
                </a:schemeClr>
              </a:solidFill>
              <a:effectLst>
                <a:outerShdw blurRad="38100" dist="38100" dir="2700000" algn="tl">
                  <a:srgbClr val="000000">
                    <a:alpha val="43137"/>
                  </a:srgbClr>
                </a:outerShdw>
              </a:effectLst>
            </a:endParaRPr>
          </a:p>
        </p:txBody>
      </p:sp>
      <p:grpSp>
        <p:nvGrpSpPr>
          <p:cNvPr id="5" name="Group 25"/>
          <p:cNvGrpSpPr/>
          <p:nvPr/>
        </p:nvGrpSpPr>
        <p:grpSpPr>
          <a:xfrm>
            <a:off x="229541" y="1450660"/>
            <a:ext cx="1675459" cy="584775"/>
            <a:chOff x="925948" y="2373748"/>
            <a:chExt cx="1675459" cy="584775"/>
          </a:xfrm>
        </p:grpSpPr>
        <p:cxnSp>
          <p:nvCxnSpPr>
            <p:cNvPr id="128" name="Straight Connector 127"/>
            <p:cNvCxnSpPr/>
            <p:nvPr/>
          </p:nvCxnSpPr>
          <p:spPr>
            <a:xfrm>
              <a:off x="1209023" y="2877128"/>
              <a:ext cx="9906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925948" y="2373748"/>
              <a:ext cx="1675459" cy="584775"/>
            </a:xfrm>
            <a:prstGeom prst="rect">
              <a:avLst/>
            </a:prstGeom>
            <a:noFill/>
          </p:spPr>
          <p:txBody>
            <a:bodyPr wrap="none" rtlCol="0">
              <a:spAutoFit/>
            </a:bodyPr>
            <a:lstStyle/>
            <a:p>
              <a:r>
                <a:rPr lang="en-US" sz="3200" b="1" dirty="0" smtClean="0">
                  <a:solidFill>
                    <a:srgbClr val="FF0000"/>
                  </a:solidFill>
                  <a:latin typeface="Bradley Hand ITC" pitchFamily="66" charset="0"/>
                </a:rPr>
                <a:t>neighbor</a:t>
              </a:r>
              <a:endParaRPr lang="en-US" sz="3200" b="1" dirty="0">
                <a:solidFill>
                  <a:srgbClr val="FF0000"/>
                </a:solidFill>
                <a:latin typeface="Bradley Hand ITC" pitchFamily="66" charset="0"/>
              </a:endParaRPr>
            </a:p>
          </p:txBody>
        </p:sp>
      </p:grpSp>
      <p:grpSp>
        <p:nvGrpSpPr>
          <p:cNvPr id="6" name="Group 117"/>
          <p:cNvGrpSpPr/>
          <p:nvPr/>
        </p:nvGrpSpPr>
        <p:grpSpPr>
          <a:xfrm>
            <a:off x="5743322" y="3112008"/>
            <a:ext cx="2363332" cy="2886088"/>
            <a:chOff x="6591692" y="3401568"/>
            <a:chExt cx="2363332" cy="2886088"/>
          </a:xfrm>
        </p:grpSpPr>
        <p:sp>
          <p:nvSpPr>
            <p:cNvPr id="89" name="Rectangle 88"/>
            <p:cNvSpPr/>
            <p:nvPr/>
          </p:nvSpPr>
          <p:spPr>
            <a:xfrm>
              <a:off x="6591692" y="4123944"/>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91" name="Rectangle 90"/>
            <p:cNvSpPr/>
            <p:nvPr/>
          </p:nvSpPr>
          <p:spPr>
            <a:xfrm>
              <a:off x="6591692" y="4361688"/>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92" name="Rectangle 91"/>
            <p:cNvSpPr/>
            <p:nvPr/>
          </p:nvSpPr>
          <p:spPr>
            <a:xfrm>
              <a:off x="6591692" y="4605394"/>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94" name="Rectangle 93"/>
            <p:cNvSpPr/>
            <p:nvPr/>
          </p:nvSpPr>
          <p:spPr>
            <a:xfrm>
              <a:off x="6591692" y="4845717"/>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00" name="Rectangle 99"/>
            <p:cNvSpPr/>
            <p:nvPr/>
          </p:nvSpPr>
          <p:spPr>
            <a:xfrm>
              <a:off x="6591692" y="5086041"/>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02" name="Rectangle 101"/>
            <p:cNvSpPr/>
            <p:nvPr/>
          </p:nvSpPr>
          <p:spPr>
            <a:xfrm>
              <a:off x="6591692" y="5326364"/>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03" name="Rectangle 102"/>
            <p:cNvSpPr/>
            <p:nvPr/>
          </p:nvSpPr>
          <p:spPr>
            <a:xfrm>
              <a:off x="6591692" y="5566687"/>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09" name="Rectangle 108"/>
            <p:cNvSpPr/>
            <p:nvPr/>
          </p:nvSpPr>
          <p:spPr>
            <a:xfrm>
              <a:off x="6591692" y="5807010"/>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10" name="Rectangle 109"/>
            <p:cNvSpPr/>
            <p:nvPr/>
          </p:nvSpPr>
          <p:spPr>
            <a:xfrm>
              <a:off x="6591692" y="6047333"/>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11" name="Rectangle 110"/>
            <p:cNvSpPr/>
            <p:nvPr/>
          </p:nvSpPr>
          <p:spPr>
            <a:xfrm>
              <a:off x="6592824" y="3401568"/>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112" name="Rectangle 111"/>
            <p:cNvSpPr/>
            <p:nvPr/>
          </p:nvSpPr>
          <p:spPr>
            <a:xfrm>
              <a:off x="6592824" y="3639312"/>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113" name="Rectangle 112"/>
            <p:cNvSpPr/>
            <p:nvPr/>
          </p:nvSpPr>
          <p:spPr>
            <a:xfrm>
              <a:off x="6592824" y="3877056"/>
              <a:ext cx="2362200" cy="24032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grpSp>
      <p:sp>
        <p:nvSpPr>
          <p:cNvPr id="84" name="TextBox 83"/>
          <p:cNvSpPr txBox="1"/>
          <p:nvPr/>
        </p:nvSpPr>
        <p:spPr>
          <a:xfrm rot="16200000">
            <a:off x="4695831" y="2796221"/>
            <a:ext cx="1694871" cy="400110"/>
          </a:xfrm>
          <a:prstGeom prst="rect">
            <a:avLst/>
          </a:prstGeom>
          <a:solidFill>
            <a:schemeClr val="bg1">
              <a:alpha val="50000"/>
            </a:schemeClr>
          </a:solidFill>
          <a:ln w="25400">
            <a:solidFill>
              <a:schemeClr val="tx1"/>
            </a:solidFill>
          </a:ln>
        </p:spPr>
        <p:txBody>
          <a:bodyPr wrap="square" rtlCol="0">
            <a:spAutoFit/>
          </a:bodyPr>
          <a:lstStyle/>
          <a:p>
            <a:pPr algn="ctr"/>
            <a:r>
              <a:rPr lang="en-US" sz="2000" dirty="0" smtClean="0"/>
              <a:t>Window</a:t>
            </a:r>
            <a:endParaRPr lang="en-US" sz="2000" dirty="0"/>
          </a:p>
        </p:txBody>
      </p:sp>
      <p:grpSp>
        <p:nvGrpSpPr>
          <p:cNvPr id="7" name="Group 90"/>
          <p:cNvGrpSpPr/>
          <p:nvPr/>
        </p:nvGrpSpPr>
        <p:grpSpPr>
          <a:xfrm>
            <a:off x="5685594" y="3624348"/>
            <a:ext cx="1589" cy="720970"/>
            <a:chOff x="6096000" y="4569244"/>
            <a:chExt cx="1589" cy="720970"/>
          </a:xfrm>
        </p:grpSpPr>
        <p:cxnSp>
          <p:nvCxnSpPr>
            <p:cNvPr id="139" name="Straight Arrow Connector 138"/>
            <p:cNvCxnSpPr/>
            <p:nvPr/>
          </p:nvCxnSpPr>
          <p:spPr>
            <a:xfrm rot="5400000" flipH="1" flipV="1">
              <a:off x="5976633" y="5169259"/>
              <a:ext cx="240323"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p:nvPr/>
          </p:nvCxnSpPr>
          <p:spPr>
            <a:xfrm rot="5400000" flipH="1" flipV="1">
              <a:off x="5976632" y="4928935"/>
              <a:ext cx="240324"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rot="5400000" flipH="1" flipV="1">
              <a:off x="5976633" y="4688612"/>
              <a:ext cx="240323" cy="158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67"/>
          <p:cNvGrpSpPr/>
          <p:nvPr/>
        </p:nvGrpSpPr>
        <p:grpSpPr>
          <a:xfrm>
            <a:off x="5674769" y="2875670"/>
            <a:ext cx="1589" cy="720970"/>
            <a:chOff x="6096000" y="4569244"/>
            <a:chExt cx="1589" cy="720970"/>
          </a:xfrm>
        </p:grpSpPr>
        <p:cxnSp>
          <p:nvCxnSpPr>
            <p:cNvPr id="95" name="Straight Arrow Connector 94"/>
            <p:cNvCxnSpPr/>
            <p:nvPr/>
          </p:nvCxnSpPr>
          <p:spPr>
            <a:xfrm rot="5400000" flipH="1" flipV="1">
              <a:off x="5976633" y="5169259"/>
              <a:ext cx="240323"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rot="5400000" flipH="1" flipV="1">
              <a:off x="5976632" y="4928935"/>
              <a:ext cx="240324"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rot="5400000" flipH="1" flipV="1">
              <a:off x="5976633" y="4688612"/>
              <a:ext cx="240323" cy="158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90"/>
          <p:cNvGrpSpPr/>
          <p:nvPr/>
        </p:nvGrpSpPr>
        <p:grpSpPr>
          <a:xfrm>
            <a:off x="5685594" y="3130204"/>
            <a:ext cx="1589" cy="720970"/>
            <a:chOff x="6096000" y="4569244"/>
            <a:chExt cx="1589" cy="720970"/>
          </a:xfrm>
        </p:grpSpPr>
        <p:cxnSp>
          <p:nvCxnSpPr>
            <p:cNvPr id="104" name="Straight Arrow Connector 103"/>
            <p:cNvCxnSpPr/>
            <p:nvPr/>
          </p:nvCxnSpPr>
          <p:spPr>
            <a:xfrm rot="5400000" flipH="1" flipV="1">
              <a:off x="5976633" y="5169259"/>
              <a:ext cx="240323"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rot="5400000" flipH="1" flipV="1">
              <a:off x="5976632" y="4928935"/>
              <a:ext cx="240324"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rot="5400000" flipH="1" flipV="1">
              <a:off x="5976633" y="4688612"/>
              <a:ext cx="240323" cy="158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67"/>
          <p:cNvGrpSpPr/>
          <p:nvPr/>
        </p:nvGrpSpPr>
        <p:grpSpPr>
          <a:xfrm>
            <a:off x="5674769" y="2644758"/>
            <a:ext cx="1589" cy="720970"/>
            <a:chOff x="6096000" y="4569244"/>
            <a:chExt cx="1589" cy="720970"/>
          </a:xfrm>
        </p:grpSpPr>
        <p:cxnSp>
          <p:nvCxnSpPr>
            <p:cNvPr id="86" name="Straight Arrow Connector 85"/>
            <p:cNvCxnSpPr/>
            <p:nvPr/>
          </p:nvCxnSpPr>
          <p:spPr>
            <a:xfrm rot="5400000" flipH="1" flipV="1">
              <a:off x="5976633" y="5169259"/>
              <a:ext cx="240323"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rot="5400000" flipH="1" flipV="1">
              <a:off x="5976632" y="4928935"/>
              <a:ext cx="240324"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rot="5400000" flipH="1" flipV="1">
              <a:off x="5976633" y="4688612"/>
              <a:ext cx="240323" cy="158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90"/>
          <p:cNvGrpSpPr/>
          <p:nvPr/>
        </p:nvGrpSpPr>
        <p:grpSpPr>
          <a:xfrm>
            <a:off x="5685594" y="3377276"/>
            <a:ext cx="1589" cy="720970"/>
            <a:chOff x="6096000" y="4569244"/>
            <a:chExt cx="1589" cy="720970"/>
          </a:xfrm>
        </p:grpSpPr>
        <p:cxnSp>
          <p:nvCxnSpPr>
            <p:cNvPr id="122" name="Straight Arrow Connector 121"/>
            <p:cNvCxnSpPr/>
            <p:nvPr/>
          </p:nvCxnSpPr>
          <p:spPr>
            <a:xfrm rot="5400000" flipH="1" flipV="1">
              <a:off x="5976633" y="5169259"/>
              <a:ext cx="240323"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rot="5400000" flipH="1" flipV="1">
              <a:off x="5976632" y="4928935"/>
              <a:ext cx="240324"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rot="5400000" flipH="1" flipV="1">
              <a:off x="5976633" y="4688612"/>
              <a:ext cx="240323" cy="158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85" name="TextBox 84"/>
          <p:cNvSpPr txBox="1"/>
          <p:nvPr/>
        </p:nvSpPr>
        <p:spPr>
          <a:xfrm>
            <a:off x="2499360" y="6337218"/>
            <a:ext cx="4099559" cy="430887"/>
          </a:xfrm>
          <a:prstGeom prst="rect">
            <a:avLst/>
          </a:prstGeom>
          <a:solidFill>
            <a:schemeClr val="bg1">
              <a:lumMod val="85000"/>
            </a:schemeClr>
          </a:solidFill>
          <a:ln>
            <a:solidFill>
              <a:schemeClr val="tx1"/>
            </a:solidFill>
          </a:ln>
        </p:spPr>
        <p:txBody>
          <a:bodyPr wrap="square" tIns="0" bIns="0" rtlCol="0">
            <a:spAutoFit/>
          </a:bodyPr>
          <a:lstStyle/>
          <a:p>
            <a:pPr algn="ctr"/>
            <a:r>
              <a:rPr lang="en-US" sz="2800" i="1" dirty="0" smtClean="0"/>
              <a:t>k</a:t>
            </a:r>
            <a:r>
              <a:rPr lang="en-US" sz="2800" dirty="0" smtClean="0"/>
              <a:t>=2 Gauss-Seidel Updates</a:t>
            </a:r>
            <a:endParaRPr lang="en-US" sz="2800" dirty="0"/>
          </a:p>
        </p:txBody>
      </p:sp>
      <p:pic>
        <p:nvPicPr>
          <p:cNvPr id="115" name="Picture 4" descr="F:\Talks\SIG-08\Scratch\2.base.bmp"/>
          <p:cNvPicPr>
            <a:picLocks noChangeAspect="1" noChangeArrowheads="1"/>
          </p:cNvPicPr>
          <p:nvPr/>
        </p:nvPicPr>
        <p:blipFill>
          <a:blip r:embed="rId6"/>
          <a:srcRect/>
          <a:stretch>
            <a:fillRect/>
          </a:stretch>
        </p:blipFill>
        <p:spPr bwMode="auto">
          <a:xfrm>
            <a:off x="493898" y="3237263"/>
            <a:ext cx="2194560" cy="2194560"/>
          </a:xfrm>
          <a:prstGeom prst="rect">
            <a:avLst/>
          </a:prstGeom>
          <a:noFill/>
          <a:ln w="50800">
            <a:noFill/>
          </a:ln>
        </p:spPr>
      </p:pic>
      <p:pic>
        <p:nvPicPr>
          <p:cNvPr id="116" name="Picture 7" descr="F:\Talks\SIG-08\foo.2.bmp"/>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493857" y="3234616"/>
            <a:ext cx="2194560" cy="2194560"/>
          </a:xfrm>
          <a:prstGeom prst="rect">
            <a:avLst/>
          </a:prstGeom>
          <a:noFill/>
        </p:spPr>
      </p:pic>
      <p:sp>
        <p:nvSpPr>
          <p:cNvPr id="114" name="TextBox 113"/>
          <p:cNvSpPr txBox="1"/>
          <p:nvPr/>
        </p:nvSpPr>
        <p:spPr>
          <a:xfrm>
            <a:off x="593077" y="4358008"/>
            <a:ext cx="2024465" cy="369332"/>
          </a:xfrm>
          <a:prstGeom prst="rect">
            <a:avLst/>
          </a:prstGeom>
          <a:noFill/>
        </p:spPr>
        <p:txBody>
          <a:bodyPr wrap="none" rtlCol="0">
            <a:spAutoFit/>
          </a:bodyPr>
          <a:lstStyle/>
          <a:p>
            <a:r>
              <a:rPr lang="en-US" dirty="0" smtClean="0"/>
              <a:t>2</a:t>
            </a:r>
            <a:r>
              <a:rPr lang="en-US" baseline="30000" dirty="0" smtClean="0"/>
              <a:t>nd</a:t>
            </a:r>
            <a:r>
              <a:rPr lang="en-US" dirty="0" smtClean="0"/>
              <a:t>-order elements</a:t>
            </a:r>
            <a:endParaRPr lang="en-US" dirty="0"/>
          </a:p>
        </p:txBody>
      </p:sp>
    </p:spTree>
    <p:custDataLst>
      <p:tags r:id="rId1"/>
    </p:custDataLst>
  </p:cSld>
  <p:clrMapOvr>
    <a:masterClrMapping/>
  </p:clrMapOvr>
  <p:transition advTm="683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strips(upRight)">
                                      <p:cBhvr>
                                        <p:cTn id="7" dur="500"/>
                                        <p:tgtEl>
                                          <p:spTgt spid="75"/>
                                        </p:tgtEl>
                                      </p:cBhvr>
                                    </p:animEffect>
                                  </p:childTnLst>
                                </p:cTn>
                              </p:par>
                            </p:childTnLst>
                          </p:cTn>
                        </p:par>
                        <p:par>
                          <p:cTn id="8" fill="hold">
                            <p:stCondLst>
                              <p:cond delay="500"/>
                            </p:stCondLst>
                            <p:childTnLst>
                              <p:par>
                                <p:cTn id="9" presetID="18" presetClass="exit" presetSubtype="12" fill="hold" grpId="0" nodeType="afterEffect">
                                  <p:stCondLst>
                                    <p:cond delay="0"/>
                                  </p:stCondLst>
                                  <p:childTnLst>
                                    <p:animEffect transition="out" filter="strips(downLeft)">
                                      <p:cBhvr>
                                        <p:cTn id="10" dur="500"/>
                                        <p:tgtEl>
                                          <p:spTgt spid="74"/>
                                        </p:tgtEl>
                                      </p:cBhvr>
                                    </p:animEffect>
                                    <p:set>
                                      <p:cBhvr>
                                        <p:cTn id="11" dur="1" fill="hold">
                                          <p:stCondLst>
                                            <p:cond delay="499"/>
                                          </p:stCondLst>
                                        </p:cTn>
                                        <p:tgtEl>
                                          <p:spTgt spid="74"/>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childTnLst>
                          </p:cTn>
                        </p:par>
                        <p:par>
                          <p:cTn id="15" fill="hold">
                            <p:stCondLst>
                              <p:cond delay="1000"/>
                            </p:stCondLst>
                            <p:childTnLst>
                              <p:par>
                                <p:cTn id="16" presetID="18" presetClass="entr" presetSubtype="3" fill="hold" nodeType="after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strips(upRight)">
                                      <p:cBhvr>
                                        <p:cTn id="18" dur="500"/>
                                        <p:tgtEl>
                                          <p:spTgt spid="76"/>
                                        </p:tgtEl>
                                      </p:cBhvr>
                                    </p:animEffect>
                                  </p:childTnLst>
                                </p:cTn>
                              </p:par>
                              <p:par>
                                <p:cTn id="19" presetID="1" presetClass="exit" presetSubtype="0" fill="hold" nodeType="withEffect">
                                  <p:stCondLst>
                                    <p:cond delay="0"/>
                                  </p:stCondLst>
                                  <p:childTnLst>
                                    <p:set>
                                      <p:cBhvr>
                                        <p:cTn id="20" dur="1" fill="hold">
                                          <p:stCondLst>
                                            <p:cond delay="0"/>
                                          </p:stCondLst>
                                        </p:cTn>
                                        <p:tgtEl>
                                          <p:spTgt spid="75"/>
                                        </p:tgtEl>
                                        <p:attrNameLst>
                                          <p:attrName>style.visibility</p:attrName>
                                        </p:attrNameLst>
                                      </p:cBhvr>
                                      <p:to>
                                        <p:strVal val="hidden"/>
                                      </p:to>
                                    </p:set>
                                  </p:childTnLst>
                                </p:cTn>
                              </p:par>
                            </p:childTnLst>
                          </p:cTn>
                        </p:par>
                        <p:par>
                          <p:cTn id="21" fill="hold">
                            <p:stCondLst>
                              <p:cond delay="1500"/>
                            </p:stCondLst>
                            <p:childTnLst>
                              <p:par>
                                <p:cTn id="22" presetID="18" presetClass="exit" presetSubtype="12" fill="hold" grpId="0" nodeType="afterEffect">
                                  <p:stCondLst>
                                    <p:cond delay="0"/>
                                  </p:stCondLst>
                                  <p:childTnLst>
                                    <p:animEffect transition="out" filter="strips(downLeft)">
                                      <p:cBhvr>
                                        <p:cTn id="23" dur="500"/>
                                        <p:tgtEl>
                                          <p:spTgt spid="81"/>
                                        </p:tgtEl>
                                      </p:cBhvr>
                                    </p:animEffect>
                                    <p:set>
                                      <p:cBhvr>
                                        <p:cTn id="24" dur="1" fill="hold">
                                          <p:stCondLst>
                                            <p:cond delay="499"/>
                                          </p:stCondLst>
                                        </p:cTn>
                                        <p:tgtEl>
                                          <p:spTgt spid="81"/>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par>
                          <p:cTn id="28" fill="hold">
                            <p:stCondLst>
                              <p:cond delay="2000"/>
                            </p:stCondLst>
                            <p:childTnLst>
                              <p:par>
                                <p:cTn id="29" presetID="18" presetClass="entr" presetSubtype="3" fill="hold" nodeType="after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strips(upRight)">
                                      <p:cBhvr>
                                        <p:cTn id="31" dur="500"/>
                                        <p:tgtEl>
                                          <p:spTgt spid="77"/>
                                        </p:tgtEl>
                                      </p:cBhvr>
                                    </p:animEffect>
                                  </p:childTnLst>
                                </p:cTn>
                              </p:par>
                              <p:par>
                                <p:cTn id="32" presetID="1" presetClass="exit" presetSubtype="0" fill="hold" nodeType="withEffect">
                                  <p:stCondLst>
                                    <p:cond delay="0"/>
                                  </p:stCondLst>
                                  <p:childTnLst>
                                    <p:set>
                                      <p:cBhvr>
                                        <p:cTn id="33" dur="1" fill="hold">
                                          <p:stCondLst>
                                            <p:cond delay="0"/>
                                          </p:stCondLst>
                                        </p:cTn>
                                        <p:tgtEl>
                                          <p:spTgt spid="76"/>
                                        </p:tgtEl>
                                        <p:attrNameLst>
                                          <p:attrName>style.visibility</p:attrName>
                                        </p:attrNameLst>
                                      </p:cBhvr>
                                      <p:to>
                                        <p:strVal val="hidden"/>
                                      </p:to>
                                    </p:set>
                                  </p:childTnLst>
                                </p:cTn>
                              </p:par>
                            </p:childTnLst>
                          </p:cTn>
                        </p:par>
                        <p:par>
                          <p:cTn id="34" fill="hold">
                            <p:stCondLst>
                              <p:cond delay="2500"/>
                            </p:stCondLst>
                            <p:childTnLst>
                              <p:par>
                                <p:cTn id="35" presetID="18" presetClass="exit" presetSubtype="12" fill="hold" grpId="0" nodeType="afterEffect">
                                  <p:stCondLst>
                                    <p:cond delay="0"/>
                                  </p:stCondLst>
                                  <p:childTnLst>
                                    <p:animEffect transition="out" filter="strips(downLeft)">
                                      <p:cBhvr>
                                        <p:cTn id="36" dur="500"/>
                                        <p:tgtEl>
                                          <p:spTgt spid="82"/>
                                        </p:tgtEl>
                                      </p:cBhvr>
                                    </p:animEffect>
                                    <p:set>
                                      <p:cBhvr>
                                        <p:cTn id="37" dur="1" fill="hold">
                                          <p:stCondLst>
                                            <p:cond delay="499"/>
                                          </p:stCondLst>
                                        </p:cTn>
                                        <p:tgtEl>
                                          <p:spTgt spid="82"/>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childTnLst>
                          </p:cTn>
                        </p:par>
                        <p:par>
                          <p:cTn id="41" fill="hold">
                            <p:stCondLst>
                              <p:cond delay="3000"/>
                            </p:stCondLst>
                            <p:childTnLst>
                              <p:par>
                                <p:cTn id="42" presetID="1" presetClass="exit" presetSubtype="0" fill="hold" nodeType="afterEffect">
                                  <p:stCondLst>
                                    <p:cond delay="0"/>
                                  </p:stCondLst>
                                  <p:childTnLst>
                                    <p:set>
                                      <p:cBhvr>
                                        <p:cTn id="43" dur="1" fill="hold">
                                          <p:stCondLst>
                                            <p:cond delay="0"/>
                                          </p:stCondLst>
                                        </p:cTn>
                                        <p:tgtEl>
                                          <p:spTgt spid="77"/>
                                        </p:tgtEl>
                                        <p:attrNameLst>
                                          <p:attrName>style.visibility</p:attrName>
                                        </p:attrNameLst>
                                      </p:cBhvr>
                                      <p:to>
                                        <p:strVal val="hidden"/>
                                      </p:to>
                                    </p:set>
                                  </p:childTnLst>
                                </p:cTn>
                              </p:par>
                            </p:childTnLst>
                          </p:cTn>
                        </p:par>
                        <p:par>
                          <p:cTn id="44" fill="hold">
                            <p:stCondLst>
                              <p:cond delay="3000"/>
                            </p:stCondLst>
                            <p:childTnLst>
                              <p:par>
                                <p:cTn id="45" presetID="10" presetClass="entr" presetSubtype="0" fill="hold" nodeType="after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fade">
                                      <p:cBhvr>
                                        <p:cTn id="47" dur="500"/>
                                        <p:tgtEl>
                                          <p:spTgt spid="8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par>
                          <p:cTn id="53" fill="hold">
                            <p:stCondLst>
                              <p:cond delay="500"/>
                            </p:stCondLst>
                            <p:childTnLst>
                              <p:par>
                                <p:cTn id="54" presetID="1" presetClass="exit" presetSubtype="0" fill="hold" grpId="1" nodeType="afterEffect">
                                  <p:stCondLst>
                                    <p:cond delay="0"/>
                                  </p:stCondLst>
                                  <p:childTnLst>
                                    <p:set>
                                      <p:cBhvr>
                                        <p:cTn id="55" dur="1" fill="hold">
                                          <p:stCondLst>
                                            <p:cond delay="0"/>
                                          </p:stCondLst>
                                        </p:cTn>
                                        <p:tgtEl>
                                          <p:spTgt spid="49"/>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83"/>
                                        </p:tgtEl>
                                        <p:attrNameLst>
                                          <p:attrName>style.visibility</p:attrName>
                                        </p:attrNameLst>
                                      </p:cBhvr>
                                      <p:to>
                                        <p:strVal val="visible"/>
                                      </p:to>
                                    </p:set>
                                    <p:animEffect transition="in" filter="fade">
                                      <p:cBhvr>
                                        <p:cTn id="58" dur="500"/>
                                        <p:tgtEl>
                                          <p:spTgt spid="83"/>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0"/>
                                        </p:tgtEl>
                                        <p:attrNameLst>
                                          <p:attrName>style.visibility</p:attrName>
                                        </p:attrNameLst>
                                      </p:cBhvr>
                                      <p:to>
                                        <p:strVal val="hidden"/>
                                      </p:to>
                                    </p:set>
                                  </p:childTnLst>
                                </p:cTn>
                              </p:par>
                              <p:par>
                                <p:cTn id="63" presetID="18" presetClass="entr" presetSubtype="3" fill="hold" nodeType="withEffect">
                                  <p:stCondLst>
                                    <p:cond delay="0"/>
                                  </p:stCondLst>
                                  <p:childTnLst>
                                    <p:set>
                                      <p:cBhvr>
                                        <p:cTn id="64" dur="1" fill="hold">
                                          <p:stCondLst>
                                            <p:cond delay="0"/>
                                          </p:stCondLst>
                                        </p:cTn>
                                        <p:tgtEl>
                                          <p:spTgt spid="90"/>
                                        </p:tgtEl>
                                        <p:attrNameLst>
                                          <p:attrName>style.visibility</p:attrName>
                                        </p:attrNameLst>
                                      </p:cBhvr>
                                      <p:to>
                                        <p:strVal val="visible"/>
                                      </p:to>
                                    </p:set>
                                    <p:animEffect transition="in" filter="strips(upRight)">
                                      <p:cBhvr>
                                        <p:cTn id="65" dur="500"/>
                                        <p:tgtEl>
                                          <p:spTgt spid="90"/>
                                        </p:tgtEl>
                                      </p:cBhvr>
                                    </p:animEffect>
                                  </p:childTnLst>
                                </p:cTn>
                              </p:par>
                              <p:par>
                                <p:cTn id="66" presetID="0" presetClass="path" presetSubtype="0" fill="hold" grpId="0" nodeType="withEffect">
                                  <p:stCondLst>
                                    <p:cond delay="0"/>
                                  </p:stCondLst>
                                  <p:childTnLst>
                                    <p:animMotion origin="layout" path="M 1.66667E-6 0.0125 L 1.66667E-6 0.03472 " pathEditMode="relative" rAng="0" ptsTypes="AA">
                                      <p:cBhvr>
                                        <p:cTn id="67" dur="500" fill="hold"/>
                                        <p:tgtEl>
                                          <p:spTgt spid="84"/>
                                        </p:tgtEl>
                                        <p:attrNameLst>
                                          <p:attrName>ppt_x</p:attrName>
                                          <p:attrName>ppt_y</p:attrName>
                                        </p:attrNameLst>
                                      </p:cBhvr>
                                      <p:rCtr x="0" y="11"/>
                                    </p:animMotion>
                                  </p:childTnLst>
                                </p:cTn>
                              </p:par>
                            </p:childTnLst>
                          </p:cTn>
                        </p:par>
                        <p:par>
                          <p:cTn id="68" fill="hold">
                            <p:stCondLst>
                              <p:cond delay="500"/>
                            </p:stCondLst>
                            <p:childTnLst>
                              <p:par>
                                <p:cTn id="69" presetID="18" presetClass="exit" presetSubtype="12" fill="hold" grpId="0" nodeType="afterEffect">
                                  <p:stCondLst>
                                    <p:cond delay="0"/>
                                  </p:stCondLst>
                                  <p:childTnLst>
                                    <p:animEffect transition="out" filter="strips(downLeft)">
                                      <p:cBhvr>
                                        <p:cTn id="70" dur="500"/>
                                        <p:tgtEl>
                                          <p:spTgt spid="52"/>
                                        </p:tgtEl>
                                      </p:cBhvr>
                                    </p:animEffect>
                                    <p:set>
                                      <p:cBhvr>
                                        <p:cTn id="71" dur="1" fill="hold">
                                          <p:stCondLst>
                                            <p:cond delay="499"/>
                                          </p:stCondLst>
                                        </p:cTn>
                                        <p:tgtEl>
                                          <p:spTgt spid="52"/>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93"/>
                                        </p:tgtEl>
                                        <p:attrNameLst>
                                          <p:attrName>style.visibility</p:attrName>
                                        </p:attrNameLst>
                                      </p:cBhvr>
                                      <p:to>
                                        <p:strVal val="visible"/>
                                      </p:to>
                                    </p:set>
                                    <p:animEffect transition="in" filter="fade">
                                      <p:cBhvr>
                                        <p:cTn id="74" dur="500"/>
                                        <p:tgtEl>
                                          <p:spTgt spid="93"/>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90"/>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fade">
                                      <p:cBhvr>
                                        <p:cTn id="81" dur="500"/>
                                        <p:tgtEl>
                                          <p:spTgt spid="8"/>
                                        </p:tgtEl>
                                      </p:cBhvr>
                                    </p:animEffect>
                                  </p:childTnLst>
                                </p:cTn>
                              </p:par>
                            </p:childTnLst>
                          </p:cTn>
                        </p:par>
                        <p:par>
                          <p:cTn id="82" fill="hold">
                            <p:stCondLst>
                              <p:cond delay="500"/>
                            </p:stCondLst>
                            <p:childTnLst>
                              <p:par>
                                <p:cTn id="83" presetID="1" presetClass="exit" presetSubtype="0" fill="hold" grpId="1" nodeType="afterEffect">
                                  <p:stCondLst>
                                    <p:cond delay="0"/>
                                  </p:stCondLst>
                                  <p:childTnLst>
                                    <p:set>
                                      <p:cBhvr>
                                        <p:cTn id="84" dur="1" fill="hold">
                                          <p:stCondLst>
                                            <p:cond delay="0"/>
                                          </p:stCondLst>
                                        </p:cTn>
                                        <p:tgtEl>
                                          <p:spTgt spid="50"/>
                                        </p:tgtEl>
                                        <p:attrNameLst>
                                          <p:attrName>style.visibility</p:attrName>
                                        </p:attrNameLst>
                                      </p:cBhvr>
                                      <p:to>
                                        <p:strVal val="hidden"/>
                                      </p:to>
                                    </p:set>
                                  </p:childTnLst>
                                </p:cTn>
                              </p:par>
                              <p:par>
                                <p:cTn id="85" presetID="10" presetClass="entr" presetSubtype="0" fill="hold" grpId="0" nodeType="withEffect">
                                  <p:stCondLst>
                                    <p:cond delay="0"/>
                                  </p:stCondLst>
                                  <p:childTnLst>
                                    <p:set>
                                      <p:cBhvr>
                                        <p:cTn id="86" dur="1" fill="hold">
                                          <p:stCondLst>
                                            <p:cond delay="0"/>
                                          </p:stCondLst>
                                        </p:cTn>
                                        <p:tgtEl>
                                          <p:spTgt spid="98"/>
                                        </p:tgtEl>
                                        <p:attrNameLst>
                                          <p:attrName>style.visibility</p:attrName>
                                        </p:attrNameLst>
                                      </p:cBhvr>
                                      <p:to>
                                        <p:strVal val="visible"/>
                                      </p:to>
                                    </p:set>
                                    <p:animEffect transition="in" filter="fade">
                                      <p:cBhvr>
                                        <p:cTn id="87" dur="500"/>
                                        <p:tgtEl>
                                          <p:spTgt spid="98"/>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8"/>
                                        </p:tgtEl>
                                        <p:attrNameLst>
                                          <p:attrName>style.visibility</p:attrName>
                                        </p:attrNameLst>
                                      </p:cBhvr>
                                      <p:to>
                                        <p:strVal val="hidden"/>
                                      </p:to>
                                    </p:set>
                                  </p:childTnLst>
                                </p:cTn>
                              </p:par>
                              <p:par>
                                <p:cTn id="92" presetID="18" presetClass="entr" presetSubtype="3" fill="hold" nodeType="withEffect">
                                  <p:stCondLst>
                                    <p:cond delay="0"/>
                                  </p:stCondLst>
                                  <p:childTnLst>
                                    <p:set>
                                      <p:cBhvr>
                                        <p:cTn id="93" dur="1" fill="hold">
                                          <p:stCondLst>
                                            <p:cond delay="0"/>
                                          </p:stCondLst>
                                        </p:cTn>
                                        <p:tgtEl>
                                          <p:spTgt spid="99"/>
                                        </p:tgtEl>
                                        <p:attrNameLst>
                                          <p:attrName>style.visibility</p:attrName>
                                        </p:attrNameLst>
                                      </p:cBhvr>
                                      <p:to>
                                        <p:strVal val="visible"/>
                                      </p:to>
                                    </p:set>
                                    <p:animEffect transition="in" filter="strips(upRight)">
                                      <p:cBhvr>
                                        <p:cTn id="94" dur="500"/>
                                        <p:tgtEl>
                                          <p:spTgt spid="99"/>
                                        </p:tgtEl>
                                      </p:cBhvr>
                                    </p:animEffect>
                                  </p:childTnLst>
                                </p:cTn>
                              </p:par>
                              <p:par>
                                <p:cTn id="95" presetID="0" presetClass="path" presetSubtype="0" accel="50000" fill="hold" grpId="1" nodeType="withEffect">
                                  <p:stCondLst>
                                    <p:cond delay="0"/>
                                  </p:stCondLst>
                                  <p:childTnLst>
                                    <p:animMotion origin="layout" path="M 1.66667E-6 0.03472 L 1.66667E-6 0.06805 " pathEditMode="relative" rAng="0" ptsTypes="AA">
                                      <p:cBhvr>
                                        <p:cTn id="96" dur="500" fill="hold"/>
                                        <p:tgtEl>
                                          <p:spTgt spid="84"/>
                                        </p:tgtEl>
                                        <p:attrNameLst>
                                          <p:attrName>ppt_x</p:attrName>
                                          <p:attrName>ppt_y</p:attrName>
                                        </p:attrNameLst>
                                      </p:cBhvr>
                                      <p:rCtr x="0" y="17"/>
                                    </p:animMotion>
                                  </p:childTnLst>
                                </p:cTn>
                              </p:par>
                            </p:childTnLst>
                          </p:cTn>
                        </p:par>
                        <p:par>
                          <p:cTn id="97" fill="hold">
                            <p:stCondLst>
                              <p:cond delay="500"/>
                            </p:stCondLst>
                            <p:childTnLst>
                              <p:par>
                                <p:cTn id="98" presetID="18" presetClass="exit" presetSubtype="12" fill="hold" nodeType="afterEffect">
                                  <p:stCondLst>
                                    <p:cond delay="0"/>
                                  </p:stCondLst>
                                  <p:childTnLst>
                                    <p:animEffect transition="out" filter="strips(downLeft)">
                                      <p:cBhvr>
                                        <p:cTn id="99" dur="500"/>
                                        <p:tgtEl>
                                          <p:spTgt spid="53"/>
                                        </p:tgtEl>
                                      </p:cBhvr>
                                    </p:animEffect>
                                    <p:set>
                                      <p:cBhvr>
                                        <p:cTn id="100" dur="1" fill="hold">
                                          <p:stCondLst>
                                            <p:cond delay="499"/>
                                          </p:stCondLst>
                                        </p:cTn>
                                        <p:tgtEl>
                                          <p:spTgt spid="53"/>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101"/>
                                        </p:tgtEl>
                                        <p:attrNameLst>
                                          <p:attrName>style.visibility</p:attrName>
                                        </p:attrNameLst>
                                      </p:cBhvr>
                                      <p:to>
                                        <p:strVal val="visible"/>
                                      </p:to>
                                    </p:set>
                                    <p:animEffect transition="in" filter="fade">
                                      <p:cBhvr>
                                        <p:cTn id="103" dur="500"/>
                                        <p:tgtEl>
                                          <p:spTgt spid="101"/>
                                        </p:tgtEl>
                                      </p:cBhvr>
                                    </p:animEffect>
                                  </p:childTnLst>
                                </p:cTn>
                              </p:par>
                            </p:childTnLst>
                          </p:cTn>
                        </p:par>
                        <p:par>
                          <p:cTn id="104" fill="hold">
                            <p:stCondLst>
                              <p:cond delay="1000"/>
                            </p:stCondLst>
                            <p:childTnLst>
                              <p:par>
                                <p:cTn id="105" presetID="1" presetClass="exit" presetSubtype="0" fill="hold" nodeType="afterEffect">
                                  <p:stCondLst>
                                    <p:cond delay="0"/>
                                  </p:stCondLst>
                                  <p:childTnLst>
                                    <p:set>
                                      <p:cBhvr>
                                        <p:cTn id="106" dur="1" fill="hold">
                                          <p:stCondLst>
                                            <p:cond delay="0"/>
                                          </p:stCondLst>
                                        </p:cTn>
                                        <p:tgtEl>
                                          <p:spTgt spid="99"/>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9"/>
                                        </p:tgtEl>
                                        <p:attrNameLst>
                                          <p:attrName>style.visibility</p:attrName>
                                        </p:attrNameLst>
                                      </p:cBhvr>
                                      <p:to>
                                        <p:strVal val="visible"/>
                                      </p:to>
                                    </p:set>
                                    <p:animEffect transition="in" filter="fade">
                                      <p:cBhvr>
                                        <p:cTn id="109" dur="500"/>
                                        <p:tgtEl>
                                          <p:spTgt spid="9"/>
                                        </p:tgtEl>
                                      </p:cBhvr>
                                    </p:animEffect>
                                  </p:childTnLst>
                                </p:cTn>
                              </p:par>
                            </p:childTnLst>
                          </p:cTn>
                        </p:par>
                        <p:par>
                          <p:cTn id="110" fill="hold">
                            <p:stCondLst>
                              <p:cond delay="1500"/>
                            </p:stCondLst>
                            <p:childTnLst>
                              <p:par>
                                <p:cTn id="111" presetID="1" presetClass="exit" presetSubtype="0" fill="hold" grpId="1" nodeType="afterEffect">
                                  <p:stCondLst>
                                    <p:cond delay="0"/>
                                  </p:stCondLst>
                                  <p:childTnLst>
                                    <p:set>
                                      <p:cBhvr>
                                        <p:cTn id="112" dur="1" fill="hold">
                                          <p:stCondLst>
                                            <p:cond delay="0"/>
                                          </p:stCondLst>
                                        </p:cTn>
                                        <p:tgtEl>
                                          <p:spTgt spid="51"/>
                                        </p:tgtEl>
                                        <p:attrNameLst>
                                          <p:attrName>style.visibility</p:attrName>
                                        </p:attrNameLst>
                                      </p:cBhvr>
                                      <p:to>
                                        <p:strVal val="hidden"/>
                                      </p:to>
                                    </p:set>
                                  </p:childTnLst>
                                </p:cTn>
                              </p:par>
                              <p:par>
                                <p:cTn id="113" presetID="10" presetClass="entr" presetSubtype="0" fill="hold" grpId="0" nodeType="withEffect">
                                  <p:stCondLst>
                                    <p:cond delay="0"/>
                                  </p:stCondLst>
                                  <p:childTnLst>
                                    <p:set>
                                      <p:cBhvr>
                                        <p:cTn id="114" dur="1" fill="hold">
                                          <p:stCondLst>
                                            <p:cond delay="0"/>
                                          </p:stCondLst>
                                        </p:cTn>
                                        <p:tgtEl>
                                          <p:spTgt spid="107"/>
                                        </p:tgtEl>
                                        <p:attrNameLst>
                                          <p:attrName>style.visibility</p:attrName>
                                        </p:attrNameLst>
                                      </p:cBhvr>
                                      <p:to>
                                        <p:strVal val="visible"/>
                                      </p:to>
                                    </p:set>
                                    <p:animEffect transition="in" filter="fade">
                                      <p:cBhvr>
                                        <p:cTn id="115" dur="500"/>
                                        <p:tgtEl>
                                          <p:spTgt spid="107"/>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grpId="1" nodeType="clickEffect">
                                  <p:stCondLst>
                                    <p:cond delay="0"/>
                                  </p:stCondLst>
                                  <p:childTnLst>
                                    <p:set>
                                      <p:cBhvr>
                                        <p:cTn id="119" dur="1" fill="hold">
                                          <p:stCondLst>
                                            <p:cond delay="0"/>
                                          </p:stCondLst>
                                        </p:cTn>
                                        <p:tgtEl>
                                          <p:spTgt spid="83"/>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108"/>
                                        </p:tgtEl>
                                        <p:attrNameLst>
                                          <p:attrName>style.visibility</p:attrName>
                                        </p:attrNameLst>
                                      </p:cBhvr>
                                      <p:to>
                                        <p:strVal val="visible"/>
                                      </p:to>
                                    </p:set>
                                    <p:animEffect transition="in" filter="fade">
                                      <p:cBhvr>
                                        <p:cTn id="122" dur="500"/>
                                        <p:tgtEl>
                                          <p:spTgt spid="108"/>
                                        </p:tgtEl>
                                      </p:cBhvr>
                                    </p:animEffect>
                                  </p:childTnLst>
                                </p:cTn>
                              </p:par>
                              <p:par>
                                <p:cTn id="123" presetID="1" presetClass="exit" presetSubtype="0" fill="hold" nodeType="withEffect">
                                  <p:stCondLst>
                                    <p:cond delay="0"/>
                                  </p:stCondLst>
                                  <p:childTnLst>
                                    <p:set>
                                      <p:cBhvr>
                                        <p:cTn id="124" dur="1" fill="hold">
                                          <p:stCondLst>
                                            <p:cond delay="0"/>
                                          </p:stCondLst>
                                        </p:cTn>
                                        <p:tgtEl>
                                          <p:spTgt spid="9"/>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0" presetClass="path" presetSubtype="0" fill="hold" grpId="2" nodeType="clickEffect">
                                  <p:stCondLst>
                                    <p:cond delay="0"/>
                                  </p:stCondLst>
                                  <p:childTnLst>
                                    <p:animMotion origin="layout" path="M 1.66667E-6 0.07083 L 1.66667E-6 0.10416 " pathEditMode="relative" rAng="0" ptsTypes="AA">
                                      <p:cBhvr>
                                        <p:cTn id="128" dur="500" fill="hold"/>
                                        <p:tgtEl>
                                          <p:spTgt spid="84"/>
                                        </p:tgtEl>
                                        <p:attrNameLst>
                                          <p:attrName>ppt_x</p:attrName>
                                          <p:attrName>ppt_y</p:attrName>
                                        </p:attrNameLst>
                                      </p:cBhvr>
                                      <p:rCtr x="0" y="17"/>
                                    </p:animMotion>
                                  </p:childTnLst>
                                </p:cTn>
                              </p:par>
                              <p:par>
                                <p:cTn id="129" presetID="18" presetClass="entr" presetSubtype="6" fill="hold" nodeType="withEffect">
                                  <p:stCondLst>
                                    <p:cond delay="0"/>
                                  </p:stCondLst>
                                  <p:childTnLst>
                                    <p:set>
                                      <p:cBhvr>
                                        <p:cTn id="130" dur="1" fill="hold">
                                          <p:stCondLst>
                                            <p:cond delay="0"/>
                                          </p:stCondLst>
                                        </p:cTn>
                                        <p:tgtEl>
                                          <p:spTgt spid="119"/>
                                        </p:tgtEl>
                                        <p:attrNameLst>
                                          <p:attrName>style.visibility</p:attrName>
                                        </p:attrNameLst>
                                      </p:cBhvr>
                                      <p:to>
                                        <p:strVal val="visible"/>
                                      </p:to>
                                    </p:set>
                                    <p:animEffect transition="in" filter="strips(downRight)">
                                      <p:cBhvr>
                                        <p:cTn id="131" dur="500"/>
                                        <p:tgtEl>
                                          <p:spTgt spid="119"/>
                                        </p:tgtEl>
                                      </p:cBhvr>
                                    </p:animEffect>
                                  </p:childTnLst>
                                </p:cTn>
                              </p:par>
                            </p:childTnLst>
                          </p:cTn>
                        </p:par>
                        <p:par>
                          <p:cTn id="132" fill="hold">
                            <p:stCondLst>
                              <p:cond delay="500"/>
                            </p:stCondLst>
                            <p:childTnLst>
                              <p:par>
                                <p:cTn id="133" presetID="18" presetClass="exit" presetSubtype="12" fill="hold" grpId="0" nodeType="afterEffect">
                                  <p:stCondLst>
                                    <p:cond delay="0"/>
                                  </p:stCondLst>
                                  <p:childTnLst>
                                    <p:animEffect transition="out" filter="strips(downLeft)">
                                      <p:cBhvr>
                                        <p:cTn id="134" dur="500"/>
                                        <p:tgtEl>
                                          <p:spTgt spid="54"/>
                                        </p:tgtEl>
                                      </p:cBhvr>
                                    </p:animEffect>
                                    <p:set>
                                      <p:cBhvr>
                                        <p:cTn id="135" dur="1" fill="hold">
                                          <p:stCondLst>
                                            <p:cond delay="499"/>
                                          </p:stCondLst>
                                        </p:cTn>
                                        <p:tgtEl>
                                          <p:spTgt spid="54"/>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120"/>
                                        </p:tgtEl>
                                        <p:attrNameLst>
                                          <p:attrName>style.visibility</p:attrName>
                                        </p:attrNameLst>
                                      </p:cBhvr>
                                      <p:to>
                                        <p:strVal val="visible"/>
                                      </p:to>
                                    </p:set>
                                    <p:animEffect transition="in" filter="fade">
                                      <p:cBhvr>
                                        <p:cTn id="138" dur="500"/>
                                        <p:tgtEl>
                                          <p:spTgt spid="120"/>
                                        </p:tgtEl>
                                      </p:cBhvr>
                                    </p:animEffect>
                                  </p:childTnLst>
                                </p:cTn>
                              </p:par>
                              <p:par>
                                <p:cTn id="139" presetID="1" presetClass="exit" presetSubtype="0" fill="hold" nodeType="withEffect">
                                  <p:stCondLst>
                                    <p:cond delay="0"/>
                                  </p:stCondLst>
                                  <p:childTnLst>
                                    <p:set>
                                      <p:cBhvr>
                                        <p:cTn id="140" dur="1" fill="hold">
                                          <p:stCondLst>
                                            <p:cond delay="0"/>
                                          </p:stCondLst>
                                        </p:cTn>
                                        <p:tgtEl>
                                          <p:spTgt spid="119"/>
                                        </p:tgtEl>
                                        <p:attrNameLst>
                                          <p:attrName>style.visibility</p:attrName>
                                        </p:attrNameLst>
                                      </p:cBhvr>
                                      <p:to>
                                        <p:strVal val="hidden"/>
                                      </p:to>
                                    </p:set>
                                  </p:childTnLst>
                                </p:cTn>
                              </p:par>
                              <p:par>
                                <p:cTn id="141" presetID="10" presetClass="entr" presetSubtype="0" fill="hold" nodeType="withEffect">
                                  <p:stCondLst>
                                    <p:cond delay="0"/>
                                  </p:stCondLst>
                                  <p:childTnLst>
                                    <p:set>
                                      <p:cBhvr>
                                        <p:cTn id="142" dur="1" fill="hold">
                                          <p:stCondLst>
                                            <p:cond delay="0"/>
                                          </p:stCondLst>
                                        </p:cTn>
                                        <p:tgtEl>
                                          <p:spTgt spid="11"/>
                                        </p:tgtEl>
                                        <p:attrNameLst>
                                          <p:attrName>style.visibility</p:attrName>
                                        </p:attrNameLst>
                                      </p:cBhvr>
                                      <p:to>
                                        <p:strVal val="visible"/>
                                      </p:to>
                                    </p:set>
                                    <p:animEffect transition="in" filter="fade">
                                      <p:cBhvr>
                                        <p:cTn id="143" dur="500"/>
                                        <p:tgtEl>
                                          <p:spTgt spid="11"/>
                                        </p:tgtEl>
                                      </p:cBhvr>
                                    </p:animEffect>
                                  </p:childTnLst>
                                </p:cTn>
                              </p:par>
                            </p:childTnLst>
                          </p:cTn>
                        </p:par>
                        <p:par>
                          <p:cTn id="144" fill="hold">
                            <p:stCondLst>
                              <p:cond delay="1000"/>
                            </p:stCondLst>
                            <p:childTnLst>
                              <p:par>
                                <p:cTn id="145" presetID="1" presetClass="exit" presetSubtype="0" fill="hold" grpId="1" nodeType="afterEffect">
                                  <p:stCondLst>
                                    <p:cond delay="0"/>
                                  </p:stCondLst>
                                  <p:childTnLst>
                                    <p:set>
                                      <p:cBhvr>
                                        <p:cTn id="146" dur="1" fill="hold">
                                          <p:stCondLst>
                                            <p:cond delay="0"/>
                                          </p:stCondLst>
                                        </p:cTn>
                                        <p:tgtEl>
                                          <p:spTgt spid="93"/>
                                        </p:tgtEl>
                                        <p:attrNameLst>
                                          <p:attrName>style.visibility</p:attrName>
                                        </p:attrNameLst>
                                      </p:cBhvr>
                                      <p:to>
                                        <p:strVal val="hidden"/>
                                      </p:to>
                                    </p:set>
                                  </p:childTnLst>
                                </p:cTn>
                              </p:par>
                              <p:par>
                                <p:cTn id="147" presetID="10" presetClass="entr" presetSubtype="0" fill="hold" grpId="0" nodeType="withEffect">
                                  <p:stCondLst>
                                    <p:cond delay="0"/>
                                  </p:stCondLst>
                                  <p:childTnLst>
                                    <p:set>
                                      <p:cBhvr>
                                        <p:cTn id="148" dur="1" fill="hold">
                                          <p:stCondLst>
                                            <p:cond delay="0"/>
                                          </p:stCondLst>
                                        </p:cTn>
                                        <p:tgtEl>
                                          <p:spTgt spid="125"/>
                                        </p:tgtEl>
                                        <p:attrNameLst>
                                          <p:attrName>style.visibility</p:attrName>
                                        </p:attrNameLst>
                                      </p:cBhvr>
                                      <p:to>
                                        <p:strVal val="visible"/>
                                      </p:to>
                                    </p:set>
                                    <p:animEffect transition="in" filter="fade">
                                      <p:cBhvr>
                                        <p:cTn id="149" dur="500"/>
                                        <p:tgtEl>
                                          <p:spTgt spid="125"/>
                                        </p:tgtEl>
                                      </p:cBhvr>
                                    </p:animEffect>
                                  </p:childTnLst>
                                </p:cTn>
                              </p:par>
                            </p:childTnLst>
                          </p:cTn>
                        </p:par>
                        <p:par>
                          <p:cTn id="150" fill="hold">
                            <p:stCondLst>
                              <p:cond delay="1500"/>
                            </p:stCondLst>
                            <p:childTnLst>
                              <p:par>
                                <p:cTn id="151" presetID="1" presetClass="exit" presetSubtype="0" fill="hold" grpId="1" nodeType="afterEffect">
                                  <p:stCondLst>
                                    <p:cond delay="200"/>
                                  </p:stCondLst>
                                  <p:childTnLst>
                                    <p:set>
                                      <p:cBhvr>
                                        <p:cTn id="152" dur="1" fill="hold">
                                          <p:stCondLst>
                                            <p:cond delay="0"/>
                                          </p:stCondLst>
                                        </p:cTn>
                                        <p:tgtEl>
                                          <p:spTgt spid="98"/>
                                        </p:tgtEl>
                                        <p:attrNameLst>
                                          <p:attrName>style.visibility</p:attrName>
                                        </p:attrNameLst>
                                      </p:cBhvr>
                                      <p:to>
                                        <p:strVal val="hidden"/>
                                      </p:to>
                                    </p:set>
                                  </p:childTnLst>
                                </p:cTn>
                              </p:par>
                              <p:par>
                                <p:cTn id="153" presetID="10" presetClass="entr" presetSubtype="0" fill="hold" grpId="0" nodeType="withEffect">
                                  <p:stCondLst>
                                    <p:cond delay="200"/>
                                  </p:stCondLst>
                                  <p:childTnLst>
                                    <p:set>
                                      <p:cBhvr>
                                        <p:cTn id="154" dur="1" fill="hold">
                                          <p:stCondLst>
                                            <p:cond delay="0"/>
                                          </p:stCondLst>
                                        </p:cTn>
                                        <p:tgtEl>
                                          <p:spTgt spid="126"/>
                                        </p:tgtEl>
                                        <p:attrNameLst>
                                          <p:attrName>style.visibility</p:attrName>
                                        </p:attrNameLst>
                                      </p:cBhvr>
                                      <p:to>
                                        <p:strVal val="visible"/>
                                      </p:to>
                                    </p:set>
                                    <p:animEffect transition="in" filter="fade">
                                      <p:cBhvr>
                                        <p:cTn id="155" dur="500"/>
                                        <p:tgtEl>
                                          <p:spTgt spid="126"/>
                                        </p:tgtEl>
                                      </p:cBhvr>
                                    </p:animEffect>
                                  </p:childTnLst>
                                </p:cTn>
                              </p:par>
                            </p:childTnLst>
                          </p:cTn>
                        </p:par>
                      </p:childTnLst>
                    </p:cTn>
                  </p:par>
                  <p:par>
                    <p:cTn id="156" fill="hold">
                      <p:stCondLst>
                        <p:cond delay="indefinite"/>
                      </p:stCondLst>
                      <p:childTnLst>
                        <p:par>
                          <p:cTn id="157" fill="hold">
                            <p:stCondLst>
                              <p:cond delay="0"/>
                            </p:stCondLst>
                            <p:childTnLst>
                              <p:par>
                                <p:cTn id="158" presetID="1" presetClass="exit" presetSubtype="0" fill="hold" nodeType="clickEffect">
                                  <p:stCondLst>
                                    <p:cond delay="0"/>
                                  </p:stCondLst>
                                  <p:childTnLst>
                                    <p:set>
                                      <p:cBhvr>
                                        <p:cTn id="159" dur="1" fill="hold">
                                          <p:stCondLst>
                                            <p:cond delay="0"/>
                                          </p:stCondLst>
                                        </p:cTn>
                                        <p:tgtEl>
                                          <p:spTgt spid="11"/>
                                        </p:tgtEl>
                                        <p:attrNameLst>
                                          <p:attrName>style.visibility</p:attrName>
                                        </p:attrNameLst>
                                      </p:cBhvr>
                                      <p:to>
                                        <p:strVal val="hidden"/>
                                      </p:to>
                                    </p:set>
                                  </p:childTnLst>
                                </p:cTn>
                              </p:par>
                              <p:par>
                                <p:cTn id="160" presetID="0" presetClass="path" presetSubtype="0" fill="hold" grpId="3" nodeType="withEffect">
                                  <p:stCondLst>
                                    <p:cond delay="0"/>
                                  </p:stCondLst>
                                  <p:childTnLst>
                                    <p:animMotion origin="layout" path="M 1.66667E-6 0.10694 L 1.66667E-6 0.14027 " pathEditMode="relative" rAng="0" ptsTypes="AA">
                                      <p:cBhvr>
                                        <p:cTn id="161" dur="500" fill="hold"/>
                                        <p:tgtEl>
                                          <p:spTgt spid="84"/>
                                        </p:tgtEl>
                                        <p:attrNameLst>
                                          <p:attrName>ppt_x</p:attrName>
                                          <p:attrName>ppt_y</p:attrName>
                                        </p:attrNameLst>
                                      </p:cBhvr>
                                      <p:rCtr x="0" y="17"/>
                                    </p:animMotion>
                                  </p:childTnLst>
                                </p:cTn>
                              </p:par>
                              <p:par>
                                <p:cTn id="162" presetID="18" presetClass="entr" presetSubtype="6" fill="hold" nodeType="withEffect">
                                  <p:stCondLst>
                                    <p:cond delay="0"/>
                                  </p:stCondLst>
                                  <p:childTnLst>
                                    <p:set>
                                      <p:cBhvr>
                                        <p:cTn id="163" dur="1" fill="hold">
                                          <p:stCondLst>
                                            <p:cond delay="0"/>
                                          </p:stCondLst>
                                        </p:cTn>
                                        <p:tgtEl>
                                          <p:spTgt spid="137"/>
                                        </p:tgtEl>
                                        <p:attrNameLst>
                                          <p:attrName>style.visibility</p:attrName>
                                        </p:attrNameLst>
                                      </p:cBhvr>
                                      <p:to>
                                        <p:strVal val="visible"/>
                                      </p:to>
                                    </p:set>
                                    <p:animEffect transition="in" filter="strips(downRight)">
                                      <p:cBhvr>
                                        <p:cTn id="164" dur="500"/>
                                        <p:tgtEl>
                                          <p:spTgt spid="137"/>
                                        </p:tgtEl>
                                      </p:cBhvr>
                                    </p:animEffect>
                                  </p:childTnLst>
                                </p:cTn>
                              </p:par>
                            </p:childTnLst>
                          </p:cTn>
                        </p:par>
                        <p:par>
                          <p:cTn id="165" fill="hold">
                            <p:stCondLst>
                              <p:cond delay="500"/>
                            </p:stCondLst>
                            <p:childTnLst>
                              <p:par>
                                <p:cTn id="166" presetID="18" presetClass="exit" presetSubtype="12" fill="hold" grpId="0" nodeType="afterEffect">
                                  <p:stCondLst>
                                    <p:cond delay="0"/>
                                  </p:stCondLst>
                                  <p:childTnLst>
                                    <p:animEffect transition="out" filter="strips(downLeft)">
                                      <p:cBhvr>
                                        <p:cTn id="167" dur="500"/>
                                        <p:tgtEl>
                                          <p:spTgt spid="55"/>
                                        </p:tgtEl>
                                      </p:cBhvr>
                                    </p:animEffect>
                                    <p:set>
                                      <p:cBhvr>
                                        <p:cTn id="168" dur="1" fill="hold">
                                          <p:stCondLst>
                                            <p:cond delay="499"/>
                                          </p:stCondLst>
                                        </p:cTn>
                                        <p:tgtEl>
                                          <p:spTgt spid="55"/>
                                        </p:tgtEl>
                                        <p:attrNameLst>
                                          <p:attrName>style.visibility</p:attrName>
                                        </p:attrNameLst>
                                      </p:cBhvr>
                                      <p:to>
                                        <p:strVal val="hidden"/>
                                      </p:to>
                                    </p:set>
                                  </p:childTnLst>
                                </p:cTn>
                              </p:par>
                              <p:par>
                                <p:cTn id="169" presetID="10" presetClass="entr" presetSubtype="0" fill="hold" grpId="0" nodeType="withEffect">
                                  <p:stCondLst>
                                    <p:cond delay="0"/>
                                  </p:stCondLst>
                                  <p:childTnLst>
                                    <p:set>
                                      <p:cBhvr>
                                        <p:cTn id="170" dur="1" fill="hold">
                                          <p:stCondLst>
                                            <p:cond delay="0"/>
                                          </p:stCondLst>
                                        </p:cTn>
                                        <p:tgtEl>
                                          <p:spTgt spid="135"/>
                                        </p:tgtEl>
                                        <p:attrNameLst>
                                          <p:attrName>style.visibility</p:attrName>
                                        </p:attrNameLst>
                                      </p:cBhvr>
                                      <p:to>
                                        <p:strVal val="visible"/>
                                      </p:to>
                                    </p:set>
                                    <p:animEffect transition="in" filter="fade">
                                      <p:cBhvr>
                                        <p:cTn id="171" dur="500"/>
                                        <p:tgtEl>
                                          <p:spTgt spid="135"/>
                                        </p:tgtEl>
                                      </p:cBhvr>
                                    </p:animEffect>
                                  </p:childTnLst>
                                </p:cTn>
                              </p:par>
                              <p:par>
                                <p:cTn id="172" presetID="1" presetClass="exit" presetSubtype="0" fill="hold" nodeType="withEffect">
                                  <p:stCondLst>
                                    <p:cond delay="0"/>
                                  </p:stCondLst>
                                  <p:childTnLst>
                                    <p:set>
                                      <p:cBhvr>
                                        <p:cTn id="173" dur="1" fill="hold">
                                          <p:stCondLst>
                                            <p:cond delay="0"/>
                                          </p:stCondLst>
                                        </p:cTn>
                                        <p:tgtEl>
                                          <p:spTgt spid="137"/>
                                        </p:tgtEl>
                                        <p:attrNameLst>
                                          <p:attrName>style.visibility</p:attrName>
                                        </p:attrNameLst>
                                      </p:cBhvr>
                                      <p:to>
                                        <p:strVal val="hidden"/>
                                      </p:to>
                                    </p:set>
                                  </p:childTnLst>
                                </p:cTn>
                              </p:par>
                              <p:par>
                                <p:cTn id="174" presetID="10" presetClass="entr" presetSubtype="0" fill="hold" nodeType="withEffect">
                                  <p:stCondLst>
                                    <p:cond delay="0"/>
                                  </p:stCondLst>
                                  <p:childTnLst>
                                    <p:set>
                                      <p:cBhvr>
                                        <p:cTn id="175" dur="1" fill="hold">
                                          <p:stCondLst>
                                            <p:cond delay="0"/>
                                          </p:stCondLst>
                                        </p:cTn>
                                        <p:tgtEl>
                                          <p:spTgt spid="7"/>
                                        </p:tgtEl>
                                        <p:attrNameLst>
                                          <p:attrName>style.visibility</p:attrName>
                                        </p:attrNameLst>
                                      </p:cBhvr>
                                      <p:to>
                                        <p:strVal val="visible"/>
                                      </p:to>
                                    </p:set>
                                    <p:animEffect transition="in" filter="fade">
                                      <p:cBhvr>
                                        <p:cTn id="176" dur="500"/>
                                        <p:tgtEl>
                                          <p:spTgt spid="7"/>
                                        </p:tgtEl>
                                      </p:cBhvr>
                                    </p:animEffect>
                                  </p:childTnLst>
                                </p:cTn>
                              </p:par>
                            </p:childTnLst>
                          </p:cTn>
                        </p:par>
                        <p:par>
                          <p:cTn id="177" fill="hold">
                            <p:stCondLst>
                              <p:cond delay="1000"/>
                            </p:stCondLst>
                            <p:childTnLst>
                              <p:par>
                                <p:cTn id="178" presetID="1" presetClass="exit" presetSubtype="0" fill="hold" grpId="0" nodeType="afterEffect">
                                  <p:stCondLst>
                                    <p:cond delay="0"/>
                                  </p:stCondLst>
                                  <p:childTnLst>
                                    <p:set>
                                      <p:cBhvr>
                                        <p:cTn id="179" dur="1" fill="hold">
                                          <p:stCondLst>
                                            <p:cond delay="0"/>
                                          </p:stCondLst>
                                        </p:cTn>
                                        <p:tgtEl>
                                          <p:spTgt spid="101"/>
                                        </p:tgtEl>
                                        <p:attrNameLst>
                                          <p:attrName>style.visibility</p:attrName>
                                        </p:attrNameLst>
                                      </p:cBhvr>
                                      <p:to>
                                        <p:strVal val="hidden"/>
                                      </p:to>
                                    </p:set>
                                  </p:childTnLst>
                                </p:cTn>
                              </p:par>
                              <p:par>
                                <p:cTn id="180" presetID="10" presetClass="entr" presetSubtype="0" fill="hold" grpId="0" nodeType="withEffect">
                                  <p:stCondLst>
                                    <p:cond delay="0"/>
                                  </p:stCondLst>
                                  <p:childTnLst>
                                    <p:set>
                                      <p:cBhvr>
                                        <p:cTn id="181" dur="1" fill="hold">
                                          <p:stCondLst>
                                            <p:cond delay="0"/>
                                          </p:stCondLst>
                                        </p:cTn>
                                        <p:tgtEl>
                                          <p:spTgt spid="181"/>
                                        </p:tgtEl>
                                        <p:attrNameLst>
                                          <p:attrName>style.visibility</p:attrName>
                                        </p:attrNameLst>
                                      </p:cBhvr>
                                      <p:to>
                                        <p:strVal val="visible"/>
                                      </p:to>
                                    </p:set>
                                    <p:animEffect transition="in" filter="fade">
                                      <p:cBhvr>
                                        <p:cTn id="182" dur="500"/>
                                        <p:tgtEl>
                                          <p:spTgt spid="181"/>
                                        </p:tgtEl>
                                      </p:cBhvr>
                                    </p:animEffect>
                                  </p:childTnLst>
                                </p:cTn>
                              </p:par>
                            </p:childTnLst>
                          </p:cTn>
                        </p:par>
                        <p:par>
                          <p:cTn id="183" fill="hold">
                            <p:stCondLst>
                              <p:cond delay="1500"/>
                            </p:stCondLst>
                            <p:childTnLst>
                              <p:par>
                                <p:cTn id="184" presetID="1" presetClass="exit" presetSubtype="0" fill="hold" grpId="1" nodeType="afterEffect">
                                  <p:stCondLst>
                                    <p:cond delay="200"/>
                                  </p:stCondLst>
                                  <p:childTnLst>
                                    <p:set>
                                      <p:cBhvr>
                                        <p:cTn id="185" dur="1" fill="hold">
                                          <p:stCondLst>
                                            <p:cond delay="0"/>
                                          </p:stCondLst>
                                        </p:cTn>
                                        <p:tgtEl>
                                          <p:spTgt spid="107"/>
                                        </p:tgtEl>
                                        <p:attrNameLst>
                                          <p:attrName>style.visibility</p:attrName>
                                        </p:attrNameLst>
                                      </p:cBhvr>
                                      <p:to>
                                        <p:strVal val="hidden"/>
                                      </p:to>
                                    </p:set>
                                  </p:childTnLst>
                                </p:cTn>
                              </p:par>
                              <p:par>
                                <p:cTn id="186" presetID="10" presetClass="entr" presetSubtype="0" fill="hold" grpId="0" nodeType="withEffect">
                                  <p:stCondLst>
                                    <p:cond delay="200"/>
                                  </p:stCondLst>
                                  <p:childTnLst>
                                    <p:set>
                                      <p:cBhvr>
                                        <p:cTn id="187" dur="1" fill="hold">
                                          <p:stCondLst>
                                            <p:cond delay="0"/>
                                          </p:stCondLst>
                                        </p:cTn>
                                        <p:tgtEl>
                                          <p:spTgt spid="182"/>
                                        </p:tgtEl>
                                        <p:attrNameLst>
                                          <p:attrName>style.visibility</p:attrName>
                                        </p:attrNameLst>
                                      </p:cBhvr>
                                      <p:to>
                                        <p:strVal val="visible"/>
                                      </p:to>
                                    </p:set>
                                    <p:animEffect transition="in" filter="fade">
                                      <p:cBhvr>
                                        <p:cTn id="188" dur="500"/>
                                        <p:tgtEl>
                                          <p:spTgt spid="182"/>
                                        </p:tgtEl>
                                      </p:cBhvr>
                                    </p:animEffect>
                                  </p:childTnLst>
                                </p:cTn>
                              </p:par>
                            </p:childTnLst>
                          </p:cTn>
                        </p:par>
                      </p:childTnLst>
                    </p:cTn>
                  </p:par>
                  <p:par>
                    <p:cTn id="189" fill="hold">
                      <p:stCondLst>
                        <p:cond delay="indefinite"/>
                      </p:stCondLst>
                      <p:childTnLst>
                        <p:par>
                          <p:cTn id="190" fill="hold">
                            <p:stCondLst>
                              <p:cond delay="0"/>
                            </p:stCondLst>
                            <p:childTnLst>
                              <p:par>
                                <p:cTn id="191" presetID="1" presetClass="exit" presetSubtype="0" fill="hold" grpId="1" nodeType="clickEffect">
                                  <p:stCondLst>
                                    <p:cond delay="0"/>
                                  </p:stCondLst>
                                  <p:childTnLst>
                                    <p:set>
                                      <p:cBhvr>
                                        <p:cTn id="192" dur="1" fill="hold">
                                          <p:stCondLst>
                                            <p:cond delay="0"/>
                                          </p:stCondLst>
                                        </p:cTn>
                                        <p:tgtEl>
                                          <p:spTgt spid="108"/>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7"/>
                                        </p:tgtEl>
                                        <p:attrNameLst>
                                          <p:attrName>style.visibility</p:attrName>
                                        </p:attrNameLst>
                                      </p:cBhvr>
                                      <p:to>
                                        <p:strVal val="hidden"/>
                                      </p:to>
                                    </p:set>
                                  </p:childTnLst>
                                </p:cTn>
                              </p:par>
                              <p:par>
                                <p:cTn id="195" presetID="18" presetClass="entr" presetSubtype="12" fill="hold" grpId="0" nodeType="withEffect">
                                  <p:stCondLst>
                                    <p:cond delay="0"/>
                                  </p:stCondLst>
                                  <p:childTnLst>
                                    <p:set>
                                      <p:cBhvr>
                                        <p:cTn id="196" dur="1" fill="hold">
                                          <p:stCondLst>
                                            <p:cond delay="0"/>
                                          </p:stCondLst>
                                        </p:cTn>
                                        <p:tgtEl>
                                          <p:spTgt spid="187"/>
                                        </p:tgtEl>
                                        <p:attrNameLst>
                                          <p:attrName>style.visibility</p:attrName>
                                        </p:attrNameLst>
                                      </p:cBhvr>
                                      <p:to>
                                        <p:strVal val="visible"/>
                                      </p:to>
                                    </p:set>
                                    <p:animEffect transition="in" filter="strips(downLeft)">
                                      <p:cBhvr>
                                        <p:cTn id="197" dur="500"/>
                                        <p:tgtEl>
                                          <p:spTgt spid="187"/>
                                        </p:tgtEl>
                                      </p:cBhvr>
                                    </p:animEffect>
                                  </p:childTnLst>
                                </p:cTn>
                              </p:par>
                            </p:childTnLst>
                          </p:cTn>
                        </p:par>
                        <p:par>
                          <p:cTn id="198" fill="hold">
                            <p:stCondLst>
                              <p:cond delay="500"/>
                            </p:stCondLst>
                            <p:childTnLst>
                              <p:par>
                                <p:cTn id="199" presetID="18" presetClass="entr" presetSubtype="12" fill="hold" nodeType="afterEffect">
                                  <p:stCondLst>
                                    <p:cond delay="0"/>
                                  </p:stCondLst>
                                  <p:childTnLst>
                                    <p:set>
                                      <p:cBhvr>
                                        <p:cTn id="200" dur="1" fill="hold">
                                          <p:stCondLst>
                                            <p:cond delay="0"/>
                                          </p:stCondLst>
                                        </p:cTn>
                                        <p:tgtEl>
                                          <p:spTgt spid="185"/>
                                        </p:tgtEl>
                                        <p:attrNameLst>
                                          <p:attrName>style.visibility</p:attrName>
                                        </p:attrNameLst>
                                      </p:cBhvr>
                                      <p:to>
                                        <p:strVal val="visible"/>
                                      </p:to>
                                    </p:set>
                                    <p:animEffect transition="in" filter="strips(downLeft)">
                                      <p:cBhvr>
                                        <p:cTn id="201" dur="500"/>
                                        <p:tgtEl>
                                          <p:spTgt spid="185"/>
                                        </p:tgtEl>
                                      </p:cBhvr>
                                    </p:animEffect>
                                  </p:childTnLst>
                                </p:cTn>
                              </p:par>
                            </p:childTnLst>
                          </p:cTn>
                        </p:par>
                        <p:par>
                          <p:cTn id="202" fill="hold">
                            <p:stCondLst>
                              <p:cond delay="1000"/>
                            </p:stCondLst>
                            <p:childTnLst>
                              <p:par>
                                <p:cTn id="203" presetID="0" presetClass="path" presetSubtype="0" fill="hold" grpId="4" nodeType="afterEffect">
                                  <p:stCondLst>
                                    <p:cond delay="0"/>
                                  </p:stCondLst>
                                  <p:childTnLst>
                                    <p:animMotion origin="layout" path="M 1.66667E-6 0.13876 L 1.66667E-6 0.17345 " pathEditMode="relative" rAng="0" ptsTypes="AA">
                                      <p:cBhvr>
                                        <p:cTn id="204" dur="500" fill="hold"/>
                                        <p:tgtEl>
                                          <p:spTgt spid="84"/>
                                        </p:tgtEl>
                                        <p:attrNameLst>
                                          <p:attrName>ppt_x</p:attrName>
                                          <p:attrName>ppt_y</p:attrName>
                                        </p:attrNameLst>
                                      </p:cBhvr>
                                      <p:rCtr x="0" y="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animBg="1"/>
      <p:bldP spid="55" grpId="0" animBg="1"/>
      <p:bldP spid="74" grpId="0" animBg="1"/>
      <p:bldP spid="81" grpId="0" animBg="1"/>
      <p:bldP spid="82" grpId="0" animBg="1"/>
      <p:bldP spid="49" grpId="0"/>
      <p:bldP spid="49" grpId="1"/>
      <p:bldP spid="50" grpId="0"/>
      <p:bldP spid="50" grpId="1"/>
      <p:bldP spid="51" grpId="0"/>
      <p:bldP spid="51" grpId="1"/>
      <p:bldP spid="83" grpId="0" animBg="1"/>
      <p:bldP spid="83" grpId="1" animBg="1"/>
      <p:bldP spid="93" grpId="0"/>
      <p:bldP spid="93" grpId="1"/>
      <p:bldP spid="98" grpId="0" animBg="1"/>
      <p:bldP spid="98" grpId="1" animBg="1"/>
      <p:bldP spid="101" grpId="0"/>
      <p:bldP spid="107" grpId="0" animBg="1"/>
      <p:bldP spid="107" grpId="1" animBg="1"/>
      <p:bldP spid="108" grpId="0" animBg="1"/>
      <p:bldP spid="108" grpId="1" animBg="1"/>
      <p:bldP spid="120" grpId="0"/>
      <p:bldP spid="125" grpId="0" animBg="1"/>
      <p:bldP spid="126" grpId="0" animBg="1"/>
      <p:bldP spid="135" grpId="0"/>
      <p:bldP spid="181" grpId="0" animBg="1"/>
      <p:bldP spid="182" grpId="0" animBg="1"/>
      <p:bldP spid="187" grpId="0" animBg="1"/>
      <p:bldP spid="84" grpId="0" animBg="1"/>
      <p:bldP spid="84" grpId="1" animBg="1"/>
      <p:bldP spid="84" grpId="2" animBg="1"/>
      <p:bldP spid="84" grpId="3" animBg="1"/>
      <p:bldP spid="84" grpId="4"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Temporal Blocking</a:t>
            </a:r>
            <a:endParaRPr lang="en-US" dirty="0"/>
          </a:p>
        </p:txBody>
      </p:sp>
      <p:sp>
        <p:nvSpPr>
          <p:cNvPr id="3" name="Content Placeholder 2"/>
          <p:cNvSpPr>
            <a:spLocks noGrp="1"/>
          </p:cNvSpPr>
          <p:nvPr>
            <p:ph idx="1"/>
          </p:nvPr>
        </p:nvSpPr>
        <p:spPr>
          <a:xfrm>
            <a:off x="457200" y="1120842"/>
            <a:ext cx="8229600" cy="4525963"/>
          </a:xfrm>
        </p:spPr>
        <p:txBody>
          <a:bodyPr>
            <a:normAutofit/>
          </a:bodyPr>
          <a:lstStyle/>
          <a:p>
            <a:pPr marL="0" indent="0">
              <a:buNone/>
            </a:pPr>
            <a:r>
              <a:rPr lang="en-US" dirty="0" smtClean="0"/>
              <a:t>A pixel can be updated for the </a:t>
            </a:r>
            <a:r>
              <a:rPr lang="en-US" i="1" dirty="0" err="1" smtClean="0"/>
              <a:t>k</a:t>
            </a:r>
            <a:r>
              <a:rPr lang="en-US" baseline="30000" dirty="0" err="1" smtClean="0"/>
              <a:t>th</a:t>
            </a:r>
            <a:r>
              <a:rPr lang="en-US" dirty="0" smtClean="0"/>
              <a:t> time only if all other pixels have been updated </a:t>
            </a:r>
            <a:r>
              <a:rPr lang="en-US" i="1" dirty="0" smtClean="0"/>
              <a:t>k</a:t>
            </a:r>
            <a:r>
              <a:rPr lang="en-US" dirty="0" smtClean="0"/>
              <a:t>-1 times.</a:t>
            </a:r>
          </a:p>
        </p:txBody>
      </p:sp>
      <p:cxnSp>
        <p:nvCxnSpPr>
          <p:cNvPr id="57" name="Straight Arrow Connector 56"/>
          <p:cNvCxnSpPr>
            <a:stCxn id="132" idx="3"/>
            <a:endCxn id="125" idx="1"/>
          </p:cNvCxnSpPr>
          <p:nvPr/>
        </p:nvCxnSpPr>
        <p:spPr>
          <a:xfrm>
            <a:off x="3332776" y="3915882"/>
            <a:ext cx="1295796" cy="328844"/>
          </a:xfrm>
          <a:prstGeom prst="straightConnector1">
            <a:avLst/>
          </a:prstGeom>
          <a:ln w="76200">
            <a:headEnd type="none" w="sm" len="sm"/>
            <a:tailEnd type="stealth" w="sm" len="med"/>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135" idx="1"/>
            <a:endCxn id="125" idx="1"/>
          </p:cNvCxnSpPr>
          <p:nvPr/>
        </p:nvCxnSpPr>
        <p:spPr>
          <a:xfrm rot="10800000" flipV="1">
            <a:off x="4628573" y="3773382"/>
            <a:ext cx="1501967" cy="471344"/>
          </a:xfrm>
          <a:prstGeom prst="straightConnector1">
            <a:avLst/>
          </a:prstGeom>
          <a:ln w="76200">
            <a:headEnd type="stealth"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135" idx="1"/>
            <a:endCxn id="126" idx="3"/>
          </p:cNvCxnSpPr>
          <p:nvPr/>
        </p:nvCxnSpPr>
        <p:spPr>
          <a:xfrm rot="10800000">
            <a:off x="4640121" y="3209958"/>
            <a:ext cx="1490419" cy="563425"/>
          </a:xfrm>
          <a:prstGeom prst="straightConnector1">
            <a:avLst/>
          </a:prstGeom>
          <a:ln w="76200">
            <a:headEnd type="none" w="sm" len="med"/>
            <a:tailEnd type="stealth" w="sm" len="med"/>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133" idx="3"/>
            <a:endCxn id="125" idx="3"/>
          </p:cNvCxnSpPr>
          <p:nvPr/>
        </p:nvCxnSpPr>
        <p:spPr>
          <a:xfrm flipV="1">
            <a:off x="4230911" y="5006726"/>
            <a:ext cx="397661" cy="714060"/>
          </a:xfrm>
          <a:prstGeom prst="straightConnector1">
            <a:avLst/>
          </a:prstGeom>
          <a:ln w="76200">
            <a:headEnd type="stealth"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134" idx="1"/>
            <a:endCxn id="125" idx="3"/>
          </p:cNvCxnSpPr>
          <p:nvPr/>
        </p:nvCxnSpPr>
        <p:spPr>
          <a:xfrm rot="10800000">
            <a:off x="4628572" y="5006726"/>
            <a:ext cx="619992" cy="571560"/>
          </a:xfrm>
          <a:prstGeom prst="straightConnector1">
            <a:avLst/>
          </a:prstGeom>
          <a:ln w="76200">
            <a:headEnd type="none" w="sm" len="sm"/>
            <a:tailEnd type="stealth" w="sm" len="med"/>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133" idx="3"/>
            <a:endCxn id="128" idx="0"/>
          </p:cNvCxnSpPr>
          <p:nvPr/>
        </p:nvCxnSpPr>
        <p:spPr>
          <a:xfrm>
            <a:off x="4230911" y="5720786"/>
            <a:ext cx="446153" cy="298061"/>
          </a:xfrm>
          <a:prstGeom prst="straightConnector1">
            <a:avLst/>
          </a:prstGeom>
          <a:ln w="76200">
            <a:headEnd type="none" w="sm" len="sm"/>
            <a:tailEnd type="stealth" w="sm" len="med"/>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134" idx="1"/>
            <a:endCxn id="128" idx="0"/>
          </p:cNvCxnSpPr>
          <p:nvPr/>
        </p:nvCxnSpPr>
        <p:spPr>
          <a:xfrm rot="10800000" flipV="1">
            <a:off x="4677064" y="5578285"/>
            <a:ext cx="571500" cy="440561"/>
          </a:xfrm>
          <a:prstGeom prst="straightConnector1">
            <a:avLst/>
          </a:prstGeom>
          <a:ln w="76200">
            <a:headEnd type="stealth"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72" name="Straight Arrow Connector 13"/>
          <p:cNvCxnSpPr>
            <a:stCxn id="132" idx="3"/>
            <a:endCxn id="126" idx="3"/>
          </p:cNvCxnSpPr>
          <p:nvPr/>
        </p:nvCxnSpPr>
        <p:spPr>
          <a:xfrm flipV="1">
            <a:off x="3332776" y="3209957"/>
            <a:ext cx="1307344" cy="705925"/>
          </a:xfrm>
          <a:prstGeom prst="straightConnector1">
            <a:avLst/>
          </a:prstGeom>
          <a:ln w="76200">
            <a:headEnd type="stealth"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294" name="Rounded Rectangle 293"/>
          <p:cNvSpPr/>
          <p:nvPr/>
        </p:nvSpPr>
        <p:spPr>
          <a:xfrm>
            <a:off x="7848600" y="2436946"/>
            <a:ext cx="1219200" cy="304800"/>
          </a:xfrm>
          <a:prstGeom prst="roundRect">
            <a:avLst/>
          </a:prstGeom>
          <a:solidFill>
            <a:schemeClr val="accent1">
              <a:lumMod val="60000"/>
              <a:lumOff val="4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2"/>
                </a:solidFill>
              </a:rPr>
              <a:t>Solution</a:t>
            </a:r>
          </a:p>
        </p:txBody>
      </p:sp>
      <p:cxnSp>
        <p:nvCxnSpPr>
          <p:cNvPr id="140" name="Straight Arrow Connector 139"/>
          <p:cNvCxnSpPr>
            <a:stCxn id="43" idx="3"/>
          </p:cNvCxnSpPr>
          <p:nvPr/>
        </p:nvCxnSpPr>
        <p:spPr>
          <a:xfrm flipV="1">
            <a:off x="1524000" y="2568650"/>
            <a:ext cx="457200" cy="2306"/>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295" name="Straight Arrow Connector 294"/>
          <p:cNvCxnSpPr>
            <a:endCxn id="294" idx="1"/>
          </p:cNvCxnSpPr>
          <p:nvPr/>
        </p:nvCxnSpPr>
        <p:spPr>
          <a:xfrm flipV="1">
            <a:off x="7391400" y="2589346"/>
            <a:ext cx="457200" cy="6"/>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nvGrpSpPr>
          <p:cNvPr id="4" name="Group 93"/>
          <p:cNvGrpSpPr/>
          <p:nvPr/>
        </p:nvGrpSpPr>
        <p:grpSpPr>
          <a:xfrm>
            <a:off x="3012330" y="2583216"/>
            <a:ext cx="3339978" cy="2285219"/>
            <a:chOff x="3012330" y="2583216"/>
            <a:chExt cx="3339978" cy="2285219"/>
          </a:xfrm>
        </p:grpSpPr>
        <p:cxnSp>
          <p:nvCxnSpPr>
            <p:cNvPr id="104" name="Straight Arrow Connector 103"/>
            <p:cNvCxnSpPr/>
            <p:nvPr/>
          </p:nvCxnSpPr>
          <p:spPr>
            <a:xfrm>
              <a:off x="4971472" y="2998778"/>
              <a:ext cx="1371600" cy="1588"/>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4980708" y="2894146"/>
              <a:ext cx="1371600" cy="1588"/>
            </a:xfrm>
            <a:prstGeom prst="straightConnector1">
              <a:avLst/>
            </a:prstGeom>
            <a:ln w="76200">
              <a:headEnd type="triangle" w="sm" len="sm"/>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4962236" y="2784828"/>
              <a:ext cx="1371600" cy="1588"/>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4980708" y="2688568"/>
              <a:ext cx="1371600" cy="1588"/>
            </a:xfrm>
            <a:prstGeom prst="straightConnector1">
              <a:avLst/>
            </a:prstGeom>
            <a:ln w="76200">
              <a:headEnd type="triangle" w="sm" len="sm"/>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3037840" y="2583216"/>
              <a:ext cx="1280160" cy="1588"/>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3678384" y="4857061"/>
              <a:ext cx="685800" cy="1588"/>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V="1">
              <a:off x="3733800" y="4761665"/>
              <a:ext cx="609600" cy="1"/>
            </a:xfrm>
            <a:prstGeom prst="straightConnector1">
              <a:avLst/>
            </a:prstGeom>
            <a:ln w="76200">
              <a:headEnd type="triangle" w="sm" len="sm"/>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a:off x="3048000" y="2682508"/>
              <a:ext cx="1295400" cy="1588"/>
            </a:xfrm>
            <a:prstGeom prst="straightConnector1">
              <a:avLst/>
            </a:prstGeom>
            <a:ln w="76200">
              <a:headEnd type="triangle" w="sm" len="sm"/>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a:off x="3012330" y="2784828"/>
              <a:ext cx="1295400" cy="1588"/>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flipV="1">
              <a:off x="3066472" y="2895152"/>
              <a:ext cx="1249220" cy="0"/>
            </a:xfrm>
            <a:prstGeom prst="straightConnector1">
              <a:avLst/>
            </a:prstGeom>
            <a:ln w="76200">
              <a:headEnd type="triangle" w="sm" len="sm"/>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flipV="1">
              <a:off x="3048000" y="2999060"/>
              <a:ext cx="1249220" cy="0"/>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a:off x="3733800" y="4473513"/>
              <a:ext cx="609600" cy="1588"/>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a:off x="3733800" y="4380429"/>
              <a:ext cx="609600" cy="1588"/>
            </a:xfrm>
            <a:prstGeom prst="straightConnector1">
              <a:avLst/>
            </a:prstGeom>
            <a:ln w="76200">
              <a:headEnd type="triangle" w="sm" len="sm"/>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a:off x="4908756" y="4473513"/>
              <a:ext cx="670560" cy="1588"/>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flipV="1">
              <a:off x="4914268" y="4378116"/>
              <a:ext cx="685800" cy="1"/>
            </a:xfrm>
            <a:prstGeom prst="straightConnector1">
              <a:avLst/>
            </a:prstGeom>
            <a:ln w="76200">
              <a:headEnd type="triangle" w="sm" len="sm"/>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a:off x="4883724" y="4866847"/>
              <a:ext cx="685800" cy="1588"/>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flipV="1">
              <a:off x="4916056" y="4762939"/>
              <a:ext cx="646544" cy="1"/>
            </a:xfrm>
            <a:prstGeom prst="straightConnector1">
              <a:avLst/>
            </a:prstGeom>
            <a:ln w="76200">
              <a:headEnd type="triangle" w="sm" len="sm"/>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293" name="Straight Arrow Connector 292"/>
            <p:cNvCxnSpPr/>
            <p:nvPr/>
          </p:nvCxnSpPr>
          <p:spPr>
            <a:xfrm>
              <a:off x="4974020" y="2599855"/>
              <a:ext cx="1371600" cy="1"/>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3733800" y="4668808"/>
              <a:ext cx="609600" cy="1588"/>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3733800" y="4575724"/>
              <a:ext cx="609600" cy="1588"/>
            </a:xfrm>
            <a:prstGeom prst="straightConnector1">
              <a:avLst/>
            </a:prstGeom>
            <a:ln w="76200">
              <a:headEnd type="triangle" w="sm" len="sm"/>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4897820" y="4667953"/>
              <a:ext cx="670560" cy="1588"/>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4903332" y="4572556"/>
              <a:ext cx="685800" cy="1"/>
            </a:xfrm>
            <a:prstGeom prst="straightConnector1">
              <a:avLst/>
            </a:prstGeom>
            <a:ln w="76200">
              <a:headEnd type="triangle" w="sm" len="sm"/>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sp>
        <p:nvSpPr>
          <p:cNvPr id="43" name="Rounded Rectangle 42"/>
          <p:cNvSpPr/>
          <p:nvPr/>
        </p:nvSpPr>
        <p:spPr>
          <a:xfrm>
            <a:off x="76200" y="2418556"/>
            <a:ext cx="1447800" cy="304800"/>
          </a:xfrm>
          <a:prstGeom prst="roundRect">
            <a:avLst/>
          </a:prstGeom>
          <a:solidFill>
            <a:schemeClr val="accent1">
              <a:lumMod val="60000"/>
              <a:lumOff val="4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2"/>
                </a:solidFill>
              </a:rPr>
              <a:t>Constraints</a:t>
            </a:r>
          </a:p>
        </p:txBody>
      </p:sp>
      <p:cxnSp>
        <p:nvCxnSpPr>
          <p:cNvPr id="89" name="Straight Arrow Connector 13"/>
          <p:cNvCxnSpPr/>
          <p:nvPr/>
        </p:nvCxnSpPr>
        <p:spPr>
          <a:xfrm flipV="1">
            <a:off x="3020717" y="3144684"/>
            <a:ext cx="1340945" cy="360019"/>
          </a:xfrm>
          <a:prstGeom prst="straightConnector1">
            <a:avLst/>
          </a:prstGeom>
          <a:ln w="76200">
            <a:headEnd type="none" w="sm" len="med"/>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91" name="Straight Arrow Connector 13"/>
          <p:cNvCxnSpPr/>
          <p:nvPr/>
        </p:nvCxnSpPr>
        <p:spPr>
          <a:xfrm flipV="1">
            <a:off x="3057779" y="3034038"/>
            <a:ext cx="1340945" cy="360019"/>
          </a:xfrm>
          <a:prstGeom prst="straightConnector1">
            <a:avLst/>
          </a:prstGeom>
          <a:ln w="76200">
            <a:headEnd type="triangle"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3934475" y="4997885"/>
            <a:ext cx="526093" cy="313151"/>
          </a:xfrm>
          <a:prstGeom prst="straightConnector1">
            <a:avLst/>
          </a:prstGeom>
          <a:ln w="76200">
            <a:headEnd type="none" w="sm" len="med"/>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V="1">
            <a:off x="3925990" y="4885286"/>
            <a:ext cx="526093" cy="313151"/>
          </a:xfrm>
          <a:prstGeom prst="straightConnector1">
            <a:avLst/>
          </a:prstGeom>
          <a:ln w="76200">
            <a:headEnd type="triangle"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nvGrpSpPr>
          <p:cNvPr id="5" name="Group 25"/>
          <p:cNvGrpSpPr/>
          <p:nvPr/>
        </p:nvGrpSpPr>
        <p:grpSpPr>
          <a:xfrm>
            <a:off x="229541" y="1450660"/>
            <a:ext cx="1675459" cy="584775"/>
            <a:chOff x="925948" y="2373748"/>
            <a:chExt cx="1675459" cy="584775"/>
          </a:xfrm>
        </p:grpSpPr>
        <p:cxnSp>
          <p:nvCxnSpPr>
            <p:cNvPr id="88" name="Straight Connector 87"/>
            <p:cNvCxnSpPr/>
            <p:nvPr/>
          </p:nvCxnSpPr>
          <p:spPr>
            <a:xfrm>
              <a:off x="1209023" y="2877128"/>
              <a:ext cx="9906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925948" y="2373748"/>
              <a:ext cx="1675459" cy="584775"/>
            </a:xfrm>
            <a:prstGeom prst="rect">
              <a:avLst/>
            </a:prstGeom>
            <a:noFill/>
          </p:spPr>
          <p:txBody>
            <a:bodyPr wrap="none" rtlCol="0">
              <a:spAutoFit/>
            </a:bodyPr>
            <a:lstStyle/>
            <a:p>
              <a:r>
                <a:rPr lang="en-US" sz="3200" b="1" dirty="0" smtClean="0">
                  <a:solidFill>
                    <a:srgbClr val="FF0000"/>
                  </a:solidFill>
                  <a:latin typeface="Bradley Hand ITC" pitchFamily="66" charset="0"/>
                </a:rPr>
                <a:t>neighbor</a:t>
              </a:r>
              <a:endParaRPr lang="en-US" sz="3200" b="1" dirty="0">
                <a:solidFill>
                  <a:srgbClr val="FF0000"/>
                </a:solidFill>
                <a:latin typeface="Bradley Hand ITC" pitchFamily="66" charset="0"/>
              </a:endParaRPr>
            </a:p>
          </p:txBody>
        </p:sp>
      </p:grpSp>
      <p:grpSp>
        <p:nvGrpSpPr>
          <p:cNvPr id="6" name="Group 76"/>
          <p:cNvGrpSpPr/>
          <p:nvPr/>
        </p:nvGrpSpPr>
        <p:grpSpPr>
          <a:xfrm>
            <a:off x="3048000" y="2780015"/>
            <a:ext cx="3276600" cy="1849522"/>
            <a:chOff x="3087256" y="3082401"/>
            <a:chExt cx="3276600" cy="1849522"/>
          </a:xfrm>
        </p:grpSpPr>
        <p:cxnSp>
          <p:nvCxnSpPr>
            <p:cNvPr id="97" name="Straight Arrow Connector 96"/>
            <p:cNvCxnSpPr/>
            <p:nvPr/>
          </p:nvCxnSpPr>
          <p:spPr>
            <a:xfrm>
              <a:off x="3087256" y="3084949"/>
              <a:ext cx="1249220" cy="0"/>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V="1">
              <a:off x="4953000" y="4924347"/>
              <a:ext cx="648856" cy="0"/>
            </a:xfrm>
            <a:prstGeom prst="straightConnector1">
              <a:avLst/>
            </a:prstGeom>
            <a:ln w="76200">
              <a:headEnd type="triangl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V="1">
              <a:off x="5022276" y="3082401"/>
              <a:ext cx="1341580" cy="0"/>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3782292" y="4929349"/>
              <a:ext cx="600364" cy="2574"/>
            </a:xfrm>
            <a:prstGeom prst="straightConnector1">
              <a:avLst/>
            </a:prstGeom>
            <a:ln w="76200">
              <a:headEnd type="triangl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sp>
        <p:nvSpPr>
          <p:cNvPr id="128" name="Rounded Rectangle 127"/>
          <p:cNvSpPr/>
          <p:nvPr/>
        </p:nvSpPr>
        <p:spPr>
          <a:xfrm>
            <a:off x="4096328" y="6018847"/>
            <a:ext cx="1161472" cy="533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Low-Res Solve</a:t>
            </a:r>
          </a:p>
        </p:txBody>
      </p:sp>
      <p:sp>
        <p:nvSpPr>
          <p:cNvPr id="132" name="Rounded Rectangle 131"/>
          <p:cNvSpPr/>
          <p:nvPr/>
        </p:nvSpPr>
        <p:spPr>
          <a:xfrm>
            <a:off x="2517567" y="3713104"/>
            <a:ext cx="815209" cy="40555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Down-Sample</a:t>
            </a:r>
            <a:endParaRPr lang="en-US" sz="1100" dirty="0">
              <a:solidFill>
                <a:schemeClr val="tx1"/>
              </a:solidFill>
            </a:endParaRPr>
          </a:p>
        </p:txBody>
      </p:sp>
      <p:sp>
        <p:nvSpPr>
          <p:cNvPr id="133" name="Rounded Rectangle 132"/>
          <p:cNvSpPr/>
          <p:nvPr/>
        </p:nvSpPr>
        <p:spPr>
          <a:xfrm>
            <a:off x="3392711" y="5518008"/>
            <a:ext cx="838200" cy="40555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Down-Sample</a:t>
            </a:r>
            <a:endParaRPr lang="en-US" sz="1100" dirty="0">
              <a:solidFill>
                <a:schemeClr val="tx1"/>
              </a:solidFill>
            </a:endParaRPr>
          </a:p>
        </p:txBody>
      </p:sp>
      <p:sp>
        <p:nvSpPr>
          <p:cNvPr id="134" name="Rounded Rectangle 133"/>
          <p:cNvSpPr/>
          <p:nvPr/>
        </p:nvSpPr>
        <p:spPr>
          <a:xfrm>
            <a:off x="5248564" y="5375508"/>
            <a:ext cx="761999" cy="40555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Up-Sample</a:t>
            </a:r>
            <a:endParaRPr lang="en-US" sz="1100" dirty="0">
              <a:solidFill>
                <a:schemeClr val="tx1"/>
              </a:solidFill>
            </a:endParaRPr>
          </a:p>
        </p:txBody>
      </p:sp>
      <p:sp>
        <p:nvSpPr>
          <p:cNvPr id="135" name="Rounded Rectangle 134"/>
          <p:cNvSpPr/>
          <p:nvPr/>
        </p:nvSpPr>
        <p:spPr>
          <a:xfrm>
            <a:off x="6130539" y="3570604"/>
            <a:ext cx="815209" cy="40555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Up-Sample</a:t>
            </a:r>
            <a:endParaRPr lang="en-US" sz="1100" dirty="0">
              <a:solidFill>
                <a:schemeClr val="tx1"/>
              </a:solidFill>
            </a:endParaRPr>
          </a:p>
        </p:txBody>
      </p:sp>
      <p:sp>
        <p:nvSpPr>
          <p:cNvPr id="127" name="Rounded Rectangle 126"/>
          <p:cNvSpPr/>
          <p:nvPr/>
        </p:nvSpPr>
        <p:spPr>
          <a:xfrm>
            <a:off x="1981200" y="2437447"/>
            <a:ext cx="1066800" cy="6835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G.S.</a:t>
            </a:r>
          </a:p>
          <a:p>
            <a:pPr algn="ctr"/>
            <a:r>
              <a:rPr lang="en-US" sz="2000" dirty="0" smtClean="0">
                <a:solidFill>
                  <a:schemeClr val="tx1"/>
                </a:solidFill>
              </a:rPr>
              <a:t>Update</a:t>
            </a:r>
            <a:endParaRPr lang="en-US" sz="2000" i="1" dirty="0" smtClean="0">
              <a:solidFill>
                <a:schemeClr val="tx1"/>
              </a:solidFill>
            </a:endParaRPr>
          </a:p>
        </p:txBody>
      </p:sp>
      <p:sp>
        <p:nvSpPr>
          <p:cNvPr id="131" name="Rounded Rectangle 130"/>
          <p:cNvSpPr/>
          <p:nvPr/>
        </p:nvSpPr>
        <p:spPr>
          <a:xfrm>
            <a:off x="2724610" y="4314121"/>
            <a:ext cx="1018426" cy="6241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G.S. Update</a:t>
            </a:r>
            <a:endParaRPr lang="en-US" sz="1600" i="1" dirty="0">
              <a:solidFill>
                <a:schemeClr val="tx1"/>
              </a:solidFill>
            </a:endParaRPr>
          </a:p>
        </p:txBody>
      </p:sp>
      <p:sp>
        <p:nvSpPr>
          <p:cNvPr id="130" name="Rounded Rectangle 129"/>
          <p:cNvSpPr/>
          <p:nvPr/>
        </p:nvSpPr>
        <p:spPr>
          <a:xfrm>
            <a:off x="5562600" y="4306545"/>
            <a:ext cx="1039092" cy="6241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G.S. Update</a:t>
            </a:r>
            <a:endParaRPr lang="en-US" sz="1600" i="1" dirty="0" smtClean="0">
              <a:solidFill>
                <a:schemeClr val="tx1"/>
              </a:solidFill>
            </a:endParaRPr>
          </a:p>
        </p:txBody>
      </p:sp>
      <p:sp>
        <p:nvSpPr>
          <p:cNvPr id="129" name="Rounded Rectangle 128"/>
          <p:cNvSpPr/>
          <p:nvPr/>
        </p:nvSpPr>
        <p:spPr>
          <a:xfrm>
            <a:off x="6324600" y="2434899"/>
            <a:ext cx="1066800" cy="6835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G.S. Update</a:t>
            </a:r>
            <a:endParaRPr lang="en-US" sz="2000" i="1" dirty="0" smtClean="0">
              <a:solidFill>
                <a:schemeClr val="tx1"/>
              </a:solidFill>
            </a:endParaRPr>
          </a:p>
        </p:txBody>
      </p:sp>
      <p:sp>
        <p:nvSpPr>
          <p:cNvPr id="126" name="Flowchart: Magnetic Disk 125"/>
          <p:cNvSpPr/>
          <p:nvPr/>
        </p:nvSpPr>
        <p:spPr>
          <a:xfrm>
            <a:off x="4297220" y="2339726"/>
            <a:ext cx="685800" cy="870231"/>
          </a:xfrm>
          <a:prstGeom prst="flowChartMagneticDisk">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chemeClr val="tx1"/>
              </a:solidFill>
              <a:effectLst>
                <a:outerShdw blurRad="38100" dist="38100" dir="2700000" algn="tl">
                  <a:srgbClr val="000000">
                    <a:alpha val="43137"/>
                  </a:srgbClr>
                </a:outerShdw>
              </a:effectLst>
            </a:endParaRPr>
          </a:p>
        </p:txBody>
      </p:sp>
      <p:sp>
        <p:nvSpPr>
          <p:cNvPr id="86" name="Rounded Rectangle 85"/>
          <p:cNvSpPr/>
          <p:nvPr/>
        </p:nvSpPr>
        <p:spPr>
          <a:xfrm>
            <a:off x="2252981" y="3326455"/>
            <a:ext cx="838200" cy="2257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Residual</a:t>
            </a:r>
            <a:endParaRPr lang="en-US" sz="1100" dirty="0">
              <a:solidFill>
                <a:schemeClr val="tx1"/>
              </a:solidFill>
            </a:endParaRPr>
          </a:p>
        </p:txBody>
      </p:sp>
      <p:sp>
        <p:nvSpPr>
          <p:cNvPr id="125" name="Flowchart: Magnetic Disk 124"/>
          <p:cNvSpPr/>
          <p:nvPr/>
        </p:nvSpPr>
        <p:spPr>
          <a:xfrm>
            <a:off x="4343400" y="4244726"/>
            <a:ext cx="570344" cy="7620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i="1" dirty="0">
              <a:solidFill>
                <a:schemeClr val="tx1"/>
              </a:solidFill>
              <a:effectLst>
                <a:outerShdw blurRad="38100" dist="38100" dir="2700000" algn="tl">
                  <a:srgbClr val="000000">
                    <a:alpha val="43137"/>
                  </a:srgbClr>
                </a:outerShdw>
              </a:effectLst>
            </a:endParaRPr>
          </a:p>
        </p:txBody>
      </p:sp>
      <p:sp>
        <p:nvSpPr>
          <p:cNvPr id="81" name="Rounded Rectangle 80"/>
          <p:cNvSpPr/>
          <p:nvPr/>
        </p:nvSpPr>
        <p:spPr>
          <a:xfrm>
            <a:off x="3133706" y="5133430"/>
            <a:ext cx="838200" cy="2257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Residual</a:t>
            </a:r>
            <a:endParaRPr lang="en-US" sz="1100" dirty="0">
              <a:solidFill>
                <a:schemeClr val="tx1"/>
              </a:solidFill>
            </a:endParaRPr>
          </a:p>
        </p:txBody>
      </p:sp>
      <p:grpSp>
        <p:nvGrpSpPr>
          <p:cNvPr id="7" name="Group 135"/>
          <p:cNvGrpSpPr/>
          <p:nvPr/>
        </p:nvGrpSpPr>
        <p:grpSpPr>
          <a:xfrm>
            <a:off x="6058934" y="6345638"/>
            <a:ext cx="2745466" cy="400110"/>
            <a:chOff x="177421" y="5663790"/>
            <a:chExt cx="2745466" cy="399097"/>
          </a:xfrm>
        </p:grpSpPr>
        <p:sp>
          <p:nvSpPr>
            <p:cNvPr id="77" name="TextBox 76"/>
            <p:cNvSpPr txBox="1"/>
            <p:nvPr/>
          </p:nvSpPr>
          <p:spPr>
            <a:xfrm>
              <a:off x="177421" y="5663790"/>
              <a:ext cx="2745466" cy="399097"/>
            </a:xfrm>
            <a:prstGeom prst="rect">
              <a:avLst/>
            </a:prstGeom>
            <a:solidFill>
              <a:schemeClr val="bg1"/>
            </a:solidFill>
            <a:ln w="25400">
              <a:solidFill>
                <a:schemeClr val="tx1"/>
              </a:solidFill>
            </a:ln>
          </p:spPr>
          <p:txBody>
            <a:bodyPr wrap="square" rtlCol="0">
              <a:spAutoFit/>
            </a:bodyPr>
            <a:lstStyle/>
            <a:p>
              <a:pPr algn="r"/>
              <a:r>
                <a:rPr lang="en-US" sz="2000" b="1" dirty="0" smtClean="0">
                  <a:solidFill>
                    <a:schemeClr val="tx2"/>
                  </a:solidFill>
                </a:rPr>
                <a:t>Disk Streaming</a:t>
              </a:r>
            </a:p>
          </p:txBody>
        </p:sp>
        <p:cxnSp>
          <p:nvCxnSpPr>
            <p:cNvPr id="79" name="Straight Arrow Connector 78"/>
            <p:cNvCxnSpPr/>
            <p:nvPr/>
          </p:nvCxnSpPr>
          <p:spPr>
            <a:xfrm>
              <a:off x="303423" y="5873360"/>
              <a:ext cx="886968" cy="0"/>
            </a:xfrm>
            <a:prstGeom prst="straightConnector1">
              <a:avLst/>
            </a:prstGeom>
            <a:ln w="76200">
              <a:solidFill>
                <a:schemeClr val="accent1"/>
              </a:solidFill>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p:transition advTm="1128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Interleaved Multilevel Streaming</a:t>
            </a:r>
            <a:endParaRPr lang="en-US" dirty="0"/>
          </a:p>
        </p:txBody>
      </p:sp>
      <p:sp>
        <p:nvSpPr>
          <p:cNvPr id="3" name="Content Placeholder 2"/>
          <p:cNvSpPr>
            <a:spLocks noGrp="1"/>
          </p:cNvSpPr>
          <p:nvPr>
            <p:ph idx="1"/>
          </p:nvPr>
        </p:nvSpPr>
        <p:spPr>
          <a:xfrm>
            <a:off x="457200" y="1166880"/>
            <a:ext cx="8458200" cy="4525963"/>
          </a:xfrm>
        </p:spPr>
        <p:txBody>
          <a:bodyPr>
            <a:normAutofit/>
          </a:bodyPr>
          <a:lstStyle/>
          <a:p>
            <a:pPr marL="0" indent="0">
              <a:buNone/>
            </a:pPr>
            <a:r>
              <a:rPr lang="en-US" dirty="0" smtClean="0"/>
              <a:t>Processing at one level is buffered for the next.</a:t>
            </a:r>
          </a:p>
        </p:txBody>
      </p:sp>
      <p:grpSp>
        <p:nvGrpSpPr>
          <p:cNvPr id="26" name="Group 25"/>
          <p:cNvGrpSpPr/>
          <p:nvPr/>
        </p:nvGrpSpPr>
        <p:grpSpPr>
          <a:xfrm>
            <a:off x="4702552" y="875346"/>
            <a:ext cx="1979504" cy="614662"/>
            <a:chOff x="1249967" y="2248818"/>
            <a:chExt cx="1979504" cy="614662"/>
          </a:xfrm>
        </p:grpSpPr>
        <p:cxnSp>
          <p:nvCxnSpPr>
            <p:cNvPr id="27" name="Straight Connector 26"/>
            <p:cNvCxnSpPr/>
            <p:nvPr/>
          </p:nvCxnSpPr>
          <p:spPr>
            <a:xfrm>
              <a:off x="1249967" y="2863480"/>
              <a:ext cx="197120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340813" y="2248818"/>
              <a:ext cx="1888658" cy="584775"/>
            </a:xfrm>
            <a:prstGeom prst="rect">
              <a:avLst/>
            </a:prstGeom>
            <a:noFill/>
          </p:spPr>
          <p:txBody>
            <a:bodyPr wrap="none" rtlCol="0">
              <a:spAutoFit/>
            </a:bodyPr>
            <a:lstStyle/>
            <a:p>
              <a:pPr algn="ctr"/>
              <a:r>
                <a:rPr lang="en-US" sz="3200" b="1" dirty="0" smtClean="0">
                  <a:solidFill>
                    <a:srgbClr val="FF0000"/>
                  </a:solidFill>
                  <a:latin typeface="Bradley Hand ITC" pitchFamily="66" charset="0"/>
                </a:rPr>
                <a:t>piped into</a:t>
              </a:r>
              <a:endParaRPr lang="en-US" sz="3200" b="1" dirty="0">
                <a:solidFill>
                  <a:srgbClr val="FF0000"/>
                </a:solidFill>
                <a:latin typeface="Bradley Hand ITC" pitchFamily="66" charset="0"/>
              </a:endParaRPr>
            </a:p>
          </p:txBody>
        </p:sp>
      </p:grpSp>
    </p:spTree>
  </p:cSld>
  <p:clrMapOvr>
    <a:masterClrMapping/>
  </p:clrMapOvr>
  <p:transition advTm="11375"/>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880"/>
            <a:ext cx="8458200" cy="4525963"/>
          </a:xfrm>
        </p:spPr>
        <p:txBody>
          <a:bodyPr>
            <a:normAutofit/>
          </a:bodyPr>
          <a:lstStyle/>
          <a:p>
            <a:pPr marL="0" indent="0">
              <a:buNone/>
            </a:pPr>
            <a:r>
              <a:rPr lang="en-US" dirty="0" smtClean="0"/>
              <a:t>Processing at one level is buffered for the next.</a:t>
            </a:r>
          </a:p>
        </p:txBody>
      </p:sp>
      <p:grpSp>
        <p:nvGrpSpPr>
          <p:cNvPr id="209" name="Group 208"/>
          <p:cNvGrpSpPr/>
          <p:nvPr/>
        </p:nvGrpSpPr>
        <p:grpSpPr>
          <a:xfrm>
            <a:off x="3464896" y="5235840"/>
            <a:ext cx="2196436" cy="2194560"/>
            <a:chOff x="4599432" y="3779569"/>
            <a:chExt cx="2196436" cy="2194560"/>
          </a:xfrm>
        </p:grpSpPr>
        <p:pic>
          <p:nvPicPr>
            <p:cNvPr id="211" name="Picture 5" descr="F:\Talks\SIG-08\foo.2.bmp"/>
            <p:cNvPicPr>
              <a:picLocks noChangeAspect="1" noChangeArrowheads="1"/>
            </p:cNvPicPr>
            <p:nvPr/>
          </p:nvPicPr>
          <p:blipFill>
            <a:blip r:embed="rId4"/>
            <a:srcRect/>
            <a:stretch>
              <a:fillRect/>
            </a:stretch>
          </p:blipFill>
          <p:spPr bwMode="auto">
            <a:xfrm>
              <a:off x="4601308" y="3779569"/>
              <a:ext cx="2194560" cy="2194560"/>
            </a:xfrm>
            <a:prstGeom prst="rect">
              <a:avLst/>
            </a:prstGeom>
            <a:noFill/>
          </p:spPr>
        </p:pic>
        <p:grpSp>
          <p:nvGrpSpPr>
            <p:cNvPr id="213" name="Group 47"/>
            <p:cNvGrpSpPr/>
            <p:nvPr/>
          </p:nvGrpSpPr>
          <p:grpSpPr>
            <a:xfrm>
              <a:off x="4599432" y="3779569"/>
              <a:ext cx="2194560" cy="2194560"/>
              <a:chOff x="4599432" y="3438144"/>
              <a:chExt cx="2194560" cy="2194560"/>
            </a:xfrm>
          </p:grpSpPr>
          <p:pic>
            <p:nvPicPr>
              <p:cNvPr id="214" name="Picture 4" descr="F:\Talks\SIG-08\2.nest.b.bmp"/>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599432" y="3438144"/>
                <a:ext cx="2194560" cy="2194560"/>
              </a:xfrm>
              <a:prstGeom prst="rect">
                <a:avLst/>
              </a:prstGeom>
              <a:solidFill>
                <a:schemeClr val="bg1">
                  <a:alpha val="55000"/>
                </a:schemeClr>
              </a:solidFill>
            </p:spPr>
          </p:pic>
          <p:sp>
            <p:nvSpPr>
              <p:cNvPr id="215" name="TextBox 214"/>
              <p:cNvSpPr txBox="1"/>
              <p:nvPr/>
            </p:nvSpPr>
            <p:spPr>
              <a:xfrm>
                <a:off x="5002310" y="4094892"/>
                <a:ext cx="436338" cy="307777"/>
              </a:xfrm>
              <a:prstGeom prst="rect">
                <a:avLst/>
              </a:prstGeom>
              <a:noFill/>
            </p:spPr>
            <p:txBody>
              <a:bodyPr wrap="none" rtlCol="0">
                <a:spAutoFit/>
              </a:bodyPr>
              <a:lstStyle/>
              <a:p>
                <a:r>
                  <a:rPr lang="en-US" sz="1400" dirty="0" smtClean="0"/>
                  <a:t>1/4</a:t>
                </a:r>
                <a:endParaRPr lang="en-US" sz="1400" dirty="0"/>
              </a:p>
            </p:txBody>
          </p:sp>
          <p:sp>
            <p:nvSpPr>
              <p:cNvPr id="216" name="TextBox 215"/>
              <p:cNvSpPr txBox="1"/>
              <p:nvPr/>
            </p:nvSpPr>
            <p:spPr>
              <a:xfrm>
                <a:off x="5343236" y="3716869"/>
                <a:ext cx="436338" cy="307777"/>
              </a:xfrm>
              <a:prstGeom prst="rect">
                <a:avLst/>
              </a:prstGeom>
              <a:noFill/>
            </p:spPr>
            <p:txBody>
              <a:bodyPr wrap="none" rtlCol="0">
                <a:spAutoFit/>
              </a:bodyPr>
              <a:lstStyle/>
              <a:p>
                <a:r>
                  <a:rPr lang="en-US" sz="1400" dirty="0" smtClean="0"/>
                  <a:t>3/4</a:t>
                </a:r>
                <a:endParaRPr lang="en-US" sz="1400" dirty="0"/>
              </a:p>
            </p:txBody>
          </p:sp>
          <p:sp>
            <p:nvSpPr>
              <p:cNvPr id="217" name="TextBox 216"/>
              <p:cNvSpPr txBox="1"/>
              <p:nvPr/>
            </p:nvSpPr>
            <p:spPr>
              <a:xfrm>
                <a:off x="5696528" y="3719846"/>
                <a:ext cx="436338" cy="307777"/>
              </a:xfrm>
              <a:prstGeom prst="rect">
                <a:avLst/>
              </a:prstGeom>
              <a:noFill/>
            </p:spPr>
            <p:txBody>
              <a:bodyPr wrap="none" rtlCol="0">
                <a:spAutoFit/>
              </a:bodyPr>
              <a:lstStyle/>
              <a:p>
                <a:r>
                  <a:rPr lang="en-US" sz="1400" dirty="0" smtClean="0"/>
                  <a:t>3/4</a:t>
                </a:r>
                <a:endParaRPr lang="en-US" sz="1400" dirty="0"/>
              </a:p>
            </p:txBody>
          </p:sp>
          <p:sp>
            <p:nvSpPr>
              <p:cNvPr id="219" name="TextBox 218"/>
              <p:cNvSpPr txBox="1"/>
              <p:nvPr/>
            </p:nvSpPr>
            <p:spPr>
              <a:xfrm>
                <a:off x="6019800" y="4100846"/>
                <a:ext cx="436338" cy="307777"/>
              </a:xfrm>
              <a:prstGeom prst="rect">
                <a:avLst/>
              </a:prstGeom>
              <a:noFill/>
            </p:spPr>
            <p:txBody>
              <a:bodyPr wrap="none" rtlCol="0">
                <a:spAutoFit/>
              </a:bodyPr>
              <a:lstStyle/>
              <a:p>
                <a:r>
                  <a:rPr lang="en-US" sz="1400" dirty="0" smtClean="0"/>
                  <a:t>1/4</a:t>
                </a:r>
                <a:endParaRPr lang="en-US" sz="1400" dirty="0"/>
              </a:p>
            </p:txBody>
          </p:sp>
        </p:grpSp>
      </p:grpSp>
      <p:cxnSp>
        <p:nvCxnSpPr>
          <p:cNvPr id="398" name="Straight Arrow Connector 397"/>
          <p:cNvCxnSpPr>
            <a:stCxn id="370" idx="3"/>
          </p:cNvCxnSpPr>
          <p:nvPr/>
        </p:nvCxnSpPr>
        <p:spPr>
          <a:xfrm>
            <a:off x="3568624" y="2794914"/>
            <a:ext cx="857072" cy="3150"/>
          </a:xfrm>
          <a:prstGeom prst="straightConnector1">
            <a:avLst/>
          </a:prstGeom>
          <a:ln w="2540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3" name="Straight Arrow Connector 292"/>
          <p:cNvCxnSpPr>
            <a:stCxn id="370" idx="3"/>
          </p:cNvCxnSpPr>
          <p:nvPr/>
        </p:nvCxnSpPr>
        <p:spPr>
          <a:xfrm>
            <a:off x="3568624" y="2794914"/>
            <a:ext cx="86148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6" name="Straight Arrow Connector 395"/>
          <p:cNvCxnSpPr>
            <a:stCxn id="353" idx="3"/>
          </p:cNvCxnSpPr>
          <p:nvPr/>
        </p:nvCxnSpPr>
        <p:spPr>
          <a:xfrm>
            <a:off x="3568623" y="3137529"/>
            <a:ext cx="859536" cy="0"/>
          </a:xfrm>
          <a:prstGeom prst="straightConnector1">
            <a:avLst/>
          </a:prstGeom>
          <a:ln w="2540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97" name="Straight Arrow Connector 396"/>
          <p:cNvCxnSpPr>
            <a:stCxn id="352" idx="3"/>
          </p:cNvCxnSpPr>
          <p:nvPr/>
        </p:nvCxnSpPr>
        <p:spPr>
          <a:xfrm flipV="1">
            <a:off x="3568624" y="2953196"/>
            <a:ext cx="859536" cy="0"/>
          </a:xfrm>
          <a:prstGeom prst="straightConnector1">
            <a:avLst/>
          </a:prstGeom>
          <a:ln w="2540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99" name="Straight Arrow Connector 398"/>
          <p:cNvCxnSpPr>
            <a:stCxn id="357" idx="3"/>
          </p:cNvCxnSpPr>
          <p:nvPr/>
        </p:nvCxnSpPr>
        <p:spPr>
          <a:xfrm flipV="1">
            <a:off x="3568624" y="3474404"/>
            <a:ext cx="859536" cy="0"/>
          </a:xfrm>
          <a:prstGeom prst="straightConnector1">
            <a:avLst/>
          </a:prstGeom>
          <a:ln w="2540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00" name="Straight Arrow Connector 399"/>
          <p:cNvCxnSpPr>
            <a:stCxn id="229" idx="3"/>
          </p:cNvCxnSpPr>
          <p:nvPr/>
        </p:nvCxnSpPr>
        <p:spPr>
          <a:xfrm flipV="1">
            <a:off x="3570618" y="3300668"/>
            <a:ext cx="859536" cy="0"/>
          </a:xfrm>
          <a:prstGeom prst="straightConnector1">
            <a:avLst/>
          </a:prstGeom>
          <a:ln w="2540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01" name="Straight Arrow Connector 400"/>
          <p:cNvCxnSpPr>
            <a:stCxn id="355" idx="3"/>
          </p:cNvCxnSpPr>
          <p:nvPr/>
        </p:nvCxnSpPr>
        <p:spPr>
          <a:xfrm>
            <a:off x="3568623" y="3839635"/>
            <a:ext cx="859536" cy="0"/>
          </a:xfrm>
          <a:prstGeom prst="straightConnector1">
            <a:avLst/>
          </a:prstGeom>
          <a:ln w="2540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02" name="Straight Arrow Connector 401"/>
          <p:cNvCxnSpPr>
            <a:stCxn id="356" idx="3"/>
          </p:cNvCxnSpPr>
          <p:nvPr/>
        </p:nvCxnSpPr>
        <p:spPr>
          <a:xfrm flipV="1">
            <a:off x="3568624" y="3657284"/>
            <a:ext cx="859536" cy="0"/>
          </a:xfrm>
          <a:prstGeom prst="straightConnector1">
            <a:avLst/>
          </a:prstGeom>
          <a:ln w="2540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76" name="Straight Arrow Connector 275"/>
          <p:cNvCxnSpPr>
            <a:stCxn id="353" idx="3"/>
          </p:cNvCxnSpPr>
          <p:nvPr/>
        </p:nvCxnSpPr>
        <p:spPr>
          <a:xfrm>
            <a:off x="3568624" y="3137529"/>
            <a:ext cx="85953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Straight Arrow Connector 276"/>
          <p:cNvCxnSpPr>
            <a:stCxn id="240" idx="3"/>
          </p:cNvCxnSpPr>
          <p:nvPr/>
        </p:nvCxnSpPr>
        <p:spPr>
          <a:xfrm flipV="1">
            <a:off x="3570618" y="2950023"/>
            <a:ext cx="85953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8" name="Straight Arrow Connector 347"/>
          <p:cNvCxnSpPr>
            <a:stCxn id="357" idx="3"/>
          </p:cNvCxnSpPr>
          <p:nvPr/>
        </p:nvCxnSpPr>
        <p:spPr>
          <a:xfrm>
            <a:off x="3568624" y="3489858"/>
            <a:ext cx="85953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9" name="Straight Arrow Connector 348"/>
          <p:cNvCxnSpPr>
            <a:stCxn id="229" idx="3"/>
          </p:cNvCxnSpPr>
          <p:nvPr/>
        </p:nvCxnSpPr>
        <p:spPr>
          <a:xfrm>
            <a:off x="3570618" y="3316122"/>
            <a:ext cx="85953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9" name="Straight Arrow Connector 388"/>
          <p:cNvCxnSpPr>
            <a:stCxn id="355" idx="3"/>
          </p:cNvCxnSpPr>
          <p:nvPr/>
        </p:nvCxnSpPr>
        <p:spPr>
          <a:xfrm>
            <a:off x="3568623" y="3839635"/>
            <a:ext cx="85953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0" name="Straight Arrow Connector 389"/>
          <p:cNvCxnSpPr>
            <a:stCxn id="243" idx="3"/>
          </p:cNvCxnSpPr>
          <p:nvPr/>
        </p:nvCxnSpPr>
        <p:spPr>
          <a:xfrm>
            <a:off x="3570618" y="3663594"/>
            <a:ext cx="85953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p:cNvCxnSpPr/>
          <p:nvPr/>
        </p:nvCxnSpPr>
        <p:spPr>
          <a:xfrm flipV="1">
            <a:off x="4637447" y="2858372"/>
            <a:ext cx="946614" cy="28681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p:cNvCxnSpPr/>
          <p:nvPr/>
        </p:nvCxnSpPr>
        <p:spPr>
          <a:xfrm flipV="1">
            <a:off x="4637447" y="2858372"/>
            <a:ext cx="946614" cy="11307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1" name="Straight Arrow Connector 260"/>
          <p:cNvCxnSpPr/>
          <p:nvPr/>
        </p:nvCxnSpPr>
        <p:spPr>
          <a:xfrm>
            <a:off x="4637447" y="2623974"/>
            <a:ext cx="946614" cy="23439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p:cNvCxnSpPr/>
          <p:nvPr/>
        </p:nvCxnSpPr>
        <p:spPr>
          <a:xfrm>
            <a:off x="4637447" y="2797710"/>
            <a:ext cx="946614" cy="6066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nvGrpSpPr>
          <p:cNvPr id="4" name="Group 338"/>
          <p:cNvGrpSpPr/>
          <p:nvPr/>
        </p:nvGrpSpPr>
        <p:grpSpPr>
          <a:xfrm>
            <a:off x="4648308" y="2415642"/>
            <a:ext cx="340158" cy="863476"/>
            <a:chOff x="4585244" y="2415642"/>
            <a:chExt cx="340158" cy="863476"/>
          </a:xfrm>
        </p:grpSpPr>
        <p:sp>
          <p:nvSpPr>
            <p:cNvPr id="263" name="TextBox 262"/>
            <p:cNvSpPr txBox="1"/>
            <p:nvPr/>
          </p:nvSpPr>
          <p:spPr>
            <a:xfrm>
              <a:off x="4585244" y="2750462"/>
              <a:ext cx="340158" cy="369332"/>
            </a:xfrm>
            <a:prstGeom prst="rect">
              <a:avLst/>
            </a:prstGeom>
            <a:noFill/>
          </p:spPr>
          <p:txBody>
            <a:bodyPr wrap="none" rtlCol="0">
              <a:spAutoFit/>
            </a:bodyPr>
            <a:lstStyle/>
            <a:p>
              <a:r>
                <a:rPr lang="en-US" dirty="0" smtClean="0"/>
                <a:t>¾</a:t>
              </a:r>
            </a:p>
          </p:txBody>
        </p:sp>
        <p:sp>
          <p:nvSpPr>
            <p:cNvPr id="264" name="TextBox 263"/>
            <p:cNvSpPr txBox="1"/>
            <p:nvPr/>
          </p:nvSpPr>
          <p:spPr>
            <a:xfrm>
              <a:off x="4585244" y="2586514"/>
              <a:ext cx="340158" cy="369332"/>
            </a:xfrm>
            <a:prstGeom prst="rect">
              <a:avLst/>
            </a:prstGeom>
            <a:noFill/>
          </p:spPr>
          <p:txBody>
            <a:bodyPr wrap="none" rtlCol="0">
              <a:spAutoFit/>
            </a:bodyPr>
            <a:lstStyle/>
            <a:p>
              <a:r>
                <a:rPr lang="en-US" dirty="0" smtClean="0"/>
                <a:t>¾</a:t>
              </a:r>
            </a:p>
          </p:txBody>
        </p:sp>
        <p:sp>
          <p:nvSpPr>
            <p:cNvPr id="265" name="TextBox 264"/>
            <p:cNvSpPr txBox="1"/>
            <p:nvPr/>
          </p:nvSpPr>
          <p:spPr>
            <a:xfrm>
              <a:off x="4585244" y="2415642"/>
              <a:ext cx="332142" cy="369332"/>
            </a:xfrm>
            <a:prstGeom prst="rect">
              <a:avLst/>
            </a:prstGeom>
            <a:noFill/>
          </p:spPr>
          <p:txBody>
            <a:bodyPr wrap="none" rtlCol="0">
              <a:spAutoFit/>
            </a:bodyPr>
            <a:lstStyle/>
            <a:p>
              <a:r>
                <a:rPr lang="en-US" dirty="0" smtClean="0"/>
                <a:t>¼</a:t>
              </a:r>
            </a:p>
          </p:txBody>
        </p:sp>
        <p:sp>
          <p:nvSpPr>
            <p:cNvPr id="266" name="TextBox 265"/>
            <p:cNvSpPr txBox="1"/>
            <p:nvPr/>
          </p:nvSpPr>
          <p:spPr>
            <a:xfrm>
              <a:off x="4585244" y="2909786"/>
              <a:ext cx="332142" cy="369332"/>
            </a:xfrm>
            <a:prstGeom prst="rect">
              <a:avLst/>
            </a:prstGeom>
            <a:noFill/>
          </p:spPr>
          <p:txBody>
            <a:bodyPr wrap="none" rtlCol="0">
              <a:spAutoFit/>
            </a:bodyPr>
            <a:lstStyle/>
            <a:p>
              <a:r>
                <a:rPr lang="en-US" dirty="0" smtClean="0"/>
                <a:t>¼</a:t>
              </a:r>
            </a:p>
          </p:txBody>
        </p:sp>
      </p:grpSp>
      <p:sp>
        <p:nvSpPr>
          <p:cNvPr id="2" name="Title 1"/>
          <p:cNvSpPr>
            <a:spLocks noGrp="1"/>
          </p:cNvSpPr>
          <p:nvPr>
            <p:ph type="title"/>
          </p:nvPr>
        </p:nvSpPr>
        <p:spPr/>
        <p:txBody>
          <a:bodyPr/>
          <a:lstStyle/>
          <a:p>
            <a:r>
              <a:rPr lang="en-US" dirty="0" smtClean="0"/>
              <a:t>Interleaved Multilevel Streaming</a:t>
            </a:r>
            <a:endParaRPr lang="en-US" dirty="0"/>
          </a:p>
        </p:txBody>
      </p:sp>
      <p:pic>
        <p:nvPicPr>
          <p:cNvPr id="49" name="Picture 2" descr="F:\Research\Streaming2DMultiGrid\Code\Test\misha.small.jpg"/>
          <p:cNvPicPr>
            <a:picLocks noChangeAspect="1" noChangeArrowheads="1"/>
          </p:cNvPicPr>
          <p:nvPr/>
        </p:nvPicPr>
        <p:blipFill>
          <a:blip r:embed="rId6"/>
          <a:srcRect/>
          <a:stretch>
            <a:fillRect/>
          </a:stretch>
        </p:blipFill>
        <p:spPr bwMode="auto">
          <a:xfrm>
            <a:off x="933381" y="2693977"/>
            <a:ext cx="2648245" cy="3502518"/>
          </a:xfrm>
          <a:prstGeom prst="rect">
            <a:avLst/>
          </a:prstGeom>
          <a:noFill/>
        </p:spPr>
      </p:pic>
      <p:sp>
        <p:nvSpPr>
          <p:cNvPr id="38" name="Rectangle 37"/>
          <p:cNvSpPr/>
          <p:nvPr/>
        </p:nvSpPr>
        <p:spPr>
          <a:xfrm>
            <a:off x="920887" y="2875187"/>
            <a:ext cx="2647737" cy="177211"/>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39" name="Rectangle 38"/>
          <p:cNvSpPr/>
          <p:nvPr/>
        </p:nvSpPr>
        <p:spPr>
          <a:xfrm>
            <a:off x="920887" y="3048923"/>
            <a:ext cx="2647737" cy="177211"/>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40" name="Rectangle 39"/>
          <p:cNvSpPr/>
          <p:nvPr/>
        </p:nvSpPr>
        <p:spPr>
          <a:xfrm>
            <a:off x="920887" y="3222659"/>
            <a:ext cx="2647737" cy="177211"/>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42" name="Rectangle 41"/>
          <p:cNvSpPr/>
          <p:nvPr/>
        </p:nvSpPr>
        <p:spPr>
          <a:xfrm>
            <a:off x="920887" y="3751029"/>
            <a:ext cx="2647737" cy="177211"/>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43" name="Rectangle 42"/>
          <p:cNvSpPr/>
          <p:nvPr/>
        </p:nvSpPr>
        <p:spPr>
          <a:xfrm>
            <a:off x="920887" y="3573606"/>
            <a:ext cx="2647737" cy="177211"/>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44" name="Rectangle 43"/>
          <p:cNvSpPr/>
          <p:nvPr/>
        </p:nvSpPr>
        <p:spPr>
          <a:xfrm>
            <a:off x="920887" y="3401252"/>
            <a:ext cx="2647737" cy="177211"/>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45" name="Rectangle 44"/>
          <p:cNvSpPr/>
          <p:nvPr/>
        </p:nvSpPr>
        <p:spPr>
          <a:xfrm>
            <a:off x="920887" y="3921078"/>
            <a:ext cx="2647737" cy="177211"/>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46" name="Rectangle 45"/>
          <p:cNvSpPr/>
          <p:nvPr/>
        </p:nvSpPr>
        <p:spPr>
          <a:xfrm>
            <a:off x="920887" y="4094814"/>
            <a:ext cx="2647737" cy="177211"/>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47" name="Rectangle 46"/>
          <p:cNvSpPr/>
          <p:nvPr/>
        </p:nvSpPr>
        <p:spPr>
          <a:xfrm>
            <a:off x="920887" y="4268550"/>
            <a:ext cx="2647737" cy="177211"/>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48" name="Rectangle 47"/>
          <p:cNvSpPr/>
          <p:nvPr/>
        </p:nvSpPr>
        <p:spPr>
          <a:xfrm>
            <a:off x="920887" y="4442286"/>
            <a:ext cx="2647737" cy="177211"/>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58" name="Rectangle 57"/>
          <p:cNvSpPr/>
          <p:nvPr/>
        </p:nvSpPr>
        <p:spPr>
          <a:xfrm>
            <a:off x="920887" y="4616022"/>
            <a:ext cx="2647737" cy="177211"/>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68" name="Rectangle 67"/>
          <p:cNvSpPr/>
          <p:nvPr/>
        </p:nvSpPr>
        <p:spPr>
          <a:xfrm>
            <a:off x="920887" y="4789758"/>
            <a:ext cx="2647737" cy="177211"/>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69" name="Rectangle 68"/>
          <p:cNvSpPr/>
          <p:nvPr/>
        </p:nvSpPr>
        <p:spPr>
          <a:xfrm>
            <a:off x="920887" y="4963494"/>
            <a:ext cx="2647737" cy="177211"/>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70" name="Rectangle 69"/>
          <p:cNvSpPr/>
          <p:nvPr/>
        </p:nvSpPr>
        <p:spPr>
          <a:xfrm>
            <a:off x="920887" y="5137230"/>
            <a:ext cx="2647737" cy="177211"/>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71" name="Rectangle 70"/>
          <p:cNvSpPr/>
          <p:nvPr/>
        </p:nvSpPr>
        <p:spPr>
          <a:xfrm>
            <a:off x="920887" y="5310966"/>
            <a:ext cx="2647737" cy="177211"/>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72" name="Rectangle 71"/>
          <p:cNvSpPr/>
          <p:nvPr/>
        </p:nvSpPr>
        <p:spPr>
          <a:xfrm>
            <a:off x="920887" y="5484702"/>
            <a:ext cx="2647737" cy="177211"/>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73" name="Rectangle 72"/>
          <p:cNvSpPr/>
          <p:nvPr/>
        </p:nvSpPr>
        <p:spPr>
          <a:xfrm>
            <a:off x="920887" y="5658438"/>
            <a:ext cx="2647737" cy="177211"/>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74" name="Rectangle 73"/>
          <p:cNvSpPr/>
          <p:nvPr/>
        </p:nvSpPr>
        <p:spPr>
          <a:xfrm>
            <a:off x="920887" y="5832174"/>
            <a:ext cx="2647737" cy="177211"/>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75" name="Rectangle 74"/>
          <p:cNvSpPr/>
          <p:nvPr/>
        </p:nvSpPr>
        <p:spPr>
          <a:xfrm>
            <a:off x="920887" y="6005910"/>
            <a:ext cx="2647737" cy="177211"/>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76" name="Rectangle 75"/>
          <p:cNvSpPr/>
          <p:nvPr/>
        </p:nvSpPr>
        <p:spPr>
          <a:xfrm>
            <a:off x="920887" y="2706308"/>
            <a:ext cx="2647737" cy="177211"/>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77" name="Rectangle 76"/>
          <p:cNvSpPr/>
          <p:nvPr/>
        </p:nvSpPr>
        <p:spPr>
          <a:xfrm>
            <a:off x="920887" y="2706308"/>
            <a:ext cx="2647737" cy="177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0</a:t>
            </a: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79" name="Rectangle 78"/>
          <p:cNvSpPr/>
          <p:nvPr/>
        </p:nvSpPr>
        <p:spPr>
          <a:xfrm>
            <a:off x="920887" y="2880044"/>
            <a:ext cx="2647737" cy="177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0</a:t>
            </a: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78" name="Rectangle 77"/>
          <p:cNvSpPr/>
          <p:nvPr/>
        </p:nvSpPr>
        <p:spPr>
          <a:xfrm>
            <a:off x="920887" y="3053780"/>
            <a:ext cx="2647737" cy="177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0</a:t>
            </a: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85" name="Rectangle 84"/>
          <p:cNvSpPr/>
          <p:nvPr/>
        </p:nvSpPr>
        <p:spPr>
          <a:xfrm>
            <a:off x="922882" y="2706308"/>
            <a:ext cx="2647737" cy="17721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0 </a:t>
            </a: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 1</a:t>
            </a: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95" name="Rectangle 94"/>
          <p:cNvSpPr/>
          <p:nvPr/>
        </p:nvSpPr>
        <p:spPr>
          <a:xfrm>
            <a:off x="920887" y="3227516"/>
            <a:ext cx="2647737" cy="177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0</a:t>
            </a: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102" name="Rectangle 101"/>
          <p:cNvSpPr/>
          <p:nvPr/>
        </p:nvSpPr>
        <p:spPr>
          <a:xfrm>
            <a:off x="922882" y="2880044"/>
            <a:ext cx="2647737" cy="17721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0 </a:t>
            </a: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 1</a:t>
            </a:r>
            <a:endParaRPr lang="en-US" sz="1600" b="1" dirty="0" smtClean="0">
              <a:solidFill>
                <a:schemeClr val="accent6">
                  <a:lumMod val="60000"/>
                  <a:lumOff val="40000"/>
                </a:schemeClr>
              </a:solidFill>
              <a:effectLst>
                <a:outerShdw blurRad="38100" dist="38100" dir="2700000" algn="tl">
                  <a:srgbClr val="000000">
                    <a:alpha val="43137"/>
                  </a:srgbClr>
                </a:outerShdw>
              </a:effectLst>
            </a:endParaRPr>
          </a:p>
        </p:txBody>
      </p:sp>
      <p:sp>
        <p:nvSpPr>
          <p:cNvPr id="128" name="Rectangle 127"/>
          <p:cNvSpPr/>
          <p:nvPr/>
        </p:nvSpPr>
        <p:spPr>
          <a:xfrm>
            <a:off x="920887" y="3401252"/>
            <a:ext cx="2647737" cy="177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0</a:t>
            </a: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141" name="Rectangle 140"/>
          <p:cNvSpPr/>
          <p:nvPr/>
        </p:nvSpPr>
        <p:spPr>
          <a:xfrm>
            <a:off x="922882" y="3053780"/>
            <a:ext cx="2647737" cy="17721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0 </a:t>
            </a: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 1</a:t>
            </a:r>
            <a:endParaRPr lang="en-US" sz="1600" b="1" dirty="0" smtClean="0">
              <a:solidFill>
                <a:schemeClr val="accent6">
                  <a:lumMod val="60000"/>
                  <a:lumOff val="40000"/>
                </a:schemeClr>
              </a:solidFill>
              <a:effectLst>
                <a:outerShdw blurRad="38100" dist="38100" dir="2700000" algn="tl">
                  <a:srgbClr val="000000">
                    <a:alpha val="43137"/>
                  </a:srgbClr>
                </a:outerShdw>
              </a:effectLst>
            </a:endParaRPr>
          </a:p>
        </p:txBody>
      </p:sp>
      <p:sp>
        <p:nvSpPr>
          <p:cNvPr id="142" name="Rectangle 141"/>
          <p:cNvSpPr/>
          <p:nvPr/>
        </p:nvSpPr>
        <p:spPr>
          <a:xfrm>
            <a:off x="922882" y="2706308"/>
            <a:ext cx="2647737" cy="17721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1 </a:t>
            </a: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 2</a:t>
            </a:r>
            <a:endParaRPr lang="en-US" sz="1600" b="1" dirty="0" smtClean="0">
              <a:solidFill>
                <a:schemeClr val="accent6">
                  <a:lumMod val="60000"/>
                  <a:lumOff val="40000"/>
                </a:schemeClr>
              </a:solidFill>
              <a:effectLst>
                <a:outerShdw blurRad="38100" dist="38100" dir="2700000" algn="tl">
                  <a:srgbClr val="000000">
                    <a:alpha val="43137"/>
                  </a:srgbClr>
                </a:outerShdw>
              </a:effectLst>
            </a:endParaRPr>
          </a:p>
        </p:txBody>
      </p:sp>
      <p:sp>
        <p:nvSpPr>
          <p:cNvPr id="149" name="Rectangle 148"/>
          <p:cNvSpPr/>
          <p:nvPr/>
        </p:nvSpPr>
        <p:spPr>
          <a:xfrm>
            <a:off x="920887" y="3574988"/>
            <a:ext cx="2647737" cy="177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0</a:t>
            </a: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150" name="Rectangle 149"/>
          <p:cNvSpPr/>
          <p:nvPr/>
        </p:nvSpPr>
        <p:spPr>
          <a:xfrm>
            <a:off x="922882" y="3227516"/>
            <a:ext cx="2647737" cy="17721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0 </a:t>
            </a: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 1</a:t>
            </a:r>
            <a:endParaRPr lang="en-US" sz="1600" b="1" dirty="0" smtClean="0">
              <a:solidFill>
                <a:schemeClr val="accent6">
                  <a:lumMod val="60000"/>
                  <a:lumOff val="40000"/>
                </a:schemeClr>
              </a:solidFill>
              <a:effectLst>
                <a:outerShdw blurRad="38100" dist="38100" dir="2700000" algn="tl">
                  <a:srgbClr val="000000">
                    <a:alpha val="43137"/>
                  </a:srgbClr>
                </a:outerShdw>
              </a:effectLst>
            </a:endParaRPr>
          </a:p>
        </p:txBody>
      </p:sp>
      <p:sp>
        <p:nvSpPr>
          <p:cNvPr id="151" name="Rectangle 150"/>
          <p:cNvSpPr/>
          <p:nvPr/>
        </p:nvSpPr>
        <p:spPr>
          <a:xfrm>
            <a:off x="922882" y="2880044"/>
            <a:ext cx="2647737" cy="17721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1</a:t>
            </a: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  2</a:t>
            </a:r>
            <a:endParaRPr lang="en-US" sz="1600" b="1" dirty="0" smtClean="0">
              <a:solidFill>
                <a:schemeClr val="accent6">
                  <a:lumMod val="60000"/>
                  <a:lumOff val="40000"/>
                </a:schemeClr>
              </a:solidFill>
              <a:effectLst>
                <a:outerShdw blurRad="38100" dist="38100" dir="2700000" algn="tl">
                  <a:srgbClr val="000000">
                    <a:alpha val="43137"/>
                  </a:srgbClr>
                </a:outerShdw>
              </a:effectLst>
            </a:endParaRPr>
          </a:p>
        </p:txBody>
      </p:sp>
      <p:sp>
        <p:nvSpPr>
          <p:cNvPr id="161" name="Rectangle 160"/>
          <p:cNvSpPr/>
          <p:nvPr/>
        </p:nvSpPr>
        <p:spPr>
          <a:xfrm>
            <a:off x="920887" y="3748724"/>
            <a:ext cx="2647737" cy="177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0</a:t>
            </a: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166" name="Rectangle 165"/>
          <p:cNvSpPr/>
          <p:nvPr/>
        </p:nvSpPr>
        <p:spPr>
          <a:xfrm>
            <a:off x="922882" y="3401252"/>
            <a:ext cx="2647737" cy="17721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0 </a:t>
            </a: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 1</a:t>
            </a:r>
            <a:endParaRPr lang="en-US" sz="1600" b="1" dirty="0" smtClean="0">
              <a:solidFill>
                <a:schemeClr val="accent6">
                  <a:lumMod val="60000"/>
                  <a:lumOff val="40000"/>
                </a:schemeClr>
              </a:solidFill>
              <a:effectLst>
                <a:outerShdw blurRad="38100" dist="38100" dir="2700000" algn="tl">
                  <a:srgbClr val="000000">
                    <a:alpha val="43137"/>
                  </a:srgbClr>
                </a:outerShdw>
              </a:effectLst>
            </a:endParaRPr>
          </a:p>
        </p:txBody>
      </p:sp>
      <p:sp>
        <p:nvSpPr>
          <p:cNvPr id="167" name="Rectangle 166"/>
          <p:cNvSpPr/>
          <p:nvPr/>
        </p:nvSpPr>
        <p:spPr>
          <a:xfrm>
            <a:off x="922882" y="3053780"/>
            <a:ext cx="2647737" cy="17721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1</a:t>
            </a: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  2</a:t>
            </a:r>
            <a:endParaRPr lang="en-US" sz="1600" b="1" dirty="0" smtClean="0">
              <a:solidFill>
                <a:schemeClr val="accent6">
                  <a:lumMod val="60000"/>
                  <a:lumOff val="40000"/>
                </a:schemeClr>
              </a:solidFill>
              <a:effectLst>
                <a:outerShdw blurRad="38100" dist="38100" dir="2700000" algn="tl">
                  <a:srgbClr val="000000">
                    <a:alpha val="43137"/>
                  </a:srgbClr>
                </a:outerShdw>
              </a:effectLst>
            </a:endParaRPr>
          </a:p>
        </p:txBody>
      </p:sp>
      <p:sp>
        <p:nvSpPr>
          <p:cNvPr id="187" name="Rectangle 186"/>
          <p:cNvSpPr/>
          <p:nvPr/>
        </p:nvSpPr>
        <p:spPr>
          <a:xfrm>
            <a:off x="920887" y="3922460"/>
            <a:ext cx="2647737" cy="177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0</a:t>
            </a: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188" name="Rectangle 187"/>
          <p:cNvSpPr/>
          <p:nvPr/>
        </p:nvSpPr>
        <p:spPr>
          <a:xfrm>
            <a:off x="922882" y="2706308"/>
            <a:ext cx="2647737" cy="177211"/>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75000"/>
                  </a:schemeClr>
                </a:solidFill>
                <a:effectLst>
                  <a:outerShdw blurRad="38100" dist="38100" dir="2700000" algn="tl">
                    <a:srgbClr val="000000">
                      <a:alpha val="43137"/>
                    </a:srgbClr>
                  </a:outerShdw>
                </a:effectLst>
              </a:rPr>
              <a:t>2</a:t>
            </a:r>
          </a:p>
        </p:txBody>
      </p:sp>
      <p:sp>
        <p:nvSpPr>
          <p:cNvPr id="190" name="Rectangle 189"/>
          <p:cNvSpPr/>
          <p:nvPr/>
        </p:nvSpPr>
        <p:spPr>
          <a:xfrm>
            <a:off x="922882" y="3574988"/>
            <a:ext cx="2647737" cy="17721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0 </a:t>
            </a: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 1</a:t>
            </a:r>
            <a:endParaRPr lang="en-US" sz="1600" b="1" dirty="0" smtClean="0">
              <a:solidFill>
                <a:schemeClr val="accent6">
                  <a:lumMod val="60000"/>
                  <a:lumOff val="40000"/>
                </a:schemeClr>
              </a:solidFill>
              <a:effectLst>
                <a:outerShdw blurRad="38100" dist="38100" dir="2700000" algn="tl">
                  <a:srgbClr val="000000">
                    <a:alpha val="43137"/>
                  </a:srgbClr>
                </a:outerShdw>
              </a:effectLst>
            </a:endParaRPr>
          </a:p>
        </p:txBody>
      </p:sp>
      <p:sp>
        <p:nvSpPr>
          <p:cNvPr id="192" name="Rectangle 191"/>
          <p:cNvSpPr/>
          <p:nvPr/>
        </p:nvSpPr>
        <p:spPr>
          <a:xfrm>
            <a:off x="922882" y="3227516"/>
            <a:ext cx="2647737" cy="17721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1</a:t>
            </a: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  2</a:t>
            </a:r>
            <a:endParaRPr lang="en-US" sz="1600" b="1" dirty="0" smtClean="0">
              <a:solidFill>
                <a:schemeClr val="accent6">
                  <a:lumMod val="60000"/>
                  <a:lumOff val="40000"/>
                </a:schemeClr>
              </a:solidFill>
              <a:effectLst>
                <a:outerShdw blurRad="38100" dist="38100" dir="2700000" algn="tl">
                  <a:srgbClr val="000000">
                    <a:alpha val="43137"/>
                  </a:srgbClr>
                </a:outerShdw>
              </a:effectLst>
            </a:endParaRPr>
          </a:p>
        </p:txBody>
      </p:sp>
      <p:sp>
        <p:nvSpPr>
          <p:cNvPr id="198" name="Rectangle 197"/>
          <p:cNvSpPr/>
          <p:nvPr/>
        </p:nvSpPr>
        <p:spPr>
          <a:xfrm>
            <a:off x="920887" y="4096196"/>
            <a:ext cx="2647737" cy="177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0</a:t>
            </a: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199" name="Rectangle 198"/>
          <p:cNvSpPr/>
          <p:nvPr/>
        </p:nvSpPr>
        <p:spPr>
          <a:xfrm>
            <a:off x="922882" y="3748724"/>
            <a:ext cx="2647737" cy="17721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0</a:t>
            </a: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  1</a:t>
            </a: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200" name="Rectangle 199"/>
          <p:cNvSpPr/>
          <p:nvPr/>
        </p:nvSpPr>
        <p:spPr>
          <a:xfrm>
            <a:off x="922882" y="3401252"/>
            <a:ext cx="2647737" cy="17721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1</a:t>
            </a:r>
            <a:r>
              <a:rPr lang="en-US" sz="1600" b="1" dirty="0" smtClean="0">
                <a:solidFill>
                  <a:schemeClr val="accent6">
                    <a:lumMod val="60000"/>
                    <a:lumOff val="40000"/>
                  </a:schemeClr>
                </a:solidFill>
                <a:effectLst>
                  <a:outerShdw blurRad="38100" dist="38100" dir="2700000" algn="tl">
                    <a:srgbClr val="000000">
                      <a:alpha val="43137"/>
                    </a:srgbClr>
                  </a:outerShdw>
                </a:effectLst>
              </a:rPr>
              <a:t> </a:t>
            </a: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 2</a:t>
            </a:r>
            <a:endParaRPr lang="en-US" sz="1600" b="1" dirty="0" smtClean="0">
              <a:solidFill>
                <a:schemeClr val="accent6">
                  <a:lumMod val="60000"/>
                  <a:lumOff val="40000"/>
                </a:schemeClr>
              </a:solidFill>
              <a:effectLst>
                <a:outerShdw blurRad="38100" dist="38100" dir="2700000" algn="tl">
                  <a:srgbClr val="000000">
                    <a:alpha val="43137"/>
                  </a:srgbClr>
                </a:outerShdw>
              </a:effectLst>
            </a:endParaRPr>
          </a:p>
        </p:txBody>
      </p:sp>
      <p:sp>
        <p:nvSpPr>
          <p:cNvPr id="240" name="Rectangle 239"/>
          <p:cNvSpPr/>
          <p:nvPr/>
        </p:nvSpPr>
        <p:spPr>
          <a:xfrm>
            <a:off x="922882" y="2880044"/>
            <a:ext cx="2647737" cy="177211"/>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75000"/>
                  </a:schemeClr>
                </a:solidFill>
                <a:effectLst>
                  <a:outerShdw blurRad="38100" dist="38100" dir="2700000" algn="tl">
                    <a:srgbClr val="000000">
                      <a:alpha val="43137"/>
                    </a:srgbClr>
                  </a:outerShdw>
                </a:effectLst>
              </a:rPr>
              <a:t>2</a:t>
            </a:r>
          </a:p>
        </p:txBody>
      </p:sp>
      <p:sp>
        <p:nvSpPr>
          <p:cNvPr id="241" name="Rectangle 240"/>
          <p:cNvSpPr/>
          <p:nvPr/>
        </p:nvSpPr>
        <p:spPr>
          <a:xfrm>
            <a:off x="920887" y="4269932"/>
            <a:ext cx="2647737" cy="177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0</a:t>
            </a: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242" name="Rectangle 241"/>
          <p:cNvSpPr/>
          <p:nvPr/>
        </p:nvSpPr>
        <p:spPr>
          <a:xfrm>
            <a:off x="922882" y="3922460"/>
            <a:ext cx="2647737" cy="17721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0 </a:t>
            </a: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 1</a:t>
            </a: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243" name="Rectangle 242"/>
          <p:cNvSpPr/>
          <p:nvPr/>
        </p:nvSpPr>
        <p:spPr>
          <a:xfrm>
            <a:off x="922882" y="3574988"/>
            <a:ext cx="2647737" cy="17721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1</a:t>
            </a:r>
            <a:r>
              <a:rPr lang="en-US" sz="1600" b="1" dirty="0" smtClean="0">
                <a:solidFill>
                  <a:schemeClr val="accent6">
                    <a:lumMod val="60000"/>
                    <a:lumOff val="40000"/>
                  </a:schemeClr>
                </a:solidFill>
                <a:effectLst>
                  <a:outerShdw blurRad="38100" dist="38100" dir="2700000" algn="tl">
                    <a:srgbClr val="000000">
                      <a:alpha val="43137"/>
                    </a:srgbClr>
                  </a:outerShdw>
                </a:effectLst>
              </a:rPr>
              <a:t> </a:t>
            </a: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 2</a:t>
            </a: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249" name="Rectangle 248"/>
          <p:cNvSpPr/>
          <p:nvPr/>
        </p:nvSpPr>
        <p:spPr>
          <a:xfrm>
            <a:off x="920887" y="4443668"/>
            <a:ext cx="2647737" cy="177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0</a:t>
            </a: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250" name="Rectangle 249"/>
          <p:cNvSpPr/>
          <p:nvPr/>
        </p:nvSpPr>
        <p:spPr>
          <a:xfrm>
            <a:off x="922882" y="3053780"/>
            <a:ext cx="2647737" cy="177211"/>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75000"/>
                  </a:schemeClr>
                </a:solidFill>
                <a:effectLst>
                  <a:outerShdw blurRad="38100" dist="38100" dir="2700000" algn="tl">
                    <a:srgbClr val="000000">
                      <a:alpha val="43137"/>
                    </a:srgbClr>
                  </a:outerShdw>
                </a:effectLst>
              </a:rPr>
              <a:t>2</a:t>
            </a:r>
          </a:p>
        </p:txBody>
      </p:sp>
      <p:sp>
        <p:nvSpPr>
          <p:cNvPr id="251" name="Rectangle 250"/>
          <p:cNvSpPr/>
          <p:nvPr/>
        </p:nvSpPr>
        <p:spPr>
          <a:xfrm>
            <a:off x="922882" y="4096196"/>
            <a:ext cx="2647737" cy="17721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0 </a:t>
            </a: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 1</a:t>
            </a: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252" name="Rectangle 251"/>
          <p:cNvSpPr/>
          <p:nvPr/>
        </p:nvSpPr>
        <p:spPr>
          <a:xfrm>
            <a:off x="922882" y="3748724"/>
            <a:ext cx="2647737" cy="17721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1</a:t>
            </a:r>
            <a:r>
              <a:rPr lang="en-US" sz="1600" b="1" dirty="0" smtClean="0">
                <a:solidFill>
                  <a:schemeClr val="accent6">
                    <a:lumMod val="60000"/>
                    <a:lumOff val="40000"/>
                  </a:schemeClr>
                </a:solidFill>
                <a:effectLst>
                  <a:outerShdw blurRad="38100" dist="38100" dir="2700000" algn="tl">
                    <a:srgbClr val="000000">
                      <a:alpha val="43137"/>
                    </a:srgbClr>
                  </a:outerShdw>
                </a:effectLst>
              </a:rPr>
              <a:t> </a:t>
            </a: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 2</a:t>
            </a: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grpSp>
        <p:nvGrpSpPr>
          <p:cNvPr id="5" name="Group 113"/>
          <p:cNvGrpSpPr/>
          <p:nvPr/>
        </p:nvGrpSpPr>
        <p:grpSpPr>
          <a:xfrm>
            <a:off x="791027" y="2307020"/>
            <a:ext cx="1589" cy="585167"/>
            <a:chOff x="2514600" y="3161144"/>
            <a:chExt cx="1589" cy="585167"/>
          </a:xfrm>
        </p:grpSpPr>
        <p:cxnSp>
          <p:nvCxnSpPr>
            <p:cNvPr id="81" name="Straight Arrow Connector 80"/>
            <p:cNvCxnSpPr/>
            <p:nvPr/>
          </p:nvCxnSpPr>
          <p:spPr>
            <a:xfrm rot="5400000" flipH="1" flipV="1">
              <a:off x="2422870" y="3652993"/>
              <a:ext cx="185049"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5400000" flipH="1" flipV="1">
              <a:off x="2422869" y="3449472"/>
              <a:ext cx="185050"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rot="5400000" flipH="1" flipV="1">
              <a:off x="2422870" y="3252875"/>
              <a:ext cx="185049" cy="158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305" name="Rectangle 304"/>
          <p:cNvSpPr/>
          <p:nvPr/>
        </p:nvSpPr>
        <p:spPr>
          <a:xfrm>
            <a:off x="922130" y="4617404"/>
            <a:ext cx="2647737" cy="177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0</a:t>
            </a: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306" name="Rectangle 305"/>
          <p:cNvSpPr/>
          <p:nvPr/>
        </p:nvSpPr>
        <p:spPr>
          <a:xfrm>
            <a:off x="920887" y="4791140"/>
            <a:ext cx="2647737" cy="177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0</a:t>
            </a: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grpSp>
        <p:nvGrpSpPr>
          <p:cNvPr id="6" name="Group 350"/>
          <p:cNvGrpSpPr/>
          <p:nvPr/>
        </p:nvGrpSpPr>
        <p:grpSpPr>
          <a:xfrm>
            <a:off x="920887" y="2706308"/>
            <a:ext cx="2647737" cy="3476813"/>
            <a:chOff x="3116861" y="2990088"/>
            <a:chExt cx="2647737" cy="3476813"/>
          </a:xfrm>
        </p:grpSpPr>
        <p:sp>
          <p:nvSpPr>
            <p:cNvPr id="352" name="Rectangle 351"/>
            <p:cNvSpPr/>
            <p:nvPr/>
          </p:nvSpPr>
          <p:spPr>
            <a:xfrm>
              <a:off x="3116861" y="3158967"/>
              <a:ext cx="2647737"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353" name="Rectangle 352"/>
            <p:cNvSpPr/>
            <p:nvPr/>
          </p:nvSpPr>
          <p:spPr>
            <a:xfrm>
              <a:off x="3116861" y="3332703"/>
              <a:ext cx="2647737"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354" name="Rectangle 353"/>
            <p:cNvSpPr/>
            <p:nvPr/>
          </p:nvSpPr>
          <p:spPr>
            <a:xfrm>
              <a:off x="3116861" y="3506439"/>
              <a:ext cx="2647737"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355" name="Rectangle 354"/>
            <p:cNvSpPr/>
            <p:nvPr/>
          </p:nvSpPr>
          <p:spPr>
            <a:xfrm>
              <a:off x="3116861" y="4034809"/>
              <a:ext cx="2647737"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356" name="Rectangle 355"/>
            <p:cNvSpPr/>
            <p:nvPr/>
          </p:nvSpPr>
          <p:spPr>
            <a:xfrm>
              <a:off x="3116861" y="3857386"/>
              <a:ext cx="2647737"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357" name="Rectangle 356"/>
            <p:cNvSpPr/>
            <p:nvPr/>
          </p:nvSpPr>
          <p:spPr>
            <a:xfrm>
              <a:off x="3116861" y="3685032"/>
              <a:ext cx="2647737"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358" name="Rectangle 357"/>
            <p:cNvSpPr/>
            <p:nvPr/>
          </p:nvSpPr>
          <p:spPr>
            <a:xfrm>
              <a:off x="3116861" y="4204858"/>
              <a:ext cx="2647737"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359" name="Rectangle 358"/>
            <p:cNvSpPr/>
            <p:nvPr/>
          </p:nvSpPr>
          <p:spPr>
            <a:xfrm>
              <a:off x="3116861" y="4378594"/>
              <a:ext cx="2647737"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360" name="Rectangle 359"/>
            <p:cNvSpPr/>
            <p:nvPr/>
          </p:nvSpPr>
          <p:spPr>
            <a:xfrm>
              <a:off x="3116861" y="4552330"/>
              <a:ext cx="2647737"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361" name="Rectangle 360"/>
            <p:cNvSpPr/>
            <p:nvPr/>
          </p:nvSpPr>
          <p:spPr>
            <a:xfrm>
              <a:off x="3116861" y="4726066"/>
              <a:ext cx="2647737"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362" name="Rectangle 361"/>
            <p:cNvSpPr/>
            <p:nvPr/>
          </p:nvSpPr>
          <p:spPr>
            <a:xfrm>
              <a:off x="3116861" y="4899802"/>
              <a:ext cx="2647737"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363" name="Rectangle 362"/>
            <p:cNvSpPr/>
            <p:nvPr/>
          </p:nvSpPr>
          <p:spPr>
            <a:xfrm>
              <a:off x="3116861" y="5073538"/>
              <a:ext cx="2647737"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364" name="Rectangle 363"/>
            <p:cNvSpPr/>
            <p:nvPr/>
          </p:nvSpPr>
          <p:spPr>
            <a:xfrm>
              <a:off x="3116861" y="5247274"/>
              <a:ext cx="2647737"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365" name="Rectangle 364"/>
            <p:cNvSpPr/>
            <p:nvPr/>
          </p:nvSpPr>
          <p:spPr>
            <a:xfrm>
              <a:off x="3116861" y="5421010"/>
              <a:ext cx="2647737"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366" name="Rectangle 365"/>
            <p:cNvSpPr/>
            <p:nvPr/>
          </p:nvSpPr>
          <p:spPr>
            <a:xfrm>
              <a:off x="3116861" y="5594746"/>
              <a:ext cx="2647737"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367" name="Rectangle 366"/>
            <p:cNvSpPr/>
            <p:nvPr/>
          </p:nvSpPr>
          <p:spPr>
            <a:xfrm>
              <a:off x="3116861" y="5768482"/>
              <a:ext cx="2647737"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368" name="Rectangle 367"/>
            <p:cNvSpPr/>
            <p:nvPr/>
          </p:nvSpPr>
          <p:spPr>
            <a:xfrm>
              <a:off x="3116861" y="5942218"/>
              <a:ext cx="2647737"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369" name="Rectangle 368"/>
            <p:cNvSpPr/>
            <p:nvPr/>
          </p:nvSpPr>
          <p:spPr>
            <a:xfrm>
              <a:off x="3116861" y="6289690"/>
              <a:ext cx="2647737"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370" name="Rectangle 369"/>
            <p:cNvSpPr/>
            <p:nvPr/>
          </p:nvSpPr>
          <p:spPr>
            <a:xfrm>
              <a:off x="3116861" y="2990088"/>
              <a:ext cx="2647737"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371" name="Rectangle 370"/>
            <p:cNvSpPr/>
            <p:nvPr/>
          </p:nvSpPr>
          <p:spPr>
            <a:xfrm>
              <a:off x="3116861" y="6115954"/>
              <a:ext cx="2647737"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grpSp>
      <p:sp>
        <p:nvSpPr>
          <p:cNvPr id="381" name="Rectangle 380"/>
          <p:cNvSpPr/>
          <p:nvPr/>
        </p:nvSpPr>
        <p:spPr>
          <a:xfrm>
            <a:off x="922882" y="4269932"/>
            <a:ext cx="2647737" cy="17721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0 </a:t>
            </a: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 1</a:t>
            </a: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388" name="Rectangle 387"/>
          <p:cNvSpPr/>
          <p:nvPr/>
        </p:nvSpPr>
        <p:spPr>
          <a:xfrm>
            <a:off x="922882" y="4096196"/>
            <a:ext cx="2647737" cy="17721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1</a:t>
            </a:r>
            <a:r>
              <a:rPr lang="en-US" sz="1600" b="1" dirty="0" smtClean="0">
                <a:solidFill>
                  <a:schemeClr val="accent6">
                    <a:lumMod val="60000"/>
                    <a:lumOff val="40000"/>
                  </a:schemeClr>
                </a:solidFill>
                <a:effectLst>
                  <a:outerShdw blurRad="38100" dist="38100" dir="2700000" algn="tl">
                    <a:srgbClr val="000000">
                      <a:alpha val="43137"/>
                    </a:srgbClr>
                  </a:outerShdw>
                </a:effectLst>
              </a:rPr>
              <a:t> </a:t>
            </a: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 2</a:t>
            </a: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222" name="Rectangle 221"/>
          <p:cNvSpPr/>
          <p:nvPr/>
        </p:nvSpPr>
        <p:spPr>
          <a:xfrm>
            <a:off x="922882" y="4443668"/>
            <a:ext cx="2647737" cy="177211"/>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rPr>
              <a:t>0 </a:t>
            </a: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 1</a:t>
            </a: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223" name="Rectangle 222"/>
          <p:cNvSpPr/>
          <p:nvPr/>
        </p:nvSpPr>
        <p:spPr>
          <a:xfrm>
            <a:off x="922882" y="3922460"/>
            <a:ext cx="2647737" cy="177211"/>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1</a:t>
            </a:r>
            <a:r>
              <a:rPr lang="en-US" sz="1600" b="1" dirty="0" smtClean="0">
                <a:solidFill>
                  <a:schemeClr val="accent6">
                    <a:lumMod val="60000"/>
                    <a:lumOff val="40000"/>
                  </a:schemeClr>
                </a:solidFill>
                <a:effectLst>
                  <a:outerShdw blurRad="38100" dist="38100" dir="2700000" algn="tl">
                    <a:srgbClr val="000000">
                      <a:alpha val="43137"/>
                    </a:srgbClr>
                  </a:outerShdw>
                </a:effectLst>
              </a:rPr>
              <a:t> </a:t>
            </a:r>
            <a:r>
              <a:rPr lang="en-US" sz="1600" b="1" dirty="0" smtClean="0">
                <a:solidFill>
                  <a:schemeClr val="accent6">
                    <a:lumMod val="60000"/>
                    <a:lumOff val="40000"/>
                  </a:schemeClr>
                </a:solidFill>
                <a:effectLst>
                  <a:outerShdw blurRad="38100" dist="38100" dir="2700000" algn="tl">
                    <a:srgbClr val="000000">
                      <a:alpha val="43137"/>
                    </a:srgbClr>
                  </a:outerShdw>
                </a:effectLst>
                <a:sym typeface="Symbol"/>
              </a:rPr>
              <a:t> 2</a:t>
            </a:r>
            <a:endParaRPr lang="en-US" sz="1600" b="1" dirty="0">
              <a:solidFill>
                <a:schemeClr val="accent6">
                  <a:lumMod val="60000"/>
                  <a:lumOff val="40000"/>
                </a:schemeClr>
              </a:solidFill>
              <a:effectLst>
                <a:outerShdw blurRad="38100" dist="38100" dir="2700000" algn="tl">
                  <a:srgbClr val="000000">
                    <a:alpha val="43137"/>
                  </a:srgbClr>
                </a:outerShdw>
              </a:effectLst>
            </a:endParaRPr>
          </a:p>
        </p:txBody>
      </p:sp>
      <p:sp>
        <p:nvSpPr>
          <p:cNvPr id="229" name="Rectangle 228"/>
          <p:cNvSpPr/>
          <p:nvPr/>
        </p:nvSpPr>
        <p:spPr>
          <a:xfrm>
            <a:off x="922882" y="3227516"/>
            <a:ext cx="2647737" cy="177211"/>
          </a:xfrm>
          <a:prstGeom prst="rect">
            <a:avLst/>
          </a:prstGeom>
          <a:solidFill>
            <a:schemeClr val="bg1">
              <a:lumMod val="85000"/>
              <a:alpha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75000"/>
                  </a:schemeClr>
                </a:solidFill>
                <a:effectLst>
                  <a:outerShdw blurRad="38100" dist="38100" dir="2700000" algn="tl">
                    <a:srgbClr val="000000">
                      <a:alpha val="43137"/>
                    </a:srgbClr>
                  </a:outerShdw>
                </a:effectLst>
              </a:rPr>
              <a:t>2</a:t>
            </a:r>
          </a:p>
        </p:txBody>
      </p:sp>
      <p:grpSp>
        <p:nvGrpSpPr>
          <p:cNvPr id="7" name="Group 113"/>
          <p:cNvGrpSpPr/>
          <p:nvPr/>
        </p:nvGrpSpPr>
        <p:grpSpPr>
          <a:xfrm>
            <a:off x="5473586" y="1850317"/>
            <a:ext cx="1589" cy="1170334"/>
            <a:chOff x="2514600" y="3161144"/>
            <a:chExt cx="1589" cy="585167"/>
          </a:xfrm>
        </p:grpSpPr>
        <p:cxnSp>
          <p:nvCxnSpPr>
            <p:cNvPr id="205" name="Straight Arrow Connector 204"/>
            <p:cNvCxnSpPr/>
            <p:nvPr/>
          </p:nvCxnSpPr>
          <p:spPr>
            <a:xfrm rot="5400000" flipH="1" flipV="1">
              <a:off x="2422870" y="3652993"/>
              <a:ext cx="185049"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rot="5400000" flipH="1" flipV="1">
              <a:off x="2422869" y="3449472"/>
              <a:ext cx="185050"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rot="5400000" flipH="1" flipV="1">
              <a:off x="2422870" y="3252875"/>
              <a:ext cx="185049" cy="158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113"/>
          <p:cNvGrpSpPr/>
          <p:nvPr/>
        </p:nvGrpSpPr>
        <p:grpSpPr>
          <a:xfrm>
            <a:off x="791027" y="2483853"/>
            <a:ext cx="1589" cy="585167"/>
            <a:chOff x="2514600" y="3161144"/>
            <a:chExt cx="1589" cy="585167"/>
          </a:xfrm>
        </p:grpSpPr>
        <p:cxnSp>
          <p:nvCxnSpPr>
            <p:cNvPr id="92" name="Straight Arrow Connector 91"/>
            <p:cNvCxnSpPr/>
            <p:nvPr/>
          </p:nvCxnSpPr>
          <p:spPr>
            <a:xfrm rot="5400000" flipH="1" flipV="1">
              <a:off x="2422870" y="3652993"/>
              <a:ext cx="185049"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5400000" flipH="1" flipV="1">
              <a:off x="2422869" y="3449472"/>
              <a:ext cx="185050"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rot="5400000" flipH="1" flipV="1">
              <a:off x="2422870" y="3252875"/>
              <a:ext cx="185049" cy="158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113"/>
          <p:cNvGrpSpPr/>
          <p:nvPr/>
        </p:nvGrpSpPr>
        <p:grpSpPr>
          <a:xfrm>
            <a:off x="791027" y="2654725"/>
            <a:ext cx="1589" cy="585167"/>
            <a:chOff x="2514600" y="3161144"/>
            <a:chExt cx="1589" cy="585167"/>
          </a:xfrm>
        </p:grpSpPr>
        <p:cxnSp>
          <p:nvCxnSpPr>
            <p:cNvPr id="110" name="Straight Arrow Connector 109"/>
            <p:cNvCxnSpPr/>
            <p:nvPr/>
          </p:nvCxnSpPr>
          <p:spPr>
            <a:xfrm rot="5400000" flipH="1" flipV="1">
              <a:off x="2422870" y="3652993"/>
              <a:ext cx="185049"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rot="5400000" flipH="1" flipV="1">
              <a:off x="2422869" y="3449472"/>
              <a:ext cx="185050"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rot="5400000" flipH="1" flipV="1">
              <a:off x="2422870" y="3252875"/>
              <a:ext cx="185049" cy="158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13"/>
          <p:cNvGrpSpPr/>
          <p:nvPr/>
        </p:nvGrpSpPr>
        <p:grpSpPr>
          <a:xfrm>
            <a:off x="791855" y="2825597"/>
            <a:ext cx="1589" cy="585167"/>
            <a:chOff x="2514600" y="3161144"/>
            <a:chExt cx="1589" cy="585167"/>
          </a:xfrm>
        </p:grpSpPr>
        <p:cxnSp>
          <p:nvCxnSpPr>
            <p:cNvPr id="146" name="Straight Arrow Connector 145"/>
            <p:cNvCxnSpPr/>
            <p:nvPr/>
          </p:nvCxnSpPr>
          <p:spPr>
            <a:xfrm rot="5400000" flipH="1" flipV="1">
              <a:off x="2422870" y="3652993"/>
              <a:ext cx="185049"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rot="5400000" flipH="1" flipV="1">
              <a:off x="2422869" y="3449472"/>
              <a:ext cx="185050"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rot="5400000" flipH="1" flipV="1">
              <a:off x="2422870" y="3252875"/>
              <a:ext cx="185049" cy="158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3"/>
          <p:cNvGrpSpPr/>
          <p:nvPr/>
        </p:nvGrpSpPr>
        <p:grpSpPr>
          <a:xfrm>
            <a:off x="791855" y="2989545"/>
            <a:ext cx="1589" cy="585167"/>
            <a:chOff x="2514600" y="3161144"/>
            <a:chExt cx="1589" cy="585167"/>
          </a:xfrm>
        </p:grpSpPr>
        <p:cxnSp>
          <p:nvCxnSpPr>
            <p:cNvPr id="163" name="Straight Arrow Connector 162"/>
            <p:cNvCxnSpPr/>
            <p:nvPr/>
          </p:nvCxnSpPr>
          <p:spPr>
            <a:xfrm rot="5400000" flipH="1" flipV="1">
              <a:off x="2422870" y="3652993"/>
              <a:ext cx="185049"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rot="5400000" flipH="1" flipV="1">
              <a:off x="2422869" y="3449472"/>
              <a:ext cx="185050"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rot="5400000" flipH="1" flipV="1">
              <a:off x="2422870" y="3252875"/>
              <a:ext cx="185049" cy="158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13"/>
          <p:cNvGrpSpPr/>
          <p:nvPr/>
        </p:nvGrpSpPr>
        <p:grpSpPr>
          <a:xfrm>
            <a:off x="791027" y="3188125"/>
            <a:ext cx="1589" cy="585167"/>
            <a:chOff x="2514600" y="3161144"/>
            <a:chExt cx="1589" cy="585167"/>
          </a:xfrm>
        </p:grpSpPr>
        <p:cxnSp>
          <p:nvCxnSpPr>
            <p:cNvPr id="184" name="Straight Arrow Connector 183"/>
            <p:cNvCxnSpPr/>
            <p:nvPr/>
          </p:nvCxnSpPr>
          <p:spPr>
            <a:xfrm rot="5400000" flipH="1" flipV="1">
              <a:off x="2422870" y="3652993"/>
              <a:ext cx="185049"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rot="5400000" flipH="1" flipV="1">
              <a:off x="2422869" y="3449472"/>
              <a:ext cx="185050"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p:nvPr/>
          </p:nvCxnSpPr>
          <p:spPr>
            <a:xfrm rot="5400000" flipH="1" flipV="1">
              <a:off x="2422870" y="3252875"/>
              <a:ext cx="185049" cy="158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13"/>
          <p:cNvGrpSpPr/>
          <p:nvPr/>
        </p:nvGrpSpPr>
        <p:grpSpPr>
          <a:xfrm>
            <a:off x="791027" y="3322053"/>
            <a:ext cx="1589" cy="585167"/>
            <a:chOff x="2514600" y="3161144"/>
            <a:chExt cx="1589" cy="585167"/>
          </a:xfrm>
        </p:grpSpPr>
        <p:cxnSp>
          <p:nvCxnSpPr>
            <p:cNvPr id="195" name="Straight Arrow Connector 194"/>
            <p:cNvCxnSpPr/>
            <p:nvPr/>
          </p:nvCxnSpPr>
          <p:spPr>
            <a:xfrm rot="5400000" flipH="1" flipV="1">
              <a:off x="2422870" y="3652993"/>
              <a:ext cx="185049"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rot="5400000" flipH="1" flipV="1">
              <a:off x="2422869" y="3449472"/>
              <a:ext cx="185050"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rot="5400000" flipH="1" flipV="1">
              <a:off x="2422870" y="3252875"/>
              <a:ext cx="185049" cy="158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13"/>
          <p:cNvGrpSpPr/>
          <p:nvPr/>
        </p:nvGrpSpPr>
        <p:grpSpPr>
          <a:xfrm>
            <a:off x="791027" y="3526220"/>
            <a:ext cx="1589" cy="585167"/>
            <a:chOff x="2514600" y="3161144"/>
            <a:chExt cx="1589" cy="585167"/>
          </a:xfrm>
        </p:grpSpPr>
        <p:cxnSp>
          <p:nvCxnSpPr>
            <p:cNvPr id="237" name="Straight Arrow Connector 236"/>
            <p:cNvCxnSpPr/>
            <p:nvPr/>
          </p:nvCxnSpPr>
          <p:spPr>
            <a:xfrm rot="5400000" flipH="1" flipV="1">
              <a:off x="2422870" y="3652993"/>
              <a:ext cx="185049"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rot="5400000" flipH="1" flipV="1">
              <a:off x="2422869" y="3449472"/>
              <a:ext cx="185050"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39" name="Straight Arrow Connector 238"/>
            <p:cNvCxnSpPr/>
            <p:nvPr/>
          </p:nvCxnSpPr>
          <p:spPr>
            <a:xfrm rot="5400000" flipH="1" flipV="1">
              <a:off x="2422870" y="3252875"/>
              <a:ext cx="185049" cy="158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13"/>
          <p:cNvGrpSpPr/>
          <p:nvPr/>
        </p:nvGrpSpPr>
        <p:grpSpPr>
          <a:xfrm>
            <a:off x="791027" y="3703053"/>
            <a:ext cx="1589" cy="585167"/>
            <a:chOff x="2514600" y="3161144"/>
            <a:chExt cx="1589" cy="585167"/>
          </a:xfrm>
        </p:grpSpPr>
        <p:cxnSp>
          <p:nvCxnSpPr>
            <p:cNvPr id="246" name="Straight Arrow Connector 245"/>
            <p:cNvCxnSpPr/>
            <p:nvPr/>
          </p:nvCxnSpPr>
          <p:spPr>
            <a:xfrm rot="5400000" flipH="1" flipV="1">
              <a:off x="2422870" y="3652993"/>
              <a:ext cx="185049"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p:nvPr/>
          </p:nvCxnSpPr>
          <p:spPr>
            <a:xfrm rot="5400000" flipH="1" flipV="1">
              <a:off x="2422869" y="3449472"/>
              <a:ext cx="185050"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p:nvPr/>
          </p:nvCxnSpPr>
          <p:spPr>
            <a:xfrm rot="5400000" flipH="1" flipV="1">
              <a:off x="2422870" y="3252875"/>
              <a:ext cx="185049" cy="158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13"/>
          <p:cNvGrpSpPr/>
          <p:nvPr/>
        </p:nvGrpSpPr>
        <p:grpSpPr>
          <a:xfrm>
            <a:off x="788018" y="3841458"/>
            <a:ext cx="1589" cy="585167"/>
            <a:chOff x="2514600" y="3161144"/>
            <a:chExt cx="1589" cy="585167"/>
          </a:xfrm>
        </p:grpSpPr>
        <p:cxnSp>
          <p:nvCxnSpPr>
            <p:cNvPr id="378" name="Straight Arrow Connector 377"/>
            <p:cNvCxnSpPr/>
            <p:nvPr/>
          </p:nvCxnSpPr>
          <p:spPr>
            <a:xfrm rot="5400000" flipH="1" flipV="1">
              <a:off x="2422870" y="3652993"/>
              <a:ext cx="185049"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9" name="Straight Arrow Connector 378"/>
            <p:cNvCxnSpPr/>
            <p:nvPr/>
          </p:nvCxnSpPr>
          <p:spPr>
            <a:xfrm rot="5400000" flipH="1" flipV="1">
              <a:off x="2422869" y="3449472"/>
              <a:ext cx="185050"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80" name="Straight Arrow Connector 379"/>
            <p:cNvCxnSpPr/>
            <p:nvPr/>
          </p:nvCxnSpPr>
          <p:spPr>
            <a:xfrm rot="5400000" flipH="1" flipV="1">
              <a:off x="2422870" y="3252875"/>
              <a:ext cx="185049" cy="158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13"/>
          <p:cNvGrpSpPr/>
          <p:nvPr/>
        </p:nvGrpSpPr>
        <p:grpSpPr>
          <a:xfrm>
            <a:off x="788018" y="4031436"/>
            <a:ext cx="1589" cy="585167"/>
            <a:chOff x="2514600" y="3161144"/>
            <a:chExt cx="1589" cy="585167"/>
          </a:xfrm>
        </p:grpSpPr>
        <p:cxnSp>
          <p:nvCxnSpPr>
            <p:cNvPr id="384" name="Straight Arrow Connector 383"/>
            <p:cNvCxnSpPr/>
            <p:nvPr/>
          </p:nvCxnSpPr>
          <p:spPr>
            <a:xfrm rot="5400000" flipH="1" flipV="1">
              <a:off x="2422870" y="3652993"/>
              <a:ext cx="185049"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85" name="Straight Arrow Connector 384"/>
            <p:cNvCxnSpPr/>
            <p:nvPr/>
          </p:nvCxnSpPr>
          <p:spPr>
            <a:xfrm rot="5400000" flipH="1" flipV="1">
              <a:off x="2422869" y="3449472"/>
              <a:ext cx="185050"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386" name="Straight Arrow Connector 385"/>
            <p:cNvCxnSpPr/>
            <p:nvPr/>
          </p:nvCxnSpPr>
          <p:spPr>
            <a:xfrm rot="5400000" flipH="1" flipV="1">
              <a:off x="2422870" y="3252875"/>
              <a:ext cx="185049" cy="158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pic>
        <p:nvPicPr>
          <p:cNvPr id="225" name="Picture 4" descr="F:\Research\Streaming2DMultiGrid\Test\Spain\res.10.jpg"/>
          <p:cNvPicPr>
            <a:picLocks noChangeAspect="1" noChangeArrowheads="1"/>
          </p:cNvPicPr>
          <p:nvPr/>
        </p:nvPicPr>
        <p:blipFill>
          <a:blip r:embed="rId7" cstate="print"/>
          <a:srcRect/>
          <a:stretch>
            <a:fillRect/>
          </a:stretch>
        </p:blipFill>
        <p:spPr bwMode="auto">
          <a:xfrm>
            <a:off x="5589628" y="2670325"/>
            <a:ext cx="2626614" cy="3502152"/>
          </a:xfrm>
          <a:prstGeom prst="rect">
            <a:avLst/>
          </a:prstGeom>
          <a:noFill/>
        </p:spPr>
      </p:pic>
      <p:sp>
        <p:nvSpPr>
          <p:cNvPr id="114" name="Rectangle 113"/>
          <p:cNvSpPr/>
          <p:nvPr/>
        </p:nvSpPr>
        <p:spPr>
          <a:xfrm>
            <a:off x="5581827" y="2671539"/>
            <a:ext cx="2647738" cy="3544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119" name="Rectangle 118"/>
          <p:cNvSpPr/>
          <p:nvPr/>
        </p:nvSpPr>
        <p:spPr>
          <a:xfrm>
            <a:off x="5578265" y="3017520"/>
            <a:ext cx="2647738" cy="3544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120" name="Rectangle 119"/>
          <p:cNvSpPr/>
          <p:nvPr/>
        </p:nvSpPr>
        <p:spPr>
          <a:xfrm>
            <a:off x="5577840" y="3364992"/>
            <a:ext cx="2647738" cy="3544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121" name="Rectangle 120"/>
          <p:cNvSpPr/>
          <p:nvPr/>
        </p:nvSpPr>
        <p:spPr>
          <a:xfrm>
            <a:off x="5578267" y="3726947"/>
            <a:ext cx="2647738" cy="3544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122" name="Rectangle 121"/>
          <p:cNvSpPr/>
          <p:nvPr/>
        </p:nvSpPr>
        <p:spPr>
          <a:xfrm>
            <a:off x="5583320" y="4420941"/>
            <a:ext cx="2647738" cy="3544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123" name="Rectangle 122"/>
          <p:cNvSpPr/>
          <p:nvPr/>
        </p:nvSpPr>
        <p:spPr>
          <a:xfrm>
            <a:off x="5583320" y="4058653"/>
            <a:ext cx="2647738" cy="3544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124" name="Rectangle 123"/>
          <p:cNvSpPr/>
          <p:nvPr/>
        </p:nvSpPr>
        <p:spPr>
          <a:xfrm>
            <a:off x="5578317" y="5131014"/>
            <a:ext cx="2647738" cy="3544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125" name="Rectangle 124"/>
          <p:cNvSpPr/>
          <p:nvPr/>
        </p:nvSpPr>
        <p:spPr>
          <a:xfrm>
            <a:off x="5578317" y="4768706"/>
            <a:ext cx="2647738" cy="3544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126" name="Rectangle 125"/>
          <p:cNvSpPr/>
          <p:nvPr/>
        </p:nvSpPr>
        <p:spPr>
          <a:xfrm>
            <a:off x="5578317" y="5462720"/>
            <a:ext cx="2647738" cy="3544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127" name="Rectangle 126"/>
          <p:cNvSpPr/>
          <p:nvPr/>
        </p:nvSpPr>
        <p:spPr>
          <a:xfrm>
            <a:off x="5578317" y="5825648"/>
            <a:ext cx="2647738" cy="3544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267" name="Rectangle 266"/>
          <p:cNvSpPr/>
          <p:nvPr/>
        </p:nvSpPr>
        <p:spPr>
          <a:xfrm>
            <a:off x="5562551" y="3334276"/>
            <a:ext cx="2647738" cy="354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accent6">
                    <a:lumMod val="60000"/>
                    <a:lumOff val="40000"/>
                  </a:schemeClr>
                </a:solidFill>
                <a:effectLst>
                  <a:outerShdw blurRad="38100" dist="38100" dir="2700000" algn="tl">
                    <a:srgbClr val="000000">
                      <a:alpha val="43137"/>
                    </a:srgbClr>
                  </a:outerShdw>
                </a:effectLst>
              </a:rPr>
              <a:t>0</a:t>
            </a:r>
            <a:endParaRPr lang="en-US" sz="2000" b="1" dirty="0">
              <a:solidFill>
                <a:schemeClr val="accent6">
                  <a:lumMod val="60000"/>
                  <a:lumOff val="40000"/>
                </a:schemeClr>
              </a:solidFill>
              <a:effectLst>
                <a:outerShdw blurRad="38100" dist="38100" dir="2700000" algn="tl">
                  <a:srgbClr val="000000">
                    <a:alpha val="43137"/>
                  </a:srgbClr>
                </a:outerShdw>
              </a:effectLst>
            </a:endParaRPr>
          </a:p>
        </p:txBody>
      </p:sp>
      <p:sp>
        <p:nvSpPr>
          <p:cNvPr id="218" name="Rectangle 217"/>
          <p:cNvSpPr/>
          <p:nvPr/>
        </p:nvSpPr>
        <p:spPr>
          <a:xfrm>
            <a:off x="5562551" y="3002880"/>
            <a:ext cx="2647738" cy="354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accent6">
                    <a:lumMod val="60000"/>
                    <a:lumOff val="40000"/>
                  </a:schemeClr>
                </a:solidFill>
                <a:effectLst>
                  <a:outerShdw blurRad="38100" dist="38100" dir="2700000" algn="tl">
                    <a:srgbClr val="000000">
                      <a:alpha val="43137"/>
                    </a:srgbClr>
                  </a:outerShdw>
                </a:effectLst>
              </a:rPr>
              <a:t>0</a:t>
            </a:r>
            <a:endParaRPr lang="en-US" sz="2000" b="1" dirty="0">
              <a:solidFill>
                <a:schemeClr val="accent6">
                  <a:lumMod val="60000"/>
                  <a:lumOff val="40000"/>
                </a:schemeClr>
              </a:solidFill>
              <a:effectLst>
                <a:outerShdw blurRad="38100" dist="38100" dir="2700000" algn="tl">
                  <a:srgbClr val="000000">
                    <a:alpha val="43137"/>
                  </a:srgbClr>
                </a:outerShdw>
              </a:effectLst>
            </a:endParaRPr>
          </a:p>
        </p:txBody>
      </p:sp>
      <p:sp>
        <p:nvSpPr>
          <p:cNvPr id="181" name="Rectangle 180"/>
          <p:cNvSpPr/>
          <p:nvPr/>
        </p:nvSpPr>
        <p:spPr>
          <a:xfrm>
            <a:off x="5566110" y="2655718"/>
            <a:ext cx="2647738" cy="354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accent6">
                    <a:lumMod val="60000"/>
                    <a:lumOff val="40000"/>
                  </a:schemeClr>
                </a:solidFill>
                <a:effectLst>
                  <a:outerShdw blurRad="38100" dist="38100" dir="2700000" algn="tl">
                    <a:srgbClr val="000000">
                      <a:alpha val="43137"/>
                    </a:srgbClr>
                  </a:outerShdw>
                </a:effectLst>
              </a:rPr>
              <a:t>0</a:t>
            </a:r>
            <a:endParaRPr lang="en-US" sz="2000" b="1" dirty="0">
              <a:solidFill>
                <a:schemeClr val="accent6">
                  <a:lumMod val="60000"/>
                  <a:lumOff val="40000"/>
                </a:schemeClr>
              </a:solidFill>
              <a:effectLst>
                <a:outerShdw blurRad="38100" dist="38100" dir="2700000" algn="tl">
                  <a:srgbClr val="000000">
                    <a:alpha val="43137"/>
                  </a:srgbClr>
                </a:outerShdw>
              </a:effectLst>
            </a:endParaRPr>
          </a:p>
        </p:txBody>
      </p:sp>
      <p:sp>
        <p:nvSpPr>
          <p:cNvPr id="208" name="Rectangle 207"/>
          <p:cNvSpPr/>
          <p:nvPr/>
        </p:nvSpPr>
        <p:spPr>
          <a:xfrm>
            <a:off x="5566110" y="2671484"/>
            <a:ext cx="2647738" cy="354422"/>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accent6">
                    <a:lumMod val="60000"/>
                    <a:lumOff val="40000"/>
                  </a:schemeClr>
                </a:solidFill>
                <a:effectLst>
                  <a:outerShdw blurRad="38100" dist="38100" dir="2700000" algn="tl">
                    <a:srgbClr val="000000">
                      <a:alpha val="43137"/>
                    </a:srgbClr>
                  </a:outerShdw>
                </a:effectLst>
              </a:rPr>
              <a:t>0</a:t>
            </a:r>
            <a:r>
              <a:rPr lang="en-US" sz="2000" b="1" dirty="0" smtClean="0">
                <a:solidFill>
                  <a:schemeClr val="accent6">
                    <a:lumMod val="60000"/>
                    <a:lumOff val="40000"/>
                  </a:schemeClr>
                </a:solidFill>
                <a:effectLst>
                  <a:outerShdw blurRad="38100" dist="38100" dir="2700000" algn="tl">
                    <a:srgbClr val="000000">
                      <a:alpha val="43137"/>
                    </a:srgbClr>
                  </a:outerShdw>
                </a:effectLst>
                <a:sym typeface="Symbol"/>
              </a:rPr>
              <a:t>  1</a:t>
            </a:r>
            <a:endParaRPr lang="en-US" sz="2000" b="1" dirty="0">
              <a:solidFill>
                <a:schemeClr val="accent6">
                  <a:lumMod val="60000"/>
                  <a:lumOff val="40000"/>
                </a:schemeClr>
              </a:solidFill>
              <a:effectLst>
                <a:outerShdw blurRad="38100" dist="38100" dir="2700000" algn="tl">
                  <a:srgbClr val="000000">
                    <a:alpha val="43137"/>
                  </a:srgbClr>
                </a:outerShdw>
              </a:effectLst>
            </a:endParaRPr>
          </a:p>
        </p:txBody>
      </p:sp>
      <p:grpSp>
        <p:nvGrpSpPr>
          <p:cNvPr id="19" name="Group 267"/>
          <p:cNvGrpSpPr/>
          <p:nvPr/>
        </p:nvGrpSpPr>
        <p:grpSpPr>
          <a:xfrm>
            <a:off x="5584061" y="2671484"/>
            <a:ext cx="2624328" cy="3502152"/>
            <a:chOff x="7735824" y="3863272"/>
            <a:chExt cx="1323869" cy="1739009"/>
          </a:xfrm>
        </p:grpSpPr>
        <p:sp>
          <p:nvSpPr>
            <p:cNvPr id="269" name="Rectangle 268"/>
            <p:cNvSpPr/>
            <p:nvPr/>
          </p:nvSpPr>
          <p:spPr>
            <a:xfrm>
              <a:off x="7735824" y="3863272"/>
              <a:ext cx="1323869"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270" name="Rectangle 269"/>
            <p:cNvSpPr/>
            <p:nvPr/>
          </p:nvSpPr>
          <p:spPr>
            <a:xfrm>
              <a:off x="7735824" y="4037008"/>
              <a:ext cx="1323869"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272" name="Rectangle 271"/>
            <p:cNvSpPr/>
            <p:nvPr/>
          </p:nvSpPr>
          <p:spPr>
            <a:xfrm>
              <a:off x="7735824" y="4210744"/>
              <a:ext cx="1323869"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278" name="Rectangle 277"/>
            <p:cNvSpPr/>
            <p:nvPr/>
          </p:nvSpPr>
          <p:spPr>
            <a:xfrm>
              <a:off x="7735824" y="4382654"/>
              <a:ext cx="1323869"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279" name="Rectangle 278"/>
            <p:cNvSpPr/>
            <p:nvPr/>
          </p:nvSpPr>
          <p:spPr>
            <a:xfrm>
              <a:off x="7735824" y="4556390"/>
              <a:ext cx="1323869"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280" name="Rectangle 279"/>
            <p:cNvSpPr/>
            <p:nvPr/>
          </p:nvSpPr>
          <p:spPr>
            <a:xfrm>
              <a:off x="7735824" y="4730126"/>
              <a:ext cx="1323869"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281" name="Rectangle 280"/>
            <p:cNvSpPr/>
            <p:nvPr/>
          </p:nvSpPr>
          <p:spPr>
            <a:xfrm>
              <a:off x="7735824" y="4903862"/>
              <a:ext cx="1323869"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282" name="Rectangle 281"/>
            <p:cNvSpPr/>
            <p:nvPr/>
          </p:nvSpPr>
          <p:spPr>
            <a:xfrm>
              <a:off x="7735824" y="5077598"/>
              <a:ext cx="1323869"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283" name="Rectangle 282"/>
            <p:cNvSpPr/>
            <p:nvPr/>
          </p:nvSpPr>
          <p:spPr>
            <a:xfrm>
              <a:off x="7735824" y="5251334"/>
              <a:ext cx="1323869"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284" name="Rectangle 283"/>
            <p:cNvSpPr/>
            <p:nvPr/>
          </p:nvSpPr>
          <p:spPr>
            <a:xfrm>
              <a:off x="7735824" y="5425070"/>
              <a:ext cx="1323869" cy="1772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grpSp>
      <p:cxnSp>
        <p:nvCxnSpPr>
          <p:cNvPr id="375" name="Straight Arrow Connector 374"/>
          <p:cNvCxnSpPr/>
          <p:nvPr/>
        </p:nvCxnSpPr>
        <p:spPr>
          <a:xfrm flipV="1">
            <a:off x="4647953" y="3199964"/>
            <a:ext cx="946614" cy="28681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76" name="Straight Arrow Connector 375"/>
          <p:cNvCxnSpPr/>
          <p:nvPr/>
        </p:nvCxnSpPr>
        <p:spPr>
          <a:xfrm flipV="1">
            <a:off x="4647953" y="3199964"/>
            <a:ext cx="946614" cy="11307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77" name="Straight Arrow Connector 376"/>
          <p:cNvCxnSpPr/>
          <p:nvPr/>
        </p:nvCxnSpPr>
        <p:spPr>
          <a:xfrm>
            <a:off x="4647953" y="2965566"/>
            <a:ext cx="946614" cy="23439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82" name="Straight Arrow Connector 381"/>
          <p:cNvCxnSpPr/>
          <p:nvPr/>
        </p:nvCxnSpPr>
        <p:spPr>
          <a:xfrm>
            <a:off x="4647953" y="3139302"/>
            <a:ext cx="946614" cy="6066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nvGrpSpPr>
          <p:cNvPr id="20" name="Group 382"/>
          <p:cNvGrpSpPr/>
          <p:nvPr/>
        </p:nvGrpSpPr>
        <p:grpSpPr>
          <a:xfrm>
            <a:off x="4658814" y="2757234"/>
            <a:ext cx="340158" cy="863476"/>
            <a:chOff x="4585244" y="2415642"/>
            <a:chExt cx="340158" cy="863476"/>
          </a:xfrm>
        </p:grpSpPr>
        <p:sp>
          <p:nvSpPr>
            <p:cNvPr id="387" name="TextBox 386"/>
            <p:cNvSpPr txBox="1"/>
            <p:nvPr/>
          </p:nvSpPr>
          <p:spPr>
            <a:xfrm>
              <a:off x="4585244" y="2750462"/>
              <a:ext cx="340158" cy="369332"/>
            </a:xfrm>
            <a:prstGeom prst="rect">
              <a:avLst/>
            </a:prstGeom>
            <a:noFill/>
          </p:spPr>
          <p:txBody>
            <a:bodyPr wrap="none" rtlCol="0">
              <a:spAutoFit/>
            </a:bodyPr>
            <a:lstStyle/>
            <a:p>
              <a:r>
                <a:rPr lang="en-US" dirty="0" smtClean="0"/>
                <a:t>¾</a:t>
              </a:r>
            </a:p>
          </p:txBody>
        </p:sp>
        <p:sp>
          <p:nvSpPr>
            <p:cNvPr id="391" name="TextBox 390"/>
            <p:cNvSpPr txBox="1"/>
            <p:nvPr/>
          </p:nvSpPr>
          <p:spPr>
            <a:xfrm>
              <a:off x="4585244" y="2586514"/>
              <a:ext cx="340158" cy="369332"/>
            </a:xfrm>
            <a:prstGeom prst="rect">
              <a:avLst/>
            </a:prstGeom>
            <a:noFill/>
          </p:spPr>
          <p:txBody>
            <a:bodyPr wrap="none" rtlCol="0">
              <a:spAutoFit/>
            </a:bodyPr>
            <a:lstStyle/>
            <a:p>
              <a:r>
                <a:rPr lang="en-US" dirty="0" smtClean="0"/>
                <a:t>¾</a:t>
              </a:r>
            </a:p>
          </p:txBody>
        </p:sp>
        <p:sp>
          <p:nvSpPr>
            <p:cNvPr id="392" name="TextBox 391"/>
            <p:cNvSpPr txBox="1"/>
            <p:nvPr/>
          </p:nvSpPr>
          <p:spPr>
            <a:xfrm>
              <a:off x="4585244" y="2415642"/>
              <a:ext cx="332142" cy="369332"/>
            </a:xfrm>
            <a:prstGeom prst="rect">
              <a:avLst/>
            </a:prstGeom>
            <a:noFill/>
          </p:spPr>
          <p:txBody>
            <a:bodyPr wrap="none" rtlCol="0">
              <a:spAutoFit/>
            </a:bodyPr>
            <a:lstStyle/>
            <a:p>
              <a:r>
                <a:rPr lang="en-US" dirty="0" smtClean="0"/>
                <a:t>¼</a:t>
              </a:r>
            </a:p>
          </p:txBody>
        </p:sp>
        <p:sp>
          <p:nvSpPr>
            <p:cNvPr id="393" name="TextBox 392"/>
            <p:cNvSpPr txBox="1"/>
            <p:nvPr/>
          </p:nvSpPr>
          <p:spPr>
            <a:xfrm>
              <a:off x="4585244" y="2909786"/>
              <a:ext cx="332142" cy="369332"/>
            </a:xfrm>
            <a:prstGeom prst="rect">
              <a:avLst/>
            </a:prstGeom>
            <a:noFill/>
          </p:spPr>
          <p:txBody>
            <a:bodyPr wrap="none" rtlCol="0">
              <a:spAutoFit/>
            </a:bodyPr>
            <a:lstStyle/>
            <a:p>
              <a:r>
                <a:rPr lang="en-US" dirty="0" smtClean="0"/>
                <a:t>¼</a:t>
              </a:r>
            </a:p>
          </p:txBody>
        </p:sp>
      </p:grpSp>
      <p:cxnSp>
        <p:nvCxnSpPr>
          <p:cNvPr id="409" name="Straight Arrow Connector 408"/>
          <p:cNvCxnSpPr/>
          <p:nvPr/>
        </p:nvCxnSpPr>
        <p:spPr>
          <a:xfrm flipV="1">
            <a:off x="4647953" y="3562582"/>
            <a:ext cx="946614" cy="28681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10" name="Straight Arrow Connector 409"/>
          <p:cNvCxnSpPr/>
          <p:nvPr/>
        </p:nvCxnSpPr>
        <p:spPr>
          <a:xfrm flipV="1">
            <a:off x="4647953" y="3562582"/>
            <a:ext cx="946614" cy="11307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11" name="Straight Arrow Connector 410"/>
          <p:cNvCxnSpPr/>
          <p:nvPr/>
        </p:nvCxnSpPr>
        <p:spPr>
          <a:xfrm>
            <a:off x="4647953" y="3328184"/>
            <a:ext cx="946614" cy="23439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12" name="Straight Arrow Connector 411"/>
          <p:cNvCxnSpPr/>
          <p:nvPr/>
        </p:nvCxnSpPr>
        <p:spPr>
          <a:xfrm>
            <a:off x="4647953" y="3501920"/>
            <a:ext cx="946614" cy="6066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nvGrpSpPr>
          <p:cNvPr id="21" name="Group 412"/>
          <p:cNvGrpSpPr/>
          <p:nvPr/>
        </p:nvGrpSpPr>
        <p:grpSpPr>
          <a:xfrm>
            <a:off x="4658814" y="3119852"/>
            <a:ext cx="340158" cy="863476"/>
            <a:chOff x="4585244" y="2415642"/>
            <a:chExt cx="340158" cy="863476"/>
          </a:xfrm>
        </p:grpSpPr>
        <p:sp>
          <p:nvSpPr>
            <p:cNvPr id="414" name="TextBox 413"/>
            <p:cNvSpPr txBox="1"/>
            <p:nvPr/>
          </p:nvSpPr>
          <p:spPr>
            <a:xfrm>
              <a:off x="4585244" y="2750462"/>
              <a:ext cx="340158" cy="369332"/>
            </a:xfrm>
            <a:prstGeom prst="rect">
              <a:avLst/>
            </a:prstGeom>
            <a:noFill/>
          </p:spPr>
          <p:txBody>
            <a:bodyPr wrap="none" rtlCol="0">
              <a:spAutoFit/>
            </a:bodyPr>
            <a:lstStyle/>
            <a:p>
              <a:r>
                <a:rPr lang="en-US" dirty="0" smtClean="0"/>
                <a:t>¾</a:t>
              </a:r>
            </a:p>
          </p:txBody>
        </p:sp>
        <p:sp>
          <p:nvSpPr>
            <p:cNvPr id="415" name="TextBox 414"/>
            <p:cNvSpPr txBox="1"/>
            <p:nvPr/>
          </p:nvSpPr>
          <p:spPr>
            <a:xfrm>
              <a:off x="4585244" y="2586514"/>
              <a:ext cx="340158" cy="369332"/>
            </a:xfrm>
            <a:prstGeom prst="rect">
              <a:avLst/>
            </a:prstGeom>
            <a:noFill/>
          </p:spPr>
          <p:txBody>
            <a:bodyPr wrap="none" rtlCol="0">
              <a:spAutoFit/>
            </a:bodyPr>
            <a:lstStyle/>
            <a:p>
              <a:r>
                <a:rPr lang="en-US" dirty="0" smtClean="0"/>
                <a:t>¾</a:t>
              </a:r>
            </a:p>
          </p:txBody>
        </p:sp>
        <p:sp>
          <p:nvSpPr>
            <p:cNvPr id="416" name="TextBox 415"/>
            <p:cNvSpPr txBox="1"/>
            <p:nvPr/>
          </p:nvSpPr>
          <p:spPr>
            <a:xfrm>
              <a:off x="4585244" y="2415642"/>
              <a:ext cx="332142" cy="369332"/>
            </a:xfrm>
            <a:prstGeom prst="rect">
              <a:avLst/>
            </a:prstGeom>
            <a:noFill/>
          </p:spPr>
          <p:txBody>
            <a:bodyPr wrap="none" rtlCol="0">
              <a:spAutoFit/>
            </a:bodyPr>
            <a:lstStyle/>
            <a:p>
              <a:r>
                <a:rPr lang="en-US" dirty="0" smtClean="0"/>
                <a:t>¼</a:t>
              </a:r>
            </a:p>
          </p:txBody>
        </p:sp>
        <p:sp>
          <p:nvSpPr>
            <p:cNvPr id="417" name="TextBox 416"/>
            <p:cNvSpPr txBox="1"/>
            <p:nvPr/>
          </p:nvSpPr>
          <p:spPr>
            <a:xfrm>
              <a:off x="4585244" y="2909786"/>
              <a:ext cx="332142" cy="369332"/>
            </a:xfrm>
            <a:prstGeom prst="rect">
              <a:avLst/>
            </a:prstGeom>
            <a:noFill/>
          </p:spPr>
          <p:txBody>
            <a:bodyPr wrap="none" rtlCol="0">
              <a:spAutoFit/>
            </a:bodyPr>
            <a:lstStyle/>
            <a:p>
              <a:r>
                <a:rPr lang="en-US" dirty="0" smtClean="0"/>
                <a:t>¼</a:t>
              </a:r>
            </a:p>
          </p:txBody>
        </p:sp>
      </p:grpSp>
      <p:sp>
        <p:nvSpPr>
          <p:cNvPr id="271" name="TextBox 270"/>
          <p:cNvSpPr txBox="1"/>
          <p:nvPr/>
        </p:nvSpPr>
        <p:spPr>
          <a:xfrm rot="16200000">
            <a:off x="4201237" y="2366972"/>
            <a:ext cx="712682" cy="246221"/>
          </a:xfrm>
          <a:prstGeom prst="rect">
            <a:avLst/>
          </a:prstGeom>
          <a:solidFill>
            <a:schemeClr val="bg1"/>
          </a:solidFill>
          <a:ln w="25400">
            <a:solidFill>
              <a:schemeClr val="tx1"/>
            </a:solidFill>
          </a:ln>
        </p:spPr>
        <p:txBody>
          <a:bodyPr wrap="square" lIns="0" tIns="0" rIns="0" bIns="0" rtlCol="0">
            <a:spAutoFit/>
          </a:bodyPr>
          <a:lstStyle/>
          <a:p>
            <a:pPr algn="ctr"/>
            <a:r>
              <a:rPr lang="en-US" sz="1600" dirty="0" smtClean="0"/>
              <a:t>Residual</a:t>
            </a:r>
            <a:endParaRPr lang="en-US" sz="1400" dirty="0"/>
          </a:p>
        </p:txBody>
      </p:sp>
      <p:sp>
        <p:nvSpPr>
          <p:cNvPr id="418" name="TextBox 417"/>
          <p:cNvSpPr txBox="1"/>
          <p:nvPr/>
        </p:nvSpPr>
        <p:spPr>
          <a:xfrm>
            <a:off x="1158240" y="2209800"/>
            <a:ext cx="2175019" cy="461665"/>
          </a:xfrm>
          <a:prstGeom prst="rect">
            <a:avLst/>
          </a:prstGeom>
          <a:noFill/>
        </p:spPr>
        <p:txBody>
          <a:bodyPr wrap="none" rtlCol="0">
            <a:spAutoFit/>
          </a:bodyPr>
          <a:lstStyle/>
          <a:p>
            <a:pPr algn="ctr"/>
            <a:r>
              <a:rPr lang="en-US" sz="2400" dirty="0" smtClean="0"/>
              <a:t>High-Resolution</a:t>
            </a:r>
            <a:endParaRPr lang="en-US" sz="2400" dirty="0"/>
          </a:p>
        </p:txBody>
      </p:sp>
      <p:sp>
        <p:nvSpPr>
          <p:cNvPr id="419" name="TextBox 418"/>
          <p:cNvSpPr txBox="1"/>
          <p:nvPr/>
        </p:nvSpPr>
        <p:spPr>
          <a:xfrm>
            <a:off x="5806440" y="2209800"/>
            <a:ext cx="2116093" cy="461665"/>
          </a:xfrm>
          <a:prstGeom prst="rect">
            <a:avLst/>
          </a:prstGeom>
          <a:noFill/>
        </p:spPr>
        <p:txBody>
          <a:bodyPr wrap="none" rtlCol="0">
            <a:spAutoFit/>
          </a:bodyPr>
          <a:lstStyle/>
          <a:p>
            <a:pPr algn="ctr"/>
            <a:r>
              <a:rPr lang="en-US" sz="2400" dirty="0" smtClean="0"/>
              <a:t>Low-Resolution</a:t>
            </a:r>
            <a:endParaRPr lang="en-US" sz="2400" dirty="0"/>
          </a:p>
        </p:txBody>
      </p:sp>
      <p:sp>
        <p:nvSpPr>
          <p:cNvPr id="220" name="TextBox 219"/>
          <p:cNvSpPr txBox="1"/>
          <p:nvPr/>
        </p:nvSpPr>
        <p:spPr>
          <a:xfrm>
            <a:off x="3624059" y="6322269"/>
            <a:ext cx="2024465" cy="369332"/>
          </a:xfrm>
          <a:prstGeom prst="rect">
            <a:avLst/>
          </a:prstGeom>
          <a:noFill/>
        </p:spPr>
        <p:txBody>
          <a:bodyPr wrap="none" rtlCol="0">
            <a:spAutoFit/>
          </a:bodyPr>
          <a:lstStyle/>
          <a:p>
            <a:r>
              <a:rPr lang="en-US" dirty="0" smtClean="0"/>
              <a:t>2</a:t>
            </a:r>
            <a:r>
              <a:rPr lang="en-US" baseline="30000" dirty="0" smtClean="0"/>
              <a:t>nd</a:t>
            </a:r>
            <a:r>
              <a:rPr lang="en-US" dirty="0" smtClean="0"/>
              <a:t>-order elements</a:t>
            </a:r>
            <a:endParaRPr lang="en-US" dirty="0"/>
          </a:p>
        </p:txBody>
      </p:sp>
      <p:grpSp>
        <p:nvGrpSpPr>
          <p:cNvPr id="226" name="Group 225"/>
          <p:cNvGrpSpPr/>
          <p:nvPr/>
        </p:nvGrpSpPr>
        <p:grpSpPr>
          <a:xfrm>
            <a:off x="4702552" y="875346"/>
            <a:ext cx="1979504" cy="614662"/>
            <a:chOff x="1249967" y="2248818"/>
            <a:chExt cx="1979504" cy="614662"/>
          </a:xfrm>
        </p:grpSpPr>
        <p:cxnSp>
          <p:nvCxnSpPr>
            <p:cNvPr id="227" name="Straight Connector 226"/>
            <p:cNvCxnSpPr/>
            <p:nvPr/>
          </p:nvCxnSpPr>
          <p:spPr>
            <a:xfrm>
              <a:off x="1249967" y="2863480"/>
              <a:ext cx="197120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28" name="TextBox 227"/>
            <p:cNvSpPr txBox="1"/>
            <p:nvPr/>
          </p:nvSpPr>
          <p:spPr>
            <a:xfrm>
              <a:off x="1340813" y="2248818"/>
              <a:ext cx="1888658" cy="584775"/>
            </a:xfrm>
            <a:prstGeom prst="rect">
              <a:avLst/>
            </a:prstGeom>
            <a:noFill/>
          </p:spPr>
          <p:txBody>
            <a:bodyPr wrap="none" rtlCol="0">
              <a:spAutoFit/>
            </a:bodyPr>
            <a:lstStyle/>
            <a:p>
              <a:pPr algn="ctr"/>
              <a:r>
                <a:rPr lang="en-US" sz="3200" b="1" dirty="0" smtClean="0">
                  <a:solidFill>
                    <a:srgbClr val="FF0000"/>
                  </a:solidFill>
                  <a:latin typeface="Bradley Hand ITC" pitchFamily="66" charset="0"/>
                </a:rPr>
                <a:t>piped into</a:t>
              </a:r>
              <a:endParaRPr lang="en-US" sz="3200" b="1" dirty="0">
                <a:solidFill>
                  <a:srgbClr val="FF0000"/>
                </a:solidFill>
                <a:latin typeface="Bradley Hand ITC" pitchFamily="66" charset="0"/>
              </a:endParaRPr>
            </a:p>
          </p:txBody>
        </p:sp>
      </p:grpSp>
    </p:spTree>
    <p:custDataLst>
      <p:tags r:id="rId1"/>
    </p:custDataLst>
  </p:cSld>
  <p:clrMapOvr>
    <a:masterClrMapping/>
  </p:clrMapOvr>
  <p:transition advTm="6931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grpId="0" nodeType="afterEffect">
                                  <p:stCondLst>
                                    <p:cond delay="200"/>
                                  </p:stCondLst>
                                  <p:childTnLst>
                                    <p:set>
                                      <p:cBhvr>
                                        <p:cTn id="11" dur="1" fill="hold">
                                          <p:stCondLst>
                                            <p:cond delay="0"/>
                                          </p:stCondLst>
                                        </p:cTn>
                                        <p:tgtEl>
                                          <p:spTgt spid="38"/>
                                        </p:tgtEl>
                                        <p:attrNameLst>
                                          <p:attrName>style.visibility</p:attrName>
                                        </p:attrNameLst>
                                      </p:cBhvr>
                                      <p:to>
                                        <p:strVal val="hidden"/>
                                      </p:to>
                                    </p:set>
                                  </p:childTnLst>
                                </p:cTn>
                              </p:par>
                              <p:par>
                                <p:cTn id="12" presetID="1" presetClass="entr" presetSubtype="0" fill="hold" grpId="0" nodeType="withEffect">
                                  <p:stCondLst>
                                    <p:cond delay="200"/>
                                  </p:stCondLst>
                                  <p:childTnLst>
                                    <p:set>
                                      <p:cBhvr>
                                        <p:cTn id="13" dur="1" fill="hold">
                                          <p:stCondLst>
                                            <p:cond delay="0"/>
                                          </p:stCondLst>
                                        </p:cTn>
                                        <p:tgtEl>
                                          <p:spTgt spid="79"/>
                                        </p:tgtEl>
                                        <p:attrNameLst>
                                          <p:attrName>style.visibility</p:attrName>
                                        </p:attrNameLst>
                                      </p:cBhvr>
                                      <p:to>
                                        <p:strVal val="visible"/>
                                      </p:to>
                                    </p:set>
                                  </p:childTnLst>
                                </p:cTn>
                              </p:par>
                            </p:childTnLst>
                          </p:cTn>
                        </p:par>
                        <p:par>
                          <p:cTn id="14" fill="hold">
                            <p:stCondLst>
                              <p:cond delay="200"/>
                            </p:stCondLst>
                            <p:childTnLst>
                              <p:par>
                                <p:cTn id="15" presetID="1" presetClass="exit" presetSubtype="0" fill="hold" grpId="0" nodeType="afterEffect">
                                  <p:stCondLst>
                                    <p:cond delay="200"/>
                                  </p:stCondLst>
                                  <p:childTnLst>
                                    <p:set>
                                      <p:cBhvr>
                                        <p:cTn id="16" dur="1" fill="hold">
                                          <p:stCondLst>
                                            <p:cond delay="0"/>
                                          </p:stCondLst>
                                        </p:cTn>
                                        <p:tgtEl>
                                          <p:spTgt spid="39"/>
                                        </p:tgtEl>
                                        <p:attrNameLst>
                                          <p:attrName>style.visibility</p:attrName>
                                        </p:attrNameLst>
                                      </p:cBhvr>
                                      <p:to>
                                        <p:strVal val="hidden"/>
                                      </p:to>
                                    </p:set>
                                  </p:childTnLst>
                                </p:cTn>
                              </p:par>
                              <p:par>
                                <p:cTn id="17" presetID="1" presetClass="entr" presetSubtype="0" fill="hold" grpId="0" nodeType="withEffect">
                                  <p:stCondLst>
                                    <p:cond delay="200"/>
                                  </p:stCondLst>
                                  <p:childTnLst>
                                    <p:set>
                                      <p:cBhvr>
                                        <p:cTn id="18" dur="1" fill="hold">
                                          <p:stCondLst>
                                            <p:cond delay="0"/>
                                          </p:stCondLst>
                                        </p:cTn>
                                        <p:tgtEl>
                                          <p:spTgt spid="78"/>
                                        </p:tgtEl>
                                        <p:attrNameLst>
                                          <p:attrName>style.visibility</p:attrName>
                                        </p:attrNameLst>
                                      </p:cBhvr>
                                      <p:to>
                                        <p:strVal val="visible"/>
                                      </p:to>
                                    </p:set>
                                  </p:childTnLst>
                                </p:cTn>
                              </p:par>
                            </p:childTnLst>
                          </p:cTn>
                        </p:par>
                        <p:par>
                          <p:cTn id="19" fill="hold">
                            <p:stCondLst>
                              <p:cond delay="4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900"/>
                            </p:stCondLst>
                            <p:childTnLst>
                              <p:par>
                                <p:cTn id="24" presetID="1" presetClass="entr" presetSubtype="0" fill="hold" nodeType="afterEffect">
                                  <p:stCondLst>
                                    <p:cond delay="0"/>
                                  </p:stCondLst>
                                  <p:childTnLst>
                                    <p:set>
                                      <p:cBhvr>
                                        <p:cTn id="25" dur="1" fill="hold">
                                          <p:stCondLst>
                                            <p:cond delay="0"/>
                                          </p:stCondLst>
                                        </p:cTn>
                                        <p:tgtEl>
                                          <p:spTgt spid="85"/>
                                        </p:tgtEl>
                                        <p:attrNameLst>
                                          <p:attrName>style.visibility</p:attrName>
                                        </p:attrNameLst>
                                      </p:cBhvr>
                                      <p:to>
                                        <p:strVal val="visible"/>
                                      </p:to>
                                    </p:set>
                                  </p:childTnLst>
                                </p:cTn>
                              </p:par>
                              <p:par>
                                <p:cTn id="26" presetID="1" presetClass="exit" presetSubtype="0" fill="hold" grpId="1" nodeType="withEffect">
                                  <p:stCondLst>
                                    <p:cond delay="0"/>
                                  </p:stCondLst>
                                  <p:childTnLst>
                                    <p:set>
                                      <p:cBhvr>
                                        <p:cTn id="27" dur="1" fill="hold">
                                          <p:stCondLst>
                                            <p:cond delay="0"/>
                                          </p:stCondLst>
                                        </p:cTn>
                                        <p:tgtEl>
                                          <p:spTgt spid="77"/>
                                        </p:tgtEl>
                                        <p:attrNameLst>
                                          <p:attrName>style.visibility</p:attrName>
                                        </p:attrNameLst>
                                      </p:cBhvr>
                                      <p:to>
                                        <p:strVal val="hidden"/>
                                      </p:to>
                                    </p:set>
                                  </p:childTnLst>
                                </p:cTn>
                              </p:par>
                            </p:childTnLst>
                          </p:cTn>
                        </p:par>
                        <p:par>
                          <p:cTn id="28" fill="hold">
                            <p:stCondLst>
                              <p:cond delay="900"/>
                            </p:stCondLst>
                            <p:childTnLst>
                              <p:par>
                                <p:cTn id="29" presetID="1" presetClass="exit" presetSubtype="0" fill="hold" nodeType="afterEffect">
                                  <p:stCondLst>
                                    <p:cond delay="400"/>
                                  </p:stCondLst>
                                  <p:childTnLst>
                                    <p:set>
                                      <p:cBhvr>
                                        <p:cTn id="30" dur="1" fill="hold">
                                          <p:stCondLst>
                                            <p:cond delay="0"/>
                                          </p:stCondLst>
                                        </p:cTn>
                                        <p:tgtEl>
                                          <p:spTgt spid="5"/>
                                        </p:tgtEl>
                                        <p:attrNameLst>
                                          <p:attrName>style.visibility</p:attrName>
                                        </p:attrNameLst>
                                      </p:cBhvr>
                                      <p:to>
                                        <p:strVal val="hidden"/>
                                      </p:to>
                                    </p:set>
                                  </p:childTnLst>
                                </p:cTn>
                              </p:par>
                              <p:par>
                                <p:cTn id="31" presetID="18" presetClass="exit" presetSubtype="12" fill="hold" nodeType="withEffect">
                                  <p:stCondLst>
                                    <p:cond delay="400"/>
                                  </p:stCondLst>
                                  <p:childTnLst>
                                    <p:animEffect transition="out" filter="strips(downLeft)">
                                      <p:cBhvr>
                                        <p:cTn id="32" dur="700"/>
                                        <p:tgtEl>
                                          <p:spTgt spid="40"/>
                                        </p:tgtEl>
                                      </p:cBhvr>
                                    </p:animEffect>
                                    <p:set>
                                      <p:cBhvr>
                                        <p:cTn id="33" dur="1" fill="hold">
                                          <p:stCondLst>
                                            <p:cond delay="699"/>
                                          </p:stCondLst>
                                        </p:cTn>
                                        <p:tgtEl>
                                          <p:spTgt spid="40"/>
                                        </p:tgtEl>
                                        <p:attrNameLst>
                                          <p:attrName>style.visibility</p:attrName>
                                        </p:attrNameLst>
                                      </p:cBhvr>
                                      <p:to>
                                        <p:strVal val="hidden"/>
                                      </p:to>
                                    </p:set>
                                  </p:childTnLst>
                                </p:cTn>
                              </p:par>
                              <p:par>
                                <p:cTn id="34" presetID="1" presetClass="entr" presetSubtype="0" fill="hold" nodeType="withEffect">
                                  <p:stCondLst>
                                    <p:cond delay="400"/>
                                  </p:stCondLst>
                                  <p:childTnLst>
                                    <p:set>
                                      <p:cBhvr>
                                        <p:cTn id="35" dur="1" fill="hold">
                                          <p:stCondLst>
                                            <p:cond delay="0"/>
                                          </p:stCondLst>
                                        </p:cTn>
                                        <p:tgtEl>
                                          <p:spTgt spid="95"/>
                                        </p:tgtEl>
                                        <p:attrNameLst>
                                          <p:attrName>style.visibility</p:attrName>
                                        </p:attrNameLst>
                                      </p:cBhvr>
                                      <p:to>
                                        <p:strVal val="visible"/>
                                      </p:to>
                                    </p:se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2500"/>
                            </p:stCondLst>
                            <p:childTnLst>
                              <p:par>
                                <p:cTn id="41" presetID="1" presetClass="exit" presetSubtype="0" fill="hold" grpId="1" nodeType="afterEffect">
                                  <p:stCondLst>
                                    <p:cond delay="0"/>
                                  </p:stCondLst>
                                  <p:childTnLst>
                                    <p:set>
                                      <p:cBhvr>
                                        <p:cTn id="42" dur="1" fill="hold">
                                          <p:stCondLst>
                                            <p:cond delay="0"/>
                                          </p:stCondLst>
                                        </p:cTn>
                                        <p:tgtEl>
                                          <p:spTgt spid="79"/>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02"/>
                                        </p:tgtEl>
                                        <p:attrNameLst>
                                          <p:attrName>style.visibility</p:attrName>
                                        </p:attrNameLst>
                                      </p:cBhvr>
                                      <p:to>
                                        <p:strVal val="visible"/>
                                      </p:to>
                                    </p:set>
                                  </p:childTnLst>
                                </p:cTn>
                              </p:par>
                            </p:childTnLst>
                          </p:cTn>
                        </p:par>
                        <p:par>
                          <p:cTn id="45" fill="hold">
                            <p:stCondLst>
                              <p:cond delay="2500"/>
                            </p:stCondLst>
                            <p:childTnLst>
                              <p:par>
                                <p:cTn id="46" presetID="1" presetClass="exit" presetSubtype="0" fill="hold" nodeType="afterEffect">
                                  <p:stCondLst>
                                    <p:cond delay="300"/>
                                  </p:stCondLst>
                                  <p:childTnLst>
                                    <p:set>
                                      <p:cBhvr>
                                        <p:cTn id="47" dur="1" fill="hold">
                                          <p:stCondLst>
                                            <p:cond delay="0"/>
                                          </p:stCondLst>
                                        </p:cTn>
                                        <p:tgtEl>
                                          <p:spTgt spid="9"/>
                                        </p:tgtEl>
                                        <p:attrNameLst>
                                          <p:attrName>style.visibility</p:attrName>
                                        </p:attrNameLst>
                                      </p:cBhvr>
                                      <p:to>
                                        <p:strVal val="hidden"/>
                                      </p:to>
                                    </p:set>
                                  </p:childTnLst>
                                </p:cTn>
                              </p:par>
                              <p:par>
                                <p:cTn id="48" presetID="18" presetClass="exit" presetSubtype="12" fill="hold" grpId="0" nodeType="withEffect">
                                  <p:stCondLst>
                                    <p:cond delay="300"/>
                                  </p:stCondLst>
                                  <p:childTnLst>
                                    <p:animEffect transition="out" filter="strips(downLeft)">
                                      <p:cBhvr>
                                        <p:cTn id="49" dur="700"/>
                                        <p:tgtEl>
                                          <p:spTgt spid="44"/>
                                        </p:tgtEl>
                                      </p:cBhvr>
                                    </p:animEffect>
                                    <p:set>
                                      <p:cBhvr>
                                        <p:cTn id="50" dur="1" fill="hold">
                                          <p:stCondLst>
                                            <p:cond delay="699"/>
                                          </p:stCondLst>
                                        </p:cTn>
                                        <p:tgtEl>
                                          <p:spTgt spid="44"/>
                                        </p:tgtEl>
                                        <p:attrNameLst>
                                          <p:attrName>style.visibility</p:attrName>
                                        </p:attrNameLst>
                                      </p:cBhvr>
                                      <p:to>
                                        <p:strVal val="hidden"/>
                                      </p:to>
                                    </p:set>
                                  </p:childTnLst>
                                </p:cTn>
                              </p:par>
                              <p:par>
                                <p:cTn id="51" presetID="1" presetClass="entr" presetSubtype="0" fill="hold" grpId="0" nodeType="withEffect">
                                  <p:stCondLst>
                                    <p:cond delay="300"/>
                                  </p:stCondLst>
                                  <p:childTnLst>
                                    <p:set>
                                      <p:cBhvr>
                                        <p:cTn id="52" dur="1" fill="hold">
                                          <p:stCondLst>
                                            <p:cond delay="0"/>
                                          </p:stCondLst>
                                        </p:cTn>
                                        <p:tgtEl>
                                          <p:spTgt spid="128"/>
                                        </p:tgtEl>
                                        <p:attrNameLst>
                                          <p:attrName>style.visibility</p:attrName>
                                        </p:attrNameLst>
                                      </p:cBhvr>
                                      <p:to>
                                        <p:strVal val="visible"/>
                                      </p:to>
                                    </p:set>
                                  </p:childTnLst>
                                </p:cTn>
                              </p:par>
                            </p:childTnLst>
                          </p:cTn>
                        </p:par>
                        <p:par>
                          <p:cTn id="53" fill="hold">
                            <p:stCondLst>
                              <p:cond delay="3500"/>
                            </p:stCondLst>
                            <p:childTnLst>
                              <p:par>
                                <p:cTn id="54" presetID="10" presetClass="entr" presetSubtype="0" fill="hold"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par>
                          <p:cTn id="57" fill="hold">
                            <p:stCondLst>
                              <p:cond delay="4000"/>
                            </p:stCondLst>
                            <p:childTnLst>
                              <p:par>
                                <p:cTn id="58" presetID="1" presetClass="exit" presetSubtype="0" fill="hold" grpId="1" nodeType="afterEffect">
                                  <p:stCondLst>
                                    <p:cond delay="0"/>
                                  </p:stCondLst>
                                  <p:childTnLst>
                                    <p:set>
                                      <p:cBhvr>
                                        <p:cTn id="59" dur="1" fill="hold">
                                          <p:stCondLst>
                                            <p:cond delay="0"/>
                                          </p:stCondLst>
                                        </p:cTn>
                                        <p:tgtEl>
                                          <p:spTgt spid="78"/>
                                        </p:tgtEl>
                                        <p:attrNameLst>
                                          <p:attrName>style.visibility</p:attrName>
                                        </p:attrNameLst>
                                      </p:cBhvr>
                                      <p:to>
                                        <p:strVal val="hidden"/>
                                      </p:to>
                                    </p:set>
                                  </p:childTnLst>
                                </p:cTn>
                              </p:par>
                              <p:par>
                                <p:cTn id="60" presetID="1" presetClass="entr" presetSubtype="0" fill="hold" grpId="0" nodeType="withEffect">
                                  <p:stCondLst>
                                    <p:cond delay="0"/>
                                  </p:stCondLst>
                                  <p:childTnLst>
                                    <p:set>
                                      <p:cBhvr>
                                        <p:cTn id="61" dur="1" fill="hold">
                                          <p:stCondLst>
                                            <p:cond delay="0"/>
                                          </p:stCondLst>
                                        </p:cTn>
                                        <p:tgtEl>
                                          <p:spTgt spid="141"/>
                                        </p:tgtEl>
                                        <p:attrNameLst>
                                          <p:attrName>style.visibility</p:attrName>
                                        </p:attrNameLst>
                                      </p:cBhvr>
                                      <p:to>
                                        <p:strVal val="visible"/>
                                      </p:to>
                                    </p:set>
                                  </p:childTnLst>
                                </p:cTn>
                              </p:par>
                            </p:childTnLst>
                          </p:cTn>
                        </p:par>
                        <p:par>
                          <p:cTn id="62" fill="hold">
                            <p:stCondLst>
                              <p:cond delay="4000"/>
                            </p:stCondLst>
                            <p:childTnLst>
                              <p:par>
                                <p:cTn id="63" presetID="1" presetClass="exit" presetSubtype="0" fill="hold" grpId="0" nodeType="afterEffect">
                                  <p:stCondLst>
                                    <p:cond delay="300"/>
                                  </p:stCondLst>
                                  <p:childTnLst>
                                    <p:set>
                                      <p:cBhvr>
                                        <p:cTn id="64" dur="1" fill="hold">
                                          <p:stCondLst>
                                            <p:cond delay="0"/>
                                          </p:stCondLst>
                                        </p:cTn>
                                        <p:tgtEl>
                                          <p:spTgt spid="85"/>
                                        </p:tgtEl>
                                        <p:attrNameLst>
                                          <p:attrName>style.visibility</p:attrName>
                                        </p:attrNameLst>
                                      </p:cBhvr>
                                      <p:to>
                                        <p:strVal val="hidden"/>
                                      </p:to>
                                    </p:set>
                                  </p:childTnLst>
                                </p:cTn>
                              </p:par>
                              <p:par>
                                <p:cTn id="65" presetID="1" presetClass="entr" presetSubtype="0" fill="hold" nodeType="withEffect">
                                  <p:stCondLst>
                                    <p:cond delay="300"/>
                                  </p:stCondLst>
                                  <p:childTnLst>
                                    <p:set>
                                      <p:cBhvr>
                                        <p:cTn id="66" dur="1" fill="hold">
                                          <p:stCondLst>
                                            <p:cond delay="0"/>
                                          </p:stCondLst>
                                        </p:cTn>
                                        <p:tgtEl>
                                          <p:spTgt spid="142"/>
                                        </p:tgtEl>
                                        <p:attrNameLst>
                                          <p:attrName>style.visibility</p:attrName>
                                        </p:attrNameLst>
                                      </p:cBhvr>
                                      <p:to>
                                        <p:strVal val="visible"/>
                                      </p:to>
                                    </p:set>
                                  </p:childTnLst>
                                </p:cTn>
                              </p:par>
                            </p:childTnLst>
                          </p:cTn>
                        </p:par>
                        <p:par>
                          <p:cTn id="67" fill="hold">
                            <p:stCondLst>
                              <p:cond delay="4300"/>
                            </p:stCondLst>
                            <p:childTnLst>
                              <p:par>
                                <p:cTn id="68" presetID="1" presetClass="exit" presetSubtype="0" fill="hold" nodeType="afterEffect">
                                  <p:stCondLst>
                                    <p:cond delay="300"/>
                                  </p:stCondLst>
                                  <p:childTnLst>
                                    <p:set>
                                      <p:cBhvr>
                                        <p:cTn id="69" dur="1" fill="hold">
                                          <p:stCondLst>
                                            <p:cond delay="0"/>
                                          </p:stCondLst>
                                        </p:cTn>
                                        <p:tgtEl>
                                          <p:spTgt spid="10"/>
                                        </p:tgtEl>
                                        <p:attrNameLst>
                                          <p:attrName>style.visibility</p:attrName>
                                        </p:attrNameLst>
                                      </p:cBhvr>
                                      <p:to>
                                        <p:strVal val="hidden"/>
                                      </p:to>
                                    </p:set>
                                  </p:childTnLst>
                                </p:cTn>
                              </p:par>
                              <p:par>
                                <p:cTn id="70" presetID="18" presetClass="exit" presetSubtype="12" fill="hold" grpId="0" nodeType="withEffect">
                                  <p:stCondLst>
                                    <p:cond delay="300"/>
                                  </p:stCondLst>
                                  <p:childTnLst>
                                    <p:animEffect transition="out" filter="strips(downLeft)">
                                      <p:cBhvr>
                                        <p:cTn id="71" dur="700"/>
                                        <p:tgtEl>
                                          <p:spTgt spid="43"/>
                                        </p:tgtEl>
                                      </p:cBhvr>
                                    </p:animEffect>
                                    <p:set>
                                      <p:cBhvr>
                                        <p:cTn id="72" dur="1" fill="hold">
                                          <p:stCondLst>
                                            <p:cond delay="699"/>
                                          </p:stCondLst>
                                        </p:cTn>
                                        <p:tgtEl>
                                          <p:spTgt spid="43"/>
                                        </p:tgtEl>
                                        <p:attrNameLst>
                                          <p:attrName>style.visibility</p:attrName>
                                        </p:attrNameLst>
                                      </p:cBhvr>
                                      <p:to>
                                        <p:strVal val="hidden"/>
                                      </p:to>
                                    </p:set>
                                  </p:childTnLst>
                                </p:cTn>
                              </p:par>
                              <p:par>
                                <p:cTn id="73" presetID="1" presetClass="entr" presetSubtype="0" fill="hold" grpId="0" nodeType="withEffect">
                                  <p:stCondLst>
                                    <p:cond delay="300"/>
                                  </p:stCondLst>
                                  <p:childTnLst>
                                    <p:set>
                                      <p:cBhvr>
                                        <p:cTn id="74" dur="1" fill="hold">
                                          <p:stCondLst>
                                            <p:cond delay="0"/>
                                          </p:stCondLst>
                                        </p:cTn>
                                        <p:tgtEl>
                                          <p:spTgt spid="149"/>
                                        </p:tgtEl>
                                        <p:attrNameLst>
                                          <p:attrName>style.visibility</p:attrName>
                                        </p:attrNameLst>
                                      </p:cBhvr>
                                      <p:to>
                                        <p:strVal val="visible"/>
                                      </p:to>
                                    </p:set>
                                  </p:childTnLst>
                                </p:cTn>
                              </p:par>
                            </p:childTnLst>
                          </p:cTn>
                        </p:par>
                        <p:par>
                          <p:cTn id="75" fill="hold">
                            <p:stCondLst>
                              <p:cond delay="5300"/>
                            </p:stCondLst>
                            <p:childTnLst>
                              <p:par>
                                <p:cTn id="76" presetID="10" presetClass="entr" presetSubtype="0" fill="hold" nodeType="after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fade">
                                      <p:cBhvr>
                                        <p:cTn id="78" dur="500"/>
                                        <p:tgtEl>
                                          <p:spTgt spid="11"/>
                                        </p:tgtEl>
                                      </p:cBhvr>
                                    </p:animEffect>
                                  </p:childTnLst>
                                </p:cTn>
                              </p:par>
                            </p:childTnLst>
                          </p:cTn>
                        </p:par>
                        <p:par>
                          <p:cTn id="79" fill="hold">
                            <p:stCondLst>
                              <p:cond delay="5800"/>
                            </p:stCondLst>
                            <p:childTnLst>
                              <p:par>
                                <p:cTn id="80" presetID="1" presetClass="exit" presetSubtype="0" fill="hold" grpId="0" nodeType="afterEffect">
                                  <p:stCondLst>
                                    <p:cond delay="0"/>
                                  </p:stCondLst>
                                  <p:childTnLst>
                                    <p:set>
                                      <p:cBhvr>
                                        <p:cTn id="81" dur="1" fill="hold">
                                          <p:stCondLst>
                                            <p:cond delay="0"/>
                                          </p:stCondLst>
                                        </p:cTn>
                                        <p:tgtEl>
                                          <p:spTgt spid="95"/>
                                        </p:tgtEl>
                                        <p:attrNameLst>
                                          <p:attrName>style.visibility</p:attrName>
                                        </p:attrNameLst>
                                      </p:cBhvr>
                                      <p:to>
                                        <p:strVal val="hidden"/>
                                      </p:to>
                                    </p:set>
                                  </p:childTnLst>
                                </p:cTn>
                              </p:par>
                              <p:par>
                                <p:cTn id="82" presetID="1" presetClass="entr" presetSubtype="0" fill="hold" grpId="0" nodeType="withEffect">
                                  <p:stCondLst>
                                    <p:cond delay="0"/>
                                  </p:stCondLst>
                                  <p:childTnLst>
                                    <p:set>
                                      <p:cBhvr>
                                        <p:cTn id="83" dur="1" fill="hold">
                                          <p:stCondLst>
                                            <p:cond delay="0"/>
                                          </p:stCondLst>
                                        </p:cTn>
                                        <p:tgtEl>
                                          <p:spTgt spid="150"/>
                                        </p:tgtEl>
                                        <p:attrNameLst>
                                          <p:attrName>style.visibility</p:attrName>
                                        </p:attrNameLst>
                                      </p:cBhvr>
                                      <p:to>
                                        <p:strVal val="visible"/>
                                      </p:to>
                                    </p:set>
                                  </p:childTnLst>
                                </p:cTn>
                              </p:par>
                            </p:childTnLst>
                          </p:cTn>
                        </p:par>
                        <p:par>
                          <p:cTn id="84" fill="hold">
                            <p:stCondLst>
                              <p:cond delay="5800"/>
                            </p:stCondLst>
                            <p:childTnLst>
                              <p:par>
                                <p:cTn id="85" presetID="1" presetClass="exit" presetSubtype="0" fill="hold" grpId="1" nodeType="afterEffect">
                                  <p:stCondLst>
                                    <p:cond delay="300"/>
                                  </p:stCondLst>
                                  <p:childTnLst>
                                    <p:set>
                                      <p:cBhvr>
                                        <p:cTn id="86" dur="1" fill="hold">
                                          <p:stCondLst>
                                            <p:cond delay="0"/>
                                          </p:stCondLst>
                                        </p:cTn>
                                        <p:tgtEl>
                                          <p:spTgt spid="102"/>
                                        </p:tgtEl>
                                        <p:attrNameLst>
                                          <p:attrName>style.visibility</p:attrName>
                                        </p:attrNameLst>
                                      </p:cBhvr>
                                      <p:to>
                                        <p:strVal val="hidden"/>
                                      </p:to>
                                    </p:set>
                                  </p:childTnLst>
                                </p:cTn>
                              </p:par>
                              <p:par>
                                <p:cTn id="87" presetID="1" presetClass="entr" presetSubtype="0" fill="hold" grpId="0" nodeType="withEffect">
                                  <p:stCondLst>
                                    <p:cond delay="300"/>
                                  </p:stCondLst>
                                  <p:childTnLst>
                                    <p:set>
                                      <p:cBhvr>
                                        <p:cTn id="88" dur="1" fill="hold">
                                          <p:stCondLst>
                                            <p:cond delay="0"/>
                                          </p:stCondLst>
                                        </p:cTn>
                                        <p:tgtEl>
                                          <p:spTgt spid="151"/>
                                        </p:tgtEl>
                                        <p:attrNameLst>
                                          <p:attrName>style.visibility</p:attrName>
                                        </p:attrNameLst>
                                      </p:cBhvr>
                                      <p:to>
                                        <p:strVal val="visible"/>
                                      </p:to>
                                    </p:set>
                                  </p:childTnLst>
                                </p:cTn>
                              </p:par>
                            </p:childTnLst>
                          </p:cTn>
                        </p:par>
                        <p:par>
                          <p:cTn id="89" fill="hold">
                            <p:stCondLst>
                              <p:cond delay="6100"/>
                            </p:stCondLst>
                            <p:childTnLst>
                              <p:par>
                                <p:cTn id="90" presetID="1" presetClass="exit" presetSubtype="0" fill="hold" nodeType="afterEffect">
                                  <p:stCondLst>
                                    <p:cond delay="300"/>
                                  </p:stCondLst>
                                  <p:childTnLst>
                                    <p:set>
                                      <p:cBhvr>
                                        <p:cTn id="91" dur="1" fill="hold">
                                          <p:stCondLst>
                                            <p:cond delay="0"/>
                                          </p:stCondLst>
                                        </p:cTn>
                                        <p:tgtEl>
                                          <p:spTgt spid="11"/>
                                        </p:tgtEl>
                                        <p:attrNameLst>
                                          <p:attrName>style.visibility</p:attrName>
                                        </p:attrNameLst>
                                      </p:cBhvr>
                                      <p:to>
                                        <p:strVal val="hidden"/>
                                      </p:to>
                                    </p:set>
                                  </p:childTnLst>
                                </p:cTn>
                              </p:par>
                              <p:par>
                                <p:cTn id="92" presetID="18" presetClass="exit" presetSubtype="12" fill="hold" grpId="0" nodeType="withEffect">
                                  <p:stCondLst>
                                    <p:cond delay="300"/>
                                  </p:stCondLst>
                                  <p:childTnLst>
                                    <p:animEffect transition="out" filter="strips(downLeft)">
                                      <p:cBhvr>
                                        <p:cTn id="93" dur="700"/>
                                        <p:tgtEl>
                                          <p:spTgt spid="42"/>
                                        </p:tgtEl>
                                      </p:cBhvr>
                                    </p:animEffect>
                                    <p:set>
                                      <p:cBhvr>
                                        <p:cTn id="94" dur="1" fill="hold">
                                          <p:stCondLst>
                                            <p:cond delay="699"/>
                                          </p:stCondLst>
                                        </p:cTn>
                                        <p:tgtEl>
                                          <p:spTgt spid="42"/>
                                        </p:tgtEl>
                                        <p:attrNameLst>
                                          <p:attrName>style.visibility</p:attrName>
                                        </p:attrNameLst>
                                      </p:cBhvr>
                                      <p:to>
                                        <p:strVal val="hidden"/>
                                      </p:to>
                                    </p:set>
                                  </p:childTnLst>
                                </p:cTn>
                              </p:par>
                              <p:par>
                                <p:cTn id="95" presetID="1" presetClass="entr" presetSubtype="0" fill="hold" nodeType="withEffect">
                                  <p:stCondLst>
                                    <p:cond delay="300"/>
                                  </p:stCondLst>
                                  <p:childTnLst>
                                    <p:set>
                                      <p:cBhvr>
                                        <p:cTn id="96" dur="1" fill="hold">
                                          <p:stCondLst>
                                            <p:cond delay="0"/>
                                          </p:stCondLst>
                                        </p:cTn>
                                        <p:tgtEl>
                                          <p:spTgt spid="161"/>
                                        </p:tgtEl>
                                        <p:attrNameLst>
                                          <p:attrName>style.visibility</p:attrName>
                                        </p:attrNameLst>
                                      </p:cBhvr>
                                      <p:to>
                                        <p:strVal val="visible"/>
                                      </p:to>
                                    </p:set>
                                  </p:childTnLst>
                                </p:cTn>
                              </p:par>
                            </p:childTnLst>
                          </p:cTn>
                        </p:par>
                        <p:par>
                          <p:cTn id="97" fill="hold">
                            <p:stCondLst>
                              <p:cond delay="7100"/>
                            </p:stCondLst>
                            <p:childTnLst>
                              <p:par>
                                <p:cTn id="98" presetID="10" presetClass="entr" presetSubtype="0" fill="hold" nodeType="afterEffect">
                                  <p:stCondLst>
                                    <p:cond delay="0"/>
                                  </p:stCondLst>
                                  <p:childTnLst>
                                    <p:set>
                                      <p:cBhvr>
                                        <p:cTn id="99" dur="1" fill="hold">
                                          <p:stCondLst>
                                            <p:cond delay="0"/>
                                          </p:stCondLst>
                                        </p:cTn>
                                        <p:tgtEl>
                                          <p:spTgt spid="12"/>
                                        </p:tgtEl>
                                        <p:attrNameLst>
                                          <p:attrName>style.visibility</p:attrName>
                                        </p:attrNameLst>
                                      </p:cBhvr>
                                      <p:to>
                                        <p:strVal val="visible"/>
                                      </p:to>
                                    </p:set>
                                    <p:animEffect transition="in" filter="fade">
                                      <p:cBhvr>
                                        <p:cTn id="100" dur="500"/>
                                        <p:tgtEl>
                                          <p:spTgt spid="12"/>
                                        </p:tgtEl>
                                      </p:cBhvr>
                                    </p:animEffect>
                                  </p:childTnLst>
                                </p:cTn>
                              </p:par>
                            </p:childTnLst>
                          </p:cTn>
                        </p:par>
                        <p:par>
                          <p:cTn id="101" fill="hold">
                            <p:stCondLst>
                              <p:cond delay="7600"/>
                            </p:stCondLst>
                            <p:childTnLst>
                              <p:par>
                                <p:cTn id="102" presetID="1" presetClass="entr" presetSubtype="0" fill="hold" nodeType="afterEffect">
                                  <p:stCondLst>
                                    <p:cond delay="0"/>
                                  </p:stCondLst>
                                  <p:childTnLst>
                                    <p:set>
                                      <p:cBhvr>
                                        <p:cTn id="103" dur="1" fill="hold">
                                          <p:stCondLst>
                                            <p:cond delay="0"/>
                                          </p:stCondLst>
                                        </p:cTn>
                                        <p:tgtEl>
                                          <p:spTgt spid="166"/>
                                        </p:tgtEl>
                                        <p:attrNameLst>
                                          <p:attrName>style.visibility</p:attrName>
                                        </p:attrNameLst>
                                      </p:cBhvr>
                                      <p:to>
                                        <p:strVal val="visible"/>
                                      </p:to>
                                    </p:set>
                                  </p:childTnLst>
                                </p:cTn>
                              </p:par>
                              <p:par>
                                <p:cTn id="104" presetID="1" presetClass="exit" presetSubtype="0" fill="hold" grpId="1" nodeType="withEffect">
                                  <p:stCondLst>
                                    <p:cond delay="0"/>
                                  </p:stCondLst>
                                  <p:childTnLst>
                                    <p:set>
                                      <p:cBhvr>
                                        <p:cTn id="105" dur="1" fill="hold">
                                          <p:stCondLst>
                                            <p:cond delay="0"/>
                                          </p:stCondLst>
                                        </p:cTn>
                                        <p:tgtEl>
                                          <p:spTgt spid="128"/>
                                        </p:tgtEl>
                                        <p:attrNameLst>
                                          <p:attrName>style.visibility</p:attrName>
                                        </p:attrNameLst>
                                      </p:cBhvr>
                                      <p:to>
                                        <p:strVal val="hidden"/>
                                      </p:to>
                                    </p:set>
                                  </p:childTnLst>
                                </p:cTn>
                              </p:par>
                            </p:childTnLst>
                          </p:cTn>
                        </p:par>
                        <p:par>
                          <p:cTn id="106" fill="hold">
                            <p:stCondLst>
                              <p:cond delay="7600"/>
                            </p:stCondLst>
                            <p:childTnLst>
                              <p:par>
                                <p:cTn id="107" presetID="1" presetClass="exit" presetSubtype="0" fill="hold" grpId="1" nodeType="afterEffect">
                                  <p:stCondLst>
                                    <p:cond delay="300"/>
                                  </p:stCondLst>
                                  <p:childTnLst>
                                    <p:set>
                                      <p:cBhvr>
                                        <p:cTn id="108" dur="1" fill="hold">
                                          <p:stCondLst>
                                            <p:cond delay="0"/>
                                          </p:stCondLst>
                                        </p:cTn>
                                        <p:tgtEl>
                                          <p:spTgt spid="141"/>
                                        </p:tgtEl>
                                        <p:attrNameLst>
                                          <p:attrName>style.visibility</p:attrName>
                                        </p:attrNameLst>
                                      </p:cBhvr>
                                      <p:to>
                                        <p:strVal val="hidden"/>
                                      </p:to>
                                    </p:set>
                                  </p:childTnLst>
                                </p:cTn>
                              </p:par>
                              <p:par>
                                <p:cTn id="109" presetID="1" presetClass="entr" presetSubtype="0" fill="hold" nodeType="withEffect">
                                  <p:stCondLst>
                                    <p:cond delay="300"/>
                                  </p:stCondLst>
                                  <p:childTnLst>
                                    <p:set>
                                      <p:cBhvr>
                                        <p:cTn id="110" dur="1" fill="hold">
                                          <p:stCondLst>
                                            <p:cond delay="0"/>
                                          </p:stCondLst>
                                        </p:cTn>
                                        <p:tgtEl>
                                          <p:spTgt spid="16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71"/>
                                        </p:tgtEl>
                                        <p:attrNameLst>
                                          <p:attrName>style.visibility</p:attrName>
                                        </p:attrNameLst>
                                      </p:cBhvr>
                                      <p:to>
                                        <p:strVal val="visible"/>
                                      </p:to>
                                    </p:set>
                                  </p:childTnLst>
                                </p:cTn>
                              </p:par>
                              <p:par>
                                <p:cTn id="115" presetID="1" presetClass="exit" presetSubtype="0" fill="hold" nodeType="withEffect">
                                  <p:stCondLst>
                                    <p:cond delay="0"/>
                                  </p:stCondLst>
                                  <p:childTnLst>
                                    <p:set>
                                      <p:cBhvr>
                                        <p:cTn id="116" dur="1" fill="hold">
                                          <p:stCondLst>
                                            <p:cond delay="0"/>
                                          </p:stCondLst>
                                        </p:cTn>
                                        <p:tgtEl>
                                          <p:spTgt spid="12"/>
                                        </p:tgtEl>
                                        <p:attrNameLst>
                                          <p:attrName>style.visibility</p:attrName>
                                        </p:attrNameLst>
                                      </p:cBhvr>
                                      <p:to>
                                        <p:strVal val="hidden"/>
                                      </p:to>
                                    </p:set>
                                  </p:childTnLst>
                                </p:cTn>
                              </p:par>
                              <p:par>
                                <p:cTn id="117" presetID="18" presetClass="entr" presetSubtype="6" fill="hold" nodeType="withEffect">
                                  <p:stCondLst>
                                    <p:cond delay="0"/>
                                  </p:stCondLst>
                                  <p:childTnLst>
                                    <p:set>
                                      <p:cBhvr>
                                        <p:cTn id="118" dur="1" fill="hold">
                                          <p:stCondLst>
                                            <p:cond delay="0"/>
                                          </p:stCondLst>
                                        </p:cTn>
                                        <p:tgtEl>
                                          <p:spTgt spid="293"/>
                                        </p:tgtEl>
                                        <p:attrNameLst>
                                          <p:attrName>style.visibility</p:attrName>
                                        </p:attrNameLst>
                                      </p:cBhvr>
                                      <p:to>
                                        <p:strVal val="visible"/>
                                      </p:to>
                                    </p:set>
                                    <p:animEffect transition="in" filter="strips(downRight)">
                                      <p:cBhvr>
                                        <p:cTn id="119" dur="500"/>
                                        <p:tgtEl>
                                          <p:spTgt spid="293"/>
                                        </p:tgtEl>
                                      </p:cBhvr>
                                    </p:animEffec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398"/>
                                        </p:tgtEl>
                                        <p:attrNameLst>
                                          <p:attrName>style.visibility</p:attrName>
                                        </p:attrNameLst>
                                      </p:cBhvr>
                                      <p:to>
                                        <p:strVal val="visible"/>
                                      </p:to>
                                    </p:set>
                                  </p:childTnLst>
                                </p:cTn>
                              </p:par>
                              <p:par>
                                <p:cTn id="124" presetID="1" presetClass="exit" presetSubtype="0" fill="hold" nodeType="withEffect">
                                  <p:stCondLst>
                                    <p:cond delay="0"/>
                                  </p:stCondLst>
                                  <p:childTnLst>
                                    <p:set>
                                      <p:cBhvr>
                                        <p:cTn id="125" dur="1" fill="hold">
                                          <p:stCondLst>
                                            <p:cond delay="0"/>
                                          </p:stCondLst>
                                        </p:cTn>
                                        <p:tgtEl>
                                          <p:spTgt spid="293"/>
                                        </p:tgtEl>
                                        <p:attrNameLst>
                                          <p:attrName>style.visibility</p:attrName>
                                        </p:attrNameLst>
                                      </p:cBhvr>
                                      <p:to>
                                        <p:strVal val="hidden"/>
                                      </p:to>
                                    </p:set>
                                  </p:childTnLst>
                                </p:cTn>
                              </p:par>
                              <p:par>
                                <p:cTn id="126" presetID="18" presetClass="exit" presetSubtype="12" fill="hold" grpId="0" nodeType="withEffect">
                                  <p:stCondLst>
                                    <p:cond delay="0"/>
                                  </p:stCondLst>
                                  <p:childTnLst>
                                    <p:animEffect transition="out" filter="strips(downLeft)">
                                      <p:cBhvr>
                                        <p:cTn id="127" dur="700"/>
                                        <p:tgtEl>
                                          <p:spTgt spid="45"/>
                                        </p:tgtEl>
                                      </p:cBhvr>
                                    </p:animEffect>
                                    <p:set>
                                      <p:cBhvr>
                                        <p:cTn id="128" dur="1" fill="hold">
                                          <p:stCondLst>
                                            <p:cond delay="699"/>
                                          </p:stCondLst>
                                        </p:cTn>
                                        <p:tgtEl>
                                          <p:spTgt spid="45"/>
                                        </p:tgtEl>
                                        <p:attrNameLst>
                                          <p:attrName>style.visibility</p:attrName>
                                        </p:attrNameLst>
                                      </p:cBhvr>
                                      <p:to>
                                        <p:strVal val="hidden"/>
                                      </p:to>
                                    </p:set>
                                  </p:childTnLst>
                                </p:cTn>
                              </p:par>
                              <p:par>
                                <p:cTn id="129" presetID="1" presetClass="entr" presetSubtype="0" fill="hold" grpId="0" nodeType="withEffect">
                                  <p:stCondLst>
                                    <p:cond delay="0"/>
                                  </p:stCondLst>
                                  <p:childTnLst>
                                    <p:set>
                                      <p:cBhvr>
                                        <p:cTn id="130" dur="1" fill="hold">
                                          <p:stCondLst>
                                            <p:cond delay="0"/>
                                          </p:stCondLst>
                                        </p:cTn>
                                        <p:tgtEl>
                                          <p:spTgt spid="187"/>
                                        </p:tgtEl>
                                        <p:attrNameLst>
                                          <p:attrName>style.visibility</p:attrName>
                                        </p:attrNameLst>
                                      </p:cBhvr>
                                      <p:to>
                                        <p:strVal val="visible"/>
                                      </p:to>
                                    </p:set>
                                  </p:childTnLst>
                                </p:cTn>
                              </p:par>
                            </p:childTnLst>
                          </p:cTn>
                        </p:par>
                        <p:par>
                          <p:cTn id="131" fill="hold">
                            <p:stCondLst>
                              <p:cond delay="700"/>
                            </p:stCondLst>
                            <p:childTnLst>
                              <p:par>
                                <p:cTn id="132" presetID="10" presetClass="entr" presetSubtype="0" fill="hold" nodeType="afterEffect">
                                  <p:stCondLst>
                                    <p:cond delay="0"/>
                                  </p:stCondLst>
                                  <p:childTnLst>
                                    <p:set>
                                      <p:cBhvr>
                                        <p:cTn id="133" dur="1" fill="hold">
                                          <p:stCondLst>
                                            <p:cond delay="0"/>
                                          </p:stCondLst>
                                        </p:cTn>
                                        <p:tgtEl>
                                          <p:spTgt spid="13"/>
                                        </p:tgtEl>
                                        <p:attrNameLst>
                                          <p:attrName>style.visibility</p:attrName>
                                        </p:attrNameLst>
                                      </p:cBhvr>
                                      <p:to>
                                        <p:strVal val="visible"/>
                                      </p:to>
                                    </p:set>
                                    <p:animEffect transition="in" filter="fade">
                                      <p:cBhvr>
                                        <p:cTn id="134" dur="500"/>
                                        <p:tgtEl>
                                          <p:spTgt spid="13"/>
                                        </p:tgtEl>
                                      </p:cBhvr>
                                    </p:animEffect>
                                  </p:childTnLst>
                                </p:cTn>
                              </p:par>
                            </p:childTnLst>
                          </p:cTn>
                        </p:par>
                        <p:par>
                          <p:cTn id="135" fill="hold">
                            <p:stCondLst>
                              <p:cond delay="1200"/>
                            </p:stCondLst>
                            <p:childTnLst>
                              <p:par>
                                <p:cTn id="136" presetID="1" presetClass="exit" presetSubtype="0" fill="hold" grpId="1" nodeType="afterEffect">
                                  <p:stCondLst>
                                    <p:cond delay="0"/>
                                  </p:stCondLst>
                                  <p:childTnLst>
                                    <p:set>
                                      <p:cBhvr>
                                        <p:cTn id="137" dur="1" fill="hold">
                                          <p:stCondLst>
                                            <p:cond delay="0"/>
                                          </p:stCondLst>
                                        </p:cTn>
                                        <p:tgtEl>
                                          <p:spTgt spid="149"/>
                                        </p:tgtEl>
                                        <p:attrNameLst>
                                          <p:attrName>style.visibility</p:attrName>
                                        </p:attrNameLst>
                                      </p:cBhvr>
                                      <p:to>
                                        <p:strVal val="hidden"/>
                                      </p:to>
                                    </p:set>
                                  </p:childTnLst>
                                </p:cTn>
                              </p:par>
                              <p:par>
                                <p:cTn id="138" presetID="1" presetClass="entr" presetSubtype="0" fill="hold" grpId="0" nodeType="withEffect">
                                  <p:stCondLst>
                                    <p:cond delay="0"/>
                                  </p:stCondLst>
                                  <p:childTnLst>
                                    <p:set>
                                      <p:cBhvr>
                                        <p:cTn id="139" dur="1" fill="hold">
                                          <p:stCondLst>
                                            <p:cond delay="0"/>
                                          </p:stCondLst>
                                        </p:cTn>
                                        <p:tgtEl>
                                          <p:spTgt spid="190"/>
                                        </p:tgtEl>
                                        <p:attrNameLst>
                                          <p:attrName>style.visibility</p:attrName>
                                        </p:attrNameLst>
                                      </p:cBhvr>
                                      <p:to>
                                        <p:strVal val="visible"/>
                                      </p:to>
                                    </p:set>
                                  </p:childTnLst>
                                </p:cTn>
                              </p:par>
                            </p:childTnLst>
                          </p:cTn>
                        </p:par>
                        <p:par>
                          <p:cTn id="140" fill="hold">
                            <p:stCondLst>
                              <p:cond delay="1200"/>
                            </p:stCondLst>
                            <p:childTnLst>
                              <p:par>
                                <p:cTn id="141" presetID="1" presetClass="exit" presetSubtype="0" fill="hold" grpId="1" nodeType="afterEffect">
                                  <p:stCondLst>
                                    <p:cond delay="300"/>
                                  </p:stCondLst>
                                  <p:childTnLst>
                                    <p:set>
                                      <p:cBhvr>
                                        <p:cTn id="142" dur="1" fill="hold">
                                          <p:stCondLst>
                                            <p:cond delay="0"/>
                                          </p:stCondLst>
                                        </p:cTn>
                                        <p:tgtEl>
                                          <p:spTgt spid="150"/>
                                        </p:tgtEl>
                                        <p:attrNameLst>
                                          <p:attrName>style.visibility</p:attrName>
                                        </p:attrNameLst>
                                      </p:cBhvr>
                                      <p:to>
                                        <p:strVal val="hidden"/>
                                      </p:to>
                                    </p:set>
                                  </p:childTnLst>
                                </p:cTn>
                              </p:par>
                              <p:par>
                                <p:cTn id="143" presetID="1" presetClass="entr" presetSubtype="0" fill="hold" nodeType="withEffect">
                                  <p:stCondLst>
                                    <p:cond delay="300"/>
                                  </p:stCondLst>
                                  <p:childTnLst>
                                    <p:set>
                                      <p:cBhvr>
                                        <p:cTn id="144" dur="1" fill="hold">
                                          <p:stCondLst>
                                            <p:cond delay="0"/>
                                          </p:stCondLst>
                                        </p:cTn>
                                        <p:tgtEl>
                                          <p:spTgt spid="192"/>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nodeType="clickEffect">
                                  <p:stCondLst>
                                    <p:cond delay="0"/>
                                  </p:stCondLst>
                                  <p:childTnLst>
                                    <p:set>
                                      <p:cBhvr>
                                        <p:cTn id="148" dur="1" fill="hold">
                                          <p:stCondLst>
                                            <p:cond delay="0"/>
                                          </p:stCondLst>
                                        </p:cTn>
                                        <p:tgtEl>
                                          <p:spTgt spid="13"/>
                                        </p:tgtEl>
                                        <p:attrNameLst>
                                          <p:attrName>style.visibility</p:attrName>
                                        </p:attrNameLst>
                                      </p:cBhvr>
                                      <p:to>
                                        <p:strVal val="hidden"/>
                                      </p:to>
                                    </p:set>
                                  </p:childTnLst>
                                </p:cTn>
                              </p:par>
                            </p:childTnLst>
                          </p:cTn>
                        </p:par>
                        <p:par>
                          <p:cTn id="149" fill="hold">
                            <p:stCondLst>
                              <p:cond delay="0"/>
                            </p:stCondLst>
                            <p:childTnLst>
                              <p:par>
                                <p:cTn id="150" presetID="0" presetClass="path" presetSubtype="0" fill="hold" grpId="1" nodeType="afterEffect">
                                  <p:stCondLst>
                                    <p:cond delay="0"/>
                                  </p:stCondLst>
                                  <p:childTnLst>
                                    <p:animMotion origin="layout" path="M 0.00018 0.0007 L 0.00018 0.02822 " pathEditMode="relative" rAng="0" ptsTypes="AA">
                                      <p:cBhvr>
                                        <p:cTn id="151" dur="500" fill="hold"/>
                                        <p:tgtEl>
                                          <p:spTgt spid="271"/>
                                        </p:tgtEl>
                                        <p:attrNameLst>
                                          <p:attrName>ppt_x</p:attrName>
                                          <p:attrName>ppt_y</p:attrName>
                                        </p:attrNameLst>
                                      </p:cBhvr>
                                      <p:rCtr x="0" y="14"/>
                                    </p:animMotion>
                                  </p:childTnLst>
                                </p:cTn>
                              </p:par>
                              <p:par>
                                <p:cTn id="152" presetID="18" presetClass="entr" presetSubtype="6" fill="hold" nodeType="withEffect">
                                  <p:stCondLst>
                                    <p:cond delay="0"/>
                                  </p:stCondLst>
                                  <p:childTnLst>
                                    <p:set>
                                      <p:cBhvr>
                                        <p:cTn id="153" dur="1" fill="hold">
                                          <p:stCondLst>
                                            <p:cond delay="0"/>
                                          </p:stCondLst>
                                        </p:cTn>
                                        <p:tgtEl>
                                          <p:spTgt spid="277"/>
                                        </p:tgtEl>
                                        <p:attrNameLst>
                                          <p:attrName>style.visibility</p:attrName>
                                        </p:attrNameLst>
                                      </p:cBhvr>
                                      <p:to>
                                        <p:strVal val="visible"/>
                                      </p:to>
                                    </p:set>
                                    <p:animEffect transition="in" filter="strips(downRight)">
                                      <p:cBhvr>
                                        <p:cTn id="154" dur="500"/>
                                        <p:tgtEl>
                                          <p:spTgt spid="277"/>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nodeType="clickEffect">
                                  <p:stCondLst>
                                    <p:cond delay="0"/>
                                  </p:stCondLst>
                                  <p:childTnLst>
                                    <p:set>
                                      <p:cBhvr>
                                        <p:cTn id="158" dur="1" fill="hold">
                                          <p:stCondLst>
                                            <p:cond delay="0"/>
                                          </p:stCondLst>
                                        </p:cTn>
                                        <p:tgtEl>
                                          <p:spTgt spid="277"/>
                                        </p:tgtEl>
                                        <p:attrNameLst>
                                          <p:attrName>style.visibility</p:attrName>
                                        </p:attrNameLst>
                                      </p:cBhvr>
                                      <p:to>
                                        <p:strVal val="hidden"/>
                                      </p:to>
                                    </p:set>
                                  </p:childTnLst>
                                </p:cTn>
                              </p:par>
                              <p:par>
                                <p:cTn id="159" presetID="1" presetClass="entr" presetSubtype="0" fill="hold" nodeType="withEffect">
                                  <p:stCondLst>
                                    <p:cond delay="0"/>
                                  </p:stCondLst>
                                  <p:childTnLst>
                                    <p:set>
                                      <p:cBhvr>
                                        <p:cTn id="160" dur="1" fill="hold">
                                          <p:stCondLst>
                                            <p:cond delay="0"/>
                                          </p:stCondLst>
                                        </p:cTn>
                                        <p:tgtEl>
                                          <p:spTgt spid="397"/>
                                        </p:tgtEl>
                                        <p:attrNameLst>
                                          <p:attrName>style.visibility</p:attrName>
                                        </p:attrNameLst>
                                      </p:cBhvr>
                                      <p:to>
                                        <p:strVal val="visible"/>
                                      </p:to>
                                    </p:set>
                                  </p:childTnLst>
                                </p:cTn>
                              </p:par>
                              <p:par>
                                <p:cTn id="161" presetID="18" presetClass="exit" presetSubtype="12" fill="hold" grpId="0" nodeType="withEffect">
                                  <p:stCondLst>
                                    <p:cond delay="0"/>
                                  </p:stCondLst>
                                  <p:childTnLst>
                                    <p:animEffect transition="out" filter="strips(downLeft)">
                                      <p:cBhvr>
                                        <p:cTn id="162" dur="700"/>
                                        <p:tgtEl>
                                          <p:spTgt spid="46"/>
                                        </p:tgtEl>
                                      </p:cBhvr>
                                    </p:animEffect>
                                    <p:set>
                                      <p:cBhvr>
                                        <p:cTn id="163" dur="1" fill="hold">
                                          <p:stCondLst>
                                            <p:cond delay="699"/>
                                          </p:stCondLst>
                                        </p:cTn>
                                        <p:tgtEl>
                                          <p:spTgt spid="46"/>
                                        </p:tgtEl>
                                        <p:attrNameLst>
                                          <p:attrName>style.visibility</p:attrName>
                                        </p:attrNameLst>
                                      </p:cBhvr>
                                      <p:to>
                                        <p:strVal val="hidden"/>
                                      </p:to>
                                    </p:set>
                                  </p:childTnLst>
                                </p:cTn>
                              </p:par>
                              <p:par>
                                <p:cTn id="164" presetID="1" presetClass="entr" presetSubtype="0" fill="hold" grpId="0" nodeType="withEffect">
                                  <p:stCondLst>
                                    <p:cond delay="0"/>
                                  </p:stCondLst>
                                  <p:childTnLst>
                                    <p:set>
                                      <p:cBhvr>
                                        <p:cTn id="165" dur="1" fill="hold">
                                          <p:stCondLst>
                                            <p:cond delay="0"/>
                                          </p:stCondLst>
                                        </p:cTn>
                                        <p:tgtEl>
                                          <p:spTgt spid="198"/>
                                        </p:tgtEl>
                                        <p:attrNameLst>
                                          <p:attrName>style.visibility</p:attrName>
                                        </p:attrNameLst>
                                      </p:cBhvr>
                                      <p:to>
                                        <p:strVal val="visible"/>
                                      </p:to>
                                    </p:set>
                                  </p:childTnLst>
                                </p:cTn>
                              </p:par>
                            </p:childTnLst>
                          </p:cTn>
                        </p:par>
                        <p:par>
                          <p:cTn id="166" fill="hold">
                            <p:stCondLst>
                              <p:cond delay="700"/>
                            </p:stCondLst>
                            <p:childTnLst>
                              <p:par>
                                <p:cTn id="167" presetID="10" presetClass="entr" presetSubtype="0" fill="hold" nodeType="afterEffect">
                                  <p:stCondLst>
                                    <p:cond delay="0"/>
                                  </p:stCondLst>
                                  <p:childTnLst>
                                    <p:set>
                                      <p:cBhvr>
                                        <p:cTn id="168" dur="1" fill="hold">
                                          <p:stCondLst>
                                            <p:cond delay="0"/>
                                          </p:stCondLst>
                                        </p:cTn>
                                        <p:tgtEl>
                                          <p:spTgt spid="14"/>
                                        </p:tgtEl>
                                        <p:attrNameLst>
                                          <p:attrName>style.visibility</p:attrName>
                                        </p:attrNameLst>
                                      </p:cBhvr>
                                      <p:to>
                                        <p:strVal val="visible"/>
                                      </p:to>
                                    </p:set>
                                    <p:animEffect transition="in" filter="fade">
                                      <p:cBhvr>
                                        <p:cTn id="169" dur="500"/>
                                        <p:tgtEl>
                                          <p:spTgt spid="14"/>
                                        </p:tgtEl>
                                      </p:cBhvr>
                                    </p:animEffect>
                                  </p:childTnLst>
                                </p:cTn>
                              </p:par>
                            </p:childTnLst>
                          </p:cTn>
                        </p:par>
                        <p:par>
                          <p:cTn id="170" fill="hold">
                            <p:stCondLst>
                              <p:cond delay="1200"/>
                            </p:stCondLst>
                            <p:childTnLst>
                              <p:par>
                                <p:cTn id="171" presetID="1" presetClass="exit" presetSubtype="0" fill="hold" grpId="0" nodeType="afterEffect">
                                  <p:stCondLst>
                                    <p:cond delay="0"/>
                                  </p:stCondLst>
                                  <p:childTnLst>
                                    <p:set>
                                      <p:cBhvr>
                                        <p:cTn id="172" dur="1" fill="hold">
                                          <p:stCondLst>
                                            <p:cond delay="0"/>
                                          </p:stCondLst>
                                        </p:cTn>
                                        <p:tgtEl>
                                          <p:spTgt spid="161"/>
                                        </p:tgtEl>
                                        <p:attrNameLst>
                                          <p:attrName>style.visibility</p:attrName>
                                        </p:attrNameLst>
                                      </p:cBhvr>
                                      <p:to>
                                        <p:strVal val="hidden"/>
                                      </p:to>
                                    </p:set>
                                  </p:childTnLst>
                                </p:cTn>
                              </p:par>
                              <p:par>
                                <p:cTn id="173" presetID="1" presetClass="entr" presetSubtype="0" fill="hold" nodeType="withEffect">
                                  <p:stCondLst>
                                    <p:cond delay="0"/>
                                  </p:stCondLst>
                                  <p:childTnLst>
                                    <p:set>
                                      <p:cBhvr>
                                        <p:cTn id="174" dur="1" fill="hold">
                                          <p:stCondLst>
                                            <p:cond delay="0"/>
                                          </p:stCondLst>
                                        </p:cTn>
                                        <p:tgtEl>
                                          <p:spTgt spid="199"/>
                                        </p:tgtEl>
                                        <p:attrNameLst>
                                          <p:attrName>style.visibility</p:attrName>
                                        </p:attrNameLst>
                                      </p:cBhvr>
                                      <p:to>
                                        <p:strVal val="visible"/>
                                      </p:to>
                                    </p:set>
                                  </p:childTnLst>
                                </p:cTn>
                              </p:par>
                            </p:childTnLst>
                          </p:cTn>
                        </p:par>
                        <p:par>
                          <p:cTn id="175" fill="hold">
                            <p:stCondLst>
                              <p:cond delay="1200"/>
                            </p:stCondLst>
                            <p:childTnLst>
                              <p:par>
                                <p:cTn id="176" presetID="1" presetClass="exit" presetSubtype="0" fill="hold" grpId="0" nodeType="afterEffect">
                                  <p:stCondLst>
                                    <p:cond delay="300"/>
                                  </p:stCondLst>
                                  <p:childTnLst>
                                    <p:set>
                                      <p:cBhvr>
                                        <p:cTn id="177" dur="1" fill="hold">
                                          <p:stCondLst>
                                            <p:cond delay="0"/>
                                          </p:stCondLst>
                                        </p:cTn>
                                        <p:tgtEl>
                                          <p:spTgt spid="166"/>
                                        </p:tgtEl>
                                        <p:attrNameLst>
                                          <p:attrName>style.visibility</p:attrName>
                                        </p:attrNameLst>
                                      </p:cBhvr>
                                      <p:to>
                                        <p:strVal val="hidden"/>
                                      </p:to>
                                    </p:set>
                                  </p:childTnLst>
                                </p:cTn>
                              </p:par>
                              <p:par>
                                <p:cTn id="178" presetID="1" presetClass="entr" presetSubtype="0" fill="hold" grpId="0" nodeType="withEffect">
                                  <p:stCondLst>
                                    <p:cond delay="300"/>
                                  </p:stCondLst>
                                  <p:childTnLst>
                                    <p:set>
                                      <p:cBhvr>
                                        <p:cTn id="179" dur="1" fill="hold">
                                          <p:stCondLst>
                                            <p:cond delay="0"/>
                                          </p:stCondLst>
                                        </p:cTn>
                                        <p:tgtEl>
                                          <p:spTgt spid="200"/>
                                        </p:tgtEl>
                                        <p:attrNameLst>
                                          <p:attrName>style.visibility</p:attrName>
                                        </p:attrNameLst>
                                      </p:cBhvr>
                                      <p:to>
                                        <p:strVal val="visible"/>
                                      </p:to>
                                    </p:set>
                                  </p:childTnLst>
                                </p:cTn>
                              </p:par>
                            </p:childTnLst>
                          </p:cTn>
                        </p:par>
                        <p:par>
                          <p:cTn id="180" fill="hold">
                            <p:stCondLst>
                              <p:cond delay="1500"/>
                            </p:stCondLst>
                            <p:childTnLst>
                              <p:par>
                                <p:cTn id="181" presetID="0" presetClass="path" presetSubtype="0" fill="hold" grpId="2" nodeType="afterEffect">
                                  <p:stCondLst>
                                    <p:cond delay="0"/>
                                  </p:stCondLst>
                                  <p:childTnLst>
                                    <p:animMotion origin="layout" path="M 5E-6 0.02683 L 5E-6 0.05343 " pathEditMode="relative" rAng="0" ptsTypes="AA">
                                      <p:cBhvr>
                                        <p:cTn id="182" dur="500" fill="hold"/>
                                        <p:tgtEl>
                                          <p:spTgt spid="271"/>
                                        </p:tgtEl>
                                        <p:attrNameLst>
                                          <p:attrName>ppt_x</p:attrName>
                                          <p:attrName>ppt_y</p:attrName>
                                        </p:attrNameLst>
                                      </p:cBhvr>
                                      <p:rCtr x="0" y="13"/>
                                    </p:animMotion>
                                  </p:childTnLst>
                                </p:cTn>
                              </p:par>
                              <p:par>
                                <p:cTn id="183" presetID="18" presetClass="entr" presetSubtype="6" fill="hold" nodeType="withEffect">
                                  <p:stCondLst>
                                    <p:cond delay="0"/>
                                  </p:stCondLst>
                                  <p:childTnLst>
                                    <p:set>
                                      <p:cBhvr>
                                        <p:cTn id="184" dur="1" fill="hold">
                                          <p:stCondLst>
                                            <p:cond delay="0"/>
                                          </p:stCondLst>
                                        </p:cTn>
                                        <p:tgtEl>
                                          <p:spTgt spid="276"/>
                                        </p:tgtEl>
                                        <p:attrNameLst>
                                          <p:attrName>style.visibility</p:attrName>
                                        </p:attrNameLst>
                                      </p:cBhvr>
                                      <p:to>
                                        <p:strVal val="visible"/>
                                      </p:to>
                                    </p:set>
                                    <p:animEffect transition="in" filter="strips(downRight)">
                                      <p:cBhvr>
                                        <p:cTn id="185" dur="500"/>
                                        <p:tgtEl>
                                          <p:spTgt spid="276"/>
                                        </p:tgtEl>
                                      </p:cBhvr>
                                    </p:animEffect>
                                  </p:childTnLst>
                                </p:cTn>
                              </p:par>
                              <p:par>
                                <p:cTn id="186" presetID="1" presetClass="exit" presetSubtype="0" fill="hold" nodeType="withEffect">
                                  <p:stCondLst>
                                    <p:cond delay="0"/>
                                  </p:stCondLst>
                                  <p:childTnLst>
                                    <p:set>
                                      <p:cBhvr>
                                        <p:cTn id="187" dur="1" fill="hold">
                                          <p:stCondLst>
                                            <p:cond delay="0"/>
                                          </p:stCondLst>
                                        </p:cTn>
                                        <p:tgtEl>
                                          <p:spTgt spid="14"/>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1" presetClass="exit" presetSubtype="0" fill="hold" nodeType="clickEffect">
                                  <p:stCondLst>
                                    <p:cond delay="0"/>
                                  </p:stCondLst>
                                  <p:childTnLst>
                                    <p:set>
                                      <p:cBhvr>
                                        <p:cTn id="191" dur="1" fill="hold">
                                          <p:stCondLst>
                                            <p:cond delay="0"/>
                                          </p:stCondLst>
                                        </p:cTn>
                                        <p:tgtEl>
                                          <p:spTgt spid="276"/>
                                        </p:tgtEl>
                                        <p:attrNameLst>
                                          <p:attrName>style.visibility</p:attrName>
                                        </p:attrNameLst>
                                      </p:cBhvr>
                                      <p:to>
                                        <p:strVal val="hidden"/>
                                      </p:to>
                                    </p:set>
                                  </p:childTnLst>
                                </p:cTn>
                              </p:par>
                              <p:par>
                                <p:cTn id="192" presetID="1" presetClass="entr" presetSubtype="0" fill="hold" nodeType="withEffect">
                                  <p:stCondLst>
                                    <p:cond delay="0"/>
                                  </p:stCondLst>
                                  <p:childTnLst>
                                    <p:set>
                                      <p:cBhvr>
                                        <p:cTn id="193" dur="1" fill="hold">
                                          <p:stCondLst>
                                            <p:cond delay="0"/>
                                          </p:stCondLst>
                                        </p:cTn>
                                        <p:tgtEl>
                                          <p:spTgt spid="396"/>
                                        </p:tgtEl>
                                        <p:attrNameLst>
                                          <p:attrName>style.visibility</p:attrName>
                                        </p:attrNameLst>
                                      </p:cBhvr>
                                      <p:to>
                                        <p:strVal val="visible"/>
                                      </p:to>
                                    </p:set>
                                  </p:childTnLst>
                                </p:cTn>
                              </p:par>
                              <p:par>
                                <p:cTn id="194" presetID="10" presetClass="entr" presetSubtype="0" fill="hold" nodeType="withEffect">
                                  <p:stCondLst>
                                    <p:cond delay="0"/>
                                  </p:stCondLst>
                                  <p:childTnLst>
                                    <p:set>
                                      <p:cBhvr>
                                        <p:cTn id="195" dur="1" fill="hold">
                                          <p:stCondLst>
                                            <p:cond delay="0"/>
                                          </p:stCondLst>
                                        </p:cTn>
                                        <p:tgtEl>
                                          <p:spTgt spid="4"/>
                                        </p:tgtEl>
                                        <p:attrNameLst>
                                          <p:attrName>style.visibility</p:attrName>
                                        </p:attrNameLst>
                                      </p:cBhvr>
                                      <p:to>
                                        <p:strVal val="visible"/>
                                      </p:to>
                                    </p:set>
                                    <p:animEffect transition="in" filter="fade">
                                      <p:cBhvr>
                                        <p:cTn id="196" dur="500"/>
                                        <p:tgtEl>
                                          <p:spTgt spid="4"/>
                                        </p:tgtEl>
                                      </p:cBhvr>
                                    </p:animEffect>
                                  </p:childTnLst>
                                </p:cTn>
                              </p:par>
                              <p:par>
                                <p:cTn id="197" presetID="18" presetClass="entr" presetSubtype="3" fill="hold" nodeType="withEffect">
                                  <p:stCondLst>
                                    <p:cond delay="0"/>
                                  </p:stCondLst>
                                  <p:childTnLst>
                                    <p:set>
                                      <p:cBhvr>
                                        <p:cTn id="198" dur="1" fill="hold">
                                          <p:stCondLst>
                                            <p:cond delay="0"/>
                                          </p:stCondLst>
                                        </p:cTn>
                                        <p:tgtEl>
                                          <p:spTgt spid="259"/>
                                        </p:tgtEl>
                                        <p:attrNameLst>
                                          <p:attrName>style.visibility</p:attrName>
                                        </p:attrNameLst>
                                      </p:cBhvr>
                                      <p:to>
                                        <p:strVal val="visible"/>
                                      </p:to>
                                    </p:set>
                                    <p:animEffect transition="in" filter="strips(upRight)">
                                      <p:cBhvr>
                                        <p:cTn id="199" dur="500"/>
                                        <p:tgtEl>
                                          <p:spTgt spid="259"/>
                                        </p:tgtEl>
                                      </p:cBhvr>
                                    </p:animEffect>
                                  </p:childTnLst>
                                </p:cTn>
                              </p:par>
                              <p:par>
                                <p:cTn id="200" presetID="18" presetClass="entr" presetSubtype="3" fill="hold" nodeType="withEffect">
                                  <p:stCondLst>
                                    <p:cond delay="0"/>
                                  </p:stCondLst>
                                  <p:childTnLst>
                                    <p:set>
                                      <p:cBhvr>
                                        <p:cTn id="201" dur="1" fill="hold">
                                          <p:stCondLst>
                                            <p:cond delay="0"/>
                                          </p:stCondLst>
                                        </p:cTn>
                                        <p:tgtEl>
                                          <p:spTgt spid="260"/>
                                        </p:tgtEl>
                                        <p:attrNameLst>
                                          <p:attrName>style.visibility</p:attrName>
                                        </p:attrNameLst>
                                      </p:cBhvr>
                                      <p:to>
                                        <p:strVal val="visible"/>
                                      </p:to>
                                    </p:set>
                                    <p:animEffect transition="in" filter="strips(upRight)">
                                      <p:cBhvr>
                                        <p:cTn id="202" dur="500"/>
                                        <p:tgtEl>
                                          <p:spTgt spid="260"/>
                                        </p:tgtEl>
                                      </p:cBhvr>
                                    </p:animEffect>
                                  </p:childTnLst>
                                </p:cTn>
                              </p:par>
                              <p:par>
                                <p:cTn id="203" presetID="18" presetClass="entr" presetSubtype="6" fill="hold" nodeType="withEffect">
                                  <p:stCondLst>
                                    <p:cond delay="0"/>
                                  </p:stCondLst>
                                  <p:childTnLst>
                                    <p:set>
                                      <p:cBhvr>
                                        <p:cTn id="204" dur="1" fill="hold">
                                          <p:stCondLst>
                                            <p:cond delay="0"/>
                                          </p:stCondLst>
                                        </p:cTn>
                                        <p:tgtEl>
                                          <p:spTgt spid="261"/>
                                        </p:tgtEl>
                                        <p:attrNameLst>
                                          <p:attrName>style.visibility</p:attrName>
                                        </p:attrNameLst>
                                      </p:cBhvr>
                                      <p:to>
                                        <p:strVal val="visible"/>
                                      </p:to>
                                    </p:set>
                                    <p:animEffect transition="in" filter="strips(downRight)">
                                      <p:cBhvr>
                                        <p:cTn id="205" dur="500"/>
                                        <p:tgtEl>
                                          <p:spTgt spid="261"/>
                                        </p:tgtEl>
                                      </p:cBhvr>
                                    </p:animEffect>
                                  </p:childTnLst>
                                </p:cTn>
                              </p:par>
                              <p:par>
                                <p:cTn id="206" presetID="18" presetClass="entr" presetSubtype="6" fill="hold" nodeType="withEffect">
                                  <p:stCondLst>
                                    <p:cond delay="0"/>
                                  </p:stCondLst>
                                  <p:childTnLst>
                                    <p:set>
                                      <p:cBhvr>
                                        <p:cTn id="207" dur="1" fill="hold">
                                          <p:stCondLst>
                                            <p:cond delay="0"/>
                                          </p:stCondLst>
                                        </p:cTn>
                                        <p:tgtEl>
                                          <p:spTgt spid="262"/>
                                        </p:tgtEl>
                                        <p:attrNameLst>
                                          <p:attrName>style.visibility</p:attrName>
                                        </p:attrNameLst>
                                      </p:cBhvr>
                                      <p:to>
                                        <p:strVal val="visible"/>
                                      </p:to>
                                    </p:set>
                                    <p:animEffect transition="in" filter="strips(downRight)">
                                      <p:cBhvr>
                                        <p:cTn id="208" dur="500"/>
                                        <p:tgtEl>
                                          <p:spTgt spid="262"/>
                                        </p:tgtEl>
                                      </p:cBhvr>
                                    </p:animEffect>
                                  </p:childTnLst>
                                </p:cTn>
                              </p:par>
                            </p:childTnLst>
                          </p:cTn>
                        </p:par>
                        <p:par>
                          <p:cTn id="209" fill="hold">
                            <p:stCondLst>
                              <p:cond delay="500"/>
                            </p:stCondLst>
                            <p:childTnLst>
                              <p:par>
                                <p:cTn id="210" presetID="18" presetClass="exit" presetSubtype="12" fill="hold" grpId="0" nodeType="afterEffect">
                                  <p:stCondLst>
                                    <p:cond delay="0"/>
                                  </p:stCondLst>
                                  <p:childTnLst>
                                    <p:animEffect transition="out" filter="strips(downLeft)">
                                      <p:cBhvr>
                                        <p:cTn id="211" dur="700"/>
                                        <p:tgtEl>
                                          <p:spTgt spid="114"/>
                                        </p:tgtEl>
                                      </p:cBhvr>
                                    </p:animEffect>
                                    <p:set>
                                      <p:cBhvr>
                                        <p:cTn id="212" dur="1" fill="hold">
                                          <p:stCondLst>
                                            <p:cond delay="699"/>
                                          </p:stCondLst>
                                        </p:cTn>
                                        <p:tgtEl>
                                          <p:spTgt spid="114"/>
                                        </p:tgtEl>
                                        <p:attrNameLst>
                                          <p:attrName>style.visibility</p:attrName>
                                        </p:attrNameLst>
                                      </p:cBhvr>
                                      <p:to>
                                        <p:strVal val="hidden"/>
                                      </p:to>
                                    </p:set>
                                  </p:childTnLst>
                                </p:cTn>
                              </p:par>
                              <p:par>
                                <p:cTn id="213" presetID="1" presetClass="entr" presetSubtype="0" fill="hold" grpId="0" nodeType="withEffect">
                                  <p:stCondLst>
                                    <p:cond delay="0"/>
                                  </p:stCondLst>
                                  <p:childTnLst>
                                    <p:set>
                                      <p:cBhvr>
                                        <p:cTn id="214" dur="1" fill="hold">
                                          <p:stCondLst>
                                            <p:cond delay="0"/>
                                          </p:stCondLst>
                                        </p:cTn>
                                        <p:tgtEl>
                                          <p:spTgt spid="181"/>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xit" presetSubtype="0" fill="hold" nodeType="clickEffect">
                                  <p:stCondLst>
                                    <p:cond delay="0"/>
                                  </p:stCondLst>
                                  <p:childTnLst>
                                    <p:set>
                                      <p:cBhvr>
                                        <p:cTn id="218" dur="1" fill="hold">
                                          <p:stCondLst>
                                            <p:cond delay="0"/>
                                          </p:stCondLst>
                                        </p:cTn>
                                        <p:tgtEl>
                                          <p:spTgt spid="4"/>
                                        </p:tgtEl>
                                        <p:attrNameLst>
                                          <p:attrName>style.visibility</p:attrName>
                                        </p:attrNameLst>
                                      </p:cBhvr>
                                      <p:to>
                                        <p:strVal val="hidden"/>
                                      </p:to>
                                    </p:set>
                                  </p:childTnLst>
                                </p:cTn>
                              </p:par>
                              <p:par>
                                <p:cTn id="219" presetID="1" presetClass="exit" presetSubtype="0" fill="hold" nodeType="withEffect">
                                  <p:stCondLst>
                                    <p:cond delay="0"/>
                                  </p:stCondLst>
                                  <p:childTnLst>
                                    <p:set>
                                      <p:cBhvr>
                                        <p:cTn id="220" dur="1" fill="hold">
                                          <p:stCondLst>
                                            <p:cond delay="0"/>
                                          </p:stCondLst>
                                        </p:cTn>
                                        <p:tgtEl>
                                          <p:spTgt spid="259"/>
                                        </p:tgtEl>
                                        <p:attrNameLst>
                                          <p:attrName>style.visibility</p:attrName>
                                        </p:attrNameLst>
                                      </p:cBhvr>
                                      <p:to>
                                        <p:strVal val="hidden"/>
                                      </p:to>
                                    </p:set>
                                  </p:childTnLst>
                                </p:cTn>
                              </p:par>
                              <p:par>
                                <p:cTn id="221" presetID="1" presetClass="exit" presetSubtype="0" fill="hold" nodeType="withEffect">
                                  <p:stCondLst>
                                    <p:cond delay="0"/>
                                  </p:stCondLst>
                                  <p:childTnLst>
                                    <p:set>
                                      <p:cBhvr>
                                        <p:cTn id="222" dur="1" fill="hold">
                                          <p:stCondLst>
                                            <p:cond delay="0"/>
                                          </p:stCondLst>
                                        </p:cTn>
                                        <p:tgtEl>
                                          <p:spTgt spid="260"/>
                                        </p:tgtEl>
                                        <p:attrNameLst>
                                          <p:attrName>style.visibility</p:attrName>
                                        </p:attrNameLst>
                                      </p:cBhvr>
                                      <p:to>
                                        <p:strVal val="hidden"/>
                                      </p:to>
                                    </p:set>
                                  </p:childTnLst>
                                </p:cTn>
                              </p:par>
                              <p:par>
                                <p:cTn id="223" presetID="1" presetClass="exit" presetSubtype="0" fill="hold" nodeType="withEffect">
                                  <p:stCondLst>
                                    <p:cond delay="0"/>
                                  </p:stCondLst>
                                  <p:childTnLst>
                                    <p:set>
                                      <p:cBhvr>
                                        <p:cTn id="224" dur="1" fill="hold">
                                          <p:stCondLst>
                                            <p:cond delay="0"/>
                                          </p:stCondLst>
                                        </p:cTn>
                                        <p:tgtEl>
                                          <p:spTgt spid="262"/>
                                        </p:tgtEl>
                                        <p:attrNameLst>
                                          <p:attrName>style.visibility</p:attrName>
                                        </p:attrNameLst>
                                      </p:cBhvr>
                                      <p:to>
                                        <p:strVal val="hidden"/>
                                      </p:to>
                                    </p:set>
                                  </p:childTnLst>
                                </p:cTn>
                              </p:par>
                              <p:par>
                                <p:cTn id="225" presetID="1" presetClass="exit" presetSubtype="0" fill="hold" nodeType="withEffect">
                                  <p:stCondLst>
                                    <p:cond delay="0"/>
                                  </p:stCondLst>
                                  <p:childTnLst>
                                    <p:set>
                                      <p:cBhvr>
                                        <p:cTn id="226" dur="1" fill="hold">
                                          <p:stCondLst>
                                            <p:cond delay="0"/>
                                          </p:stCondLst>
                                        </p:cTn>
                                        <p:tgtEl>
                                          <p:spTgt spid="261"/>
                                        </p:tgtEl>
                                        <p:attrNameLst>
                                          <p:attrName>style.visibility</p:attrName>
                                        </p:attrNameLst>
                                      </p:cBhvr>
                                      <p:to>
                                        <p:strVal val="hidden"/>
                                      </p:to>
                                    </p:set>
                                  </p:childTnLst>
                                </p:cTn>
                              </p:par>
                              <p:par>
                                <p:cTn id="227" presetID="1" presetClass="exit" presetSubtype="0" fill="hold" grpId="0" nodeType="withEffect">
                                  <p:stCondLst>
                                    <p:cond delay="0"/>
                                  </p:stCondLst>
                                  <p:childTnLst>
                                    <p:set>
                                      <p:cBhvr>
                                        <p:cTn id="228" dur="1" fill="hold">
                                          <p:stCondLst>
                                            <p:cond delay="0"/>
                                          </p:stCondLst>
                                        </p:cTn>
                                        <p:tgtEl>
                                          <p:spTgt spid="142"/>
                                        </p:tgtEl>
                                        <p:attrNameLst>
                                          <p:attrName>style.visibility</p:attrName>
                                        </p:attrNameLst>
                                      </p:cBhvr>
                                      <p:to>
                                        <p:strVal val="hidden"/>
                                      </p:to>
                                    </p:set>
                                  </p:childTnLst>
                                </p:cTn>
                              </p:par>
                              <p:par>
                                <p:cTn id="229" presetID="18" presetClass="entr" presetSubtype="12" fill="hold" nodeType="withEffect">
                                  <p:stCondLst>
                                    <p:cond delay="0"/>
                                  </p:stCondLst>
                                  <p:childTnLst>
                                    <p:set>
                                      <p:cBhvr>
                                        <p:cTn id="230" dur="1" fill="hold">
                                          <p:stCondLst>
                                            <p:cond delay="0"/>
                                          </p:stCondLst>
                                        </p:cTn>
                                        <p:tgtEl>
                                          <p:spTgt spid="188"/>
                                        </p:tgtEl>
                                        <p:attrNameLst>
                                          <p:attrName>style.visibility</p:attrName>
                                        </p:attrNameLst>
                                      </p:cBhvr>
                                      <p:to>
                                        <p:strVal val="visible"/>
                                      </p:to>
                                    </p:set>
                                    <p:animEffect transition="in" filter="strips(downLeft)">
                                      <p:cBhvr>
                                        <p:cTn id="231" dur="700"/>
                                        <p:tgtEl>
                                          <p:spTgt spid="188"/>
                                        </p:tgtEl>
                                      </p:cBhvr>
                                    </p:animEffect>
                                  </p:childTnLst>
                                </p:cTn>
                              </p:par>
                              <p:par>
                                <p:cTn id="232" presetID="18" presetClass="exit" presetSubtype="12" fill="hold" nodeType="withEffect">
                                  <p:stCondLst>
                                    <p:cond delay="0"/>
                                  </p:stCondLst>
                                  <p:childTnLst>
                                    <p:animEffect transition="out" filter="strips(downLeft)">
                                      <p:cBhvr>
                                        <p:cTn id="233" dur="700"/>
                                        <p:tgtEl>
                                          <p:spTgt spid="47"/>
                                        </p:tgtEl>
                                      </p:cBhvr>
                                    </p:animEffect>
                                    <p:set>
                                      <p:cBhvr>
                                        <p:cTn id="234" dur="1" fill="hold">
                                          <p:stCondLst>
                                            <p:cond delay="699"/>
                                          </p:stCondLst>
                                        </p:cTn>
                                        <p:tgtEl>
                                          <p:spTgt spid="47"/>
                                        </p:tgtEl>
                                        <p:attrNameLst>
                                          <p:attrName>style.visibility</p:attrName>
                                        </p:attrNameLst>
                                      </p:cBhvr>
                                      <p:to>
                                        <p:strVal val="hidden"/>
                                      </p:to>
                                    </p:set>
                                  </p:childTnLst>
                                </p:cTn>
                              </p:par>
                              <p:par>
                                <p:cTn id="235" presetID="1" presetClass="entr" presetSubtype="0" fill="hold" nodeType="withEffect">
                                  <p:stCondLst>
                                    <p:cond delay="0"/>
                                  </p:stCondLst>
                                  <p:childTnLst>
                                    <p:set>
                                      <p:cBhvr>
                                        <p:cTn id="236" dur="1" fill="hold">
                                          <p:stCondLst>
                                            <p:cond delay="0"/>
                                          </p:stCondLst>
                                        </p:cTn>
                                        <p:tgtEl>
                                          <p:spTgt spid="241"/>
                                        </p:tgtEl>
                                        <p:attrNameLst>
                                          <p:attrName>style.visibility</p:attrName>
                                        </p:attrNameLst>
                                      </p:cBhvr>
                                      <p:to>
                                        <p:strVal val="visible"/>
                                      </p:to>
                                    </p:set>
                                  </p:childTnLst>
                                </p:cTn>
                              </p:par>
                            </p:childTnLst>
                          </p:cTn>
                        </p:par>
                        <p:par>
                          <p:cTn id="237" fill="hold">
                            <p:stCondLst>
                              <p:cond delay="700"/>
                            </p:stCondLst>
                            <p:childTnLst>
                              <p:par>
                                <p:cTn id="238" presetID="10" presetClass="entr" presetSubtype="0" fill="hold" nodeType="afterEffect">
                                  <p:stCondLst>
                                    <p:cond delay="0"/>
                                  </p:stCondLst>
                                  <p:childTnLst>
                                    <p:set>
                                      <p:cBhvr>
                                        <p:cTn id="239" dur="1" fill="hold">
                                          <p:stCondLst>
                                            <p:cond delay="0"/>
                                          </p:stCondLst>
                                        </p:cTn>
                                        <p:tgtEl>
                                          <p:spTgt spid="15"/>
                                        </p:tgtEl>
                                        <p:attrNameLst>
                                          <p:attrName>style.visibility</p:attrName>
                                        </p:attrNameLst>
                                      </p:cBhvr>
                                      <p:to>
                                        <p:strVal val="visible"/>
                                      </p:to>
                                    </p:set>
                                    <p:animEffect transition="in" filter="fade">
                                      <p:cBhvr>
                                        <p:cTn id="240" dur="500"/>
                                        <p:tgtEl>
                                          <p:spTgt spid="15"/>
                                        </p:tgtEl>
                                      </p:cBhvr>
                                    </p:animEffect>
                                  </p:childTnLst>
                                </p:cTn>
                              </p:par>
                            </p:childTnLst>
                          </p:cTn>
                        </p:par>
                        <p:par>
                          <p:cTn id="241" fill="hold">
                            <p:stCondLst>
                              <p:cond delay="1200"/>
                            </p:stCondLst>
                            <p:childTnLst>
                              <p:par>
                                <p:cTn id="242" presetID="1" presetClass="exit" presetSubtype="0" fill="hold" grpId="1" nodeType="afterEffect">
                                  <p:stCondLst>
                                    <p:cond delay="0"/>
                                  </p:stCondLst>
                                  <p:childTnLst>
                                    <p:set>
                                      <p:cBhvr>
                                        <p:cTn id="243" dur="1" fill="hold">
                                          <p:stCondLst>
                                            <p:cond delay="0"/>
                                          </p:stCondLst>
                                        </p:cTn>
                                        <p:tgtEl>
                                          <p:spTgt spid="187"/>
                                        </p:tgtEl>
                                        <p:attrNameLst>
                                          <p:attrName>style.visibility</p:attrName>
                                        </p:attrNameLst>
                                      </p:cBhvr>
                                      <p:to>
                                        <p:strVal val="hidden"/>
                                      </p:to>
                                    </p:set>
                                  </p:childTnLst>
                                </p:cTn>
                              </p:par>
                              <p:par>
                                <p:cTn id="244" presetID="1" presetClass="entr" presetSubtype="0" fill="hold" grpId="0" nodeType="withEffect">
                                  <p:stCondLst>
                                    <p:cond delay="0"/>
                                  </p:stCondLst>
                                  <p:childTnLst>
                                    <p:set>
                                      <p:cBhvr>
                                        <p:cTn id="245" dur="1" fill="hold">
                                          <p:stCondLst>
                                            <p:cond delay="0"/>
                                          </p:stCondLst>
                                        </p:cTn>
                                        <p:tgtEl>
                                          <p:spTgt spid="242"/>
                                        </p:tgtEl>
                                        <p:attrNameLst>
                                          <p:attrName>style.visibility</p:attrName>
                                        </p:attrNameLst>
                                      </p:cBhvr>
                                      <p:to>
                                        <p:strVal val="visible"/>
                                      </p:to>
                                    </p:set>
                                  </p:childTnLst>
                                </p:cTn>
                              </p:par>
                            </p:childTnLst>
                          </p:cTn>
                        </p:par>
                        <p:par>
                          <p:cTn id="246" fill="hold">
                            <p:stCondLst>
                              <p:cond delay="1200"/>
                            </p:stCondLst>
                            <p:childTnLst>
                              <p:par>
                                <p:cTn id="247" presetID="1" presetClass="exit" presetSubtype="0" fill="hold" grpId="1" nodeType="afterEffect">
                                  <p:stCondLst>
                                    <p:cond delay="300"/>
                                  </p:stCondLst>
                                  <p:childTnLst>
                                    <p:set>
                                      <p:cBhvr>
                                        <p:cTn id="248" dur="1" fill="hold">
                                          <p:stCondLst>
                                            <p:cond delay="0"/>
                                          </p:stCondLst>
                                        </p:cTn>
                                        <p:tgtEl>
                                          <p:spTgt spid="190"/>
                                        </p:tgtEl>
                                        <p:attrNameLst>
                                          <p:attrName>style.visibility</p:attrName>
                                        </p:attrNameLst>
                                      </p:cBhvr>
                                      <p:to>
                                        <p:strVal val="hidden"/>
                                      </p:to>
                                    </p:set>
                                  </p:childTnLst>
                                </p:cTn>
                              </p:par>
                              <p:par>
                                <p:cTn id="249" presetID="1" presetClass="entr" presetSubtype="0" fill="hold" grpId="0" nodeType="withEffect">
                                  <p:stCondLst>
                                    <p:cond delay="300"/>
                                  </p:stCondLst>
                                  <p:childTnLst>
                                    <p:set>
                                      <p:cBhvr>
                                        <p:cTn id="250" dur="1" fill="hold">
                                          <p:stCondLst>
                                            <p:cond delay="0"/>
                                          </p:stCondLst>
                                        </p:cTn>
                                        <p:tgtEl>
                                          <p:spTgt spid="243"/>
                                        </p:tgtEl>
                                        <p:attrNameLst>
                                          <p:attrName>style.visibility</p:attrName>
                                        </p:attrNameLst>
                                      </p:cBhvr>
                                      <p:to>
                                        <p:strVal val="visible"/>
                                      </p:to>
                                    </p:set>
                                  </p:childTnLst>
                                </p:cTn>
                              </p:par>
                            </p:childTnLst>
                          </p:cTn>
                        </p:par>
                        <p:par>
                          <p:cTn id="251" fill="hold">
                            <p:stCondLst>
                              <p:cond delay="1500"/>
                            </p:stCondLst>
                            <p:childTnLst>
                              <p:par>
                                <p:cTn id="252" presetID="1" presetClass="exit" presetSubtype="0" fill="hold" nodeType="afterEffect">
                                  <p:stCondLst>
                                    <p:cond delay="400"/>
                                  </p:stCondLst>
                                  <p:childTnLst>
                                    <p:set>
                                      <p:cBhvr>
                                        <p:cTn id="253" dur="1" fill="hold">
                                          <p:stCondLst>
                                            <p:cond delay="0"/>
                                          </p:stCondLst>
                                        </p:cTn>
                                        <p:tgtEl>
                                          <p:spTgt spid="15"/>
                                        </p:tgtEl>
                                        <p:attrNameLst>
                                          <p:attrName>style.visibility</p:attrName>
                                        </p:attrNameLst>
                                      </p:cBhvr>
                                      <p:to>
                                        <p:strVal val="hidden"/>
                                      </p:to>
                                    </p:set>
                                  </p:childTnLst>
                                </p:cTn>
                              </p:par>
                            </p:childTnLst>
                          </p:cTn>
                        </p:par>
                        <p:par>
                          <p:cTn id="254" fill="hold">
                            <p:stCondLst>
                              <p:cond delay="1900"/>
                            </p:stCondLst>
                            <p:childTnLst>
                              <p:par>
                                <p:cTn id="255" presetID="0" presetClass="path" presetSubtype="0" fill="hold" grpId="3" nodeType="afterEffect">
                                  <p:stCondLst>
                                    <p:cond delay="0"/>
                                  </p:stCondLst>
                                  <p:childTnLst>
                                    <p:animMotion origin="layout" path="M 5E-6 0.05435 L 5E-6 0.08187 " pathEditMode="relative" rAng="0" ptsTypes="AA">
                                      <p:cBhvr>
                                        <p:cTn id="256" dur="500" fill="hold"/>
                                        <p:tgtEl>
                                          <p:spTgt spid="271"/>
                                        </p:tgtEl>
                                        <p:attrNameLst>
                                          <p:attrName>ppt_x</p:attrName>
                                          <p:attrName>ppt_y</p:attrName>
                                        </p:attrNameLst>
                                      </p:cBhvr>
                                      <p:rCtr x="0" y="14"/>
                                    </p:animMotion>
                                  </p:childTnLst>
                                </p:cTn>
                              </p:par>
                              <p:par>
                                <p:cTn id="257" presetID="18" presetClass="entr" presetSubtype="6" fill="hold" nodeType="withEffect">
                                  <p:stCondLst>
                                    <p:cond delay="0"/>
                                  </p:stCondLst>
                                  <p:childTnLst>
                                    <p:set>
                                      <p:cBhvr>
                                        <p:cTn id="258" dur="1" fill="hold">
                                          <p:stCondLst>
                                            <p:cond delay="0"/>
                                          </p:stCondLst>
                                        </p:cTn>
                                        <p:tgtEl>
                                          <p:spTgt spid="349"/>
                                        </p:tgtEl>
                                        <p:attrNameLst>
                                          <p:attrName>style.visibility</p:attrName>
                                        </p:attrNameLst>
                                      </p:cBhvr>
                                      <p:to>
                                        <p:strVal val="visible"/>
                                      </p:to>
                                    </p:set>
                                    <p:animEffect transition="in" filter="strips(downRight)">
                                      <p:cBhvr>
                                        <p:cTn id="259" dur="500"/>
                                        <p:tgtEl>
                                          <p:spTgt spid="349"/>
                                        </p:tgtEl>
                                      </p:cBhvr>
                                    </p:animEffect>
                                  </p:childTnLst>
                                </p:cTn>
                              </p:par>
                            </p:childTnLst>
                          </p:cTn>
                        </p:par>
                        <p:par>
                          <p:cTn id="260" fill="hold">
                            <p:stCondLst>
                              <p:cond delay="2400"/>
                            </p:stCondLst>
                            <p:childTnLst>
                              <p:par>
                                <p:cTn id="261" presetID="1" presetClass="exit" presetSubtype="0" fill="hold" nodeType="afterEffect">
                                  <p:stCondLst>
                                    <p:cond delay="300"/>
                                  </p:stCondLst>
                                  <p:childTnLst>
                                    <p:set>
                                      <p:cBhvr>
                                        <p:cTn id="262" dur="1" fill="hold">
                                          <p:stCondLst>
                                            <p:cond delay="0"/>
                                          </p:stCondLst>
                                        </p:cTn>
                                        <p:tgtEl>
                                          <p:spTgt spid="349"/>
                                        </p:tgtEl>
                                        <p:attrNameLst>
                                          <p:attrName>style.visibility</p:attrName>
                                        </p:attrNameLst>
                                      </p:cBhvr>
                                      <p:to>
                                        <p:strVal val="hidden"/>
                                      </p:to>
                                    </p:set>
                                  </p:childTnLst>
                                </p:cTn>
                              </p:par>
                              <p:par>
                                <p:cTn id="263" presetID="1" presetClass="entr" presetSubtype="0" fill="hold" nodeType="withEffect">
                                  <p:stCondLst>
                                    <p:cond delay="300"/>
                                  </p:stCondLst>
                                  <p:childTnLst>
                                    <p:set>
                                      <p:cBhvr>
                                        <p:cTn id="264" dur="1" fill="hold">
                                          <p:stCondLst>
                                            <p:cond delay="0"/>
                                          </p:stCondLst>
                                        </p:cTn>
                                        <p:tgtEl>
                                          <p:spTgt spid="400"/>
                                        </p:tgtEl>
                                        <p:attrNameLst>
                                          <p:attrName>style.visibility</p:attrName>
                                        </p:attrNameLst>
                                      </p:cBhvr>
                                      <p:to>
                                        <p:strVal val="visible"/>
                                      </p:to>
                                    </p:set>
                                  </p:childTnLst>
                                </p:cTn>
                              </p:par>
                              <p:par>
                                <p:cTn id="265" presetID="18" presetClass="exit" presetSubtype="12" fill="hold" nodeType="withEffect">
                                  <p:stCondLst>
                                    <p:cond delay="300"/>
                                  </p:stCondLst>
                                  <p:childTnLst>
                                    <p:animEffect transition="out" filter="strips(downLeft)">
                                      <p:cBhvr>
                                        <p:cTn id="266" dur="700"/>
                                        <p:tgtEl>
                                          <p:spTgt spid="48"/>
                                        </p:tgtEl>
                                      </p:cBhvr>
                                    </p:animEffect>
                                    <p:set>
                                      <p:cBhvr>
                                        <p:cTn id="267" dur="1" fill="hold">
                                          <p:stCondLst>
                                            <p:cond delay="699"/>
                                          </p:stCondLst>
                                        </p:cTn>
                                        <p:tgtEl>
                                          <p:spTgt spid="48"/>
                                        </p:tgtEl>
                                        <p:attrNameLst>
                                          <p:attrName>style.visibility</p:attrName>
                                        </p:attrNameLst>
                                      </p:cBhvr>
                                      <p:to>
                                        <p:strVal val="hidden"/>
                                      </p:to>
                                    </p:set>
                                  </p:childTnLst>
                                </p:cTn>
                              </p:par>
                              <p:par>
                                <p:cTn id="268" presetID="18" presetClass="entr" presetSubtype="12" fill="hold" grpId="0" nodeType="withEffect">
                                  <p:stCondLst>
                                    <p:cond delay="300"/>
                                  </p:stCondLst>
                                  <p:childTnLst>
                                    <p:set>
                                      <p:cBhvr>
                                        <p:cTn id="269" dur="1" fill="hold">
                                          <p:stCondLst>
                                            <p:cond delay="0"/>
                                          </p:stCondLst>
                                        </p:cTn>
                                        <p:tgtEl>
                                          <p:spTgt spid="240"/>
                                        </p:tgtEl>
                                        <p:attrNameLst>
                                          <p:attrName>style.visibility</p:attrName>
                                        </p:attrNameLst>
                                      </p:cBhvr>
                                      <p:to>
                                        <p:strVal val="visible"/>
                                      </p:to>
                                    </p:set>
                                    <p:animEffect transition="in" filter="strips(downLeft)">
                                      <p:cBhvr>
                                        <p:cTn id="270" dur="700"/>
                                        <p:tgtEl>
                                          <p:spTgt spid="240"/>
                                        </p:tgtEl>
                                      </p:cBhvr>
                                    </p:animEffect>
                                  </p:childTnLst>
                                </p:cTn>
                              </p:par>
                              <p:par>
                                <p:cTn id="271" presetID="1" presetClass="exit" presetSubtype="0" fill="hold" grpId="1" nodeType="withEffect">
                                  <p:stCondLst>
                                    <p:cond delay="300"/>
                                  </p:stCondLst>
                                  <p:childTnLst>
                                    <p:set>
                                      <p:cBhvr>
                                        <p:cTn id="272" dur="1" fill="hold">
                                          <p:stCondLst>
                                            <p:cond delay="0"/>
                                          </p:stCondLst>
                                        </p:cTn>
                                        <p:tgtEl>
                                          <p:spTgt spid="151"/>
                                        </p:tgtEl>
                                        <p:attrNameLst>
                                          <p:attrName>style.visibility</p:attrName>
                                        </p:attrNameLst>
                                      </p:cBhvr>
                                      <p:to>
                                        <p:strVal val="hidden"/>
                                      </p:to>
                                    </p:set>
                                  </p:childTnLst>
                                </p:cTn>
                              </p:par>
                              <p:par>
                                <p:cTn id="273" presetID="1" presetClass="entr" presetSubtype="0" fill="hold" nodeType="withEffect">
                                  <p:stCondLst>
                                    <p:cond delay="300"/>
                                  </p:stCondLst>
                                  <p:childTnLst>
                                    <p:set>
                                      <p:cBhvr>
                                        <p:cTn id="274" dur="1" fill="hold">
                                          <p:stCondLst>
                                            <p:cond delay="0"/>
                                          </p:stCondLst>
                                        </p:cTn>
                                        <p:tgtEl>
                                          <p:spTgt spid="249"/>
                                        </p:tgtEl>
                                        <p:attrNameLst>
                                          <p:attrName>style.visibility</p:attrName>
                                        </p:attrNameLst>
                                      </p:cBhvr>
                                      <p:to>
                                        <p:strVal val="visible"/>
                                      </p:to>
                                    </p:set>
                                  </p:childTnLst>
                                </p:cTn>
                              </p:par>
                            </p:childTnLst>
                          </p:cTn>
                        </p:par>
                        <p:par>
                          <p:cTn id="275" fill="hold">
                            <p:stCondLst>
                              <p:cond delay="3400"/>
                            </p:stCondLst>
                            <p:childTnLst>
                              <p:par>
                                <p:cTn id="276" presetID="10" presetClass="entr" presetSubtype="0" fill="hold" nodeType="afterEffect">
                                  <p:stCondLst>
                                    <p:cond delay="0"/>
                                  </p:stCondLst>
                                  <p:childTnLst>
                                    <p:set>
                                      <p:cBhvr>
                                        <p:cTn id="277" dur="1" fill="hold">
                                          <p:stCondLst>
                                            <p:cond delay="0"/>
                                          </p:stCondLst>
                                        </p:cTn>
                                        <p:tgtEl>
                                          <p:spTgt spid="16"/>
                                        </p:tgtEl>
                                        <p:attrNameLst>
                                          <p:attrName>style.visibility</p:attrName>
                                        </p:attrNameLst>
                                      </p:cBhvr>
                                      <p:to>
                                        <p:strVal val="visible"/>
                                      </p:to>
                                    </p:set>
                                    <p:animEffect transition="in" filter="fade">
                                      <p:cBhvr>
                                        <p:cTn id="278" dur="500"/>
                                        <p:tgtEl>
                                          <p:spTgt spid="16"/>
                                        </p:tgtEl>
                                      </p:cBhvr>
                                    </p:animEffect>
                                  </p:childTnLst>
                                </p:cTn>
                              </p:par>
                            </p:childTnLst>
                          </p:cTn>
                        </p:par>
                        <p:par>
                          <p:cTn id="279" fill="hold">
                            <p:stCondLst>
                              <p:cond delay="3900"/>
                            </p:stCondLst>
                            <p:childTnLst>
                              <p:par>
                                <p:cTn id="280" presetID="1" presetClass="exit" presetSubtype="0" fill="hold" grpId="1" nodeType="afterEffect">
                                  <p:stCondLst>
                                    <p:cond delay="0"/>
                                  </p:stCondLst>
                                  <p:childTnLst>
                                    <p:set>
                                      <p:cBhvr>
                                        <p:cTn id="281" dur="1" fill="hold">
                                          <p:stCondLst>
                                            <p:cond delay="0"/>
                                          </p:stCondLst>
                                        </p:cTn>
                                        <p:tgtEl>
                                          <p:spTgt spid="198"/>
                                        </p:tgtEl>
                                        <p:attrNameLst>
                                          <p:attrName>style.visibility</p:attrName>
                                        </p:attrNameLst>
                                      </p:cBhvr>
                                      <p:to>
                                        <p:strVal val="hidden"/>
                                      </p:to>
                                    </p:set>
                                  </p:childTnLst>
                                </p:cTn>
                              </p:par>
                              <p:par>
                                <p:cTn id="282" presetID="1" presetClass="entr" presetSubtype="0" fill="hold" grpId="0" nodeType="withEffect">
                                  <p:stCondLst>
                                    <p:cond delay="0"/>
                                  </p:stCondLst>
                                  <p:childTnLst>
                                    <p:set>
                                      <p:cBhvr>
                                        <p:cTn id="283" dur="1" fill="hold">
                                          <p:stCondLst>
                                            <p:cond delay="0"/>
                                          </p:stCondLst>
                                        </p:cTn>
                                        <p:tgtEl>
                                          <p:spTgt spid="251"/>
                                        </p:tgtEl>
                                        <p:attrNameLst>
                                          <p:attrName>style.visibility</p:attrName>
                                        </p:attrNameLst>
                                      </p:cBhvr>
                                      <p:to>
                                        <p:strVal val="visible"/>
                                      </p:to>
                                    </p:set>
                                  </p:childTnLst>
                                </p:cTn>
                              </p:par>
                            </p:childTnLst>
                          </p:cTn>
                        </p:par>
                        <p:par>
                          <p:cTn id="284" fill="hold">
                            <p:stCondLst>
                              <p:cond delay="3900"/>
                            </p:stCondLst>
                            <p:childTnLst>
                              <p:par>
                                <p:cTn id="285" presetID="1" presetClass="exit" presetSubtype="0" fill="hold" grpId="0" nodeType="afterEffect">
                                  <p:stCondLst>
                                    <p:cond delay="300"/>
                                  </p:stCondLst>
                                  <p:childTnLst>
                                    <p:set>
                                      <p:cBhvr>
                                        <p:cTn id="286" dur="1" fill="hold">
                                          <p:stCondLst>
                                            <p:cond delay="0"/>
                                          </p:stCondLst>
                                        </p:cTn>
                                        <p:tgtEl>
                                          <p:spTgt spid="199"/>
                                        </p:tgtEl>
                                        <p:attrNameLst>
                                          <p:attrName>style.visibility</p:attrName>
                                        </p:attrNameLst>
                                      </p:cBhvr>
                                      <p:to>
                                        <p:strVal val="hidden"/>
                                      </p:to>
                                    </p:set>
                                  </p:childTnLst>
                                </p:cTn>
                              </p:par>
                              <p:par>
                                <p:cTn id="287" presetID="1" presetClass="entr" presetSubtype="0" fill="hold" grpId="0" nodeType="withEffect">
                                  <p:stCondLst>
                                    <p:cond delay="300"/>
                                  </p:stCondLst>
                                  <p:childTnLst>
                                    <p:set>
                                      <p:cBhvr>
                                        <p:cTn id="288" dur="1" fill="hold">
                                          <p:stCondLst>
                                            <p:cond delay="0"/>
                                          </p:stCondLst>
                                        </p:cTn>
                                        <p:tgtEl>
                                          <p:spTgt spid="252"/>
                                        </p:tgtEl>
                                        <p:attrNameLst>
                                          <p:attrName>style.visibility</p:attrName>
                                        </p:attrNameLst>
                                      </p:cBhvr>
                                      <p:to>
                                        <p:strVal val="visible"/>
                                      </p:to>
                                    </p:set>
                                  </p:childTnLst>
                                </p:cTn>
                              </p:par>
                            </p:childTnLst>
                          </p:cTn>
                        </p:par>
                        <p:par>
                          <p:cTn id="289" fill="hold">
                            <p:stCondLst>
                              <p:cond delay="4200"/>
                            </p:stCondLst>
                            <p:childTnLst>
                              <p:par>
                                <p:cTn id="290" presetID="1" presetClass="exit" presetSubtype="0" fill="hold" nodeType="afterEffect">
                                  <p:stCondLst>
                                    <p:cond delay="0"/>
                                  </p:stCondLst>
                                  <p:childTnLst>
                                    <p:set>
                                      <p:cBhvr>
                                        <p:cTn id="291" dur="1" fill="hold">
                                          <p:stCondLst>
                                            <p:cond delay="0"/>
                                          </p:stCondLst>
                                        </p:cTn>
                                        <p:tgtEl>
                                          <p:spTgt spid="16"/>
                                        </p:tgtEl>
                                        <p:attrNameLst>
                                          <p:attrName>style.visibility</p:attrName>
                                        </p:attrNameLst>
                                      </p:cBhvr>
                                      <p:to>
                                        <p:strVal val="hidden"/>
                                      </p:to>
                                    </p:set>
                                  </p:childTnLst>
                                </p:cTn>
                              </p:par>
                              <p:par>
                                <p:cTn id="292" presetID="1" presetClass="exit" presetSubtype="0" fill="hold" nodeType="withEffect">
                                  <p:stCondLst>
                                    <p:cond delay="200"/>
                                  </p:stCondLst>
                                  <p:childTnLst>
                                    <p:set>
                                      <p:cBhvr>
                                        <p:cTn id="293" dur="1" fill="hold">
                                          <p:stCondLst>
                                            <p:cond delay="0"/>
                                          </p:stCondLst>
                                        </p:cTn>
                                        <p:tgtEl>
                                          <p:spTgt spid="398"/>
                                        </p:tgtEl>
                                        <p:attrNameLst>
                                          <p:attrName>style.visibility</p:attrName>
                                        </p:attrNameLst>
                                      </p:cBhvr>
                                      <p:to>
                                        <p:strVal val="hidden"/>
                                      </p:to>
                                    </p:set>
                                  </p:childTnLst>
                                </p:cTn>
                              </p:par>
                            </p:childTnLst>
                          </p:cTn>
                        </p:par>
                        <p:par>
                          <p:cTn id="294" fill="hold">
                            <p:stCondLst>
                              <p:cond delay="4400"/>
                            </p:stCondLst>
                            <p:childTnLst>
                              <p:par>
                                <p:cTn id="295" presetID="0" presetClass="path" presetSubtype="0" fill="hold" grpId="4" nodeType="afterEffect">
                                  <p:stCondLst>
                                    <p:cond delay="0"/>
                                  </p:stCondLst>
                                  <p:childTnLst>
                                    <p:animMotion origin="layout" path="M 0.00018 0.08395 L 0.00018 0.10962 " pathEditMode="relative" rAng="0" ptsTypes="AA">
                                      <p:cBhvr>
                                        <p:cTn id="296" dur="500" fill="hold"/>
                                        <p:tgtEl>
                                          <p:spTgt spid="271"/>
                                        </p:tgtEl>
                                        <p:attrNameLst>
                                          <p:attrName>ppt_x</p:attrName>
                                          <p:attrName>ppt_y</p:attrName>
                                        </p:attrNameLst>
                                      </p:cBhvr>
                                      <p:rCtr x="0" y="13"/>
                                    </p:animMotion>
                                  </p:childTnLst>
                                </p:cTn>
                              </p:par>
                              <p:par>
                                <p:cTn id="297" presetID="18" presetClass="entr" presetSubtype="6" fill="hold" nodeType="withEffect">
                                  <p:stCondLst>
                                    <p:cond delay="0"/>
                                  </p:stCondLst>
                                  <p:childTnLst>
                                    <p:set>
                                      <p:cBhvr>
                                        <p:cTn id="298" dur="1" fill="hold">
                                          <p:stCondLst>
                                            <p:cond delay="0"/>
                                          </p:stCondLst>
                                        </p:cTn>
                                        <p:tgtEl>
                                          <p:spTgt spid="348"/>
                                        </p:tgtEl>
                                        <p:attrNameLst>
                                          <p:attrName>style.visibility</p:attrName>
                                        </p:attrNameLst>
                                      </p:cBhvr>
                                      <p:to>
                                        <p:strVal val="visible"/>
                                      </p:to>
                                    </p:set>
                                    <p:animEffect transition="in" filter="strips(downRight)">
                                      <p:cBhvr>
                                        <p:cTn id="299" dur="500"/>
                                        <p:tgtEl>
                                          <p:spTgt spid="348"/>
                                        </p:tgtEl>
                                      </p:cBhvr>
                                    </p:animEffect>
                                  </p:childTnLst>
                                </p:cTn>
                              </p:par>
                            </p:childTnLst>
                          </p:cTn>
                        </p:par>
                        <p:par>
                          <p:cTn id="300" fill="hold">
                            <p:stCondLst>
                              <p:cond delay="4900"/>
                            </p:stCondLst>
                            <p:childTnLst>
                              <p:par>
                                <p:cTn id="301" presetID="1" presetClass="exit" presetSubtype="0" fill="hold" nodeType="afterEffect">
                                  <p:stCondLst>
                                    <p:cond delay="300"/>
                                  </p:stCondLst>
                                  <p:childTnLst>
                                    <p:set>
                                      <p:cBhvr>
                                        <p:cTn id="302" dur="1" fill="hold">
                                          <p:stCondLst>
                                            <p:cond delay="0"/>
                                          </p:stCondLst>
                                        </p:cTn>
                                        <p:tgtEl>
                                          <p:spTgt spid="348"/>
                                        </p:tgtEl>
                                        <p:attrNameLst>
                                          <p:attrName>style.visibility</p:attrName>
                                        </p:attrNameLst>
                                      </p:cBhvr>
                                      <p:to>
                                        <p:strVal val="hidden"/>
                                      </p:to>
                                    </p:set>
                                  </p:childTnLst>
                                </p:cTn>
                              </p:par>
                            </p:childTnLst>
                          </p:cTn>
                        </p:par>
                        <p:par>
                          <p:cTn id="303" fill="hold">
                            <p:stCondLst>
                              <p:cond delay="5200"/>
                            </p:stCondLst>
                            <p:childTnLst>
                              <p:par>
                                <p:cTn id="304" presetID="1" presetClass="entr" presetSubtype="0" fill="hold" nodeType="afterEffect">
                                  <p:stCondLst>
                                    <p:cond delay="0"/>
                                  </p:stCondLst>
                                  <p:childTnLst>
                                    <p:set>
                                      <p:cBhvr>
                                        <p:cTn id="305" dur="1" fill="hold">
                                          <p:stCondLst>
                                            <p:cond delay="0"/>
                                          </p:stCondLst>
                                        </p:cTn>
                                        <p:tgtEl>
                                          <p:spTgt spid="399"/>
                                        </p:tgtEl>
                                        <p:attrNameLst>
                                          <p:attrName>style.visibility</p:attrName>
                                        </p:attrNameLst>
                                      </p:cBhvr>
                                      <p:to>
                                        <p:strVal val="visible"/>
                                      </p:to>
                                    </p:set>
                                  </p:childTnLst>
                                </p:cTn>
                              </p:par>
                              <p:par>
                                <p:cTn id="306" presetID="10" presetClass="entr" presetSubtype="0" fill="hold" nodeType="withEffect">
                                  <p:stCondLst>
                                    <p:cond delay="0"/>
                                  </p:stCondLst>
                                  <p:childTnLst>
                                    <p:set>
                                      <p:cBhvr>
                                        <p:cTn id="307" dur="1" fill="hold">
                                          <p:stCondLst>
                                            <p:cond delay="0"/>
                                          </p:stCondLst>
                                        </p:cTn>
                                        <p:tgtEl>
                                          <p:spTgt spid="20"/>
                                        </p:tgtEl>
                                        <p:attrNameLst>
                                          <p:attrName>style.visibility</p:attrName>
                                        </p:attrNameLst>
                                      </p:cBhvr>
                                      <p:to>
                                        <p:strVal val="visible"/>
                                      </p:to>
                                    </p:set>
                                    <p:animEffect transition="in" filter="fade">
                                      <p:cBhvr>
                                        <p:cTn id="308" dur="500"/>
                                        <p:tgtEl>
                                          <p:spTgt spid="20"/>
                                        </p:tgtEl>
                                      </p:cBhvr>
                                    </p:animEffect>
                                  </p:childTnLst>
                                </p:cTn>
                              </p:par>
                              <p:par>
                                <p:cTn id="309" presetID="18" presetClass="entr" presetSubtype="3" fill="hold" nodeType="withEffect">
                                  <p:stCondLst>
                                    <p:cond delay="0"/>
                                  </p:stCondLst>
                                  <p:childTnLst>
                                    <p:set>
                                      <p:cBhvr>
                                        <p:cTn id="310" dur="1" fill="hold">
                                          <p:stCondLst>
                                            <p:cond delay="0"/>
                                          </p:stCondLst>
                                        </p:cTn>
                                        <p:tgtEl>
                                          <p:spTgt spid="375"/>
                                        </p:tgtEl>
                                        <p:attrNameLst>
                                          <p:attrName>style.visibility</p:attrName>
                                        </p:attrNameLst>
                                      </p:cBhvr>
                                      <p:to>
                                        <p:strVal val="visible"/>
                                      </p:to>
                                    </p:set>
                                    <p:animEffect transition="in" filter="strips(upRight)">
                                      <p:cBhvr>
                                        <p:cTn id="311" dur="500"/>
                                        <p:tgtEl>
                                          <p:spTgt spid="375"/>
                                        </p:tgtEl>
                                      </p:cBhvr>
                                    </p:animEffect>
                                  </p:childTnLst>
                                </p:cTn>
                              </p:par>
                              <p:par>
                                <p:cTn id="312" presetID="18" presetClass="entr" presetSubtype="3" fill="hold" nodeType="withEffect">
                                  <p:stCondLst>
                                    <p:cond delay="0"/>
                                  </p:stCondLst>
                                  <p:childTnLst>
                                    <p:set>
                                      <p:cBhvr>
                                        <p:cTn id="313" dur="1" fill="hold">
                                          <p:stCondLst>
                                            <p:cond delay="0"/>
                                          </p:stCondLst>
                                        </p:cTn>
                                        <p:tgtEl>
                                          <p:spTgt spid="376"/>
                                        </p:tgtEl>
                                        <p:attrNameLst>
                                          <p:attrName>style.visibility</p:attrName>
                                        </p:attrNameLst>
                                      </p:cBhvr>
                                      <p:to>
                                        <p:strVal val="visible"/>
                                      </p:to>
                                    </p:set>
                                    <p:animEffect transition="in" filter="strips(upRight)">
                                      <p:cBhvr>
                                        <p:cTn id="314" dur="500"/>
                                        <p:tgtEl>
                                          <p:spTgt spid="376"/>
                                        </p:tgtEl>
                                      </p:cBhvr>
                                    </p:animEffect>
                                  </p:childTnLst>
                                </p:cTn>
                              </p:par>
                              <p:par>
                                <p:cTn id="315" presetID="18" presetClass="entr" presetSubtype="6" fill="hold" nodeType="withEffect">
                                  <p:stCondLst>
                                    <p:cond delay="0"/>
                                  </p:stCondLst>
                                  <p:childTnLst>
                                    <p:set>
                                      <p:cBhvr>
                                        <p:cTn id="316" dur="1" fill="hold">
                                          <p:stCondLst>
                                            <p:cond delay="0"/>
                                          </p:stCondLst>
                                        </p:cTn>
                                        <p:tgtEl>
                                          <p:spTgt spid="377"/>
                                        </p:tgtEl>
                                        <p:attrNameLst>
                                          <p:attrName>style.visibility</p:attrName>
                                        </p:attrNameLst>
                                      </p:cBhvr>
                                      <p:to>
                                        <p:strVal val="visible"/>
                                      </p:to>
                                    </p:set>
                                    <p:animEffect transition="in" filter="strips(downRight)">
                                      <p:cBhvr>
                                        <p:cTn id="317" dur="500"/>
                                        <p:tgtEl>
                                          <p:spTgt spid="377"/>
                                        </p:tgtEl>
                                      </p:cBhvr>
                                    </p:animEffect>
                                  </p:childTnLst>
                                </p:cTn>
                              </p:par>
                              <p:par>
                                <p:cTn id="318" presetID="18" presetClass="entr" presetSubtype="6" fill="hold" nodeType="withEffect">
                                  <p:stCondLst>
                                    <p:cond delay="0"/>
                                  </p:stCondLst>
                                  <p:childTnLst>
                                    <p:set>
                                      <p:cBhvr>
                                        <p:cTn id="319" dur="1" fill="hold">
                                          <p:stCondLst>
                                            <p:cond delay="0"/>
                                          </p:stCondLst>
                                        </p:cTn>
                                        <p:tgtEl>
                                          <p:spTgt spid="382"/>
                                        </p:tgtEl>
                                        <p:attrNameLst>
                                          <p:attrName>style.visibility</p:attrName>
                                        </p:attrNameLst>
                                      </p:cBhvr>
                                      <p:to>
                                        <p:strVal val="visible"/>
                                      </p:to>
                                    </p:set>
                                    <p:animEffect transition="in" filter="strips(downRight)">
                                      <p:cBhvr>
                                        <p:cTn id="320" dur="500"/>
                                        <p:tgtEl>
                                          <p:spTgt spid="382"/>
                                        </p:tgtEl>
                                      </p:cBhvr>
                                    </p:animEffect>
                                  </p:childTnLst>
                                </p:cTn>
                              </p:par>
                            </p:childTnLst>
                          </p:cTn>
                        </p:par>
                        <p:par>
                          <p:cTn id="321" fill="hold">
                            <p:stCondLst>
                              <p:cond delay="5700"/>
                            </p:stCondLst>
                            <p:childTnLst>
                              <p:par>
                                <p:cTn id="322" presetID="18" presetClass="exit" presetSubtype="12" fill="hold" grpId="0" nodeType="afterEffect">
                                  <p:stCondLst>
                                    <p:cond delay="0"/>
                                  </p:stCondLst>
                                  <p:childTnLst>
                                    <p:animEffect transition="out" filter="strips(downLeft)">
                                      <p:cBhvr>
                                        <p:cTn id="323" dur="700"/>
                                        <p:tgtEl>
                                          <p:spTgt spid="119"/>
                                        </p:tgtEl>
                                      </p:cBhvr>
                                    </p:animEffect>
                                    <p:set>
                                      <p:cBhvr>
                                        <p:cTn id="324" dur="1" fill="hold">
                                          <p:stCondLst>
                                            <p:cond delay="699"/>
                                          </p:stCondLst>
                                        </p:cTn>
                                        <p:tgtEl>
                                          <p:spTgt spid="119"/>
                                        </p:tgtEl>
                                        <p:attrNameLst>
                                          <p:attrName>style.visibility</p:attrName>
                                        </p:attrNameLst>
                                      </p:cBhvr>
                                      <p:to>
                                        <p:strVal val="hidden"/>
                                      </p:to>
                                    </p:set>
                                  </p:childTnLst>
                                </p:cTn>
                              </p:par>
                              <p:par>
                                <p:cTn id="325" presetID="1" presetClass="entr" presetSubtype="0" fill="hold" grpId="0" nodeType="withEffect">
                                  <p:stCondLst>
                                    <p:cond delay="0"/>
                                  </p:stCondLst>
                                  <p:childTnLst>
                                    <p:set>
                                      <p:cBhvr>
                                        <p:cTn id="326" dur="1" fill="hold">
                                          <p:stCondLst>
                                            <p:cond delay="0"/>
                                          </p:stCondLst>
                                        </p:cTn>
                                        <p:tgtEl>
                                          <p:spTgt spid="218"/>
                                        </p:tgtEl>
                                        <p:attrNameLst>
                                          <p:attrName>style.visibility</p:attrName>
                                        </p:attrNameLst>
                                      </p:cBhvr>
                                      <p:to>
                                        <p:strVal val="visible"/>
                                      </p:to>
                                    </p:set>
                                  </p:childTnLst>
                                </p:cTn>
                              </p:par>
                            </p:childTnLst>
                          </p:cTn>
                        </p:par>
                      </p:childTnLst>
                    </p:cTn>
                  </p:par>
                  <p:par>
                    <p:cTn id="327" fill="hold">
                      <p:stCondLst>
                        <p:cond delay="indefinite"/>
                      </p:stCondLst>
                      <p:childTnLst>
                        <p:par>
                          <p:cTn id="328" fill="hold">
                            <p:stCondLst>
                              <p:cond delay="0"/>
                            </p:stCondLst>
                            <p:childTnLst>
                              <p:par>
                                <p:cTn id="329" presetID="1" presetClass="exit" presetSubtype="0" fill="hold" nodeType="clickEffect">
                                  <p:stCondLst>
                                    <p:cond delay="0"/>
                                  </p:stCondLst>
                                  <p:childTnLst>
                                    <p:set>
                                      <p:cBhvr>
                                        <p:cTn id="330" dur="1" fill="hold">
                                          <p:stCondLst>
                                            <p:cond delay="0"/>
                                          </p:stCondLst>
                                        </p:cTn>
                                        <p:tgtEl>
                                          <p:spTgt spid="20"/>
                                        </p:tgtEl>
                                        <p:attrNameLst>
                                          <p:attrName>style.visibility</p:attrName>
                                        </p:attrNameLst>
                                      </p:cBhvr>
                                      <p:to>
                                        <p:strVal val="hidden"/>
                                      </p:to>
                                    </p:set>
                                  </p:childTnLst>
                                </p:cTn>
                              </p:par>
                              <p:par>
                                <p:cTn id="331" presetID="1" presetClass="exit" presetSubtype="0" fill="hold" nodeType="withEffect">
                                  <p:stCondLst>
                                    <p:cond delay="0"/>
                                  </p:stCondLst>
                                  <p:childTnLst>
                                    <p:set>
                                      <p:cBhvr>
                                        <p:cTn id="332" dur="1" fill="hold">
                                          <p:stCondLst>
                                            <p:cond delay="0"/>
                                          </p:stCondLst>
                                        </p:cTn>
                                        <p:tgtEl>
                                          <p:spTgt spid="375"/>
                                        </p:tgtEl>
                                        <p:attrNameLst>
                                          <p:attrName>style.visibility</p:attrName>
                                        </p:attrNameLst>
                                      </p:cBhvr>
                                      <p:to>
                                        <p:strVal val="hidden"/>
                                      </p:to>
                                    </p:set>
                                  </p:childTnLst>
                                </p:cTn>
                              </p:par>
                              <p:par>
                                <p:cTn id="333" presetID="1" presetClass="exit" presetSubtype="0" fill="hold" nodeType="withEffect">
                                  <p:stCondLst>
                                    <p:cond delay="0"/>
                                  </p:stCondLst>
                                  <p:childTnLst>
                                    <p:set>
                                      <p:cBhvr>
                                        <p:cTn id="334" dur="1" fill="hold">
                                          <p:stCondLst>
                                            <p:cond delay="0"/>
                                          </p:stCondLst>
                                        </p:cTn>
                                        <p:tgtEl>
                                          <p:spTgt spid="376"/>
                                        </p:tgtEl>
                                        <p:attrNameLst>
                                          <p:attrName>style.visibility</p:attrName>
                                        </p:attrNameLst>
                                      </p:cBhvr>
                                      <p:to>
                                        <p:strVal val="hidden"/>
                                      </p:to>
                                    </p:set>
                                  </p:childTnLst>
                                </p:cTn>
                              </p:par>
                              <p:par>
                                <p:cTn id="335" presetID="1" presetClass="exit" presetSubtype="0" fill="hold" nodeType="withEffect">
                                  <p:stCondLst>
                                    <p:cond delay="0"/>
                                  </p:stCondLst>
                                  <p:childTnLst>
                                    <p:set>
                                      <p:cBhvr>
                                        <p:cTn id="336" dur="1" fill="hold">
                                          <p:stCondLst>
                                            <p:cond delay="0"/>
                                          </p:stCondLst>
                                        </p:cTn>
                                        <p:tgtEl>
                                          <p:spTgt spid="382"/>
                                        </p:tgtEl>
                                        <p:attrNameLst>
                                          <p:attrName>style.visibility</p:attrName>
                                        </p:attrNameLst>
                                      </p:cBhvr>
                                      <p:to>
                                        <p:strVal val="hidden"/>
                                      </p:to>
                                    </p:set>
                                  </p:childTnLst>
                                </p:cTn>
                              </p:par>
                              <p:par>
                                <p:cTn id="337" presetID="1" presetClass="exit" presetSubtype="0" fill="hold" nodeType="withEffect">
                                  <p:stCondLst>
                                    <p:cond delay="0"/>
                                  </p:stCondLst>
                                  <p:childTnLst>
                                    <p:set>
                                      <p:cBhvr>
                                        <p:cTn id="338" dur="1" fill="hold">
                                          <p:stCondLst>
                                            <p:cond delay="0"/>
                                          </p:stCondLst>
                                        </p:cTn>
                                        <p:tgtEl>
                                          <p:spTgt spid="377"/>
                                        </p:tgtEl>
                                        <p:attrNameLst>
                                          <p:attrName>style.visibility</p:attrName>
                                        </p:attrNameLst>
                                      </p:cBhvr>
                                      <p:to>
                                        <p:strVal val="hidden"/>
                                      </p:to>
                                    </p:set>
                                  </p:childTnLst>
                                </p:cTn>
                              </p:par>
                              <p:par>
                                <p:cTn id="339" presetID="18" presetClass="exit" presetSubtype="12" fill="hold" nodeType="withEffect">
                                  <p:stCondLst>
                                    <p:cond delay="0"/>
                                  </p:stCondLst>
                                  <p:childTnLst>
                                    <p:animEffect transition="out" filter="strips(downLeft)">
                                      <p:cBhvr>
                                        <p:cTn id="340" dur="700"/>
                                        <p:tgtEl>
                                          <p:spTgt spid="58"/>
                                        </p:tgtEl>
                                      </p:cBhvr>
                                    </p:animEffect>
                                    <p:set>
                                      <p:cBhvr>
                                        <p:cTn id="341" dur="1" fill="hold">
                                          <p:stCondLst>
                                            <p:cond delay="699"/>
                                          </p:stCondLst>
                                        </p:cTn>
                                        <p:tgtEl>
                                          <p:spTgt spid="58"/>
                                        </p:tgtEl>
                                        <p:attrNameLst>
                                          <p:attrName>style.visibility</p:attrName>
                                        </p:attrNameLst>
                                      </p:cBhvr>
                                      <p:to>
                                        <p:strVal val="hidden"/>
                                      </p:to>
                                    </p:set>
                                  </p:childTnLst>
                                </p:cTn>
                              </p:par>
                              <p:par>
                                <p:cTn id="342" presetID="18" presetClass="entr" presetSubtype="12" fill="hold" nodeType="withEffect">
                                  <p:stCondLst>
                                    <p:cond delay="0"/>
                                  </p:stCondLst>
                                  <p:childTnLst>
                                    <p:set>
                                      <p:cBhvr>
                                        <p:cTn id="343" dur="1" fill="hold">
                                          <p:stCondLst>
                                            <p:cond delay="0"/>
                                          </p:stCondLst>
                                        </p:cTn>
                                        <p:tgtEl>
                                          <p:spTgt spid="250"/>
                                        </p:tgtEl>
                                        <p:attrNameLst>
                                          <p:attrName>style.visibility</p:attrName>
                                        </p:attrNameLst>
                                      </p:cBhvr>
                                      <p:to>
                                        <p:strVal val="visible"/>
                                      </p:to>
                                    </p:set>
                                    <p:animEffect transition="in" filter="strips(downLeft)">
                                      <p:cBhvr>
                                        <p:cTn id="344" dur="700"/>
                                        <p:tgtEl>
                                          <p:spTgt spid="250"/>
                                        </p:tgtEl>
                                      </p:cBhvr>
                                    </p:animEffect>
                                  </p:childTnLst>
                                </p:cTn>
                              </p:par>
                              <p:par>
                                <p:cTn id="345" presetID="1" presetClass="exit" presetSubtype="0" fill="hold" grpId="0" nodeType="withEffect">
                                  <p:stCondLst>
                                    <p:cond delay="0"/>
                                  </p:stCondLst>
                                  <p:childTnLst>
                                    <p:set>
                                      <p:cBhvr>
                                        <p:cTn id="346" dur="1" fill="hold">
                                          <p:stCondLst>
                                            <p:cond delay="0"/>
                                          </p:stCondLst>
                                        </p:cTn>
                                        <p:tgtEl>
                                          <p:spTgt spid="167"/>
                                        </p:tgtEl>
                                        <p:attrNameLst>
                                          <p:attrName>style.visibility</p:attrName>
                                        </p:attrNameLst>
                                      </p:cBhvr>
                                      <p:to>
                                        <p:strVal val="hidden"/>
                                      </p:to>
                                    </p:set>
                                  </p:childTnLst>
                                </p:cTn>
                              </p:par>
                              <p:par>
                                <p:cTn id="347" presetID="1" presetClass="entr" presetSubtype="0" fill="hold" nodeType="withEffect">
                                  <p:stCondLst>
                                    <p:cond delay="0"/>
                                  </p:stCondLst>
                                  <p:childTnLst>
                                    <p:set>
                                      <p:cBhvr>
                                        <p:cTn id="348" dur="1" fill="hold">
                                          <p:stCondLst>
                                            <p:cond delay="0"/>
                                          </p:stCondLst>
                                        </p:cTn>
                                        <p:tgtEl>
                                          <p:spTgt spid="305"/>
                                        </p:tgtEl>
                                        <p:attrNameLst>
                                          <p:attrName>style.visibility</p:attrName>
                                        </p:attrNameLst>
                                      </p:cBhvr>
                                      <p:to>
                                        <p:strVal val="visible"/>
                                      </p:to>
                                    </p:set>
                                  </p:childTnLst>
                                </p:cTn>
                              </p:par>
                            </p:childTnLst>
                          </p:cTn>
                        </p:par>
                        <p:par>
                          <p:cTn id="349" fill="hold">
                            <p:stCondLst>
                              <p:cond delay="700"/>
                            </p:stCondLst>
                            <p:childTnLst>
                              <p:par>
                                <p:cTn id="350" presetID="10" presetClass="entr" presetSubtype="0" fill="hold" nodeType="afterEffect">
                                  <p:stCondLst>
                                    <p:cond delay="0"/>
                                  </p:stCondLst>
                                  <p:childTnLst>
                                    <p:set>
                                      <p:cBhvr>
                                        <p:cTn id="351" dur="1" fill="hold">
                                          <p:stCondLst>
                                            <p:cond delay="0"/>
                                          </p:stCondLst>
                                        </p:cTn>
                                        <p:tgtEl>
                                          <p:spTgt spid="17"/>
                                        </p:tgtEl>
                                        <p:attrNameLst>
                                          <p:attrName>style.visibility</p:attrName>
                                        </p:attrNameLst>
                                      </p:cBhvr>
                                      <p:to>
                                        <p:strVal val="visible"/>
                                      </p:to>
                                    </p:set>
                                    <p:animEffect transition="in" filter="fade">
                                      <p:cBhvr>
                                        <p:cTn id="352" dur="500"/>
                                        <p:tgtEl>
                                          <p:spTgt spid="17"/>
                                        </p:tgtEl>
                                      </p:cBhvr>
                                    </p:animEffect>
                                  </p:childTnLst>
                                </p:cTn>
                              </p:par>
                            </p:childTnLst>
                          </p:cTn>
                        </p:par>
                        <p:par>
                          <p:cTn id="353" fill="hold">
                            <p:stCondLst>
                              <p:cond delay="1200"/>
                            </p:stCondLst>
                            <p:childTnLst>
                              <p:par>
                                <p:cTn id="354" presetID="1" presetClass="exit" presetSubtype="0" fill="hold" grpId="0" nodeType="afterEffect">
                                  <p:stCondLst>
                                    <p:cond delay="0"/>
                                  </p:stCondLst>
                                  <p:childTnLst>
                                    <p:set>
                                      <p:cBhvr>
                                        <p:cTn id="355" dur="1" fill="hold">
                                          <p:stCondLst>
                                            <p:cond delay="0"/>
                                          </p:stCondLst>
                                        </p:cTn>
                                        <p:tgtEl>
                                          <p:spTgt spid="241"/>
                                        </p:tgtEl>
                                        <p:attrNameLst>
                                          <p:attrName>style.visibility</p:attrName>
                                        </p:attrNameLst>
                                      </p:cBhvr>
                                      <p:to>
                                        <p:strVal val="hidden"/>
                                      </p:to>
                                    </p:set>
                                  </p:childTnLst>
                                </p:cTn>
                              </p:par>
                              <p:par>
                                <p:cTn id="356" presetID="1" presetClass="entr" presetSubtype="0" fill="hold" grpId="0" nodeType="withEffect">
                                  <p:stCondLst>
                                    <p:cond delay="0"/>
                                  </p:stCondLst>
                                  <p:childTnLst>
                                    <p:set>
                                      <p:cBhvr>
                                        <p:cTn id="357" dur="1" fill="hold">
                                          <p:stCondLst>
                                            <p:cond delay="0"/>
                                          </p:stCondLst>
                                        </p:cTn>
                                        <p:tgtEl>
                                          <p:spTgt spid="381"/>
                                        </p:tgtEl>
                                        <p:attrNameLst>
                                          <p:attrName>style.visibility</p:attrName>
                                        </p:attrNameLst>
                                      </p:cBhvr>
                                      <p:to>
                                        <p:strVal val="visible"/>
                                      </p:to>
                                    </p:set>
                                  </p:childTnLst>
                                </p:cTn>
                              </p:par>
                            </p:childTnLst>
                          </p:cTn>
                        </p:par>
                        <p:par>
                          <p:cTn id="358" fill="hold">
                            <p:stCondLst>
                              <p:cond delay="1200"/>
                            </p:stCondLst>
                            <p:childTnLst>
                              <p:par>
                                <p:cTn id="359" presetID="1" presetClass="exit" presetSubtype="0" fill="hold" grpId="1" nodeType="afterEffect">
                                  <p:stCondLst>
                                    <p:cond delay="300"/>
                                  </p:stCondLst>
                                  <p:childTnLst>
                                    <p:set>
                                      <p:cBhvr>
                                        <p:cTn id="360" dur="1" fill="hold">
                                          <p:stCondLst>
                                            <p:cond delay="0"/>
                                          </p:stCondLst>
                                        </p:cTn>
                                        <p:tgtEl>
                                          <p:spTgt spid="242"/>
                                        </p:tgtEl>
                                        <p:attrNameLst>
                                          <p:attrName>style.visibility</p:attrName>
                                        </p:attrNameLst>
                                      </p:cBhvr>
                                      <p:to>
                                        <p:strVal val="hidden"/>
                                      </p:to>
                                    </p:set>
                                  </p:childTnLst>
                                </p:cTn>
                              </p:par>
                              <p:par>
                                <p:cTn id="361" presetID="1" presetClass="entr" presetSubtype="0" fill="hold" grpId="0" nodeType="withEffect">
                                  <p:stCondLst>
                                    <p:cond delay="300"/>
                                  </p:stCondLst>
                                  <p:childTnLst>
                                    <p:set>
                                      <p:cBhvr>
                                        <p:cTn id="362" dur="1" fill="hold">
                                          <p:stCondLst>
                                            <p:cond delay="0"/>
                                          </p:stCondLst>
                                        </p:cTn>
                                        <p:tgtEl>
                                          <p:spTgt spid="223"/>
                                        </p:tgtEl>
                                        <p:attrNameLst>
                                          <p:attrName>style.visibility</p:attrName>
                                        </p:attrNameLst>
                                      </p:cBhvr>
                                      <p:to>
                                        <p:strVal val="visible"/>
                                      </p:to>
                                    </p:set>
                                  </p:childTnLst>
                                </p:cTn>
                              </p:par>
                            </p:childTnLst>
                          </p:cTn>
                        </p:par>
                        <p:par>
                          <p:cTn id="363" fill="hold">
                            <p:stCondLst>
                              <p:cond delay="1500"/>
                            </p:stCondLst>
                            <p:childTnLst>
                              <p:par>
                                <p:cTn id="364" presetID="1" presetClass="exit" presetSubtype="0" fill="hold" nodeType="afterEffect">
                                  <p:stCondLst>
                                    <p:cond delay="300"/>
                                  </p:stCondLst>
                                  <p:childTnLst>
                                    <p:set>
                                      <p:cBhvr>
                                        <p:cTn id="365" dur="1" fill="hold">
                                          <p:stCondLst>
                                            <p:cond delay="0"/>
                                          </p:stCondLst>
                                        </p:cTn>
                                        <p:tgtEl>
                                          <p:spTgt spid="17"/>
                                        </p:tgtEl>
                                        <p:attrNameLst>
                                          <p:attrName>style.visibility</p:attrName>
                                        </p:attrNameLst>
                                      </p:cBhvr>
                                      <p:to>
                                        <p:strVal val="hidden"/>
                                      </p:to>
                                    </p:set>
                                  </p:childTnLst>
                                </p:cTn>
                              </p:par>
                              <p:par>
                                <p:cTn id="366" presetID="1" presetClass="exit" presetSubtype="0" fill="hold" nodeType="withEffect">
                                  <p:stCondLst>
                                    <p:cond delay="300"/>
                                  </p:stCondLst>
                                  <p:childTnLst>
                                    <p:set>
                                      <p:cBhvr>
                                        <p:cTn id="367" dur="1" fill="hold">
                                          <p:stCondLst>
                                            <p:cond delay="0"/>
                                          </p:stCondLst>
                                        </p:cTn>
                                        <p:tgtEl>
                                          <p:spTgt spid="397"/>
                                        </p:tgtEl>
                                        <p:attrNameLst>
                                          <p:attrName>style.visibility</p:attrName>
                                        </p:attrNameLst>
                                      </p:cBhvr>
                                      <p:to>
                                        <p:strVal val="hidden"/>
                                      </p:to>
                                    </p:set>
                                  </p:childTnLst>
                                </p:cTn>
                              </p:par>
                            </p:childTnLst>
                          </p:cTn>
                        </p:par>
                        <p:par>
                          <p:cTn id="368" fill="hold">
                            <p:stCondLst>
                              <p:cond delay="1800"/>
                            </p:stCondLst>
                            <p:childTnLst>
                              <p:par>
                                <p:cTn id="369" presetID="18" presetClass="entr" presetSubtype="6" fill="hold" nodeType="afterEffect">
                                  <p:stCondLst>
                                    <p:cond delay="0"/>
                                  </p:stCondLst>
                                  <p:childTnLst>
                                    <p:set>
                                      <p:cBhvr>
                                        <p:cTn id="370" dur="1" fill="hold">
                                          <p:stCondLst>
                                            <p:cond delay="0"/>
                                          </p:stCondLst>
                                        </p:cTn>
                                        <p:tgtEl>
                                          <p:spTgt spid="390"/>
                                        </p:tgtEl>
                                        <p:attrNameLst>
                                          <p:attrName>style.visibility</p:attrName>
                                        </p:attrNameLst>
                                      </p:cBhvr>
                                      <p:to>
                                        <p:strVal val="visible"/>
                                      </p:to>
                                    </p:set>
                                    <p:animEffect transition="in" filter="strips(downRight)">
                                      <p:cBhvr>
                                        <p:cTn id="371" dur="500"/>
                                        <p:tgtEl>
                                          <p:spTgt spid="390"/>
                                        </p:tgtEl>
                                      </p:cBhvr>
                                    </p:animEffect>
                                  </p:childTnLst>
                                </p:cTn>
                              </p:par>
                              <p:par>
                                <p:cTn id="372" presetID="0" presetClass="path" presetSubtype="0" accel="50000" decel="50000" fill="hold" grpId="5" nodeType="withEffect">
                                  <p:stCondLst>
                                    <p:cond delay="0"/>
                                  </p:stCondLst>
                                  <p:childTnLst>
                                    <p:animMotion origin="layout" path="M 0.00018 0.10939 L 0.00018 0.13506 " pathEditMode="relative" rAng="0" ptsTypes="AA">
                                      <p:cBhvr>
                                        <p:cTn id="373" dur="500" fill="hold"/>
                                        <p:tgtEl>
                                          <p:spTgt spid="271"/>
                                        </p:tgtEl>
                                        <p:attrNameLst>
                                          <p:attrName>ppt_x</p:attrName>
                                          <p:attrName>ppt_y</p:attrName>
                                        </p:attrNameLst>
                                      </p:cBhvr>
                                      <p:rCtr x="0" y="13"/>
                                    </p:animMotion>
                                  </p:childTnLst>
                                </p:cTn>
                              </p:par>
                            </p:childTnLst>
                          </p:cTn>
                        </p:par>
                        <p:par>
                          <p:cTn id="374" fill="hold">
                            <p:stCondLst>
                              <p:cond delay="2300"/>
                            </p:stCondLst>
                            <p:childTnLst>
                              <p:par>
                                <p:cTn id="375" presetID="1" presetClass="exit" presetSubtype="0" fill="hold" nodeType="afterEffect">
                                  <p:stCondLst>
                                    <p:cond delay="300"/>
                                  </p:stCondLst>
                                  <p:childTnLst>
                                    <p:set>
                                      <p:cBhvr>
                                        <p:cTn id="376" dur="1" fill="hold">
                                          <p:stCondLst>
                                            <p:cond delay="0"/>
                                          </p:stCondLst>
                                        </p:cTn>
                                        <p:tgtEl>
                                          <p:spTgt spid="390"/>
                                        </p:tgtEl>
                                        <p:attrNameLst>
                                          <p:attrName>style.visibility</p:attrName>
                                        </p:attrNameLst>
                                      </p:cBhvr>
                                      <p:to>
                                        <p:strVal val="hidden"/>
                                      </p:to>
                                    </p:set>
                                  </p:childTnLst>
                                </p:cTn>
                              </p:par>
                            </p:childTnLst>
                          </p:cTn>
                        </p:par>
                        <p:par>
                          <p:cTn id="377" fill="hold">
                            <p:stCondLst>
                              <p:cond delay="2600"/>
                            </p:stCondLst>
                            <p:childTnLst>
                              <p:par>
                                <p:cTn id="378" presetID="1" presetClass="entr" presetSubtype="0" fill="hold" nodeType="afterEffect">
                                  <p:stCondLst>
                                    <p:cond delay="0"/>
                                  </p:stCondLst>
                                  <p:childTnLst>
                                    <p:set>
                                      <p:cBhvr>
                                        <p:cTn id="379" dur="1" fill="hold">
                                          <p:stCondLst>
                                            <p:cond delay="0"/>
                                          </p:stCondLst>
                                        </p:cTn>
                                        <p:tgtEl>
                                          <p:spTgt spid="402"/>
                                        </p:tgtEl>
                                        <p:attrNameLst>
                                          <p:attrName>style.visibility</p:attrName>
                                        </p:attrNameLst>
                                      </p:cBhvr>
                                      <p:to>
                                        <p:strVal val="visible"/>
                                      </p:to>
                                    </p:set>
                                  </p:childTnLst>
                                </p:cTn>
                              </p:par>
                              <p:par>
                                <p:cTn id="380" presetID="18" presetClass="exit" presetSubtype="12" fill="hold" nodeType="withEffect">
                                  <p:stCondLst>
                                    <p:cond delay="0"/>
                                  </p:stCondLst>
                                  <p:childTnLst>
                                    <p:animEffect transition="out" filter="strips(downLeft)">
                                      <p:cBhvr>
                                        <p:cTn id="381" dur="700"/>
                                        <p:tgtEl>
                                          <p:spTgt spid="68"/>
                                        </p:tgtEl>
                                      </p:cBhvr>
                                    </p:animEffect>
                                    <p:set>
                                      <p:cBhvr>
                                        <p:cTn id="382" dur="1" fill="hold">
                                          <p:stCondLst>
                                            <p:cond delay="699"/>
                                          </p:stCondLst>
                                        </p:cTn>
                                        <p:tgtEl>
                                          <p:spTgt spid="68"/>
                                        </p:tgtEl>
                                        <p:attrNameLst>
                                          <p:attrName>style.visibility</p:attrName>
                                        </p:attrNameLst>
                                      </p:cBhvr>
                                      <p:to>
                                        <p:strVal val="hidden"/>
                                      </p:to>
                                    </p:set>
                                  </p:childTnLst>
                                </p:cTn>
                              </p:par>
                              <p:par>
                                <p:cTn id="383" presetID="18" presetClass="entr" presetSubtype="12" fill="hold" nodeType="withEffect">
                                  <p:stCondLst>
                                    <p:cond delay="0"/>
                                  </p:stCondLst>
                                  <p:childTnLst>
                                    <p:set>
                                      <p:cBhvr>
                                        <p:cTn id="384" dur="1" fill="hold">
                                          <p:stCondLst>
                                            <p:cond delay="0"/>
                                          </p:stCondLst>
                                        </p:cTn>
                                        <p:tgtEl>
                                          <p:spTgt spid="229"/>
                                        </p:tgtEl>
                                        <p:attrNameLst>
                                          <p:attrName>style.visibility</p:attrName>
                                        </p:attrNameLst>
                                      </p:cBhvr>
                                      <p:to>
                                        <p:strVal val="visible"/>
                                      </p:to>
                                    </p:set>
                                    <p:animEffect transition="in" filter="strips(downLeft)">
                                      <p:cBhvr>
                                        <p:cTn id="385" dur="700"/>
                                        <p:tgtEl>
                                          <p:spTgt spid="229"/>
                                        </p:tgtEl>
                                      </p:cBhvr>
                                    </p:animEffect>
                                  </p:childTnLst>
                                </p:cTn>
                              </p:par>
                              <p:par>
                                <p:cTn id="386" presetID="1" presetClass="entr" presetSubtype="0" fill="hold" nodeType="withEffect">
                                  <p:stCondLst>
                                    <p:cond delay="0"/>
                                  </p:stCondLst>
                                  <p:childTnLst>
                                    <p:set>
                                      <p:cBhvr>
                                        <p:cTn id="387" dur="1" fill="hold">
                                          <p:stCondLst>
                                            <p:cond delay="0"/>
                                          </p:stCondLst>
                                        </p:cTn>
                                        <p:tgtEl>
                                          <p:spTgt spid="306"/>
                                        </p:tgtEl>
                                        <p:attrNameLst>
                                          <p:attrName>style.visibility</p:attrName>
                                        </p:attrNameLst>
                                      </p:cBhvr>
                                      <p:to>
                                        <p:strVal val="visible"/>
                                      </p:to>
                                    </p:set>
                                  </p:childTnLst>
                                </p:cTn>
                              </p:par>
                            </p:childTnLst>
                          </p:cTn>
                        </p:par>
                        <p:par>
                          <p:cTn id="388" fill="hold">
                            <p:stCondLst>
                              <p:cond delay="3300"/>
                            </p:stCondLst>
                            <p:childTnLst>
                              <p:par>
                                <p:cTn id="389" presetID="10" presetClass="entr" presetSubtype="0" fill="hold" nodeType="afterEffect">
                                  <p:stCondLst>
                                    <p:cond delay="0"/>
                                  </p:stCondLst>
                                  <p:childTnLst>
                                    <p:set>
                                      <p:cBhvr>
                                        <p:cTn id="390" dur="1" fill="hold">
                                          <p:stCondLst>
                                            <p:cond delay="0"/>
                                          </p:stCondLst>
                                        </p:cTn>
                                        <p:tgtEl>
                                          <p:spTgt spid="18"/>
                                        </p:tgtEl>
                                        <p:attrNameLst>
                                          <p:attrName>style.visibility</p:attrName>
                                        </p:attrNameLst>
                                      </p:cBhvr>
                                      <p:to>
                                        <p:strVal val="visible"/>
                                      </p:to>
                                    </p:set>
                                    <p:animEffect transition="in" filter="fade">
                                      <p:cBhvr>
                                        <p:cTn id="391" dur="500"/>
                                        <p:tgtEl>
                                          <p:spTgt spid="18"/>
                                        </p:tgtEl>
                                      </p:cBhvr>
                                    </p:animEffect>
                                  </p:childTnLst>
                                </p:cTn>
                              </p:par>
                            </p:childTnLst>
                          </p:cTn>
                        </p:par>
                        <p:par>
                          <p:cTn id="392" fill="hold">
                            <p:stCondLst>
                              <p:cond delay="3800"/>
                            </p:stCondLst>
                            <p:childTnLst>
                              <p:par>
                                <p:cTn id="393" presetID="1" presetClass="exit" presetSubtype="0" fill="hold" grpId="0" nodeType="afterEffect">
                                  <p:stCondLst>
                                    <p:cond delay="0"/>
                                  </p:stCondLst>
                                  <p:childTnLst>
                                    <p:set>
                                      <p:cBhvr>
                                        <p:cTn id="394" dur="1" fill="hold">
                                          <p:stCondLst>
                                            <p:cond delay="0"/>
                                          </p:stCondLst>
                                        </p:cTn>
                                        <p:tgtEl>
                                          <p:spTgt spid="249"/>
                                        </p:tgtEl>
                                        <p:attrNameLst>
                                          <p:attrName>style.visibility</p:attrName>
                                        </p:attrNameLst>
                                      </p:cBhvr>
                                      <p:to>
                                        <p:strVal val="hidden"/>
                                      </p:to>
                                    </p:set>
                                  </p:childTnLst>
                                </p:cTn>
                              </p:par>
                              <p:par>
                                <p:cTn id="395" presetID="1" presetClass="entr" presetSubtype="0" fill="hold" grpId="0" nodeType="withEffect">
                                  <p:stCondLst>
                                    <p:cond delay="0"/>
                                  </p:stCondLst>
                                  <p:childTnLst>
                                    <p:set>
                                      <p:cBhvr>
                                        <p:cTn id="396" dur="1" fill="hold">
                                          <p:stCondLst>
                                            <p:cond delay="0"/>
                                          </p:stCondLst>
                                        </p:cTn>
                                        <p:tgtEl>
                                          <p:spTgt spid="222"/>
                                        </p:tgtEl>
                                        <p:attrNameLst>
                                          <p:attrName>style.visibility</p:attrName>
                                        </p:attrNameLst>
                                      </p:cBhvr>
                                      <p:to>
                                        <p:strVal val="visible"/>
                                      </p:to>
                                    </p:set>
                                  </p:childTnLst>
                                </p:cTn>
                              </p:par>
                            </p:childTnLst>
                          </p:cTn>
                        </p:par>
                        <p:par>
                          <p:cTn id="397" fill="hold">
                            <p:stCondLst>
                              <p:cond delay="3800"/>
                            </p:stCondLst>
                            <p:childTnLst>
                              <p:par>
                                <p:cTn id="398" presetID="1" presetClass="exit" presetSubtype="0" fill="hold" grpId="1" nodeType="afterEffect">
                                  <p:stCondLst>
                                    <p:cond delay="300"/>
                                  </p:stCondLst>
                                  <p:childTnLst>
                                    <p:set>
                                      <p:cBhvr>
                                        <p:cTn id="399" dur="1" fill="hold">
                                          <p:stCondLst>
                                            <p:cond delay="0"/>
                                          </p:stCondLst>
                                        </p:cTn>
                                        <p:tgtEl>
                                          <p:spTgt spid="251"/>
                                        </p:tgtEl>
                                        <p:attrNameLst>
                                          <p:attrName>style.visibility</p:attrName>
                                        </p:attrNameLst>
                                      </p:cBhvr>
                                      <p:to>
                                        <p:strVal val="hidden"/>
                                      </p:to>
                                    </p:set>
                                  </p:childTnLst>
                                </p:cTn>
                              </p:par>
                              <p:par>
                                <p:cTn id="400" presetID="1" presetClass="entr" presetSubtype="0" fill="hold" nodeType="withEffect">
                                  <p:stCondLst>
                                    <p:cond delay="300"/>
                                  </p:stCondLst>
                                  <p:childTnLst>
                                    <p:set>
                                      <p:cBhvr>
                                        <p:cTn id="401" dur="1" fill="hold">
                                          <p:stCondLst>
                                            <p:cond delay="0"/>
                                          </p:stCondLst>
                                        </p:cTn>
                                        <p:tgtEl>
                                          <p:spTgt spid="388"/>
                                        </p:tgtEl>
                                        <p:attrNameLst>
                                          <p:attrName>style.visibility</p:attrName>
                                        </p:attrNameLst>
                                      </p:cBhvr>
                                      <p:to>
                                        <p:strVal val="visible"/>
                                      </p:to>
                                    </p:set>
                                  </p:childTnLst>
                                </p:cTn>
                              </p:par>
                            </p:childTnLst>
                          </p:cTn>
                        </p:par>
                        <p:par>
                          <p:cTn id="402" fill="hold">
                            <p:stCondLst>
                              <p:cond delay="4100"/>
                            </p:stCondLst>
                            <p:childTnLst>
                              <p:par>
                                <p:cTn id="403" presetID="1" presetClass="exit" presetSubtype="0" fill="hold" nodeType="afterEffect">
                                  <p:stCondLst>
                                    <p:cond delay="300"/>
                                  </p:stCondLst>
                                  <p:childTnLst>
                                    <p:set>
                                      <p:cBhvr>
                                        <p:cTn id="404" dur="1" fill="hold">
                                          <p:stCondLst>
                                            <p:cond delay="0"/>
                                          </p:stCondLst>
                                        </p:cTn>
                                        <p:tgtEl>
                                          <p:spTgt spid="18"/>
                                        </p:tgtEl>
                                        <p:attrNameLst>
                                          <p:attrName>style.visibility</p:attrName>
                                        </p:attrNameLst>
                                      </p:cBhvr>
                                      <p:to>
                                        <p:strVal val="hidden"/>
                                      </p:to>
                                    </p:set>
                                  </p:childTnLst>
                                </p:cTn>
                              </p:par>
                              <p:par>
                                <p:cTn id="405" presetID="1" presetClass="exit" presetSubtype="0" fill="hold" nodeType="withEffect">
                                  <p:stCondLst>
                                    <p:cond delay="300"/>
                                  </p:stCondLst>
                                  <p:childTnLst>
                                    <p:set>
                                      <p:cBhvr>
                                        <p:cTn id="406" dur="1" fill="hold">
                                          <p:stCondLst>
                                            <p:cond delay="0"/>
                                          </p:stCondLst>
                                        </p:cTn>
                                        <p:tgtEl>
                                          <p:spTgt spid="396"/>
                                        </p:tgtEl>
                                        <p:attrNameLst>
                                          <p:attrName>style.visibility</p:attrName>
                                        </p:attrNameLst>
                                      </p:cBhvr>
                                      <p:to>
                                        <p:strVal val="hidden"/>
                                      </p:to>
                                    </p:set>
                                  </p:childTnLst>
                                </p:cTn>
                              </p:par>
                              <p:par>
                                <p:cTn id="407" presetID="1" presetClass="exit" presetSubtype="0" fill="hold" grpId="0" nodeType="withEffect">
                                  <p:stCondLst>
                                    <p:cond delay="300"/>
                                  </p:stCondLst>
                                  <p:childTnLst>
                                    <p:set>
                                      <p:cBhvr>
                                        <p:cTn id="408" dur="1" fill="hold">
                                          <p:stCondLst>
                                            <p:cond delay="0"/>
                                          </p:stCondLst>
                                        </p:cTn>
                                        <p:tgtEl>
                                          <p:spTgt spid="192"/>
                                        </p:tgtEl>
                                        <p:attrNameLst>
                                          <p:attrName>style.visibility</p:attrName>
                                        </p:attrNameLst>
                                      </p:cBhvr>
                                      <p:to>
                                        <p:strVal val="hidden"/>
                                      </p:to>
                                    </p:set>
                                  </p:childTnLst>
                                </p:cTn>
                              </p:par>
                            </p:childTnLst>
                          </p:cTn>
                        </p:par>
                        <p:par>
                          <p:cTn id="409" fill="hold">
                            <p:stCondLst>
                              <p:cond delay="4400"/>
                            </p:stCondLst>
                            <p:childTnLst>
                              <p:par>
                                <p:cTn id="410" presetID="0" presetClass="path" presetSubtype="0" accel="50000" decel="50000" fill="hold" grpId="6" nodeType="afterEffect">
                                  <p:stCondLst>
                                    <p:cond delay="0"/>
                                  </p:stCondLst>
                                  <p:childTnLst>
                                    <p:animMotion origin="layout" path="M 5E-6 0.13506 L 5E-6 0.16073 " pathEditMode="relative" rAng="0" ptsTypes="AA">
                                      <p:cBhvr>
                                        <p:cTn id="411" dur="500" fill="hold"/>
                                        <p:tgtEl>
                                          <p:spTgt spid="271"/>
                                        </p:tgtEl>
                                        <p:attrNameLst>
                                          <p:attrName>ppt_x</p:attrName>
                                          <p:attrName>ppt_y</p:attrName>
                                        </p:attrNameLst>
                                      </p:cBhvr>
                                      <p:rCtr x="0" y="13"/>
                                    </p:animMotion>
                                  </p:childTnLst>
                                </p:cTn>
                              </p:par>
                              <p:par>
                                <p:cTn id="412" presetID="18" presetClass="entr" presetSubtype="6" fill="hold" nodeType="withEffect">
                                  <p:stCondLst>
                                    <p:cond delay="0"/>
                                  </p:stCondLst>
                                  <p:childTnLst>
                                    <p:set>
                                      <p:cBhvr>
                                        <p:cTn id="413" dur="1" fill="hold">
                                          <p:stCondLst>
                                            <p:cond delay="0"/>
                                          </p:stCondLst>
                                        </p:cTn>
                                        <p:tgtEl>
                                          <p:spTgt spid="389"/>
                                        </p:tgtEl>
                                        <p:attrNameLst>
                                          <p:attrName>style.visibility</p:attrName>
                                        </p:attrNameLst>
                                      </p:cBhvr>
                                      <p:to>
                                        <p:strVal val="visible"/>
                                      </p:to>
                                    </p:set>
                                    <p:animEffect transition="in" filter="strips(downRight)">
                                      <p:cBhvr>
                                        <p:cTn id="414" dur="500"/>
                                        <p:tgtEl>
                                          <p:spTgt spid="389"/>
                                        </p:tgtEl>
                                      </p:cBhvr>
                                    </p:animEffect>
                                  </p:childTnLst>
                                </p:cTn>
                              </p:par>
                            </p:childTnLst>
                          </p:cTn>
                        </p:par>
                        <p:par>
                          <p:cTn id="415" fill="hold">
                            <p:stCondLst>
                              <p:cond delay="4900"/>
                            </p:stCondLst>
                            <p:childTnLst>
                              <p:par>
                                <p:cTn id="416" presetID="1" presetClass="exit" presetSubtype="0" fill="hold" nodeType="afterEffect">
                                  <p:stCondLst>
                                    <p:cond delay="300"/>
                                  </p:stCondLst>
                                  <p:childTnLst>
                                    <p:set>
                                      <p:cBhvr>
                                        <p:cTn id="417" dur="1" fill="hold">
                                          <p:stCondLst>
                                            <p:cond delay="0"/>
                                          </p:stCondLst>
                                        </p:cTn>
                                        <p:tgtEl>
                                          <p:spTgt spid="389"/>
                                        </p:tgtEl>
                                        <p:attrNameLst>
                                          <p:attrName>style.visibility</p:attrName>
                                        </p:attrNameLst>
                                      </p:cBhvr>
                                      <p:to>
                                        <p:strVal val="hidden"/>
                                      </p:to>
                                    </p:set>
                                  </p:childTnLst>
                                </p:cTn>
                              </p:par>
                              <p:par>
                                <p:cTn id="418" presetID="1" presetClass="entr" presetSubtype="0" fill="hold" nodeType="withEffect">
                                  <p:stCondLst>
                                    <p:cond delay="300"/>
                                  </p:stCondLst>
                                  <p:childTnLst>
                                    <p:set>
                                      <p:cBhvr>
                                        <p:cTn id="419" dur="1" fill="hold">
                                          <p:stCondLst>
                                            <p:cond delay="0"/>
                                          </p:stCondLst>
                                        </p:cTn>
                                        <p:tgtEl>
                                          <p:spTgt spid="401"/>
                                        </p:tgtEl>
                                        <p:attrNameLst>
                                          <p:attrName>style.visibility</p:attrName>
                                        </p:attrNameLst>
                                      </p:cBhvr>
                                      <p:to>
                                        <p:strVal val="visible"/>
                                      </p:to>
                                    </p:set>
                                  </p:childTnLst>
                                </p:cTn>
                              </p:par>
                              <p:par>
                                <p:cTn id="420" presetID="10" presetClass="entr" presetSubtype="0" fill="hold" nodeType="withEffect">
                                  <p:stCondLst>
                                    <p:cond delay="300"/>
                                  </p:stCondLst>
                                  <p:childTnLst>
                                    <p:set>
                                      <p:cBhvr>
                                        <p:cTn id="421" dur="1" fill="hold">
                                          <p:stCondLst>
                                            <p:cond delay="0"/>
                                          </p:stCondLst>
                                        </p:cTn>
                                        <p:tgtEl>
                                          <p:spTgt spid="21"/>
                                        </p:tgtEl>
                                        <p:attrNameLst>
                                          <p:attrName>style.visibility</p:attrName>
                                        </p:attrNameLst>
                                      </p:cBhvr>
                                      <p:to>
                                        <p:strVal val="visible"/>
                                      </p:to>
                                    </p:set>
                                    <p:animEffect transition="in" filter="fade">
                                      <p:cBhvr>
                                        <p:cTn id="422" dur="500"/>
                                        <p:tgtEl>
                                          <p:spTgt spid="21"/>
                                        </p:tgtEl>
                                      </p:cBhvr>
                                    </p:animEffect>
                                  </p:childTnLst>
                                </p:cTn>
                              </p:par>
                              <p:par>
                                <p:cTn id="423" presetID="18" presetClass="entr" presetSubtype="3" fill="hold" nodeType="withEffect">
                                  <p:stCondLst>
                                    <p:cond delay="300"/>
                                  </p:stCondLst>
                                  <p:childTnLst>
                                    <p:set>
                                      <p:cBhvr>
                                        <p:cTn id="424" dur="1" fill="hold">
                                          <p:stCondLst>
                                            <p:cond delay="0"/>
                                          </p:stCondLst>
                                        </p:cTn>
                                        <p:tgtEl>
                                          <p:spTgt spid="409"/>
                                        </p:tgtEl>
                                        <p:attrNameLst>
                                          <p:attrName>style.visibility</p:attrName>
                                        </p:attrNameLst>
                                      </p:cBhvr>
                                      <p:to>
                                        <p:strVal val="visible"/>
                                      </p:to>
                                    </p:set>
                                    <p:animEffect transition="in" filter="strips(upRight)">
                                      <p:cBhvr>
                                        <p:cTn id="425" dur="500"/>
                                        <p:tgtEl>
                                          <p:spTgt spid="409"/>
                                        </p:tgtEl>
                                      </p:cBhvr>
                                    </p:animEffect>
                                  </p:childTnLst>
                                </p:cTn>
                              </p:par>
                              <p:par>
                                <p:cTn id="426" presetID="18" presetClass="entr" presetSubtype="3" fill="hold" nodeType="withEffect">
                                  <p:stCondLst>
                                    <p:cond delay="300"/>
                                  </p:stCondLst>
                                  <p:childTnLst>
                                    <p:set>
                                      <p:cBhvr>
                                        <p:cTn id="427" dur="1" fill="hold">
                                          <p:stCondLst>
                                            <p:cond delay="0"/>
                                          </p:stCondLst>
                                        </p:cTn>
                                        <p:tgtEl>
                                          <p:spTgt spid="410"/>
                                        </p:tgtEl>
                                        <p:attrNameLst>
                                          <p:attrName>style.visibility</p:attrName>
                                        </p:attrNameLst>
                                      </p:cBhvr>
                                      <p:to>
                                        <p:strVal val="visible"/>
                                      </p:to>
                                    </p:set>
                                    <p:animEffect transition="in" filter="strips(upRight)">
                                      <p:cBhvr>
                                        <p:cTn id="428" dur="500"/>
                                        <p:tgtEl>
                                          <p:spTgt spid="410"/>
                                        </p:tgtEl>
                                      </p:cBhvr>
                                    </p:animEffect>
                                  </p:childTnLst>
                                </p:cTn>
                              </p:par>
                              <p:par>
                                <p:cTn id="429" presetID="18" presetClass="entr" presetSubtype="6" fill="hold" nodeType="withEffect">
                                  <p:stCondLst>
                                    <p:cond delay="300"/>
                                  </p:stCondLst>
                                  <p:childTnLst>
                                    <p:set>
                                      <p:cBhvr>
                                        <p:cTn id="430" dur="1" fill="hold">
                                          <p:stCondLst>
                                            <p:cond delay="0"/>
                                          </p:stCondLst>
                                        </p:cTn>
                                        <p:tgtEl>
                                          <p:spTgt spid="411"/>
                                        </p:tgtEl>
                                        <p:attrNameLst>
                                          <p:attrName>style.visibility</p:attrName>
                                        </p:attrNameLst>
                                      </p:cBhvr>
                                      <p:to>
                                        <p:strVal val="visible"/>
                                      </p:to>
                                    </p:set>
                                    <p:animEffect transition="in" filter="strips(downRight)">
                                      <p:cBhvr>
                                        <p:cTn id="431" dur="500"/>
                                        <p:tgtEl>
                                          <p:spTgt spid="411"/>
                                        </p:tgtEl>
                                      </p:cBhvr>
                                    </p:animEffect>
                                  </p:childTnLst>
                                </p:cTn>
                              </p:par>
                              <p:par>
                                <p:cTn id="432" presetID="18" presetClass="entr" presetSubtype="6" fill="hold" nodeType="withEffect">
                                  <p:stCondLst>
                                    <p:cond delay="300"/>
                                  </p:stCondLst>
                                  <p:childTnLst>
                                    <p:set>
                                      <p:cBhvr>
                                        <p:cTn id="433" dur="1" fill="hold">
                                          <p:stCondLst>
                                            <p:cond delay="0"/>
                                          </p:stCondLst>
                                        </p:cTn>
                                        <p:tgtEl>
                                          <p:spTgt spid="412"/>
                                        </p:tgtEl>
                                        <p:attrNameLst>
                                          <p:attrName>style.visibility</p:attrName>
                                        </p:attrNameLst>
                                      </p:cBhvr>
                                      <p:to>
                                        <p:strVal val="visible"/>
                                      </p:to>
                                    </p:set>
                                    <p:animEffect transition="in" filter="strips(downRight)">
                                      <p:cBhvr>
                                        <p:cTn id="434" dur="500"/>
                                        <p:tgtEl>
                                          <p:spTgt spid="412"/>
                                        </p:tgtEl>
                                      </p:cBhvr>
                                    </p:animEffect>
                                  </p:childTnLst>
                                </p:cTn>
                              </p:par>
                            </p:childTnLst>
                          </p:cTn>
                        </p:par>
                        <p:par>
                          <p:cTn id="435" fill="hold">
                            <p:stCondLst>
                              <p:cond delay="5700"/>
                            </p:stCondLst>
                            <p:childTnLst>
                              <p:par>
                                <p:cTn id="436" presetID="18" presetClass="exit" presetSubtype="12" fill="hold" grpId="0" nodeType="afterEffect">
                                  <p:stCondLst>
                                    <p:cond delay="0"/>
                                  </p:stCondLst>
                                  <p:childTnLst>
                                    <p:animEffect transition="out" filter="strips(downLeft)">
                                      <p:cBhvr>
                                        <p:cTn id="437" dur="700"/>
                                        <p:tgtEl>
                                          <p:spTgt spid="120"/>
                                        </p:tgtEl>
                                      </p:cBhvr>
                                    </p:animEffect>
                                    <p:set>
                                      <p:cBhvr>
                                        <p:cTn id="438" dur="1" fill="hold">
                                          <p:stCondLst>
                                            <p:cond delay="699"/>
                                          </p:stCondLst>
                                        </p:cTn>
                                        <p:tgtEl>
                                          <p:spTgt spid="120"/>
                                        </p:tgtEl>
                                        <p:attrNameLst>
                                          <p:attrName>style.visibility</p:attrName>
                                        </p:attrNameLst>
                                      </p:cBhvr>
                                      <p:to>
                                        <p:strVal val="hidden"/>
                                      </p:to>
                                    </p:set>
                                  </p:childTnLst>
                                </p:cTn>
                              </p:par>
                              <p:par>
                                <p:cTn id="439" presetID="1" presetClass="entr" presetSubtype="0" fill="hold" grpId="0" nodeType="withEffect">
                                  <p:stCondLst>
                                    <p:cond delay="0"/>
                                  </p:stCondLst>
                                  <p:childTnLst>
                                    <p:set>
                                      <p:cBhvr>
                                        <p:cTn id="440" dur="1" fill="hold">
                                          <p:stCondLst>
                                            <p:cond delay="0"/>
                                          </p:stCondLst>
                                        </p:cTn>
                                        <p:tgtEl>
                                          <p:spTgt spid="267"/>
                                        </p:tgtEl>
                                        <p:attrNameLst>
                                          <p:attrName>style.visibility</p:attrName>
                                        </p:attrNameLst>
                                      </p:cBhvr>
                                      <p:to>
                                        <p:strVal val="visible"/>
                                      </p:to>
                                    </p:set>
                                  </p:childTnLst>
                                </p:cTn>
                              </p:par>
                            </p:childTnLst>
                          </p:cTn>
                        </p:par>
                      </p:childTnLst>
                    </p:cTn>
                  </p:par>
                  <p:par>
                    <p:cTn id="441" fill="hold">
                      <p:stCondLst>
                        <p:cond delay="indefinite"/>
                      </p:stCondLst>
                      <p:childTnLst>
                        <p:par>
                          <p:cTn id="442" fill="hold">
                            <p:stCondLst>
                              <p:cond delay="0"/>
                            </p:stCondLst>
                            <p:childTnLst>
                              <p:par>
                                <p:cTn id="443" presetID="1" presetClass="exit" presetSubtype="0" fill="hold" nodeType="clickEffect">
                                  <p:stCondLst>
                                    <p:cond delay="0"/>
                                  </p:stCondLst>
                                  <p:childTnLst>
                                    <p:set>
                                      <p:cBhvr>
                                        <p:cTn id="444" dur="1" fill="hold">
                                          <p:stCondLst>
                                            <p:cond delay="0"/>
                                          </p:stCondLst>
                                        </p:cTn>
                                        <p:tgtEl>
                                          <p:spTgt spid="21"/>
                                        </p:tgtEl>
                                        <p:attrNameLst>
                                          <p:attrName>style.visibility</p:attrName>
                                        </p:attrNameLst>
                                      </p:cBhvr>
                                      <p:to>
                                        <p:strVal val="hidden"/>
                                      </p:to>
                                    </p:set>
                                  </p:childTnLst>
                                </p:cTn>
                              </p:par>
                              <p:par>
                                <p:cTn id="445" presetID="1" presetClass="exit" presetSubtype="0" fill="hold" nodeType="withEffect">
                                  <p:stCondLst>
                                    <p:cond delay="0"/>
                                  </p:stCondLst>
                                  <p:childTnLst>
                                    <p:set>
                                      <p:cBhvr>
                                        <p:cTn id="446" dur="1" fill="hold">
                                          <p:stCondLst>
                                            <p:cond delay="0"/>
                                          </p:stCondLst>
                                        </p:cTn>
                                        <p:tgtEl>
                                          <p:spTgt spid="409"/>
                                        </p:tgtEl>
                                        <p:attrNameLst>
                                          <p:attrName>style.visibility</p:attrName>
                                        </p:attrNameLst>
                                      </p:cBhvr>
                                      <p:to>
                                        <p:strVal val="hidden"/>
                                      </p:to>
                                    </p:set>
                                  </p:childTnLst>
                                </p:cTn>
                              </p:par>
                              <p:par>
                                <p:cTn id="447" presetID="1" presetClass="exit" presetSubtype="0" fill="hold" nodeType="withEffect">
                                  <p:stCondLst>
                                    <p:cond delay="0"/>
                                  </p:stCondLst>
                                  <p:childTnLst>
                                    <p:set>
                                      <p:cBhvr>
                                        <p:cTn id="448" dur="1" fill="hold">
                                          <p:stCondLst>
                                            <p:cond delay="0"/>
                                          </p:stCondLst>
                                        </p:cTn>
                                        <p:tgtEl>
                                          <p:spTgt spid="410"/>
                                        </p:tgtEl>
                                        <p:attrNameLst>
                                          <p:attrName>style.visibility</p:attrName>
                                        </p:attrNameLst>
                                      </p:cBhvr>
                                      <p:to>
                                        <p:strVal val="hidden"/>
                                      </p:to>
                                    </p:set>
                                  </p:childTnLst>
                                </p:cTn>
                              </p:par>
                              <p:par>
                                <p:cTn id="449" presetID="1" presetClass="exit" presetSubtype="0" fill="hold" nodeType="withEffect">
                                  <p:stCondLst>
                                    <p:cond delay="0"/>
                                  </p:stCondLst>
                                  <p:childTnLst>
                                    <p:set>
                                      <p:cBhvr>
                                        <p:cTn id="450" dur="1" fill="hold">
                                          <p:stCondLst>
                                            <p:cond delay="0"/>
                                          </p:stCondLst>
                                        </p:cTn>
                                        <p:tgtEl>
                                          <p:spTgt spid="412"/>
                                        </p:tgtEl>
                                        <p:attrNameLst>
                                          <p:attrName>style.visibility</p:attrName>
                                        </p:attrNameLst>
                                      </p:cBhvr>
                                      <p:to>
                                        <p:strVal val="hidden"/>
                                      </p:to>
                                    </p:set>
                                  </p:childTnLst>
                                </p:cTn>
                              </p:par>
                              <p:par>
                                <p:cTn id="451" presetID="1" presetClass="exit" presetSubtype="0" fill="hold" nodeType="withEffect">
                                  <p:stCondLst>
                                    <p:cond delay="0"/>
                                  </p:stCondLst>
                                  <p:childTnLst>
                                    <p:set>
                                      <p:cBhvr>
                                        <p:cTn id="452" dur="1" fill="hold">
                                          <p:stCondLst>
                                            <p:cond delay="0"/>
                                          </p:stCondLst>
                                        </p:cTn>
                                        <p:tgtEl>
                                          <p:spTgt spid="411"/>
                                        </p:tgtEl>
                                        <p:attrNameLst>
                                          <p:attrName>style.visibility</p:attrName>
                                        </p:attrNameLst>
                                      </p:cBhvr>
                                      <p:to>
                                        <p:strVal val="hidden"/>
                                      </p:to>
                                    </p:set>
                                  </p:childTnLst>
                                </p:cTn>
                              </p:par>
                              <p:par>
                                <p:cTn id="453" presetID="10" presetClass="entr" presetSubtype="0" fill="hold" nodeType="withEffect">
                                  <p:stCondLst>
                                    <p:cond delay="0"/>
                                  </p:stCondLst>
                                  <p:childTnLst>
                                    <p:set>
                                      <p:cBhvr>
                                        <p:cTn id="454" dur="1" fill="hold">
                                          <p:stCondLst>
                                            <p:cond delay="0"/>
                                          </p:stCondLst>
                                        </p:cTn>
                                        <p:tgtEl>
                                          <p:spTgt spid="7"/>
                                        </p:tgtEl>
                                        <p:attrNameLst>
                                          <p:attrName>style.visibility</p:attrName>
                                        </p:attrNameLst>
                                      </p:cBhvr>
                                      <p:to>
                                        <p:strVal val="visible"/>
                                      </p:to>
                                    </p:set>
                                    <p:animEffect transition="in" filter="fade">
                                      <p:cBhvr>
                                        <p:cTn id="455" dur="500"/>
                                        <p:tgtEl>
                                          <p:spTgt spid="7"/>
                                        </p:tgtEl>
                                      </p:cBhvr>
                                    </p:animEffect>
                                  </p:childTnLst>
                                </p:cTn>
                              </p:par>
                            </p:childTnLst>
                          </p:cTn>
                        </p:par>
                        <p:par>
                          <p:cTn id="456" fill="hold">
                            <p:stCondLst>
                              <p:cond delay="500"/>
                            </p:stCondLst>
                            <p:childTnLst>
                              <p:par>
                                <p:cTn id="457" presetID="1" presetClass="exit" presetSubtype="0" fill="hold" grpId="1" nodeType="afterEffect">
                                  <p:stCondLst>
                                    <p:cond delay="0"/>
                                  </p:stCondLst>
                                  <p:childTnLst>
                                    <p:set>
                                      <p:cBhvr>
                                        <p:cTn id="458" dur="1" fill="hold">
                                          <p:stCondLst>
                                            <p:cond delay="0"/>
                                          </p:stCondLst>
                                        </p:cTn>
                                        <p:tgtEl>
                                          <p:spTgt spid="181"/>
                                        </p:tgtEl>
                                        <p:attrNameLst>
                                          <p:attrName>style.visibility</p:attrName>
                                        </p:attrNameLst>
                                      </p:cBhvr>
                                      <p:to>
                                        <p:strVal val="hidden"/>
                                      </p:to>
                                    </p:set>
                                  </p:childTnLst>
                                </p:cTn>
                              </p:par>
                              <p:par>
                                <p:cTn id="459" presetID="1" presetClass="entr" presetSubtype="0" fill="hold" grpId="0" nodeType="withEffect">
                                  <p:stCondLst>
                                    <p:cond delay="0"/>
                                  </p:stCondLst>
                                  <p:childTnLst>
                                    <p:set>
                                      <p:cBhvr>
                                        <p:cTn id="460"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2" grpId="0" animBg="1"/>
      <p:bldP spid="43" grpId="0" animBg="1"/>
      <p:bldP spid="44" grpId="0" animBg="1"/>
      <p:bldP spid="45" grpId="0" animBg="1"/>
      <p:bldP spid="46" grpId="0" animBg="1"/>
      <p:bldP spid="76" grpId="0" animBg="1"/>
      <p:bldP spid="77" grpId="0"/>
      <p:bldP spid="77" grpId="1"/>
      <p:bldP spid="79" grpId="0"/>
      <p:bldP spid="79" grpId="1"/>
      <p:bldP spid="78" grpId="0"/>
      <p:bldP spid="78" grpId="1"/>
      <p:bldP spid="85" grpId="0" animBg="1"/>
      <p:bldP spid="95" grpId="0"/>
      <p:bldP spid="102" grpId="0" animBg="1"/>
      <p:bldP spid="102" grpId="1" animBg="1"/>
      <p:bldP spid="128" grpId="0"/>
      <p:bldP spid="128" grpId="1"/>
      <p:bldP spid="141" grpId="0" animBg="1"/>
      <p:bldP spid="141" grpId="1" animBg="1"/>
      <p:bldP spid="142" grpId="0" animBg="1"/>
      <p:bldP spid="149" grpId="0"/>
      <p:bldP spid="149" grpId="1"/>
      <p:bldP spid="150" grpId="0" animBg="1"/>
      <p:bldP spid="150" grpId="1" animBg="1"/>
      <p:bldP spid="151" grpId="0" animBg="1"/>
      <p:bldP spid="151" grpId="1" animBg="1"/>
      <p:bldP spid="161" grpId="0"/>
      <p:bldP spid="166" grpId="0" animBg="1"/>
      <p:bldP spid="167" grpId="0" animBg="1"/>
      <p:bldP spid="187" grpId="0"/>
      <p:bldP spid="187" grpId="1"/>
      <p:bldP spid="190" grpId="0" animBg="1"/>
      <p:bldP spid="190" grpId="1" animBg="1"/>
      <p:bldP spid="192" grpId="0" animBg="1"/>
      <p:bldP spid="198" grpId="0"/>
      <p:bldP spid="198" grpId="1"/>
      <p:bldP spid="199" grpId="0" animBg="1"/>
      <p:bldP spid="200" grpId="0" animBg="1"/>
      <p:bldP spid="240" grpId="0" animBg="1"/>
      <p:bldP spid="241" grpId="0"/>
      <p:bldP spid="242" grpId="0" animBg="1"/>
      <p:bldP spid="242" grpId="1" animBg="1"/>
      <p:bldP spid="243" grpId="0" animBg="1"/>
      <p:bldP spid="249" grpId="0"/>
      <p:bldP spid="251" grpId="0" animBg="1"/>
      <p:bldP spid="251" grpId="1" animBg="1"/>
      <p:bldP spid="252" grpId="0" animBg="1"/>
      <p:bldP spid="381" grpId="0" animBg="1"/>
      <p:bldP spid="222" grpId="0" animBg="1"/>
      <p:bldP spid="223" grpId="0" animBg="1"/>
      <p:bldP spid="114" grpId="0" animBg="1"/>
      <p:bldP spid="119" grpId="0" animBg="1"/>
      <p:bldP spid="120" grpId="0" animBg="1"/>
      <p:bldP spid="267" grpId="0"/>
      <p:bldP spid="218" grpId="0"/>
      <p:bldP spid="181" grpId="0"/>
      <p:bldP spid="181" grpId="1"/>
      <p:bldP spid="208" grpId="0" animBg="1"/>
      <p:bldP spid="271" grpId="0" animBg="1"/>
      <p:bldP spid="271" grpId="1" animBg="1"/>
      <p:bldP spid="271" grpId="2" animBg="1"/>
      <p:bldP spid="271" grpId="3" animBg="1"/>
      <p:bldP spid="271" grpId="4" animBg="1"/>
      <p:bldP spid="271" grpId="5" animBg="1"/>
      <p:bldP spid="271" grpId="6"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2" name="Straight Connector 141"/>
          <p:cNvCxnSpPr/>
          <p:nvPr/>
        </p:nvCxnSpPr>
        <p:spPr>
          <a:xfrm rot="16200000" flipH="1">
            <a:off x="2229118" y="4377519"/>
            <a:ext cx="4810838" cy="13648"/>
          </a:xfrm>
          <a:prstGeom prst="line">
            <a:avLst/>
          </a:prstGeom>
          <a:ln w="5080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Interleaved Multilevel Streaming</a:t>
            </a:r>
            <a:endParaRPr lang="en-US" dirty="0"/>
          </a:p>
        </p:txBody>
      </p:sp>
      <p:sp>
        <p:nvSpPr>
          <p:cNvPr id="3" name="Content Placeholder 2"/>
          <p:cNvSpPr>
            <a:spLocks noGrp="1"/>
          </p:cNvSpPr>
          <p:nvPr>
            <p:ph idx="1"/>
          </p:nvPr>
        </p:nvSpPr>
        <p:spPr>
          <a:xfrm>
            <a:off x="457200" y="1159223"/>
            <a:ext cx="8229600" cy="4525963"/>
          </a:xfrm>
        </p:spPr>
        <p:txBody>
          <a:bodyPr>
            <a:normAutofit/>
          </a:bodyPr>
          <a:lstStyle/>
          <a:p>
            <a:pPr marL="0" indent="0">
              <a:buNone/>
            </a:pPr>
            <a:r>
              <a:rPr lang="en-US" dirty="0" smtClean="0"/>
              <a:t>Processing at one level is buffered for the next.</a:t>
            </a:r>
          </a:p>
          <a:p>
            <a:pPr marL="0" indent="0">
              <a:buNone/>
            </a:pPr>
            <a:endParaRPr lang="en-US" dirty="0" smtClean="0"/>
          </a:p>
        </p:txBody>
      </p:sp>
      <p:sp>
        <p:nvSpPr>
          <p:cNvPr id="294" name="Rounded Rectangle 293"/>
          <p:cNvSpPr/>
          <p:nvPr/>
        </p:nvSpPr>
        <p:spPr>
          <a:xfrm>
            <a:off x="7848600" y="2436946"/>
            <a:ext cx="1219200" cy="304800"/>
          </a:xfrm>
          <a:prstGeom prst="roundRect">
            <a:avLst/>
          </a:prstGeom>
          <a:solidFill>
            <a:schemeClr val="accent1">
              <a:lumMod val="60000"/>
              <a:lumOff val="4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2"/>
                </a:solidFill>
              </a:rPr>
              <a:t>Solution</a:t>
            </a:r>
          </a:p>
        </p:txBody>
      </p:sp>
      <p:cxnSp>
        <p:nvCxnSpPr>
          <p:cNvPr id="298" name="Straight Arrow Connector 297"/>
          <p:cNvCxnSpPr>
            <a:stCxn id="43" idx="3"/>
          </p:cNvCxnSpPr>
          <p:nvPr/>
        </p:nvCxnSpPr>
        <p:spPr>
          <a:xfrm flipV="1">
            <a:off x="1524000" y="2568650"/>
            <a:ext cx="457200" cy="2306"/>
          </a:xfrm>
          <a:prstGeom prst="straightConnector1">
            <a:avLst/>
          </a:prstGeom>
          <a:ln w="38100">
            <a:prstDash val="sysDash"/>
            <a:headEnd type="non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a:stCxn id="43" idx="3"/>
          </p:cNvCxnSpPr>
          <p:nvPr/>
        </p:nvCxnSpPr>
        <p:spPr>
          <a:xfrm flipV="1">
            <a:off x="1524000" y="2568650"/>
            <a:ext cx="457200" cy="2306"/>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301" name="Straight Arrow Connector 300"/>
          <p:cNvCxnSpPr>
            <a:stCxn id="294" idx="1"/>
          </p:cNvCxnSpPr>
          <p:nvPr/>
        </p:nvCxnSpPr>
        <p:spPr>
          <a:xfrm rot="10800000" flipV="1">
            <a:off x="7391400" y="2589346"/>
            <a:ext cx="457200" cy="6"/>
          </a:xfrm>
          <a:prstGeom prst="straightConnector1">
            <a:avLst/>
          </a:prstGeom>
          <a:ln w="38100">
            <a:prstDash val="sysDash"/>
            <a:headEnd type="triangl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295" name="Straight Arrow Connector 294"/>
          <p:cNvCxnSpPr>
            <a:endCxn id="294" idx="1"/>
          </p:cNvCxnSpPr>
          <p:nvPr/>
        </p:nvCxnSpPr>
        <p:spPr>
          <a:xfrm flipV="1">
            <a:off x="7391400" y="2589346"/>
            <a:ext cx="457200" cy="6"/>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43" name="Rounded Rectangle 42"/>
          <p:cNvSpPr/>
          <p:nvPr/>
        </p:nvSpPr>
        <p:spPr>
          <a:xfrm>
            <a:off x="76200" y="2418556"/>
            <a:ext cx="1447800" cy="304800"/>
          </a:xfrm>
          <a:prstGeom prst="roundRect">
            <a:avLst/>
          </a:prstGeom>
          <a:solidFill>
            <a:schemeClr val="accent1">
              <a:lumMod val="60000"/>
              <a:lumOff val="4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2"/>
                </a:solidFill>
              </a:rPr>
              <a:t>Constraints</a:t>
            </a:r>
          </a:p>
        </p:txBody>
      </p:sp>
      <p:cxnSp>
        <p:nvCxnSpPr>
          <p:cNvPr id="97" name="Straight Arrow Connector 96"/>
          <p:cNvCxnSpPr/>
          <p:nvPr/>
        </p:nvCxnSpPr>
        <p:spPr>
          <a:xfrm>
            <a:off x="3048000" y="2782563"/>
            <a:ext cx="1249220" cy="0"/>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V="1">
            <a:off x="4983020" y="2780015"/>
            <a:ext cx="1341580" cy="0"/>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nvGrpSpPr>
          <p:cNvPr id="6" name="Group 83"/>
          <p:cNvGrpSpPr/>
          <p:nvPr/>
        </p:nvGrpSpPr>
        <p:grpSpPr>
          <a:xfrm>
            <a:off x="3020717" y="3034038"/>
            <a:ext cx="3109823" cy="2984809"/>
            <a:chOff x="3020717" y="3034038"/>
            <a:chExt cx="3109823" cy="2984809"/>
          </a:xfrm>
        </p:grpSpPr>
        <p:cxnSp>
          <p:nvCxnSpPr>
            <p:cNvPr id="57" name="Straight Arrow Connector 56"/>
            <p:cNvCxnSpPr>
              <a:stCxn id="132" idx="3"/>
              <a:endCxn id="125" idx="1"/>
            </p:cNvCxnSpPr>
            <p:nvPr/>
          </p:nvCxnSpPr>
          <p:spPr>
            <a:xfrm>
              <a:off x="3332776" y="3915882"/>
              <a:ext cx="1295796" cy="328844"/>
            </a:xfrm>
            <a:prstGeom prst="straightConnector1">
              <a:avLst/>
            </a:prstGeom>
            <a:ln w="76200">
              <a:headEnd type="none" w="sm" len="sm"/>
              <a:tailEnd type="stealth" w="sm" len="med"/>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135" idx="1"/>
              <a:endCxn id="125" idx="1"/>
            </p:cNvCxnSpPr>
            <p:nvPr/>
          </p:nvCxnSpPr>
          <p:spPr>
            <a:xfrm rot="10800000" flipV="1">
              <a:off x="4628573" y="3773382"/>
              <a:ext cx="1501967" cy="471344"/>
            </a:xfrm>
            <a:prstGeom prst="straightConnector1">
              <a:avLst/>
            </a:prstGeom>
            <a:ln w="76200">
              <a:headEnd type="stealth"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135" idx="1"/>
              <a:endCxn id="126" idx="3"/>
            </p:cNvCxnSpPr>
            <p:nvPr/>
          </p:nvCxnSpPr>
          <p:spPr>
            <a:xfrm rot="10800000">
              <a:off x="4640121" y="3209958"/>
              <a:ext cx="1490419" cy="563425"/>
            </a:xfrm>
            <a:prstGeom prst="straightConnector1">
              <a:avLst/>
            </a:prstGeom>
            <a:ln w="76200">
              <a:headEnd type="none" w="sm" len="med"/>
              <a:tailEnd type="stealth" w="sm" len="med"/>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133" idx="3"/>
              <a:endCxn id="125" idx="3"/>
            </p:cNvCxnSpPr>
            <p:nvPr/>
          </p:nvCxnSpPr>
          <p:spPr>
            <a:xfrm flipV="1">
              <a:off x="4230911" y="5006726"/>
              <a:ext cx="397661" cy="714060"/>
            </a:xfrm>
            <a:prstGeom prst="straightConnector1">
              <a:avLst/>
            </a:prstGeom>
            <a:ln w="76200">
              <a:headEnd type="stealth"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134" idx="1"/>
              <a:endCxn id="125" idx="3"/>
            </p:cNvCxnSpPr>
            <p:nvPr/>
          </p:nvCxnSpPr>
          <p:spPr>
            <a:xfrm rot="10800000">
              <a:off x="4628572" y="5006726"/>
              <a:ext cx="619992" cy="571560"/>
            </a:xfrm>
            <a:prstGeom prst="straightConnector1">
              <a:avLst/>
            </a:prstGeom>
            <a:ln w="76200">
              <a:headEnd type="none" w="sm" len="sm"/>
              <a:tailEnd type="stealth" w="sm" len="med"/>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133" idx="3"/>
              <a:endCxn id="128" idx="0"/>
            </p:cNvCxnSpPr>
            <p:nvPr/>
          </p:nvCxnSpPr>
          <p:spPr>
            <a:xfrm>
              <a:off x="4230911" y="5720786"/>
              <a:ext cx="446153" cy="298061"/>
            </a:xfrm>
            <a:prstGeom prst="straightConnector1">
              <a:avLst/>
            </a:prstGeom>
            <a:ln w="76200">
              <a:headEnd type="none" w="sm" len="sm"/>
              <a:tailEnd type="stealth" w="sm" len="med"/>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134" idx="1"/>
              <a:endCxn id="128" idx="0"/>
            </p:cNvCxnSpPr>
            <p:nvPr/>
          </p:nvCxnSpPr>
          <p:spPr>
            <a:xfrm rot="10800000" flipV="1">
              <a:off x="4677064" y="5578285"/>
              <a:ext cx="571500" cy="440561"/>
            </a:xfrm>
            <a:prstGeom prst="straightConnector1">
              <a:avLst/>
            </a:prstGeom>
            <a:ln w="76200">
              <a:headEnd type="stealth"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72" name="Straight Arrow Connector 13"/>
            <p:cNvCxnSpPr>
              <a:stCxn id="132" idx="3"/>
              <a:endCxn id="126" idx="3"/>
            </p:cNvCxnSpPr>
            <p:nvPr/>
          </p:nvCxnSpPr>
          <p:spPr>
            <a:xfrm flipV="1">
              <a:off x="3332776" y="3209957"/>
              <a:ext cx="1307344" cy="705925"/>
            </a:xfrm>
            <a:prstGeom prst="straightConnector1">
              <a:avLst/>
            </a:prstGeom>
            <a:ln w="76200">
              <a:headEnd type="stealth"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89" name="Straight Arrow Connector 13"/>
            <p:cNvCxnSpPr/>
            <p:nvPr/>
          </p:nvCxnSpPr>
          <p:spPr>
            <a:xfrm flipV="1">
              <a:off x="3020717" y="3144684"/>
              <a:ext cx="1340945" cy="360019"/>
            </a:xfrm>
            <a:prstGeom prst="straightConnector1">
              <a:avLst/>
            </a:prstGeom>
            <a:ln w="76200">
              <a:headEnd type="none" w="sm" len="med"/>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91" name="Straight Arrow Connector 13"/>
            <p:cNvCxnSpPr/>
            <p:nvPr/>
          </p:nvCxnSpPr>
          <p:spPr>
            <a:xfrm flipV="1">
              <a:off x="3057779" y="3034038"/>
              <a:ext cx="1340945" cy="360019"/>
            </a:xfrm>
            <a:prstGeom prst="straightConnector1">
              <a:avLst/>
            </a:prstGeom>
            <a:ln w="76200">
              <a:headEnd type="triangle"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3922600" y="4997885"/>
              <a:ext cx="526093" cy="313151"/>
            </a:xfrm>
            <a:prstGeom prst="straightConnector1">
              <a:avLst/>
            </a:prstGeom>
            <a:ln w="76200">
              <a:headEnd type="none" w="sm" len="med"/>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V="1">
              <a:off x="3925990" y="4885286"/>
              <a:ext cx="526093" cy="313151"/>
            </a:xfrm>
            <a:prstGeom prst="straightConnector1">
              <a:avLst/>
            </a:prstGeom>
            <a:ln w="76200">
              <a:headEnd type="triangle"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V="1">
              <a:off x="4913744" y="4621961"/>
              <a:ext cx="648856" cy="0"/>
            </a:xfrm>
            <a:prstGeom prst="straightConnector1">
              <a:avLst/>
            </a:prstGeom>
            <a:ln w="76200">
              <a:headEnd type="triangl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3743036" y="4626963"/>
              <a:ext cx="600364" cy="2574"/>
            </a:xfrm>
            <a:prstGeom prst="straightConnector1">
              <a:avLst/>
            </a:prstGeom>
            <a:ln w="76200">
              <a:headEnd type="triangl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sp>
        <p:nvSpPr>
          <p:cNvPr id="126" name="Flowchart: Magnetic Disk 125"/>
          <p:cNvSpPr/>
          <p:nvPr/>
        </p:nvSpPr>
        <p:spPr>
          <a:xfrm>
            <a:off x="4297220" y="2339726"/>
            <a:ext cx="685800" cy="870231"/>
          </a:xfrm>
          <a:prstGeom prst="flowChartMagneticDisk">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chemeClr val="tx1"/>
              </a:solidFill>
              <a:effectLst>
                <a:outerShdw blurRad="38100" dist="38100" dir="2700000" algn="tl">
                  <a:srgbClr val="000000">
                    <a:alpha val="43137"/>
                  </a:srgbClr>
                </a:outerShdw>
              </a:effectLst>
            </a:endParaRPr>
          </a:p>
        </p:txBody>
      </p:sp>
      <p:grpSp>
        <p:nvGrpSpPr>
          <p:cNvPr id="7" name="Group 100"/>
          <p:cNvGrpSpPr/>
          <p:nvPr/>
        </p:nvGrpSpPr>
        <p:grpSpPr>
          <a:xfrm>
            <a:off x="3743036" y="4618595"/>
            <a:ext cx="1819564" cy="7576"/>
            <a:chOff x="3743036" y="4618595"/>
            <a:chExt cx="1819564" cy="7576"/>
          </a:xfrm>
        </p:grpSpPr>
        <p:cxnSp>
          <p:nvCxnSpPr>
            <p:cNvPr id="80" name="Straight Arrow Connector 79"/>
            <p:cNvCxnSpPr>
              <a:stCxn id="125" idx="4"/>
              <a:endCxn id="130" idx="1"/>
            </p:cNvCxnSpPr>
            <p:nvPr/>
          </p:nvCxnSpPr>
          <p:spPr>
            <a:xfrm flipV="1">
              <a:off x="4913744" y="4618595"/>
              <a:ext cx="648856" cy="7131"/>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131" idx="3"/>
              <a:endCxn id="125" idx="2"/>
            </p:cNvCxnSpPr>
            <p:nvPr/>
          </p:nvCxnSpPr>
          <p:spPr>
            <a:xfrm flipV="1">
              <a:off x="3743036" y="4625726"/>
              <a:ext cx="600364" cy="445"/>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grpSp>
        <p:nvGrpSpPr>
          <p:cNvPr id="8" name="Group 79"/>
          <p:cNvGrpSpPr/>
          <p:nvPr/>
        </p:nvGrpSpPr>
        <p:grpSpPr>
          <a:xfrm>
            <a:off x="2514600" y="3118399"/>
            <a:ext cx="4343400" cy="3167148"/>
            <a:chOff x="2514600" y="3186639"/>
            <a:chExt cx="4343400" cy="3167148"/>
          </a:xfrm>
        </p:grpSpPr>
        <p:cxnSp>
          <p:nvCxnSpPr>
            <p:cNvPr id="108" name="Straight Arrow Connector 13"/>
            <p:cNvCxnSpPr>
              <a:stCxn id="128" idx="1"/>
              <a:endCxn id="127" idx="2"/>
            </p:cNvCxnSpPr>
            <p:nvPr/>
          </p:nvCxnSpPr>
          <p:spPr>
            <a:xfrm rot="10800000">
              <a:off x="2514600" y="3189187"/>
              <a:ext cx="1581728" cy="3164600"/>
            </a:xfrm>
            <a:prstGeom prst="straightConnector1">
              <a:avLst/>
            </a:prstGeom>
            <a:ln w="76200">
              <a:solidFill>
                <a:srgbClr val="00B050"/>
              </a:solidFill>
              <a:headEnd type="stealth"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09" name="Straight Arrow Connector 13"/>
            <p:cNvCxnSpPr>
              <a:stCxn id="129" idx="2"/>
              <a:endCxn id="128" idx="3"/>
            </p:cNvCxnSpPr>
            <p:nvPr/>
          </p:nvCxnSpPr>
          <p:spPr>
            <a:xfrm rot="5400000">
              <a:off x="4474326" y="3970113"/>
              <a:ext cx="3167148" cy="1600200"/>
            </a:xfrm>
            <a:prstGeom prst="straightConnector1">
              <a:avLst/>
            </a:prstGeom>
            <a:ln w="76200">
              <a:solidFill>
                <a:srgbClr val="00B050"/>
              </a:solidFill>
              <a:headEnd type="stealth"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a:stCxn id="125" idx="4"/>
              <a:endCxn id="130" idx="1"/>
            </p:cNvCxnSpPr>
            <p:nvPr/>
          </p:nvCxnSpPr>
          <p:spPr>
            <a:xfrm flipV="1">
              <a:off x="4913744" y="4686835"/>
              <a:ext cx="648856" cy="0"/>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131" idx="3"/>
              <a:endCxn id="125" idx="2"/>
            </p:cNvCxnSpPr>
            <p:nvPr/>
          </p:nvCxnSpPr>
          <p:spPr>
            <a:xfrm flipV="1">
              <a:off x="3743036" y="4693966"/>
              <a:ext cx="600364" cy="445"/>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sp>
        <p:nvSpPr>
          <p:cNvPr id="128" name="Rounded Rectangle 127"/>
          <p:cNvSpPr/>
          <p:nvPr/>
        </p:nvSpPr>
        <p:spPr>
          <a:xfrm>
            <a:off x="4096328" y="6018847"/>
            <a:ext cx="1161472" cy="533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Low-Res Solve</a:t>
            </a:r>
          </a:p>
        </p:txBody>
      </p:sp>
      <p:sp>
        <p:nvSpPr>
          <p:cNvPr id="132" name="Rounded Rectangle 131"/>
          <p:cNvSpPr/>
          <p:nvPr/>
        </p:nvSpPr>
        <p:spPr>
          <a:xfrm>
            <a:off x="2517567" y="3713104"/>
            <a:ext cx="815209" cy="40555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Down-Sample</a:t>
            </a:r>
            <a:endParaRPr lang="en-US" sz="1100" dirty="0">
              <a:solidFill>
                <a:schemeClr val="tx1"/>
              </a:solidFill>
            </a:endParaRPr>
          </a:p>
        </p:txBody>
      </p:sp>
      <p:sp>
        <p:nvSpPr>
          <p:cNvPr id="133" name="Rounded Rectangle 132"/>
          <p:cNvSpPr/>
          <p:nvPr/>
        </p:nvSpPr>
        <p:spPr>
          <a:xfrm>
            <a:off x="3392711" y="5518008"/>
            <a:ext cx="838200" cy="40555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Down-Sample</a:t>
            </a:r>
            <a:endParaRPr lang="en-US" sz="1100" dirty="0">
              <a:solidFill>
                <a:schemeClr val="tx1"/>
              </a:solidFill>
            </a:endParaRPr>
          </a:p>
        </p:txBody>
      </p:sp>
      <p:sp>
        <p:nvSpPr>
          <p:cNvPr id="134" name="Rounded Rectangle 133"/>
          <p:cNvSpPr/>
          <p:nvPr/>
        </p:nvSpPr>
        <p:spPr>
          <a:xfrm>
            <a:off x="5248564" y="5375508"/>
            <a:ext cx="761999" cy="40555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Up-Sample</a:t>
            </a:r>
            <a:endParaRPr lang="en-US" sz="1100" dirty="0">
              <a:solidFill>
                <a:schemeClr val="tx1"/>
              </a:solidFill>
            </a:endParaRPr>
          </a:p>
        </p:txBody>
      </p:sp>
      <p:sp>
        <p:nvSpPr>
          <p:cNvPr id="135" name="Rounded Rectangle 134"/>
          <p:cNvSpPr/>
          <p:nvPr/>
        </p:nvSpPr>
        <p:spPr>
          <a:xfrm>
            <a:off x="6130539" y="3570604"/>
            <a:ext cx="815209" cy="40555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Up-Sample</a:t>
            </a:r>
            <a:endParaRPr lang="en-US" sz="1100" dirty="0">
              <a:solidFill>
                <a:schemeClr val="tx1"/>
              </a:solidFill>
            </a:endParaRPr>
          </a:p>
        </p:txBody>
      </p:sp>
      <p:sp>
        <p:nvSpPr>
          <p:cNvPr id="127" name="Rounded Rectangle 126"/>
          <p:cNvSpPr/>
          <p:nvPr/>
        </p:nvSpPr>
        <p:spPr>
          <a:xfrm>
            <a:off x="1981200" y="2437447"/>
            <a:ext cx="1066800" cy="6835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G.S.</a:t>
            </a:r>
          </a:p>
          <a:p>
            <a:pPr algn="ctr"/>
            <a:r>
              <a:rPr lang="en-US" sz="2000" dirty="0" smtClean="0">
                <a:solidFill>
                  <a:schemeClr val="tx1"/>
                </a:solidFill>
              </a:rPr>
              <a:t>Update</a:t>
            </a:r>
            <a:endParaRPr lang="en-US" sz="2000" i="1" dirty="0" smtClean="0">
              <a:solidFill>
                <a:schemeClr val="tx1"/>
              </a:solidFill>
            </a:endParaRPr>
          </a:p>
        </p:txBody>
      </p:sp>
      <p:sp>
        <p:nvSpPr>
          <p:cNvPr id="131" name="Rounded Rectangle 130"/>
          <p:cNvSpPr/>
          <p:nvPr/>
        </p:nvSpPr>
        <p:spPr>
          <a:xfrm>
            <a:off x="2724610" y="4314121"/>
            <a:ext cx="1018426" cy="6241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G.S. Update</a:t>
            </a:r>
            <a:endParaRPr lang="en-US" sz="1600" i="1" dirty="0">
              <a:solidFill>
                <a:schemeClr val="tx1"/>
              </a:solidFill>
            </a:endParaRPr>
          </a:p>
        </p:txBody>
      </p:sp>
      <p:sp>
        <p:nvSpPr>
          <p:cNvPr id="130" name="Rounded Rectangle 129"/>
          <p:cNvSpPr/>
          <p:nvPr/>
        </p:nvSpPr>
        <p:spPr>
          <a:xfrm>
            <a:off x="5562600" y="4306545"/>
            <a:ext cx="1039092" cy="6241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G.S. Update</a:t>
            </a:r>
            <a:endParaRPr lang="en-US" sz="1600" i="1" dirty="0" smtClean="0">
              <a:solidFill>
                <a:schemeClr val="tx1"/>
              </a:solidFill>
            </a:endParaRPr>
          </a:p>
        </p:txBody>
      </p:sp>
      <p:sp>
        <p:nvSpPr>
          <p:cNvPr id="129" name="Rounded Rectangle 128"/>
          <p:cNvSpPr/>
          <p:nvPr/>
        </p:nvSpPr>
        <p:spPr>
          <a:xfrm>
            <a:off x="6324600" y="2434899"/>
            <a:ext cx="1066800" cy="6835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G.S. Update</a:t>
            </a:r>
            <a:endParaRPr lang="en-US" sz="2000" i="1" dirty="0" smtClean="0">
              <a:solidFill>
                <a:schemeClr val="tx1"/>
              </a:solidFill>
            </a:endParaRPr>
          </a:p>
        </p:txBody>
      </p:sp>
      <p:sp>
        <p:nvSpPr>
          <p:cNvPr id="86" name="Rounded Rectangle 85"/>
          <p:cNvSpPr/>
          <p:nvPr/>
        </p:nvSpPr>
        <p:spPr>
          <a:xfrm>
            <a:off x="2252981" y="3326455"/>
            <a:ext cx="838200" cy="2257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Residual</a:t>
            </a:r>
            <a:endParaRPr lang="en-US" sz="1100" dirty="0">
              <a:solidFill>
                <a:schemeClr val="tx1"/>
              </a:solidFill>
            </a:endParaRPr>
          </a:p>
        </p:txBody>
      </p:sp>
      <p:sp>
        <p:nvSpPr>
          <p:cNvPr id="81" name="Rounded Rectangle 80"/>
          <p:cNvSpPr/>
          <p:nvPr/>
        </p:nvSpPr>
        <p:spPr>
          <a:xfrm>
            <a:off x="3133706" y="5133430"/>
            <a:ext cx="838200" cy="2257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Residual</a:t>
            </a:r>
            <a:endParaRPr lang="en-US" sz="1100" dirty="0">
              <a:solidFill>
                <a:schemeClr val="tx1"/>
              </a:solidFill>
            </a:endParaRPr>
          </a:p>
        </p:txBody>
      </p:sp>
      <p:sp>
        <p:nvSpPr>
          <p:cNvPr id="143" name="TextBox 142"/>
          <p:cNvSpPr txBox="1"/>
          <p:nvPr/>
        </p:nvSpPr>
        <p:spPr>
          <a:xfrm>
            <a:off x="1064583" y="1850764"/>
            <a:ext cx="2698367" cy="523220"/>
          </a:xfrm>
          <a:prstGeom prst="rect">
            <a:avLst/>
          </a:prstGeom>
          <a:noFill/>
        </p:spPr>
        <p:txBody>
          <a:bodyPr wrap="none" rtlCol="0">
            <a:spAutoFit/>
          </a:bodyPr>
          <a:lstStyle/>
          <a:p>
            <a:r>
              <a:rPr lang="en-US" sz="2800" b="1" dirty="0" smtClean="0">
                <a:solidFill>
                  <a:schemeClr val="accent6"/>
                </a:solidFill>
                <a:effectLst>
                  <a:outerShdw blurRad="38100" dist="38100" dir="2700000" algn="tl">
                    <a:srgbClr val="000000">
                      <a:alpha val="43137"/>
                    </a:srgbClr>
                  </a:outerShdw>
                </a:effectLst>
              </a:rPr>
              <a:t>Streaming Pass 1</a:t>
            </a:r>
            <a:endParaRPr lang="en-US" sz="2800" b="1" dirty="0">
              <a:solidFill>
                <a:schemeClr val="accent6"/>
              </a:solidFill>
              <a:effectLst>
                <a:outerShdw blurRad="38100" dist="38100" dir="2700000" algn="tl">
                  <a:srgbClr val="000000">
                    <a:alpha val="43137"/>
                  </a:srgbClr>
                </a:outerShdw>
              </a:effectLst>
            </a:endParaRPr>
          </a:p>
        </p:txBody>
      </p:sp>
      <p:sp>
        <p:nvSpPr>
          <p:cNvPr id="144" name="TextBox 143"/>
          <p:cNvSpPr txBox="1"/>
          <p:nvPr/>
        </p:nvSpPr>
        <p:spPr>
          <a:xfrm>
            <a:off x="5557047" y="1853036"/>
            <a:ext cx="2698367" cy="523220"/>
          </a:xfrm>
          <a:prstGeom prst="rect">
            <a:avLst/>
          </a:prstGeom>
          <a:noFill/>
        </p:spPr>
        <p:txBody>
          <a:bodyPr wrap="none" rtlCol="0">
            <a:spAutoFit/>
          </a:bodyPr>
          <a:lstStyle/>
          <a:p>
            <a:r>
              <a:rPr lang="en-US" sz="2800" b="1" dirty="0" smtClean="0">
                <a:solidFill>
                  <a:schemeClr val="accent6"/>
                </a:solidFill>
                <a:effectLst>
                  <a:outerShdw blurRad="38100" dist="38100" dir="2700000" algn="tl">
                    <a:srgbClr val="000000">
                      <a:alpha val="43137"/>
                    </a:srgbClr>
                  </a:outerShdw>
                </a:effectLst>
              </a:rPr>
              <a:t>Streaming Pass 2</a:t>
            </a:r>
            <a:endParaRPr lang="en-US" sz="2800" b="1" dirty="0">
              <a:solidFill>
                <a:schemeClr val="accent6"/>
              </a:solidFill>
              <a:effectLst>
                <a:outerShdw blurRad="38100" dist="38100" dir="2700000" algn="tl">
                  <a:srgbClr val="000000">
                    <a:alpha val="43137"/>
                  </a:srgbClr>
                </a:outerShdw>
              </a:effectLst>
            </a:endParaRPr>
          </a:p>
        </p:txBody>
      </p:sp>
      <p:sp>
        <p:nvSpPr>
          <p:cNvPr id="125" name="Flowchart: Magnetic Disk 124"/>
          <p:cNvSpPr/>
          <p:nvPr/>
        </p:nvSpPr>
        <p:spPr>
          <a:xfrm>
            <a:off x="4343400" y="4244726"/>
            <a:ext cx="570344" cy="7620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i="1" dirty="0">
              <a:solidFill>
                <a:schemeClr val="tx1"/>
              </a:solidFill>
              <a:effectLst>
                <a:outerShdw blurRad="38100" dist="38100" dir="2700000" algn="tl">
                  <a:srgbClr val="000000">
                    <a:alpha val="43137"/>
                  </a:srgbClr>
                </a:outerShdw>
              </a:effectLst>
            </a:endParaRPr>
          </a:p>
        </p:txBody>
      </p:sp>
      <p:sp>
        <p:nvSpPr>
          <p:cNvPr id="145" name="Rounded Rectangle 144"/>
          <p:cNvSpPr/>
          <p:nvPr/>
        </p:nvSpPr>
        <p:spPr>
          <a:xfrm>
            <a:off x="1891515" y="3853166"/>
            <a:ext cx="5486396" cy="1569493"/>
          </a:xfrm>
          <a:prstGeom prst="roundRect">
            <a:avLst/>
          </a:prstGeom>
          <a:solidFill>
            <a:schemeClr val="bg1">
              <a:lumMod val="8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2"/>
                </a:solidFill>
                <a:effectLst>
                  <a:outerShdw blurRad="38100" dist="38100" dir="2700000" algn="tl">
                    <a:srgbClr val="000000">
                      <a:alpha val="43137"/>
                    </a:srgbClr>
                  </a:outerShdw>
                </a:effectLst>
              </a:rPr>
              <a:t>Globality</a:t>
            </a:r>
            <a:r>
              <a:rPr lang="en-US" sz="2800" b="1" dirty="0" smtClean="0">
                <a:solidFill>
                  <a:schemeClr val="tx2"/>
                </a:solidFill>
                <a:effectLst>
                  <a:outerShdw blurRad="38100" dist="38100" dir="2700000" algn="tl">
                    <a:srgbClr val="000000">
                      <a:alpha val="43137"/>
                    </a:srgbClr>
                  </a:outerShdw>
                </a:effectLst>
              </a:rPr>
              <a:t> of the Poisson equation</a:t>
            </a:r>
          </a:p>
          <a:p>
            <a:pPr algn="ctr"/>
            <a:r>
              <a:rPr lang="en-US" sz="2800" b="1" dirty="0" smtClean="0">
                <a:solidFill>
                  <a:schemeClr val="tx2"/>
                </a:solidFill>
                <a:effectLst>
                  <a:outerShdw blurRad="38100" dist="38100" dir="2700000" algn="tl">
                    <a:srgbClr val="000000">
                      <a:alpha val="43137"/>
                    </a:srgbClr>
                  </a:outerShdw>
                </a:effectLst>
                <a:sym typeface="Symbol"/>
              </a:rPr>
              <a:t></a:t>
            </a:r>
          </a:p>
          <a:p>
            <a:pPr algn="ctr"/>
            <a:r>
              <a:rPr lang="en-US" sz="2800" b="1" dirty="0" smtClean="0">
                <a:solidFill>
                  <a:schemeClr val="tx2"/>
                </a:solidFill>
                <a:effectLst>
                  <a:outerShdw blurRad="38100" dist="38100" dir="2700000" algn="tl">
                    <a:srgbClr val="000000">
                      <a:alpha val="43137"/>
                    </a:srgbClr>
                  </a:outerShdw>
                </a:effectLst>
                <a:sym typeface="Symbol"/>
              </a:rPr>
              <a:t>Two streaming passes is optimal</a:t>
            </a:r>
            <a:endParaRPr lang="en-US" sz="2800" b="1" dirty="0">
              <a:solidFill>
                <a:schemeClr val="tx2"/>
              </a:solidFill>
              <a:effectLst>
                <a:outerShdw blurRad="38100" dist="38100" dir="2700000" algn="tl">
                  <a:srgbClr val="000000">
                    <a:alpha val="43137"/>
                  </a:srgbClr>
                </a:outerShdw>
              </a:effectLst>
            </a:endParaRPr>
          </a:p>
        </p:txBody>
      </p:sp>
      <p:grpSp>
        <p:nvGrpSpPr>
          <p:cNvPr id="70" name="Group 135"/>
          <p:cNvGrpSpPr/>
          <p:nvPr/>
        </p:nvGrpSpPr>
        <p:grpSpPr>
          <a:xfrm>
            <a:off x="6058934" y="6345638"/>
            <a:ext cx="2745466" cy="400110"/>
            <a:chOff x="177421" y="5663790"/>
            <a:chExt cx="2745466" cy="399097"/>
          </a:xfrm>
        </p:grpSpPr>
        <p:sp>
          <p:nvSpPr>
            <p:cNvPr id="71" name="TextBox 70"/>
            <p:cNvSpPr txBox="1"/>
            <p:nvPr/>
          </p:nvSpPr>
          <p:spPr>
            <a:xfrm>
              <a:off x="177421" y="5663790"/>
              <a:ext cx="2745466" cy="399097"/>
            </a:xfrm>
            <a:prstGeom prst="rect">
              <a:avLst/>
            </a:prstGeom>
            <a:solidFill>
              <a:schemeClr val="bg1"/>
            </a:solidFill>
            <a:ln w="25400">
              <a:solidFill>
                <a:schemeClr val="tx1"/>
              </a:solidFill>
            </a:ln>
          </p:spPr>
          <p:txBody>
            <a:bodyPr wrap="square" rtlCol="0">
              <a:spAutoFit/>
            </a:bodyPr>
            <a:lstStyle/>
            <a:p>
              <a:pPr algn="r"/>
              <a:r>
                <a:rPr lang="en-US" sz="2000" b="1" dirty="0" smtClean="0">
                  <a:solidFill>
                    <a:schemeClr val="tx2"/>
                  </a:solidFill>
                </a:rPr>
                <a:t>Disk Streaming</a:t>
              </a:r>
            </a:p>
          </p:txBody>
        </p:sp>
        <p:cxnSp>
          <p:nvCxnSpPr>
            <p:cNvPr id="73" name="Straight Arrow Connector 72"/>
            <p:cNvCxnSpPr/>
            <p:nvPr/>
          </p:nvCxnSpPr>
          <p:spPr>
            <a:xfrm>
              <a:off x="303423" y="5873360"/>
              <a:ext cx="886968" cy="0"/>
            </a:xfrm>
            <a:prstGeom prst="straightConnector1">
              <a:avLst/>
            </a:prstGeom>
            <a:ln w="76200">
              <a:solidFill>
                <a:schemeClr val="accent1"/>
              </a:solidFill>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grpSp>
        <p:nvGrpSpPr>
          <p:cNvPr id="9" name="Group 159"/>
          <p:cNvGrpSpPr/>
          <p:nvPr/>
        </p:nvGrpSpPr>
        <p:grpSpPr>
          <a:xfrm>
            <a:off x="6065495" y="6030773"/>
            <a:ext cx="2745466" cy="707886"/>
            <a:chOff x="177421" y="5650173"/>
            <a:chExt cx="2745466" cy="707886"/>
          </a:xfrm>
        </p:grpSpPr>
        <p:sp>
          <p:nvSpPr>
            <p:cNvPr id="123" name="TextBox 122"/>
            <p:cNvSpPr txBox="1"/>
            <p:nvPr/>
          </p:nvSpPr>
          <p:spPr>
            <a:xfrm>
              <a:off x="177421" y="5650173"/>
              <a:ext cx="2745466" cy="707886"/>
            </a:xfrm>
            <a:prstGeom prst="rect">
              <a:avLst/>
            </a:prstGeom>
            <a:solidFill>
              <a:schemeClr val="bg1"/>
            </a:solidFill>
            <a:ln w="25400">
              <a:solidFill>
                <a:schemeClr val="tx1"/>
              </a:solidFill>
            </a:ln>
          </p:spPr>
          <p:txBody>
            <a:bodyPr wrap="square" rtlCol="0">
              <a:spAutoFit/>
            </a:bodyPr>
            <a:lstStyle/>
            <a:p>
              <a:pPr algn="r"/>
              <a:r>
                <a:rPr lang="en-US" sz="2000" b="1" dirty="0" smtClean="0">
                  <a:solidFill>
                    <a:srgbClr val="00B050"/>
                  </a:solidFill>
                </a:rPr>
                <a:t>Memory Streaming</a:t>
              </a:r>
            </a:p>
            <a:p>
              <a:pPr algn="r"/>
              <a:r>
                <a:rPr lang="en-US" sz="2000" b="1" dirty="0" smtClean="0">
                  <a:solidFill>
                    <a:schemeClr val="tx2"/>
                  </a:solidFill>
                </a:rPr>
                <a:t>Disk Streaming</a:t>
              </a:r>
            </a:p>
          </p:txBody>
        </p:sp>
        <p:cxnSp>
          <p:nvCxnSpPr>
            <p:cNvPr id="124" name="Straight Arrow Connector 123"/>
            <p:cNvCxnSpPr/>
            <p:nvPr/>
          </p:nvCxnSpPr>
          <p:spPr>
            <a:xfrm>
              <a:off x="303423" y="6159968"/>
              <a:ext cx="886968" cy="0"/>
            </a:xfrm>
            <a:prstGeom prst="straightConnector1">
              <a:avLst/>
            </a:prstGeom>
            <a:ln w="76200">
              <a:solidFill>
                <a:schemeClr val="accent1"/>
              </a:solidFill>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flipV="1">
              <a:off x="317072" y="5867121"/>
              <a:ext cx="397050" cy="0"/>
            </a:xfrm>
            <a:prstGeom prst="straightConnector1">
              <a:avLst/>
            </a:prstGeom>
            <a:ln w="76200">
              <a:solidFill>
                <a:srgbClr val="00B050"/>
              </a:solidFill>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4702552" y="875346"/>
            <a:ext cx="1979504" cy="614662"/>
            <a:chOff x="1249967" y="2248818"/>
            <a:chExt cx="1979504" cy="614662"/>
          </a:xfrm>
        </p:grpSpPr>
        <p:cxnSp>
          <p:nvCxnSpPr>
            <p:cNvPr id="65" name="Straight Connector 64"/>
            <p:cNvCxnSpPr/>
            <p:nvPr/>
          </p:nvCxnSpPr>
          <p:spPr>
            <a:xfrm>
              <a:off x="1249967" y="2863480"/>
              <a:ext cx="197120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340813" y="2248818"/>
              <a:ext cx="1888658" cy="584775"/>
            </a:xfrm>
            <a:prstGeom prst="rect">
              <a:avLst/>
            </a:prstGeom>
            <a:noFill/>
          </p:spPr>
          <p:txBody>
            <a:bodyPr wrap="none" rtlCol="0">
              <a:spAutoFit/>
            </a:bodyPr>
            <a:lstStyle/>
            <a:p>
              <a:pPr algn="ctr"/>
              <a:r>
                <a:rPr lang="en-US" sz="3200" b="1" dirty="0" smtClean="0">
                  <a:solidFill>
                    <a:srgbClr val="FF0000"/>
                  </a:solidFill>
                  <a:latin typeface="Bradley Hand ITC" pitchFamily="66" charset="0"/>
                </a:rPr>
                <a:t>piped into</a:t>
              </a:r>
              <a:endParaRPr lang="en-US" sz="3200" b="1" dirty="0">
                <a:solidFill>
                  <a:srgbClr val="FF0000"/>
                </a:solidFill>
                <a:latin typeface="Bradley Hand ITC" pitchFamily="66"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2"/>
                                        </p:tgtEl>
                                        <p:attrNameLst>
                                          <p:attrName>style.visibility</p:attrName>
                                        </p:attrNameLst>
                                      </p:cBhvr>
                                      <p:to>
                                        <p:strVal val="visible"/>
                                      </p:to>
                                    </p:set>
                                    <p:animEffect transition="in" filter="fade">
                                      <p:cBhvr>
                                        <p:cTn id="21" dur="1000"/>
                                        <p:tgtEl>
                                          <p:spTgt spid="1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fade">
                                      <p:cBhvr>
                                        <p:cTn id="24" dur="1000"/>
                                        <p:tgtEl>
                                          <p:spTgt spid="14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4"/>
                                        </p:tgtEl>
                                        <p:attrNameLst>
                                          <p:attrName>style.visibility</p:attrName>
                                        </p:attrNameLst>
                                      </p:cBhvr>
                                      <p:to>
                                        <p:strVal val="visible"/>
                                      </p:to>
                                    </p:set>
                                    <p:animEffect transition="in" filter="fade">
                                      <p:cBhvr>
                                        <p:cTn id="27" dur="1000"/>
                                        <p:tgtEl>
                                          <p:spTgt spid="1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5"/>
                                        </p:tgtEl>
                                        <p:attrNameLst>
                                          <p:attrName>style.visibility</p:attrName>
                                        </p:attrNameLst>
                                      </p:cBhvr>
                                      <p:to>
                                        <p:strVal val="visible"/>
                                      </p:to>
                                    </p:set>
                                    <p:animEffect transition="in" filter="fade">
                                      <p:cBhvr>
                                        <p:cTn id="32"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144" grpId="0"/>
      <p:bldP spid="1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70946"/>
            <a:ext cx="8229600" cy="4525963"/>
          </a:xfrm>
        </p:spPr>
        <p:txBody>
          <a:bodyPr>
            <a:normAutofit/>
          </a:bodyPr>
          <a:lstStyle/>
          <a:p>
            <a:pPr marL="0" indent="0">
              <a:buNone/>
            </a:pPr>
            <a:r>
              <a:rPr lang="en-US" dirty="0" smtClean="0"/>
              <a:t>For gradient-domain operators that are local, processing only takes two streaming passes.</a:t>
            </a:r>
          </a:p>
          <a:p>
            <a:pPr marL="400050" lvl="1" indent="0">
              <a:buNone/>
            </a:pPr>
            <a:r>
              <a:rPr lang="en-US" dirty="0" smtClean="0"/>
              <a:t>+1 streaming pass for each additional V-cycle.</a:t>
            </a:r>
          </a:p>
        </p:txBody>
      </p:sp>
      <p:cxnSp>
        <p:nvCxnSpPr>
          <p:cNvPr id="136" name="Straight Connector 135"/>
          <p:cNvCxnSpPr/>
          <p:nvPr/>
        </p:nvCxnSpPr>
        <p:spPr>
          <a:xfrm rot="16200000" flipH="1">
            <a:off x="5176353" y="4680780"/>
            <a:ext cx="3657600" cy="0"/>
          </a:xfrm>
          <a:prstGeom prst="line">
            <a:avLst/>
          </a:prstGeom>
          <a:ln w="5080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0" y="0"/>
            <a:ext cx="9144000" cy="1143000"/>
          </a:xfrm>
        </p:spPr>
        <p:txBody>
          <a:bodyPr>
            <a:normAutofit fontScale="90000"/>
          </a:bodyPr>
          <a:lstStyle/>
          <a:p>
            <a:r>
              <a:rPr lang="en-US" dirty="0" smtClean="0"/>
              <a:t>Streaming through the Gradient-Domain</a:t>
            </a:r>
            <a:endParaRPr lang="en-US" dirty="0"/>
          </a:p>
        </p:txBody>
      </p:sp>
      <p:cxnSp>
        <p:nvCxnSpPr>
          <p:cNvPr id="122" name="Straight Arrow Connector 121"/>
          <p:cNvCxnSpPr/>
          <p:nvPr/>
        </p:nvCxnSpPr>
        <p:spPr>
          <a:xfrm flipV="1">
            <a:off x="8686800" y="3766748"/>
            <a:ext cx="365760" cy="2306"/>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7812567" y="3005414"/>
            <a:ext cx="965714" cy="461665"/>
          </a:xfrm>
          <a:prstGeom prst="rect">
            <a:avLst/>
          </a:prstGeom>
          <a:noFill/>
        </p:spPr>
        <p:txBody>
          <a:bodyPr wrap="none" rtlCol="0">
            <a:spAutoFit/>
          </a:bodyPr>
          <a:lstStyle/>
          <a:p>
            <a:r>
              <a:rPr lang="en-US" sz="2400" b="1" dirty="0" smtClean="0">
                <a:solidFill>
                  <a:schemeClr val="accent6"/>
                </a:solidFill>
                <a:effectLst>
                  <a:outerShdw blurRad="38100" dist="38100" dir="2700000" algn="tl">
                    <a:srgbClr val="000000">
                      <a:alpha val="43137"/>
                    </a:srgbClr>
                  </a:outerShdw>
                </a:effectLst>
              </a:rPr>
              <a:t>Pass 3</a:t>
            </a:r>
            <a:endParaRPr lang="en-US" sz="2400" b="1" dirty="0">
              <a:solidFill>
                <a:schemeClr val="accent6"/>
              </a:solidFill>
              <a:effectLst>
                <a:outerShdw blurRad="38100" dist="38100" dir="2700000" algn="tl">
                  <a:srgbClr val="000000">
                    <a:alpha val="43137"/>
                  </a:srgbClr>
                </a:outerShdw>
              </a:effectLst>
            </a:endParaRPr>
          </a:p>
        </p:txBody>
      </p:sp>
      <p:sp>
        <p:nvSpPr>
          <p:cNvPr id="153" name="TextBox 152"/>
          <p:cNvSpPr txBox="1"/>
          <p:nvPr/>
        </p:nvSpPr>
        <p:spPr>
          <a:xfrm>
            <a:off x="8652160" y="3434014"/>
            <a:ext cx="306494" cy="369332"/>
          </a:xfrm>
          <a:prstGeom prst="rect">
            <a:avLst/>
          </a:prstGeom>
          <a:noFill/>
        </p:spPr>
        <p:txBody>
          <a:bodyPr wrap="none" rtlCol="0">
            <a:spAutoFit/>
          </a:bodyPr>
          <a:lstStyle/>
          <a:p>
            <a:r>
              <a:rPr lang="en-US" b="1" i="1" dirty="0" smtClean="0">
                <a:effectLst>
                  <a:outerShdw blurRad="38100" dist="38100" dir="2700000" algn="tl">
                    <a:srgbClr val="000000">
                      <a:alpha val="43137"/>
                    </a:srgbClr>
                  </a:outerShdw>
                </a:effectLst>
              </a:rPr>
              <a:t>u</a:t>
            </a:r>
            <a:endParaRPr lang="en-US" b="1" baseline="-25000" dirty="0">
              <a:effectLst>
                <a:outerShdw blurRad="38100" dist="38100" dir="2700000" algn="tl">
                  <a:srgbClr val="000000">
                    <a:alpha val="43137"/>
                  </a:srgbClr>
                </a:outerShdw>
              </a:effectLst>
            </a:endParaRPr>
          </a:p>
        </p:txBody>
      </p:sp>
      <p:cxnSp>
        <p:nvCxnSpPr>
          <p:cNvPr id="161" name="Straight Arrow Connector 160"/>
          <p:cNvCxnSpPr/>
          <p:nvPr/>
        </p:nvCxnSpPr>
        <p:spPr>
          <a:xfrm flipV="1">
            <a:off x="6073319" y="3766744"/>
            <a:ext cx="365760" cy="2306"/>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62" name="TextBox 161"/>
          <p:cNvSpPr txBox="1"/>
          <p:nvPr/>
        </p:nvSpPr>
        <p:spPr>
          <a:xfrm>
            <a:off x="6038679" y="3434010"/>
            <a:ext cx="306494" cy="369332"/>
          </a:xfrm>
          <a:prstGeom prst="rect">
            <a:avLst/>
          </a:prstGeom>
          <a:noFill/>
        </p:spPr>
        <p:txBody>
          <a:bodyPr wrap="none" rtlCol="0">
            <a:spAutoFit/>
          </a:bodyPr>
          <a:lstStyle/>
          <a:p>
            <a:r>
              <a:rPr lang="en-US" b="1" i="1" dirty="0" smtClean="0">
                <a:effectLst>
                  <a:outerShdw blurRad="38100" dist="38100" dir="2700000" algn="tl">
                    <a:srgbClr val="000000">
                      <a:alpha val="43137"/>
                    </a:srgbClr>
                  </a:outerShdw>
                </a:effectLst>
              </a:rPr>
              <a:t>u</a:t>
            </a:r>
            <a:endParaRPr lang="en-US" b="1" baseline="-25000" dirty="0">
              <a:effectLst>
                <a:outerShdw blurRad="38100" dist="38100" dir="2700000" algn="tl">
                  <a:srgbClr val="000000">
                    <a:alpha val="43137"/>
                  </a:srgbClr>
                </a:outerShdw>
              </a:effectLst>
            </a:endParaRPr>
          </a:p>
        </p:txBody>
      </p:sp>
      <p:grpSp>
        <p:nvGrpSpPr>
          <p:cNvPr id="4" name="Group 106"/>
          <p:cNvGrpSpPr/>
          <p:nvPr/>
        </p:nvGrpSpPr>
        <p:grpSpPr>
          <a:xfrm>
            <a:off x="4594166" y="3564448"/>
            <a:ext cx="1486594" cy="2310388"/>
            <a:chOff x="4594166" y="3564448"/>
            <a:chExt cx="1486594" cy="2310388"/>
          </a:xfrm>
        </p:grpSpPr>
        <p:grpSp>
          <p:nvGrpSpPr>
            <p:cNvPr id="5" name="Group 106"/>
            <p:cNvGrpSpPr/>
            <p:nvPr/>
          </p:nvGrpSpPr>
          <p:grpSpPr>
            <a:xfrm>
              <a:off x="4594166" y="3771517"/>
              <a:ext cx="1166555" cy="2103319"/>
              <a:chOff x="4594166" y="3583627"/>
              <a:chExt cx="1166555" cy="2103319"/>
            </a:xfrm>
          </p:grpSpPr>
          <p:cxnSp>
            <p:nvCxnSpPr>
              <p:cNvPr id="109" name="Straight Arrow Connector 13"/>
              <p:cNvCxnSpPr>
                <a:stCxn id="145" idx="2"/>
                <a:endCxn id="128" idx="3"/>
              </p:cNvCxnSpPr>
              <p:nvPr/>
            </p:nvCxnSpPr>
            <p:spPr>
              <a:xfrm rot="5400000">
                <a:off x="4330516" y="4256742"/>
                <a:ext cx="1900289" cy="960120"/>
              </a:xfrm>
              <a:prstGeom prst="straightConnector1">
                <a:avLst/>
              </a:prstGeom>
              <a:ln w="76200">
                <a:solidFill>
                  <a:srgbClr val="00B050"/>
                </a:solidFill>
                <a:headEnd type="stealth"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V="1">
                <a:off x="4635732" y="3583627"/>
                <a:ext cx="804948" cy="0"/>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a:stCxn id="125" idx="4"/>
                <a:endCxn id="130" idx="1"/>
              </p:cNvCxnSpPr>
              <p:nvPr/>
            </p:nvCxnSpPr>
            <p:spPr>
              <a:xfrm flipV="1">
                <a:off x="4594166" y="4686776"/>
                <a:ext cx="389314" cy="4278"/>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34" name="Rounded Rectangle 133"/>
              <p:cNvSpPr/>
              <p:nvPr/>
            </p:nvSpPr>
            <p:spPr>
              <a:xfrm>
                <a:off x="4810298" y="5140923"/>
                <a:ext cx="365759" cy="2433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135" name="Rounded Rectangle 134"/>
              <p:cNvSpPr/>
              <p:nvPr/>
            </p:nvSpPr>
            <p:spPr>
              <a:xfrm>
                <a:off x="5339483" y="4057981"/>
                <a:ext cx="391300" cy="2433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130" name="Rounded Rectangle 129"/>
              <p:cNvSpPr/>
              <p:nvPr/>
            </p:nvSpPr>
            <p:spPr>
              <a:xfrm>
                <a:off x="4983480" y="4499546"/>
                <a:ext cx="623455" cy="37446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dirty="0" smtClean="0">
                    <a:solidFill>
                      <a:schemeClr val="tx1"/>
                    </a:solidFill>
                  </a:rPr>
                  <a:t>Update</a:t>
                </a:r>
                <a:endParaRPr lang="en-US" sz="1500" i="1" dirty="0" smtClean="0">
                  <a:solidFill>
                    <a:schemeClr val="tx1"/>
                  </a:solidFill>
                </a:endParaRPr>
              </a:p>
            </p:txBody>
          </p:sp>
        </p:grpSp>
        <p:sp>
          <p:nvSpPr>
            <p:cNvPr id="145" name="Rounded Rectangle 144"/>
            <p:cNvSpPr/>
            <p:nvPr/>
          </p:nvSpPr>
          <p:spPr>
            <a:xfrm>
              <a:off x="5440680" y="3564448"/>
              <a:ext cx="640080" cy="4101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solidFill>
                    <a:schemeClr val="tx1"/>
                  </a:solidFill>
                </a:rPr>
                <a:t>Update</a:t>
              </a:r>
              <a:endParaRPr lang="en-US" sz="1400" i="1" dirty="0" smtClean="0">
                <a:solidFill>
                  <a:schemeClr val="tx1"/>
                </a:solidFill>
              </a:endParaRPr>
            </a:p>
          </p:txBody>
        </p:sp>
      </p:grpSp>
      <p:sp>
        <p:nvSpPr>
          <p:cNvPr id="164" name="Rectangle 163" hidden="1"/>
          <p:cNvSpPr/>
          <p:nvPr/>
        </p:nvSpPr>
        <p:spPr>
          <a:xfrm>
            <a:off x="3484324" y="2706665"/>
            <a:ext cx="5181600" cy="403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170"/>
          <p:cNvGrpSpPr/>
          <p:nvPr/>
        </p:nvGrpSpPr>
        <p:grpSpPr>
          <a:xfrm>
            <a:off x="-23534" y="2682892"/>
            <a:ext cx="4824134" cy="3823049"/>
            <a:chOff x="-23534" y="2682892"/>
            <a:chExt cx="4824134" cy="3823049"/>
          </a:xfrm>
        </p:grpSpPr>
        <p:grpSp>
          <p:nvGrpSpPr>
            <p:cNvPr id="7" name="Group 99"/>
            <p:cNvGrpSpPr/>
            <p:nvPr/>
          </p:nvGrpSpPr>
          <p:grpSpPr>
            <a:xfrm>
              <a:off x="-23534" y="2682892"/>
              <a:ext cx="4824134" cy="3823049"/>
              <a:chOff x="-23534" y="2495002"/>
              <a:chExt cx="4824134" cy="3823049"/>
            </a:xfrm>
          </p:grpSpPr>
          <p:cxnSp>
            <p:nvCxnSpPr>
              <p:cNvPr id="121" name="Straight Arrow Connector 120"/>
              <p:cNvCxnSpPr/>
              <p:nvPr/>
            </p:nvCxnSpPr>
            <p:spPr>
              <a:xfrm flipV="1">
                <a:off x="2488474" y="3578858"/>
                <a:ext cx="365760" cy="2306"/>
              </a:xfrm>
              <a:prstGeom prst="straightConnector1">
                <a:avLst/>
              </a:prstGeom>
              <a:ln w="76200">
                <a:solidFill>
                  <a:srgbClr val="00B050"/>
                </a:solidFill>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52" name="TextBox 151"/>
              <p:cNvSpPr txBox="1"/>
              <p:nvPr/>
            </p:nvSpPr>
            <p:spPr>
              <a:xfrm>
                <a:off x="2490688" y="3213470"/>
                <a:ext cx="258404" cy="369332"/>
              </a:xfrm>
              <a:prstGeom prst="rect">
                <a:avLst/>
              </a:prstGeom>
              <a:noFill/>
            </p:spPr>
            <p:txBody>
              <a:bodyPr wrap="none" rtlCol="0">
                <a:spAutoFit/>
              </a:bodyPr>
              <a:lstStyle/>
              <a:p>
                <a:r>
                  <a:rPr lang="en-US" b="1" i="1" dirty="0" smtClean="0">
                    <a:effectLst>
                      <a:outerShdw blurRad="38100" dist="38100" dir="2700000" algn="tl">
                        <a:srgbClr val="000000">
                          <a:alpha val="43137"/>
                        </a:srgbClr>
                      </a:outerShdw>
                    </a:effectLst>
                  </a:rPr>
                  <a:t>f</a:t>
                </a:r>
                <a:endParaRPr lang="en-US" b="1" baseline="-25000" dirty="0">
                  <a:effectLst>
                    <a:outerShdw blurRad="38100" dist="38100" dir="2700000" algn="tl">
                      <a:srgbClr val="000000">
                        <a:alpha val="43137"/>
                      </a:srgbClr>
                    </a:outerShdw>
                  </a:effectLst>
                </a:endParaRPr>
              </a:p>
            </p:txBody>
          </p:sp>
          <p:cxnSp>
            <p:nvCxnSpPr>
              <p:cNvPr id="142" name="Straight Connector 141"/>
              <p:cNvCxnSpPr/>
              <p:nvPr/>
            </p:nvCxnSpPr>
            <p:spPr>
              <a:xfrm rot="16200000" flipH="1">
                <a:off x="2585553" y="4489251"/>
                <a:ext cx="3657600" cy="0"/>
              </a:xfrm>
              <a:prstGeom prst="line">
                <a:avLst/>
              </a:prstGeom>
              <a:ln w="5080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flipV="1">
                <a:off x="84908" y="2884332"/>
                <a:ext cx="365760" cy="2306"/>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3474720" y="3585156"/>
                <a:ext cx="749532" cy="0"/>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26" name="Flowchart: Magnetic Disk 125"/>
              <p:cNvSpPr/>
              <p:nvPr/>
            </p:nvSpPr>
            <p:spPr>
              <a:xfrm>
                <a:off x="4224252" y="3319454"/>
                <a:ext cx="411480" cy="522139"/>
              </a:xfrm>
              <a:prstGeom prst="flowChartMagneticDisk">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chemeClr val="tx1"/>
                  </a:solidFill>
                  <a:effectLst>
                    <a:outerShdw blurRad="38100" dist="38100" dir="2700000" algn="tl">
                      <a:srgbClr val="000000">
                        <a:alpha val="43137"/>
                      </a:srgbClr>
                    </a:outerShdw>
                  </a:effectLst>
                </a:endParaRPr>
              </a:p>
            </p:txBody>
          </p:sp>
          <p:cxnSp>
            <p:nvCxnSpPr>
              <p:cNvPr id="108" name="Straight Arrow Connector 13"/>
              <p:cNvCxnSpPr>
                <a:stCxn id="128" idx="1"/>
                <a:endCxn id="127" idx="2"/>
              </p:cNvCxnSpPr>
              <p:nvPr/>
            </p:nvCxnSpPr>
            <p:spPr>
              <a:xfrm rot="10800000">
                <a:off x="3154680" y="3788187"/>
                <a:ext cx="949037" cy="1898760"/>
              </a:xfrm>
              <a:prstGeom prst="straightConnector1">
                <a:avLst/>
              </a:prstGeom>
              <a:ln w="76200">
                <a:solidFill>
                  <a:srgbClr val="00B050"/>
                </a:solidFill>
                <a:headEnd type="stealth"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28" name="Rounded Rectangle 127"/>
              <p:cNvSpPr/>
              <p:nvPr/>
            </p:nvSpPr>
            <p:spPr>
              <a:xfrm>
                <a:off x="4103717" y="5526927"/>
                <a:ext cx="696883" cy="32004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dirty="0" smtClean="0">
                    <a:solidFill>
                      <a:schemeClr val="tx1"/>
                    </a:solidFill>
                  </a:rPr>
                  <a:t>Solve</a:t>
                </a:r>
              </a:p>
            </p:txBody>
          </p:sp>
          <p:sp>
            <p:nvSpPr>
              <p:cNvPr id="132" name="Rounded Rectangle 131"/>
              <p:cNvSpPr/>
              <p:nvPr/>
            </p:nvSpPr>
            <p:spPr>
              <a:xfrm>
                <a:off x="3186940" y="4143481"/>
                <a:ext cx="391300" cy="2433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133" name="Rounded Rectangle 132"/>
              <p:cNvSpPr/>
              <p:nvPr/>
            </p:nvSpPr>
            <p:spPr>
              <a:xfrm>
                <a:off x="3696787" y="5195944"/>
                <a:ext cx="402336" cy="2433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127" name="Rounded Rectangle 126"/>
              <p:cNvSpPr/>
              <p:nvPr/>
            </p:nvSpPr>
            <p:spPr>
              <a:xfrm>
                <a:off x="2834640" y="3378087"/>
                <a:ext cx="640080" cy="4101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dirty="0" smtClean="0">
                    <a:solidFill>
                      <a:schemeClr val="tx1"/>
                    </a:solidFill>
                  </a:rPr>
                  <a:t>Update</a:t>
                </a:r>
                <a:endParaRPr lang="en-US" sz="1500" i="1" dirty="0" smtClean="0">
                  <a:solidFill>
                    <a:schemeClr val="tx1"/>
                  </a:solidFill>
                </a:endParaRPr>
              </a:p>
            </p:txBody>
          </p:sp>
          <p:sp>
            <p:nvSpPr>
              <p:cNvPr id="86" name="Rounded Rectangle 85"/>
              <p:cNvSpPr/>
              <p:nvPr/>
            </p:nvSpPr>
            <p:spPr>
              <a:xfrm>
                <a:off x="3043429" y="3911491"/>
                <a:ext cx="402336" cy="13545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81" name="Rounded Rectangle 80"/>
              <p:cNvSpPr/>
              <p:nvPr/>
            </p:nvSpPr>
            <p:spPr>
              <a:xfrm>
                <a:off x="3571864" y="4995677"/>
                <a:ext cx="402336" cy="13545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cxnSp>
            <p:nvCxnSpPr>
              <p:cNvPr id="112" name="Straight Arrow Connector 111"/>
              <p:cNvCxnSpPr/>
              <p:nvPr/>
            </p:nvCxnSpPr>
            <p:spPr>
              <a:xfrm flipV="1">
                <a:off x="84908" y="3402492"/>
                <a:ext cx="365760" cy="2306"/>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rot="5400000">
                <a:off x="518160" y="3479070"/>
                <a:ext cx="538930" cy="707886"/>
              </a:xfrm>
              <a:prstGeom prst="rect">
                <a:avLst/>
              </a:prstGeom>
              <a:noFill/>
            </p:spPr>
            <p:txBody>
              <a:bodyPr wrap="none" rtlCol="0">
                <a:spAutoFit/>
              </a:bodyPr>
              <a:lstStyle/>
              <a:p>
                <a:r>
                  <a:rPr lang="en-US" sz="4000" dirty="0" smtClean="0"/>
                  <a:t>…</a:t>
                </a:r>
                <a:endParaRPr lang="en-US" sz="4000" dirty="0"/>
              </a:p>
            </p:txBody>
          </p:sp>
          <p:cxnSp>
            <p:nvCxnSpPr>
              <p:cNvPr id="118" name="Straight Arrow Connector 117"/>
              <p:cNvCxnSpPr/>
              <p:nvPr/>
            </p:nvCxnSpPr>
            <p:spPr>
              <a:xfrm flipV="1">
                <a:off x="851262" y="3402492"/>
                <a:ext cx="365760" cy="2306"/>
              </a:xfrm>
              <a:prstGeom prst="straightConnector1">
                <a:avLst/>
              </a:prstGeom>
              <a:ln w="76200">
                <a:solidFill>
                  <a:srgbClr val="00B050"/>
                </a:solidFill>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flipV="1">
                <a:off x="851262" y="2884332"/>
                <a:ext cx="365760" cy="2306"/>
              </a:xfrm>
              <a:prstGeom prst="straightConnector1">
                <a:avLst/>
              </a:prstGeom>
              <a:ln w="76200">
                <a:solidFill>
                  <a:srgbClr val="00B050"/>
                </a:solidFill>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06" name="Rounded Rectangle 105"/>
              <p:cNvSpPr/>
              <p:nvPr/>
            </p:nvSpPr>
            <p:spPr>
              <a:xfrm>
                <a:off x="437381" y="2672133"/>
                <a:ext cx="411480" cy="41148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smtClean="0">
                    <a:solidFill>
                      <a:schemeClr val="tx1"/>
                    </a:solidFill>
                    <a:sym typeface="Symbol"/>
                  </a:rPr>
                  <a:t></a:t>
                </a:r>
                <a:endParaRPr lang="en-US" sz="2400" dirty="0" smtClean="0">
                  <a:solidFill>
                    <a:schemeClr val="tx1"/>
                  </a:solidFill>
                </a:endParaRPr>
              </a:p>
            </p:txBody>
          </p:sp>
          <p:sp>
            <p:nvSpPr>
              <p:cNvPr id="113" name="Rounded Rectangle 112"/>
              <p:cNvSpPr/>
              <p:nvPr/>
            </p:nvSpPr>
            <p:spPr>
              <a:xfrm>
                <a:off x="437381" y="3190293"/>
                <a:ext cx="411480" cy="41148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smtClean="0">
                    <a:solidFill>
                      <a:schemeClr val="tx1"/>
                    </a:solidFill>
                    <a:sym typeface="Symbol"/>
                  </a:rPr>
                  <a:t></a:t>
                </a:r>
                <a:endParaRPr lang="en-US" sz="2400" dirty="0" smtClean="0">
                  <a:solidFill>
                    <a:schemeClr val="tx1"/>
                  </a:solidFill>
                </a:endParaRPr>
              </a:p>
            </p:txBody>
          </p:sp>
          <p:cxnSp>
            <p:nvCxnSpPr>
              <p:cNvPr id="120" name="Straight Arrow Connector 119"/>
              <p:cNvCxnSpPr/>
              <p:nvPr/>
            </p:nvCxnSpPr>
            <p:spPr>
              <a:xfrm flipV="1">
                <a:off x="1711234" y="3578858"/>
                <a:ext cx="365760" cy="2306"/>
              </a:xfrm>
              <a:prstGeom prst="straightConnector1">
                <a:avLst/>
              </a:prstGeom>
              <a:ln w="76200">
                <a:solidFill>
                  <a:srgbClr val="00B050"/>
                </a:solidFill>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16" name="Rounded Rectangle 115"/>
              <p:cNvSpPr/>
              <p:nvPr/>
            </p:nvSpPr>
            <p:spPr>
              <a:xfrm>
                <a:off x="2063707" y="3366659"/>
                <a:ext cx="411480" cy="41148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smtClean="0">
                    <a:solidFill>
                      <a:schemeClr val="tx1"/>
                    </a:solidFill>
                    <a:sym typeface="Symbol"/>
                  </a:rPr>
                  <a:t></a:t>
                </a:r>
                <a:endParaRPr lang="en-US" sz="2400" dirty="0" smtClean="0">
                  <a:solidFill>
                    <a:schemeClr val="tx1"/>
                  </a:solidFill>
                </a:endParaRPr>
              </a:p>
            </p:txBody>
          </p:sp>
          <p:sp>
            <p:nvSpPr>
              <p:cNvPr id="138" name="TextBox 137"/>
              <p:cNvSpPr txBox="1"/>
              <p:nvPr/>
            </p:nvSpPr>
            <p:spPr>
              <a:xfrm>
                <a:off x="30480" y="2495002"/>
                <a:ext cx="381836" cy="369332"/>
              </a:xfrm>
              <a:prstGeom prst="rect">
                <a:avLst/>
              </a:prstGeom>
              <a:noFill/>
            </p:spPr>
            <p:txBody>
              <a:bodyPr wrap="none" rtlCol="0">
                <a:spAutoFit/>
              </a:bodyPr>
              <a:lstStyle/>
              <a:p>
                <a:r>
                  <a:rPr lang="en-US" b="1" i="1" dirty="0" smtClean="0">
                    <a:effectLst>
                      <a:outerShdw blurRad="38100" dist="38100" dir="2700000" algn="tl">
                        <a:srgbClr val="000000">
                          <a:alpha val="43137"/>
                        </a:srgbClr>
                      </a:outerShdw>
                    </a:effectLst>
                  </a:rPr>
                  <a:t>u</a:t>
                </a:r>
                <a:r>
                  <a:rPr lang="en-US" b="1" baseline="-25000" dirty="0" smtClean="0">
                    <a:effectLst>
                      <a:outerShdw blurRad="38100" dist="38100" dir="2700000" algn="tl">
                        <a:srgbClr val="000000">
                          <a:alpha val="43137"/>
                        </a:srgbClr>
                      </a:outerShdw>
                    </a:effectLst>
                  </a:rPr>
                  <a:t>0</a:t>
                </a:r>
                <a:endParaRPr lang="en-US" b="1" baseline="-25000" dirty="0">
                  <a:effectLst>
                    <a:outerShdw blurRad="38100" dist="38100" dir="2700000" algn="tl">
                      <a:srgbClr val="000000">
                        <a:alpha val="43137"/>
                      </a:srgbClr>
                    </a:outerShdw>
                  </a:effectLst>
                </a:endParaRPr>
              </a:p>
            </p:txBody>
          </p:sp>
          <p:sp>
            <p:nvSpPr>
              <p:cNvPr id="139" name="TextBox 138"/>
              <p:cNvSpPr txBox="1"/>
              <p:nvPr/>
            </p:nvSpPr>
            <p:spPr>
              <a:xfrm>
                <a:off x="30480" y="3028402"/>
                <a:ext cx="381836" cy="369332"/>
              </a:xfrm>
              <a:prstGeom prst="rect">
                <a:avLst/>
              </a:prstGeom>
              <a:noFill/>
            </p:spPr>
            <p:txBody>
              <a:bodyPr wrap="none" rtlCol="0">
                <a:spAutoFit/>
              </a:bodyPr>
              <a:lstStyle/>
              <a:p>
                <a:r>
                  <a:rPr lang="en-US" b="1" i="1" dirty="0" smtClean="0">
                    <a:effectLst>
                      <a:outerShdw blurRad="38100" dist="38100" dir="2700000" algn="tl">
                        <a:srgbClr val="000000">
                          <a:alpha val="43137"/>
                        </a:srgbClr>
                      </a:outerShdw>
                    </a:effectLst>
                  </a:rPr>
                  <a:t>u</a:t>
                </a:r>
                <a:r>
                  <a:rPr lang="en-US" b="1" baseline="-25000" dirty="0" smtClean="0">
                    <a:effectLst>
                      <a:outerShdw blurRad="38100" dist="38100" dir="2700000" algn="tl">
                        <a:srgbClr val="000000">
                          <a:alpha val="43137"/>
                        </a:srgbClr>
                      </a:outerShdw>
                    </a:effectLst>
                  </a:rPr>
                  <a:t>1</a:t>
                </a:r>
                <a:endParaRPr lang="en-US" b="1" baseline="-25000" dirty="0">
                  <a:effectLst>
                    <a:outerShdw blurRad="38100" dist="38100" dir="2700000" algn="tl">
                      <a:srgbClr val="000000">
                        <a:alpha val="43137"/>
                      </a:srgbClr>
                    </a:outerShdw>
                  </a:effectLst>
                </a:endParaRPr>
              </a:p>
            </p:txBody>
          </p:sp>
          <p:sp>
            <p:nvSpPr>
              <p:cNvPr id="146" name="TextBox 145"/>
              <p:cNvSpPr txBox="1"/>
              <p:nvPr/>
            </p:nvSpPr>
            <p:spPr>
              <a:xfrm>
                <a:off x="803366" y="2495002"/>
                <a:ext cx="381836" cy="369332"/>
              </a:xfrm>
              <a:prstGeom prst="rect">
                <a:avLst/>
              </a:prstGeom>
              <a:noFill/>
            </p:spPr>
            <p:txBody>
              <a:bodyPr wrap="none" rtlCol="0">
                <a:spAutoFit/>
              </a:bodyPr>
              <a:lstStyle/>
              <a:p>
                <a:r>
                  <a:rPr lang="en-US" b="1" i="1" dirty="0" smtClean="0">
                    <a:effectLst>
                      <a:outerShdw blurRad="38100" dist="38100" dir="2700000" algn="tl">
                        <a:srgbClr val="000000">
                          <a:alpha val="43137"/>
                        </a:srgbClr>
                      </a:outerShdw>
                    </a:effectLst>
                  </a:rPr>
                  <a:t>g</a:t>
                </a:r>
                <a:r>
                  <a:rPr lang="en-US" b="1" baseline="-25000" dirty="0" smtClean="0">
                    <a:effectLst>
                      <a:outerShdw blurRad="38100" dist="38100" dir="2700000" algn="tl">
                        <a:srgbClr val="000000">
                          <a:alpha val="43137"/>
                        </a:srgbClr>
                      </a:outerShdw>
                    </a:effectLst>
                  </a:rPr>
                  <a:t>0</a:t>
                </a:r>
                <a:endParaRPr lang="en-US" b="1" baseline="-25000" dirty="0">
                  <a:effectLst>
                    <a:outerShdw blurRad="38100" dist="38100" dir="2700000" algn="tl">
                      <a:srgbClr val="000000">
                        <a:alpha val="43137"/>
                      </a:srgbClr>
                    </a:outerShdw>
                  </a:effectLst>
                </a:endParaRPr>
              </a:p>
            </p:txBody>
          </p:sp>
          <p:sp>
            <p:nvSpPr>
              <p:cNvPr id="147" name="TextBox 146"/>
              <p:cNvSpPr txBox="1"/>
              <p:nvPr/>
            </p:nvSpPr>
            <p:spPr>
              <a:xfrm>
                <a:off x="803366" y="3028402"/>
                <a:ext cx="381836" cy="369332"/>
              </a:xfrm>
              <a:prstGeom prst="rect">
                <a:avLst/>
              </a:prstGeom>
              <a:noFill/>
            </p:spPr>
            <p:txBody>
              <a:bodyPr wrap="none" rtlCol="0">
                <a:spAutoFit/>
              </a:bodyPr>
              <a:lstStyle/>
              <a:p>
                <a:r>
                  <a:rPr lang="en-US" b="1" i="1" dirty="0" smtClean="0">
                    <a:effectLst>
                      <a:outerShdw blurRad="38100" dist="38100" dir="2700000" algn="tl">
                        <a:srgbClr val="000000">
                          <a:alpha val="43137"/>
                        </a:srgbClr>
                      </a:outerShdw>
                    </a:effectLst>
                  </a:rPr>
                  <a:t>g</a:t>
                </a:r>
                <a:r>
                  <a:rPr lang="en-US" b="1" baseline="-25000" dirty="0" smtClean="0">
                    <a:effectLst>
                      <a:outerShdw blurRad="38100" dist="38100" dir="2700000" algn="tl">
                        <a:srgbClr val="000000">
                          <a:alpha val="43137"/>
                        </a:srgbClr>
                      </a:outerShdw>
                    </a:effectLst>
                  </a:rPr>
                  <a:t>1</a:t>
                </a:r>
                <a:endParaRPr lang="en-US" b="1" baseline="-25000" dirty="0">
                  <a:effectLst>
                    <a:outerShdw blurRad="38100" dist="38100" dir="2700000" algn="tl">
                      <a:srgbClr val="000000">
                        <a:alpha val="43137"/>
                      </a:srgbClr>
                    </a:outerShdw>
                  </a:effectLst>
                </a:endParaRPr>
              </a:p>
            </p:txBody>
          </p:sp>
          <p:cxnSp>
            <p:nvCxnSpPr>
              <p:cNvPr id="148" name="Straight Arrow Connector 147"/>
              <p:cNvCxnSpPr/>
              <p:nvPr/>
            </p:nvCxnSpPr>
            <p:spPr>
              <a:xfrm>
                <a:off x="902884" y="2598454"/>
                <a:ext cx="160020" cy="1588"/>
              </a:xfrm>
              <a:prstGeom prst="straightConnector1">
                <a:avLst/>
              </a:prstGeom>
              <a:ln>
                <a:solidFill>
                  <a:schemeClr val="tx1"/>
                </a:solidFill>
                <a:tailEnd type="arrow" w="sm"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a:off x="902880" y="3131864"/>
                <a:ext cx="160020" cy="1588"/>
              </a:xfrm>
              <a:prstGeom prst="straightConnector1">
                <a:avLst/>
              </a:prstGeom>
              <a:ln>
                <a:solidFill>
                  <a:schemeClr val="tx1"/>
                </a:solidFill>
                <a:tailEnd type="arrow" w="sm"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1706900" y="3213474"/>
                <a:ext cx="306494" cy="369332"/>
              </a:xfrm>
              <a:prstGeom prst="rect">
                <a:avLst/>
              </a:prstGeom>
              <a:noFill/>
            </p:spPr>
            <p:txBody>
              <a:bodyPr wrap="none" rtlCol="0">
                <a:spAutoFit/>
              </a:bodyPr>
              <a:lstStyle/>
              <a:p>
                <a:r>
                  <a:rPr lang="en-US" b="1" i="1" dirty="0" smtClean="0">
                    <a:effectLst>
                      <a:outerShdw blurRad="38100" dist="38100" dir="2700000" algn="tl">
                        <a:srgbClr val="000000">
                          <a:alpha val="43137"/>
                        </a:srgbClr>
                      </a:outerShdw>
                    </a:effectLst>
                  </a:rPr>
                  <a:t>g</a:t>
                </a:r>
                <a:endParaRPr lang="en-US" b="1" baseline="-25000" dirty="0">
                  <a:effectLst>
                    <a:outerShdw blurRad="38100" dist="38100" dir="2700000" algn="tl">
                      <a:srgbClr val="000000">
                        <a:alpha val="43137"/>
                      </a:srgbClr>
                    </a:outerShdw>
                  </a:effectLst>
                </a:endParaRPr>
              </a:p>
            </p:txBody>
          </p:sp>
          <p:cxnSp>
            <p:nvCxnSpPr>
              <p:cNvPr id="151" name="Straight Arrow Connector 150"/>
              <p:cNvCxnSpPr/>
              <p:nvPr/>
            </p:nvCxnSpPr>
            <p:spPr>
              <a:xfrm>
                <a:off x="1795532" y="3316926"/>
                <a:ext cx="160020" cy="1588"/>
              </a:xfrm>
              <a:prstGeom prst="straightConnector1">
                <a:avLst/>
              </a:prstGeom>
              <a:ln>
                <a:solidFill>
                  <a:schemeClr val="tx1"/>
                </a:solidFill>
                <a:tailEnd type="arrow" w="sm"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flipV="1">
                <a:off x="84904" y="4295140"/>
                <a:ext cx="365760" cy="2306"/>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flipV="1">
                <a:off x="851258" y="4295140"/>
                <a:ext cx="365760" cy="2306"/>
              </a:xfrm>
              <a:prstGeom prst="straightConnector1">
                <a:avLst/>
              </a:prstGeom>
              <a:ln w="76200">
                <a:solidFill>
                  <a:srgbClr val="00B050"/>
                </a:solidFill>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30476" y="3931936"/>
                <a:ext cx="388248" cy="369332"/>
              </a:xfrm>
              <a:prstGeom prst="rect">
                <a:avLst/>
              </a:prstGeom>
              <a:noFill/>
            </p:spPr>
            <p:txBody>
              <a:bodyPr wrap="none" rtlCol="0">
                <a:spAutoFit/>
              </a:bodyPr>
              <a:lstStyle/>
              <a:p>
                <a:r>
                  <a:rPr lang="en-US" b="1" i="1" dirty="0" smtClean="0">
                    <a:effectLst>
                      <a:outerShdw blurRad="38100" dist="38100" dir="2700000" algn="tl">
                        <a:srgbClr val="000000">
                          <a:alpha val="43137"/>
                        </a:srgbClr>
                      </a:outerShdw>
                    </a:effectLst>
                  </a:rPr>
                  <a:t>u</a:t>
                </a:r>
                <a:r>
                  <a:rPr lang="en-US" b="1" i="1" baseline="-25000" dirty="0" smtClean="0">
                    <a:effectLst>
                      <a:outerShdw blurRad="38100" dist="38100" dir="2700000" algn="tl">
                        <a:srgbClr val="000000">
                          <a:alpha val="43137"/>
                        </a:srgbClr>
                      </a:outerShdw>
                    </a:effectLst>
                  </a:rPr>
                  <a:t>n</a:t>
                </a:r>
                <a:endParaRPr lang="en-US" b="1" i="1" baseline="-25000" dirty="0">
                  <a:effectLst>
                    <a:outerShdw blurRad="38100" dist="38100" dir="2700000" algn="tl">
                      <a:srgbClr val="000000">
                        <a:alpha val="43137"/>
                      </a:srgbClr>
                    </a:outerShdw>
                  </a:effectLst>
                </a:endParaRPr>
              </a:p>
            </p:txBody>
          </p:sp>
          <p:sp>
            <p:nvSpPr>
              <p:cNvPr id="160" name="TextBox 159"/>
              <p:cNvSpPr txBox="1"/>
              <p:nvPr/>
            </p:nvSpPr>
            <p:spPr>
              <a:xfrm>
                <a:off x="803362" y="3931936"/>
                <a:ext cx="388248" cy="369332"/>
              </a:xfrm>
              <a:prstGeom prst="rect">
                <a:avLst/>
              </a:prstGeom>
              <a:noFill/>
            </p:spPr>
            <p:txBody>
              <a:bodyPr wrap="none" rtlCol="0">
                <a:spAutoFit/>
              </a:bodyPr>
              <a:lstStyle/>
              <a:p>
                <a:r>
                  <a:rPr lang="en-US" b="1" i="1" dirty="0" err="1" smtClean="0">
                    <a:effectLst>
                      <a:outerShdw blurRad="38100" dist="38100" dir="2700000" algn="tl">
                        <a:srgbClr val="000000">
                          <a:alpha val="43137"/>
                        </a:srgbClr>
                      </a:outerShdw>
                    </a:effectLst>
                  </a:rPr>
                  <a:t>g</a:t>
                </a:r>
                <a:r>
                  <a:rPr lang="en-US" b="1" i="1" baseline="-25000" dirty="0" err="1" smtClean="0">
                    <a:effectLst>
                      <a:outerShdw blurRad="38100" dist="38100" dir="2700000" algn="tl">
                        <a:srgbClr val="000000">
                          <a:alpha val="43137"/>
                        </a:srgbClr>
                      </a:outerShdw>
                    </a:effectLst>
                  </a:rPr>
                  <a:t>n</a:t>
                </a:r>
                <a:endParaRPr lang="en-US" b="1" i="1" baseline="-25000" dirty="0">
                  <a:effectLst>
                    <a:outerShdw blurRad="38100" dist="38100" dir="2700000" algn="tl">
                      <a:srgbClr val="000000">
                        <a:alpha val="43137"/>
                      </a:srgbClr>
                    </a:outerShdw>
                  </a:effectLst>
                </a:endParaRPr>
              </a:p>
            </p:txBody>
          </p:sp>
          <p:sp>
            <p:nvSpPr>
              <p:cNvPr id="117" name="Rounded Rectangle 116"/>
              <p:cNvSpPr/>
              <p:nvPr/>
            </p:nvSpPr>
            <p:spPr>
              <a:xfrm>
                <a:off x="1204736" y="2675704"/>
                <a:ext cx="495153" cy="179831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smtClean="0">
                    <a:solidFill>
                      <a:schemeClr val="tx1"/>
                    </a:solidFill>
                  </a:rPr>
                  <a:t>Op</a:t>
                </a:r>
                <a:endParaRPr lang="en-US" sz="2400" i="1" dirty="0" smtClean="0">
                  <a:solidFill>
                    <a:schemeClr val="tx1"/>
                  </a:solidFill>
                </a:endParaRPr>
              </a:p>
            </p:txBody>
          </p:sp>
          <p:cxnSp>
            <p:nvCxnSpPr>
              <p:cNvPr id="158" name="Straight Arrow Connector 157"/>
              <p:cNvCxnSpPr/>
              <p:nvPr/>
            </p:nvCxnSpPr>
            <p:spPr>
              <a:xfrm>
                <a:off x="902876" y="4024512"/>
                <a:ext cx="160020" cy="1588"/>
              </a:xfrm>
              <a:prstGeom prst="straightConnector1">
                <a:avLst/>
              </a:prstGeom>
              <a:ln>
                <a:solidFill>
                  <a:schemeClr val="tx1"/>
                </a:solidFill>
                <a:tailEnd type="arrow" w="sm"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rot="5400000">
                <a:off x="60944" y="3402864"/>
                <a:ext cx="538930" cy="707886"/>
              </a:xfrm>
              <a:prstGeom prst="rect">
                <a:avLst/>
              </a:prstGeom>
              <a:noFill/>
            </p:spPr>
            <p:txBody>
              <a:bodyPr wrap="none" rtlCol="0">
                <a:spAutoFit/>
              </a:bodyPr>
              <a:lstStyle/>
              <a:p>
                <a:r>
                  <a:rPr lang="en-US" sz="4000" dirty="0" smtClean="0"/>
                  <a:t>…</a:t>
                </a:r>
                <a:endParaRPr lang="en-US" sz="4000" dirty="0"/>
              </a:p>
            </p:txBody>
          </p:sp>
          <p:sp>
            <p:nvSpPr>
              <p:cNvPr id="157" name="Rounded Rectangle 156"/>
              <p:cNvSpPr/>
              <p:nvPr/>
            </p:nvSpPr>
            <p:spPr>
              <a:xfrm>
                <a:off x="437377" y="4082941"/>
                <a:ext cx="411480" cy="41148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smtClean="0">
                    <a:solidFill>
                      <a:schemeClr val="tx1"/>
                    </a:solidFill>
                    <a:sym typeface="Symbol"/>
                  </a:rPr>
                  <a:t></a:t>
                </a:r>
                <a:endParaRPr lang="en-US" sz="2400" dirty="0" smtClean="0">
                  <a:solidFill>
                    <a:schemeClr val="tx1"/>
                  </a:solidFill>
                </a:endParaRPr>
              </a:p>
            </p:txBody>
          </p:sp>
          <p:cxnSp>
            <p:nvCxnSpPr>
              <p:cNvPr id="93" name="Straight Arrow Connector 92"/>
              <p:cNvCxnSpPr>
                <a:stCxn id="131" idx="3"/>
                <a:endCxn id="125" idx="2"/>
              </p:cNvCxnSpPr>
              <p:nvPr/>
            </p:nvCxnSpPr>
            <p:spPr>
              <a:xfrm flipV="1">
                <a:off x="3891742" y="4691054"/>
                <a:ext cx="360218" cy="267"/>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131" name="Rounded Rectangle 130"/>
              <p:cNvSpPr/>
              <p:nvPr/>
            </p:nvSpPr>
            <p:spPr>
              <a:xfrm>
                <a:off x="3280686" y="4504091"/>
                <a:ext cx="611056" cy="37446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dirty="0" smtClean="0">
                    <a:solidFill>
                      <a:schemeClr val="tx1"/>
                    </a:solidFill>
                  </a:rPr>
                  <a:t>Update</a:t>
                </a:r>
                <a:endParaRPr lang="en-US" sz="1500" i="1" dirty="0">
                  <a:solidFill>
                    <a:schemeClr val="tx1"/>
                  </a:solidFill>
                </a:endParaRPr>
              </a:p>
            </p:txBody>
          </p:sp>
          <p:sp>
            <p:nvSpPr>
              <p:cNvPr id="125" name="Flowchart: Magnetic Disk 124"/>
              <p:cNvSpPr/>
              <p:nvPr/>
            </p:nvSpPr>
            <p:spPr>
              <a:xfrm>
                <a:off x="4251960" y="4462454"/>
                <a:ext cx="342206" cy="4572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i="1" dirty="0">
                  <a:solidFill>
                    <a:schemeClr val="tx1"/>
                  </a:solidFill>
                  <a:effectLst>
                    <a:outerShdw blurRad="38100" dist="38100" dir="2700000" algn="tl">
                      <a:srgbClr val="000000">
                        <a:alpha val="43137"/>
                      </a:srgbClr>
                    </a:outerShdw>
                  </a:effectLst>
                </a:endParaRPr>
              </a:p>
            </p:txBody>
          </p:sp>
        </p:grpSp>
        <p:sp>
          <p:nvSpPr>
            <p:cNvPr id="170" name="TextBox 169"/>
            <p:cNvSpPr txBox="1"/>
            <p:nvPr/>
          </p:nvSpPr>
          <p:spPr>
            <a:xfrm rot="5400000">
              <a:off x="839644" y="3592842"/>
              <a:ext cx="538930" cy="707886"/>
            </a:xfrm>
            <a:prstGeom prst="rect">
              <a:avLst/>
            </a:prstGeom>
            <a:noFill/>
          </p:spPr>
          <p:txBody>
            <a:bodyPr wrap="none" rtlCol="0">
              <a:spAutoFit/>
            </a:bodyPr>
            <a:lstStyle/>
            <a:p>
              <a:r>
                <a:rPr lang="en-US" sz="4000" dirty="0" smtClean="0"/>
                <a:t>…</a:t>
              </a:r>
              <a:endParaRPr lang="en-US" sz="4000" dirty="0"/>
            </a:p>
          </p:txBody>
        </p:sp>
      </p:grpSp>
      <p:grpSp>
        <p:nvGrpSpPr>
          <p:cNvPr id="8" name="Group 159"/>
          <p:cNvGrpSpPr/>
          <p:nvPr/>
        </p:nvGrpSpPr>
        <p:grpSpPr>
          <a:xfrm>
            <a:off x="561410" y="5433267"/>
            <a:ext cx="2745466" cy="707886"/>
            <a:chOff x="177421" y="5650173"/>
            <a:chExt cx="2745466" cy="707886"/>
          </a:xfrm>
        </p:grpSpPr>
        <p:sp>
          <p:nvSpPr>
            <p:cNvPr id="123" name="TextBox 122"/>
            <p:cNvSpPr txBox="1"/>
            <p:nvPr/>
          </p:nvSpPr>
          <p:spPr>
            <a:xfrm>
              <a:off x="177421" y="5650173"/>
              <a:ext cx="2745466" cy="707886"/>
            </a:xfrm>
            <a:prstGeom prst="rect">
              <a:avLst/>
            </a:prstGeom>
            <a:solidFill>
              <a:schemeClr val="bg1"/>
            </a:solidFill>
            <a:ln w="25400">
              <a:solidFill>
                <a:schemeClr val="tx1"/>
              </a:solidFill>
            </a:ln>
          </p:spPr>
          <p:txBody>
            <a:bodyPr wrap="square" rtlCol="0">
              <a:spAutoFit/>
            </a:bodyPr>
            <a:lstStyle/>
            <a:p>
              <a:pPr algn="r"/>
              <a:r>
                <a:rPr lang="en-US" sz="2000" b="1" dirty="0" smtClean="0">
                  <a:solidFill>
                    <a:srgbClr val="00B050"/>
                  </a:solidFill>
                </a:rPr>
                <a:t>Memory Streaming</a:t>
              </a:r>
            </a:p>
            <a:p>
              <a:pPr algn="r"/>
              <a:r>
                <a:rPr lang="en-US" sz="2000" b="1" dirty="0" smtClean="0">
                  <a:solidFill>
                    <a:schemeClr val="tx2"/>
                  </a:solidFill>
                </a:rPr>
                <a:t>Disk Streaming</a:t>
              </a:r>
            </a:p>
          </p:txBody>
        </p:sp>
        <p:cxnSp>
          <p:nvCxnSpPr>
            <p:cNvPr id="124" name="Straight Arrow Connector 123"/>
            <p:cNvCxnSpPr/>
            <p:nvPr/>
          </p:nvCxnSpPr>
          <p:spPr>
            <a:xfrm>
              <a:off x="303423" y="6159968"/>
              <a:ext cx="886968" cy="0"/>
            </a:xfrm>
            <a:prstGeom prst="straightConnector1">
              <a:avLst/>
            </a:prstGeom>
            <a:ln w="76200">
              <a:solidFill>
                <a:schemeClr val="accent1"/>
              </a:solidFill>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flipV="1">
              <a:off x="317072" y="5867121"/>
              <a:ext cx="397050" cy="0"/>
            </a:xfrm>
            <a:prstGeom prst="straightConnector1">
              <a:avLst/>
            </a:prstGeom>
            <a:ln w="76200">
              <a:solidFill>
                <a:srgbClr val="00B050"/>
              </a:solidFill>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sp>
        <p:nvSpPr>
          <p:cNvPr id="165" name="TextBox 164"/>
          <p:cNvSpPr txBox="1"/>
          <p:nvPr/>
        </p:nvSpPr>
        <p:spPr>
          <a:xfrm>
            <a:off x="2627769" y="3003142"/>
            <a:ext cx="965714" cy="461665"/>
          </a:xfrm>
          <a:prstGeom prst="rect">
            <a:avLst/>
          </a:prstGeom>
          <a:noFill/>
        </p:spPr>
        <p:txBody>
          <a:bodyPr wrap="none" rtlCol="0">
            <a:spAutoFit/>
          </a:bodyPr>
          <a:lstStyle/>
          <a:p>
            <a:r>
              <a:rPr lang="en-US" sz="2400" b="1" dirty="0" smtClean="0">
                <a:solidFill>
                  <a:schemeClr val="accent6"/>
                </a:solidFill>
                <a:effectLst>
                  <a:outerShdw blurRad="38100" dist="38100" dir="2700000" algn="tl">
                    <a:srgbClr val="000000">
                      <a:alpha val="43137"/>
                    </a:srgbClr>
                  </a:outerShdw>
                </a:effectLst>
              </a:rPr>
              <a:t>Pass 1</a:t>
            </a:r>
            <a:endParaRPr lang="en-US" sz="2400" b="1" dirty="0">
              <a:solidFill>
                <a:schemeClr val="accent6"/>
              </a:solidFill>
              <a:effectLst>
                <a:outerShdw blurRad="38100" dist="38100" dir="2700000" algn="tl">
                  <a:srgbClr val="000000">
                    <a:alpha val="43137"/>
                  </a:srgbClr>
                </a:outerShdw>
              </a:effectLst>
            </a:endParaRPr>
          </a:p>
        </p:txBody>
      </p:sp>
      <p:sp>
        <p:nvSpPr>
          <p:cNvPr id="167" name="TextBox 166"/>
          <p:cNvSpPr txBox="1"/>
          <p:nvPr/>
        </p:nvSpPr>
        <p:spPr>
          <a:xfrm>
            <a:off x="5252247" y="3005414"/>
            <a:ext cx="965714" cy="461665"/>
          </a:xfrm>
          <a:prstGeom prst="rect">
            <a:avLst/>
          </a:prstGeom>
          <a:noFill/>
        </p:spPr>
        <p:txBody>
          <a:bodyPr wrap="none" rtlCol="0">
            <a:spAutoFit/>
          </a:bodyPr>
          <a:lstStyle/>
          <a:p>
            <a:r>
              <a:rPr lang="en-US" sz="2400" b="1" dirty="0" smtClean="0">
                <a:solidFill>
                  <a:schemeClr val="accent6"/>
                </a:solidFill>
                <a:effectLst>
                  <a:outerShdw blurRad="38100" dist="38100" dir="2700000" algn="tl">
                    <a:srgbClr val="000000">
                      <a:alpha val="43137"/>
                    </a:srgbClr>
                  </a:outerShdw>
                </a:effectLst>
              </a:rPr>
              <a:t>Pass 2</a:t>
            </a:r>
            <a:endParaRPr lang="en-US" sz="2400" b="1" dirty="0">
              <a:solidFill>
                <a:schemeClr val="accent6"/>
              </a:solidFill>
              <a:effectLst>
                <a:outerShdw blurRad="38100" dist="38100" dir="2700000" algn="tl">
                  <a:srgbClr val="000000">
                    <a:alpha val="43137"/>
                  </a:srgbClr>
                </a:outerShdw>
              </a:effectLst>
            </a:endParaRPr>
          </a:p>
        </p:txBody>
      </p:sp>
      <p:grpSp>
        <p:nvGrpSpPr>
          <p:cNvPr id="9" name="Group 113"/>
          <p:cNvGrpSpPr/>
          <p:nvPr/>
        </p:nvGrpSpPr>
        <p:grpSpPr>
          <a:xfrm>
            <a:off x="5440680" y="3507344"/>
            <a:ext cx="3246120" cy="2527513"/>
            <a:chOff x="5440680" y="3507344"/>
            <a:chExt cx="3246120" cy="2527513"/>
          </a:xfrm>
        </p:grpSpPr>
        <p:grpSp>
          <p:nvGrpSpPr>
            <p:cNvPr id="10" name="Group 64"/>
            <p:cNvGrpSpPr/>
            <p:nvPr/>
          </p:nvGrpSpPr>
          <p:grpSpPr>
            <a:xfrm>
              <a:off x="5664709" y="3507344"/>
              <a:ext cx="3022091" cy="2527513"/>
              <a:chOff x="2354582" y="2339726"/>
              <a:chExt cx="5036818" cy="4212521"/>
            </a:xfrm>
          </p:grpSpPr>
          <p:cxnSp>
            <p:nvCxnSpPr>
              <p:cNvPr id="67" name="Straight Arrow Connector 66"/>
              <p:cNvCxnSpPr/>
              <p:nvPr/>
            </p:nvCxnSpPr>
            <p:spPr>
              <a:xfrm>
                <a:off x="3048000" y="2782563"/>
                <a:ext cx="1249220" cy="0"/>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4983020" y="2780015"/>
                <a:ext cx="1341580" cy="0"/>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69" name="Flowchart: Magnetic Disk 68"/>
              <p:cNvSpPr/>
              <p:nvPr/>
            </p:nvSpPr>
            <p:spPr>
              <a:xfrm>
                <a:off x="4297220" y="2339726"/>
                <a:ext cx="685800" cy="870231"/>
              </a:xfrm>
              <a:prstGeom prst="flowChartMagneticDisk">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chemeClr val="tx1"/>
                  </a:solidFill>
                  <a:effectLst>
                    <a:outerShdw blurRad="38100" dist="38100" dir="2700000" algn="tl">
                      <a:srgbClr val="000000">
                        <a:alpha val="43137"/>
                      </a:srgbClr>
                    </a:outerShdw>
                  </a:effectLst>
                </a:endParaRPr>
              </a:p>
            </p:txBody>
          </p:sp>
          <p:grpSp>
            <p:nvGrpSpPr>
              <p:cNvPr id="11" name="Group 100"/>
              <p:cNvGrpSpPr/>
              <p:nvPr/>
            </p:nvGrpSpPr>
            <p:grpSpPr>
              <a:xfrm>
                <a:off x="3743036" y="4618595"/>
                <a:ext cx="1819564" cy="7576"/>
                <a:chOff x="3743036" y="4618595"/>
                <a:chExt cx="1819564" cy="7576"/>
              </a:xfrm>
            </p:grpSpPr>
            <p:cxnSp>
              <p:nvCxnSpPr>
                <p:cNvPr id="104" name="Straight Arrow Connector 103"/>
                <p:cNvCxnSpPr>
                  <a:stCxn id="103" idx="4"/>
                  <a:endCxn id="94" idx="1"/>
                </p:cNvCxnSpPr>
                <p:nvPr/>
              </p:nvCxnSpPr>
              <p:spPr>
                <a:xfrm flipV="1">
                  <a:off x="4913744" y="4618595"/>
                  <a:ext cx="648856" cy="7131"/>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92" idx="3"/>
                  <a:endCxn id="103" idx="2"/>
                </p:cNvCxnSpPr>
                <p:nvPr/>
              </p:nvCxnSpPr>
              <p:spPr>
                <a:xfrm flipV="1">
                  <a:off x="3743036" y="4625726"/>
                  <a:ext cx="600364" cy="445"/>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cxnSp>
            <p:nvCxnSpPr>
              <p:cNvPr id="71" name="Straight Arrow Connector 13"/>
              <p:cNvCxnSpPr>
                <a:stCxn id="83" idx="1"/>
              </p:cNvCxnSpPr>
              <p:nvPr/>
            </p:nvCxnSpPr>
            <p:spPr>
              <a:xfrm rot="10800000">
                <a:off x="2514600" y="3120947"/>
                <a:ext cx="1581728" cy="3164600"/>
              </a:xfrm>
              <a:prstGeom prst="straightConnector1">
                <a:avLst/>
              </a:prstGeom>
              <a:ln w="76200">
                <a:solidFill>
                  <a:srgbClr val="00B050"/>
                </a:solidFill>
                <a:headEnd type="stealth"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73" name="Straight Arrow Connector 13"/>
              <p:cNvCxnSpPr>
                <a:stCxn id="95" idx="2"/>
                <a:endCxn id="83" idx="3"/>
              </p:cNvCxnSpPr>
              <p:nvPr/>
            </p:nvCxnSpPr>
            <p:spPr>
              <a:xfrm rot="5400000">
                <a:off x="4474326" y="3901873"/>
                <a:ext cx="3167148" cy="1600200"/>
              </a:xfrm>
              <a:prstGeom prst="straightConnector1">
                <a:avLst/>
              </a:prstGeom>
              <a:ln w="76200">
                <a:solidFill>
                  <a:srgbClr val="00B050"/>
                </a:solidFill>
                <a:headEnd type="stealth" w="sm" len="med"/>
                <a:tailEnd type="non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103" idx="4"/>
                <a:endCxn id="94" idx="1"/>
              </p:cNvCxnSpPr>
              <p:nvPr/>
            </p:nvCxnSpPr>
            <p:spPr>
              <a:xfrm flipV="1">
                <a:off x="4913744" y="4618595"/>
                <a:ext cx="648856" cy="0"/>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92" idx="3"/>
                <a:endCxn id="103" idx="2"/>
              </p:cNvCxnSpPr>
              <p:nvPr/>
            </p:nvCxnSpPr>
            <p:spPr>
              <a:xfrm flipV="1">
                <a:off x="3743036" y="4625726"/>
                <a:ext cx="600364" cy="445"/>
              </a:xfrm>
              <a:prstGeom prst="straightConnector1">
                <a:avLst/>
              </a:prstGeom>
              <a:ln w="76200">
                <a:headEnd type="none" w="sm" len="sm"/>
                <a:tailEnd type="triangle" w="sm" len="sm"/>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
            <p:nvSpPr>
              <p:cNvPr id="83" name="Rounded Rectangle 82"/>
              <p:cNvSpPr/>
              <p:nvPr/>
            </p:nvSpPr>
            <p:spPr>
              <a:xfrm>
                <a:off x="4096328" y="6018847"/>
                <a:ext cx="1161472" cy="533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dirty="0" smtClean="0">
                    <a:solidFill>
                      <a:schemeClr val="tx1"/>
                    </a:solidFill>
                  </a:rPr>
                  <a:t>Solve</a:t>
                </a:r>
              </a:p>
            </p:txBody>
          </p:sp>
          <p:sp>
            <p:nvSpPr>
              <p:cNvPr id="84" name="Rounded Rectangle 83"/>
              <p:cNvSpPr/>
              <p:nvPr/>
            </p:nvSpPr>
            <p:spPr>
              <a:xfrm>
                <a:off x="2593767" y="3713104"/>
                <a:ext cx="652167" cy="40555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85" name="Rounded Rectangle 84"/>
              <p:cNvSpPr/>
              <p:nvPr/>
            </p:nvSpPr>
            <p:spPr>
              <a:xfrm>
                <a:off x="3443512" y="5467209"/>
                <a:ext cx="670560" cy="40555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87" name="Rounded Rectangle 86"/>
              <p:cNvSpPr/>
              <p:nvPr/>
            </p:nvSpPr>
            <p:spPr>
              <a:xfrm>
                <a:off x="5299363" y="5375507"/>
                <a:ext cx="609598" cy="40555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88" name="Rounded Rectangle 87"/>
              <p:cNvSpPr/>
              <p:nvPr/>
            </p:nvSpPr>
            <p:spPr>
              <a:xfrm>
                <a:off x="6181338" y="3570604"/>
                <a:ext cx="652167" cy="40555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92" name="Rounded Rectangle 91"/>
              <p:cNvSpPr/>
              <p:nvPr/>
            </p:nvSpPr>
            <p:spPr>
              <a:xfrm>
                <a:off x="2724610" y="4314121"/>
                <a:ext cx="1018426" cy="6241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dirty="0" smtClean="0">
                    <a:solidFill>
                      <a:schemeClr val="tx1"/>
                    </a:solidFill>
                  </a:rPr>
                  <a:t>Update</a:t>
                </a:r>
                <a:endParaRPr lang="en-US" sz="1500" i="1" dirty="0">
                  <a:solidFill>
                    <a:schemeClr val="tx1"/>
                  </a:solidFill>
                </a:endParaRPr>
              </a:p>
            </p:txBody>
          </p:sp>
          <p:sp>
            <p:nvSpPr>
              <p:cNvPr id="94" name="Rounded Rectangle 93"/>
              <p:cNvSpPr/>
              <p:nvPr/>
            </p:nvSpPr>
            <p:spPr>
              <a:xfrm>
                <a:off x="5562600" y="4306545"/>
                <a:ext cx="1039092" cy="6241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dirty="0" smtClean="0">
                    <a:solidFill>
                      <a:schemeClr val="tx1"/>
                    </a:solidFill>
                  </a:rPr>
                  <a:t>Update</a:t>
                </a:r>
                <a:endParaRPr lang="en-US" sz="1500" i="1" dirty="0" smtClean="0">
                  <a:solidFill>
                    <a:schemeClr val="tx1"/>
                  </a:solidFill>
                </a:endParaRPr>
              </a:p>
            </p:txBody>
          </p:sp>
          <p:sp>
            <p:nvSpPr>
              <p:cNvPr id="95" name="Rounded Rectangle 94"/>
              <p:cNvSpPr/>
              <p:nvPr/>
            </p:nvSpPr>
            <p:spPr>
              <a:xfrm>
                <a:off x="6324600" y="2434899"/>
                <a:ext cx="1066800" cy="6835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dirty="0" smtClean="0">
                    <a:solidFill>
                      <a:schemeClr val="tx1"/>
                    </a:solidFill>
                  </a:rPr>
                  <a:t>Update</a:t>
                </a:r>
                <a:endParaRPr lang="en-US" sz="1500" i="1" dirty="0" smtClean="0">
                  <a:solidFill>
                    <a:schemeClr val="tx1"/>
                  </a:solidFill>
                </a:endParaRPr>
              </a:p>
            </p:txBody>
          </p:sp>
          <p:sp>
            <p:nvSpPr>
              <p:cNvPr id="102" name="Rounded Rectangle 101"/>
              <p:cNvSpPr/>
              <p:nvPr/>
            </p:nvSpPr>
            <p:spPr>
              <a:xfrm>
                <a:off x="3235307" y="5133431"/>
                <a:ext cx="670560" cy="2257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103" name="Flowchart: Magnetic Disk 102"/>
              <p:cNvSpPr/>
              <p:nvPr/>
            </p:nvSpPr>
            <p:spPr>
              <a:xfrm>
                <a:off x="4343400" y="4244726"/>
                <a:ext cx="570344" cy="7620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i="1" dirty="0">
                  <a:solidFill>
                    <a:schemeClr val="tx1"/>
                  </a:solidFill>
                  <a:effectLst>
                    <a:outerShdw blurRad="38100" dist="38100" dir="2700000" algn="tl">
                      <a:srgbClr val="000000">
                        <a:alpha val="43137"/>
                      </a:srgbClr>
                    </a:outerShdw>
                  </a:effectLst>
                </a:endParaRPr>
              </a:p>
            </p:txBody>
          </p:sp>
          <p:sp>
            <p:nvSpPr>
              <p:cNvPr id="101" name="Rounded Rectangle 100"/>
              <p:cNvSpPr/>
              <p:nvPr/>
            </p:nvSpPr>
            <p:spPr>
              <a:xfrm>
                <a:off x="2354582" y="3326454"/>
                <a:ext cx="670560" cy="2257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grpSp>
        <p:sp>
          <p:nvSpPr>
            <p:cNvPr id="111" name="Rounded Rectangle 110"/>
            <p:cNvSpPr/>
            <p:nvPr/>
          </p:nvSpPr>
          <p:spPr>
            <a:xfrm>
              <a:off x="5440680" y="3566160"/>
              <a:ext cx="640080" cy="4101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solidFill>
                    <a:schemeClr val="tx1"/>
                  </a:solidFill>
                </a:rPr>
                <a:t>Update</a:t>
              </a:r>
              <a:endParaRPr lang="en-US" sz="1400" i="1" dirty="0" smtClean="0">
                <a:solidFill>
                  <a:schemeClr val="tx1"/>
                </a:solidFill>
              </a:endParaRPr>
            </a:p>
          </p:txBody>
        </p:sp>
      </p:grpSp>
    </p:spTree>
    <p:custDataLst>
      <p:tags r:id="rId1"/>
    </p:custDataLst>
  </p:cSld>
  <p:clrMapOvr>
    <a:masterClrMapping/>
  </p:clrMapOvr>
  <p:transition advTm="3579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5"/>
                                        </p:tgtEl>
                                        <p:attrNameLst>
                                          <p:attrName>style.visibility</p:attrName>
                                        </p:attrNameLst>
                                      </p:cBhvr>
                                      <p:to>
                                        <p:strVal val="visible"/>
                                      </p:to>
                                    </p:set>
                                    <p:animEffect transition="in" filter="fade">
                                      <p:cBhvr>
                                        <p:cTn id="13" dur="1000"/>
                                        <p:tgtEl>
                                          <p:spTgt spid="165"/>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3"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trips(upRight)">
                                      <p:cBhvr>
                                        <p:cTn id="18" dur="10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7"/>
                                        </p:tgtEl>
                                        <p:attrNameLst>
                                          <p:attrName>style.visibility</p:attrName>
                                        </p:attrNameLst>
                                      </p:cBhvr>
                                      <p:to>
                                        <p:strVal val="visible"/>
                                      </p:to>
                                    </p:set>
                                    <p:animEffect transition="in" filter="fade">
                                      <p:cBhvr>
                                        <p:cTn id="21" dur="1000"/>
                                        <p:tgtEl>
                                          <p:spTgt spid="167"/>
                                        </p:tgtEl>
                                      </p:cBhvr>
                                    </p:animEffect>
                                  </p:childTnLst>
                                </p:cTn>
                              </p:par>
                              <p:par>
                                <p:cTn id="22" presetID="18" presetClass="entr" presetSubtype="3" fill="hold" nodeType="withEffect">
                                  <p:stCondLst>
                                    <p:cond delay="800"/>
                                  </p:stCondLst>
                                  <p:childTnLst>
                                    <p:set>
                                      <p:cBhvr>
                                        <p:cTn id="23" dur="1" fill="hold">
                                          <p:stCondLst>
                                            <p:cond delay="0"/>
                                          </p:stCondLst>
                                        </p:cTn>
                                        <p:tgtEl>
                                          <p:spTgt spid="161"/>
                                        </p:tgtEl>
                                        <p:attrNameLst>
                                          <p:attrName>style.visibility</p:attrName>
                                        </p:attrNameLst>
                                      </p:cBhvr>
                                      <p:to>
                                        <p:strVal val="visible"/>
                                      </p:to>
                                    </p:set>
                                    <p:animEffect transition="in" filter="strips(upRight)">
                                      <p:cBhvr>
                                        <p:cTn id="24" dur="500"/>
                                        <p:tgtEl>
                                          <p:spTgt spid="161"/>
                                        </p:tgtEl>
                                      </p:cBhvr>
                                    </p:animEffect>
                                  </p:childTnLst>
                                </p:cTn>
                              </p:par>
                              <p:par>
                                <p:cTn id="25" presetID="18" presetClass="entr" presetSubtype="3" fill="hold" grpId="0" nodeType="withEffect">
                                  <p:stCondLst>
                                    <p:cond delay="800"/>
                                  </p:stCondLst>
                                  <p:childTnLst>
                                    <p:set>
                                      <p:cBhvr>
                                        <p:cTn id="26" dur="1" fill="hold">
                                          <p:stCondLst>
                                            <p:cond delay="0"/>
                                          </p:stCondLst>
                                        </p:cTn>
                                        <p:tgtEl>
                                          <p:spTgt spid="162"/>
                                        </p:tgtEl>
                                        <p:attrNameLst>
                                          <p:attrName>style.visibility</p:attrName>
                                        </p:attrNameLst>
                                      </p:cBhvr>
                                      <p:to>
                                        <p:strVal val="visible"/>
                                      </p:to>
                                    </p:set>
                                    <p:animEffect transition="in" filter="strips(upRight)">
                                      <p:cBhvr>
                                        <p:cTn id="27" dur="500"/>
                                        <p:tgtEl>
                                          <p:spTgt spid="16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8" presetClass="exit" presetSubtype="12" fill="hold" nodeType="withEffect">
                                  <p:stCondLst>
                                    <p:cond delay="0"/>
                                  </p:stCondLst>
                                  <p:childTnLst>
                                    <p:animEffect transition="out" filter="strips(downLeft)">
                                      <p:cBhvr>
                                        <p:cTn id="34" dur="2000"/>
                                        <p:tgtEl>
                                          <p:spTgt spid="164"/>
                                        </p:tgtEl>
                                      </p:cBhvr>
                                    </p:animEffect>
                                    <p:set>
                                      <p:cBhvr>
                                        <p:cTn id="35" dur="1" fill="hold">
                                          <p:stCondLst>
                                            <p:cond delay="1999"/>
                                          </p:stCondLst>
                                        </p:cTn>
                                        <p:tgtEl>
                                          <p:spTgt spid="164"/>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36"/>
                                        </p:tgtEl>
                                        <p:attrNameLst>
                                          <p:attrName>style.visibility</p:attrName>
                                        </p:attrNameLst>
                                      </p:cBhvr>
                                      <p:to>
                                        <p:strVal val="visible"/>
                                      </p:to>
                                    </p:set>
                                    <p:animEffect transition="in" filter="fade">
                                      <p:cBhvr>
                                        <p:cTn id="38" dur="1000"/>
                                        <p:tgtEl>
                                          <p:spTgt spid="136"/>
                                        </p:tgtEl>
                                      </p:cBhvr>
                                    </p:animEffect>
                                  </p:childTnLst>
                                </p:cTn>
                              </p:par>
                              <p:par>
                                <p:cTn id="39" presetID="10" presetClass="entr" presetSubtype="0" fill="hold" nodeType="withEffect">
                                  <p:stCondLst>
                                    <p:cond delay="0"/>
                                  </p:stCondLst>
                                  <p:childTnLst>
                                    <p:set>
                                      <p:cBhvr>
                                        <p:cTn id="40" dur="1" fill="hold">
                                          <p:stCondLst>
                                            <p:cond delay="0"/>
                                          </p:stCondLst>
                                        </p:cTn>
                                        <p:tgtEl>
                                          <p:spTgt spid="137"/>
                                        </p:tgtEl>
                                        <p:attrNameLst>
                                          <p:attrName>style.visibility</p:attrName>
                                        </p:attrNameLst>
                                      </p:cBhvr>
                                      <p:to>
                                        <p:strVal val="visible"/>
                                      </p:to>
                                    </p:set>
                                    <p:animEffect transition="in" filter="fade">
                                      <p:cBhvr>
                                        <p:cTn id="41" dur="1000"/>
                                        <p:tgtEl>
                                          <p:spTgt spid="137"/>
                                        </p:tgtEl>
                                      </p:cBhvr>
                                    </p:animEffect>
                                  </p:childTnLst>
                                </p:cTn>
                              </p:par>
                              <p:par>
                                <p:cTn id="42" presetID="10" presetClass="entr" presetSubtype="0" fill="hold" nodeType="withEffect">
                                  <p:stCondLst>
                                    <p:cond delay="0"/>
                                  </p:stCondLst>
                                  <p:childTnLst>
                                    <p:set>
                                      <p:cBhvr>
                                        <p:cTn id="43" dur="1" fill="hold">
                                          <p:stCondLst>
                                            <p:cond delay="0"/>
                                          </p:stCondLst>
                                        </p:cTn>
                                        <p:tgtEl>
                                          <p:spTgt spid="122"/>
                                        </p:tgtEl>
                                        <p:attrNameLst>
                                          <p:attrName>style.visibility</p:attrName>
                                        </p:attrNameLst>
                                      </p:cBhvr>
                                      <p:to>
                                        <p:strVal val="visible"/>
                                      </p:to>
                                    </p:set>
                                    <p:animEffect transition="in" filter="fade">
                                      <p:cBhvr>
                                        <p:cTn id="44" dur="1000"/>
                                        <p:tgtEl>
                                          <p:spTgt spid="1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3"/>
                                        </p:tgtEl>
                                        <p:attrNameLst>
                                          <p:attrName>style.visibility</p:attrName>
                                        </p:attrNameLst>
                                      </p:cBhvr>
                                      <p:to>
                                        <p:strVal val="visible"/>
                                      </p:to>
                                    </p:set>
                                    <p:animEffect transition="in" filter="fade">
                                      <p:cBhvr>
                                        <p:cTn id="47" dur="1000"/>
                                        <p:tgtEl>
                                          <p:spTgt spid="153"/>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1" end="1"/>
                                            </p:txEl>
                                          </p:spTgt>
                                        </p:tgtEl>
                                        <p:attrNameLst>
                                          <p:attrName>style.visibility</p:attrName>
                                        </p:attrNameLst>
                                      </p:cBhvr>
                                      <p:to>
                                        <p:strVal val="visible"/>
                                      </p:to>
                                    </p:set>
                                    <p:animEffect transition="in" filter="fade">
                                      <p:cBhvr>
                                        <p:cTn id="50" dur="1000"/>
                                        <p:tgtEl>
                                          <p:spTgt spid="3">
                                            <p:txEl>
                                              <p:pRg st="1" end="1"/>
                                            </p:txEl>
                                          </p:spTgt>
                                        </p:tgtEl>
                                      </p:cBhvr>
                                    </p:animEffect>
                                  </p:childTnLst>
                                </p:cTn>
                              </p:par>
                              <p:par>
                                <p:cTn id="51" presetID="1" presetClass="exit" presetSubtype="0" fill="hold" nodeType="withEffect">
                                  <p:stCondLst>
                                    <p:cond delay="0"/>
                                  </p:stCondLst>
                                  <p:childTnLst>
                                    <p:set>
                                      <p:cBhvr>
                                        <p:cTn id="52" dur="1" fill="hold">
                                          <p:stCondLst>
                                            <p:cond delay="0"/>
                                          </p:stCondLst>
                                        </p:cTn>
                                        <p:tgtEl>
                                          <p:spTgt spid="161"/>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P spid="162" grpId="0"/>
      <p:bldP spid="162" grpId="1"/>
      <p:bldP spid="165" grpId="0"/>
      <p:bldP spid="16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solidFill>
                  <a:schemeClr val="bg1">
                    <a:lumMod val="50000"/>
                  </a:schemeClr>
                </a:solidFill>
              </a:rPr>
              <a:t>Introduction</a:t>
            </a:r>
          </a:p>
          <a:p>
            <a:r>
              <a:rPr lang="en-US" dirty="0" smtClean="0">
                <a:solidFill>
                  <a:schemeClr val="bg1">
                    <a:lumMod val="50000"/>
                  </a:schemeClr>
                </a:solidFill>
              </a:rPr>
              <a:t>Solving for the Image</a:t>
            </a:r>
          </a:p>
          <a:p>
            <a:r>
              <a:rPr lang="en-US" dirty="0" smtClean="0">
                <a:solidFill>
                  <a:schemeClr val="bg1">
                    <a:lumMod val="50000"/>
                  </a:schemeClr>
                </a:solidFill>
              </a:rPr>
              <a:t>Choosing the System</a:t>
            </a:r>
          </a:p>
          <a:p>
            <a:r>
              <a:rPr lang="en-US" dirty="0" smtClean="0">
                <a:solidFill>
                  <a:schemeClr val="bg1">
                    <a:lumMod val="50000"/>
                  </a:schemeClr>
                </a:solidFill>
              </a:rPr>
              <a:t>Solving for Big Images</a:t>
            </a:r>
          </a:p>
          <a:p>
            <a:r>
              <a:rPr lang="en-US" dirty="0" smtClean="0"/>
              <a:t>Results and Discussion</a:t>
            </a:r>
          </a:p>
        </p:txBody>
      </p:sp>
    </p:spTree>
  </p:cSld>
  <p:clrMapOvr>
    <a:masterClrMapping/>
  </p:clrMapOvr>
  <p:transition advTm="5468"/>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1669143"/>
            <a:ext cx="8229600" cy="4525963"/>
          </a:xfrm>
          <a:prstGeom prst="rect">
            <a:avLst/>
          </a:prstGeom>
        </p:spPr>
        <p:txBody>
          <a:bodyPr vert="horz" lIns="91440" tIns="45720" rIns="91440" bIns="45720" rtlCol="0">
            <a:normAutofit/>
          </a:bodyPr>
          <a:lstStyle/>
          <a:p>
            <a:pPr marL="461963" marR="0" lvl="0" indent="-231775"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2" descr="F:\Papers\Streaming2DMultiGrid\supp_zip\beynac.stitched.small.jpg"/>
          <p:cNvPicPr>
            <a:picLocks noChangeAspect="1" noChangeArrowheads="1"/>
          </p:cNvPicPr>
          <p:nvPr/>
        </p:nvPicPr>
        <p:blipFill>
          <a:blip r:embed="rId4" cstate="print"/>
          <a:srcRect/>
          <a:stretch>
            <a:fillRect/>
          </a:stretch>
        </p:blipFill>
        <p:spPr bwMode="auto">
          <a:xfrm>
            <a:off x="546693" y="4038600"/>
            <a:ext cx="8036199" cy="2551176"/>
          </a:xfrm>
          <a:prstGeom prst="rect">
            <a:avLst/>
          </a:prstGeom>
          <a:noFill/>
        </p:spPr>
      </p:pic>
      <p:grpSp>
        <p:nvGrpSpPr>
          <p:cNvPr id="7" name="Group 6"/>
          <p:cNvGrpSpPr/>
          <p:nvPr/>
        </p:nvGrpSpPr>
        <p:grpSpPr>
          <a:xfrm>
            <a:off x="457200" y="1219200"/>
            <a:ext cx="8229600" cy="2547938"/>
            <a:chOff x="457200" y="1295400"/>
            <a:chExt cx="8229600" cy="2547938"/>
          </a:xfrm>
        </p:grpSpPr>
        <p:pic>
          <p:nvPicPr>
            <p:cNvPr id="8" name="Picture 11" descr="F:\Research\Streaming2DMultiGrid\Test\Stitching\beynac\Temp\4.png"/>
            <p:cNvPicPr>
              <a:picLocks noChangeAspect="1" noChangeArrowheads="1"/>
            </p:cNvPicPr>
            <p:nvPr/>
          </p:nvPicPr>
          <p:blipFill>
            <a:blip r:embed="rId5">
              <a:clrChange>
                <a:clrFrom>
                  <a:srgbClr val="000000"/>
                </a:clrFrom>
                <a:clrTo>
                  <a:srgbClr val="000000">
                    <a:alpha val="0"/>
                  </a:srgbClr>
                </a:clrTo>
              </a:clrChange>
            </a:blip>
            <a:srcRect/>
            <a:stretch>
              <a:fillRect/>
            </a:stretch>
          </p:blipFill>
          <p:spPr bwMode="auto">
            <a:xfrm>
              <a:off x="560603" y="1295400"/>
              <a:ext cx="8026003" cy="2547938"/>
            </a:xfrm>
            <a:prstGeom prst="rect">
              <a:avLst/>
            </a:prstGeom>
            <a:noFill/>
          </p:spPr>
        </p:pic>
        <p:pic>
          <p:nvPicPr>
            <p:cNvPr id="9" name="Picture 12" descr="F:\Research\Streaming2DMultiGrid\Test\Stitching\beynac\Temp\0.png"/>
            <p:cNvPicPr>
              <a:picLocks noChangeAspect="1" noChangeArrowheads="1"/>
            </p:cNvPicPr>
            <p:nvPr/>
          </p:nvPicPr>
          <p:blipFill>
            <a:blip r:embed="rId6">
              <a:clrChange>
                <a:clrFrom>
                  <a:srgbClr val="000000"/>
                </a:clrFrom>
                <a:clrTo>
                  <a:srgbClr val="000000">
                    <a:alpha val="0"/>
                  </a:srgbClr>
                </a:clrTo>
              </a:clrChange>
            </a:blip>
            <a:srcRect/>
            <a:stretch>
              <a:fillRect/>
            </a:stretch>
          </p:blipFill>
          <p:spPr bwMode="auto">
            <a:xfrm>
              <a:off x="660797" y="1295400"/>
              <a:ext cx="8026003" cy="2547938"/>
            </a:xfrm>
            <a:prstGeom prst="rect">
              <a:avLst/>
            </a:prstGeom>
            <a:noFill/>
          </p:spPr>
        </p:pic>
        <p:pic>
          <p:nvPicPr>
            <p:cNvPr id="10" name="Picture 13" descr="F:\Research\Streaming2DMultiGrid\Test\Stitching\beynac\Temp\1.png"/>
            <p:cNvPicPr>
              <a:picLocks noChangeAspect="1" noChangeArrowheads="1"/>
            </p:cNvPicPr>
            <p:nvPr/>
          </p:nvPicPr>
          <p:blipFill>
            <a:blip r:embed="rId7">
              <a:clrChange>
                <a:clrFrom>
                  <a:srgbClr val="000000"/>
                </a:clrFrom>
                <a:clrTo>
                  <a:srgbClr val="000000">
                    <a:alpha val="0"/>
                  </a:srgbClr>
                </a:clrTo>
              </a:clrChange>
            </a:blip>
            <a:srcRect/>
            <a:stretch>
              <a:fillRect/>
            </a:stretch>
          </p:blipFill>
          <p:spPr bwMode="auto">
            <a:xfrm>
              <a:off x="457200" y="1295400"/>
              <a:ext cx="8026003" cy="2547938"/>
            </a:xfrm>
            <a:prstGeom prst="rect">
              <a:avLst/>
            </a:prstGeom>
            <a:noFill/>
          </p:spPr>
        </p:pic>
      </p:grpSp>
      <p:sp>
        <p:nvSpPr>
          <p:cNvPr id="2" name="Title 1"/>
          <p:cNvSpPr>
            <a:spLocks noGrp="1"/>
          </p:cNvSpPr>
          <p:nvPr>
            <p:ph type="title"/>
          </p:nvPr>
        </p:nvSpPr>
        <p:spPr/>
        <p:txBody>
          <a:bodyPr/>
          <a:lstStyle/>
          <a:p>
            <a:r>
              <a:rPr lang="en-US" dirty="0" smtClean="0"/>
              <a:t>Stitching Big Images</a:t>
            </a:r>
            <a:endParaRPr lang="en-US" dirty="0"/>
          </a:p>
        </p:txBody>
      </p:sp>
      <p:pic>
        <p:nvPicPr>
          <p:cNvPr id="128002" name="Picture 2" descr="F:\Talks\SIG-08\beynac.tree.png"/>
          <p:cNvPicPr>
            <a:picLocks noGrp="1" noChangeAspect="1" noChangeArrowheads="1"/>
          </p:cNvPicPr>
          <p:nvPr>
            <p:ph idx="1"/>
          </p:nvPr>
        </p:nvPicPr>
        <p:blipFill>
          <a:blip r:embed="rId8" cstate="print"/>
          <a:srcRect/>
          <a:stretch>
            <a:fillRect/>
          </a:stretch>
        </p:blipFill>
        <p:spPr bwMode="auto">
          <a:xfrm>
            <a:off x="551872" y="4035362"/>
            <a:ext cx="8033546" cy="2551176"/>
          </a:xfrm>
          <a:prstGeom prst="rect">
            <a:avLst/>
          </a:prstGeom>
          <a:noFill/>
        </p:spPr>
      </p:pic>
      <p:sp>
        <p:nvSpPr>
          <p:cNvPr id="6" name="TextBox 5"/>
          <p:cNvSpPr txBox="1"/>
          <p:nvPr/>
        </p:nvSpPr>
        <p:spPr>
          <a:xfrm>
            <a:off x="6858000" y="6477000"/>
            <a:ext cx="1954701" cy="246221"/>
          </a:xfrm>
          <a:prstGeom prst="rect">
            <a:avLst/>
          </a:prstGeom>
          <a:solidFill>
            <a:schemeClr val="accent1">
              <a:lumMod val="60000"/>
              <a:lumOff val="40000"/>
            </a:schemeClr>
          </a:solidFill>
          <a:ln>
            <a:solidFill>
              <a:schemeClr val="accent1"/>
            </a:solidFill>
          </a:ln>
        </p:spPr>
        <p:txBody>
          <a:bodyPr wrap="none" tIns="0" bIns="0" rtlCol="0">
            <a:spAutoFit/>
          </a:bodyPr>
          <a:lstStyle/>
          <a:p>
            <a:pPr algn="r"/>
            <a:r>
              <a:rPr lang="en-US" sz="1600" dirty="0" smtClean="0"/>
              <a:t>Courtesy of </a:t>
            </a:r>
            <a:r>
              <a:rPr lang="en-US" sz="1600" dirty="0" err="1" smtClean="0"/>
              <a:t>Agarwala</a:t>
            </a:r>
            <a:endParaRPr lang="en-US" sz="1600" dirty="0"/>
          </a:p>
        </p:txBody>
      </p:sp>
      <p:sp>
        <p:nvSpPr>
          <p:cNvPr id="11" name="Down Arrow 10"/>
          <p:cNvSpPr/>
          <p:nvPr/>
        </p:nvSpPr>
        <p:spPr>
          <a:xfrm>
            <a:off x="4380344" y="3657600"/>
            <a:ext cx="3810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457200" y="153196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0" i="0" u="sng" strike="noStrike" kern="1200" cap="none" spc="0" normalizeH="0" baseline="0" noProof="0" dirty="0" err="1" smtClean="0">
                <a:ln>
                  <a:noFill/>
                </a:ln>
                <a:solidFill>
                  <a:schemeClr val="tx1"/>
                </a:solidFill>
                <a:effectLst/>
                <a:uLnTx/>
                <a:uFillTx/>
                <a:latin typeface="+mn-lt"/>
                <a:ea typeface="+mn-ea"/>
                <a:cs typeface="+mn-cs"/>
              </a:rPr>
              <a:t>Agarwala</a:t>
            </a:r>
            <a:r>
              <a:rPr kumimoji="0" lang="en-US" sz="3200" b="0" i="0" u="sng" strike="noStrike" kern="1200" cap="none" spc="0" normalizeH="0" baseline="0" noProof="0" dirty="0" smtClean="0">
                <a:ln>
                  <a:noFill/>
                </a:ln>
                <a:solidFill>
                  <a:schemeClr val="tx1"/>
                </a:solidFill>
                <a:effectLst/>
                <a:uLnTx/>
                <a:uFillTx/>
                <a:latin typeface="+mn-lt"/>
                <a:ea typeface="+mn-ea"/>
                <a:cs typeface="+mn-cs"/>
              </a:rPr>
              <a:t> ’07</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r>
          </a:p>
          <a:p>
            <a:pPr marL="461963" lvl="1" indent="-4763">
              <a:spcBef>
                <a:spcPct val="20000"/>
              </a:spcBef>
            </a:pPr>
            <a:r>
              <a:rPr lang="en-US" sz="3200" dirty="0" smtClean="0"/>
              <a:t>A high-res solution is only required near the seams, so solve over an adapted quadtree.</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ustDataLst>
      <p:tags r:id="rId1"/>
    </p:custDataLst>
  </p:cSld>
  <p:clrMapOvr>
    <a:masterClrMapping/>
  </p:clrMapOvr>
  <p:transition advTm="3339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9" presetClass="emph" presetSubtype="0" nodeType="withEffect">
                                  <p:stCondLst>
                                    <p:cond delay="0"/>
                                  </p:stCondLst>
                                  <p:childTnLst>
                                    <p:set>
                                      <p:cBhvr rctx="PPT">
                                        <p:cTn id="9" dur="indefinite"/>
                                        <p:tgtEl>
                                          <p:spTgt spid="7"/>
                                        </p:tgtEl>
                                        <p:attrNameLst>
                                          <p:attrName>style.opacity</p:attrName>
                                        </p:attrNameLst>
                                      </p:cBhvr>
                                      <p:to>
                                        <p:strVal val="0.5"/>
                                      </p:to>
                                    </p:set>
                                    <p:animEffect filter="image" prLst="opacity: 0.5">
                                      <p:cBhvr rctx="IE">
                                        <p:cTn id="10" dur="indefinite"/>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28002"/>
                                        </p:tgtEl>
                                        <p:attrNameLst>
                                          <p:attrName>style.visibility</p:attrName>
                                        </p:attrNameLst>
                                      </p:cBhvr>
                                      <p:to>
                                        <p:strVal val="visible"/>
                                      </p:to>
                                    </p:set>
                                    <p:animEffect transition="in" filter="fade">
                                      <p:cBhvr>
                                        <p:cTn id="13" dur="1000"/>
                                        <p:tgtEl>
                                          <p:spTgt spid="12800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Dynamic Range Compression</a:t>
            </a:r>
            <a:endParaRPr lang="en-US" dirty="0"/>
          </a:p>
        </p:txBody>
      </p:sp>
      <p:sp>
        <p:nvSpPr>
          <p:cNvPr id="3" name="Content Placeholder 2"/>
          <p:cNvSpPr>
            <a:spLocks noGrp="1"/>
          </p:cNvSpPr>
          <p:nvPr>
            <p:ph idx="1"/>
          </p:nvPr>
        </p:nvSpPr>
        <p:spPr>
          <a:xfrm>
            <a:off x="457200" y="1173165"/>
            <a:ext cx="8229600" cy="4525963"/>
          </a:xfrm>
        </p:spPr>
        <p:txBody>
          <a:bodyPr/>
          <a:lstStyle/>
          <a:p>
            <a:pPr>
              <a:buNone/>
            </a:pPr>
            <a:r>
              <a:rPr lang="en-US" u="sng" dirty="0" smtClean="0"/>
              <a:t>Gradient Domain Fix</a:t>
            </a:r>
            <a:r>
              <a:rPr lang="en-US" dirty="0" smtClean="0"/>
              <a:t>:</a:t>
            </a:r>
          </a:p>
          <a:p>
            <a:pPr marL="0" lvl="2" indent="0">
              <a:buNone/>
            </a:pPr>
            <a:r>
              <a:rPr lang="en-US" sz="3200" dirty="0" smtClean="0"/>
              <a:t>Amplify small gradients and  dampen large ones.</a:t>
            </a:r>
          </a:p>
          <a:p>
            <a:pPr>
              <a:buNone/>
            </a:pPr>
            <a:endParaRPr lang="en-US" dirty="0" smtClean="0"/>
          </a:p>
        </p:txBody>
      </p:sp>
      <p:pic>
        <p:nvPicPr>
          <p:cNvPr id="9" name="Picture 2" descr="F:\Talks\ACM08\hdr.5.bmp"/>
          <p:cNvPicPr>
            <a:picLocks noChangeAspect="1" noChangeArrowheads="1"/>
          </p:cNvPicPr>
          <p:nvPr/>
        </p:nvPicPr>
        <p:blipFill>
          <a:blip r:embed="rId4" cstate="print"/>
          <a:srcRect/>
          <a:stretch>
            <a:fillRect/>
          </a:stretch>
        </p:blipFill>
        <p:spPr bwMode="auto">
          <a:xfrm>
            <a:off x="59021" y="2785872"/>
            <a:ext cx="2953354" cy="1792000"/>
          </a:xfrm>
          <a:prstGeom prst="rect">
            <a:avLst/>
          </a:prstGeom>
          <a:noFill/>
        </p:spPr>
      </p:pic>
      <p:pic>
        <p:nvPicPr>
          <p:cNvPr id="11" name="Picture 5" descr="F:\Talks\ACM08\hdr.3.bmp"/>
          <p:cNvPicPr>
            <a:picLocks noChangeAspect="1" noChangeArrowheads="1"/>
          </p:cNvPicPr>
          <p:nvPr/>
        </p:nvPicPr>
        <p:blipFill>
          <a:blip r:embed="rId5" cstate="print"/>
          <a:srcRect/>
          <a:stretch>
            <a:fillRect/>
          </a:stretch>
        </p:blipFill>
        <p:spPr bwMode="auto">
          <a:xfrm>
            <a:off x="3060841" y="2785872"/>
            <a:ext cx="2953354" cy="1792000"/>
          </a:xfrm>
          <a:prstGeom prst="rect">
            <a:avLst/>
          </a:prstGeom>
          <a:noFill/>
        </p:spPr>
      </p:pic>
      <p:sp>
        <p:nvSpPr>
          <p:cNvPr id="22" name="TextBox 21"/>
          <p:cNvSpPr txBox="1"/>
          <p:nvPr/>
        </p:nvSpPr>
        <p:spPr>
          <a:xfrm>
            <a:off x="3585031" y="4199928"/>
            <a:ext cx="1890454" cy="369332"/>
          </a:xfrm>
          <a:prstGeom prst="rect">
            <a:avLst/>
          </a:prstGeom>
          <a:solidFill>
            <a:schemeClr val="bg1">
              <a:alpha val="50000"/>
            </a:schemeClr>
          </a:solidFill>
          <a:ln>
            <a:solidFill>
              <a:schemeClr val="accent1">
                <a:shade val="95000"/>
                <a:satMod val="105000"/>
              </a:schemeClr>
            </a:solidFill>
          </a:ln>
        </p:spPr>
        <p:txBody>
          <a:bodyPr wrap="none" rtlCol="0">
            <a:spAutoFit/>
          </a:bodyPr>
          <a:lstStyle/>
          <a:p>
            <a:r>
              <a:rPr lang="en-US" dirty="0" smtClean="0">
                <a:effectLst>
                  <a:outerShdw blurRad="38100" dist="38100" dir="2700000" algn="tl">
                    <a:srgbClr val="000000">
                      <a:alpha val="43137"/>
                    </a:srgbClr>
                  </a:outerShdw>
                </a:effectLst>
              </a:rPr>
              <a:t>Medium Exposure</a:t>
            </a:r>
            <a:endParaRPr lang="en-US" dirty="0">
              <a:effectLst>
                <a:outerShdw blurRad="38100" dist="38100" dir="2700000" algn="tl">
                  <a:srgbClr val="000000">
                    <a:alpha val="43137"/>
                  </a:srgbClr>
                </a:outerShdw>
              </a:effectLst>
            </a:endParaRPr>
          </a:p>
        </p:txBody>
      </p:sp>
      <p:sp>
        <p:nvSpPr>
          <p:cNvPr id="23" name="TextBox 22"/>
          <p:cNvSpPr txBox="1"/>
          <p:nvPr/>
        </p:nvSpPr>
        <p:spPr>
          <a:xfrm>
            <a:off x="693039" y="4202360"/>
            <a:ext cx="1603516" cy="369332"/>
          </a:xfrm>
          <a:prstGeom prst="rect">
            <a:avLst/>
          </a:prstGeom>
          <a:solidFill>
            <a:schemeClr val="bg1">
              <a:alpha val="50000"/>
            </a:schemeClr>
          </a:solidFill>
          <a:ln>
            <a:solidFill>
              <a:schemeClr val="accent1">
                <a:shade val="95000"/>
                <a:satMod val="105000"/>
              </a:schemeClr>
            </a:solidFill>
          </a:ln>
        </p:spPr>
        <p:txBody>
          <a:bodyPr wrap="none" rtlCol="0">
            <a:spAutoFit/>
          </a:bodyPr>
          <a:lstStyle/>
          <a:p>
            <a:r>
              <a:rPr lang="en-US" dirty="0" smtClean="0">
                <a:effectLst>
                  <a:outerShdw blurRad="38100" dist="38100" dir="2700000" algn="tl">
                    <a:srgbClr val="000000">
                      <a:alpha val="43137"/>
                    </a:srgbClr>
                  </a:outerShdw>
                </a:effectLst>
              </a:rPr>
              <a:t>Short Exposure</a:t>
            </a:r>
            <a:endParaRPr lang="en-US" dirty="0">
              <a:effectLst>
                <a:outerShdw blurRad="38100" dist="38100" dir="2700000" algn="tl">
                  <a:srgbClr val="000000">
                    <a:alpha val="43137"/>
                  </a:srgbClr>
                </a:outerShdw>
              </a:effectLst>
            </a:endParaRPr>
          </a:p>
        </p:txBody>
      </p:sp>
      <p:sp>
        <p:nvSpPr>
          <p:cNvPr id="24" name="TextBox 23"/>
          <p:cNvSpPr txBox="1"/>
          <p:nvPr/>
        </p:nvSpPr>
        <p:spPr>
          <a:xfrm>
            <a:off x="5907975" y="4626340"/>
            <a:ext cx="3124200" cy="246221"/>
          </a:xfrm>
          <a:prstGeom prst="rect">
            <a:avLst/>
          </a:prstGeom>
          <a:solidFill>
            <a:schemeClr val="accent1">
              <a:lumMod val="60000"/>
              <a:lumOff val="40000"/>
            </a:schemeClr>
          </a:solidFill>
          <a:ln>
            <a:solidFill>
              <a:schemeClr val="accent1"/>
            </a:solidFill>
          </a:ln>
        </p:spPr>
        <p:txBody>
          <a:bodyPr wrap="square" tIns="0" bIns="0" rtlCol="0">
            <a:spAutoFit/>
          </a:bodyPr>
          <a:lstStyle/>
          <a:p>
            <a:r>
              <a:rPr lang="en-US" sz="1600" dirty="0" smtClean="0"/>
              <a:t>Courtesy of Industrial Light &amp; Magic</a:t>
            </a:r>
            <a:endParaRPr lang="en-US" sz="1600" dirty="0"/>
          </a:p>
        </p:txBody>
      </p:sp>
      <p:sp>
        <p:nvSpPr>
          <p:cNvPr id="33" name="Oval 32"/>
          <p:cNvSpPr/>
          <p:nvPr/>
        </p:nvSpPr>
        <p:spPr>
          <a:xfrm>
            <a:off x="5374575" y="3928872"/>
            <a:ext cx="381000" cy="228600"/>
          </a:xfrm>
          <a:prstGeom prst="ellipse">
            <a:avLst/>
          </a:prstGeom>
          <a:noFill/>
          <a:ln>
            <a:solidFill>
              <a:schemeClr val="tx1"/>
            </a:solidFill>
          </a:ln>
          <a:effectLst>
            <a:outerShdw blurRad="38100" dist="12700" dir="2700000" sx="105000" sy="105000" algn="tl" rotWithShape="0">
              <a:schemeClr val="bg1">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991755" y="3243072"/>
            <a:ext cx="381000" cy="228600"/>
          </a:xfrm>
          <a:prstGeom prst="ellipse">
            <a:avLst/>
          </a:prstGeom>
          <a:noFill/>
          <a:ln>
            <a:solidFill>
              <a:schemeClr val="tx1"/>
            </a:solidFill>
          </a:ln>
          <a:effectLst>
            <a:outerShdw blurRad="38100" dist="12700" dir="2700000" sx="105000" sy="105000" algn="tl" rotWithShape="0">
              <a:schemeClr val="bg1">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F:\Talks\ACM08\hdr.2.bmp"/>
          <p:cNvPicPr>
            <a:picLocks noChangeAspect="1" noChangeArrowheads="1"/>
          </p:cNvPicPr>
          <p:nvPr/>
        </p:nvPicPr>
        <p:blipFill>
          <a:blip r:embed="rId6" cstate="print"/>
          <a:srcRect/>
          <a:stretch>
            <a:fillRect/>
          </a:stretch>
        </p:blipFill>
        <p:spPr bwMode="auto">
          <a:xfrm>
            <a:off x="6136575" y="2785872"/>
            <a:ext cx="2953354" cy="1792000"/>
          </a:xfrm>
          <a:prstGeom prst="rect">
            <a:avLst/>
          </a:prstGeom>
          <a:noFill/>
        </p:spPr>
      </p:pic>
      <p:sp>
        <p:nvSpPr>
          <p:cNvPr id="19" name="TextBox 18"/>
          <p:cNvSpPr txBox="1"/>
          <p:nvPr/>
        </p:nvSpPr>
        <p:spPr>
          <a:xfrm>
            <a:off x="7002483" y="4204672"/>
            <a:ext cx="1547411" cy="369332"/>
          </a:xfrm>
          <a:prstGeom prst="rect">
            <a:avLst/>
          </a:prstGeom>
          <a:solidFill>
            <a:schemeClr val="bg1">
              <a:alpha val="50000"/>
            </a:schemeClr>
          </a:solidFill>
          <a:ln>
            <a:solidFill>
              <a:schemeClr val="accent1">
                <a:shade val="95000"/>
                <a:satMod val="105000"/>
              </a:schemeClr>
            </a:solidFill>
          </a:ln>
        </p:spPr>
        <p:txBody>
          <a:bodyPr wrap="none" rtlCol="0">
            <a:spAutoFit/>
          </a:bodyPr>
          <a:lstStyle/>
          <a:p>
            <a:r>
              <a:rPr lang="en-US" dirty="0" smtClean="0">
                <a:effectLst>
                  <a:outerShdw blurRad="38100" dist="38100" dir="2700000" algn="tl">
                    <a:srgbClr val="000000">
                      <a:alpha val="43137"/>
                    </a:srgbClr>
                  </a:outerShdw>
                </a:effectLst>
              </a:rPr>
              <a:t>Long Exposure</a:t>
            </a:r>
            <a:endParaRPr lang="en-US" dirty="0">
              <a:effectLst>
                <a:outerShdw blurRad="38100" dist="38100" dir="2700000" algn="tl">
                  <a:srgbClr val="000000">
                    <a:alpha val="43137"/>
                  </a:srgbClr>
                </a:outerShdw>
              </a:effectLst>
            </a:endParaRPr>
          </a:p>
        </p:txBody>
      </p:sp>
      <p:sp>
        <p:nvSpPr>
          <p:cNvPr id="25" name="Oval 24"/>
          <p:cNvSpPr/>
          <p:nvPr/>
        </p:nvSpPr>
        <p:spPr>
          <a:xfrm>
            <a:off x="6621483" y="3737216"/>
            <a:ext cx="381000" cy="228600"/>
          </a:xfrm>
          <a:prstGeom prst="ellipse">
            <a:avLst/>
          </a:prstGeom>
          <a:noFill/>
          <a:ln>
            <a:solidFill>
              <a:schemeClr val="tx1"/>
            </a:solidFill>
          </a:ln>
          <a:effectLst>
            <a:outerShdw blurRad="38100" dist="12700" dir="2700000" sx="105000" sy="105000" algn="tl" rotWithShape="0">
              <a:schemeClr val="bg1">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1717586" y="1286933"/>
            <a:ext cx="5625001" cy="2675417"/>
            <a:chOff x="1717586" y="1737264"/>
            <a:chExt cx="5625001" cy="2225086"/>
          </a:xfrm>
        </p:grpSpPr>
        <p:sp>
          <p:nvSpPr>
            <p:cNvPr id="13" name="TextBox 12"/>
            <p:cNvSpPr txBox="1"/>
            <p:nvPr/>
          </p:nvSpPr>
          <p:spPr>
            <a:xfrm>
              <a:off x="1717586" y="1737264"/>
              <a:ext cx="5625001" cy="523220"/>
            </a:xfrm>
            <a:prstGeom prst="rect">
              <a:avLst/>
            </a:prstGeom>
            <a:noFill/>
            <a:ln w="25400">
              <a:solidFill>
                <a:schemeClr val="tx1"/>
              </a:solidFill>
            </a:ln>
          </p:spPr>
          <p:txBody>
            <a:bodyPr wrap="none" rtlCol="0">
              <a:spAutoFit/>
            </a:bodyPr>
            <a:lstStyle/>
            <a:p>
              <a:pPr algn="ctr"/>
              <a:r>
                <a:rPr lang="en-US" sz="2800" dirty="0" smtClean="0"/>
                <a:t>No single image exposes all the detail</a:t>
              </a:r>
              <a:endParaRPr lang="en-US" sz="2800" dirty="0"/>
            </a:p>
          </p:txBody>
        </p:sp>
        <p:cxnSp>
          <p:nvCxnSpPr>
            <p:cNvPr id="17" name="Straight Arrow Connector 16"/>
            <p:cNvCxnSpPr>
              <a:stCxn id="13" idx="2"/>
              <a:endCxn id="33" idx="1"/>
            </p:cNvCxnSpPr>
            <p:nvPr/>
          </p:nvCxnSpPr>
          <p:spPr>
            <a:xfrm rot="16200000" flipH="1">
              <a:off x="4129296" y="2661275"/>
              <a:ext cx="1701866" cy="900284"/>
            </a:xfrm>
            <a:prstGeom prst="straightConnector1">
              <a:avLst/>
            </a:prstGeom>
            <a:ln w="25400">
              <a:solidFill>
                <a:schemeClr val="tx1"/>
              </a:solidFill>
              <a:tailEnd type="arrow"/>
            </a:ln>
            <a:effectLst>
              <a:outerShdw blurRad="25400" dist="12700" dir="2700000" algn="tl" rotWithShape="0">
                <a:schemeClr val="bg1">
                  <a:alpha val="74000"/>
                </a:scheme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2"/>
              <a:endCxn id="41" idx="7"/>
            </p:cNvCxnSpPr>
            <p:nvPr/>
          </p:nvCxnSpPr>
          <p:spPr>
            <a:xfrm rot="5400000">
              <a:off x="2857773" y="1719670"/>
              <a:ext cx="1131501" cy="2213128"/>
            </a:xfrm>
            <a:prstGeom prst="straightConnector1">
              <a:avLst/>
            </a:prstGeom>
            <a:ln w="25400">
              <a:solidFill>
                <a:schemeClr val="tx1"/>
              </a:solidFill>
              <a:tailEnd type="arrow"/>
            </a:ln>
            <a:effectLst>
              <a:outerShdw blurRad="25400" dist="12700" dir="2700000" algn="tl" rotWithShape="0">
                <a:schemeClr val="bg1">
                  <a:alpha val="74000"/>
                </a:scheme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3" idx="2"/>
              <a:endCxn id="25" idx="1"/>
            </p:cNvCxnSpPr>
            <p:nvPr/>
          </p:nvCxnSpPr>
          <p:spPr>
            <a:xfrm rot="16200000" flipH="1">
              <a:off x="4848578" y="1941993"/>
              <a:ext cx="1510210" cy="2147192"/>
            </a:xfrm>
            <a:prstGeom prst="straightConnector1">
              <a:avLst/>
            </a:prstGeom>
            <a:ln w="25400">
              <a:solidFill>
                <a:schemeClr val="tx1"/>
              </a:solidFill>
              <a:tailEnd type="arrow"/>
            </a:ln>
            <a:effectLst>
              <a:outerShdw blurRad="25400" dist="12700" dir="2700000" algn="tl" rotWithShape="0">
                <a:schemeClr val="bg1">
                  <a:alpha val="74000"/>
                </a:schemeClr>
              </a:outerShdw>
            </a:effectLst>
          </p:spPr>
          <p:style>
            <a:lnRef idx="1">
              <a:schemeClr val="accent1"/>
            </a:lnRef>
            <a:fillRef idx="0">
              <a:schemeClr val="accent1"/>
            </a:fillRef>
            <a:effectRef idx="0">
              <a:schemeClr val="accent1"/>
            </a:effectRef>
            <a:fontRef idx="minor">
              <a:schemeClr val="tx1"/>
            </a:fontRef>
          </p:style>
        </p:cxnSp>
      </p:grpSp>
      <p:grpSp>
        <p:nvGrpSpPr>
          <p:cNvPr id="4" name="Group 27"/>
          <p:cNvGrpSpPr/>
          <p:nvPr/>
        </p:nvGrpSpPr>
        <p:grpSpPr>
          <a:xfrm>
            <a:off x="1982519" y="3194852"/>
            <a:ext cx="5087874" cy="3067812"/>
            <a:chOff x="2018144" y="3752272"/>
            <a:chExt cx="5087874" cy="3067812"/>
          </a:xfrm>
        </p:grpSpPr>
        <p:pic>
          <p:nvPicPr>
            <p:cNvPr id="26" name="Picture 5" descr="F:\Talks\ACM-08\foo.jpg"/>
            <p:cNvPicPr>
              <a:picLocks noChangeAspect="1" noChangeArrowheads="1"/>
            </p:cNvPicPr>
            <p:nvPr/>
          </p:nvPicPr>
          <p:blipFill>
            <a:blip r:embed="rId7"/>
            <a:srcRect/>
            <a:stretch>
              <a:fillRect/>
            </a:stretch>
          </p:blipFill>
          <p:spPr bwMode="auto">
            <a:xfrm>
              <a:off x="2018144" y="3752272"/>
              <a:ext cx="5087874" cy="3067812"/>
            </a:xfrm>
            <a:prstGeom prst="rect">
              <a:avLst/>
            </a:prstGeom>
            <a:noFill/>
          </p:spPr>
        </p:pic>
        <p:sp>
          <p:nvSpPr>
            <p:cNvPr id="27" name="Oval 26"/>
            <p:cNvSpPr/>
            <p:nvPr/>
          </p:nvSpPr>
          <p:spPr>
            <a:xfrm>
              <a:off x="3048000" y="5492564"/>
              <a:ext cx="381000" cy="228600"/>
            </a:xfrm>
            <a:prstGeom prst="ellipse">
              <a:avLst/>
            </a:prstGeom>
            <a:noFill/>
            <a:ln>
              <a:solidFill>
                <a:schemeClr val="tx1"/>
              </a:solidFill>
            </a:ln>
            <a:effectLst>
              <a:outerShdw blurRad="25400" dist="12700" dir="2700000" sx="105000" sy="105000" algn="tl" rotWithShape="0">
                <a:schemeClr val="bg1">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019800" y="5837380"/>
              <a:ext cx="381000" cy="228600"/>
            </a:xfrm>
            <a:prstGeom prst="ellipse">
              <a:avLst/>
            </a:prstGeom>
            <a:noFill/>
            <a:ln>
              <a:solidFill>
                <a:schemeClr val="tx1"/>
              </a:solidFill>
            </a:ln>
            <a:effectLst>
              <a:outerShdw blurRad="25400" dist="12700" dir="2700000" sx="105000" sy="105000" algn="tl" rotWithShape="0">
                <a:schemeClr val="bg1">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458692" y="4624344"/>
              <a:ext cx="381000" cy="228600"/>
            </a:xfrm>
            <a:prstGeom prst="ellipse">
              <a:avLst/>
            </a:prstGeom>
            <a:noFill/>
            <a:ln>
              <a:solidFill>
                <a:schemeClr val="tx1"/>
              </a:solidFill>
            </a:ln>
            <a:effectLst>
              <a:outerShdw blurRad="25400" dist="12700" dir="2700000" sx="105000" sy="105000" algn="tl" rotWithShape="0">
                <a:schemeClr val="bg1">
                  <a:alpha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505200" y="6440176"/>
              <a:ext cx="2122697" cy="369332"/>
            </a:xfrm>
            <a:prstGeom prst="rect">
              <a:avLst/>
            </a:prstGeom>
            <a:solidFill>
              <a:schemeClr val="bg1">
                <a:alpha val="50000"/>
              </a:schemeClr>
            </a:solidFill>
            <a:ln>
              <a:solidFill>
                <a:schemeClr val="accent1">
                  <a:shade val="95000"/>
                  <a:satMod val="105000"/>
                </a:schemeClr>
              </a:solidFill>
            </a:ln>
          </p:spPr>
          <p:txBody>
            <a:bodyPr wrap="none" rtlCol="0">
              <a:spAutoFit/>
            </a:bodyPr>
            <a:lstStyle/>
            <a:p>
              <a:r>
                <a:rPr lang="en-US" dirty="0" smtClean="0">
                  <a:effectLst>
                    <a:outerShdw blurRad="38100" dist="38100" dir="2700000" algn="tl">
                      <a:srgbClr val="000000">
                        <a:alpha val="43137"/>
                      </a:srgbClr>
                    </a:outerShdw>
                  </a:effectLst>
                </a:rPr>
                <a:t>Tone-Mapped Image</a:t>
              </a:r>
              <a:endParaRPr lang="en-US" dirty="0">
                <a:effectLst>
                  <a:outerShdw blurRad="38100" dist="38100" dir="2700000" algn="tl">
                    <a:srgbClr val="000000">
                      <a:alpha val="43137"/>
                    </a:srgbClr>
                  </a:outerShdw>
                </a:effectLst>
              </a:endParaRPr>
            </a:p>
          </p:txBody>
        </p:sp>
      </p:grpSp>
    </p:spTree>
    <p:custDataLst>
      <p:tags r:id="rId1"/>
    </p:custDataLst>
  </p:cSld>
  <p:clrMapOvr>
    <a:masterClrMapping/>
  </p:clrMapOvr>
  <p:transition advTm="1970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 presetClass="exit" presetSubtype="0" fill="hold" nodeType="withEffect">
                                  <p:stCondLst>
                                    <p:cond delay="0"/>
                                  </p:stCondLst>
                                  <p:childTnLst>
                                    <p:set>
                                      <p:cBhvr>
                                        <p:cTn id="12" dur="1" fill="hold">
                                          <p:stCondLst>
                                            <p:cond delay="0"/>
                                          </p:stCondLst>
                                        </p:cTn>
                                        <p:tgtEl>
                                          <p:spTgt spid="31"/>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Stitching Results</a:t>
            </a:r>
            <a:endParaRPr lang="en-US" dirty="0"/>
          </a:p>
        </p:txBody>
      </p:sp>
      <p:sp>
        <p:nvSpPr>
          <p:cNvPr id="3" name="Content Placeholder 2"/>
          <p:cNvSpPr>
            <a:spLocks noGrp="1"/>
          </p:cNvSpPr>
          <p:nvPr>
            <p:ph idx="1"/>
          </p:nvPr>
        </p:nvSpPr>
        <p:spPr>
          <a:xfrm>
            <a:off x="457200" y="914400"/>
            <a:ext cx="8229600" cy="4525963"/>
          </a:xfrm>
        </p:spPr>
        <p:txBody>
          <a:bodyPr/>
          <a:lstStyle/>
          <a:p>
            <a:pPr marL="461963" indent="-231775">
              <a:buNone/>
            </a:pPr>
            <a:endParaRPr lang="en-US" dirty="0" smtClean="0"/>
          </a:p>
          <a:p>
            <a:pPr marL="0" indent="0">
              <a:buNone/>
            </a:pPr>
            <a:endParaRPr lang="en-US" dirty="0"/>
          </a:p>
        </p:txBody>
      </p:sp>
      <p:pic>
        <p:nvPicPr>
          <p:cNvPr id="9" name="Picture 2" descr="F:\Papers\Streaming2DMultiGrid\supp_zip\beynac.stitched.small.jpg"/>
          <p:cNvPicPr>
            <a:picLocks noChangeAspect="1" noChangeArrowheads="1"/>
          </p:cNvPicPr>
          <p:nvPr/>
        </p:nvPicPr>
        <p:blipFill>
          <a:blip r:embed="rId4" cstate="print"/>
          <a:srcRect/>
          <a:stretch>
            <a:fillRect/>
          </a:stretch>
        </p:blipFill>
        <p:spPr bwMode="auto">
          <a:xfrm>
            <a:off x="76201" y="1066800"/>
            <a:ext cx="3370019" cy="1069848"/>
          </a:xfrm>
          <a:prstGeom prst="rect">
            <a:avLst/>
          </a:prstGeom>
          <a:noFill/>
        </p:spPr>
      </p:pic>
      <p:pic>
        <p:nvPicPr>
          <p:cNvPr id="10" name="Picture 3" descr="F:\Papers\Streaming2DMultiGrid\supp_zip\edinburgh.stitched.small.jpg"/>
          <p:cNvPicPr>
            <a:picLocks noChangeAspect="1" noChangeArrowheads="1"/>
          </p:cNvPicPr>
          <p:nvPr/>
        </p:nvPicPr>
        <p:blipFill>
          <a:blip r:embed="rId5" cstate="print"/>
          <a:srcRect/>
          <a:stretch>
            <a:fillRect/>
          </a:stretch>
        </p:blipFill>
        <p:spPr bwMode="auto">
          <a:xfrm>
            <a:off x="563420" y="2174679"/>
            <a:ext cx="8001000" cy="1395173"/>
          </a:xfrm>
          <a:prstGeom prst="rect">
            <a:avLst/>
          </a:prstGeom>
          <a:noFill/>
        </p:spPr>
      </p:pic>
      <p:pic>
        <p:nvPicPr>
          <p:cNvPr id="11" name="Picture 4" descr="F:\Papers\Streaming2DMultiGrid\supp_zip\rainier.stitched.small.jpg"/>
          <p:cNvPicPr>
            <a:picLocks noChangeAspect="1" noChangeArrowheads="1"/>
          </p:cNvPicPr>
          <p:nvPr/>
        </p:nvPicPr>
        <p:blipFill>
          <a:blip r:embed="rId6" cstate="print"/>
          <a:srcRect/>
          <a:stretch>
            <a:fillRect/>
          </a:stretch>
        </p:blipFill>
        <p:spPr bwMode="auto">
          <a:xfrm>
            <a:off x="3505199" y="1064821"/>
            <a:ext cx="5594244" cy="1069848"/>
          </a:xfrm>
          <a:prstGeom prst="rect">
            <a:avLst/>
          </a:prstGeom>
          <a:noFill/>
        </p:spPr>
      </p:pic>
      <p:pic>
        <p:nvPicPr>
          <p:cNvPr id="12" name="Picture 5" descr="F:\Papers\Streaming2DMultiGrid\supp_zip\redrock.stitched.small.jpg"/>
          <p:cNvPicPr>
            <a:picLocks noChangeAspect="1" noChangeArrowheads="1"/>
          </p:cNvPicPr>
          <p:nvPr/>
        </p:nvPicPr>
        <p:blipFill>
          <a:blip r:embed="rId7" cstate="print"/>
          <a:srcRect/>
          <a:stretch>
            <a:fillRect/>
          </a:stretch>
        </p:blipFill>
        <p:spPr bwMode="auto">
          <a:xfrm>
            <a:off x="217052" y="3609108"/>
            <a:ext cx="8695267" cy="1981200"/>
          </a:xfrm>
          <a:prstGeom prst="rect">
            <a:avLst/>
          </a:prstGeom>
          <a:noFill/>
        </p:spPr>
      </p:pic>
      <p:sp>
        <p:nvSpPr>
          <p:cNvPr id="13" name="TextBox 12"/>
          <p:cNvSpPr txBox="1"/>
          <p:nvPr/>
        </p:nvSpPr>
        <p:spPr>
          <a:xfrm>
            <a:off x="5999552" y="5486400"/>
            <a:ext cx="2958182" cy="246221"/>
          </a:xfrm>
          <a:prstGeom prst="rect">
            <a:avLst/>
          </a:prstGeom>
          <a:solidFill>
            <a:schemeClr val="accent1">
              <a:lumMod val="60000"/>
              <a:lumOff val="40000"/>
            </a:schemeClr>
          </a:solidFill>
          <a:ln>
            <a:solidFill>
              <a:schemeClr val="accent1"/>
            </a:solidFill>
          </a:ln>
        </p:spPr>
        <p:txBody>
          <a:bodyPr wrap="none" tIns="0" bIns="0" rtlCol="0">
            <a:spAutoFit/>
          </a:bodyPr>
          <a:lstStyle/>
          <a:p>
            <a:r>
              <a:rPr lang="en-US" sz="1600" dirty="0" smtClean="0"/>
              <a:t>Courtesy of </a:t>
            </a:r>
            <a:r>
              <a:rPr lang="en-US" sz="1600" dirty="0" err="1" smtClean="0"/>
              <a:t>Agarwala</a:t>
            </a:r>
            <a:r>
              <a:rPr lang="en-US" sz="1600" dirty="0" smtClean="0"/>
              <a:t> and </a:t>
            </a:r>
            <a:r>
              <a:rPr lang="en-US" sz="1600" dirty="0" err="1" smtClean="0"/>
              <a:t>Curless</a:t>
            </a:r>
            <a:endParaRPr lang="en-US" sz="1600" dirty="0"/>
          </a:p>
        </p:txBody>
      </p:sp>
      <p:sp>
        <p:nvSpPr>
          <p:cNvPr id="14" name="TextBox 13"/>
          <p:cNvSpPr txBox="1"/>
          <p:nvPr/>
        </p:nvSpPr>
        <p:spPr>
          <a:xfrm>
            <a:off x="80598" y="1074057"/>
            <a:ext cx="1978747" cy="338554"/>
          </a:xfrm>
          <a:prstGeom prst="rect">
            <a:avLst/>
          </a:prstGeom>
          <a:solidFill>
            <a:schemeClr val="bg1">
              <a:lumMod val="75000"/>
              <a:alpha val="80000"/>
            </a:schemeClr>
          </a:solidFill>
          <a:ln>
            <a:solidFill>
              <a:schemeClr val="tx1"/>
            </a:solidFill>
          </a:ln>
        </p:spPr>
        <p:txBody>
          <a:bodyPr wrap="none" rtlCol="0">
            <a:spAutoFit/>
          </a:bodyPr>
          <a:lstStyle/>
          <a:p>
            <a:r>
              <a:rPr lang="en-US" sz="1600" dirty="0" err="1" smtClean="0"/>
              <a:t>Beynac</a:t>
            </a:r>
            <a:r>
              <a:rPr lang="en-US" sz="1600" dirty="0" smtClean="0"/>
              <a:t>: 6,046</a:t>
            </a:r>
            <a:r>
              <a:rPr lang="en-US" sz="1600" dirty="0" smtClean="0">
                <a:sym typeface="Symbol"/>
              </a:rPr>
              <a:t></a:t>
            </a:r>
            <a:r>
              <a:rPr lang="en-US" sz="1600" dirty="0" smtClean="0"/>
              <a:t>1,920 </a:t>
            </a:r>
            <a:endParaRPr lang="en-US" sz="1600" dirty="0"/>
          </a:p>
        </p:txBody>
      </p:sp>
      <p:sp>
        <p:nvSpPr>
          <p:cNvPr id="15" name="TextBox 14"/>
          <p:cNvSpPr txBox="1"/>
          <p:nvPr/>
        </p:nvSpPr>
        <p:spPr>
          <a:xfrm>
            <a:off x="3505200" y="1064821"/>
            <a:ext cx="2069797" cy="338554"/>
          </a:xfrm>
          <a:prstGeom prst="rect">
            <a:avLst/>
          </a:prstGeom>
          <a:solidFill>
            <a:schemeClr val="bg1">
              <a:lumMod val="75000"/>
              <a:alpha val="80000"/>
            </a:schemeClr>
          </a:solidFill>
          <a:ln>
            <a:solidFill>
              <a:schemeClr val="tx1"/>
            </a:solidFill>
          </a:ln>
        </p:spPr>
        <p:txBody>
          <a:bodyPr wrap="none" rtlCol="0">
            <a:spAutoFit/>
          </a:bodyPr>
          <a:lstStyle/>
          <a:p>
            <a:r>
              <a:rPr lang="en-US" sz="1600" dirty="0" smtClean="0"/>
              <a:t>Rainier: 10,960</a:t>
            </a:r>
            <a:r>
              <a:rPr lang="en-US" sz="1600" dirty="0" smtClean="0">
                <a:sym typeface="Symbol"/>
              </a:rPr>
              <a:t></a:t>
            </a:r>
            <a:r>
              <a:rPr lang="en-US" sz="1600" dirty="0" smtClean="0"/>
              <a:t>2,096 </a:t>
            </a:r>
            <a:endParaRPr lang="en-US" sz="1600" dirty="0"/>
          </a:p>
        </p:txBody>
      </p:sp>
      <p:sp>
        <p:nvSpPr>
          <p:cNvPr id="16" name="TextBox 15"/>
          <p:cNvSpPr txBox="1"/>
          <p:nvPr/>
        </p:nvSpPr>
        <p:spPr>
          <a:xfrm>
            <a:off x="562203" y="2170544"/>
            <a:ext cx="2331664" cy="338554"/>
          </a:xfrm>
          <a:prstGeom prst="rect">
            <a:avLst/>
          </a:prstGeom>
          <a:solidFill>
            <a:schemeClr val="bg1">
              <a:lumMod val="75000"/>
              <a:alpha val="80000"/>
            </a:schemeClr>
          </a:solidFill>
          <a:ln>
            <a:solidFill>
              <a:schemeClr val="tx1"/>
            </a:solidFill>
          </a:ln>
        </p:spPr>
        <p:txBody>
          <a:bodyPr wrap="none" rtlCol="0">
            <a:spAutoFit/>
          </a:bodyPr>
          <a:lstStyle/>
          <a:p>
            <a:r>
              <a:rPr lang="en-US" sz="1600" dirty="0" smtClean="0"/>
              <a:t>Edinburgh: 16,950</a:t>
            </a:r>
            <a:r>
              <a:rPr lang="en-US" sz="1600" dirty="0" smtClean="0">
                <a:sym typeface="Symbol"/>
              </a:rPr>
              <a:t></a:t>
            </a:r>
            <a:r>
              <a:rPr lang="en-US" sz="1600" dirty="0" smtClean="0"/>
              <a:t>2,956 </a:t>
            </a:r>
            <a:endParaRPr lang="en-US" sz="1600" dirty="0"/>
          </a:p>
        </p:txBody>
      </p:sp>
      <p:sp>
        <p:nvSpPr>
          <p:cNvPr id="17" name="TextBox 16"/>
          <p:cNvSpPr txBox="1"/>
          <p:nvPr/>
        </p:nvSpPr>
        <p:spPr>
          <a:xfrm>
            <a:off x="214901" y="3609108"/>
            <a:ext cx="2160656" cy="338554"/>
          </a:xfrm>
          <a:prstGeom prst="rect">
            <a:avLst/>
          </a:prstGeom>
          <a:solidFill>
            <a:schemeClr val="bg1">
              <a:lumMod val="75000"/>
              <a:alpha val="80000"/>
            </a:schemeClr>
          </a:solidFill>
          <a:ln>
            <a:solidFill>
              <a:schemeClr val="tx1"/>
            </a:solidFill>
          </a:ln>
        </p:spPr>
        <p:txBody>
          <a:bodyPr wrap="none" rtlCol="0">
            <a:spAutoFit/>
          </a:bodyPr>
          <a:lstStyle/>
          <a:p>
            <a:r>
              <a:rPr lang="en-US" sz="1600" dirty="0" err="1" smtClean="0"/>
              <a:t>Redrock</a:t>
            </a:r>
            <a:r>
              <a:rPr lang="en-US" sz="1600" dirty="0" smtClean="0"/>
              <a:t>: 19,588</a:t>
            </a:r>
            <a:r>
              <a:rPr lang="en-US" sz="1600" dirty="0" smtClean="0">
                <a:sym typeface="Symbol"/>
              </a:rPr>
              <a:t></a:t>
            </a:r>
            <a:r>
              <a:rPr lang="en-US" sz="1600" dirty="0" smtClean="0"/>
              <a:t>4,457 </a:t>
            </a:r>
            <a:endParaRPr lang="en-US" sz="1600" dirty="0"/>
          </a:p>
        </p:txBody>
      </p:sp>
      <p:graphicFrame>
        <p:nvGraphicFramePr>
          <p:cNvPr id="22" name="Table 21"/>
          <p:cNvGraphicFramePr>
            <a:graphicFrameLocks noGrp="1"/>
          </p:cNvGraphicFramePr>
          <p:nvPr/>
        </p:nvGraphicFramePr>
        <p:xfrm>
          <a:off x="152400" y="4648200"/>
          <a:ext cx="8822208" cy="2011680"/>
        </p:xfrm>
        <a:graphic>
          <a:graphicData uri="http://schemas.openxmlformats.org/drawingml/2006/table">
            <a:tbl>
              <a:tblPr>
                <a:tableStyleId>{5C22544A-7EE6-4342-B048-85BDC9FD1C3A}</a:tableStyleId>
              </a:tblPr>
              <a:tblGrid>
                <a:gridCol w="1205762"/>
                <a:gridCol w="811122"/>
                <a:gridCol w="770284"/>
                <a:gridCol w="1005840"/>
                <a:gridCol w="1005840"/>
                <a:gridCol w="1005840"/>
                <a:gridCol w="1005840"/>
                <a:gridCol w="1005840"/>
                <a:gridCol w="1005840"/>
              </a:tblGrid>
              <a:tr h="223520">
                <a:tc rowSpan="2">
                  <a:txBody>
                    <a:bodyPr/>
                    <a:lstStyle/>
                    <a:p>
                      <a:pPr algn="ctr"/>
                      <a:r>
                        <a:rPr lang="en-US" sz="1600" b="1" dirty="0" smtClean="0">
                          <a:solidFill>
                            <a:schemeClr val="tx1"/>
                          </a:solidFill>
                          <a:effectLst>
                            <a:outerShdw blurRad="38100" dist="38100" dir="2700000" algn="tl">
                              <a:srgbClr val="000000">
                                <a:alpha val="43137"/>
                              </a:srgbClr>
                            </a:outerShdw>
                          </a:effectLst>
                        </a:rPr>
                        <a:t>Dataset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rowSpan="2">
                  <a:txBody>
                    <a:bodyPr/>
                    <a:lstStyle/>
                    <a:p>
                      <a:pPr algn="ctr"/>
                      <a:r>
                        <a:rPr lang="en-US" sz="1600" b="1" dirty="0" smtClean="0">
                          <a:solidFill>
                            <a:schemeClr val="tx1"/>
                          </a:solidFill>
                          <a:effectLst>
                            <a:outerShdw blurRad="38100" dist="38100" dir="2700000" algn="tl">
                              <a:srgbClr val="000000">
                                <a:alpha val="43137"/>
                              </a:srgbClr>
                            </a:outerShdw>
                          </a:effectLst>
                        </a:rPr>
                        <a:t>Pixels</a:t>
                      </a:r>
                      <a:endParaRPr lang="en-US" sz="1600" b="1" dirty="0">
                        <a:solidFill>
                          <a:schemeClr val="tx1"/>
                        </a:solidFill>
                        <a:effectLst>
                          <a:outerShdw blurRad="38100" dist="38100" dir="2700000" algn="tl">
                            <a:srgbClr val="000000">
                              <a:alpha val="43137"/>
                            </a:srgbClr>
                          </a:outerShdw>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rowSpan="2">
                  <a:txBody>
                    <a:bodyPr/>
                    <a:lstStyle/>
                    <a:p>
                      <a:pPr algn="ctr"/>
                      <a:r>
                        <a:rPr lang="en-US" sz="1600" b="1" dirty="0" smtClean="0">
                          <a:solidFill>
                            <a:schemeClr val="tx1"/>
                          </a:solidFill>
                          <a:effectLst>
                            <a:outerShdw blurRad="38100" dist="38100" dir="2700000" algn="tl">
                              <a:srgbClr val="000000">
                                <a:alpha val="43137"/>
                              </a:srgbClr>
                            </a:outerShdw>
                          </a:effectLst>
                        </a:rPr>
                        <a:t>Images</a:t>
                      </a:r>
                      <a:endParaRPr lang="en-US" sz="1600" b="1" dirty="0">
                        <a:solidFill>
                          <a:schemeClr val="tx1"/>
                        </a:solidFill>
                        <a:effectLst>
                          <a:outerShdw blurRad="38100" dist="38100" dir="2700000" algn="tl">
                            <a:srgbClr val="000000">
                              <a:alpha val="43137"/>
                            </a:srgbClr>
                          </a:outerShdw>
                        </a:effectLst>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gridSpan="2">
                  <a:txBody>
                    <a:bodyPr/>
                    <a:lstStyle/>
                    <a:p>
                      <a:pPr algn="ctr"/>
                      <a:r>
                        <a:rPr lang="en-US" sz="1600" b="1" dirty="0" smtClean="0">
                          <a:solidFill>
                            <a:schemeClr val="tx1"/>
                          </a:solidFill>
                          <a:effectLst>
                            <a:outerShdw blurRad="38100" dist="38100" dir="2700000" algn="tl">
                              <a:srgbClr val="000000">
                                <a:alpha val="43137"/>
                              </a:srgbClr>
                            </a:outerShdw>
                          </a:effectLst>
                        </a:rPr>
                        <a:t>Error [0,256)</a:t>
                      </a:r>
                      <a:endParaRPr lang="en-US" sz="1600" b="1" dirty="0">
                        <a:solidFill>
                          <a:schemeClr val="tx1"/>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US" dirty="0"/>
                    </a:p>
                  </a:txBody>
                  <a:tcPr/>
                </a:tc>
                <a:tc gridSpan="2">
                  <a:txBody>
                    <a:bodyPr/>
                    <a:lstStyle/>
                    <a:p>
                      <a:pPr algn="ctr"/>
                      <a:r>
                        <a:rPr lang="en-US" sz="1600" b="1" dirty="0" smtClean="0">
                          <a:solidFill>
                            <a:schemeClr val="tx1"/>
                          </a:solidFill>
                          <a:effectLst>
                            <a:outerShdw blurRad="38100" dist="38100" dir="2700000" algn="tl">
                              <a:srgbClr val="000000">
                                <a:alpha val="43137"/>
                              </a:srgbClr>
                            </a:outerShdw>
                          </a:effectLst>
                        </a:rPr>
                        <a:t>Memory (MB)</a:t>
                      </a:r>
                      <a:endParaRPr lang="en-US" sz="1600" b="1" dirty="0">
                        <a:solidFill>
                          <a:schemeClr val="tx1"/>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gridSpan="2">
                  <a:txBody>
                    <a:bodyPr/>
                    <a:lstStyle/>
                    <a:p>
                      <a:pPr algn="ctr"/>
                      <a:r>
                        <a:rPr lang="en-US" sz="1600" b="1" dirty="0" smtClean="0">
                          <a:solidFill>
                            <a:schemeClr val="tx1"/>
                          </a:solidFill>
                          <a:effectLst>
                            <a:outerShdw blurRad="38100" dist="38100" dir="2700000" algn="tl">
                              <a:srgbClr val="000000">
                                <a:alpha val="43137"/>
                              </a:srgbClr>
                            </a:outerShdw>
                          </a:effectLst>
                        </a:rPr>
                        <a:t>Time (seconds)</a:t>
                      </a:r>
                      <a:endParaRPr lang="en-US" sz="1600" b="1" dirty="0">
                        <a:solidFill>
                          <a:schemeClr val="tx1"/>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223520">
                <a:tc vMerge="1">
                  <a:txBody>
                    <a:bodyPr/>
                    <a:lstStyle/>
                    <a:p>
                      <a:endParaRPr lang="en-US" dirty="0"/>
                    </a:p>
                  </a:txBody>
                  <a:tcPr/>
                </a:tc>
                <a:tc vMerge="1">
                  <a:txBody>
                    <a:bodyPr/>
                    <a:lstStyle/>
                    <a:p>
                      <a:endParaRPr lang="en-US"/>
                    </a:p>
                  </a:txBody>
                  <a:tcPr/>
                </a:tc>
                <a:tc vMerge="1">
                  <a:txBody>
                    <a:bodyPr/>
                    <a:lstStyle/>
                    <a:p>
                      <a:endParaRPr lang="en-US"/>
                    </a:p>
                  </a:txBody>
                  <a:tcPr/>
                </a:tc>
                <a:tc>
                  <a:txBody>
                    <a:bodyPr/>
                    <a:lstStyle/>
                    <a:p>
                      <a:pPr algn="ctr"/>
                      <a:r>
                        <a:rPr lang="en-US" sz="1600" b="1" dirty="0" smtClean="0">
                          <a:solidFill>
                            <a:schemeClr val="tx1"/>
                          </a:solidFill>
                          <a:effectLst>
                            <a:outerShdw blurRad="38100" dist="38100" dir="2700000" algn="tl">
                              <a:srgbClr val="000000">
                                <a:alpha val="43137"/>
                              </a:srgbClr>
                            </a:outerShdw>
                          </a:effectLst>
                        </a:rPr>
                        <a:t>Quadtree</a:t>
                      </a:r>
                      <a:endParaRPr lang="en-US" sz="1600" b="1" dirty="0">
                        <a:solidFill>
                          <a:schemeClr val="tx1"/>
                        </a:solidFill>
                        <a:effectLst>
                          <a:outerShdw blurRad="38100" dist="38100" dir="2700000" algn="tl">
                            <a:srgbClr val="000000">
                              <a:alpha val="43137"/>
                            </a:srgbClr>
                          </a:outerShdw>
                        </a:effectLst>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600" b="1" dirty="0" smtClean="0">
                          <a:solidFill>
                            <a:schemeClr val="tx1"/>
                          </a:solidFill>
                          <a:effectLst>
                            <a:outerShdw blurRad="38100" dist="38100" dir="2700000" algn="tl">
                              <a:srgbClr val="000000">
                                <a:alpha val="43137"/>
                              </a:srgbClr>
                            </a:outerShdw>
                          </a:effectLst>
                        </a:rPr>
                        <a:t>Streaming</a:t>
                      </a:r>
                      <a:endParaRPr lang="en-US" sz="1600" b="1" dirty="0">
                        <a:solidFill>
                          <a:schemeClr val="tx1"/>
                        </a:solidFill>
                        <a:effectLst>
                          <a:outerShdw blurRad="38100" dist="38100" dir="2700000" algn="tl">
                            <a:srgbClr val="000000">
                              <a:alpha val="43137"/>
                            </a:srgbClr>
                          </a:outerShdw>
                        </a:effectLst>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600" b="1" dirty="0" smtClean="0">
                          <a:solidFill>
                            <a:schemeClr val="tx1"/>
                          </a:solidFill>
                          <a:effectLst>
                            <a:outerShdw blurRad="38100" dist="38100" dir="2700000" algn="tl">
                              <a:srgbClr val="000000">
                                <a:alpha val="43137"/>
                              </a:srgbClr>
                            </a:outerShdw>
                          </a:effectLst>
                        </a:rPr>
                        <a:t>Quadtree</a:t>
                      </a:r>
                      <a:endParaRPr lang="en-US" sz="1600" b="1" dirty="0">
                        <a:solidFill>
                          <a:schemeClr val="tx1"/>
                        </a:solidFill>
                        <a:effectLst>
                          <a:outerShdw blurRad="38100" dist="38100" dir="2700000" algn="tl">
                            <a:srgbClr val="000000">
                              <a:alpha val="43137"/>
                            </a:srgbClr>
                          </a:outerShdw>
                        </a:effectLst>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600" b="1" dirty="0" smtClean="0">
                          <a:solidFill>
                            <a:schemeClr val="tx1"/>
                          </a:solidFill>
                          <a:effectLst>
                            <a:outerShdw blurRad="38100" dist="38100" dir="2700000" algn="tl">
                              <a:srgbClr val="000000">
                                <a:alpha val="43137"/>
                              </a:srgbClr>
                            </a:outerShdw>
                          </a:effectLst>
                        </a:rPr>
                        <a:t>Streaming</a:t>
                      </a:r>
                      <a:endParaRPr lang="en-US" sz="1600" b="1" dirty="0">
                        <a:solidFill>
                          <a:schemeClr val="tx1"/>
                        </a:solidFill>
                        <a:effectLst>
                          <a:outerShdw blurRad="38100" dist="38100" dir="2700000" algn="tl">
                            <a:srgbClr val="000000">
                              <a:alpha val="43137"/>
                            </a:srgbClr>
                          </a:outerShdw>
                        </a:effectLst>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600" b="1" dirty="0" smtClean="0">
                          <a:solidFill>
                            <a:schemeClr val="tx1"/>
                          </a:solidFill>
                          <a:effectLst>
                            <a:outerShdw blurRad="38100" dist="38100" dir="2700000" algn="tl">
                              <a:srgbClr val="000000">
                                <a:alpha val="43137"/>
                              </a:srgbClr>
                            </a:outerShdw>
                          </a:effectLst>
                        </a:rPr>
                        <a:t>Quadtree</a:t>
                      </a:r>
                      <a:endParaRPr lang="en-US" sz="1600" b="1" dirty="0">
                        <a:solidFill>
                          <a:schemeClr val="tx1"/>
                        </a:solidFill>
                        <a:effectLst>
                          <a:outerShdw blurRad="38100" dist="38100" dir="2700000" algn="tl">
                            <a:srgbClr val="000000">
                              <a:alpha val="43137"/>
                            </a:srgbClr>
                          </a:outerShdw>
                        </a:effectLst>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600" b="1" dirty="0" smtClean="0">
                          <a:solidFill>
                            <a:schemeClr val="tx1"/>
                          </a:solidFill>
                          <a:effectLst>
                            <a:outerShdw blurRad="38100" dist="38100" dir="2700000" algn="tl">
                              <a:srgbClr val="000000">
                                <a:alpha val="43137"/>
                              </a:srgbClr>
                            </a:outerShdw>
                          </a:effectLst>
                        </a:rPr>
                        <a:t>Streaming</a:t>
                      </a:r>
                      <a:endParaRPr lang="en-US" sz="1600" b="1" dirty="0">
                        <a:solidFill>
                          <a:schemeClr val="tx1"/>
                        </a:solidFill>
                        <a:effectLst>
                          <a:outerShdw blurRad="38100" dist="38100" dir="2700000" algn="tl">
                            <a:srgbClr val="000000">
                              <a:alpha val="43137"/>
                            </a:srgbClr>
                          </a:outerShdw>
                        </a:effectLst>
                      </a:endParaRP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223520">
                <a:tc>
                  <a:txBody>
                    <a:bodyPr/>
                    <a:lstStyle/>
                    <a:p>
                      <a:r>
                        <a:rPr lang="en-US" sz="1600" b="1" dirty="0" err="1" smtClean="0">
                          <a:effectLst>
                            <a:outerShdw blurRad="38100" dist="38100" dir="2700000" algn="tl">
                              <a:srgbClr val="000000">
                                <a:alpha val="43137"/>
                              </a:srgbClr>
                            </a:outerShdw>
                          </a:effectLst>
                        </a:rPr>
                        <a:t>Beynac</a:t>
                      </a:r>
                      <a:endParaRPr lang="en-US" sz="16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r"/>
                      <a:r>
                        <a:rPr lang="en-US" sz="1600" dirty="0" smtClean="0"/>
                        <a:t>12x10</a:t>
                      </a:r>
                      <a:r>
                        <a:rPr lang="en-US" sz="1600" baseline="30000" dirty="0" smtClean="0"/>
                        <a:t>6</a:t>
                      </a:r>
                      <a:endParaRPr lang="en-US" sz="1600" baseline="30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0.01</a:t>
                      </a:r>
                      <a:endParaRPr lang="en-US" sz="1600" baseline="30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0.01</a:t>
                      </a:r>
                      <a:endParaRPr lang="en-US" sz="1600" baseline="30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16</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190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8</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17</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520">
                <a:tc>
                  <a:txBody>
                    <a:bodyPr/>
                    <a:lstStyle/>
                    <a:p>
                      <a:r>
                        <a:rPr lang="en-US" sz="1600" b="1" dirty="0" smtClean="0">
                          <a:effectLst>
                            <a:outerShdw blurRad="38100" dist="38100" dir="2700000" algn="tl">
                              <a:srgbClr val="000000">
                                <a:alpha val="43137"/>
                              </a:srgbClr>
                            </a:outerShdw>
                          </a:effectLst>
                        </a:rPr>
                        <a:t>Rainier</a:t>
                      </a:r>
                      <a:endParaRPr lang="en-US" sz="16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r"/>
                      <a:r>
                        <a:rPr lang="en-US" sz="1600" dirty="0" smtClean="0"/>
                        <a:t>23x10</a:t>
                      </a:r>
                      <a:r>
                        <a:rPr lang="en-US" sz="1600" baseline="30000" dirty="0" smtClean="0"/>
                        <a:t>6</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t>0.02</a:t>
                      </a:r>
                      <a:endParaRPr lang="en-US" sz="1600" baseline="30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baseline="0" dirty="0" smtClean="0"/>
                        <a:t>0.01</a:t>
                      </a:r>
                      <a:endParaRPr lang="en-US" sz="1600" baseline="30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17</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110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14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33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520">
                <a:tc>
                  <a:txBody>
                    <a:bodyPr/>
                    <a:lstStyle/>
                    <a:p>
                      <a:r>
                        <a:rPr lang="en-US" sz="1600" b="1" dirty="0" smtClean="0">
                          <a:effectLst>
                            <a:outerShdw blurRad="38100" dist="38100" dir="2700000" algn="tl">
                              <a:srgbClr val="000000">
                                <a:alpha val="43137"/>
                              </a:srgbClr>
                            </a:outerShdw>
                          </a:effectLst>
                        </a:rPr>
                        <a:t>Edinburgh</a:t>
                      </a:r>
                      <a:endParaRPr lang="en-US" sz="16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r"/>
                      <a:r>
                        <a:rPr lang="en-US" sz="1600" dirty="0" smtClean="0"/>
                        <a:t>50x10</a:t>
                      </a:r>
                      <a:r>
                        <a:rPr lang="en-US" sz="1600" baseline="30000" dirty="0" smtClean="0"/>
                        <a:t>6</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25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t>0.01</a:t>
                      </a:r>
                      <a:endParaRPr lang="en-US" sz="1600" baseline="30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123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203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122</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79</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3520">
                <a:tc>
                  <a:txBody>
                    <a:bodyPr/>
                    <a:lstStyle/>
                    <a:p>
                      <a:r>
                        <a:rPr lang="en-US" sz="1600" b="1" dirty="0" err="1" smtClean="0">
                          <a:effectLst>
                            <a:outerShdw blurRad="38100" dist="38100" dir="2700000" algn="tl">
                              <a:srgbClr val="000000">
                                <a:alpha val="43137"/>
                              </a:srgbClr>
                            </a:outerShdw>
                          </a:effectLst>
                        </a:rPr>
                        <a:t>Redrock</a:t>
                      </a:r>
                      <a:endParaRPr lang="en-US" sz="1600" b="1" dirty="0">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r"/>
                      <a:r>
                        <a:rPr lang="en-US" sz="1600" dirty="0" smtClean="0"/>
                        <a:t>87x10</a:t>
                      </a:r>
                      <a:r>
                        <a:rPr lang="en-US" sz="1600" baseline="30000" dirty="0" smtClean="0"/>
                        <a:t>6</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9</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t>0.01</a:t>
                      </a:r>
                      <a:endParaRPr lang="en-US" sz="1600" baseline="30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112</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133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118</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smtClean="0"/>
                        <a:t>118</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3" name="Rounded Rectangle 22"/>
          <p:cNvSpPr/>
          <p:nvPr/>
        </p:nvSpPr>
        <p:spPr>
          <a:xfrm>
            <a:off x="2929467" y="4617720"/>
            <a:ext cx="1998132" cy="2072148"/>
          </a:xfrm>
          <a:prstGeom prst="roundRect">
            <a:avLst/>
          </a:prstGeom>
          <a:noFill/>
          <a:ln w="762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925135" y="4617720"/>
            <a:ext cx="2068329" cy="2072148"/>
          </a:xfrm>
          <a:prstGeom prst="roundRect">
            <a:avLst/>
          </a:prstGeom>
          <a:noFill/>
          <a:ln w="762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6946760" y="4617720"/>
            <a:ext cx="2027905" cy="2072148"/>
          </a:xfrm>
          <a:prstGeom prst="roundRect">
            <a:avLst/>
          </a:prstGeom>
          <a:noFill/>
          <a:ln w="76200">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advTm="5543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 presetClass="exit" presetSubtype="0" fill="hold" grpId="1" nodeType="withEffect">
                                  <p:stCondLst>
                                    <p:cond delay="0"/>
                                  </p:stCondLst>
                                  <p:childTnLst>
                                    <p:set>
                                      <p:cBhvr>
                                        <p:cTn id="19" dur="1" fill="hold">
                                          <p:stCondLst>
                                            <p:cond delay="0"/>
                                          </p:stCondLst>
                                        </p:cTn>
                                        <p:tgtEl>
                                          <p:spTgt spid="2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 presetClass="exit" presetSubtype="0" fill="hold" grpId="1" nodeType="with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5" grpId="0" animBg="1"/>
      <p:bldP spid="25" grpId="1"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Tone-Mapping Results</a:t>
            </a:r>
            <a:endParaRPr lang="en-US" dirty="0"/>
          </a:p>
        </p:txBody>
      </p:sp>
      <p:sp>
        <p:nvSpPr>
          <p:cNvPr id="3" name="Content Placeholder 2"/>
          <p:cNvSpPr>
            <a:spLocks noGrp="1"/>
          </p:cNvSpPr>
          <p:nvPr>
            <p:ph idx="1"/>
          </p:nvPr>
        </p:nvSpPr>
        <p:spPr/>
        <p:txBody>
          <a:bodyPr/>
          <a:lstStyle/>
          <a:p>
            <a:pPr marL="0" indent="0">
              <a:buNone/>
            </a:pPr>
            <a:r>
              <a:rPr lang="en-US" dirty="0" smtClean="0"/>
              <a:t>Bring out subtle details by amplifying small gradients and dampening large ones.</a:t>
            </a:r>
          </a:p>
          <a:p>
            <a:pPr marL="0" indent="0">
              <a:buNone/>
            </a:pPr>
            <a:endParaRPr lang="en-US" dirty="0"/>
          </a:p>
        </p:txBody>
      </p:sp>
      <p:pic>
        <p:nvPicPr>
          <p:cNvPr id="5" name="Picture 3" descr="F:\Papers\Streaming2DMultiGrid\supp_zip\edinburgh.stitched.small.jpg"/>
          <p:cNvPicPr>
            <a:picLocks noChangeAspect="1" noChangeArrowheads="1"/>
          </p:cNvPicPr>
          <p:nvPr/>
        </p:nvPicPr>
        <p:blipFill>
          <a:blip r:embed="rId4" cstate="print"/>
          <a:srcRect/>
          <a:stretch>
            <a:fillRect/>
          </a:stretch>
        </p:blipFill>
        <p:spPr bwMode="auto">
          <a:xfrm>
            <a:off x="48492" y="2676770"/>
            <a:ext cx="9067790" cy="1581194"/>
          </a:xfrm>
          <a:prstGeom prst="rect">
            <a:avLst/>
          </a:prstGeom>
          <a:noFill/>
        </p:spPr>
      </p:pic>
      <p:pic>
        <p:nvPicPr>
          <p:cNvPr id="8" name="Picture 2" descr="F:\Papers\Streaming2DMultiGrid\supp_zip\edinburgh.stitched.tonemapped.small.jpg"/>
          <p:cNvPicPr>
            <a:picLocks noChangeAspect="1" noChangeArrowheads="1"/>
          </p:cNvPicPr>
          <p:nvPr/>
        </p:nvPicPr>
        <p:blipFill>
          <a:blip r:embed="rId5" cstate="print"/>
          <a:srcRect/>
          <a:stretch>
            <a:fillRect/>
          </a:stretch>
        </p:blipFill>
        <p:spPr bwMode="auto">
          <a:xfrm>
            <a:off x="48491" y="4886569"/>
            <a:ext cx="9067801" cy="1581195"/>
          </a:xfrm>
          <a:prstGeom prst="rect">
            <a:avLst/>
          </a:prstGeom>
          <a:noFill/>
        </p:spPr>
      </p:pic>
      <p:sp>
        <p:nvSpPr>
          <p:cNvPr id="9" name="Down Arrow 8"/>
          <p:cNvSpPr/>
          <p:nvPr/>
        </p:nvSpPr>
        <p:spPr>
          <a:xfrm>
            <a:off x="4391892" y="4203030"/>
            <a:ext cx="341744" cy="762000"/>
          </a:xfrm>
          <a:prstGeom prst="down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429492" y="2438400"/>
            <a:ext cx="4294908" cy="2038928"/>
            <a:chOff x="429492" y="2600036"/>
            <a:chExt cx="4294908" cy="2038928"/>
          </a:xfrm>
        </p:grpSpPr>
        <p:sp>
          <p:nvSpPr>
            <p:cNvPr id="11" name="Rectangle 10"/>
            <p:cNvSpPr/>
            <p:nvPr/>
          </p:nvSpPr>
          <p:spPr>
            <a:xfrm>
              <a:off x="4419600" y="4114800"/>
              <a:ext cx="304800"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rot="16200000" flipH="1">
              <a:off x="3086100" y="2790536"/>
              <a:ext cx="1524000" cy="1143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276600" y="4334164"/>
              <a:ext cx="1143000" cy="30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3" descr="F:\Papers\Streaming2DMultiGrid\supp_zip\edinburgh.stitched.sub.jpg"/>
            <p:cNvPicPr>
              <a:picLocks noChangeAspect="1" noChangeArrowheads="1"/>
            </p:cNvPicPr>
            <p:nvPr/>
          </p:nvPicPr>
          <p:blipFill>
            <a:blip r:embed="rId6"/>
            <a:srcRect/>
            <a:stretch>
              <a:fillRect/>
            </a:stretch>
          </p:blipFill>
          <p:spPr bwMode="auto">
            <a:xfrm>
              <a:off x="429492" y="2618048"/>
              <a:ext cx="2847108" cy="2012611"/>
            </a:xfrm>
            <a:prstGeom prst="rect">
              <a:avLst/>
            </a:prstGeom>
            <a:noFill/>
            <a:ln w="25400">
              <a:solidFill>
                <a:schemeClr val="tx1"/>
              </a:solidFill>
            </a:ln>
          </p:spPr>
        </p:pic>
      </p:grpSp>
      <p:grpSp>
        <p:nvGrpSpPr>
          <p:cNvPr id="31" name="Group 30"/>
          <p:cNvGrpSpPr/>
          <p:nvPr/>
        </p:nvGrpSpPr>
        <p:grpSpPr>
          <a:xfrm>
            <a:off x="429492" y="4599706"/>
            <a:ext cx="4294908" cy="2029694"/>
            <a:chOff x="429492" y="4761342"/>
            <a:chExt cx="4294908" cy="2029694"/>
          </a:xfrm>
        </p:grpSpPr>
        <p:sp>
          <p:nvSpPr>
            <p:cNvPr id="10" name="Rectangle 9"/>
            <p:cNvSpPr/>
            <p:nvPr/>
          </p:nvSpPr>
          <p:spPr>
            <a:xfrm>
              <a:off x="4419600" y="6343605"/>
              <a:ext cx="304800"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rot="16200000" flipH="1">
              <a:off x="3057236" y="4980707"/>
              <a:ext cx="1581731" cy="11430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276600" y="6562436"/>
              <a:ext cx="1143000"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4" descr="F:\Papers\Streaming2DMultiGrid\supp_zip\edinburgh.stitched.tonemapped.sub.jpg"/>
            <p:cNvPicPr>
              <a:picLocks noChangeAspect="1" noChangeArrowheads="1"/>
            </p:cNvPicPr>
            <p:nvPr/>
          </p:nvPicPr>
          <p:blipFill>
            <a:blip r:embed="rId7"/>
            <a:srcRect/>
            <a:stretch>
              <a:fillRect/>
            </a:stretch>
          </p:blipFill>
          <p:spPr bwMode="auto">
            <a:xfrm>
              <a:off x="429492" y="4765957"/>
              <a:ext cx="2847108" cy="2012611"/>
            </a:xfrm>
            <a:prstGeom prst="rect">
              <a:avLst/>
            </a:prstGeom>
            <a:noFill/>
            <a:ln w="25400">
              <a:solidFill>
                <a:schemeClr val="tx1"/>
              </a:solidFill>
            </a:ln>
          </p:spPr>
        </p:pic>
      </p:grpSp>
      <p:grpSp>
        <p:nvGrpSpPr>
          <p:cNvPr id="50" name="Group 49"/>
          <p:cNvGrpSpPr/>
          <p:nvPr/>
        </p:nvGrpSpPr>
        <p:grpSpPr>
          <a:xfrm>
            <a:off x="5356039" y="4590473"/>
            <a:ext cx="3635561" cy="2038929"/>
            <a:chOff x="5356039" y="4752109"/>
            <a:chExt cx="3635561" cy="2038929"/>
          </a:xfrm>
        </p:grpSpPr>
        <p:sp>
          <p:nvSpPr>
            <p:cNvPr id="15" name="Rectangle 14"/>
            <p:cNvSpPr/>
            <p:nvPr/>
          </p:nvSpPr>
          <p:spPr>
            <a:xfrm>
              <a:off x="8686800" y="6096533"/>
              <a:ext cx="304800"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rot="16200000" flipH="1">
              <a:off x="7638475" y="5038436"/>
              <a:ext cx="1353125" cy="7804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7934036" y="6324600"/>
              <a:ext cx="752764" cy="4664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30051" name="Picture 3" descr="F:\Papers\Streaming2DMultiGrid\supp_zip\edinburgh.stitched.tonemapped.sub.B.jpg"/>
            <p:cNvPicPr>
              <a:picLocks noChangeAspect="1" noChangeArrowheads="1"/>
            </p:cNvPicPr>
            <p:nvPr/>
          </p:nvPicPr>
          <p:blipFill>
            <a:blip r:embed="rId8"/>
            <a:srcRect/>
            <a:stretch>
              <a:fillRect/>
            </a:stretch>
          </p:blipFill>
          <p:spPr bwMode="auto">
            <a:xfrm>
              <a:off x="5356039" y="4770120"/>
              <a:ext cx="2568761" cy="2011680"/>
            </a:xfrm>
            <a:prstGeom prst="rect">
              <a:avLst/>
            </a:prstGeom>
            <a:noFill/>
            <a:ln w="25400">
              <a:solidFill>
                <a:schemeClr val="tx1"/>
              </a:solidFill>
            </a:ln>
          </p:spPr>
        </p:pic>
      </p:grpSp>
      <p:grpSp>
        <p:nvGrpSpPr>
          <p:cNvPr id="49" name="Group 48"/>
          <p:cNvGrpSpPr/>
          <p:nvPr/>
        </p:nvGrpSpPr>
        <p:grpSpPr>
          <a:xfrm>
            <a:off x="5356039" y="2438402"/>
            <a:ext cx="3635561" cy="2048162"/>
            <a:chOff x="5356039" y="2600038"/>
            <a:chExt cx="3635561" cy="2048162"/>
          </a:xfrm>
        </p:grpSpPr>
        <p:sp>
          <p:nvSpPr>
            <p:cNvPr id="16" name="Rectangle 15"/>
            <p:cNvSpPr/>
            <p:nvPr/>
          </p:nvSpPr>
          <p:spPr>
            <a:xfrm>
              <a:off x="8686800" y="3849256"/>
              <a:ext cx="304800"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050" name="Picture 2" descr="F:\Papers\Streaming2DMultiGrid\supp_zip\edinburgh.stitched.sub.B.jpg"/>
            <p:cNvPicPr>
              <a:picLocks noChangeAspect="1" noChangeArrowheads="1"/>
            </p:cNvPicPr>
            <p:nvPr/>
          </p:nvPicPr>
          <p:blipFill>
            <a:blip r:embed="rId9"/>
            <a:srcRect/>
            <a:stretch>
              <a:fillRect/>
            </a:stretch>
          </p:blipFill>
          <p:spPr bwMode="auto">
            <a:xfrm>
              <a:off x="5356039" y="2618048"/>
              <a:ext cx="2568761" cy="2011680"/>
            </a:xfrm>
            <a:prstGeom prst="rect">
              <a:avLst/>
            </a:prstGeom>
            <a:noFill/>
            <a:ln w="25400">
              <a:solidFill>
                <a:schemeClr val="tx1"/>
              </a:solidFill>
            </a:ln>
          </p:spPr>
        </p:pic>
        <p:cxnSp>
          <p:nvCxnSpPr>
            <p:cNvPr id="42" name="Straight Connector 41"/>
            <p:cNvCxnSpPr/>
            <p:nvPr/>
          </p:nvCxnSpPr>
          <p:spPr>
            <a:xfrm rot="16200000" flipH="1">
              <a:off x="7682347" y="2842492"/>
              <a:ext cx="1256144" cy="7712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7924800" y="4068620"/>
              <a:ext cx="771238" cy="5795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p:transition advTm="273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Image Results</a:t>
            </a:r>
            <a:endParaRPr lang="en-US" dirty="0"/>
          </a:p>
        </p:txBody>
      </p:sp>
      <p:sp>
        <p:nvSpPr>
          <p:cNvPr id="3" name="Content Placeholder 2"/>
          <p:cNvSpPr>
            <a:spLocks noGrp="1"/>
          </p:cNvSpPr>
          <p:nvPr>
            <p:ph idx="1"/>
          </p:nvPr>
        </p:nvSpPr>
        <p:spPr>
          <a:xfrm>
            <a:off x="457200" y="1165086"/>
            <a:ext cx="8229600" cy="4525963"/>
          </a:xfrm>
        </p:spPr>
        <p:txBody>
          <a:bodyPr/>
          <a:lstStyle/>
          <a:p>
            <a:pPr marL="0" indent="0">
              <a:buNone/>
            </a:pPr>
            <a:r>
              <a:rPr lang="en-US" u="sng" dirty="0" smtClean="0"/>
              <a:t>St James</a:t>
            </a:r>
            <a:r>
              <a:rPr lang="en-US" dirty="0" smtClean="0"/>
              <a:t>:</a:t>
            </a:r>
          </a:p>
          <a:p>
            <a:pPr marL="461963" indent="-231775"/>
            <a:r>
              <a:rPr lang="en-US" dirty="0" smtClean="0"/>
              <a:t>Stitched from 643 photographs</a:t>
            </a:r>
          </a:p>
          <a:p>
            <a:pPr marL="461963" indent="-231775"/>
            <a:r>
              <a:rPr lang="en-US" dirty="0" smtClean="0"/>
              <a:t>Contains 3.3 billion (88,309 x 37,842) pixels</a:t>
            </a:r>
          </a:p>
          <a:p>
            <a:pPr marL="461963" indent="-231775"/>
            <a:endParaRPr lang="en-US" dirty="0" smtClean="0"/>
          </a:p>
          <a:p>
            <a:pPr marL="0" indent="0">
              <a:buNone/>
            </a:pPr>
            <a:endParaRPr lang="en-US" dirty="0"/>
          </a:p>
        </p:txBody>
      </p:sp>
      <p:pic>
        <p:nvPicPr>
          <p:cNvPr id="5" name="Picture 2" descr="F:\Research\Streaming2DMultiGrid\Test\Stitching\StJames2\Tiles.15\Stitched.small.jpg"/>
          <p:cNvPicPr>
            <a:picLocks noChangeAspect="1" noChangeArrowheads="1"/>
          </p:cNvPicPr>
          <p:nvPr/>
        </p:nvPicPr>
        <p:blipFill>
          <a:blip r:embed="rId4"/>
          <a:srcRect/>
          <a:stretch>
            <a:fillRect/>
          </a:stretch>
        </p:blipFill>
        <p:spPr bwMode="auto">
          <a:xfrm>
            <a:off x="427416" y="3124200"/>
            <a:ext cx="8277856" cy="3548082"/>
          </a:xfrm>
          <a:prstGeom prst="rect">
            <a:avLst/>
          </a:prstGeom>
          <a:noFill/>
        </p:spPr>
      </p:pic>
      <p:pic>
        <p:nvPicPr>
          <p:cNvPr id="6" name="Picture 3" descr="F:\Research\Streaming2DMultiGrid\Test\Stitching\StJames2\Tiles.15\NoLog.small.jpg"/>
          <p:cNvPicPr>
            <a:picLocks noChangeAspect="1" noChangeArrowheads="1"/>
          </p:cNvPicPr>
          <p:nvPr/>
        </p:nvPicPr>
        <p:blipFill>
          <a:blip r:embed="rId5"/>
          <a:srcRect/>
          <a:stretch>
            <a:fillRect/>
          </a:stretch>
        </p:blipFill>
        <p:spPr bwMode="auto">
          <a:xfrm>
            <a:off x="427416" y="3124200"/>
            <a:ext cx="8277856" cy="3548082"/>
          </a:xfrm>
          <a:prstGeom prst="rect">
            <a:avLst/>
          </a:prstGeom>
          <a:noFill/>
        </p:spPr>
      </p:pic>
      <p:pic>
        <p:nvPicPr>
          <p:cNvPr id="7" name="Picture 4" descr="F:\Research\Streaming2DMultiGrid\Test\Stitching\StJames2\Tiles.15\Log.TM.15_90_3_9.small.jpg"/>
          <p:cNvPicPr>
            <a:picLocks noChangeAspect="1" noChangeArrowheads="1"/>
          </p:cNvPicPr>
          <p:nvPr/>
        </p:nvPicPr>
        <p:blipFill>
          <a:blip r:embed="rId6"/>
          <a:srcRect/>
          <a:stretch>
            <a:fillRect/>
          </a:stretch>
        </p:blipFill>
        <p:spPr bwMode="auto">
          <a:xfrm>
            <a:off x="427416" y="3124200"/>
            <a:ext cx="8277856" cy="3548082"/>
          </a:xfrm>
          <a:prstGeom prst="rtTriangle">
            <a:avLst/>
          </a:prstGeom>
          <a:noFill/>
        </p:spPr>
      </p:pic>
      <p:sp>
        <p:nvSpPr>
          <p:cNvPr id="9" name="TextBox 8"/>
          <p:cNvSpPr txBox="1"/>
          <p:nvPr/>
        </p:nvSpPr>
        <p:spPr>
          <a:xfrm>
            <a:off x="432619" y="5363546"/>
            <a:ext cx="2398990" cy="1292662"/>
          </a:xfrm>
          <a:prstGeom prst="rect">
            <a:avLst/>
          </a:prstGeom>
          <a:solidFill>
            <a:schemeClr val="bg1">
              <a:lumMod val="85000"/>
              <a:alpha val="50000"/>
            </a:schemeClr>
          </a:solidFill>
          <a:ln>
            <a:solidFill>
              <a:srgbClr val="7030A0"/>
            </a:solidFill>
          </a:ln>
        </p:spPr>
        <p:txBody>
          <a:bodyPr wrap="none" rtlCol="0">
            <a:spAutoFit/>
          </a:bodyPr>
          <a:lstStyle/>
          <a:p>
            <a:r>
              <a:rPr lang="en-US" sz="2400" u="sng" dirty="0" smtClean="0"/>
              <a:t>Tone-Mapped</a:t>
            </a:r>
          </a:p>
          <a:p>
            <a:r>
              <a:rPr lang="en-US" dirty="0" smtClean="0"/>
              <a:t>Memory:            224 MB</a:t>
            </a:r>
          </a:p>
          <a:p>
            <a:r>
              <a:rPr lang="en-US" dirty="0" smtClean="0"/>
              <a:t>Time:                      45:10</a:t>
            </a:r>
          </a:p>
          <a:p>
            <a:r>
              <a:rPr lang="en-US" dirty="0" smtClean="0"/>
              <a:t>Max Error [0,256):    0.5</a:t>
            </a:r>
            <a:endParaRPr lang="en-US" baseline="30000" dirty="0"/>
          </a:p>
        </p:txBody>
      </p:sp>
      <p:sp>
        <p:nvSpPr>
          <p:cNvPr id="10" name="TextBox 9"/>
          <p:cNvSpPr txBox="1"/>
          <p:nvPr/>
        </p:nvSpPr>
        <p:spPr>
          <a:xfrm>
            <a:off x="6629400" y="6459379"/>
            <a:ext cx="2210542" cy="246221"/>
          </a:xfrm>
          <a:prstGeom prst="rect">
            <a:avLst/>
          </a:prstGeom>
          <a:solidFill>
            <a:schemeClr val="accent1">
              <a:lumMod val="60000"/>
              <a:lumOff val="40000"/>
            </a:schemeClr>
          </a:solidFill>
          <a:ln>
            <a:solidFill>
              <a:schemeClr val="accent1"/>
            </a:solidFill>
          </a:ln>
        </p:spPr>
        <p:txBody>
          <a:bodyPr wrap="none" tIns="0" bIns="0" rtlCol="0">
            <a:spAutoFit/>
          </a:bodyPr>
          <a:lstStyle/>
          <a:p>
            <a:r>
              <a:rPr lang="en-US" sz="1600" dirty="0" smtClean="0"/>
              <a:t>Courtesy of </a:t>
            </a:r>
            <a:r>
              <a:rPr lang="en-US" sz="1600" dirty="0" err="1" smtClean="0"/>
              <a:t>Uyttendaele</a:t>
            </a:r>
            <a:endParaRPr lang="en-US" sz="1600" dirty="0"/>
          </a:p>
        </p:txBody>
      </p:sp>
      <p:sp>
        <p:nvSpPr>
          <p:cNvPr id="11" name="TextBox 10"/>
          <p:cNvSpPr txBox="1"/>
          <p:nvPr/>
        </p:nvSpPr>
        <p:spPr>
          <a:xfrm>
            <a:off x="6189042" y="3130856"/>
            <a:ext cx="2516010" cy="1292662"/>
          </a:xfrm>
          <a:prstGeom prst="rect">
            <a:avLst/>
          </a:prstGeom>
          <a:solidFill>
            <a:schemeClr val="bg1">
              <a:lumMod val="85000"/>
              <a:alpha val="50000"/>
            </a:schemeClr>
          </a:solidFill>
          <a:ln>
            <a:solidFill>
              <a:srgbClr val="7030A0"/>
            </a:solidFill>
          </a:ln>
        </p:spPr>
        <p:txBody>
          <a:bodyPr wrap="none" rtlCol="0">
            <a:spAutoFit/>
          </a:bodyPr>
          <a:lstStyle/>
          <a:p>
            <a:r>
              <a:rPr lang="en-US" sz="2400" u="sng" dirty="0" smtClean="0"/>
              <a:t>Stitched</a:t>
            </a:r>
            <a:endParaRPr lang="en-US" sz="2400" dirty="0" smtClean="0"/>
          </a:p>
          <a:p>
            <a:r>
              <a:rPr lang="en-US" dirty="0" smtClean="0"/>
              <a:t>Memory:              408 MB</a:t>
            </a:r>
          </a:p>
          <a:p>
            <a:r>
              <a:rPr lang="en-US" dirty="0" smtClean="0"/>
              <a:t>Time:                     1:27:50</a:t>
            </a:r>
          </a:p>
          <a:p>
            <a:r>
              <a:rPr lang="en-US" dirty="0" smtClean="0"/>
              <a:t>Max Error [0,256):    0.15</a:t>
            </a:r>
            <a:endParaRPr lang="en-US" baseline="30000" dirty="0"/>
          </a:p>
        </p:txBody>
      </p:sp>
    </p:spTree>
    <p:custDataLst>
      <p:tags r:id="rId1"/>
    </p:custDataLst>
  </p:cSld>
  <p:clrMapOvr>
    <a:masterClrMapping/>
  </p:clrMapOvr>
  <p:transition advTm="3957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descr="F:\Research\Streaming2DMultiGrid\Test\Stitching\StJames2\Tiles.15\NoLog.small.jpg"/>
          <p:cNvPicPr>
            <a:picLocks noChangeAspect="1" noChangeArrowheads="1"/>
          </p:cNvPicPr>
          <p:nvPr/>
        </p:nvPicPr>
        <p:blipFill>
          <a:blip r:embed="rId4"/>
          <a:srcRect/>
          <a:stretch>
            <a:fillRect/>
          </a:stretch>
        </p:blipFill>
        <p:spPr bwMode="auto">
          <a:xfrm>
            <a:off x="427416" y="3124200"/>
            <a:ext cx="8277856" cy="3548082"/>
          </a:xfrm>
          <a:prstGeom prst="rect">
            <a:avLst/>
          </a:prstGeom>
          <a:noFill/>
        </p:spPr>
      </p:pic>
      <p:sp>
        <p:nvSpPr>
          <p:cNvPr id="2" name="Title 1"/>
          <p:cNvSpPr>
            <a:spLocks noGrp="1"/>
          </p:cNvSpPr>
          <p:nvPr>
            <p:ph type="title"/>
          </p:nvPr>
        </p:nvSpPr>
        <p:spPr/>
        <p:txBody>
          <a:bodyPr/>
          <a:lstStyle/>
          <a:p>
            <a:r>
              <a:rPr lang="en-US" dirty="0" smtClean="0"/>
              <a:t>Large Image Results</a:t>
            </a:r>
            <a:endParaRPr lang="en-US" dirty="0"/>
          </a:p>
        </p:txBody>
      </p:sp>
      <p:sp>
        <p:nvSpPr>
          <p:cNvPr id="34" name="TextBox 33"/>
          <p:cNvSpPr txBox="1"/>
          <p:nvPr/>
        </p:nvSpPr>
        <p:spPr>
          <a:xfrm>
            <a:off x="6629400" y="6459379"/>
            <a:ext cx="2210542" cy="246221"/>
          </a:xfrm>
          <a:prstGeom prst="rect">
            <a:avLst/>
          </a:prstGeom>
          <a:solidFill>
            <a:schemeClr val="accent1">
              <a:lumMod val="60000"/>
              <a:lumOff val="40000"/>
            </a:schemeClr>
          </a:solidFill>
          <a:ln>
            <a:solidFill>
              <a:schemeClr val="accent1"/>
            </a:solidFill>
          </a:ln>
        </p:spPr>
        <p:txBody>
          <a:bodyPr wrap="none" tIns="0" bIns="0" rtlCol="0">
            <a:spAutoFit/>
          </a:bodyPr>
          <a:lstStyle/>
          <a:p>
            <a:r>
              <a:rPr lang="en-US" sz="1600" dirty="0" smtClean="0"/>
              <a:t>Courtesy of </a:t>
            </a:r>
            <a:r>
              <a:rPr lang="en-US" sz="1600" dirty="0" err="1" smtClean="0"/>
              <a:t>Uyttendaele</a:t>
            </a:r>
            <a:endParaRPr lang="en-US" sz="1600" dirty="0"/>
          </a:p>
        </p:txBody>
      </p:sp>
      <p:sp>
        <p:nvSpPr>
          <p:cNvPr id="3" name="Content Placeholder 2"/>
          <p:cNvSpPr>
            <a:spLocks noGrp="1"/>
          </p:cNvSpPr>
          <p:nvPr>
            <p:ph idx="1"/>
          </p:nvPr>
        </p:nvSpPr>
        <p:spPr>
          <a:xfrm>
            <a:off x="457200" y="1166880"/>
            <a:ext cx="8229600" cy="5257800"/>
          </a:xfrm>
        </p:spPr>
        <p:txBody>
          <a:bodyPr>
            <a:normAutofit/>
          </a:bodyPr>
          <a:lstStyle/>
          <a:p>
            <a:pPr marL="0" indent="0">
              <a:buNone/>
            </a:pPr>
            <a:r>
              <a:rPr lang="en-US" u="sng" dirty="0" smtClean="0"/>
              <a:t>St James</a:t>
            </a:r>
            <a:r>
              <a:rPr lang="en-US" dirty="0" smtClean="0"/>
              <a:t>:</a:t>
            </a:r>
          </a:p>
          <a:p>
            <a:pPr marL="461963" indent="-231775"/>
            <a:r>
              <a:rPr lang="en-US" dirty="0" smtClean="0"/>
              <a:t>Peak Memory:   408 MB</a:t>
            </a:r>
          </a:p>
          <a:p>
            <a:pPr marL="461963" indent="-231775"/>
            <a:r>
              <a:rPr lang="en-US" dirty="0" smtClean="0"/>
              <a:t>Solver Time: 	    1:27:50</a:t>
            </a:r>
          </a:p>
          <a:p>
            <a:pPr marL="0" indent="0">
              <a:buNone/>
            </a:pPr>
            <a:r>
              <a:rPr lang="en-US" dirty="0" smtClean="0"/>
              <a:t/>
            </a:r>
            <a:br>
              <a:rPr lang="en-US" dirty="0" smtClean="0"/>
            </a:br>
            <a:r>
              <a:rPr lang="en-US" u="sng" dirty="0" smtClean="0"/>
              <a:t>Total disk I/O</a:t>
            </a:r>
            <a:r>
              <a:rPr lang="en-US" dirty="0" smtClean="0"/>
              <a:t>:</a:t>
            </a:r>
          </a:p>
          <a:p>
            <a:pPr marL="461963" indent="-231775"/>
            <a:r>
              <a:rPr lang="en-US" sz="2400" dirty="0" smtClean="0"/>
              <a:t>Down-Sampling</a:t>
            </a:r>
          </a:p>
          <a:p>
            <a:pPr marL="862013" lvl="1" indent="-231775"/>
            <a:r>
              <a:rPr lang="en-US" sz="2000" dirty="0" smtClean="0"/>
              <a:t>Read in the gradient constraints:	40 GB</a:t>
            </a:r>
          </a:p>
          <a:p>
            <a:pPr marL="862013" lvl="1" indent="-231775"/>
            <a:r>
              <a:rPr lang="en-US" sz="2000" dirty="0" smtClean="0"/>
              <a:t>Write out solution and Laplacian: 	53 GB</a:t>
            </a:r>
          </a:p>
          <a:p>
            <a:pPr marL="461963" indent="-231775"/>
            <a:r>
              <a:rPr lang="en-US" sz="2400" dirty="0" smtClean="0"/>
              <a:t>Up-Sampling</a:t>
            </a:r>
          </a:p>
          <a:p>
            <a:pPr marL="862013" lvl="1" indent="-231775"/>
            <a:r>
              <a:rPr lang="en-US" sz="2000" dirty="0" smtClean="0"/>
              <a:t>Read in solution and Laplacian:	53 GB</a:t>
            </a:r>
          </a:p>
          <a:p>
            <a:pPr marL="862013" lvl="1" indent="-231775"/>
            <a:r>
              <a:rPr lang="en-US" sz="2000" dirty="0" smtClean="0"/>
              <a:t>Write out the image:		20 GB</a:t>
            </a:r>
          </a:p>
        </p:txBody>
      </p:sp>
      <p:sp>
        <p:nvSpPr>
          <p:cNvPr id="35" name="TextBox 34"/>
          <p:cNvSpPr txBox="1"/>
          <p:nvPr/>
        </p:nvSpPr>
        <p:spPr>
          <a:xfrm>
            <a:off x="5880955" y="1752401"/>
            <a:ext cx="2339936" cy="584775"/>
          </a:xfrm>
          <a:prstGeom prst="rect">
            <a:avLst/>
          </a:prstGeom>
          <a:noFill/>
          <a:ln>
            <a:noFill/>
          </a:ln>
        </p:spPr>
        <p:txBody>
          <a:bodyPr wrap="none" rtlCol="0">
            <a:spAutoFit/>
          </a:bodyPr>
          <a:lstStyle/>
          <a:p>
            <a:r>
              <a:rPr lang="en-US" sz="3200" dirty="0" smtClean="0"/>
              <a:t>53GB in-core</a:t>
            </a:r>
            <a:endParaRPr lang="en-US" sz="3200" dirty="0"/>
          </a:p>
        </p:txBody>
      </p:sp>
      <p:sp>
        <p:nvSpPr>
          <p:cNvPr id="37" name="TextBox 36"/>
          <p:cNvSpPr txBox="1"/>
          <p:nvPr/>
        </p:nvSpPr>
        <p:spPr>
          <a:xfrm>
            <a:off x="5541955" y="2321057"/>
            <a:ext cx="2996333" cy="584775"/>
          </a:xfrm>
          <a:prstGeom prst="rect">
            <a:avLst/>
          </a:prstGeom>
          <a:noFill/>
          <a:ln>
            <a:noFill/>
          </a:ln>
        </p:spPr>
        <p:txBody>
          <a:bodyPr wrap="none" rtlCol="0">
            <a:spAutoFit/>
          </a:bodyPr>
          <a:lstStyle/>
          <a:p>
            <a:r>
              <a:rPr lang="en-US" sz="3200" dirty="0" smtClean="0"/>
              <a:t>1:19:02 I/O Time</a:t>
            </a:r>
            <a:endParaRPr lang="en-US" sz="3200" dirty="0"/>
          </a:p>
        </p:txBody>
      </p:sp>
    </p:spTree>
    <p:custDataLst>
      <p:tags r:id="rId1"/>
    </p:custDataLst>
  </p:cSld>
  <p:clrMapOvr>
    <a:masterClrMapping/>
  </p:clrMapOvr>
  <p:transition advTm="4473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9" presetClass="emph" presetSubtype="0" nodeType="withEffect">
                                  <p:stCondLst>
                                    <p:cond delay="0"/>
                                  </p:stCondLst>
                                  <p:childTnLst>
                                    <p:set>
                                      <p:cBhvr rctx="PPT">
                                        <p:cTn id="9" dur="indefinite"/>
                                        <p:tgtEl>
                                          <p:spTgt spid="28"/>
                                        </p:tgtEl>
                                        <p:attrNameLst>
                                          <p:attrName>style.opacity</p:attrName>
                                        </p:attrNameLst>
                                      </p:cBhvr>
                                      <p:to>
                                        <p:strVal val="0.5"/>
                                      </p:to>
                                    </p:set>
                                    <p:animEffect filter="image" prLst="opacity: 0.5">
                                      <p:cBhvr rctx="IE">
                                        <p:cTn id="10" dur="indefinite"/>
                                        <p:tgtEl>
                                          <p:spTgt spid="28"/>
                                        </p:tgtEl>
                                      </p:cBhvr>
                                    </p:animEffect>
                                  </p:childTnLst>
                                </p:cTn>
                              </p:par>
                              <p:par>
                                <p:cTn id="11" presetID="9" presetClass="emph" presetSubtype="0" grpId="0" nodeType="withEffect">
                                  <p:stCondLst>
                                    <p:cond delay="0"/>
                                  </p:stCondLst>
                                  <p:childTnLst>
                                    <p:set>
                                      <p:cBhvr rctx="PPT">
                                        <p:cTn id="12" dur="indefinite"/>
                                        <p:tgtEl>
                                          <p:spTgt spid="34"/>
                                        </p:tgtEl>
                                        <p:attrNameLst>
                                          <p:attrName>style.opacity</p:attrName>
                                        </p:attrNameLst>
                                      </p:cBhvr>
                                      <p:to>
                                        <p:strVal val="0.5"/>
                                      </p:to>
                                    </p:set>
                                    <p:animEffect filter="image" prLst="opacity: 0.5">
                                      <p:cBhvr rctx="IE">
                                        <p:cTn id="13" dur="indefinite"/>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66524" y="1393238"/>
            <a:ext cx="8204547" cy="5464762"/>
          </a:xfrm>
        </p:spPr>
        <p:txBody>
          <a:bodyPr numCol="1">
            <a:normAutofit/>
          </a:bodyPr>
          <a:lstStyle/>
          <a:p>
            <a:pPr marL="514350" indent="-514350">
              <a:buNone/>
            </a:pPr>
            <a:r>
              <a:rPr lang="en-US" dirty="0" smtClean="0"/>
              <a:t>Streaming multigrid for big image processing:</a:t>
            </a:r>
          </a:p>
          <a:p>
            <a:pPr marL="688975" lvl="1" indent="-288925"/>
            <a:r>
              <a:rPr lang="en-US" sz="3200" dirty="0" smtClean="0"/>
              <a:t>2</a:t>
            </a:r>
            <a:r>
              <a:rPr lang="en-US" sz="3200" baseline="30000" dirty="0" smtClean="0"/>
              <a:t>nd</a:t>
            </a:r>
            <a:r>
              <a:rPr lang="en-US" sz="3200" dirty="0" smtClean="0"/>
              <a:t> order elements</a:t>
            </a:r>
          </a:p>
          <a:p>
            <a:pPr marL="688975" lvl="1" indent="-288925"/>
            <a:r>
              <a:rPr lang="en-US" sz="3200" dirty="0" smtClean="0"/>
              <a:t>Temporal blocking</a:t>
            </a:r>
          </a:p>
          <a:p>
            <a:pPr marL="688975" lvl="1" indent="-288925"/>
            <a:r>
              <a:rPr lang="en-US" sz="3200" dirty="0" smtClean="0"/>
              <a:t>Interleaved streaming</a:t>
            </a:r>
            <a:endParaRPr lang="en-US" dirty="0" smtClean="0"/>
          </a:p>
          <a:p>
            <a:pPr marL="688975" lvl="1" indent="-288925">
              <a:buNone/>
            </a:pPr>
            <a:endParaRPr lang="en-US" sz="1800" dirty="0" smtClean="0"/>
          </a:p>
          <a:p>
            <a:pPr marL="514350" indent="-514350">
              <a:buNone/>
            </a:pPr>
            <a:r>
              <a:rPr lang="en-US" dirty="0" smtClean="0"/>
              <a:t>Issues addressed in the paper:</a:t>
            </a:r>
          </a:p>
          <a:p>
            <a:pPr marL="688975" lvl="1" indent="-288925"/>
            <a:r>
              <a:rPr lang="en-US" sz="3200" dirty="0" smtClean="0"/>
              <a:t>Integration with finite-differences</a:t>
            </a:r>
          </a:p>
          <a:p>
            <a:pPr marL="688975" lvl="1" indent="-288925"/>
            <a:r>
              <a:rPr lang="en-US" sz="3200" dirty="0" smtClean="0"/>
              <a:t>Setting the average color</a:t>
            </a:r>
          </a:p>
          <a:p>
            <a:pPr marL="688975" lvl="1" indent="-288925"/>
            <a:r>
              <a:rPr lang="en-US" sz="3200" dirty="0" smtClean="0"/>
              <a:t>Non power-of-two images</a:t>
            </a:r>
          </a:p>
        </p:txBody>
      </p:sp>
      <p:sp>
        <p:nvSpPr>
          <p:cNvPr id="4" name="Right Brace 3"/>
          <p:cNvSpPr/>
          <p:nvPr/>
        </p:nvSpPr>
        <p:spPr>
          <a:xfrm>
            <a:off x="4963503" y="2105247"/>
            <a:ext cx="223275" cy="1552353"/>
          </a:xfrm>
          <a:prstGeom prst="rightBrace">
            <a:avLst>
              <a:gd name="adj1" fmla="val 26110"/>
              <a:gd name="adj2" fmla="val 50000"/>
            </a:avLst>
          </a:prstGeom>
          <a:ln w="25400">
            <a:solidFill>
              <a:schemeClr val="accent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5225152" y="2407108"/>
            <a:ext cx="3407408" cy="954107"/>
          </a:xfrm>
          <a:prstGeom prst="rect">
            <a:avLst/>
          </a:prstGeom>
          <a:noFill/>
        </p:spPr>
        <p:txBody>
          <a:bodyPr wrap="none" rtlCol="0">
            <a:spAutoFit/>
          </a:bodyPr>
          <a:lstStyle/>
          <a:p>
            <a:pPr algn="ctr"/>
            <a:r>
              <a:rPr lang="en-US" sz="2800" dirty="0" smtClean="0">
                <a:solidFill>
                  <a:schemeClr val="accent6"/>
                </a:solidFill>
                <a:effectLst>
                  <a:outerShdw blurRad="38100" dist="38100" dir="2700000" algn="tl">
                    <a:srgbClr val="000000">
                      <a:alpha val="43137"/>
                    </a:srgbClr>
                  </a:outerShdw>
                </a:effectLst>
              </a:rPr>
              <a:t>Accurate solution in </a:t>
            </a:r>
          </a:p>
          <a:p>
            <a:pPr algn="ctr"/>
            <a:r>
              <a:rPr lang="en-US" sz="2800" dirty="0" smtClean="0">
                <a:solidFill>
                  <a:schemeClr val="accent6"/>
                </a:solidFill>
                <a:effectLst>
                  <a:outerShdw blurRad="38100" dist="38100" dir="2700000" algn="tl">
                    <a:srgbClr val="000000">
                      <a:alpha val="43137"/>
                    </a:srgbClr>
                  </a:outerShdw>
                </a:effectLst>
              </a:rPr>
              <a:t>two streaming passes </a:t>
            </a:r>
            <a:endParaRPr lang="en-US" sz="2800" dirty="0">
              <a:solidFill>
                <a:schemeClr val="accent6"/>
              </a:solidFill>
              <a:effectLst>
                <a:outerShdw blurRad="38100" dist="38100" dir="2700000" algn="tl">
                  <a:srgbClr val="000000">
                    <a:alpha val="43137"/>
                  </a:srgbClr>
                </a:outerShdw>
              </a:effectLst>
            </a:endParaRPr>
          </a:p>
        </p:txBody>
      </p:sp>
    </p:spTree>
    <p:custDataLst>
      <p:tags r:id="rId1"/>
    </p:custDataLst>
  </p:cSld>
  <p:clrMapOvr>
    <a:masterClrMapping/>
  </p:clrMapOvr>
  <p:transition advTm="472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for Future Work</a:t>
            </a:r>
            <a:endParaRPr lang="en-US" dirty="0"/>
          </a:p>
        </p:txBody>
      </p:sp>
      <p:sp>
        <p:nvSpPr>
          <p:cNvPr id="3" name="Content Placeholder 2"/>
          <p:cNvSpPr>
            <a:spLocks noGrp="1"/>
          </p:cNvSpPr>
          <p:nvPr>
            <p:ph idx="1"/>
          </p:nvPr>
        </p:nvSpPr>
        <p:spPr>
          <a:xfrm>
            <a:off x="413359" y="1325562"/>
            <a:ext cx="8204547" cy="5194508"/>
          </a:xfrm>
        </p:spPr>
        <p:txBody>
          <a:bodyPr numCol="1">
            <a:normAutofit fontScale="92500" lnSpcReduction="10000"/>
          </a:bodyPr>
          <a:lstStyle/>
          <a:p>
            <a:pPr marL="514350" indent="-514350">
              <a:buFont typeface="+mj-lt"/>
              <a:buAutoNum type="arabicPeriod"/>
            </a:pPr>
            <a:r>
              <a:rPr lang="en-US" dirty="0" smtClean="0"/>
              <a:t>Non-trivial boundaries and constraints?</a:t>
            </a:r>
          </a:p>
          <a:p>
            <a:pPr marL="914400" lvl="1" indent="-514350">
              <a:buNone/>
            </a:pPr>
            <a:r>
              <a:rPr lang="en-US" dirty="0" smtClean="0">
                <a:solidFill>
                  <a:schemeClr val="tx1">
                    <a:lumMod val="65000"/>
                    <a:lumOff val="35000"/>
                  </a:schemeClr>
                </a:solidFill>
              </a:rPr>
              <a:t>	e.g. cut-and-paste, matting</a:t>
            </a:r>
          </a:p>
          <a:p>
            <a:pPr marL="514350" indent="-514350">
              <a:spcBef>
                <a:spcPts val="1200"/>
              </a:spcBef>
              <a:buFont typeface="+mj-lt"/>
              <a:buAutoNum type="arabicPeriod"/>
            </a:pPr>
            <a:r>
              <a:rPr lang="en-US" dirty="0" smtClean="0"/>
              <a:t>Adaptive weighting?</a:t>
            </a:r>
          </a:p>
          <a:p>
            <a:pPr marL="914400" lvl="1" indent="-514350">
              <a:buNone/>
            </a:pPr>
            <a:r>
              <a:rPr lang="en-US" dirty="0" smtClean="0"/>
              <a:t>	</a:t>
            </a:r>
            <a:r>
              <a:rPr lang="en-US" dirty="0" smtClean="0">
                <a:solidFill>
                  <a:schemeClr val="tx1">
                    <a:lumMod val="65000"/>
                    <a:lumOff val="35000"/>
                  </a:schemeClr>
                </a:solidFill>
              </a:rPr>
              <a:t>e.g. local tone adjustment</a:t>
            </a:r>
          </a:p>
          <a:p>
            <a:pPr marL="514350" indent="-514350">
              <a:spcBef>
                <a:spcPts val="1200"/>
              </a:spcBef>
              <a:buFont typeface="+mj-lt"/>
              <a:buAutoNum type="arabicPeriod"/>
            </a:pPr>
            <a:r>
              <a:rPr lang="en-US" dirty="0" smtClean="0"/>
              <a:t>Extensions to higher dimensions?</a:t>
            </a:r>
          </a:p>
          <a:p>
            <a:pPr marL="914400" lvl="1" indent="-514350">
              <a:buNone/>
            </a:pPr>
            <a:r>
              <a:rPr lang="en-US" dirty="0" smtClean="0"/>
              <a:t>	</a:t>
            </a:r>
            <a:r>
              <a:rPr lang="en-US" dirty="0" smtClean="0">
                <a:solidFill>
                  <a:schemeClr val="tx1">
                    <a:lumMod val="65000"/>
                    <a:lumOff val="35000"/>
                  </a:schemeClr>
                </a:solidFill>
              </a:rPr>
              <a:t>for incompressible fluid simulation</a:t>
            </a:r>
          </a:p>
          <a:p>
            <a:pPr marL="514350" indent="-514350">
              <a:spcBef>
                <a:spcPts val="1200"/>
              </a:spcBef>
              <a:buFont typeface="+mj-lt"/>
              <a:buAutoNum type="arabicPeriod"/>
            </a:pPr>
            <a:r>
              <a:rPr lang="en-US" dirty="0" smtClean="0"/>
              <a:t>Less I/O in the streaming passes?</a:t>
            </a:r>
          </a:p>
          <a:p>
            <a:pPr marL="914400" lvl="1" indent="-514350">
              <a:buNone/>
            </a:pPr>
            <a:r>
              <a:rPr lang="en-US" dirty="0" smtClean="0">
                <a:solidFill>
                  <a:schemeClr val="tx1">
                    <a:lumMod val="65000"/>
                    <a:lumOff val="35000"/>
                  </a:schemeClr>
                </a:solidFill>
              </a:rPr>
              <a:t>	on-the-fly compression</a:t>
            </a:r>
          </a:p>
          <a:p>
            <a:pPr marL="514350" indent="-514350">
              <a:spcBef>
                <a:spcPts val="1200"/>
              </a:spcBef>
              <a:buFont typeface="+mj-lt"/>
              <a:buAutoNum type="arabicPeriod"/>
            </a:pPr>
            <a:r>
              <a:rPr lang="en-US" dirty="0" smtClean="0"/>
              <a:t>Really big images?</a:t>
            </a:r>
          </a:p>
          <a:p>
            <a:pPr marL="914400" lvl="1" indent="-514350">
              <a:buNone/>
            </a:pPr>
            <a:r>
              <a:rPr lang="en-US" dirty="0" smtClean="0"/>
              <a:t>	</a:t>
            </a:r>
            <a:r>
              <a:rPr lang="en-US" dirty="0" smtClean="0">
                <a:solidFill>
                  <a:schemeClr val="tx1">
                    <a:lumMod val="65000"/>
                    <a:lumOff val="35000"/>
                  </a:schemeClr>
                </a:solidFill>
              </a:rPr>
              <a:t>parallelized and distributed solvers</a:t>
            </a:r>
          </a:p>
        </p:txBody>
      </p:sp>
    </p:spTree>
  </p:cSld>
  <p:clrMapOvr>
    <a:masterClrMapping/>
  </p:clrMapOvr>
  <p:transition advTm="33079"/>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457200" y="1166880"/>
            <a:ext cx="8229600" cy="5257800"/>
          </a:xfrm>
        </p:spPr>
        <p:txBody>
          <a:bodyPr>
            <a:noAutofit/>
          </a:bodyPr>
          <a:lstStyle/>
          <a:p>
            <a:pPr marL="0" indent="0">
              <a:buNone/>
            </a:pPr>
            <a:r>
              <a:rPr lang="en-US" u="sng" dirty="0" smtClean="0"/>
              <a:t>Datasets</a:t>
            </a:r>
            <a:r>
              <a:rPr lang="en-US" dirty="0" smtClean="0"/>
              <a:t>:</a:t>
            </a:r>
          </a:p>
          <a:p>
            <a:pPr marL="400050" lvl="1" indent="0">
              <a:buNone/>
            </a:pPr>
            <a:r>
              <a:rPr lang="en-US" dirty="0" err="1" smtClean="0"/>
              <a:t>Aseem</a:t>
            </a:r>
            <a:r>
              <a:rPr lang="en-US" dirty="0" smtClean="0"/>
              <a:t> </a:t>
            </a:r>
            <a:r>
              <a:rPr lang="en-US" dirty="0" err="1" smtClean="0"/>
              <a:t>Agarwala</a:t>
            </a:r>
            <a:endParaRPr lang="en-US" dirty="0" smtClean="0"/>
          </a:p>
          <a:p>
            <a:pPr marL="400050" lvl="1" indent="0">
              <a:buNone/>
            </a:pPr>
            <a:r>
              <a:rPr lang="en-US" dirty="0" smtClean="0"/>
              <a:t>Brian </a:t>
            </a:r>
            <a:r>
              <a:rPr lang="en-US" dirty="0" err="1" smtClean="0"/>
              <a:t>Curless</a:t>
            </a:r>
            <a:endParaRPr lang="en-US" dirty="0" smtClean="0"/>
          </a:p>
          <a:p>
            <a:pPr marL="400050" lvl="1" indent="0">
              <a:buNone/>
            </a:pPr>
            <a:r>
              <a:rPr lang="en-US" dirty="0" smtClean="0"/>
              <a:t>Matt </a:t>
            </a:r>
            <a:r>
              <a:rPr lang="en-US" dirty="0" err="1" smtClean="0"/>
              <a:t>Uyttendaele</a:t>
            </a:r>
            <a:endParaRPr lang="en-US" dirty="0" smtClean="0"/>
          </a:p>
          <a:p>
            <a:pPr marL="0" indent="0">
              <a:buNone/>
            </a:pPr>
            <a:endParaRPr lang="en-US" u="sng" dirty="0" smtClean="0"/>
          </a:p>
          <a:p>
            <a:pPr marL="0" indent="0">
              <a:buNone/>
            </a:pPr>
            <a:r>
              <a:rPr lang="en-US" u="sng" dirty="0" smtClean="0"/>
              <a:t>Discussions and Ideas</a:t>
            </a:r>
            <a:r>
              <a:rPr lang="en-US" dirty="0" smtClean="0"/>
              <a:t>:</a:t>
            </a:r>
          </a:p>
          <a:p>
            <a:pPr marL="400050" lvl="1" indent="0">
              <a:buNone/>
            </a:pPr>
            <a:r>
              <a:rPr lang="en-US" dirty="0" err="1" smtClean="0"/>
              <a:t>Ketan</a:t>
            </a:r>
            <a:r>
              <a:rPr lang="en-US" dirty="0" smtClean="0"/>
              <a:t> </a:t>
            </a:r>
            <a:r>
              <a:rPr lang="en-US" dirty="0" err="1" smtClean="0"/>
              <a:t>Dalal</a:t>
            </a:r>
            <a:r>
              <a:rPr lang="en-US" dirty="0" smtClean="0"/>
              <a:t>			Rick </a:t>
            </a:r>
            <a:r>
              <a:rPr lang="en-US" dirty="0" err="1" smtClean="0"/>
              <a:t>Szeliski</a:t>
            </a:r>
            <a:endParaRPr lang="en-US" dirty="0" smtClean="0"/>
          </a:p>
          <a:p>
            <a:pPr marL="400050" lvl="1" indent="0">
              <a:buNone/>
            </a:pPr>
            <a:r>
              <a:rPr lang="en-US" dirty="0" smtClean="0"/>
              <a:t>Bill </a:t>
            </a:r>
            <a:r>
              <a:rPr lang="en-US" dirty="0" err="1" smtClean="0"/>
              <a:t>Bolosky</a:t>
            </a:r>
            <a:r>
              <a:rPr lang="en-US" dirty="0" smtClean="0"/>
              <a:t>			Ann </a:t>
            </a:r>
            <a:r>
              <a:rPr lang="en-US" dirty="0" err="1" smtClean="0"/>
              <a:t>Wolverton</a:t>
            </a:r>
            <a:endParaRPr lang="en-US" dirty="0" smtClean="0"/>
          </a:p>
          <a:p>
            <a:pPr marL="400050" lvl="1" indent="0">
              <a:buNone/>
            </a:pPr>
            <a:r>
              <a:rPr lang="en-US" dirty="0" smtClean="0"/>
              <a:t>CAVGRAPH Reviewers		SIGGRAPH Reviewers</a:t>
            </a:r>
          </a:p>
        </p:txBody>
      </p:sp>
    </p:spTree>
  </p:cSld>
  <p:clrMapOvr>
    <a:masterClrMapping/>
  </p:clrMapOvr>
  <p:transition advTm="8969"/>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0" y="0"/>
            <a:ext cx="9145031" cy="6867236"/>
            <a:chOff x="0" y="0"/>
            <a:chExt cx="9145031" cy="6867236"/>
          </a:xfrm>
        </p:grpSpPr>
        <p:pic>
          <p:nvPicPr>
            <p:cNvPr id="131079" name="Picture 7"/>
            <p:cNvPicPr>
              <a:picLocks noChangeAspect="1" noChangeArrowheads="1"/>
            </p:cNvPicPr>
            <p:nvPr/>
          </p:nvPicPr>
          <p:blipFill>
            <a:blip r:embed="rId3"/>
            <a:srcRect/>
            <a:stretch>
              <a:fillRect/>
            </a:stretch>
          </p:blipFill>
          <p:spPr bwMode="auto">
            <a:xfrm>
              <a:off x="6055141" y="3708826"/>
              <a:ext cx="3088859" cy="2971800"/>
            </a:xfrm>
            <a:prstGeom prst="rect">
              <a:avLst/>
            </a:prstGeom>
            <a:noFill/>
            <a:ln w="9525">
              <a:noFill/>
              <a:miter lim="800000"/>
              <a:headEnd/>
              <a:tailEnd/>
            </a:ln>
            <a:effectLst/>
          </p:spPr>
        </p:pic>
        <p:pic>
          <p:nvPicPr>
            <p:cNvPr id="131077" name="Picture 5"/>
            <p:cNvPicPr>
              <a:picLocks noChangeAspect="1" noChangeArrowheads="1"/>
            </p:cNvPicPr>
            <p:nvPr/>
          </p:nvPicPr>
          <p:blipFill>
            <a:blip r:embed="rId4" cstate="print"/>
            <a:srcRect/>
            <a:stretch>
              <a:fillRect/>
            </a:stretch>
          </p:blipFill>
          <p:spPr bwMode="auto">
            <a:xfrm>
              <a:off x="0" y="3895436"/>
              <a:ext cx="3084940" cy="2971800"/>
            </a:xfrm>
            <a:prstGeom prst="rect">
              <a:avLst/>
            </a:prstGeom>
            <a:noFill/>
            <a:ln w="9525">
              <a:noFill/>
              <a:miter lim="800000"/>
              <a:headEnd/>
              <a:tailEnd/>
            </a:ln>
            <a:effectLst/>
          </p:spPr>
        </p:pic>
        <p:pic>
          <p:nvPicPr>
            <p:cNvPr id="131078" name="Picture 6"/>
            <p:cNvPicPr>
              <a:picLocks noChangeAspect="1" noChangeArrowheads="1"/>
            </p:cNvPicPr>
            <p:nvPr/>
          </p:nvPicPr>
          <p:blipFill>
            <a:blip r:embed="rId5" cstate="print"/>
            <a:srcRect/>
            <a:stretch>
              <a:fillRect/>
            </a:stretch>
          </p:blipFill>
          <p:spPr bwMode="auto">
            <a:xfrm>
              <a:off x="3048000" y="3746581"/>
              <a:ext cx="3084940" cy="2971800"/>
            </a:xfrm>
            <a:prstGeom prst="rect">
              <a:avLst/>
            </a:prstGeom>
            <a:noFill/>
            <a:ln w="9525">
              <a:noFill/>
              <a:miter lim="800000"/>
              <a:headEnd/>
              <a:tailEnd/>
            </a:ln>
            <a:effectLst/>
          </p:spPr>
        </p:pic>
        <p:pic>
          <p:nvPicPr>
            <p:cNvPr id="24" name="Picture 2" descr="F:\Research\Streaming2DMultiGrid\Code\Test\Stitching\StJames2\Tiles.15\NoLog.small.jpg"/>
            <p:cNvPicPr>
              <a:picLocks noChangeAspect="1" noChangeArrowheads="1"/>
            </p:cNvPicPr>
            <p:nvPr/>
          </p:nvPicPr>
          <p:blipFill>
            <a:blip r:embed="rId6" cstate="print"/>
            <a:srcRect/>
            <a:stretch>
              <a:fillRect/>
            </a:stretch>
          </p:blipFill>
          <p:spPr bwMode="auto">
            <a:xfrm>
              <a:off x="1031" y="0"/>
              <a:ext cx="9144000" cy="3919330"/>
            </a:xfrm>
            <a:prstGeom prst="rect">
              <a:avLst/>
            </a:prstGeom>
            <a:noFill/>
          </p:spPr>
        </p:pic>
        <p:cxnSp>
          <p:nvCxnSpPr>
            <p:cNvPr id="44" name="Straight Arrow Connector 43"/>
            <p:cNvCxnSpPr>
              <a:stCxn id="50" idx="2"/>
              <a:endCxn id="24" idx="2"/>
            </p:cNvCxnSpPr>
            <p:nvPr/>
          </p:nvCxnSpPr>
          <p:spPr>
            <a:xfrm rot="5400000">
              <a:off x="3332133" y="2603263"/>
              <a:ext cx="2556966" cy="75169"/>
            </a:xfrm>
            <a:prstGeom prst="straightConnector1">
              <a:avLst/>
            </a:prstGeom>
            <a:ln w="50800">
              <a:solidFill>
                <a:schemeClr val="accent6"/>
              </a:solidFill>
              <a:tailEnd type="triangle"/>
            </a:ln>
            <a:effectLst/>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58620" y="3048000"/>
              <a:ext cx="152400" cy="124692"/>
            </a:xfrm>
            <a:prstGeom prst="rect">
              <a:avLst/>
            </a:prstGeom>
            <a:noFill/>
            <a:ln w="254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4572000" y="1237672"/>
              <a:ext cx="152400" cy="124692"/>
            </a:xfrm>
            <a:prstGeom prst="rect">
              <a:avLst/>
            </a:prstGeom>
            <a:noFill/>
            <a:ln w="254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8363528" y="1491668"/>
              <a:ext cx="152400" cy="124692"/>
            </a:xfrm>
            <a:prstGeom prst="rect">
              <a:avLst/>
            </a:prstGeom>
            <a:noFill/>
            <a:ln w="254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a:stCxn id="47" idx="2"/>
            </p:cNvCxnSpPr>
            <p:nvPr/>
          </p:nvCxnSpPr>
          <p:spPr>
            <a:xfrm rot="16200000" flipH="1">
              <a:off x="563625" y="2943887"/>
              <a:ext cx="750040" cy="1207650"/>
            </a:xfrm>
            <a:prstGeom prst="straightConnector1">
              <a:avLst/>
            </a:prstGeom>
            <a:ln w="50800">
              <a:solidFill>
                <a:schemeClr val="accent6"/>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53" idx="2"/>
            </p:cNvCxnSpPr>
            <p:nvPr/>
          </p:nvCxnSpPr>
          <p:spPr>
            <a:xfrm rot="5400000">
              <a:off x="6866464" y="2349468"/>
              <a:ext cx="2306373" cy="840156"/>
            </a:xfrm>
            <a:prstGeom prst="straightConnector1">
              <a:avLst/>
            </a:prstGeom>
            <a:ln w="50800">
              <a:solidFill>
                <a:schemeClr val="accent6"/>
              </a:solidFill>
              <a:tailEnd type="triangle"/>
            </a:ln>
            <a:effectLst/>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1401455" y="6400800"/>
            <a:ext cx="7736605" cy="461665"/>
          </a:xfrm>
          <a:prstGeom prst="rect">
            <a:avLst/>
          </a:prstGeom>
          <a:solidFill>
            <a:schemeClr val="accent1">
              <a:lumMod val="60000"/>
              <a:lumOff val="40000"/>
            </a:schemeClr>
          </a:solidFill>
          <a:ln>
            <a:solidFill>
              <a:schemeClr val="tx1"/>
            </a:solidFill>
          </a:ln>
        </p:spPr>
        <p:txBody>
          <a:bodyPr wrap="none" rtlCol="0">
            <a:spAutoFit/>
          </a:bodyPr>
          <a:lstStyle/>
          <a:p>
            <a:pPr algn="r"/>
            <a:r>
              <a:rPr lang="en-US" sz="2400" dirty="0" smtClean="0"/>
              <a:t>Code &amp; Images @ http://www.cs.jhu.edu/~misha/Code/SMG</a:t>
            </a:r>
            <a:endParaRPr lang="en-US" sz="2400" dirty="0"/>
          </a:p>
        </p:txBody>
      </p:sp>
      <p:sp>
        <p:nvSpPr>
          <p:cNvPr id="64" name="TextBox 63"/>
          <p:cNvSpPr txBox="1"/>
          <p:nvPr/>
        </p:nvSpPr>
        <p:spPr>
          <a:xfrm>
            <a:off x="1078231" y="3515820"/>
            <a:ext cx="6982809" cy="1862048"/>
          </a:xfrm>
          <a:prstGeom prst="rect">
            <a:avLst/>
          </a:prstGeom>
          <a:noFill/>
        </p:spPr>
        <p:txBody>
          <a:bodyPr wrap="none" rtlCol="0">
            <a:spAutoFit/>
          </a:bodyPr>
          <a:lstStyle/>
          <a:p>
            <a:r>
              <a:rPr lang="en-US" sz="11500" b="1" dirty="0" smtClean="0">
                <a:solidFill>
                  <a:schemeClr val="accent6"/>
                </a:solidFill>
                <a:effectLst>
                  <a:outerShdw blurRad="38100" dist="38100" dir="2700000" algn="tl">
                    <a:srgbClr val="000000">
                      <a:alpha val="43137"/>
                    </a:srgbClr>
                  </a:outerShdw>
                </a:effectLst>
              </a:rPr>
              <a:t>Thank You!</a:t>
            </a:r>
            <a:endParaRPr lang="en-US" sz="11500" b="1" dirty="0">
              <a:solidFill>
                <a:schemeClr val="accent6"/>
              </a:solidFill>
              <a:effectLst>
                <a:outerShdw blurRad="38100" dist="38100" dir="2700000" algn="tl">
                  <a:srgbClr val="000000">
                    <a:alpha val="43137"/>
                  </a:srgbClr>
                </a:outerShdw>
              </a:effectLst>
            </a:endParaRPr>
          </a:p>
        </p:txBody>
      </p:sp>
    </p:spTree>
  </p:cSld>
  <p:clrMapOvr>
    <a:masterClrMapping/>
  </p:clrMapOvr>
  <p:transition advTm="2813"/>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General Temporal Blocking</a:t>
            </a:r>
            <a:endParaRPr lang="en-US" dirty="0"/>
          </a:p>
        </p:txBody>
      </p:sp>
      <p:sp>
        <p:nvSpPr>
          <p:cNvPr id="3" name="Content Placeholder 2"/>
          <p:cNvSpPr>
            <a:spLocks noGrp="1"/>
          </p:cNvSpPr>
          <p:nvPr>
            <p:ph idx="1"/>
          </p:nvPr>
        </p:nvSpPr>
        <p:spPr>
          <a:xfrm>
            <a:off x="457200" y="1134174"/>
            <a:ext cx="8305800" cy="4525963"/>
          </a:xfrm>
        </p:spPr>
        <p:txBody>
          <a:bodyPr>
            <a:normAutofit/>
          </a:bodyPr>
          <a:lstStyle/>
          <a:p>
            <a:pPr marL="0" indent="0">
              <a:buNone/>
            </a:pPr>
            <a:r>
              <a:rPr lang="en-US" dirty="0" smtClean="0"/>
              <a:t>To perform </a:t>
            </a:r>
            <a:r>
              <a:rPr lang="en-US" i="1" dirty="0" smtClean="0"/>
              <a:t>k</a:t>
            </a:r>
            <a:r>
              <a:rPr lang="en-US" dirty="0" smtClean="0"/>
              <a:t> updates:</a:t>
            </a:r>
          </a:p>
          <a:p>
            <a:pPr marL="400050" lvl="1" indent="0">
              <a:buNone/>
            </a:pPr>
            <a:r>
              <a:rPr lang="en-US" sz="2400" dirty="0" smtClean="0"/>
              <a:t>Updating the 3</a:t>
            </a:r>
            <a:r>
              <a:rPr lang="en-US" sz="2400" baseline="30000" dirty="0" smtClean="0"/>
              <a:t>rd</a:t>
            </a:r>
            <a:r>
              <a:rPr lang="en-US" sz="2400" dirty="0" smtClean="0"/>
              <a:t> row from front</a:t>
            </a:r>
            <a:r>
              <a:rPr lang="en-US" dirty="0" smtClean="0"/>
              <a:t>,</a:t>
            </a:r>
            <a:br>
              <a:rPr lang="en-US" dirty="0" smtClean="0"/>
            </a:br>
            <a:r>
              <a:rPr lang="en-US" sz="2400" dirty="0" smtClean="0"/>
              <a:t>The row two behind that,</a:t>
            </a:r>
            <a:br>
              <a:rPr lang="en-US" sz="2400" dirty="0" smtClean="0"/>
            </a:br>
            <a:r>
              <a:rPr lang="en-US" sz="2400" dirty="0" smtClean="0"/>
              <a:t>The row two behind that,</a:t>
            </a:r>
          </a:p>
          <a:p>
            <a:pPr marL="0" indent="0">
              <a:buNone/>
            </a:pPr>
            <a:endParaRPr lang="en-US" sz="900" dirty="0" smtClean="0"/>
          </a:p>
        </p:txBody>
      </p:sp>
      <p:pic>
        <p:nvPicPr>
          <p:cNvPr id="48" name="Picture 2" descr="F:\Research\Streaming2DMultiGrid\Code\Test\misha.small.jpg"/>
          <p:cNvPicPr>
            <a:picLocks noChangeAspect="1" noChangeArrowheads="1"/>
          </p:cNvPicPr>
          <p:nvPr/>
        </p:nvPicPr>
        <p:blipFill>
          <a:blip r:embed="rId4"/>
          <a:srcRect/>
          <a:stretch>
            <a:fillRect/>
          </a:stretch>
        </p:blipFill>
        <p:spPr bwMode="auto">
          <a:xfrm>
            <a:off x="5758005" y="3114219"/>
            <a:ext cx="2347058" cy="3104173"/>
          </a:xfrm>
          <a:prstGeom prst="rect">
            <a:avLst/>
          </a:prstGeom>
          <a:noFill/>
        </p:spPr>
      </p:pic>
      <p:sp>
        <p:nvSpPr>
          <p:cNvPr id="52" name="Rectangle 51"/>
          <p:cNvSpPr/>
          <p:nvPr/>
        </p:nvSpPr>
        <p:spPr>
          <a:xfrm>
            <a:off x="5743322" y="3834384"/>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53" name="Rectangle 52"/>
          <p:cNvSpPr/>
          <p:nvPr/>
        </p:nvSpPr>
        <p:spPr>
          <a:xfrm>
            <a:off x="5743322" y="4072128"/>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54" name="Rectangle 53"/>
          <p:cNvSpPr/>
          <p:nvPr/>
        </p:nvSpPr>
        <p:spPr>
          <a:xfrm>
            <a:off x="5743322" y="4315834"/>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55" name="Rectangle 54"/>
          <p:cNvSpPr/>
          <p:nvPr/>
        </p:nvSpPr>
        <p:spPr>
          <a:xfrm>
            <a:off x="5743322" y="4556157"/>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56" name="Rectangle 55"/>
          <p:cNvSpPr/>
          <p:nvPr/>
        </p:nvSpPr>
        <p:spPr>
          <a:xfrm>
            <a:off x="5743322" y="4796481"/>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57" name="Rectangle 56"/>
          <p:cNvSpPr/>
          <p:nvPr/>
        </p:nvSpPr>
        <p:spPr>
          <a:xfrm>
            <a:off x="5743322" y="5036804"/>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58" name="Rectangle 57"/>
          <p:cNvSpPr/>
          <p:nvPr/>
        </p:nvSpPr>
        <p:spPr>
          <a:xfrm>
            <a:off x="5743322" y="5277127"/>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59" name="Rectangle 58"/>
          <p:cNvSpPr/>
          <p:nvPr/>
        </p:nvSpPr>
        <p:spPr>
          <a:xfrm>
            <a:off x="5743322" y="5517450"/>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60" name="Rectangle 59"/>
          <p:cNvSpPr/>
          <p:nvPr/>
        </p:nvSpPr>
        <p:spPr>
          <a:xfrm>
            <a:off x="5743322" y="5757773"/>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61" name="Rectangle 60"/>
          <p:cNvSpPr/>
          <p:nvPr/>
        </p:nvSpPr>
        <p:spPr>
          <a:xfrm>
            <a:off x="5743322" y="5998096"/>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grpSp>
        <p:nvGrpSpPr>
          <p:cNvPr id="4" name="Group 49"/>
          <p:cNvGrpSpPr/>
          <p:nvPr/>
        </p:nvGrpSpPr>
        <p:grpSpPr>
          <a:xfrm>
            <a:off x="3414576" y="3704154"/>
            <a:ext cx="1109546" cy="1467465"/>
            <a:chOff x="4300654" y="4857135"/>
            <a:chExt cx="1109546" cy="1467465"/>
          </a:xfrm>
        </p:grpSpPr>
        <p:pic>
          <p:nvPicPr>
            <p:cNvPr id="72" name="Picture 2" descr="F:\Research\Streaming2DMultiGrid\Code\Test\misha.small.jpg"/>
            <p:cNvPicPr>
              <a:picLocks noChangeAspect="1" noChangeArrowheads="1"/>
            </p:cNvPicPr>
            <p:nvPr/>
          </p:nvPicPr>
          <p:blipFill>
            <a:blip r:embed="rId5" cstate="print"/>
            <a:srcRect/>
            <a:stretch>
              <a:fillRect/>
            </a:stretch>
          </p:blipFill>
          <p:spPr bwMode="auto">
            <a:xfrm>
              <a:off x="4300654" y="4857135"/>
              <a:ext cx="1109546" cy="1467465"/>
            </a:xfrm>
            <a:prstGeom prst="ellipse">
              <a:avLst/>
            </a:prstGeom>
            <a:ln>
              <a:noFill/>
            </a:ln>
            <a:effectLst>
              <a:softEdge rad="112500"/>
            </a:effectLst>
          </p:spPr>
        </p:pic>
        <p:sp>
          <p:nvSpPr>
            <p:cNvPr id="73" name="Flowchart: Magnetic Disk 72"/>
            <p:cNvSpPr/>
            <p:nvPr/>
          </p:nvSpPr>
          <p:spPr>
            <a:xfrm>
              <a:off x="4324928" y="4858328"/>
              <a:ext cx="1066800" cy="1447800"/>
            </a:xfrm>
            <a:prstGeom prst="flowChartMagneticDisk">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5" name="Straight Arrow Connector 74"/>
          <p:cNvCxnSpPr>
            <a:stCxn id="73" idx="4"/>
            <a:endCxn id="74" idx="1"/>
          </p:cNvCxnSpPr>
          <p:nvPr/>
        </p:nvCxnSpPr>
        <p:spPr>
          <a:xfrm flipV="1">
            <a:off x="4505650" y="3232170"/>
            <a:ext cx="1238804" cy="1197077"/>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73" idx="4"/>
            <a:endCxn id="81" idx="1"/>
          </p:cNvCxnSpPr>
          <p:nvPr/>
        </p:nvCxnSpPr>
        <p:spPr>
          <a:xfrm flipV="1">
            <a:off x="4505650" y="3469914"/>
            <a:ext cx="1238804" cy="959333"/>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73" idx="4"/>
            <a:endCxn id="82" idx="1"/>
          </p:cNvCxnSpPr>
          <p:nvPr/>
        </p:nvCxnSpPr>
        <p:spPr>
          <a:xfrm flipV="1">
            <a:off x="4505650" y="3707658"/>
            <a:ext cx="1238804" cy="721589"/>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5744454" y="3112008"/>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81" name="Rectangle 80"/>
          <p:cNvSpPr/>
          <p:nvPr/>
        </p:nvSpPr>
        <p:spPr>
          <a:xfrm>
            <a:off x="5744454" y="3349752"/>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82" name="Rectangle 81"/>
          <p:cNvSpPr/>
          <p:nvPr/>
        </p:nvSpPr>
        <p:spPr>
          <a:xfrm>
            <a:off x="5744454" y="3587496"/>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49" name="Rectangle 48"/>
          <p:cNvSpPr/>
          <p:nvPr/>
        </p:nvSpPr>
        <p:spPr>
          <a:xfrm>
            <a:off x="5742432" y="3112008"/>
            <a:ext cx="2362200" cy="240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50" name="Rectangle 49"/>
          <p:cNvSpPr/>
          <p:nvPr/>
        </p:nvSpPr>
        <p:spPr>
          <a:xfrm>
            <a:off x="5742432" y="3349752"/>
            <a:ext cx="2362200" cy="240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51" name="Rectangle 50"/>
          <p:cNvSpPr/>
          <p:nvPr/>
        </p:nvSpPr>
        <p:spPr>
          <a:xfrm>
            <a:off x="5742432" y="3587496"/>
            <a:ext cx="2362200" cy="240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83" name="Rectangle 82"/>
          <p:cNvSpPr/>
          <p:nvPr/>
        </p:nvSpPr>
        <p:spPr>
          <a:xfrm>
            <a:off x="5742432" y="3112008"/>
            <a:ext cx="2362200" cy="2403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a:t>
            </a:r>
            <a:r>
              <a:rPr lang="en-US" b="1" dirty="0" smtClean="0">
                <a:solidFill>
                  <a:schemeClr val="accent6">
                    <a:lumMod val="60000"/>
                    <a:lumOff val="40000"/>
                  </a:schemeClr>
                </a:solidFill>
                <a:effectLst>
                  <a:outerShdw blurRad="38100" dist="38100" dir="2700000" algn="tl">
                    <a:srgbClr val="000000">
                      <a:alpha val="43137"/>
                    </a:srgbClr>
                  </a:outerShdw>
                </a:effectLst>
              </a:rPr>
              <a:t>1</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cxnSp>
        <p:nvCxnSpPr>
          <p:cNvPr id="90" name="Straight Arrow Connector 89"/>
          <p:cNvCxnSpPr/>
          <p:nvPr/>
        </p:nvCxnSpPr>
        <p:spPr>
          <a:xfrm flipV="1">
            <a:off x="4505650" y="3948426"/>
            <a:ext cx="1237672" cy="473897"/>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5742432" y="3834384"/>
            <a:ext cx="2362200" cy="240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98" name="Rectangle 97"/>
          <p:cNvSpPr/>
          <p:nvPr/>
        </p:nvSpPr>
        <p:spPr>
          <a:xfrm>
            <a:off x="5742432" y="3349752"/>
            <a:ext cx="2362200" cy="2403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a:t>
            </a:r>
            <a:r>
              <a:rPr lang="en-US" b="1" dirty="0" smtClean="0">
                <a:solidFill>
                  <a:schemeClr val="accent6">
                    <a:lumMod val="60000"/>
                    <a:lumOff val="40000"/>
                  </a:schemeClr>
                </a:solidFill>
                <a:effectLst>
                  <a:outerShdw blurRad="38100" dist="38100" dir="2700000" algn="tl">
                    <a:srgbClr val="000000">
                      <a:alpha val="43137"/>
                    </a:srgbClr>
                  </a:outerShdw>
                </a:effectLst>
              </a:rPr>
              <a:t>1</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cxnSp>
        <p:nvCxnSpPr>
          <p:cNvPr id="99" name="Straight Arrow Connector 98"/>
          <p:cNvCxnSpPr/>
          <p:nvPr/>
        </p:nvCxnSpPr>
        <p:spPr>
          <a:xfrm flipV="1">
            <a:off x="4505650" y="4188749"/>
            <a:ext cx="1237672" cy="233574"/>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5742432" y="4072128"/>
            <a:ext cx="2362200" cy="240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107" name="Rectangle 106"/>
          <p:cNvSpPr/>
          <p:nvPr/>
        </p:nvSpPr>
        <p:spPr>
          <a:xfrm>
            <a:off x="5742432" y="3587496"/>
            <a:ext cx="2362200" cy="2403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a:t>
            </a:r>
            <a:r>
              <a:rPr lang="en-US" b="1" dirty="0" smtClean="0">
                <a:solidFill>
                  <a:schemeClr val="accent6">
                    <a:lumMod val="60000"/>
                    <a:lumOff val="40000"/>
                  </a:schemeClr>
                </a:solidFill>
                <a:effectLst>
                  <a:outerShdw blurRad="38100" dist="38100" dir="2700000" algn="tl">
                    <a:srgbClr val="000000">
                      <a:alpha val="43137"/>
                    </a:srgbClr>
                  </a:outerShdw>
                </a:effectLst>
              </a:rPr>
              <a:t>1</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108" name="Rectangle 107"/>
          <p:cNvSpPr/>
          <p:nvPr/>
        </p:nvSpPr>
        <p:spPr>
          <a:xfrm>
            <a:off x="5742432" y="3112008"/>
            <a:ext cx="2362200" cy="24032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1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a:t>
            </a:r>
            <a:r>
              <a:rPr lang="en-US" b="1" dirty="0" smtClean="0">
                <a:solidFill>
                  <a:schemeClr val="accent6">
                    <a:lumMod val="60000"/>
                    <a:lumOff val="40000"/>
                  </a:schemeClr>
                </a:solidFill>
                <a:effectLst>
                  <a:outerShdw blurRad="38100" dist="38100" dir="2700000" algn="tl">
                    <a:srgbClr val="000000">
                      <a:alpha val="43137"/>
                    </a:srgbClr>
                  </a:outerShdw>
                </a:effectLst>
              </a:rPr>
              <a:t>2</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cxnSp>
        <p:nvCxnSpPr>
          <p:cNvPr id="119" name="Straight Arrow Connector 118"/>
          <p:cNvCxnSpPr/>
          <p:nvPr/>
        </p:nvCxnSpPr>
        <p:spPr>
          <a:xfrm>
            <a:off x="4505650" y="4422323"/>
            <a:ext cx="1237672" cy="6749"/>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a:off x="5742432" y="4319016"/>
            <a:ext cx="2362200" cy="240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125" name="Rectangle 124"/>
          <p:cNvSpPr/>
          <p:nvPr/>
        </p:nvSpPr>
        <p:spPr>
          <a:xfrm>
            <a:off x="5742432" y="3834384"/>
            <a:ext cx="2362200" cy="2403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a:t>
            </a:r>
            <a:r>
              <a:rPr lang="en-US" b="1" dirty="0" smtClean="0">
                <a:solidFill>
                  <a:schemeClr val="accent6">
                    <a:lumMod val="60000"/>
                    <a:lumOff val="40000"/>
                  </a:schemeClr>
                </a:solidFill>
                <a:effectLst>
                  <a:outerShdw blurRad="38100" dist="38100" dir="2700000" algn="tl">
                    <a:srgbClr val="000000">
                      <a:alpha val="43137"/>
                    </a:srgbClr>
                  </a:outerShdw>
                </a:effectLst>
              </a:rPr>
              <a:t>1</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126" name="Rectangle 125"/>
          <p:cNvSpPr/>
          <p:nvPr/>
        </p:nvSpPr>
        <p:spPr>
          <a:xfrm>
            <a:off x="5742432" y="3349752"/>
            <a:ext cx="2362200" cy="24032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1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a:t>
            </a:r>
            <a:r>
              <a:rPr lang="en-US" b="1" dirty="0" smtClean="0">
                <a:solidFill>
                  <a:schemeClr val="accent6">
                    <a:lumMod val="60000"/>
                    <a:lumOff val="40000"/>
                  </a:schemeClr>
                </a:solidFill>
                <a:effectLst>
                  <a:outerShdw blurRad="38100" dist="38100" dir="2700000" algn="tl">
                    <a:srgbClr val="000000">
                      <a:alpha val="43137"/>
                    </a:srgbClr>
                  </a:outerShdw>
                </a:effectLst>
              </a:rPr>
              <a:t>2</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135" name="Rectangle 134"/>
          <p:cNvSpPr/>
          <p:nvPr/>
        </p:nvSpPr>
        <p:spPr>
          <a:xfrm>
            <a:off x="5742432" y="4556760"/>
            <a:ext cx="2362200" cy="240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cxnSp>
        <p:nvCxnSpPr>
          <p:cNvPr id="137" name="Straight Arrow Connector 136"/>
          <p:cNvCxnSpPr/>
          <p:nvPr/>
        </p:nvCxnSpPr>
        <p:spPr>
          <a:xfrm>
            <a:off x="4505650" y="4422323"/>
            <a:ext cx="1237672" cy="247072"/>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81" name="Rectangle 180"/>
          <p:cNvSpPr/>
          <p:nvPr/>
        </p:nvSpPr>
        <p:spPr>
          <a:xfrm>
            <a:off x="5742432" y="4072128"/>
            <a:ext cx="2362200" cy="2403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a:t>
            </a:r>
            <a:r>
              <a:rPr lang="en-US" b="1" dirty="0" smtClean="0">
                <a:solidFill>
                  <a:schemeClr val="accent6">
                    <a:lumMod val="60000"/>
                    <a:lumOff val="40000"/>
                  </a:schemeClr>
                </a:solidFill>
                <a:effectLst>
                  <a:outerShdw blurRad="38100" dist="38100" dir="2700000" algn="tl">
                    <a:srgbClr val="000000">
                      <a:alpha val="43137"/>
                    </a:srgbClr>
                  </a:outerShdw>
                </a:effectLst>
              </a:rPr>
              <a:t>1</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182" name="Rectangle 181"/>
          <p:cNvSpPr/>
          <p:nvPr/>
        </p:nvSpPr>
        <p:spPr>
          <a:xfrm>
            <a:off x="5742432" y="3587496"/>
            <a:ext cx="2362200" cy="24032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1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a:t>
            </a:r>
            <a:r>
              <a:rPr lang="en-US" b="1" dirty="0" smtClean="0">
                <a:solidFill>
                  <a:schemeClr val="accent6">
                    <a:lumMod val="60000"/>
                    <a:lumOff val="40000"/>
                  </a:schemeClr>
                </a:solidFill>
                <a:effectLst>
                  <a:outerShdw blurRad="38100" dist="38100" dir="2700000" algn="tl">
                    <a:srgbClr val="000000">
                      <a:alpha val="43137"/>
                    </a:srgbClr>
                  </a:outerShdw>
                </a:effectLst>
              </a:rPr>
              <a:t>2</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cxnSp>
        <p:nvCxnSpPr>
          <p:cNvPr id="185" name="Straight Arrow Connector 184"/>
          <p:cNvCxnSpPr/>
          <p:nvPr/>
        </p:nvCxnSpPr>
        <p:spPr>
          <a:xfrm rot="10800000" flipV="1">
            <a:off x="4505650" y="3227457"/>
            <a:ext cx="1237672" cy="119486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3" name="Rectangle 172"/>
          <p:cNvSpPr/>
          <p:nvPr/>
        </p:nvSpPr>
        <p:spPr>
          <a:xfrm>
            <a:off x="5742432" y="3108960"/>
            <a:ext cx="2362200" cy="240323"/>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2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3</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187" name="Rectangle 186"/>
          <p:cNvSpPr/>
          <p:nvPr/>
        </p:nvSpPr>
        <p:spPr>
          <a:xfrm>
            <a:off x="5742432" y="3112008"/>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lumMod val="50000"/>
                    <a:lumOff val="50000"/>
                  </a:schemeClr>
                </a:solidFill>
                <a:effectLst>
                  <a:outerShdw blurRad="38100" dist="38100" dir="2700000" algn="tl">
                    <a:srgbClr val="000000">
                      <a:alpha val="43137"/>
                    </a:srgbClr>
                  </a:outerShdw>
                </a:effectLst>
              </a:rPr>
              <a:t>3</a:t>
            </a:r>
            <a:endParaRPr lang="en-US" b="1" dirty="0">
              <a:solidFill>
                <a:schemeClr val="tx1">
                  <a:lumMod val="50000"/>
                  <a:lumOff val="50000"/>
                </a:schemeClr>
              </a:solidFill>
              <a:effectLst>
                <a:outerShdw blurRad="38100" dist="38100" dir="2700000" algn="tl">
                  <a:srgbClr val="000000">
                    <a:alpha val="43137"/>
                  </a:srgbClr>
                </a:outerShdw>
              </a:effectLst>
            </a:endParaRPr>
          </a:p>
        </p:txBody>
      </p:sp>
      <p:sp>
        <p:nvSpPr>
          <p:cNvPr id="85" name="TextBox 84"/>
          <p:cNvSpPr txBox="1"/>
          <p:nvPr/>
        </p:nvSpPr>
        <p:spPr>
          <a:xfrm>
            <a:off x="2499360" y="6337218"/>
            <a:ext cx="4099559" cy="430887"/>
          </a:xfrm>
          <a:prstGeom prst="rect">
            <a:avLst/>
          </a:prstGeom>
          <a:solidFill>
            <a:schemeClr val="bg1">
              <a:lumMod val="85000"/>
            </a:schemeClr>
          </a:solidFill>
          <a:ln>
            <a:solidFill>
              <a:schemeClr val="tx1"/>
            </a:solidFill>
          </a:ln>
        </p:spPr>
        <p:txBody>
          <a:bodyPr wrap="square" tIns="0" bIns="0" rtlCol="0">
            <a:spAutoFit/>
          </a:bodyPr>
          <a:lstStyle/>
          <a:p>
            <a:pPr algn="ctr"/>
            <a:r>
              <a:rPr lang="en-US" sz="2800" i="1" dirty="0" smtClean="0"/>
              <a:t>k</a:t>
            </a:r>
            <a:r>
              <a:rPr lang="en-US" sz="2800" dirty="0" smtClean="0"/>
              <a:t>=3 Gauss-Seidel Updates</a:t>
            </a:r>
            <a:endParaRPr lang="en-US" sz="2800" dirty="0"/>
          </a:p>
        </p:txBody>
      </p:sp>
      <p:cxnSp>
        <p:nvCxnSpPr>
          <p:cNvPr id="163" name="Straight Arrow Connector 162"/>
          <p:cNvCxnSpPr>
            <a:stCxn id="72" idx="6"/>
            <a:endCxn id="100" idx="1"/>
          </p:cNvCxnSpPr>
          <p:nvPr/>
        </p:nvCxnSpPr>
        <p:spPr>
          <a:xfrm>
            <a:off x="4524122" y="4437887"/>
            <a:ext cx="1219200" cy="47875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66" name="Rectangle 165"/>
          <p:cNvSpPr/>
          <p:nvPr/>
        </p:nvSpPr>
        <p:spPr>
          <a:xfrm>
            <a:off x="5742432" y="4800600"/>
            <a:ext cx="2362200" cy="240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cxnSp>
        <p:nvCxnSpPr>
          <p:cNvPr id="174" name="Straight Arrow Connector 173"/>
          <p:cNvCxnSpPr>
            <a:stCxn id="73" idx="4"/>
            <a:endCxn id="102" idx="1"/>
          </p:cNvCxnSpPr>
          <p:nvPr/>
        </p:nvCxnSpPr>
        <p:spPr>
          <a:xfrm>
            <a:off x="4505650" y="4429247"/>
            <a:ext cx="1237672" cy="727719"/>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7" name="Rectangle 176"/>
          <p:cNvSpPr/>
          <p:nvPr/>
        </p:nvSpPr>
        <p:spPr>
          <a:xfrm>
            <a:off x="5742432" y="5038344"/>
            <a:ext cx="2362200" cy="240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191" name="Rectangle 190"/>
          <p:cNvSpPr/>
          <p:nvPr/>
        </p:nvSpPr>
        <p:spPr>
          <a:xfrm>
            <a:off x="5742432" y="4315968"/>
            <a:ext cx="2362200" cy="2403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a:t>
            </a:r>
            <a:r>
              <a:rPr lang="en-US" b="1" dirty="0" smtClean="0">
                <a:solidFill>
                  <a:schemeClr val="accent6">
                    <a:lumMod val="60000"/>
                    <a:lumOff val="40000"/>
                  </a:schemeClr>
                </a:solidFill>
                <a:effectLst>
                  <a:outerShdw blurRad="38100" dist="38100" dir="2700000" algn="tl">
                    <a:srgbClr val="000000">
                      <a:alpha val="43137"/>
                    </a:srgbClr>
                  </a:outerShdw>
                </a:effectLst>
              </a:rPr>
              <a:t>1</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192" name="Rectangle 191"/>
          <p:cNvSpPr/>
          <p:nvPr/>
        </p:nvSpPr>
        <p:spPr>
          <a:xfrm>
            <a:off x="5742432" y="3831336"/>
            <a:ext cx="2362200" cy="24032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1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a:t>
            </a:r>
            <a:r>
              <a:rPr lang="en-US" b="1" dirty="0" smtClean="0">
                <a:solidFill>
                  <a:schemeClr val="accent6">
                    <a:lumMod val="60000"/>
                    <a:lumOff val="40000"/>
                  </a:schemeClr>
                </a:solidFill>
                <a:effectLst>
                  <a:outerShdw blurRad="38100" dist="38100" dir="2700000" algn="tl">
                    <a:srgbClr val="000000">
                      <a:alpha val="43137"/>
                    </a:srgbClr>
                  </a:outerShdw>
                </a:effectLst>
              </a:rPr>
              <a:t>2</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193" name="Rectangle 192"/>
          <p:cNvSpPr/>
          <p:nvPr/>
        </p:nvSpPr>
        <p:spPr>
          <a:xfrm>
            <a:off x="5742432" y="3346704"/>
            <a:ext cx="2362200" cy="240323"/>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2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3</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194" name="Rectangle 193"/>
          <p:cNvSpPr/>
          <p:nvPr/>
        </p:nvSpPr>
        <p:spPr>
          <a:xfrm>
            <a:off x="5742432" y="4553712"/>
            <a:ext cx="2362200" cy="2403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a:t>
            </a:r>
            <a:r>
              <a:rPr lang="en-US" b="1" dirty="0" smtClean="0">
                <a:solidFill>
                  <a:schemeClr val="accent6">
                    <a:lumMod val="60000"/>
                    <a:lumOff val="40000"/>
                  </a:schemeClr>
                </a:solidFill>
                <a:effectLst>
                  <a:outerShdw blurRad="38100" dist="38100" dir="2700000" algn="tl">
                    <a:srgbClr val="000000">
                      <a:alpha val="43137"/>
                    </a:srgbClr>
                  </a:outerShdw>
                </a:effectLst>
              </a:rPr>
              <a:t>1</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195" name="Rectangle 194"/>
          <p:cNvSpPr/>
          <p:nvPr/>
        </p:nvSpPr>
        <p:spPr>
          <a:xfrm>
            <a:off x="5742432" y="4069080"/>
            <a:ext cx="2362200" cy="24032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1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a:t>
            </a:r>
            <a:r>
              <a:rPr lang="en-US" b="1" dirty="0" smtClean="0">
                <a:solidFill>
                  <a:schemeClr val="accent6">
                    <a:lumMod val="60000"/>
                    <a:lumOff val="40000"/>
                  </a:schemeClr>
                </a:solidFill>
                <a:effectLst>
                  <a:outerShdw blurRad="38100" dist="38100" dir="2700000" algn="tl">
                    <a:srgbClr val="000000">
                      <a:alpha val="43137"/>
                    </a:srgbClr>
                  </a:outerShdw>
                </a:effectLst>
              </a:rPr>
              <a:t>2</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196" name="Rectangle 195"/>
          <p:cNvSpPr/>
          <p:nvPr/>
        </p:nvSpPr>
        <p:spPr>
          <a:xfrm>
            <a:off x="5742432" y="3584448"/>
            <a:ext cx="2362200" cy="240323"/>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2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3</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203" name="Left Brace 202"/>
          <p:cNvSpPr/>
          <p:nvPr/>
        </p:nvSpPr>
        <p:spPr>
          <a:xfrm>
            <a:off x="656492" y="1758462"/>
            <a:ext cx="281354" cy="1606061"/>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4" name="TextBox 203"/>
          <p:cNvSpPr txBox="1"/>
          <p:nvPr/>
        </p:nvSpPr>
        <p:spPr>
          <a:xfrm>
            <a:off x="175846" y="2274279"/>
            <a:ext cx="564578" cy="523220"/>
          </a:xfrm>
          <a:prstGeom prst="rect">
            <a:avLst/>
          </a:prstGeom>
          <a:noFill/>
        </p:spPr>
        <p:txBody>
          <a:bodyPr wrap="none" rtlCol="0">
            <a:spAutoFit/>
          </a:bodyPr>
          <a:lstStyle/>
          <a:p>
            <a:r>
              <a:rPr lang="en-US" sz="2800" i="1" dirty="0" smtClean="0"/>
              <a:t>k</a:t>
            </a:r>
            <a:r>
              <a:rPr lang="en-US" sz="2800" dirty="0" smtClean="0">
                <a:sym typeface="Symbol"/>
              </a:rPr>
              <a:t></a:t>
            </a:r>
            <a:endParaRPr lang="en-US" sz="2800" dirty="0"/>
          </a:p>
        </p:txBody>
      </p:sp>
      <p:grpSp>
        <p:nvGrpSpPr>
          <p:cNvPr id="219" name="Group 218"/>
          <p:cNvGrpSpPr/>
          <p:nvPr/>
        </p:nvGrpSpPr>
        <p:grpSpPr>
          <a:xfrm>
            <a:off x="5744454" y="3112009"/>
            <a:ext cx="2362204" cy="3111051"/>
            <a:chOff x="6248543" y="3112009"/>
            <a:chExt cx="2362204" cy="3111051"/>
          </a:xfrm>
        </p:grpSpPr>
        <p:sp>
          <p:nvSpPr>
            <p:cNvPr id="220" name="Rectangle 219"/>
            <p:cNvSpPr/>
            <p:nvPr/>
          </p:nvSpPr>
          <p:spPr>
            <a:xfrm>
              <a:off x="6248543" y="3112009"/>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221" name="Rectangle 220"/>
            <p:cNvSpPr/>
            <p:nvPr/>
          </p:nvSpPr>
          <p:spPr>
            <a:xfrm>
              <a:off x="6248543" y="3347376"/>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222" name="Rectangle 221"/>
            <p:cNvSpPr/>
            <p:nvPr/>
          </p:nvSpPr>
          <p:spPr>
            <a:xfrm>
              <a:off x="6248543" y="3594348"/>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223" name="Rectangle 222"/>
            <p:cNvSpPr/>
            <p:nvPr/>
          </p:nvSpPr>
          <p:spPr>
            <a:xfrm>
              <a:off x="6248544" y="3831450"/>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224" name="Rectangle 223"/>
            <p:cNvSpPr/>
            <p:nvPr/>
          </p:nvSpPr>
          <p:spPr>
            <a:xfrm>
              <a:off x="6248544" y="4066817"/>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225" name="Rectangle 224"/>
            <p:cNvSpPr/>
            <p:nvPr/>
          </p:nvSpPr>
          <p:spPr>
            <a:xfrm>
              <a:off x="6248544" y="4302184"/>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226" name="Rectangle 225"/>
            <p:cNvSpPr/>
            <p:nvPr/>
          </p:nvSpPr>
          <p:spPr>
            <a:xfrm>
              <a:off x="6248545" y="4539286"/>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227" name="Rectangle 226"/>
            <p:cNvSpPr/>
            <p:nvPr/>
          </p:nvSpPr>
          <p:spPr>
            <a:xfrm>
              <a:off x="6248545" y="4786376"/>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228" name="Rectangle 227"/>
            <p:cNvSpPr/>
            <p:nvPr/>
          </p:nvSpPr>
          <p:spPr>
            <a:xfrm>
              <a:off x="6248545" y="5033465"/>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229" name="Rectangle 228"/>
            <p:cNvSpPr/>
            <p:nvPr/>
          </p:nvSpPr>
          <p:spPr>
            <a:xfrm>
              <a:off x="6248546" y="5270685"/>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230" name="Rectangle 229"/>
            <p:cNvSpPr/>
            <p:nvPr/>
          </p:nvSpPr>
          <p:spPr>
            <a:xfrm>
              <a:off x="6248546" y="5506052"/>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231" name="Rectangle 230"/>
            <p:cNvSpPr/>
            <p:nvPr/>
          </p:nvSpPr>
          <p:spPr>
            <a:xfrm>
              <a:off x="6248546" y="5741418"/>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232" name="Rectangle 231"/>
            <p:cNvSpPr/>
            <p:nvPr/>
          </p:nvSpPr>
          <p:spPr>
            <a:xfrm>
              <a:off x="6248547" y="5985140"/>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grpSp>
      <p:sp>
        <p:nvSpPr>
          <p:cNvPr id="84" name="TextBox 83"/>
          <p:cNvSpPr txBox="1"/>
          <p:nvPr/>
        </p:nvSpPr>
        <p:spPr>
          <a:xfrm rot="16200000">
            <a:off x="4466839" y="2559948"/>
            <a:ext cx="2164072" cy="400110"/>
          </a:xfrm>
          <a:prstGeom prst="rect">
            <a:avLst/>
          </a:prstGeom>
          <a:solidFill>
            <a:schemeClr val="bg1">
              <a:alpha val="50000"/>
            </a:schemeClr>
          </a:solidFill>
          <a:ln w="25400">
            <a:solidFill>
              <a:schemeClr val="tx1"/>
            </a:solidFill>
          </a:ln>
        </p:spPr>
        <p:txBody>
          <a:bodyPr wrap="square" rtlCol="0">
            <a:spAutoFit/>
          </a:bodyPr>
          <a:lstStyle/>
          <a:p>
            <a:pPr algn="ctr"/>
            <a:r>
              <a:rPr lang="en-US" sz="2000" dirty="0" smtClean="0"/>
              <a:t>Window</a:t>
            </a:r>
            <a:endParaRPr lang="en-US" sz="2000" dirty="0"/>
          </a:p>
        </p:txBody>
      </p:sp>
      <p:grpSp>
        <p:nvGrpSpPr>
          <p:cNvPr id="121" name="Group 120"/>
          <p:cNvGrpSpPr/>
          <p:nvPr/>
        </p:nvGrpSpPr>
        <p:grpSpPr>
          <a:xfrm>
            <a:off x="5677848" y="2141524"/>
            <a:ext cx="3157" cy="1203315"/>
            <a:chOff x="5649567" y="4799938"/>
            <a:chExt cx="3157" cy="1203315"/>
          </a:xfrm>
        </p:grpSpPr>
        <p:cxnSp>
          <p:nvCxnSpPr>
            <p:cNvPr id="86" name="Straight Arrow Connector 85"/>
            <p:cNvCxnSpPr/>
            <p:nvPr/>
          </p:nvCxnSpPr>
          <p:spPr>
            <a:xfrm rot="5400000" flipH="1" flipV="1">
              <a:off x="5530200" y="5399953"/>
              <a:ext cx="240323"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rot="5400000" flipH="1" flipV="1">
              <a:off x="5530199" y="5169056"/>
              <a:ext cx="240324"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rot="5400000" flipH="1" flipV="1">
              <a:off x="5530200" y="4919306"/>
              <a:ext cx="240323" cy="158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rot="5400000" flipH="1" flipV="1">
              <a:off x="5531768" y="5882298"/>
              <a:ext cx="240323"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rot="5400000" flipH="1" flipV="1">
              <a:off x="5531767" y="5641974"/>
              <a:ext cx="240324"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138" name="Group 137"/>
          <p:cNvGrpSpPr/>
          <p:nvPr/>
        </p:nvGrpSpPr>
        <p:grpSpPr>
          <a:xfrm>
            <a:off x="5679416" y="2407048"/>
            <a:ext cx="3157" cy="1203315"/>
            <a:chOff x="5649567" y="4799938"/>
            <a:chExt cx="3157" cy="1203315"/>
          </a:xfrm>
        </p:grpSpPr>
        <p:cxnSp>
          <p:nvCxnSpPr>
            <p:cNvPr id="140" name="Straight Arrow Connector 139"/>
            <p:cNvCxnSpPr/>
            <p:nvPr/>
          </p:nvCxnSpPr>
          <p:spPr>
            <a:xfrm rot="5400000" flipH="1" flipV="1">
              <a:off x="5530200" y="5399953"/>
              <a:ext cx="240323"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rot="5400000" flipH="1" flipV="1">
              <a:off x="5530199" y="5169056"/>
              <a:ext cx="240324"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rot="5400000" flipH="1" flipV="1">
              <a:off x="5530200" y="4919306"/>
              <a:ext cx="240323" cy="158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rot="5400000" flipH="1" flipV="1">
              <a:off x="5531768" y="5882298"/>
              <a:ext cx="240323"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rot="5400000" flipH="1" flipV="1">
              <a:off x="5531767" y="5641974"/>
              <a:ext cx="240324"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145" name="Group 144"/>
          <p:cNvGrpSpPr/>
          <p:nvPr/>
        </p:nvGrpSpPr>
        <p:grpSpPr>
          <a:xfrm>
            <a:off x="5663698" y="2644291"/>
            <a:ext cx="9448" cy="1203315"/>
            <a:chOff x="5641708" y="4799938"/>
            <a:chExt cx="9448" cy="1203315"/>
          </a:xfrm>
        </p:grpSpPr>
        <p:cxnSp>
          <p:nvCxnSpPr>
            <p:cNvPr id="146" name="Straight Arrow Connector 145"/>
            <p:cNvCxnSpPr/>
            <p:nvPr/>
          </p:nvCxnSpPr>
          <p:spPr>
            <a:xfrm rot="5400000" flipH="1" flipV="1">
              <a:off x="5530200" y="5399953"/>
              <a:ext cx="240323"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rot="5400000" flipH="1" flipV="1">
              <a:off x="5530199" y="5169056"/>
              <a:ext cx="240324"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rot="5400000" flipH="1" flipV="1">
              <a:off x="5530200" y="4919306"/>
              <a:ext cx="240323" cy="158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rot="5400000" flipH="1" flipV="1">
              <a:off x="5522341" y="5882298"/>
              <a:ext cx="240323"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rot="5400000" flipH="1" flipV="1">
              <a:off x="5522340" y="5641974"/>
              <a:ext cx="240324"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5671557" y="2879966"/>
            <a:ext cx="3157" cy="1203315"/>
            <a:chOff x="5649567" y="4799938"/>
            <a:chExt cx="3157" cy="1203315"/>
          </a:xfrm>
        </p:grpSpPr>
        <p:cxnSp>
          <p:nvCxnSpPr>
            <p:cNvPr id="158" name="Straight Arrow Connector 157"/>
            <p:cNvCxnSpPr/>
            <p:nvPr/>
          </p:nvCxnSpPr>
          <p:spPr>
            <a:xfrm rot="5400000" flipH="1" flipV="1">
              <a:off x="5530200" y="5399953"/>
              <a:ext cx="240323"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rot="5400000" flipH="1" flipV="1">
              <a:off x="5530199" y="5169056"/>
              <a:ext cx="240324"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rot="5400000" flipH="1" flipV="1">
              <a:off x="5530200" y="4919306"/>
              <a:ext cx="240323" cy="158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rot="5400000" flipH="1" flipV="1">
              <a:off x="5531768" y="5882298"/>
              <a:ext cx="240323"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rot="5400000" flipH="1" flipV="1">
              <a:off x="5531767" y="5641974"/>
              <a:ext cx="240324"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p:nvGrpSpPr>
        <p:grpSpPr>
          <a:xfrm>
            <a:off x="5673125" y="3107782"/>
            <a:ext cx="3157" cy="1203315"/>
            <a:chOff x="5649567" y="4799938"/>
            <a:chExt cx="3157" cy="1203315"/>
          </a:xfrm>
        </p:grpSpPr>
        <p:cxnSp>
          <p:nvCxnSpPr>
            <p:cNvPr id="168" name="Straight Arrow Connector 167"/>
            <p:cNvCxnSpPr/>
            <p:nvPr/>
          </p:nvCxnSpPr>
          <p:spPr>
            <a:xfrm rot="5400000" flipH="1" flipV="1">
              <a:off x="5530200" y="5399953"/>
              <a:ext cx="240323"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rot="5400000" flipH="1" flipV="1">
              <a:off x="5530199" y="5169056"/>
              <a:ext cx="240324"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rot="5400000" flipH="1" flipV="1">
              <a:off x="5530200" y="4919306"/>
              <a:ext cx="240323" cy="158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rot="5400000" flipH="1" flipV="1">
              <a:off x="5531768" y="5882298"/>
              <a:ext cx="240323"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rot="5400000" flipH="1" flipV="1">
              <a:off x="5531767" y="5641974"/>
              <a:ext cx="240324"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p:nvGrpSpPr>
        <p:grpSpPr>
          <a:xfrm>
            <a:off x="5674693" y="3363879"/>
            <a:ext cx="3157" cy="1203315"/>
            <a:chOff x="5649567" y="4799938"/>
            <a:chExt cx="3157" cy="1203315"/>
          </a:xfrm>
        </p:grpSpPr>
        <p:cxnSp>
          <p:nvCxnSpPr>
            <p:cNvPr id="183" name="Straight Arrow Connector 182"/>
            <p:cNvCxnSpPr/>
            <p:nvPr/>
          </p:nvCxnSpPr>
          <p:spPr>
            <a:xfrm rot="5400000" flipH="1" flipV="1">
              <a:off x="5530200" y="5399953"/>
              <a:ext cx="240323"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rot="5400000" flipH="1" flipV="1">
              <a:off x="5530199" y="5169056"/>
              <a:ext cx="240324"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p:nvPr/>
          </p:nvCxnSpPr>
          <p:spPr>
            <a:xfrm rot="5400000" flipH="1" flipV="1">
              <a:off x="5530200" y="4919306"/>
              <a:ext cx="240323" cy="158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rot="5400000" flipH="1" flipV="1">
              <a:off x="5531768" y="5882298"/>
              <a:ext cx="240323"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rot="5400000" flipH="1" flipV="1">
              <a:off x="5531767" y="5641974"/>
              <a:ext cx="240324"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p:nvGrpSpPr>
        <p:grpSpPr>
          <a:xfrm>
            <a:off x="5676261" y="3610549"/>
            <a:ext cx="3157" cy="1203315"/>
            <a:chOff x="5649567" y="4799938"/>
            <a:chExt cx="3157" cy="1203315"/>
          </a:xfrm>
        </p:grpSpPr>
        <p:cxnSp>
          <p:nvCxnSpPr>
            <p:cNvPr id="198" name="Straight Arrow Connector 197"/>
            <p:cNvCxnSpPr/>
            <p:nvPr/>
          </p:nvCxnSpPr>
          <p:spPr>
            <a:xfrm rot="5400000" flipH="1" flipV="1">
              <a:off x="5530200" y="5399953"/>
              <a:ext cx="240323"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rot="5400000" flipH="1" flipV="1">
              <a:off x="5530199" y="5169056"/>
              <a:ext cx="240324"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rot="5400000" flipH="1" flipV="1">
              <a:off x="5530200" y="4919306"/>
              <a:ext cx="240323" cy="1588"/>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rot="5400000" flipH="1" flipV="1">
              <a:off x="5531768" y="5882298"/>
              <a:ext cx="240323"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rot="5400000" flipH="1" flipV="1">
              <a:off x="5531767" y="5641974"/>
              <a:ext cx="240324" cy="1588"/>
            </a:xfrm>
            <a:prstGeom prst="straightConnector1">
              <a:avLst/>
            </a:prstGeom>
            <a:ln w="381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sp>
        <p:nvSpPr>
          <p:cNvPr id="233" name="TextBox 232"/>
          <p:cNvSpPr txBox="1"/>
          <p:nvPr/>
        </p:nvSpPr>
        <p:spPr>
          <a:xfrm rot="16200000">
            <a:off x="2215649" y="2766653"/>
            <a:ext cx="503664" cy="646331"/>
          </a:xfrm>
          <a:prstGeom prst="rect">
            <a:avLst/>
          </a:prstGeom>
          <a:noFill/>
        </p:spPr>
        <p:txBody>
          <a:bodyPr wrap="none" rtlCol="0">
            <a:spAutoFit/>
          </a:bodyPr>
          <a:lstStyle/>
          <a:p>
            <a:r>
              <a:rPr lang="en-US" sz="3600" dirty="0" smtClean="0"/>
              <a:t>…</a:t>
            </a:r>
            <a:endParaRPr lang="en-US" sz="3600" dirty="0"/>
          </a:p>
        </p:txBody>
      </p:sp>
    </p:spTree>
    <p:custDataLst>
      <p:tags r:id="rId1"/>
    </p:custDataLst>
  </p:cSld>
  <p:clrMapOvr>
    <a:masterClrMapping/>
  </p:clrMapOvr>
  <p:transition advTm="683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strips(upRight)">
                                      <p:cBhvr>
                                        <p:cTn id="7" dur="300"/>
                                        <p:tgtEl>
                                          <p:spTgt spid="75"/>
                                        </p:tgtEl>
                                      </p:cBhvr>
                                    </p:animEffect>
                                  </p:childTnLst>
                                </p:cTn>
                              </p:par>
                            </p:childTnLst>
                          </p:cTn>
                        </p:par>
                        <p:par>
                          <p:cTn id="8" fill="hold">
                            <p:stCondLst>
                              <p:cond delay="300"/>
                            </p:stCondLst>
                            <p:childTnLst>
                              <p:par>
                                <p:cTn id="9" presetID="18" presetClass="exit" presetSubtype="12" fill="hold" grpId="0" nodeType="afterEffect">
                                  <p:stCondLst>
                                    <p:cond delay="0"/>
                                  </p:stCondLst>
                                  <p:childTnLst>
                                    <p:animEffect transition="out" filter="strips(downLeft)">
                                      <p:cBhvr>
                                        <p:cTn id="10" dur="300"/>
                                        <p:tgtEl>
                                          <p:spTgt spid="74"/>
                                        </p:tgtEl>
                                      </p:cBhvr>
                                    </p:animEffect>
                                    <p:set>
                                      <p:cBhvr>
                                        <p:cTn id="11" dur="1" fill="hold">
                                          <p:stCondLst>
                                            <p:cond delay="299"/>
                                          </p:stCondLst>
                                        </p:cTn>
                                        <p:tgtEl>
                                          <p:spTgt spid="74"/>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300"/>
                                        <p:tgtEl>
                                          <p:spTgt spid="49"/>
                                        </p:tgtEl>
                                      </p:cBhvr>
                                    </p:animEffect>
                                  </p:childTnLst>
                                </p:cTn>
                              </p:par>
                            </p:childTnLst>
                          </p:cTn>
                        </p:par>
                        <p:par>
                          <p:cTn id="15" fill="hold">
                            <p:stCondLst>
                              <p:cond delay="600"/>
                            </p:stCondLst>
                            <p:childTnLst>
                              <p:par>
                                <p:cTn id="16" presetID="18" presetClass="entr" presetSubtype="3" fill="hold" nodeType="after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strips(upRight)">
                                      <p:cBhvr>
                                        <p:cTn id="18" dur="300"/>
                                        <p:tgtEl>
                                          <p:spTgt spid="76"/>
                                        </p:tgtEl>
                                      </p:cBhvr>
                                    </p:animEffect>
                                  </p:childTnLst>
                                </p:cTn>
                              </p:par>
                              <p:par>
                                <p:cTn id="19" presetID="1" presetClass="exit" presetSubtype="0" fill="hold" nodeType="withEffect">
                                  <p:stCondLst>
                                    <p:cond delay="0"/>
                                  </p:stCondLst>
                                  <p:childTnLst>
                                    <p:set>
                                      <p:cBhvr>
                                        <p:cTn id="20" dur="1" fill="hold">
                                          <p:stCondLst>
                                            <p:cond delay="0"/>
                                          </p:stCondLst>
                                        </p:cTn>
                                        <p:tgtEl>
                                          <p:spTgt spid="75"/>
                                        </p:tgtEl>
                                        <p:attrNameLst>
                                          <p:attrName>style.visibility</p:attrName>
                                        </p:attrNameLst>
                                      </p:cBhvr>
                                      <p:to>
                                        <p:strVal val="hidden"/>
                                      </p:to>
                                    </p:set>
                                  </p:childTnLst>
                                </p:cTn>
                              </p:par>
                            </p:childTnLst>
                          </p:cTn>
                        </p:par>
                        <p:par>
                          <p:cTn id="21" fill="hold">
                            <p:stCondLst>
                              <p:cond delay="900"/>
                            </p:stCondLst>
                            <p:childTnLst>
                              <p:par>
                                <p:cTn id="22" presetID="18" presetClass="exit" presetSubtype="12" fill="hold" grpId="0" nodeType="afterEffect">
                                  <p:stCondLst>
                                    <p:cond delay="0"/>
                                  </p:stCondLst>
                                  <p:childTnLst>
                                    <p:animEffect transition="out" filter="strips(downLeft)">
                                      <p:cBhvr>
                                        <p:cTn id="23" dur="300"/>
                                        <p:tgtEl>
                                          <p:spTgt spid="81"/>
                                        </p:tgtEl>
                                      </p:cBhvr>
                                    </p:animEffect>
                                    <p:set>
                                      <p:cBhvr>
                                        <p:cTn id="24" dur="1" fill="hold">
                                          <p:stCondLst>
                                            <p:cond delay="299"/>
                                          </p:stCondLst>
                                        </p:cTn>
                                        <p:tgtEl>
                                          <p:spTgt spid="81"/>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300"/>
                                        <p:tgtEl>
                                          <p:spTgt spid="50"/>
                                        </p:tgtEl>
                                      </p:cBhvr>
                                    </p:animEffect>
                                  </p:childTnLst>
                                </p:cTn>
                              </p:par>
                            </p:childTnLst>
                          </p:cTn>
                        </p:par>
                        <p:par>
                          <p:cTn id="28" fill="hold">
                            <p:stCondLst>
                              <p:cond delay="1200"/>
                            </p:stCondLst>
                            <p:childTnLst>
                              <p:par>
                                <p:cTn id="29" presetID="18" presetClass="entr" presetSubtype="3" fill="hold" nodeType="after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strips(upRight)">
                                      <p:cBhvr>
                                        <p:cTn id="31" dur="300"/>
                                        <p:tgtEl>
                                          <p:spTgt spid="77"/>
                                        </p:tgtEl>
                                      </p:cBhvr>
                                    </p:animEffect>
                                  </p:childTnLst>
                                </p:cTn>
                              </p:par>
                              <p:par>
                                <p:cTn id="32" presetID="1" presetClass="exit" presetSubtype="0" fill="hold" nodeType="withEffect">
                                  <p:stCondLst>
                                    <p:cond delay="0"/>
                                  </p:stCondLst>
                                  <p:childTnLst>
                                    <p:set>
                                      <p:cBhvr>
                                        <p:cTn id="33" dur="1" fill="hold">
                                          <p:stCondLst>
                                            <p:cond delay="0"/>
                                          </p:stCondLst>
                                        </p:cTn>
                                        <p:tgtEl>
                                          <p:spTgt spid="76"/>
                                        </p:tgtEl>
                                        <p:attrNameLst>
                                          <p:attrName>style.visibility</p:attrName>
                                        </p:attrNameLst>
                                      </p:cBhvr>
                                      <p:to>
                                        <p:strVal val="hidden"/>
                                      </p:to>
                                    </p:set>
                                  </p:childTnLst>
                                </p:cTn>
                              </p:par>
                            </p:childTnLst>
                          </p:cTn>
                        </p:par>
                        <p:par>
                          <p:cTn id="34" fill="hold">
                            <p:stCondLst>
                              <p:cond delay="1500"/>
                            </p:stCondLst>
                            <p:childTnLst>
                              <p:par>
                                <p:cTn id="35" presetID="18" presetClass="exit" presetSubtype="12" fill="hold" grpId="0" nodeType="afterEffect">
                                  <p:stCondLst>
                                    <p:cond delay="0"/>
                                  </p:stCondLst>
                                  <p:childTnLst>
                                    <p:animEffect transition="out" filter="strips(downLeft)">
                                      <p:cBhvr>
                                        <p:cTn id="36" dur="300"/>
                                        <p:tgtEl>
                                          <p:spTgt spid="82"/>
                                        </p:tgtEl>
                                      </p:cBhvr>
                                    </p:animEffect>
                                    <p:set>
                                      <p:cBhvr>
                                        <p:cTn id="37" dur="1" fill="hold">
                                          <p:stCondLst>
                                            <p:cond delay="299"/>
                                          </p:stCondLst>
                                        </p:cTn>
                                        <p:tgtEl>
                                          <p:spTgt spid="82"/>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300"/>
                                        <p:tgtEl>
                                          <p:spTgt spid="51"/>
                                        </p:tgtEl>
                                      </p:cBhvr>
                                    </p:animEffect>
                                  </p:childTnLst>
                                </p:cTn>
                              </p:par>
                            </p:childTnLst>
                          </p:cTn>
                        </p:par>
                        <p:par>
                          <p:cTn id="41" fill="hold">
                            <p:stCondLst>
                              <p:cond delay="1800"/>
                            </p:stCondLst>
                            <p:childTnLst>
                              <p:par>
                                <p:cTn id="42" presetID="10" presetClass="entr" presetSubtype="0" fill="hold" nodeType="after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fade">
                                      <p:cBhvr>
                                        <p:cTn id="44" dur="300"/>
                                        <p:tgtEl>
                                          <p:spTgt spid="84"/>
                                        </p:tgtEl>
                                      </p:cBhvr>
                                    </p:animEffect>
                                  </p:childTnLst>
                                </p:cTn>
                              </p:par>
                            </p:childTnLst>
                          </p:cTn>
                        </p:par>
                        <p:par>
                          <p:cTn id="45" fill="hold">
                            <p:stCondLst>
                              <p:cond delay="2100"/>
                            </p:stCondLst>
                            <p:childTnLst>
                              <p:par>
                                <p:cTn id="46" presetID="10" presetClass="entr" presetSubtype="0" fill="hold" nodeType="afterEffect">
                                  <p:stCondLst>
                                    <p:cond delay="0"/>
                                  </p:stCondLst>
                                  <p:childTnLst>
                                    <p:set>
                                      <p:cBhvr>
                                        <p:cTn id="47" dur="1" fill="hold">
                                          <p:stCondLst>
                                            <p:cond delay="0"/>
                                          </p:stCondLst>
                                        </p:cTn>
                                        <p:tgtEl>
                                          <p:spTgt spid="121"/>
                                        </p:tgtEl>
                                        <p:attrNameLst>
                                          <p:attrName>style.visibility</p:attrName>
                                        </p:attrNameLst>
                                      </p:cBhvr>
                                      <p:to>
                                        <p:strVal val="visible"/>
                                      </p:to>
                                    </p:set>
                                    <p:animEffect transition="in" filter="fade">
                                      <p:cBhvr>
                                        <p:cTn id="48" dur="300"/>
                                        <p:tgtEl>
                                          <p:spTgt spid="121"/>
                                        </p:tgtEl>
                                      </p:cBhvr>
                                    </p:animEffect>
                                  </p:childTnLst>
                                </p:cTn>
                              </p:par>
                              <p:par>
                                <p:cTn id="49" presetID="1" presetClass="exit" presetSubtype="0" fill="hold" nodeType="withEffect">
                                  <p:stCondLst>
                                    <p:cond delay="0"/>
                                  </p:stCondLst>
                                  <p:childTnLst>
                                    <p:set>
                                      <p:cBhvr>
                                        <p:cTn id="50" dur="1" fill="hold">
                                          <p:stCondLst>
                                            <p:cond delay="0"/>
                                          </p:stCondLst>
                                        </p:cTn>
                                        <p:tgtEl>
                                          <p:spTgt spid="77"/>
                                        </p:tgtEl>
                                        <p:attrNameLst>
                                          <p:attrName>style.visibility</p:attrName>
                                        </p:attrNameLst>
                                      </p:cBhvr>
                                      <p:to>
                                        <p:strVal val="hidden"/>
                                      </p:to>
                                    </p:set>
                                  </p:childTnLst>
                                </p:cTn>
                              </p:par>
                            </p:childTnLst>
                          </p:cTn>
                        </p:par>
                        <p:par>
                          <p:cTn id="51" fill="hold">
                            <p:stCondLst>
                              <p:cond delay="2400"/>
                            </p:stCondLst>
                            <p:childTnLst>
                              <p:par>
                                <p:cTn id="52" presetID="1" presetClass="exit" presetSubtype="0" fill="hold" grpId="1" nodeType="afterEffect">
                                  <p:stCondLst>
                                    <p:cond delay="0"/>
                                  </p:stCondLst>
                                  <p:childTnLst>
                                    <p:set>
                                      <p:cBhvr>
                                        <p:cTn id="53" dur="1" fill="hold">
                                          <p:stCondLst>
                                            <p:cond delay="0"/>
                                          </p:stCondLst>
                                        </p:cTn>
                                        <p:tgtEl>
                                          <p:spTgt spid="49"/>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83"/>
                                        </p:tgtEl>
                                        <p:attrNameLst>
                                          <p:attrName>style.visibility</p:attrName>
                                        </p:attrNameLst>
                                      </p:cBhvr>
                                      <p:to>
                                        <p:strVal val="visible"/>
                                      </p:to>
                                    </p:set>
                                    <p:animEffect transition="in" filter="fade">
                                      <p:cBhvr>
                                        <p:cTn id="56" dur="300"/>
                                        <p:tgtEl>
                                          <p:spTgt spid="83"/>
                                        </p:tgtEl>
                                      </p:cBhvr>
                                    </p:animEffect>
                                  </p:childTnLst>
                                </p:cTn>
                              </p:par>
                            </p:childTnLst>
                          </p:cTn>
                        </p:par>
                        <p:par>
                          <p:cTn id="57" fill="hold">
                            <p:stCondLst>
                              <p:cond delay="2700"/>
                            </p:stCondLst>
                            <p:childTnLst>
                              <p:par>
                                <p:cTn id="58" presetID="1" presetClass="exit" presetSubtype="0" fill="hold" nodeType="afterEffect">
                                  <p:stCondLst>
                                    <p:cond delay="0"/>
                                  </p:stCondLst>
                                  <p:childTnLst>
                                    <p:set>
                                      <p:cBhvr>
                                        <p:cTn id="59" dur="1" fill="hold">
                                          <p:stCondLst>
                                            <p:cond delay="0"/>
                                          </p:stCondLst>
                                        </p:cTn>
                                        <p:tgtEl>
                                          <p:spTgt spid="121"/>
                                        </p:tgtEl>
                                        <p:attrNameLst>
                                          <p:attrName>style.visibility</p:attrName>
                                        </p:attrNameLst>
                                      </p:cBhvr>
                                      <p:to>
                                        <p:strVal val="hidden"/>
                                      </p:to>
                                    </p:set>
                                  </p:childTnLst>
                                </p:cTn>
                              </p:par>
                              <p:par>
                                <p:cTn id="60" presetID="0" presetClass="path" presetSubtype="0" fill="hold" grpId="0" nodeType="withEffect">
                                  <p:stCondLst>
                                    <p:cond delay="0"/>
                                  </p:stCondLst>
                                  <p:childTnLst>
                                    <p:animMotion origin="layout" path="M 1.66667E-6 0.0125 L 1.66667E-6 0.03472 " pathEditMode="relative" rAng="0" ptsTypes="AA">
                                      <p:cBhvr>
                                        <p:cTn id="61" dur="300" fill="hold"/>
                                        <p:tgtEl>
                                          <p:spTgt spid="84"/>
                                        </p:tgtEl>
                                        <p:attrNameLst>
                                          <p:attrName>ppt_x</p:attrName>
                                          <p:attrName>ppt_y</p:attrName>
                                        </p:attrNameLst>
                                      </p:cBhvr>
                                      <p:rCtr x="0" y="11"/>
                                    </p:animMotion>
                                  </p:childTnLst>
                                </p:cTn>
                              </p:par>
                              <p:par>
                                <p:cTn id="62" presetID="18" presetClass="entr" presetSubtype="3" fill="hold" nodeType="withEffect">
                                  <p:stCondLst>
                                    <p:cond delay="0"/>
                                  </p:stCondLst>
                                  <p:childTnLst>
                                    <p:set>
                                      <p:cBhvr>
                                        <p:cTn id="63" dur="1" fill="hold">
                                          <p:stCondLst>
                                            <p:cond delay="0"/>
                                          </p:stCondLst>
                                        </p:cTn>
                                        <p:tgtEl>
                                          <p:spTgt spid="90"/>
                                        </p:tgtEl>
                                        <p:attrNameLst>
                                          <p:attrName>style.visibility</p:attrName>
                                        </p:attrNameLst>
                                      </p:cBhvr>
                                      <p:to>
                                        <p:strVal val="visible"/>
                                      </p:to>
                                    </p:set>
                                    <p:animEffect transition="in" filter="strips(upRight)">
                                      <p:cBhvr>
                                        <p:cTn id="64" dur="300"/>
                                        <p:tgtEl>
                                          <p:spTgt spid="90"/>
                                        </p:tgtEl>
                                      </p:cBhvr>
                                    </p:animEffect>
                                  </p:childTnLst>
                                </p:cTn>
                              </p:par>
                            </p:childTnLst>
                          </p:cTn>
                        </p:par>
                        <p:par>
                          <p:cTn id="65" fill="hold">
                            <p:stCondLst>
                              <p:cond delay="3000"/>
                            </p:stCondLst>
                            <p:childTnLst>
                              <p:par>
                                <p:cTn id="66" presetID="18" presetClass="exit" presetSubtype="12" fill="hold" grpId="0" nodeType="afterEffect">
                                  <p:stCondLst>
                                    <p:cond delay="0"/>
                                  </p:stCondLst>
                                  <p:childTnLst>
                                    <p:animEffect transition="out" filter="strips(downLeft)">
                                      <p:cBhvr>
                                        <p:cTn id="67" dur="300"/>
                                        <p:tgtEl>
                                          <p:spTgt spid="52"/>
                                        </p:tgtEl>
                                      </p:cBhvr>
                                    </p:animEffect>
                                    <p:set>
                                      <p:cBhvr>
                                        <p:cTn id="68" dur="1" fill="hold">
                                          <p:stCondLst>
                                            <p:cond delay="299"/>
                                          </p:stCondLst>
                                        </p:cTn>
                                        <p:tgtEl>
                                          <p:spTgt spid="52"/>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93"/>
                                        </p:tgtEl>
                                        <p:attrNameLst>
                                          <p:attrName>style.visibility</p:attrName>
                                        </p:attrNameLst>
                                      </p:cBhvr>
                                      <p:to>
                                        <p:strVal val="visible"/>
                                      </p:to>
                                    </p:set>
                                    <p:animEffect transition="in" filter="fade">
                                      <p:cBhvr>
                                        <p:cTn id="71" dur="300"/>
                                        <p:tgtEl>
                                          <p:spTgt spid="93"/>
                                        </p:tgtEl>
                                      </p:cBhvr>
                                    </p:animEffect>
                                  </p:childTnLst>
                                </p:cTn>
                              </p:par>
                            </p:childTnLst>
                          </p:cTn>
                        </p:par>
                        <p:par>
                          <p:cTn id="72" fill="hold">
                            <p:stCondLst>
                              <p:cond delay="3300"/>
                            </p:stCondLst>
                            <p:childTnLst>
                              <p:par>
                                <p:cTn id="73" presetID="10" presetClass="entr" presetSubtype="0" fill="hold" nodeType="afterEffect">
                                  <p:stCondLst>
                                    <p:cond delay="0"/>
                                  </p:stCondLst>
                                  <p:childTnLst>
                                    <p:set>
                                      <p:cBhvr>
                                        <p:cTn id="74" dur="1" fill="hold">
                                          <p:stCondLst>
                                            <p:cond delay="0"/>
                                          </p:stCondLst>
                                        </p:cTn>
                                        <p:tgtEl>
                                          <p:spTgt spid="138"/>
                                        </p:tgtEl>
                                        <p:attrNameLst>
                                          <p:attrName>style.visibility</p:attrName>
                                        </p:attrNameLst>
                                      </p:cBhvr>
                                      <p:to>
                                        <p:strVal val="visible"/>
                                      </p:to>
                                    </p:set>
                                    <p:animEffect transition="in" filter="fade">
                                      <p:cBhvr>
                                        <p:cTn id="75" dur="300"/>
                                        <p:tgtEl>
                                          <p:spTgt spid="138"/>
                                        </p:tgtEl>
                                      </p:cBhvr>
                                    </p:animEffect>
                                  </p:childTnLst>
                                </p:cTn>
                              </p:par>
                              <p:par>
                                <p:cTn id="76" presetID="1" presetClass="exit" presetSubtype="0" fill="hold" nodeType="withEffect">
                                  <p:stCondLst>
                                    <p:cond delay="0"/>
                                  </p:stCondLst>
                                  <p:childTnLst>
                                    <p:set>
                                      <p:cBhvr>
                                        <p:cTn id="77" dur="1" fill="hold">
                                          <p:stCondLst>
                                            <p:cond delay="0"/>
                                          </p:stCondLst>
                                        </p:cTn>
                                        <p:tgtEl>
                                          <p:spTgt spid="90"/>
                                        </p:tgtEl>
                                        <p:attrNameLst>
                                          <p:attrName>style.visibility</p:attrName>
                                        </p:attrNameLst>
                                      </p:cBhvr>
                                      <p:to>
                                        <p:strVal val="hidden"/>
                                      </p:to>
                                    </p:set>
                                  </p:childTnLst>
                                </p:cTn>
                              </p:par>
                            </p:childTnLst>
                          </p:cTn>
                        </p:par>
                        <p:par>
                          <p:cTn id="78" fill="hold">
                            <p:stCondLst>
                              <p:cond delay="3600"/>
                            </p:stCondLst>
                            <p:childTnLst>
                              <p:par>
                                <p:cTn id="79" presetID="1" presetClass="exit" presetSubtype="0" fill="hold" nodeType="afterEffect">
                                  <p:stCondLst>
                                    <p:cond delay="0"/>
                                  </p:stCondLst>
                                  <p:childTnLst>
                                    <p:set>
                                      <p:cBhvr>
                                        <p:cTn id="80" dur="1" fill="hold">
                                          <p:stCondLst>
                                            <p:cond delay="0"/>
                                          </p:stCondLst>
                                        </p:cTn>
                                        <p:tgtEl>
                                          <p:spTgt spid="50"/>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98"/>
                                        </p:tgtEl>
                                        <p:attrNameLst>
                                          <p:attrName>style.visibility</p:attrName>
                                        </p:attrNameLst>
                                      </p:cBhvr>
                                      <p:to>
                                        <p:strVal val="visible"/>
                                      </p:to>
                                    </p:set>
                                    <p:animEffect transition="in" filter="fade">
                                      <p:cBhvr>
                                        <p:cTn id="83" dur="300"/>
                                        <p:tgtEl>
                                          <p:spTgt spid="98"/>
                                        </p:tgtEl>
                                      </p:cBhvr>
                                    </p:animEffect>
                                  </p:childTnLst>
                                </p:cTn>
                              </p:par>
                            </p:childTnLst>
                          </p:cTn>
                        </p:par>
                        <p:par>
                          <p:cTn id="84" fill="hold">
                            <p:stCondLst>
                              <p:cond delay="3900"/>
                            </p:stCondLst>
                            <p:childTnLst>
                              <p:par>
                                <p:cTn id="85" presetID="0" presetClass="path" presetSubtype="0" accel="50000" fill="hold" nodeType="afterEffect">
                                  <p:stCondLst>
                                    <p:cond delay="0"/>
                                  </p:stCondLst>
                                  <p:childTnLst>
                                    <p:animMotion origin="layout" path="M 1.66667E-6 0.03472 L 1.66667E-6 0.06805 " pathEditMode="relative" rAng="0" ptsTypes="AA">
                                      <p:cBhvr>
                                        <p:cTn id="86" dur="300" fill="hold"/>
                                        <p:tgtEl>
                                          <p:spTgt spid="84"/>
                                        </p:tgtEl>
                                        <p:attrNameLst>
                                          <p:attrName>ppt_x</p:attrName>
                                          <p:attrName>ppt_y</p:attrName>
                                        </p:attrNameLst>
                                      </p:cBhvr>
                                      <p:rCtr x="0" y="17"/>
                                    </p:animMotion>
                                  </p:childTnLst>
                                </p:cTn>
                              </p:par>
                              <p:par>
                                <p:cTn id="87" presetID="18" presetClass="entr" presetSubtype="3" fill="hold" nodeType="withEffect">
                                  <p:stCondLst>
                                    <p:cond delay="0"/>
                                  </p:stCondLst>
                                  <p:childTnLst>
                                    <p:set>
                                      <p:cBhvr>
                                        <p:cTn id="88" dur="1" fill="hold">
                                          <p:stCondLst>
                                            <p:cond delay="0"/>
                                          </p:stCondLst>
                                        </p:cTn>
                                        <p:tgtEl>
                                          <p:spTgt spid="99"/>
                                        </p:tgtEl>
                                        <p:attrNameLst>
                                          <p:attrName>style.visibility</p:attrName>
                                        </p:attrNameLst>
                                      </p:cBhvr>
                                      <p:to>
                                        <p:strVal val="visible"/>
                                      </p:to>
                                    </p:set>
                                    <p:animEffect transition="in" filter="strips(upRight)">
                                      <p:cBhvr>
                                        <p:cTn id="89" dur="300"/>
                                        <p:tgtEl>
                                          <p:spTgt spid="99"/>
                                        </p:tgtEl>
                                      </p:cBhvr>
                                    </p:animEffect>
                                  </p:childTnLst>
                                </p:cTn>
                              </p:par>
                              <p:par>
                                <p:cTn id="90" presetID="1" presetClass="exit" presetSubtype="0" fill="hold" nodeType="withEffect">
                                  <p:stCondLst>
                                    <p:cond delay="0"/>
                                  </p:stCondLst>
                                  <p:childTnLst>
                                    <p:set>
                                      <p:cBhvr>
                                        <p:cTn id="91" dur="1" fill="hold">
                                          <p:stCondLst>
                                            <p:cond delay="0"/>
                                          </p:stCondLst>
                                        </p:cTn>
                                        <p:tgtEl>
                                          <p:spTgt spid="138"/>
                                        </p:tgtEl>
                                        <p:attrNameLst>
                                          <p:attrName>style.visibility</p:attrName>
                                        </p:attrNameLst>
                                      </p:cBhvr>
                                      <p:to>
                                        <p:strVal val="hidden"/>
                                      </p:to>
                                    </p:set>
                                  </p:childTnLst>
                                </p:cTn>
                              </p:par>
                            </p:childTnLst>
                          </p:cTn>
                        </p:par>
                        <p:par>
                          <p:cTn id="92" fill="hold">
                            <p:stCondLst>
                              <p:cond delay="4200"/>
                            </p:stCondLst>
                            <p:childTnLst>
                              <p:par>
                                <p:cTn id="93" presetID="18" presetClass="exit" presetSubtype="12" fill="hold" nodeType="afterEffect">
                                  <p:stCondLst>
                                    <p:cond delay="0"/>
                                  </p:stCondLst>
                                  <p:childTnLst>
                                    <p:animEffect transition="out" filter="strips(downLeft)">
                                      <p:cBhvr>
                                        <p:cTn id="94" dur="300"/>
                                        <p:tgtEl>
                                          <p:spTgt spid="53"/>
                                        </p:tgtEl>
                                      </p:cBhvr>
                                    </p:animEffect>
                                    <p:set>
                                      <p:cBhvr>
                                        <p:cTn id="95" dur="1" fill="hold">
                                          <p:stCondLst>
                                            <p:cond delay="299"/>
                                          </p:stCondLst>
                                        </p:cTn>
                                        <p:tgtEl>
                                          <p:spTgt spid="53"/>
                                        </p:tgtEl>
                                        <p:attrNameLst>
                                          <p:attrName>style.visibility</p:attrName>
                                        </p:attrNameLst>
                                      </p:cBhvr>
                                      <p:to>
                                        <p:strVal val="hidden"/>
                                      </p:to>
                                    </p:set>
                                  </p:childTnLst>
                                </p:cTn>
                              </p:par>
                              <p:par>
                                <p:cTn id="96" presetID="10" presetClass="entr" presetSubtype="0" fill="hold" nodeType="withEffect">
                                  <p:stCondLst>
                                    <p:cond delay="0"/>
                                  </p:stCondLst>
                                  <p:childTnLst>
                                    <p:set>
                                      <p:cBhvr>
                                        <p:cTn id="97" dur="1" fill="hold">
                                          <p:stCondLst>
                                            <p:cond delay="0"/>
                                          </p:stCondLst>
                                        </p:cTn>
                                        <p:tgtEl>
                                          <p:spTgt spid="101"/>
                                        </p:tgtEl>
                                        <p:attrNameLst>
                                          <p:attrName>style.visibility</p:attrName>
                                        </p:attrNameLst>
                                      </p:cBhvr>
                                      <p:to>
                                        <p:strVal val="visible"/>
                                      </p:to>
                                    </p:set>
                                    <p:animEffect transition="in" filter="fade">
                                      <p:cBhvr>
                                        <p:cTn id="98" dur="300"/>
                                        <p:tgtEl>
                                          <p:spTgt spid="101"/>
                                        </p:tgtEl>
                                      </p:cBhvr>
                                    </p:animEffect>
                                  </p:childTnLst>
                                </p:cTn>
                              </p:par>
                            </p:childTnLst>
                          </p:cTn>
                        </p:par>
                        <p:par>
                          <p:cTn id="99" fill="hold">
                            <p:stCondLst>
                              <p:cond delay="4500"/>
                            </p:stCondLst>
                            <p:childTnLst>
                              <p:par>
                                <p:cTn id="100" presetID="1" presetClass="exit" presetSubtype="0" fill="hold" nodeType="afterEffect">
                                  <p:stCondLst>
                                    <p:cond delay="0"/>
                                  </p:stCondLst>
                                  <p:childTnLst>
                                    <p:set>
                                      <p:cBhvr>
                                        <p:cTn id="101" dur="1" fill="hold">
                                          <p:stCondLst>
                                            <p:cond delay="0"/>
                                          </p:stCondLst>
                                        </p:cTn>
                                        <p:tgtEl>
                                          <p:spTgt spid="99"/>
                                        </p:tgtEl>
                                        <p:attrNameLst>
                                          <p:attrName>style.visibility</p:attrName>
                                        </p:attrNameLst>
                                      </p:cBhvr>
                                      <p:to>
                                        <p:strVal val="hidden"/>
                                      </p:to>
                                    </p:set>
                                  </p:childTnLst>
                                </p:cTn>
                              </p:par>
                              <p:par>
                                <p:cTn id="102" presetID="10" presetClass="entr" presetSubtype="0" fill="hold" nodeType="withEffect">
                                  <p:stCondLst>
                                    <p:cond delay="0"/>
                                  </p:stCondLst>
                                  <p:childTnLst>
                                    <p:set>
                                      <p:cBhvr>
                                        <p:cTn id="103" dur="1" fill="hold">
                                          <p:stCondLst>
                                            <p:cond delay="0"/>
                                          </p:stCondLst>
                                        </p:cTn>
                                        <p:tgtEl>
                                          <p:spTgt spid="145"/>
                                        </p:tgtEl>
                                        <p:attrNameLst>
                                          <p:attrName>style.visibility</p:attrName>
                                        </p:attrNameLst>
                                      </p:cBhvr>
                                      <p:to>
                                        <p:strVal val="visible"/>
                                      </p:to>
                                    </p:set>
                                    <p:animEffect transition="in" filter="fade">
                                      <p:cBhvr>
                                        <p:cTn id="104" dur="300"/>
                                        <p:tgtEl>
                                          <p:spTgt spid="145"/>
                                        </p:tgtEl>
                                      </p:cBhvr>
                                    </p:animEffect>
                                  </p:childTnLst>
                                </p:cTn>
                              </p:par>
                            </p:childTnLst>
                          </p:cTn>
                        </p:par>
                        <p:par>
                          <p:cTn id="105" fill="hold">
                            <p:stCondLst>
                              <p:cond delay="4800"/>
                            </p:stCondLst>
                            <p:childTnLst>
                              <p:par>
                                <p:cTn id="106" presetID="1" presetClass="exit" presetSubtype="0" fill="hold" grpId="1" nodeType="afterEffect">
                                  <p:stCondLst>
                                    <p:cond delay="0"/>
                                  </p:stCondLst>
                                  <p:childTnLst>
                                    <p:set>
                                      <p:cBhvr>
                                        <p:cTn id="107" dur="1" fill="hold">
                                          <p:stCondLst>
                                            <p:cond delay="0"/>
                                          </p:stCondLst>
                                        </p:cTn>
                                        <p:tgtEl>
                                          <p:spTgt spid="51"/>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107"/>
                                        </p:tgtEl>
                                        <p:attrNameLst>
                                          <p:attrName>style.visibility</p:attrName>
                                        </p:attrNameLst>
                                      </p:cBhvr>
                                      <p:to>
                                        <p:strVal val="visible"/>
                                      </p:to>
                                    </p:set>
                                    <p:animEffect transition="in" filter="fade">
                                      <p:cBhvr>
                                        <p:cTn id="110" dur="300"/>
                                        <p:tgtEl>
                                          <p:spTgt spid="107"/>
                                        </p:tgtEl>
                                      </p:cBhvr>
                                    </p:animEffect>
                                  </p:childTnLst>
                                </p:cTn>
                              </p:par>
                            </p:childTnLst>
                          </p:cTn>
                        </p:par>
                        <p:par>
                          <p:cTn id="111" fill="hold">
                            <p:stCondLst>
                              <p:cond delay="5100"/>
                            </p:stCondLst>
                            <p:childTnLst>
                              <p:par>
                                <p:cTn id="112" presetID="1" presetClass="exit" presetSubtype="0" fill="hold" grpId="1" nodeType="afterEffect">
                                  <p:stCondLst>
                                    <p:cond delay="0"/>
                                  </p:stCondLst>
                                  <p:childTnLst>
                                    <p:set>
                                      <p:cBhvr>
                                        <p:cTn id="113" dur="1" fill="hold">
                                          <p:stCondLst>
                                            <p:cond delay="0"/>
                                          </p:stCondLst>
                                        </p:cTn>
                                        <p:tgtEl>
                                          <p:spTgt spid="83"/>
                                        </p:tgtEl>
                                        <p:attrNameLst>
                                          <p:attrName>style.visibility</p:attrName>
                                        </p:attrNameLst>
                                      </p:cBhvr>
                                      <p:to>
                                        <p:strVal val="hidden"/>
                                      </p:to>
                                    </p:set>
                                  </p:childTnLst>
                                </p:cTn>
                              </p:par>
                              <p:par>
                                <p:cTn id="114" presetID="10" presetClass="entr" presetSubtype="0" fill="hold" nodeType="withEffect">
                                  <p:stCondLst>
                                    <p:cond delay="0"/>
                                  </p:stCondLst>
                                  <p:childTnLst>
                                    <p:set>
                                      <p:cBhvr>
                                        <p:cTn id="115" dur="1" fill="hold">
                                          <p:stCondLst>
                                            <p:cond delay="0"/>
                                          </p:stCondLst>
                                        </p:cTn>
                                        <p:tgtEl>
                                          <p:spTgt spid="108"/>
                                        </p:tgtEl>
                                        <p:attrNameLst>
                                          <p:attrName>style.visibility</p:attrName>
                                        </p:attrNameLst>
                                      </p:cBhvr>
                                      <p:to>
                                        <p:strVal val="visible"/>
                                      </p:to>
                                    </p:set>
                                    <p:animEffect transition="in" filter="fade">
                                      <p:cBhvr>
                                        <p:cTn id="116" dur="300"/>
                                        <p:tgtEl>
                                          <p:spTgt spid="108"/>
                                        </p:tgtEl>
                                      </p:cBhvr>
                                    </p:animEffect>
                                  </p:childTnLst>
                                </p:cTn>
                              </p:par>
                            </p:childTnLst>
                          </p:cTn>
                        </p:par>
                        <p:par>
                          <p:cTn id="117" fill="hold">
                            <p:stCondLst>
                              <p:cond delay="5400"/>
                            </p:stCondLst>
                            <p:childTnLst>
                              <p:par>
                                <p:cTn id="118" presetID="1" presetClass="exit" presetSubtype="0" fill="hold" nodeType="afterEffect">
                                  <p:stCondLst>
                                    <p:cond delay="0"/>
                                  </p:stCondLst>
                                  <p:childTnLst>
                                    <p:set>
                                      <p:cBhvr>
                                        <p:cTn id="119" dur="1" fill="hold">
                                          <p:stCondLst>
                                            <p:cond delay="0"/>
                                          </p:stCondLst>
                                        </p:cTn>
                                        <p:tgtEl>
                                          <p:spTgt spid="145"/>
                                        </p:tgtEl>
                                        <p:attrNameLst>
                                          <p:attrName>style.visibility</p:attrName>
                                        </p:attrNameLst>
                                      </p:cBhvr>
                                      <p:to>
                                        <p:strVal val="hidden"/>
                                      </p:to>
                                    </p:set>
                                  </p:childTnLst>
                                </p:cTn>
                              </p:par>
                              <p:par>
                                <p:cTn id="120" presetID="0" presetClass="path" presetSubtype="0" fill="hold" grpId="2" nodeType="withEffect">
                                  <p:stCondLst>
                                    <p:cond delay="0"/>
                                  </p:stCondLst>
                                  <p:childTnLst>
                                    <p:animMotion origin="layout" path="M 1.66667E-6 0.07083 L 1.66667E-6 0.10416 " pathEditMode="relative" rAng="0" ptsTypes="AA">
                                      <p:cBhvr>
                                        <p:cTn id="121" dur="300" fill="hold"/>
                                        <p:tgtEl>
                                          <p:spTgt spid="84"/>
                                        </p:tgtEl>
                                        <p:attrNameLst>
                                          <p:attrName>ppt_x</p:attrName>
                                          <p:attrName>ppt_y</p:attrName>
                                        </p:attrNameLst>
                                      </p:cBhvr>
                                      <p:rCtr x="0" y="17"/>
                                    </p:animMotion>
                                  </p:childTnLst>
                                </p:cTn>
                              </p:par>
                            </p:childTnLst>
                          </p:cTn>
                        </p:par>
                        <p:par>
                          <p:cTn id="122" fill="hold">
                            <p:stCondLst>
                              <p:cond delay="5700"/>
                            </p:stCondLst>
                            <p:childTnLst>
                              <p:par>
                                <p:cTn id="123" presetID="18" presetClass="entr" presetSubtype="6" fill="hold" nodeType="afterEffect">
                                  <p:stCondLst>
                                    <p:cond delay="0"/>
                                  </p:stCondLst>
                                  <p:childTnLst>
                                    <p:set>
                                      <p:cBhvr>
                                        <p:cTn id="124" dur="1" fill="hold">
                                          <p:stCondLst>
                                            <p:cond delay="0"/>
                                          </p:stCondLst>
                                        </p:cTn>
                                        <p:tgtEl>
                                          <p:spTgt spid="119"/>
                                        </p:tgtEl>
                                        <p:attrNameLst>
                                          <p:attrName>style.visibility</p:attrName>
                                        </p:attrNameLst>
                                      </p:cBhvr>
                                      <p:to>
                                        <p:strVal val="visible"/>
                                      </p:to>
                                    </p:set>
                                    <p:animEffect transition="in" filter="strips(downRight)">
                                      <p:cBhvr>
                                        <p:cTn id="125" dur="300"/>
                                        <p:tgtEl>
                                          <p:spTgt spid="119"/>
                                        </p:tgtEl>
                                      </p:cBhvr>
                                    </p:animEffect>
                                  </p:childTnLst>
                                </p:cTn>
                              </p:par>
                            </p:childTnLst>
                          </p:cTn>
                        </p:par>
                        <p:par>
                          <p:cTn id="126" fill="hold">
                            <p:stCondLst>
                              <p:cond delay="6000"/>
                            </p:stCondLst>
                            <p:childTnLst>
                              <p:par>
                                <p:cTn id="127" presetID="18" presetClass="exit" presetSubtype="12" fill="hold" grpId="0" nodeType="afterEffect">
                                  <p:stCondLst>
                                    <p:cond delay="0"/>
                                  </p:stCondLst>
                                  <p:childTnLst>
                                    <p:animEffect transition="out" filter="strips(downLeft)">
                                      <p:cBhvr>
                                        <p:cTn id="128" dur="300"/>
                                        <p:tgtEl>
                                          <p:spTgt spid="54"/>
                                        </p:tgtEl>
                                      </p:cBhvr>
                                    </p:animEffect>
                                    <p:set>
                                      <p:cBhvr>
                                        <p:cTn id="129" dur="1" fill="hold">
                                          <p:stCondLst>
                                            <p:cond delay="299"/>
                                          </p:stCondLst>
                                        </p:cTn>
                                        <p:tgtEl>
                                          <p:spTgt spid="54"/>
                                        </p:tgtEl>
                                        <p:attrNameLst>
                                          <p:attrName>style.visibility</p:attrName>
                                        </p:attrNameLst>
                                      </p:cBhvr>
                                      <p:to>
                                        <p:strVal val="hidden"/>
                                      </p:to>
                                    </p:set>
                                  </p:childTnLst>
                                </p:cTn>
                              </p:par>
                              <p:par>
                                <p:cTn id="130" presetID="10" presetClass="entr" presetSubtype="0" fill="hold" grpId="0" nodeType="withEffect">
                                  <p:stCondLst>
                                    <p:cond delay="0"/>
                                  </p:stCondLst>
                                  <p:childTnLst>
                                    <p:set>
                                      <p:cBhvr>
                                        <p:cTn id="131" dur="1" fill="hold">
                                          <p:stCondLst>
                                            <p:cond delay="0"/>
                                          </p:stCondLst>
                                        </p:cTn>
                                        <p:tgtEl>
                                          <p:spTgt spid="120"/>
                                        </p:tgtEl>
                                        <p:attrNameLst>
                                          <p:attrName>style.visibility</p:attrName>
                                        </p:attrNameLst>
                                      </p:cBhvr>
                                      <p:to>
                                        <p:strVal val="visible"/>
                                      </p:to>
                                    </p:set>
                                    <p:animEffect transition="in" filter="fade">
                                      <p:cBhvr>
                                        <p:cTn id="132" dur="300"/>
                                        <p:tgtEl>
                                          <p:spTgt spid="120"/>
                                        </p:tgtEl>
                                      </p:cBhvr>
                                    </p:animEffect>
                                  </p:childTnLst>
                                </p:cTn>
                              </p:par>
                            </p:childTnLst>
                          </p:cTn>
                        </p:par>
                        <p:par>
                          <p:cTn id="133" fill="hold">
                            <p:stCondLst>
                              <p:cond delay="6300"/>
                            </p:stCondLst>
                            <p:childTnLst>
                              <p:par>
                                <p:cTn id="134" presetID="10" presetClass="entr" presetSubtype="0" fill="hold" nodeType="afterEffect">
                                  <p:stCondLst>
                                    <p:cond delay="0"/>
                                  </p:stCondLst>
                                  <p:childTnLst>
                                    <p:set>
                                      <p:cBhvr>
                                        <p:cTn id="135" dur="1" fill="hold">
                                          <p:stCondLst>
                                            <p:cond delay="0"/>
                                          </p:stCondLst>
                                        </p:cTn>
                                        <p:tgtEl>
                                          <p:spTgt spid="157"/>
                                        </p:tgtEl>
                                        <p:attrNameLst>
                                          <p:attrName>style.visibility</p:attrName>
                                        </p:attrNameLst>
                                      </p:cBhvr>
                                      <p:to>
                                        <p:strVal val="visible"/>
                                      </p:to>
                                    </p:set>
                                    <p:animEffect transition="in" filter="fade">
                                      <p:cBhvr>
                                        <p:cTn id="136" dur="300"/>
                                        <p:tgtEl>
                                          <p:spTgt spid="157"/>
                                        </p:tgtEl>
                                      </p:cBhvr>
                                    </p:animEffect>
                                  </p:childTnLst>
                                </p:cTn>
                              </p:par>
                              <p:par>
                                <p:cTn id="137" presetID="1" presetClass="exit" presetSubtype="0" fill="hold" nodeType="withEffect">
                                  <p:stCondLst>
                                    <p:cond delay="0"/>
                                  </p:stCondLst>
                                  <p:childTnLst>
                                    <p:set>
                                      <p:cBhvr>
                                        <p:cTn id="138" dur="1" fill="hold">
                                          <p:stCondLst>
                                            <p:cond delay="0"/>
                                          </p:stCondLst>
                                        </p:cTn>
                                        <p:tgtEl>
                                          <p:spTgt spid="119"/>
                                        </p:tgtEl>
                                        <p:attrNameLst>
                                          <p:attrName>style.visibility</p:attrName>
                                        </p:attrNameLst>
                                      </p:cBhvr>
                                      <p:to>
                                        <p:strVal val="hidden"/>
                                      </p:to>
                                    </p:set>
                                  </p:childTnLst>
                                </p:cTn>
                              </p:par>
                            </p:childTnLst>
                          </p:cTn>
                        </p:par>
                        <p:par>
                          <p:cTn id="139" fill="hold">
                            <p:stCondLst>
                              <p:cond delay="6600"/>
                            </p:stCondLst>
                            <p:childTnLst>
                              <p:par>
                                <p:cTn id="140" presetID="1" presetClass="exit" presetSubtype="0" fill="hold" grpId="1" nodeType="afterEffect">
                                  <p:stCondLst>
                                    <p:cond delay="0"/>
                                  </p:stCondLst>
                                  <p:childTnLst>
                                    <p:set>
                                      <p:cBhvr>
                                        <p:cTn id="141" dur="1" fill="hold">
                                          <p:stCondLst>
                                            <p:cond delay="0"/>
                                          </p:stCondLst>
                                        </p:cTn>
                                        <p:tgtEl>
                                          <p:spTgt spid="93"/>
                                        </p:tgtEl>
                                        <p:attrNameLst>
                                          <p:attrName>style.visibility</p:attrName>
                                        </p:attrNameLst>
                                      </p:cBhvr>
                                      <p:to>
                                        <p:strVal val="hidden"/>
                                      </p:to>
                                    </p:set>
                                  </p:childTnLst>
                                </p:cTn>
                              </p:par>
                              <p:par>
                                <p:cTn id="142" presetID="10" presetClass="entr" presetSubtype="0" fill="hold" grpId="0" nodeType="withEffect">
                                  <p:stCondLst>
                                    <p:cond delay="0"/>
                                  </p:stCondLst>
                                  <p:childTnLst>
                                    <p:set>
                                      <p:cBhvr>
                                        <p:cTn id="143" dur="1" fill="hold">
                                          <p:stCondLst>
                                            <p:cond delay="0"/>
                                          </p:stCondLst>
                                        </p:cTn>
                                        <p:tgtEl>
                                          <p:spTgt spid="125"/>
                                        </p:tgtEl>
                                        <p:attrNameLst>
                                          <p:attrName>style.visibility</p:attrName>
                                        </p:attrNameLst>
                                      </p:cBhvr>
                                      <p:to>
                                        <p:strVal val="visible"/>
                                      </p:to>
                                    </p:set>
                                    <p:animEffect transition="in" filter="fade">
                                      <p:cBhvr>
                                        <p:cTn id="144" dur="300"/>
                                        <p:tgtEl>
                                          <p:spTgt spid="125"/>
                                        </p:tgtEl>
                                      </p:cBhvr>
                                    </p:animEffect>
                                  </p:childTnLst>
                                </p:cTn>
                              </p:par>
                            </p:childTnLst>
                          </p:cTn>
                        </p:par>
                        <p:par>
                          <p:cTn id="145" fill="hold">
                            <p:stCondLst>
                              <p:cond delay="6900"/>
                            </p:stCondLst>
                            <p:childTnLst>
                              <p:par>
                                <p:cTn id="146" presetID="1" presetClass="exit" presetSubtype="0" fill="hold" grpId="1" nodeType="afterEffect">
                                  <p:stCondLst>
                                    <p:cond delay="0"/>
                                  </p:stCondLst>
                                  <p:childTnLst>
                                    <p:set>
                                      <p:cBhvr>
                                        <p:cTn id="147" dur="1" fill="hold">
                                          <p:stCondLst>
                                            <p:cond delay="0"/>
                                          </p:stCondLst>
                                        </p:cTn>
                                        <p:tgtEl>
                                          <p:spTgt spid="98"/>
                                        </p:tgtEl>
                                        <p:attrNameLst>
                                          <p:attrName>style.visibility</p:attrName>
                                        </p:attrNameLst>
                                      </p:cBhvr>
                                      <p:to>
                                        <p:strVal val="hidden"/>
                                      </p:to>
                                    </p:set>
                                  </p:childTnLst>
                                </p:cTn>
                              </p:par>
                              <p:par>
                                <p:cTn id="148" presetID="10" presetClass="entr" presetSubtype="0" fill="hold" grpId="0" nodeType="withEffect">
                                  <p:stCondLst>
                                    <p:cond delay="0"/>
                                  </p:stCondLst>
                                  <p:childTnLst>
                                    <p:set>
                                      <p:cBhvr>
                                        <p:cTn id="149" dur="1" fill="hold">
                                          <p:stCondLst>
                                            <p:cond delay="0"/>
                                          </p:stCondLst>
                                        </p:cTn>
                                        <p:tgtEl>
                                          <p:spTgt spid="126"/>
                                        </p:tgtEl>
                                        <p:attrNameLst>
                                          <p:attrName>style.visibility</p:attrName>
                                        </p:attrNameLst>
                                      </p:cBhvr>
                                      <p:to>
                                        <p:strVal val="visible"/>
                                      </p:to>
                                    </p:set>
                                    <p:animEffect transition="in" filter="fade">
                                      <p:cBhvr>
                                        <p:cTn id="150" dur="300"/>
                                        <p:tgtEl>
                                          <p:spTgt spid="126"/>
                                        </p:tgtEl>
                                      </p:cBhvr>
                                    </p:animEffect>
                                  </p:childTnLst>
                                </p:cTn>
                              </p:par>
                            </p:childTnLst>
                          </p:cTn>
                        </p:par>
                        <p:par>
                          <p:cTn id="151" fill="hold">
                            <p:stCondLst>
                              <p:cond delay="7200"/>
                            </p:stCondLst>
                            <p:childTnLst>
                              <p:par>
                                <p:cTn id="152" presetID="1" presetClass="exit" presetSubtype="0" fill="hold" nodeType="afterEffect">
                                  <p:stCondLst>
                                    <p:cond delay="0"/>
                                  </p:stCondLst>
                                  <p:childTnLst>
                                    <p:set>
                                      <p:cBhvr>
                                        <p:cTn id="153" dur="1" fill="hold">
                                          <p:stCondLst>
                                            <p:cond delay="0"/>
                                          </p:stCondLst>
                                        </p:cTn>
                                        <p:tgtEl>
                                          <p:spTgt spid="157"/>
                                        </p:tgtEl>
                                        <p:attrNameLst>
                                          <p:attrName>style.visibility</p:attrName>
                                        </p:attrNameLst>
                                      </p:cBhvr>
                                      <p:to>
                                        <p:strVal val="hidden"/>
                                      </p:to>
                                    </p:set>
                                  </p:childTnLst>
                                </p:cTn>
                              </p:par>
                              <p:par>
                                <p:cTn id="154" presetID="0" presetClass="path" presetSubtype="0" fill="hold" nodeType="withEffect">
                                  <p:stCondLst>
                                    <p:cond delay="0"/>
                                  </p:stCondLst>
                                  <p:childTnLst>
                                    <p:animMotion origin="layout" path="M 1.66667E-6 0.10694 L 1.66667E-6 0.14027 " pathEditMode="relative" rAng="0" ptsTypes="AA">
                                      <p:cBhvr>
                                        <p:cTn id="155" dur="300" fill="hold"/>
                                        <p:tgtEl>
                                          <p:spTgt spid="84"/>
                                        </p:tgtEl>
                                        <p:attrNameLst>
                                          <p:attrName>ppt_x</p:attrName>
                                          <p:attrName>ppt_y</p:attrName>
                                        </p:attrNameLst>
                                      </p:cBhvr>
                                      <p:rCtr x="0" y="17"/>
                                    </p:animMotion>
                                  </p:childTnLst>
                                </p:cTn>
                              </p:par>
                            </p:childTnLst>
                          </p:cTn>
                        </p:par>
                        <p:par>
                          <p:cTn id="156" fill="hold">
                            <p:stCondLst>
                              <p:cond delay="7500"/>
                            </p:stCondLst>
                            <p:childTnLst>
                              <p:par>
                                <p:cTn id="157" presetID="18" presetClass="entr" presetSubtype="6" fill="hold" nodeType="afterEffect">
                                  <p:stCondLst>
                                    <p:cond delay="0"/>
                                  </p:stCondLst>
                                  <p:childTnLst>
                                    <p:set>
                                      <p:cBhvr>
                                        <p:cTn id="158" dur="1" fill="hold">
                                          <p:stCondLst>
                                            <p:cond delay="0"/>
                                          </p:stCondLst>
                                        </p:cTn>
                                        <p:tgtEl>
                                          <p:spTgt spid="137"/>
                                        </p:tgtEl>
                                        <p:attrNameLst>
                                          <p:attrName>style.visibility</p:attrName>
                                        </p:attrNameLst>
                                      </p:cBhvr>
                                      <p:to>
                                        <p:strVal val="visible"/>
                                      </p:to>
                                    </p:set>
                                    <p:animEffect transition="in" filter="strips(downRight)">
                                      <p:cBhvr>
                                        <p:cTn id="159" dur="300"/>
                                        <p:tgtEl>
                                          <p:spTgt spid="137"/>
                                        </p:tgtEl>
                                      </p:cBhvr>
                                    </p:animEffect>
                                  </p:childTnLst>
                                </p:cTn>
                              </p:par>
                            </p:childTnLst>
                          </p:cTn>
                        </p:par>
                        <p:par>
                          <p:cTn id="160" fill="hold">
                            <p:stCondLst>
                              <p:cond delay="7800"/>
                            </p:stCondLst>
                            <p:childTnLst>
                              <p:par>
                                <p:cTn id="161" presetID="18" presetClass="exit" presetSubtype="12" fill="hold" grpId="0" nodeType="afterEffect">
                                  <p:stCondLst>
                                    <p:cond delay="0"/>
                                  </p:stCondLst>
                                  <p:childTnLst>
                                    <p:animEffect transition="out" filter="strips(downLeft)">
                                      <p:cBhvr>
                                        <p:cTn id="162" dur="300"/>
                                        <p:tgtEl>
                                          <p:spTgt spid="55"/>
                                        </p:tgtEl>
                                      </p:cBhvr>
                                    </p:animEffect>
                                    <p:set>
                                      <p:cBhvr>
                                        <p:cTn id="163" dur="1" fill="hold">
                                          <p:stCondLst>
                                            <p:cond delay="299"/>
                                          </p:stCondLst>
                                        </p:cTn>
                                        <p:tgtEl>
                                          <p:spTgt spid="55"/>
                                        </p:tgtEl>
                                        <p:attrNameLst>
                                          <p:attrName>style.visibility</p:attrName>
                                        </p:attrNameLst>
                                      </p:cBhvr>
                                      <p:to>
                                        <p:strVal val="hidden"/>
                                      </p:to>
                                    </p:set>
                                  </p:childTnLst>
                                </p:cTn>
                              </p:par>
                              <p:par>
                                <p:cTn id="164" presetID="10" presetClass="entr" presetSubtype="0" fill="hold" grpId="0" nodeType="withEffect">
                                  <p:stCondLst>
                                    <p:cond delay="0"/>
                                  </p:stCondLst>
                                  <p:childTnLst>
                                    <p:set>
                                      <p:cBhvr>
                                        <p:cTn id="165" dur="1" fill="hold">
                                          <p:stCondLst>
                                            <p:cond delay="0"/>
                                          </p:stCondLst>
                                        </p:cTn>
                                        <p:tgtEl>
                                          <p:spTgt spid="135"/>
                                        </p:tgtEl>
                                        <p:attrNameLst>
                                          <p:attrName>style.visibility</p:attrName>
                                        </p:attrNameLst>
                                      </p:cBhvr>
                                      <p:to>
                                        <p:strVal val="visible"/>
                                      </p:to>
                                    </p:set>
                                    <p:animEffect transition="in" filter="fade">
                                      <p:cBhvr>
                                        <p:cTn id="166" dur="300"/>
                                        <p:tgtEl>
                                          <p:spTgt spid="135"/>
                                        </p:tgtEl>
                                      </p:cBhvr>
                                    </p:animEffect>
                                  </p:childTnLst>
                                </p:cTn>
                              </p:par>
                            </p:childTnLst>
                          </p:cTn>
                        </p:par>
                        <p:par>
                          <p:cTn id="167" fill="hold">
                            <p:stCondLst>
                              <p:cond delay="8100"/>
                            </p:stCondLst>
                            <p:childTnLst>
                              <p:par>
                                <p:cTn id="168" presetID="10" presetClass="entr" presetSubtype="0" fill="hold" nodeType="afterEffect">
                                  <p:stCondLst>
                                    <p:cond delay="0"/>
                                  </p:stCondLst>
                                  <p:childTnLst>
                                    <p:set>
                                      <p:cBhvr>
                                        <p:cTn id="169" dur="1" fill="hold">
                                          <p:stCondLst>
                                            <p:cond delay="0"/>
                                          </p:stCondLst>
                                        </p:cTn>
                                        <p:tgtEl>
                                          <p:spTgt spid="167"/>
                                        </p:tgtEl>
                                        <p:attrNameLst>
                                          <p:attrName>style.visibility</p:attrName>
                                        </p:attrNameLst>
                                      </p:cBhvr>
                                      <p:to>
                                        <p:strVal val="visible"/>
                                      </p:to>
                                    </p:set>
                                    <p:animEffect transition="in" filter="fade">
                                      <p:cBhvr>
                                        <p:cTn id="170" dur="300"/>
                                        <p:tgtEl>
                                          <p:spTgt spid="167"/>
                                        </p:tgtEl>
                                      </p:cBhvr>
                                    </p:animEffect>
                                  </p:childTnLst>
                                </p:cTn>
                              </p:par>
                              <p:par>
                                <p:cTn id="171" presetID="1" presetClass="exit" presetSubtype="0" fill="hold" nodeType="withEffect">
                                  <p:stCondLst>
                                    <p:cond delay="0"/>
                                  </p:stCondLst>
                                  <p:childTnLst>
                                    <p:set>
                                      <p:cBhvr>
                                        <p:cTn id="172" dur="1" fill="hold">
                                          <p:stCondLst>
                                            <p:cond delay="0"/>
                                          </p:stCondLst>
                                        </p:cTn>
                                        <p:tgtEl>
                                          <p:spTgt spid="137"/>
                                        </p:tgtEl>
                                        <p:attrNameLst>
                                          <p:attrName>style.visibility</p:attrName>
                                        </p:attrNameLst>
                                      </p:cBhvr>
                                      <p:to>
                                        <p:strVal val="hidden"/>
                                      </p:to>
                                    </p:set>
                                  </p:childTnLst>
                                </p:cTn>
                              </p:par>
                            </p:childTnLst>
                          </p:cTn>
                        </p:par>
                        <p:par>
                          <p:cTn id="173" fill="hold">
                            <p:stCondLst>
                              <p:cond delay="8400"/>
                            </p:stCondLst>
                            <p:childTnLst>
                              <p:par>
                                <p:cTn id="174" presetID="1" presetClass="exit" presetSubtype="0" fill="hold" grpId="0" nodeType="afterEffect">
                                  <p:stCondLst>
                                    <p:cond delay="0"/>
                                  </p:stCondLst>
                                  <p:childTnLst>
                                    <p:set>
                                      <p:cBhvr>
                                        <p:cTn id="175" dur="1" fill="hold">
                                          <p:stCondLst>
                                            <p:cond delay="0"/>
                                          </p:stCondLst>
                                        </p:cTn>
                                        <p:tgtEl>
                                          <p:spTgt spid="101"/>
                                        </p:tgtEl>
                                        <p:attrNameLst>
                                          <p:attrName>style.visibility</p:attrName>
                                        </p:attrNameLst>
                                      </p:cBhvr>
                                      <p:to>
                                        <p:strVal val="hidden"/>
                                      </p:to>
                                    </p:set>
                                  </p:childTnLst>
                                </p:cTn>
                              </p:par>
                              <p:par>
                                <p:cTn id="176" presetID="10" presetClass="entr" presetSubtype="0" fill="hold" grpId="0" nodeType="withEffect">
                                  <p:stCondLst>
                                    <p:cond delay="0"/>
                                  </p:stCondLst>
                                  <p:childTnLst>
                                    <p:set>
                                      <p:cBhvr>
                                        <p:cTn id="177" dur="1" fill="hold">
                                          <p:stCondLst>
                                            <p:cond delay="0"/>
                                          </p:stCondLst>
                                        </p:cTn>
                                        <p:tgtEl>
                                          <p:spTgt spid="181"/>
                                        </p:tgtEl>
                                        <p:attrNameLst>
                                          <p:attrName>style.visibility</p:attrName>
                                        </p:attrNameLst>
                                      </p:cBhvr>
                                      <p:to>
                                        <p:strVal val="visible"/>
                                      </p:to>
                                    </p:set>
                                    <p:animEffect transition="in" filter="fade">
                                      <p:cBhvr>
                                        <p:cTn id="178" dur="300"/>
                                        <p:tgtEl>
                                          <p:spTgt spid="181"/>
                                        </p:tgtEl>
                                      </p:cBhvr>
                                    </p:animEffect>
                                  </p:childTnLst>
                                </p:cTn>
                              </p:par>
                            </p:childTnLst>
                          </p:cTn>
                        </p:par>
                        <p:par>
                          <p:cTn id="179" fill="hold">
                            <p:stCondLst>
                              <p:cond delay="8700"/>
                            </p:stCondLst>
                            <p:childTnLst>
                              <p:par>
                                <p:cTn id="180" presetID="1" presetClass="exit" presetSubtype="0" fill="hold" nodeType="afterEffect">
                                  <p:stCondLst>
                                    <p:cond delay="0"/>
                                  </p:stCondLst>
                                  <p:childTnLst>
                                    <p:set>
                                      <p:cBhvr>
                                        <p:cTn id="181" dur="1" fill="hold">
                                          <p:stCondLst>
                                            <p:cond delay="0"/>
                                          </p:stCondLst>
                                        </p:cTn>
                                        <p:tgtEl>
                                          <p:spTgt spid="107"/>
                                        </p:tgtEl>
                                        <p:attrNameLst>
                                          <p:attrName>style.visibility</p:attrName>
                                        </p:attrNameLst>
                                      </p:cBhvr>
                                      <p:to>
                                        <p:strVal val="hidden"/>
                                      </p:to>
                                    </p:set>
                                  </p:childTnLst>
                                </p:cTn>
                              </p:par>
                              <p:par>
                                <p:cTn id="182" presetID="10" presetClass="entr" presetSubtype="0" fill="hold" grpId="1" nodeType="withEffect">
                                  <p:stCondLst>
                                    <p:cond delay="0"/>
                                  </p:stCondLst>
                                  <p:childTnLst>
                                    <p:set>
                                      <p:cBhvr>
                                        <p:cTn id="183" dur="1" fill="hold">
                                          <p:stCondLst>
                                            <p:cond delay="0"/>
                                          </p:stCondLst>
                                        </p:cTn>
                                        <p:tgtEl>
                                          <p:spTgt spid="182"/>
                                        </p:tgtEl>
                                        <p:attrNameLst>
                                          <p:attrName>style.visibility</p:attrName>
                                        </p:attrNameLst>
                                      </p:cBhvr>
                                      <p:to>
                                        <p:strVal val="visible"/>
                                      </p:to>
                                    </p:set>
                                    <p:animEffect transition="in" filter="fade">
                                      <p:cBhvr>
                                        <p:cTn id="184" dur="300"/>
                                        <p:tgtEl>
                                          <p:spTgt spid="182"/>
                                        </p:tgtEl>
                                      </p:cBhvr>
                                    </p:animEffect>
                                  </p:childTnLst>
                                </p:cTn>
                              </p:par>
                            </p:childTnLst>
                          </p:cTn>
                        </p:par>
                        <p:par>
                          <p:cTn id="185" fill="hold">
                            <p:stCondLst>
                              <p:cond delay="9000"/>
                            </p:stCondLst>
                            <p:childTnLst>
                              <p:par>
                                <p:cTn id="186" presetID="1" presetClass="exit" presetSubtype="0" fill="hold" grpId="1" nodeType="afterEffect">
                                  <p:stCondLst>
                                    <p:cond delay="0"/>
                                  </p:stCondLst>
                                  <p:childTnLst>
                                    <p:set>
                                      <p:cBhvr>
                                        <p:cTn id="187" dur="1" fill="hold">
                                          <p:stCondLst>
                                            <p:cond delay="0"/>
                                          </p:stCondLst>
                                        </p:cTn>
                                        <p:tgtEl>
                                          <p:spTgt spid="108"/>
                                        </p:tgtEl>
                                        <p:attrNameLst>
                                          <p:attrName>style.visibility</p:attrName>
                                        </p:attrNameLst>
                                      </p:cBhvr>
                                      <p:to>
                                        <p:strVal val="hidden"/>
                                      </p:to>
                                    </p:set>
                                  </p:childTnLst>
                                </p:cTn>
                              </p:par>
                              <p:par>
                                <p:cTn id="188" presetID="10" presetClass="entr" presetSubtype="0" fill="hold" nodeType="withEffect">
                                  <p:stCondLst>
                                    <p:cond delay="0"/>
                                  </p:stCondLst>
                                  <p:childTnLst>
                                    <p:set>
                                      <p:cBhvr>
                                        <p:cTn id="189" dur="1" fill="hold">
                                          <p:stCondLst>
                                            <p:cond delay="0"/>
                                          </p:stCondLst>
                                        </p:cTn>
                                        <p:tgtEl>
                                          <p:spTgt spid="173"/>
                                        </p:tgtEl>
                                        <p:attrNameLst>
                                          <p:attrName>style.visibility</p:attrName>
                                        </p:attrNameLst>
                                      </p:cBhvr>
                                      <p:to>
                                        <p:strVal val="visible"/>
                                      </p:to>
                                    </p:set>
                                    <p:animEffect transition="in" filter="fade">
                                      <p:cBhvr>
                                        <p:cTn id="190" dur="300"/>
                                        <p:tgtEl>
                                          <p:spTgt spid="173"/>
                                        </p:tgtEl>
                                      </p:cBhvr>
                                    </p:animEffect>
                                  </p:childTnLst>
                                </p:cTn>
                              </p:par>
                            </p:childTnLst>
                          </p:cTn>
                        </p:par>
                        <p:par>
                          <p:cTn id="191" fill="hold">
                            <p:stCondLst>
                              <p:cond delay="9300"/>
                            </p:stCondLst>
                            <p:childTnLst>
                              <p:par>
                                <p:cTn id="192" presetID="1" presetClass="exit" presetSubtype="0" fill="hold" nodeType="afterEffect">
                                  <p:stCondLst>
                                    <p:cond delay="0"/>
                                  </p:stCondLst>
                                  <p:childTnLst>
                                    <p:set>
                                      <p:cBhvr>
                                        <p:cTn id="193" dur="1" fill="hold">
                                          <p:stCondLst>
                                            <p:cond delay="0"/>
                                          </p:stCondLst>
                                        </p:cTn>
                                        <p:tgtEl>
                                          <p:spTgt spid="167"/>
                                        </p:tgtEl>
                                        <p:attrNameLst>
                                          <p:attrName>style.visibility</p:attrName>
                                        </p:attrNameLst>
                                      </p:cBhvr>
                                      <p:to>
                                        <p:strVal val="hidden"/>
                                      </p:to>
                                    </p:set>
                                  </p:childTnLst>
                                </p:cTn>
                              </p:par>
                              <p:par>
                                <p:cTn id="194" presetID="0" presetClass="path" presetSubtype="0" fill="hold" grpId="4" nodeType="withEffect">
                                  <p:stCondLst>
                                    <p:cond delay="0"/>
                                  </p:stCondLst>
                                  <p:childTnLst>
                                    <p:animMotion origin="layout" path="M 1.66667E-6 0.13876 L 1.66667E-6 0.17345 " pathEditMode="relative" rAng="0" ptsTypes="AA">
                                      <p:cBhvr>
                                        <p:cTn id="195" dur="300" fill="hold"/>
                                        <p:tgtEl>
                                          <p:spTgt spid="84"/>
                                        </p:tgtEl>
                                        <p:attrNameLst>
                                          <p:attrName>ppt_x</p:attrName>
                                          <p:attrName>ppt_y</p:attrName>
                                        </p:attrNameLst>
                                      </p:cBhvr>
                                      <p:rCtr x="0" y="17"/>
                                    </p:animMotion>
                                  </p:childTnLst>
                                </p:cTn>
                              </p:par>
                            </p:childTnLst>
                          </p:cTn>
                        </p:par>
                        <p:par>
                          <p:cTn id="196" fill="hold">
                            <p:stCondLst>
                              <p:cond delay="9600"/>
                            </p:stCondLst>
                            <p:childTnLst>
                              <p:par>
                                <p:cTn id="197" presetID="18" presetClass="entr" presetSubtype="6" fill="hold" nodeType="afterEffect">
                                  <p:stCondLst>
                                    <p:cond delay="0"/>
                                  </p:stCondLst>
                                  <p:childTnLst>
                                    <p:set>
                                      <p:cBhvr>
                                        <p:cTn id="198" dur="1" fill="hold">
                                          <p:stCondLst>
                                            <p:cond delay="0"/>
                                          </p:stCondLst>
                                        </p:cTn>
                                        <p:tgtEl>
                                          <p:spTgt spid="163"/>
                                        </p:tgtEl>
                                        <p:attrNameLst>
                                          <p:attrName>style.visibility</p:attrName>
                                        </p:attrNameLst>
                                      </p:cBhvr>
                                      <p:to>
                                        <p:strVal val="visible"/>
                                      </p:to>
                                    </p:set>
                                    <p:animEffect transition="in" filter="strips(downRight)">
                                      <p:cBhvr>
                                        <p:cTn id="199" dur="300"/>
                                        <p:tgtEl>
                                          <p:spTgt spid="163"/>
                                        </p:tgtEl>
                                      </p:cBhvr>
                                    </p:animEffect>
                                  </p:childTnLst>
                                </p:cTn>
                              </p:par>
                            </p:childTnLst>
                          </p:cTn>
                        </p:par>
                        <p:par>
                          <p:cTn id="200" fill="hold">
                            <p:stCondLst>
                              <p:cond delay="9900"/>
                            </p:stCondLst>
                            <p:childTnLst>
                              <p:par>
                                <p:cTn id="201" presetID="18" presetClass="exit" presetSubtype="12" fill="hold" grpId="0" nodeType="afterEffect">
                                  <p:stCondLst>
                                    <p:cond delay="0"/>
                                  </p:stCondLst>
                                  <p:childTnLst>
                                    <p:animEffect transition="out" filter="strips(downLeft)">
                                      <p:cBhvr>
                                        <p:cTn id="202" dur="300"/>
                                        <p:tgtEl>
                                          <p:spTgt spid="56"/>
                                        </p:tgtEl>
                                      </p:cBhvr>
                                    </p:animEffect>
                                    <p:set>
                                      <p:cBhvr>
                                        <p:cTn id="203" dur="1" fill="hold">
                                          <p:stCondLst>
                                            <p:cond delay="299"/>
                                          </p:stCondLst>
                                        </p:cTn>
                                        <p:tgtEl>
                                          <p:spTgt spid="56"/>
                                        </p:tgtEl>
                                        <p:attrNameLst>
                                          <p:attrName>style.visibility</p:attrName>
                                        </p:attrNameLst>
                                      </p:cBhvr>
                                      <p:to>
                                        <p:strVal val="hidden"/>
                                      </p:to>
                                    </p:set>
                                  </p:childTnLst>
                                </p:cTn>
                              </p:par>
                              <p:par>
                                <p:cTn id="204" presetID="10" presetClass="entr" presetSubtype="0" fill="hold" grpId="0" nodeType="withEffect">
                                  <p:stCondLst>
                                    <p:cond delay="0"/>
                                  </p:stCondLst>
                                  <p:childTnLst>
                                    <p:set>
                                      <p:cBhvr>
                                        <p:cTn id="205" dur="1" fill="hold">
                                          <p:stCondLst>
                                            <p:cond delay="0"/>
                                          </p:stCondLst>
                                        </p:cTn>
                                        <p:tgtEl>
                                          <p:spTgt spid="166"/>
                                        </p:tgtEl>
                                        <p:attrNameLst>
                                          <p:attrName>style.visibility</p:attrName>
                                        </p:attrNameLst>
                                      </p:cBhvr>
                                      <p:to>
                                        <p:strVal val="visible"/>
                                      </p:to>
                                    </p:set>
                                    <p:animEffect transition="in" filter="fade">
                                      <p:cBhvr>
                                        <p:cTn id="206" dur="300"/>
                                        <p:tgtEl>
                                          <p:spTgt spid="166"/>
                                        </p:tgtEl>
                                      </p:cBhvr>
                                    </p:animEffect>
                                  </p:childTnLst>
                                </p:cTn>
                              </p:par>
                            </p:childTnLst>
                          </p:cTn>
                        </p:par>
                        <p:par>
                          <p:cTn id="207" fill="hold">
                            <p:stCondLst>
                              <p:cond delay="10200"/>
                            </p:stCondLst>
                            <p:childTnLst>
                              <p:par>
                                <p:cTn id="208" presetID="10" presetClass="entr" presetSubtype="0" fill="hold" nodeType="afterEffect">
                                  <p:stCondLst>
                                    <p:cond delay="0"/>
                                  </p:stCondLst>
                                  <p:childTnLst>
                                    <p:set>
                                      <p:cBhvr>
                                        <p:cTn id="209" dur="1" fill="hold">
                                          <p:stCondLst>
                                            <p:cond delay="0"/>
                                          </p:stCondLst>
                                        </p:cTn>
                                        <p:tgtEl>
                                          <p:spTgt spid="178"/>
                                        </p:tgtEl>
                                        <p:attrNameLst>
                                          <p:attrName>style.visibility</p:attrName>
                                        </p:attrNameLst>
                                      </p:cBhvr>
                                      <p:to>
                                        <p:strVal val="visible"/>
                                      </p:to>
                                    </p:set>
                                    <p:animEffect transition="in" filter="fade">
                                      <p:cBhvr>
                                        <p:cTn id="210" dur="300"/>
                                        <p:tgtEl>
                                          <p:spTgt spid="178"/>
                                        </p:tgtEl>
                                      </p:cBhvr>
                                    </p:animEffect>
                                  </p:childTnLst>
                                </p:cTn>
                              </p:par>
                              <p:par>
                                <p:cTn id="211" presetID="1" presetClass="exit" presetSubtype="0" fill="hold" nodeType="withEffect">
                                  <p:stCondLst>
                                    <p:cond delay="0"/>
                                  </p:stCondLst>
                                  <p:childTnLst>
                                    <p:set>
                                      <p:cBhvr>
                                        <p:cTn id="212" dur="1" fill="hold">
                                          <p:stCondLst>
                                            <p:cond delay="0"/>
                                          </p:stCondLst>
                                        </p:cTn>
                                        <p:tgtEl>
                                          <p:spTgt spid="163"/>
                                        </p:tgtEl>
                                        <p:attrNameLst>
                                          <p:attrName>style.visibility</p:attrName>
                                        </p:attrNameLst>
                                      </p:cBhvr>
                                      <p:to>
                                        <p:strVal val="hidden"/>
                                      </p:to>
                                    </p:set>
                                  </p:childTnLst>
                                </p:cTn>
                              </p:par>
                            </p:childTnLst>
                          </p:cTn>
                        </p:par>
                        <p:par>
                          <p:cTn id="213" fill="hold">
                            <p:stCondLst>
                              <p:cond delay="10500"/>
                            </p:stCondLst>
                            <p:childTnLst>
                              <p:par>
                                <p:cTn id="214" presetID="1" presetClass="exit" presetSubtype="0" fill="hold" grpId="1" nodeType="afterEffect">
                                  <p:stCondLst>
                                    <p:cond delay="0"/>
                                  </p:stCondLst>
                                  <p:childTnLst>
                                    <p:set>
                                      <p:cBhvr>
                                        <p:cTn id="215" dur="1" fill="hold">
                                          <p:stCondLst>
                                            <p:cond delay="0"/>
                                          </p:stCondLst>
                                        </p:cTn>
                                        <p:tgtEl>
                                          <p:spTgt spid="120"/>
                                        </p:tgtEl>
                                        <p:attrNameLst>
                                          <p:attrName>style.visibility</p:attrName>
                                        </p:attrNameLst>
                                      </p:cBhvr>
                                      <p:to>
                                        <p:strVal val="hidden"/>
                                      </p:to>
                                    </p:set>
                                  </p:childTnLst>
                                </p:cTn>
                              </p:par>
                              <p:par>
                                <p:cTn id="216" presetID="10" presetClass="entr" presetSubtype="0" fill="hold" grpId="0" nodeType="withEffect">
                                  <p:stCondLst>
                                    <p:cond delay="0"/>
                                  </p:stCondLst>
                                  <p:childTnLst>
                                    <p:set>
                                      <p:cBhvr>
                                        <p:cTn id="217" dur="1" fill="hold">
                                          <p:stCondLst>
                                            <p:cond delay="0"/>
                                          </p:stCondLst>
                                        </p:cTn>
                                        <p:tgtEl>
                                          <p:spTgt spid="191"/>
                                        </p:tgtEl>
                                        <p:attrNameLst>
                                          <p:attrName>style.visibility</p:attrName>
                                        </p:attrNameLst>
                                      </p:cBhvr>
                                      <p:to>
                                        <p:strVal val="visible"/>
                                      </p:to>
                                    </p:set>
                                    <p:animEffect transition="in" filter="fade">
                                      <p:cBhvr>
                                        <p:cTn id="218" dur="300"/>
                                        <p:tgtEl>
                                          <p:spTgt spid="191"/>
                                        </p:tgtEl>
                                      </p:cBhvr>
                                    </p:animEffect>
                                  </p:childTnLst>
                                </p:cTn>
                              </p:par>
                            </p:childTnLst>
                          </p:cTn>
                        </p:par>
                        <p:par>
                          <p:cTn id="219" fill="hold">
                            <p:stCondLst>
                              <p:cond delay="10800"/>
                            </p:stCondLst>
                            <p:childTnLst>
                              <p:par>
                                <p:cTn id="220" presetID="1" presetClass="exit" presetSubtype="0" fill="hold" grpId="1" nodeType="afterEffect">
                                  <p:stCondLst>
                                    <p:cond delay="0"/>
                                  </p:stCondLst>
                                  <p:childTnLst>
                                    <p:set>
                                      <p:cBhvr>
                                        <p:cTn id="221" dur="1" fill="hold">
                                          <p:stCondLst>
                                            <p:cond delay="0"/>
                                          </p:stCondLst>
                                        </p:cTn>
                                        <p:tgtEl>
                                          <p:spTgt spid="125"/>
                                        </p:tgtEl>
                                        <p:attrNameLst>
                                          <p:attrName>style.visibility</p:attrName>
                                        </p:attrNameLst>
                                      </p:cBhvr>
                                      <p:to>
                                        <p:strVal val="hidden"/>
                                      </p:to>
                                    </p:set>
                                  </p:childTnLst>
                                </p:cTn>
                              </p:par>
                              <p:par>
                                <p:cTn id="222" presetID="10" presetClass="entr" presetSubtype="0" fill="hold" nodeType="withEffect">
                                  <p:stCondLst>
                                    <p:cond delay="0"/>
                                  </p:stCondLst>
                                  <p:childTnLst>
                                    <p:set>
                                      <p:cBhvr>
                                        <p:cTn id="223" dur="1" fill="hold">
                                          <p:stCondLst>
                                            <p:cond delay="0"/>
                                          </p:stCondLst>
                                        </p:cTn>
                                        <p:tgtEl>
                                          <p:spTgt spid="192"/>
                                        </p:tgtEl>
                                        <p:attrNameLst>
                                          <p:attrName>style.visibility</p:attrName>
                                        </p:attrNameLst>
                                      </p:cBhvr>
                                      <p:to>
                                        <p:strVal val="visible"/>
                                      </p:to>
                                    </p:set>
                                    <p:animEffect transition="in" filter="fade">
                                      <p:cBhvr>
                                        <p:cTn id="224" dur="300"/>
                                        <p:tgtEl>
                                          <p:spTgt spid="192"/>
                                        </p:tgtEl>
                                      </p:cBhvr>
                                    </p:animEffect>
                                  </p:childTnLst>
                                </p:cTn>
                              </p:par>
                            </p:childTnLst>
                          </p:cTn>
                        </p:par>
                        <p:par>
                          <p:cTn id="225" fill="hold">
                            <p:stCondLst>
                              <p:cond delay="11100"/>
                            </p:stCondLst>
                            <p:childTnLst>
                              <p:par>
                                <p:cTn id="226" presetID="1" presetClass="exit" presetSubtype="0" fill="hold" grpId="1" nodeType="afterEffect">
                                  <p:stCondLst>
                                    <p:cond delay="0"/>
                                  </p:stCondLst>
                                  <p:childTnLst>
                                    <p:set>
                                      <p:cBhvr>
                                        <p:cTn id="227" dur="1" fill="hold">
                                          <p:stCondLst>
                                            <p:cond delay="0"/>
                                          </p:stCondLst>
                                        </p:cTn>
                                        <p:tgtEl>
                                          <p:spTgt spid="126"/>
                                        </p:tgtEl>
                                        <p:attrNameLst>
                                          <p:attrName>style.visibility</p:attrName>
                                        </p:attrNameLst>
                                      </p:cBhvr>
                                      <p:to>
                                        <p:strVal val="hidden"/>
                                      </p:to>
                                    </p:set>
                                  </p:childTnLst>
                                </p:cTn>
                              </p:par>
                              <p:par>
                                <p:cTn id="228" presetID="10" presetClass="entr" presetSubtype="0" fill="hold" nodeType="withEffect">
                                  <p:stCondLst>
                                    <p:cond delay="0"/>
                                  </p:stCondLst>
                                  <p:childTnLst>
                                    <p:set>
                                      <p:cBhvr>
                                        <p:cTn id="229" dur="1" fill="hold">
                                          <p:stCondLst>
                                            <p:cond delay="0"/>
                                          </p:stCondLst>
                                        </p:cTn>
                                        <p:tgtEl>
                                          <p:spTgt spid="193"/>
                                        </p:tgtEl>
                                        <p:attrNameLst>
                                          <p:attrName>style.visibility</p:attrName>
                                        </p:attrNameLst>
                                      </p:cBhvr>
                                      <p:to>
                                        <p:strVal val="visible"/>
                                      </p:to>
                                    </p:set>
                                    <p:animEffect transition="in" filter="fade">
                                      <p:cBhvr>
                                        <p:cTn id="230" dur="300"/>
                                        <p:tgtEl>
                                          <p:spTgt spid="193"/>
                                        </p:tgtEl>
                                      </p:cBhvr>
                                    </p:animEffect>
                                  </p:childTnLst>
                                </p:cTn>
                              </p:par>
                            </p:childTnLst>
                          </p:cTn>
                        </p:par>
                        <p:par>
                          <p:cTn id="231" fill="hold">
                            <p:stCondLst>
                              <p:cond delay="11400"/>
                            </p:stCondLst>
                            <p:childTnLst>
                              <p:par>
                                <p:cTn id="232" presetID="1" presetClass="exit" presetSubtype="0" fill="hold" nodeType="afterEffect">
                                  <p:stCondLst>
                                    <p:cond delay="0"/>
                                  </p:stCondLst>
                                  <p:childTnLst>
                                    <p:set>
                                      <p:cBhvr>
                                        <p:cTn id="233" dur="1" fill="hold">
                                          <p:stCondLst>
                                            <p:cond delay="0"/>
                                          </p:stCondLst>
                                        </p:cTn>
                                        <p:tgtEl>
                                          <p:spTgt spid="178"/>
                                        </p:tgtEl>
                                        <p:attrNameLst>
                                          <p:attrName>style.visibility</p:attrName>
                                        </p:attrNameLst>
                                      </p:cBhvr>
                                      <p:to>
                                        <p:strVal val="hidden"/>
                                      </p:to>
                                    </p:set>
                                  </p:childTnLst>
                                </p:cTn>
                              </p:par>
                              <p:par>
                                <p:cTn id="234" presetID="0" presetClass="path" presetSubtype="0" fill="hold" grpId="5" nodeType="withEffect">
                                  <p:stCondLst>
                                    <p:cond delay="0"/>
                                  </p:stCondLst>
                                  <p:childTnLst>
                                    <p:animMotion origin="layout" path="M -8.33333E-7 0.17626 L -8.33333E-7 0.21073 " pathEditMode="relative" rAng="0" ptsTypes="AA">
                                      <p:cBhvr>
                                        <p:cTn id="235" dur="300" fill="hold"/>
                                        <p:tgtEl>
                                          <p:spTgt spid="84"/>
                                        </p:tgtEl>
                                        <p:attrNameLst>
                                          <p:attrName>ppt_x</p:attrName>
                                          <p:attrName>ppt_y</p:attrName>
                                        </p:attrNameLst>
                                      </p:cBhvr>
                                      <p:rCtr x="0" y="17"/>
                                    </p:animMotion>
                                  </p:childTnLst>
                                </p:cTn>
                              </p:par>
                            </p:childTnLst>
                          </p:cTn>
                        </p:par>
                        <p:par>
                          <p:cTn id="236" fill="hold">
                            <p:stCondLst>
                              <p:cond delay="11700"/>
                            </p:stCondLst>
                            <p:childTnLst>
                              <p:par>
                                <p:cTn id="237" presetID="18" presetClass="entr" presetSubtype="6" fill="hold" nodeType="afterEffect">
                                  <p:stCondLst>
                                    <p:cond delay="0"/>
                                  </p:stCondLst>
                                  <p:childTnLst>
                                    <p:set>
                                      <p:cBhvr>
                                        <p:cTn id="238" dur="1" fill="hold">
                                          <p:stCondLst>
                                            <p:cond delay="0"/>
                                          </p:stCondLst>
                                        </p:cTn>
                                        <p:tgtEl>
                                          <p:spTgt spid="174"/>
                                        </p:tgtEl>
                                        <p:attrNameLst>
                                          <p:attrName>style.visibility</p:attrName>
                                        </p:attrNameLst>
                                      </p:cBhvr>
                                      <p:to>
                                        <p:strVal val="visible"/>
                                      </p:to>
                                    </p:set>
                                    <p:animEffect transition="in" filter="strips(downRight)">
                                      <p:cBhvr>
                                        <p:cTn id="239" dur="300"/>
                                        <p:tgtEl>
                                          <p:spTgt spid="174"/>
                                        </p:tgtEl>
                                      </p:cBhvr>
                                    </p:animEffect>
                                  </p:childTnLst>
                                </p:cTn>
                              </p:par>
                            </p:childTnLst>
                          </p:cTn>
                        </p:par>
                        <p:par>
                          <p:cTn id="240" fill="hold">
                            <p:stCondLst>
                              <p:cond delay="12000"/>
                            </p:stCondLst>
                            <p:childTnLst>
                              <p:par>
                                <p:cTn id="241" presetID="18" presetClass="exit" presetSubtype="12" fill="hold" grpId="0" nodeType="afterEffect">
                                  <p:stCondLst>
                                    <p:cond delay="0"/>
                                  </p:stCondLst>
                                  <p:childTnLst>
                                    <p:animEffect transition="out" filter="strips(downLeft)">
                                      <p:cBhvr>
                                        <p:cTn id="242" dur="300"/>
                                        <p:tgtEl>
                                          <p:spTgt spid="57"/>
                                        </p:tgtEl>
                                      </p:cBhvr>
                                    </p:animEffect>
                                    <p:set>
                                      <p:cBhvr>
                                        <p:cTn id="243" dur="1" fill="hold">
                                          <p:stCondLst>
                                            <p:cond delay="299"/>
                                          </p:stCondLst>
                                        </p:cTn>
                                        <p:tgtEl>
                                          <p:spTgt spid="57"/>
                                        </p:tgtEl>
                                        <p:attrNameLst>
                                          <p:attrName>style.visibility</p:attrName>
                                        </p:attrNameLst>
                                      </p:cBhvr>
                                      <p:to>
                                        <p:strVal val="hidden"/>
                                      </p:to>
                                    </p:set>
                                  </p:childTnLst>
                                </p:cTn>
                              </p:par>
                              <p:par>
                                <p:cTn id="244" presetID="10" presetClass="entr" presetSubtype="0" fill="hold" grpId="0" nodeType="withEffect">
                                  <p:stCondLst>
                                    <p:cond delay="0"/>
                                  </p:stCondLst>
                                  <p:childTnLst>
                                    <p:set>
                                      <p:cBhvr>
                                        <p:cTn id="245" dur="1" fill="hold">
                                          <p:stCondLst>
                                            <p:cond delay="0"/>
                                          </p:stCondLst>
                                        </p:cTn>
                                        <p:tgtEl>
                                          <p:spTgt spid="177"/>
                                        </p:tgtEl>
                                        <p:attrNameLst>
                                          <p:attrName>style.visibility</p:attrName>
                                        </p:attrNameLst>
                                      </p:cBhvr>
                                      <p:to>
                                        <p:strVal val="visible"/>
                                      </p:to>
                                    </p:set>
                                    <p:animEffect transition="in" filter="fade">
                                      <p:cBhvr>
                                        <p:cTn id="246" dur="300"/>
                                        <p:tgtEl>
                                          <p:spTgt spid="177"/>
                                        </p:tgtEl>
                                      </p:cBhvr>
                                    </p:animEffect>
                                  </p:childTnLst>
                                </p:cTn>
                              </p:par>
                            </p:childTnLst>
                          </p:cTn>
                        </p:par>
                        <p:par>
                          <p:cTn id="247" fill="hold">
                            <p:stCondLst>
                              <p:cond delay="12300"/>
                            </p:stCondLst>
                            <p:childTnLst>
                              <p:par>
                                <p:cTn id="248" presetID="10" presetClass="entr" presetSubtype="0" fill="hold" nodeType="afterEffect">
                                  <p:stCondLst>
                                    <p:cond delay="0"/>
                                  </p:stCondLst>
                                  <p:childTnLst>
                                    <p:set>
                                      <p:cBhvr>
                                        <p:cTn id="249" dur="1" fill="hold">
                                          <p:stCondLst>
                                            <p:cond delay="0"/>
                                          </p:stCondLst>
                                        </p:cTn>
                                        <p:tgtEl>
                                          <p:spTgt spid="197"/>
                                        </p:tgtEl>
                                        <p:attrNameLst>
                                          <p:attrName>style.visibility</p:attrName>
                                        </p:attrNameLst>
                                      </p:cBhvr>
                                      <p:to>
                                        <p:strVal val="visible"/>
                                      </p:to>
                                    </p:set>
                                    <p:animEffect transition="in" filter="fade">
                                      <p:cBhvr>
                                        <p:cTn id="250" dur="300"/>
                                        <p:tgtEl>
                                          <p:spTgt spid="197"/>
                                        </p:tgtEl>
                                      </p:cBhvr>
                                    </p:animEffect>
                                  </p:childTnLst>
                                </p:cTn>
                              </p:par>
                              <p:par>
                                <p:cTn id="251" presetID="1" presetClass="exit" presetSubtype="0" fill="hold" nodeType="withEffect">
                                  <p:stCondLst>
                                    <p:cond delay="0"/>
                                  </p:stCondLst>
                                  <p:childTnLst>
                                    <p:set>
                                      <p:cBhvr>
                                        <p:cTn id="252" dur="1" fill="hold">
                                          <p:stCondLst>
                                            <p:cond delay="0"/>
                                          </p:stCondLst>
                                        </p:cTn>
                                        <p:tgtEl>
                                          <p:spTgt spid="174"/>
                                        </p:tgtEl>
                                        <p:attrNameLst>
                                          <p:attrName>style.visibility</p:attrName>
                                        </p:attrNameLst>
                                      </p:cBhvr>
                                      <p:to>
                                        <p:strVal val="hidden"/>
                                      </p:to>
                                    </p:set>
                                  </p:childTnLst>
                                </p:cTn>
                              </p:par>
                            </p:childTnLst>
                          </p:cTn>
                        </p:par>
                        <p:par>
                          <p:cTn id="253" fill="hold">
                            <p:stCondLst>
                              <p:cond delay="12600"/>
                            </p:stCondLst>
                            <p:childTnLst>
                              <p:par>
                                <p:cTn id="254" presetID="1" presetClass="exit" presetSubtype="0" fill="hold" grpId="1" nodeType="afterEffect">
                                  <p:stCondLst>
                                    <p:cond delay="0"/>
                                  </p:stCondLst>
                                  <p:childTnLst>
                                    <p:set>
                                      <p:cBhvr>
                                        <p:cTn id="255" dur="1" fill="hold">
                                          <p:stCondLst>
                                            <p:cond delay="0"/>
                                          </p:stCondLst>
                                        </p:cTn>
                                        <p:tgtEl>
                                          <p:spTgt spid="135"/>
                                        </p:tgtEl>
                                        <p:attrNameLst>
                                          <p:attrName>style.visibility</p:attrName>
                                        </p:attrNameLst>
                                      </p:cBhvr>
                                      <p:to>
                                        <p:strVal val="hidden"/>
                                      </p:to>
                                    </p:set>
                                  </p:childTnLst>
                                </p:cTn>
                              </p:par>
                              <p:par>
                                <p:cTn id="256" presetID="10" presetClass="entr" presetSubtype="0" fill="hold" grpId="0" nodeType="withEffect">
                                  <p:stCondLst>
                                    <p:cond delay="0"/>
                                  </p:stCondLst>
                                  <p:childTnLst>
                                    <p:set>
                                      <p:cBhvr>
                                        <p:cTn id="257" dur="1" fill="hold">
                                          <p:stCondLst>
                                            <p:cond delay="0"/>
                                          </p:stCondLst>
                                        </p:cTn>
                                        <p:tgtEl>
                                          <p:spTgt spid="194"/>
                                        </p:tgtEl>
                                        <p:attrNameLst>
                                          <p:attrName>style.visibility</p:attrName>
                                        </p:attrNameLst>
                                      </p:cBhvr>
                                      <p:to>
                                        <p:strVal val="visible"/>
                                      </p:to>
                                    </p:set>
                                    <p:animEffect transition="in" filter="fade">
                                      <p:cBhvr>
                                        <p:cTn id="258" dur="300"/>
                                        <p:tgtEl>
                                          <p:spTgt spid="194"/>
                                        </p:tgtEl>
                                      </p:cBhvr>
                                    </p:animEffect>
                                  </p:childTnLst>
                                </p:cTn>
                              </p:par>
                            </p:childTnLst>
                          </p:cTn>
                        </p:par>
                        <p:par>
                          <p:cTn id="259" fill="hold">
                            <p:stCondLst>
                              <p:cond delay="12900"/>
                            </p:stCondLst>
                            <p:childTnLst>
                              <p:par>
                                <p:cTn id="260" presetID="1" presetClass="exit" presetSubtype="0" fill="hold" grpId="1" nodeType="afterEffect">
                                  <p:stCondLst>
                                    <p:cond delay="0"/>
                                  </p:stCondLst>
                                  <p:childTnLst>
                                    <p:set>
                                      <p:cBhvr>
                                        <p:cTn id="261" dur="1" fill="hold">
                                          <p:stCondLst>
                                            <p:cond delay="0"/>
                                          </p:stCondLst>
                                        </p:cTn>
                                        <p:tgtEl>
                                          <p:spTgt spid="181"/>
                                        </p:tgtEl>
                                        <p:attrNameLst>
                                          <p:attrName>style.visibility</p:attrName>
                                        </p:attrNameLst>
                                      </p:cBhvr>
                                      <p:to>
                                        <p:strVal val="hidden"/>
                                      </p:to>
                                    </p:set>
                                  </p:childTnLst>
                                </p:cTn>
                              </p:par>
                              <p:par>
                                <p:cTn id="262" presetID="10" presetClass="entr" presetSubtype="0" fill="hold" nodeType="withEffect">
                                  <p:stCondLst>
                                    <p:cond delay="0"/>
                                  </p:stCondLst>
                                  <p:childTnLst>
                                    <p:set>
                                      <p:cBhvr>
                                        <p:cTn id="263" dur="1" fill="hold">
                                          <p:stCondLst>
                                            <p:cond delay="0"/>
                                          </p:stCondLst>
                                        </p:cTn>
                                        <p:tgtEl>
                                          <p:spTgt spid="195"/>
                                        </p:tgtEl>
                                        <p:attrNameLst>
                                          <p:attrName>style.visibility</p:attrName>
                                        </p:attrNameLst>
                                      </p:cBhvr>
                                      <p:to>
                                        <p:strVal val="visible"/>
                                      </p:to>
                                    </p:set>
                                    <p:animEffect transition="in" filter="fade">
                                      <p:cBhvr>
                                        <p:cTn id="264" dur="300"/>
                                        <p:tgtEl>
                                          <p:spTgt spid="195"/>
                                        </p:tgtEl>
                                      </p:cBhvr>
                                    </p:animEffect>
                                  </p:childTnLst>
                                </p:cTn>
                              </p:par>
                            </p:childTnLst>
                          </p:cTn>
                        </p:par>
                        <p:par>
                          <p:cTn id="265" fill="hold">
                            <p:stCondLst>
                              <p:cond delay="13200"/>
                            </p:stCondLst>
                            <p:childTnLst>
                              <p:par>
                                <p:cTn id="266" presetID="1" presetClass="exit" presetSubtype="0" fill="hold" grpId="2" nodeType="afterEffect">
                                  <p:stCondLst>
                                    <p:cond delay="0"/>
                                  </p:stCondLst>
                                  <p:childTnLst>
                                    <p:set>
                                      <p:cBhvr>
                                        <p:cTn id="267" dur="1" fill="hold">
                                          <p:stCondLst>
                                            <p:cond delay="0"/>
                                          </p:stCondLst>
                                        </p:cTn>
                                        <p:tgtEl>
                                          <p:spTgt spid="182"/>
                                        </p:tgtEl>
                                        <p:attrNameLst>
                                          <p:attrName>style.visibility</p:attrName>
                                        </p:attrNameLst>
                                      </p:cBhvr>
                                      <p:to>
                                        <p:strVal val="hidden"/>
                                      </p:to>
                                    </p:set>
                                  </p:childTnLst>
                                </p:cTn>
                              </p:par>
                              <p:par>
                                <p:cTn id="268" presetID="10" presetClass="entr" presetSubtype="0" fill="hold" nodeType="withEffect">
                                  <p:stCondLst>
                                    <p:cond delay="0"/>
                                  </p:stCondLst>
                                  <p:childTnLst>
                                    <p:set>
                                      <p:cBhvr>
                                        <p:cTn id="269" dur="1" fill="hold">
                                          <p:stCondLst>
                                            <p:cond delay="0"/>
                                          </p:stCondLst>
                                        </p:cTn>
                                        <p:tgtEl>
                                          <p:spTgt spid="196"/>
                                        </p:tgtEl>
                                        <p:attrNameLst>
                                          <p:attrName>style.visibility</p:attrName>
                                        </p:attrNameLst>
                                      </p:cBhvr>
                                      <p:to>
                                        <p:strVal val="visible"/>
                                      </p:to>
                                    </p:set>
                                    <p:animEffect transition="in" filter="fade">
                                      <p:cBhvr>
                                        <p:cTn id="270" dur="300"/>
                                        <p:tgtEl>
                                          <p:spTgt spid="196"/>
                                        </p:tgtEl>
                                      </p:cBhvr>
                                    </p:animEffect>
                                  </p:childTnLst>
                                </p:cTn>
                              </p:par>
                            </p:childTnLst>
                          </p:cTn>
                        </p:par>
                        <p:par>
                          <p:cTn id="271" fill="hold">
                            <p:stCondLst>
                              <p:cond delay="13500"/>
                            </p:stCondLst>
                            <p:childTnLst>
                              <p:par>
                                <p:cTn id="272" presetID="1" presetClass="exit" presetSubtype="0" fill="hold" nodeType="afterEffect">
                                  <p:stCondLst>
                                    <p:cond delay="0"/>
                                  </p:stCondLst>
                                  <p:childTnLst>
                                    <p:set>
                                      <p:cBhvr>
                                        <p:cTn id="273" dur="1" fill="hold">
                                          <p:stCondLst>
                                            <p:cond delay="0"/>
                                          </p:stCondLst>
                                        </p:cTn>
                                        <p:tgtEl>
                                          <p:spTgt spid="197"/>
                                        </p:tgtEl>
                                        <p:attrNameLst>
                                          <p:attrName>style.visibility</p:attrName>
                                        </p:attrNameLst>
                                      </p:cBhvr>
                                      <p:to>
                                        <p:strVal val="hidden"/>
                                      </p:to>
                                    </p:set>
                                  </p:childTnLst>
                                </p:cTn>
                              </p:par>
                              <p:par>
                                <p:cTn id="274" presetID="1" presetClass="exit" presetSubtype="0" fill="hold" grpId="0" nodeType="withEffect">
                                  <p:stCondLst>
                                    <p:cond delay="0"/>
                                  </p:stCondLst>
                                  <p:childTnLst>
                                    <p:set>
                                      <p:cBhvr>
                                        <p:cTn id="275" dur="1" fill="hold">
                                          <p:stCondLst>
                                            <p:cond delay="0"/>
                                          </p:stCondLst>
                                        </p:cTn>
                                        <p:tgtEl>
                                          <p:spTgt spid="173"/>
                                        </p:tgtEl>
                                        <p:attrNameLst>
                                          <p:attrName>style.visibility</p:attrName>
                                        </p:attrNameLst>
                                      </p:cBhvr>
                                      <p:to>
                                        <p:strVal val="hidden"/>
                                      </p:to>
                                    </p:set>
                                  </p:childTnLst>
                                </p:cTn>
                              </p:par>
                              <p:par>
                                <p:cTn id="276" presetID="18" presetClass="entr" presetSubtype="12" fill="hold" grpId="0" nodeType="withEffect">
                                  <p:stCondLst>
                                    <p:cond delay="0"/>
                                  </p:stCondLst>
                                  <p:childTnLst>
                                    <p:set>
                                      <p:cBhvr>
                                        <p:cTn id="277" dur="1" fill="hold">
                                          <p:stCondLst>
                                            <p:cond delay="0"/>
                                          </p:stCondLst>
                                        </p:cTn>
                                        <p:tgtEl>
                                          <p:spTgt spid="187"/>
                                        </p:tgtEl>
                                        <p:attrNameLst>
                                          <p:attrName>style.visibility</p:attrName>
                                        </p:attrNameLst>
                                      </p:cBhvr>
                                      <p:to>
                                        <p:strVal val="visible"/>
                                      </p:to>
                                    </p:set>
                                    <p:animEffect transition="in" filter="strips(downLeft)">
                                      <p:cBhvr>
                                        <p:cTn id="278" dur="300"/>
                                        <p:tgtEl>
                                          <p:spTgt spid="187"/>
                                        </p:tgtEl>
                                      </p:cBhvr>
                                    </p:animEffect>
                                  </p:childTnLst>
                                </p:cTn>
                              </p:par>
                            </p:childTnLst>
                          </p:cTn>
                        </p:par>
                        <p:par>
                          <p:cTn id="279" fill="hold">
                            <p:stCondLst>
                              <p:cond delay="13800"/>
                            </p:stCondLst>
                            <p:childTnLst>
                              <p:par>
                                <p:cTn id="280" presetID="18" presetClass="entr" presetSubtype="12" fill="hold" nodeType="afterEffect">
                                  <p:stCondLst>
                                    <p:cond delay="0"/>
                                  </p:stCondLst>
                                  <p:childTnLst>
                                    <p:set>
                                      <p:cBhvr>
                                        <p:cTn id="281" dur="1" fill="hold">
                                          <p:stCondLst>
                                            <p:cond delay="0"/>
                                          </p:stCondLst>
                                        </p:cTn>
                                        <p:tgtEl>
                                          <p:spTgt spid="185"/>
                                        </p:tgtEl>
                                        <p:attrNameLst>
                                          <p:attrName>style.visibility</p:attrName>
                                        </p:attrNameLst>
                                      </p:cBhvr>
                                      <p:to>
                                        <p:strVal val="visible"/>
                                      </p:to>
                                    </p:set>
                                    <p:animEffect transition="in" filter="strips(downLeft)">
                                      <p:cBhvr>
                                        <p:cTn id="282" dur="300"/>
                                        <p:tgtEl>
                                          <p:spTgt spid="185"/>
                                        </p:tgtEl>
                                      </p:cBhvr>
                                    </p:animEffect>
                                  </p:childTnLst>
                                </p:cTn>
                              </p:par>
                            </p:childTnLst>
                          </p:cTn>
                        </p:par>
                        <p:par>
                          <p:cTn id="283" fill="hold">
                            <p:stCondLst>
                              <p:cond delay="14100"/>
                            </p:stCondLst>
                            <p:childTnLst>
                              <p:par>
                                <p:cTn id="284" presetID="0" presetClass="path" presetSubtype="0" fill="hold" grpId="6" nodeType="afterEffect">
                                  <p:stCondLst>
                                    <p:cond delay="0"/>
                                  </p:stCondLst>
                                  <p:childTnLst>
                                    <p:animMotion origin="layout" path="M -8.33333E-7 0.21235 L -8.33333E-7 0.24473 " pathEditMode="relative" rAng="0" ptsTypes="AA">
                                      <p:cBhvr>
                                        <p:cTn id="285" dur="300" fill="hold"/>
                                        <p:tgtEl>
                                          <p:spTgt spid="84"/>
                                        </p:tgtEl>
                                        <p:attrNameLst>
                                          <p:attrName>ppt_x</p:attrName>
                                          <p:attrName>ppt_y</p:attrName>
                                        </p:attrNameLst>
                                      </p:cBhvr>
                                      <p:rCtr x="0" y="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animBg="1"/>
      <p:bldP spid="55" grpId="0" animBg="1"/>
      <p:bldP spid="56" grpId="0" animBg="1"/>
      <p:bldP spid="57" grpId="0" animBg="1"/>
      <p:bldP spid="74" grpId="0" animBg="1"/>
      <p:bldP spid="81" grpId="0" animBg="1"/>
      <p:bldP spid="82" grpId="0" animBg="1"/>
      <p:bldP spid="49" grpId="0"/>
      <p:bldP spid="49" grpId="1"/>
      <p:bldP spid="50" grpId="0"/>
      <p:bldP spid="51" grpId="0"/>
      <p:bldP spid="51" grpId="1"/>
      <p:bldP spid="83" grpId="0" animBg="1"/>
      <p:bldP spid="83" grpId="1" animBg="1"/>
      <p:bldP spid="93" grpId="0"/>
      <p:bldP spid="93" grpId="1"/>
      <p:bldP spid="98" grpId="1" animBg="1"/>
      <p:bldP spid="101" grpId="0"/>
      <p:bldP spid="108" grpId="1" animBg="1"/>
      <p:bldP spid="120" grpId="0"/>
      <p:bldP spid="120" grpId="1"/>
      <p:bldP spid="125" grpId="0" animBg="1"/>
      <p:bldP spid="125" grpId="1" animBg="1"/>
      <p:bldP spid="126" grpId="0" animBg="1"/>
      <p:bldP spid="126" grpId="1" animBg="1"/>
      <p:bldP spid="135" grpId="0"/>
      <p:bldP spid="135" grpId="1"/>
      <p:bldP spid="181" grpId="0" animBg="1"/>
      <p:bldP spid="181" grpId="1" animBg="1"/>
      <p:bldP spid="182" grpId="1" animBg="1"/>
      <p:bldP spid="182" grpId="2" animBg="1"/>
      <p:bldP spid="173" grpId="0" animBg="1"/>
      <p:bldP spid="187" grpId="0" animBg="1"/>
      <p:bldP spid="166" grpId="0"/>
      <p:bldP spid="177" grpId="0"/>
      <p:bldP spid="191" grpId="0" animBg="1"/>
      <p:bldP spid="194" grpId="0" animBg="1"/>
      <p:bldP spid="84" grpId="0" animBg="1"/>
      <p:bldP spid="84" grpId="2" animBg="1"/>
      <p:bldP spid="84" grpId="4" animBg="1"/>
      <p:bldP spid="84" grpId="5" animBg="1"/>
      <p:bldP spid="84" grpId="6"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0" y="2268188"/>
            <a:ext cx="9144000" cy="2232561"/>
            <a:chOff x="0" y="2268188"/>
            <a:chExt cx="9144000" cy="2232561"/>
          </a:xfrm>
        </p:grpSpPr>
        <p:sp>
          <p:nvSpPr>
            <p:cNvPr id="48" name="Rectangle 47"/>
            <p:cNvSpPr/>
            <p:nvPr/>
          </p:nvSpPr>
          <p:spPr>
            <a:xfrm>
              <a:off x="0" y="2268188"/>
              <a:ext cx="9144000" cy="223256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p:cNvSpPr/>
            <p:nvPr/>
          </p:nvSpPr>
          <p:spPr>
            <a:xfrm>
              <a:off x="6248400" y="3380312"/>
              <a:ext cx="1676400" cy="122744"/>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 name="Rounded Rectangle 49"/>
            <p:cNvSpPr/>
            <p:nvPr/>
          </p:nvSpPr>
          <p:spPr>
            <a:xfrm>
              <a:off x="6532546" y="2911520"/>
              <a:ext cx="1103394" cy="10668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rPr>
                <a:t>Solver</a:t>
              </a:r>
              <a:endParaRPr lang="en-US" sz="2600" i="1" dirty="0" smtClean="0">
                <a:solidFill>
                  <a:schemeClr val="bg1">
                    <a:lumMod val="50000"/>
                  </a:schemeClr>
                </a:solidFill>
              </a:endParaRPr>
            </a:p>
          </p:txBody>
        </p:sp>
        <p:sp>
          <p:nvSpPr>
            <p:cNvPr id="51" name="TextBox 50"/>
            <p:cNvSpPr txBox="1"/>
            <p:nvPr/>
          </p:nvSpPr>
          <p:spPr>
            <a:xfrm>
              <a:off x="304800" y="2441620"/>
              <a:ext cx="1054135"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rPr>
                <a:t>Image</a:t>
              </a:r>
              <a:r>
                <a:rPr lang="en-US" sz="2400" baseline="-25000" dirty="0" smtClean="0">
                  <a:solidFill>
                    <a:schemeClr val="bg1">
                      <a:lumMod val="50000"/>
                    </a:schemeClr>
                  </a:solidFill>
                </a:rPr>
                <a:t>0</a:t>
              </a:r>
              <a:endParaRPr lang="en-US" sz="2400" baseline="-25000" dirty="0">
                <a:solidFill>
                  <a:schemeClr val="bg1">
                    <a:lumMod val="50000"/>
                  </a:schemeClr>
                </a:solidFill>
              </a:endParaRPr>
            </a:p>
          </p:txBody>
        </p:sp>
        <p:sp>
          <p:nvSpPr>
            <p:cNvPr id="52" name="TextBox 51"/>
            <p:cNvSpPr txBox="1"/>
            <p:nvPr/>
          </p:nvSpPr>
          <p:spPr>
            <a:xfrm>
              <a:off x="304800" y="2975020"/>
              <a:ext cx="1054135"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rPr>
                <a:t>Image</a:t>
              </a:r>
              <a:r>
                <a:rPr lang="en-US" sz="2400" baseline="-25000" dirty="0" smtClean="0">
                  <a:solidFill>
                    <a:schemeClr val="bg1">
                      <a:lumMod val="50000"/>
                    </a:schemeClr>
                  </a:solidFill>
                </a:rPr>
                <a:t>1</a:t>
              </a:r>
              <a:endParaRPr lang="en-US" sz="2400" baseline="-25000" dirty="0">
                <a:solidFill>
                  <a:schemeClr val="bg1">
                    <a:lumMod val="50000"/>
                  </a:schemeClr>
                </a:solidFill>
              </a:endParaRPr>
            </a:p>
          </p:txBody>
        </p:sp>
        <p:sp>
          <p:nvSpPr>
            <p:cNvPr id="53" name="TextBox 52"/>
            <p:cNvSpPr txBox="1"/>
            <p:nvPr/>
          </p:nvSpPr>
          <p:spPr>
            <a:xfrm>
              <a:off x="304800" y="3889420"/>
              <a:ext cx="1054135"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err="1" smtClean="0">
                  <a:solidFill>
                    <a:schemeClr val="bg1">
                      <a:lumMod val="50000"/>
                    </a:schemeClr>
                  </a:solidFill>
                </a:rPr>
                <a:t>Image</a:t>
              </a:r>
              <a:r>
                <a:rPr lang="en-US" sz="2400" i="1" baseline="-25000" dirty="0" err="1" smtClean="0">
                  <a:solidFill>
                    <a:schemeClr val="bg1">
                      <a:lumMod val="50000"/>
                    </a:schemeClr>
                  </a:solidFill>
                </a:rPr>
                <a:t>n</a:t>
              </a:r>
              <a:endParaRPr lang="en-US" sz="2400" i="1" baseline="-25000" dirty="0">
                <a:solidFill>
                  <a:schemeClr val="bg1">
                    <a:lumMod val="50000"/>
                  </a:schemeClr>
                </a:solidFill>
              </a:endParaRPr>
            </a:p>
          </p:txBody>
        </p:sp>
        <p:cxnSp>
          <p:nvCxnSpPr>
            <p:cNvPr id="54" name="Straight Connector 53"/>
            <p:cNvCxnSpPr/>
            <p:nvPr/>
          </p:nvCxnSpPr>
          <p:spPr>
            <a:xfrm rot="16200000" flipH="1">
              <a:off x="693902" y="3665705"/>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924800" y="3203620"/>
              <a:ext cx="949940"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rPr>
                <a:t>Image</a:t>
              </a:r>
              <a:endParaRPr lang="en-US" sz="2400" baseline="-25000" dirty="0">
                <a:solidFill>
                  <a:schemeClr val="bg1">
                    <a:lumMod val="50000"/>
                  </a:schemeClr>
                </a:solidFill>
              </a:endParaRPr>
            </a:p>
          </p:txBody>
        </p:sp>
        <p:sp>
          <p:nvSpPr>
            <p:cNvPr id="56" name="Right Arrow 55"/>
            <p:cNvSpPr/>
            <p:nvPr/>
          </p:nvSpPr>
          <p:spPr>
            <a:xfrm>
              <a:off x="4579523" y="3416221"/>
              <a:ext cx="917517" cy="139700"/>
            </a:xfrm>
            <a:prstGeom prst="rightArrow">
              <a:avLst/>
            </a:prstGeom>
            <a:solidFill>
              <a:schemeClr val="bg1">
                <a:lumMod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57" name="Straight Connector 56"/>
            <p:cNvCxnSpPr>
              <a:endCxn id="56" idx="1"/>
            </p:cNvCxnSpPr>
            <p:nvPr/>
          </p:nvCxnSpPr>
          <p:spPr>
            <a:xfrm flipV="1">
              <a:off x="3160849" y="3486071"/>
              <a:ext cx="1418674" cy="6772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56" idx="1"/>
            </p:cNvCxnSpPr>
            <p:nvPr/>
          </p:nvCxnSpPr>
          <p:spPr>
            <a:xfrm>
              <a:off x="3160849" y="3248888"/>
              <a:ext cx="1418674" cy="237183"/>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p:cNvCxnSpPr>
              <a:endCxn id="56" idx="1"/>
            </p:cNvCxnSpPr>
            <p:nvPr/>
          </p:nvCxnSpPr>
          <p:spPr>
            <a:xfrm>
              <a:off x="3160849" y="2719953"/>
              <a:ext cx="1418674" cy="7661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61" name="Rounded Rectangle 60"/>
            <p:cNvSpPr/>
            <p:nvPr/>
          </p:nvSpPr>
          <p:spPr>
            <a:xfrm>
              <a:off x="3564671" y="2412920"/>
              <a:ext cx="1616929" cy="1942144"/>
            </a:xfrm>
            <a:prstGeom prst="roundRect">
              <a:avLst/>
            </a:prstGeom>
            <a:solidFill>
              <a:schemeClr val="accent1">
                <a:lumMod val="20000"/>
                <a:lumOff val="80000"/>
              </a:schemeClr>
            </a:solidFill>
            <a:ln w="254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rPr>
                <a:t>Gradient</a:t>
              </a:r>
              <a:br>
                <a:rPr lang="en-US" sz="2600" dirty="0" smtClean="0">
                  <a:solidFill>
                    <a:schemeClr val="bg1">
                      <a:lumMod val="50000"/>
                    </a:schemeClr>
                  </a:solidFill>
                </a:rPr>
              </a:br>
              <a:r>
                <a:rPr lang="en-US" sz="2600" dirty="0" smtClean="0">
                  <a:solidFill>
                    <a:schemeClr val="bg1">
                      <a:lumMod val="50000"/>
                    </a:schemeClr>
                  </a:solidFill>
                </a:rPr>
                <a:t>Domain</a:t>
              </a:r>
              <a:br>
                <a:rPr lang="en-US" sz="2600" dirty="0" smtClean="0">
                  <a:solidFill>
                    <a:schemeClr val="bg1">
                      <a:lumMod val="50000"/>
                    </a:schemeClr>
                  </a:solidFill>
                </a:rPr>
              </a:br>
              <a:r>
                <a:rPr lang="en-US" sz="2600" dirty="0" smtClean="0">
                  <a:solidFill>
                    <a:schemeClr val="bg1">
                      <a:lumMod val="50000"/>
                    </a:schemeClr>
                  </a:solidFill>
                </a:rPr>
                <a:t>Operator</a:t>
              </a:r>
              <a:endParaRPr lang="en-US" sz="2600" i="1" dirty="0" smtClean="0">
                <a:solidFill>
                  <a:schemeClr val="bg1">
                    <a:lumMod val="50000"/>
                  </a:schemeClr>
                </a:solidFill>
              </a:endParaRPr>
            </a:p>
          </p:txBody>
        </p:sp>
        <p:sp>
          <p:nvSpPr>
            <p:cNvPr id="62" name="Right Arrow 61"/>
            <p:cNvSpPr/>
            <p:nvPr/>
          </p:nvSpPr>
          <p:spPr>
            <a:xfrm>
              <a:off x="1368483" y="2625590"/>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 name="Rounded Rectangle 62"/>
            <p:cNvSpPr/>
            <p:nvPr/>
          </p:nvSpPr>
          <p:spPr>
            <a:xfrm>
              <a:off x="1571483" y="2441620"/>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sym typeface="Symbol"/>
                </a:rPr>
                <a:t></a:t>
              </a:r>
              <a:endParaRPr lang="en-US" sz="2600" dirty="0" smtClean="0">
                <a:solidFill>
                  <a:schemeClr val="bg1">
                    <a:lumMod val="50000"/>
                  </a:schemeClr>
                </a:solidFill>
              </a:endParaRPr>
            </a:p>
          </p:txBody>
        </p:sp>
        <p:sp>
          <p:nvSpPr>
            <p:cNvPr id="64" name="Right Arrow 63"/>
            <p:cNvSpPr/>
            <p:nvPr/>
          </p:nvSpPr>
          <p:spPr>
            <a:xfrm>
              <a:off x="1368483" y="3146290"/>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 name="Rounded Rectangle 64"/>
            <p:cNvSpPr/>
            <p:nvPr/>
          </p:nvSpPr>
          <p:spPr>
            <a:xfrm>
              <a:off x="1571483" y="2962320"/>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sym typeface="Symbol"/>
                </a:rPr>
                <a:t></a:t>
              </a:r>
              <a:endParaRPr lang="en-US" sz="2600" dirty="0" smtClean="0">
                <a:solidFill>
                  <a:schemeClr val="bg1">
                    <a:lumMod val="50000"/>
                  </a:schemeClr>
                </a:solidFill>
              </a:endParaRPr>
            </a:p>
          </p:txBody>
        </p:sp>
        <p:sp>
          <p:nvSpPr>
            <p:cNvPr id="66" name="Right Arrow 65"/>
            <p:cNvSpPr/>
            <p:nvPr/>
          </p:nvSpPr>
          <p:spPr>
            <a:xfrm>
              <a:off x="1368483" y="4073390"/>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 name="Rounded Rectangle 66"/>
            <p:cNvSpPr/>
            <p:nvPr/>
          </p:nvSpPr>
          <p:spPr>
            <a:xfrm>
              <a:off x="1571483" y="3889420"/>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sym typeface="Symbol"/>
                </a:rPr>
                <a:t></a:t>
              </a:r>
              <a:endParaRPr lang="en-US" sz="2600" dirty="0" smtClean="0">
                <a:solidFill>
                  <a:schemeClr val="bg1">
                    <a:lumMod val="50000"/>
                  </a:schemeClr>
                </a:solidFill>
              </a:endParaRPr>
            </a:p>
          </p:txBody>
        </p:sp>
        <p:cxnSp>
          <p:nvCxnSpPr>
            <p:cNvPr id="68" name="Straight Connector 67"/>
            <p:cNvCxnSpPr/>
            <p:nvPr/>
          </p:nvCxnSpPr>
          <p:spPr>
            <a:xfrm rot="16200000" flipH="1">
              <a:off x="1684502" y="3652719"/>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2286000" y="2441620"/>
              <a:ext cx="893321"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rPr>
                <a:t>Grad</a:t>
              </a:r>
              <a:r>
                <a:rPr lang="en-US" sz="2400" baseline="-25000" dirty="0" smtClean="0">
                  <a:solidFill>
                    <a:schemeClr val="bg1">
                      <a:lumMod val="50000"/>
                    </a:schemeClr>
                  </a:solidFill>
                </a:rPr>
                <a:t>0</a:t>
              </a:r>
              <a:endParaRPr lang="en-US" sz="2400" baseline="-25000" dirty="0">
                <a:solidFill>
                  <a:schemeClr val="bg1">
                    <a:lumMod val="50000"/>
                  </a:schemeClr>
                </a:solidFill>
              </a:endParaRPr>
            </a:p>
          </p:txBody>
        </p:sp>
        <p:cxnSp>
          <p:nvCxnSpPr>
            <p:cNvPr id="70" name="Straight Arrow Connector 69"/>
            <p:cNvCxnSpPr/>
            <p:nvPr/>
          </p:nvCxnSpPr>
          <p:spPr>
            <a:xfrm>
              <a:off x="2403878" y="2517820"/>
              <a:ext cx="609600" cy="1588"/>
            </a:xfrm>
            <a:prstGeom prst="straightConnector1">
              <a:avLst/>
            </a:prstGeom>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2286000" y="3884955"/>
              <a:ext cx="893321"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err="1" smtClean="0">
                  <a:solidFill>
                    <a:schemeClr val="bg1">
                      <a:lumMod val="50000"/>
                    </a:schemeClr>
                  </a:solidFill>
                </a:rPr>
                <a:t>Grad</a:t>
              </a:r>
              <a:r>
                <a:rPr lang="en-US" sz="2400" i="1" baseline="-25000" dirty="0" err="1" smtClean="0">
                  <a:solidFill>
                    <a:schemeClr val="bg1">
                      <a:lumMod val="50000"/>
                    </a:schemeClr>
                  </a:solidFill>
                </a:rPr>
                <a:t>n</a:t>
              </a:r>
              <a:endParaRPr lang="en-US" sz="2400" i="1" baseline="-25000" dirty="0">
                <a:solidFill>
                  <a:schemeClr val="bg1">
                    <a:lumMod val="50000"/>
                  </a:schemeClr>
                </a:solidFill>
              </a:endParaRPr>
            </a:p>
          </p:txBody>
        </p:sp>
        <p:cxnSp>
          <p:nvCxnSpPr>
            <p:cNvPr id="72" name="Straight Arrow Connector 71"/>
            <p:cNvCxnSpPr/>
            <p:nvPr/>
          </p:nvCxnSpPr>
          <p:spPr>
            <a:xfrm>
              <a:off x="2403878" y="3961155"/>
              <a:ext cx="609600" cy="1588"/>
            </a:xfrm>
            <a:prstGeom prst="straightConnector1">
              <a:avLst/>
            </a:prstGeom>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2286000" y="2970555"/>
              <a:ext cx="893321"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rPr>
                <a:t>Grad</a:t>
              </a:r>
              <a:r>
                <a:rPr lang="en-US" sz="2400" baseline="-25000" dirty="0" smtClean="0">
                  <a:solidFill>
                    <a:schemeClr val="bg1">
                      <a:lumMod val="50000"/>
                    </a:schemeClr>
                  </a:solidFill>
                </a:rPr>
                <a:t>1</a:t>
              </a:r>
              <a:endParaRPr lang="en-US" sz="2400" baseline="-25000" dirty="0">
                <a:solidFill>
                  <a:schemeClr val="bg1">
                    <a:lumMod val="50000"/>
                  </a:schemeClr>
                </a:solidFill>
              </a:endParaRPr>
            </a:p>
          </p:txBody>
        </p:sp>
        <p:cxnSp>
          <p:nvCxnSpPr>
            <p:cNvPr id="74" name="Straight Arrow Connector 73"/>
            <p:cNvCxnSpPr/>
            <p:nvPr/>
          </p:nvCxnSpPr>
          <p:spPr>
            <a:xfrm>
              <a:off x="2403878" y="3046755"/>
              <a:ext cx="609600" cy="1588"/>
            </a:xfrm>
            <a:prstGeom prst="straightConnector1">
              <a:avLst/>
            </a:prstGeom>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2595685" y="3652719"/>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5499933" y="3203620"/>
              <a:ext cx="789127"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rPr>
                <a:t>Grad</a:t>
              </a:r>
              <a:endParaRPr lang="en-US" sz="2400" i="1" baseline="-25000" dirty="0">
                <a:solidFill>
                  <a:schemeClr val="bg1">
                    <a:lumMod val="50000"/>
                  </a:schemeClr>
                </a:solidFill>
              </a:endParaRPr>
            </a:p>
          </p:txBody>
        </p:sp>
        <p:cxnSp>
          <p:nvCxnSpPr>
            <p:cNvPr id="77" name="Straight Arrow Connector 76"/>
            <p:cNvCxnSpPr/>
            <p:nvPr/>
          </p:nvCxnSpPr>
          <p:spPr>
            <a:xfrm>
              <a:off x="5617811" y="3279820"/>
              <a:ext cx="548640" cy="1588"/>
            </a:xfrm>
            <a:prstGeom prst="straightConnector1">
              <a:avLst/>
            </a:prstGeom>
            <a:solidFill>
              <a:schemeClr val="bg1"/>
            </a:solidFill>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Gradient-Domain Image Processing</a:t>
            </a:r>
            <a:endParaRPr lang="en-US" dirty="0"/>
          </a:p>
        </p:txBody>
      </p:sp>
      <p:sp>
        <p:nvSpPr>
          <p:cNvPr id="3" name="Content Placeholder 2"/>
          <p:cNvSpPr>
            <a:spLocks noGrp="1"/>
          </p:cNvSpPr>
          <p:nvPr>
            <p:ph idx="1"/>
          </p:nvPr>
        </p:nvSpPr>
        <p:spPr>
          <a:xfrm>
            <a:off x="457200" y="1166879"/>
            <a:ext cx="8229600" cy="5520523"/>
          </a:xfrm>
        </p:spPr>
        <p:txBody>
          <a:bodyPr>
            <a:normAutofit/>
          </a:bodyPr>
          <a:lstStyle/>
          <a:p>
            <a:pPr marL="0" indent="0">
              <a:buNone/>
            </a:pPr>
            <a:r>
              <a:rPr lang="en-US" dirty="0" smtClean="0"/>
              <a:t>Many image processing operations are easier to implement in the gradient-domain.</a:t>
            </a:r>
          </a:p>
          <a:p>
            <a:pPr marL="0" indent="0">
              <a:lnSpc>
                <a:spcPct val="150000"/>
              </a:lnSpc>
              <a:buNone/>
            </a:pP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smtClean="0"/>
          </a:p>
        </p:txBody>
      </p:sp>
      <p:sp>
        <p:nvSpPr>
          <p:cNvPr id="59" name="Content Placeholder 2"/>
          <p:cNvSpPr txBox="1">
            <a:spLocks/>
          </p:cNvSpPr>
          <p:nvPr/>
        </p:nvSpPr>
        <p:spPr>
          <a:xfrm>
            <a:off x="457200" y="1387520"/>
            <a:ext cx="8229600" cy="5257800"/>
          </a:xfrm>
          <a:prstGeom prst="rect">
            <a:avLst/>
          </a:prstGeom>
        </p:spPr>
        <p:txBody>
          <a:bodyPr vert="horz" lIns="91440" tIns="45720" rIns="91440" bIns="45720" numCol="2"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4" name="Group 125"/>
          <p:cNvGrpSpPr/>
          <p:nvPr/>
        </p:nvGrpSpPr>
        <p:grpSpPr>
          <a:xfrm>
            <a:off x="6248400" y="2911520"/>
            <a:ext cx="1676400" cy="1066800"/>
            <a:chOff x="6472324" y="3239456"/>
            <a:chExt cx="1376276" cy="951544"/>
          </a:xfrm>
        </p:grpSpPr>
        <p:sp>
          <p:nvSpPr>
            <p:cNvPr id="127" name="Right Arrow 126"/>
            <p:cNvSpPr/>
            <p:nvPr/>
          </p:nvSpPr>
          <p:spPr>
            <a:xfrm>
              <a:off x="6472324" y="3657600"/>
              <a:ext cx="1376276"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8" name="Rounded Rectangle 127"/>
            <p:cNvSpPr/>
            <p:nvPr/>
          </p:nvSpPr>
          <p:spPr>
            <a:xfrm>
              <a:off x="6705600" y="3239456"/>
              <a:ext cx="905855" cy="9515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rPr>
                <a:t>Solver</a:t>
              </a:r>
              <a:endParaRPr lang="en-US" sz="2600" i="1" dirty="0" smtClean="0">
                <a:solidFill>
                  <a:schemeClr val="tx1"/>
                </a:solidFill>
              </a:endParaRPr>
            </a:p>
          </p:txBody>
        </p:sp>
      </p:grpSp>
      <p:grpSp>
        <p:nvGrpSpPr>
          <p:cNvPr id="5" name="Group 139"/>
          <p:cNvGrpSpPr/>
          <p:nvPr/>
        </p:nvGrpSpPr>
        <p:grpSpPr>
          <a:xfrm>
            <a:off x="304800" y="2441620"/>
            <a:ext cx="1054135" cy="1909465"/>
            <a:chOff x="533400" y="2667000"/>
            <a:chExt cx="1054135" cy="1909465"/>
          </a:xfrm>
        </p:grpSpPr>
        <p:sp>
          <p:nvSpPr>
            <p:cNvPr id="130" name="TextBox 129"/>
            <p:cNvSpPr txBox="1"/>
            <p:nvPr/>
          </p:nvSpPr>
          <p:spPr>
            <a:xfrm>
              <a:off x="533400" y="2667000"/>
              <a:ext cx="1054135" cy="461665"/>
            </a:xfrm>
            <a:prstGeom prst="rect">
              <a:avLst/>
            </a:prstGeom>
            <a:solidFill>
              <a:schemeClr val="bg1"/>
            </a:solidFill>
            <a:ln>
              <a:solidFill>
                <a:schemeClr val="tx1"/>
              </a:solidFill>
            </a:ln>
          </p:spPr>
          <p:txBody>
            <a:bodyPr wrap="none" rtlCol="0">
              <a:spAutoFit/>
            </a:bodyPr>
            <a:lstStyle/>
            <a:p>
              <a:r>
                <a:rPr lang="en-US" sz="2400" dirty="0" smtClean="0"/>
                <a:t>Image</a:t>
              </a:r>
              <a:r>
                <a:rPr lang="en-US" sz="2400" baseline="-25000" dirty="0" smtClean="0"/>
                <a:t>0</a:t>
              </a:r>
              <a:endParaRPr lang="en-US" sz="2400" baseline="-25000" dirty="0"/>
            </a:p>
          </p:txBody>
        </p:sp>
        <p:sp>
          <p:nvSpPr>
            <p:cNvPr id="131" name="TextBox 130"/>
            <p:cNvSpPr txBox="1"/>
            <p:nvPr/>
          </p:nvSpPr>
          <p:spPr>
            <a:xfrm>
              <a:off x="533400" y="3200400"/>
              <a:ext cx="1054135" cy="461665"/>
            </a:xfrm>
            <a:prstGeom prst="rect">
              <a:avLst/>
            </a:prstGeom>
            <a:solidFill>
              <a:schemeClr val="bg1"/>
            </a:solidFill>
            <a:ln>
              <a:solidFill>
                <a:schemeClr val="tx1"/>
              </a:solidFill>
            </a:ln>
          </p:spPr>
          <p:txBody>
            <a:bodyPr wrap="none" rtlCol="0">
              <a:spAutoFit/>
            </a:bodyPr>
            <a:lstStyle/>
            <a:p>
              <a:r>
                <a:rPr lang="en-US" sz="2400" dirty="0" smtClean="0"/>
                <a:t>Image</a:t>
              </a:r>
              <a:r>
                <a:rPr lang="en-US" sz="2400" baseline="-25000" dirty="0" smtClean="0"/>
                <a:t>1</a:t>
              </a:r>
              <a:endParaRPr lang="en-US" sz="2400" baseline="-25000" dirty="0"/>
            </a:p>
          </p:txBody>
        </p:sp>
        <p:sp>
          <p:nvSpPr>
            <p:cNvPr id="132" name="TextBox 131"/>
            <p:cNvSpPr txBox="1"/>
            <p:nvPr/>
          </p:nvSpPr>
          <p:spPr>
            <a:xfrm>
              <a:off x="533400" y="4114800"/>
              <a:ext cx="1054135" cy="461665"/>
            </a:xfrm>
            <a:prstGeom prst="rect">
              <a:avLst/>
            </a:prstGeom>
            <a:solidFill>
              <a:schemeClr val="bg1"/>
            </a:solidFill>
            <a:ln>
              <a:solidFill>
                <a:schemeClr val="tx1"/>
              </a:solidFill>
            </a:ln>
          </p:spPr>
          <p:txBody>
            <a:bodyPr wrap="none" rtlCol="0">
              <a:spAutoFit/>
            </a:bodyPr>
            <a:lstStyle/>
            <a:p>
              <a:r>
                <a:rPr lang="en-US" sz="2400" dirty="0" err="1" smtClean="0"/>
                <a:t>Image</a:t>
              </a:r>
              <a:r>
                <a:rPr lang="en-US" sz="2400" i="1" baseline="-25000" dirty="0" err="1" smtClean="0"/>
                <a:t>n</a:t>
              </a:r>
              <a:endParaRPr lang="en-US" sz="2400" i="1" baseline="-25000" dirty="0"/>
            </a:p>
          </p:txBody>
        </p:sp>
        <p:cxnSp>
          <p:nvCxnSpPr>
            <p:cNvPr id="133" name="Straight Connector 132"/>
            <p:cNvCxnSpPr/>
            <p:nvPr/>
          </p:nvCxnSpPr>
          <p:spPr>
            <a:xfrm rot="16200000" flipH="1">
              <a:off x="922502" y="3891085"/>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34" name="TextBox 133"/>
          <p:cNvSpPr txBox="1"/>
          <p:nvPr/>
        </p:nvSpPr>
        <p:spPr>
          <a:xfrm>
            <a:off x="7924800" y="3203620"/>
            <a:ext cx="949940" cy="461665"/>
          </a:xfrm>
          <a:prstGeom prst="rect">
            <a:avLst/>
          </a:prstGeom>
          <a:solidFill>
            <a:schemeClr val="bg1"/>
          </a:solidFill>
          <a:ln>
            <a:solidFill>
              <a:schemeClr val="tx1"/>
            </a:solidFill>
          </a:ln>
        </p:spPr>
        <p:txBody>
          <a:bodyPr wrap="none" rtlCol="0">
            <a:spAutoFit/>
          </a:bodyPr>
          <a:lstStyle/>
          <a:p>
            <a:r>
              <a:rPr lang="en-US" sz="2400" dirty="0" smtClean="0"/>
              <a:t>Image</a:t>
            </a:r>
            <a:endParaRPr lang="en-US" sz="2400" baseline="-25000" dirty="0"/>
          </a:p>
        </p:txBody>
      </p:sp>
      <p:grpSp>
        <p:nvGrpSpPr>
          <p:cNvPr id="6" name="Group 151"/>
          <p:cNvGrpSpPr/>
          <p:nvPr/>
        </p:nvGrpSpPr>
        <p:grpSpPr>
          <a:xfrm>
            <a:off x="3160849" y="2412920"/>
            <a:ext cx="2336191" cy="1942144"/>
            <a:chOff x="3389449" y="2590800"/>
            <a:chExt cx="2336191" cy="1942144"/>
          </a:xfrm>
          <a:solidFill>
            <a:schemeClr val="bg1"/>
          </a:solidFill>
          <a:effectLst/>
        </p:grpSpPr>
        <p:sp>
          <p:nvSpPr>
            <p:cNvPr id="136" name="Right Arrow 135"/>
            <p:cNvSpPr/>
            <p:nvPr/>
          </p:nvSpPr>
          <p:spPr>
            <a:xfrm>
              <a:off x="4808123" y="3594101"/>
              <a:ext cx="917517" cy="139700"/>
            </a:xfrm>
            <a:prstGeom prst="rightArrow">
              <a:avLst/>
            </a:pr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37" name="Straight Connector 136"/>
            <p:cNvCxnSpPr>
              <a:endCxn id="136" idx="1"/>
            </p:cNvCxnSpPr>
            <p:nvPr/>
          </p:nvCxnSpPr>
          <p:spPr>
            <a:xfrm flipV="1">
              <a:off x="3389449" y="3663951"/>
              <a:ext cx="1418674" cy="677218"/>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38" name="Straight Connector 137"/>
            <p:cNvCxnSpPr>
              <a:endCxn id="136" idx="1"/>
            </p:cNvCxnSpPr>
            <p:nvPr/>
          </p:nvCxnSpPr>
          <p:spPr>
            <a:xfrm>
              <a:off x="3389449" y="3426768"/>
              <a:ext cx="1418674" cy="237183"/>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39" name="Straight Connector 138"/>
            <p:cNvCxnSpPr>
              <a:endCxn id="136" idx="1"/>
            </p:cNvCxnSpPr>
            <p:nvPr/>
          </p:nvCxnSpPr>
          <p:spPr>
            <a:xfrm>
              <a:off x="3389449" y="2897833"/>
              <a:ext cx="1418674" cy="766118"/>
            </a:xfrm>
            <a:prstGeom prst="line">
              <a:avLst/>
            </a:prstGeom>
            <a:grpFill/>
            <a:ln w="254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40" name="Rounded Rectangle 139"/>
            <p:cNvSpPr/>
            <p:nvPr/>
          </p:nvSpPr>
          <p:spPr>
            <a:xfrm>
              <a:off x="3793271" y="2590800"/>
              <a:ext cx="1616929" cy="1942144"/>
            </a:xfrm>
            <a:prstGeom prst="roundRect">
              <a:avLst/>
            </a:prstGeom>
            <a:grp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rPr>
                <a:t>Gradient</a:t>
              </a:r>
              <a:br>
                <a:rPr lang="en-US" sz="2600" dirty="0" smtClean="0">
                  <a:solidFill>
                    <a:schemeClr val="tx1"/>
                  </a:solidFill>
                </a:rPr>
              </a:br>
              <a:r>
                <a:rPr lang="en-US" sz="2600" dirty="0" smtClean="0">
                  <a:solidFill>
                    <a:schemeClr val="tx1"/>
                  </a:solidFill>
                </a:rPr>
                <a:t>Domain</a:t>
              </a:r>
              <a:br>
                <a:rPr lang="en-US" sz="2600" dirty="0" smtClean="0">
                  <a:solidFill>
                    <a:schemeClr val="tx1"/>
                  </a:solidFill>
                </a:rPr>
              </a:br>
              <a:r>
                <a:rPr lang="en-US" sz="2600" dirty="0" smtClean="0">
                  <a:solidFill>
                    <a:schemeClr val="tx1"/>
                  </a:solidFill>
                </a:rPr>
                <a:t>Operator</a:t>
              </a:r>
              <a:endParaRPr lang="en-US" sz="2600" i="1" dirty="0" smtClean="0">
                <a:solidFill>
                  <a:schemeClr val="tx1"/>
                </a:solidFill>
              </a:endParaRPr>
            </a:p>
          </p:txBody>
        </p:sp>
      </p:grpSp>
      <p:grpSp>
        <p:nvGrpSpPr>
          <p:cNvPr id="7" name="Group 157"/>
          <p:cNvGrpSpPr/>
          <p:nvPr/>
        </p:nvGrpSpPr>
        <p:grpSpPr>
          <a:xfrm>
            <a:off x="1368483" y="2441620"/>
            <a:ext cx="917517" cy="1917700"/>
            <a:chOff x="1597083" y="2667000"/>
            <a:chExt cx="917517" cy="1917700"/>
          </a:xfrm>
        </p:grpSpPr>
        <p:grpSp>
          <p:nvGrpSpPr>
            <p:cNvPr id="8" name="Group 94"/>
            <p:cNvGrpSpPr/>
            <p:nvPr/>
          </p:nvGrpSpPr>
          <p:grpSpPr>
            <a:xfrm>
              <a:off x="1597083" y="2667000"/>
              <a:ext cx="917517" cy="469900"/>
              <a:chOff x="2282883" y="5016500"/>
              <a:chExt cx="917517" cy="469900"/>
            </a:xfrm>
          </p:grpSpPr>
          <p:sp>
            <p:nvSpPr>
              <p:cNvPr id="150" name="Right Arrow 149"/>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1" name="Rounded Rectangle 150"/>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sym typeface="Symbol"/>
                  </a:rPr>
                  <a:t></a:t>
                </a:r>
                <a:endParaRPr lang="en-US" sz="2600" dirty="0" smtClean="0">
                  <a:solidFill>
                    <a:schemeClr val="tx1"/>
                  </a:solidFill>
                </a:endParaRPr>
              </a:p>
            </p:txBody>
          </p:sp>
        </p:grpSp>
        <p:grpSp>
          <p:nvGrpSpPr>
            <p:cNvPr id="9" name="Group 97"/>
            <p:cNvGrpSpPr/>
            <p:nvPr/>
          </p:nvGrpSpPr>
          <p:grpSpPr>
            <a:xfrm>
              <a:off x="1597083" y="3187700"/>
              <a:ext cx="917517" cy="469900"/>
              <a:chOff x="2282883" y="5016500"/>
              <a:chExt cx="917517" cy="469900"/>
            </a:xfrm>
          </p:grpSpPr>
          <p:sp>
            <p:nvSpPr>
              <p:cNvPr id="148" name="Right Arrow 147"/>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9" name="Rounded Rectangle 148"/>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sym typeface="Symbol"/>
                  </a:rPr>
                  <a:t></a:t>
                </a:r>
                <a:endParaRPr lang="en-US" sz="2600" dirty="0" smtClean="0">
                  <a:solidFill>
                    <a:schemeClr val="tx1"/>
                  </a:solidFill>
                </a:endParaRPr>
              </a:p>
            </p:txBody>
          </p:sp>
        </p:grpSp>
        <p:grpSp>
          <p:nvGrpSpPr>
            <p:cNvPr id="10" name="Group 100"/>
            <p:cNvGrpSpPr/>
            <p:nvPr/>
          </p:nvGrpSpPr>
          <p:grpSpPr>
            <a:xfrm>
              <a:off x="1597083" y="4114800"/>
              <a:ext cx="917517" cy="469900"/>
              <a:chOff x="2282883" y="5016500"/>
              <a:chExt cx="917517" cy="469900"/>
            </a:xfrm>
          </p:grpSpPr>
          <p:sp>
            <p:nvSpPr>
              <p:cNvPr id="146" name="Right Arrow 145"/>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7" name="Rounded Rectangle 146"/>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sym typeface="Symbol"/>
                  </a:rPr>
                  <a:t></a:t>
                </a:r>
                <a:endParaRPr lang="en-US" sz="2600" dirty="0" smtClean="0">
                  <a:solidFill>
                    <a:schemeClr val="tx1"/>
                  </a:solidFill>
                </a:endParaRPr>
              </a:p>
            </p:txBody>
          </p:sp>
        </p:grpSp>
        <p:cxnSp>
          <p:nvCxnSpPr>
            <p:cNvPr id="145" name="Straight Connector 144"/>
            <p:cNvCxnSpPr/>
            <p:nvPr/>
          </p:nvCxnSpPr>
          <p:spPr>
            <a:xfrm rot="16200000" flipH="1">
              <a:off x="1913102" y="3878099"/>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68"/>
          <p:cNvGrpSpPr/>
          <p:nvPr/>
        </p:nvGrpSpPr>
        <p:grpSpPr>
          <a:xfrm>
            <a:off x="2286000" y="2441620"/>
            <a:ext cx="893321" cy="1905000"/>
            <a:chOff x="2514600" y="2667000"/>
            <a:chExt cx="893321" cy="1905000"/>
          </a:xfrm>
        </p:grpSpPr>
        <p:grpSp>
          <p:nvGrpSpPr>
            <p:cNvPr id="12" name="Group 85"/>
            <p:cNvGrpSpPr/>
            <p:nvPr/>
          </p:nvGrpSpPr>
          <p:grpSpPr>
            <a:xfrm>
              <a:off x="2514600" y="2667000"/>
              <a:ext cx="893321" cy="461665"/>
              <a:chOff x="3006322" y="2667000"/>
              <a:chExt cx="893321" cy="461665"/>
            </a:xfrm>
          </p:grpSpPr>
          <p:sp>
            <p:nvSpPr>
              <p:cNvPr id="161" name="TextBox 160"/>
              <p:cNvSpPr txBox="1"/>
              <p:nvPr/>
            </p:nvSpPr>
            <p:spPr>
              <a:xfrm>
                <a:off x="3006322" y="2667000"/>
                <a:ext cx="893321" cy="461665"/>
              </a:xfrm>
              <a:prstGeom prst="rect">
                <a:avLst/>
              </a:prstGeom>
              <a:solidFill>
                <a:schemeClr val="bg1"/>
              </a:solidFill>
              <a:ln>
                <a:solidFill>
                  <a:schemeClr val="tx1"/>
                </a:solidFill>
              </a:ln>
            </p:spPr>
            <p:txBody>
              <a:bodyPr wrap="none" rtlCol="0">
                <a:spAutoFit/>
              </a:bodyPr>
              <a:lstStyle/>
              <a:p>
                <a:r>
                  <a:rPr lang="en-US" sz="2400" dirty="0" smtClean="0"/>
                  <a:t>Grad</a:t>
                </a:r>
                <a:r>
                  <a:rPr lang="en-US" sz="2400" baseline="-25000" dirty="0" smtClean="0"/>
                  <a:t>0</a:t>
                </a:r>
                <a:endParaRPr lang="en-US" sz="2400" baseline="-25000" dirty="0"/>
              </a:p>
            </p:txBody>
          </p:sp>
          <p:cxnSp>
            <p:nvCxnSpPr>
              <p:cNvPr id="162" name="Straight Arrow Connector 161"/>
              <p:cNvCxnSpPr/>
              <p:nvPr/>
            </p:nvCxnSpPr>
            <p:spPr>
              <a:xfrm>
                <a:off x="3124200" y="2743200"/>
                <a:ext cx="609600" cy="1588"/>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13" name="Group 91"/>
            <p:cNvGrpSpPr/>
            <p:nvPr/>
          </p:nvGrpSpPr>
          <p:grpSpPr>
            <a:xfrm>
              <a:off x="2514600" y="4110335"/>
              <a:ext cx="893321" cy="461665"/>
              <a:chOff x="2992879" y="3967171"/>
              <a:chExt cx="893321" cy="461665"/>
            </a:xfrm>
          </p:grpSpPr>
          <p:sp>
            <p:nvSpPr>
              <p:cNvPr id="159" name="TextBox 158"/>
              <p:cNvSpPr txBox="1"/>
              <p:nvPr/>
            </p:nvSpPr>
            <p:spPr>
              <a:xfrm>
                <a:off x="2992879" y="3967171"/>
                <a:ext cx="893321" cy="461665"/>
              </a:xfrm>
              <a:prstGeom prst="rect">
                <a:avLst/>
              </a:prstGeom>
              <a:solidFill>
                <a:schemeClr val="bg1"/>
              </a:solidFill>
              <a:ln>
                <a:solidFill>
                  <a:schemeClr val="tx1"/>
                </a:solidFill>
              </a:ln>
            </p:spPr>
            <p:txBody>
              <a:bodyPr wrap="none" rtlCol="0">
                <a:spAutoFit/>
              </a:bodyPr>
              <a:lstStyle/>
              <a:p>
                <a:r>
                  <a:rPr lang="en-US" sz="2400" dirty="0" err="1" smtClean="0"/>
                  <a:t>Grad</a:t>
                </a:r>
                <a:r>
                  <a:rPr lang="en-US" sz="2400" i="1" baseline="-25000" dirty="0" err="1" smtClean="0"/>
                  <a:t>n</a:t>
                </a:r>
                <a:endParaRPr lang="en-US" sz="2400" i="1" baseline="-25000" dirty="0"/>
              </a:p>
            </p:txBody>
          </p:sp>
          <p:cxnSp>
            <p:nvCxnSpPr>
              <p:cNvPr id="160" name="Straight Arrow Connector 159"/>
              <p:cNvCxnSpPr/>
              <p:nvPr/>
            </p:nvCxnSpPr>
            <p:spPr>
              <a:xfrm>
                <a:off x="3110757" y="4043371"/>
                <a:ext cx="609600" cy="1588"/>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14" name="Group 103"/>
            <p:cNvGrpSpPr/>
            <p:nvPr/>
          </p:nvGrpSpPr>
          <p:grpSpPr>
            <a:xfrm>
              <a:off x="2514600" y="3195935"/>
              <a:ext cx="893321" cy="461665"/>
              <a:chOff x="3006322" y="2667000"/>
              <a:chExt cx="893321" cy="461665"/>
            </a:xfrm>
          </p:grpSpPr>
          <p:sp>
            <p:nvSpPr>
              <p:cNvPr id="157" name="TextBox 156"/>
              <p:cNvSpPr txBox="1"/>
              <p:nvPr/>
            </p:nvSpPr>
            <p:spPr>
              <a:xfrm>
                <a:off x="3006322" y="2667000"/>
                <a:ext cx="893321" cy="461665"/>
              </a:xfrm>
              <a:prstGeom prst="rect">
                <a:avLst/>
              </a:prstGeom>
              <a:solidFill>
                <a:schemeClr val="bg1"/>
              </a:solidFill>
              <a:ln>
                <a:solidFill>
                  <a:schemeClr val="tx1"/>
                </a:solidFill>
              </a:ln>
            </p:spPr>
            <p:txBody>
              <a:bodyPr wrap="none" rtlCol="0">
                <a:spAutoFit/>
              </a:bodyPr>
              <a:lstStyle/>
              <a:p>
                <a:r>
                  <a:rPr lang="en-US" sz="2400" dirty="0" smtClean="0"/>
                  <a:t>Grad</a:t>
                </a:r>
                <a:r>
                  <a:rPr lang="en-US" sz="2400" baseline="-25000" dirty="0" smtClean="0"/>
                  <a:t>1</a:t>
                </a:r>
                <a:endParaRPr lang="en-US" sz="2400" baseline="-25000" dirty="0"/>
              </a:p>
            </p:txBody>
          </p:sp>
          <p:cxnSp>
            <p:nvCxnSpPr>
              <p:cNvPr id="158" name="Straight Arrow Connector 157"/>
              <p:cNvCxnSpPr/>
              <p:nvPr/>
            </p:nvCxnSpPr>
            <p:spPr>
              <a:xfrm>
                <a:off x="3124200" y="2743200"/>
                <a:ext cx="609600" cy="1588"/>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cxnSp>
          <p:nvCxnSpPr>
            <p:cNvPr id="156" name="Straight Connector 155"/>
            <p:cNvCxnSpPr/>
            <p:nvPr/>
          </p:nvCxnSpPr>
          <p:spPr>
            <a:xfrm rot="16200000" flipH="1">
              <a:off x="2824285" y="3878099"/>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8"/>
          <p:cNvGrpSpPr/>
          <p:nvPr/>
        </p:nvGrpSpPr>
        <p:grpSpPr>
          <a:xfrm>
            <a:off x="5499933" y="3203620"/>
            <a:ext cx="789127" cy="461665"/>
            <a:chOff x="2992879" y="3967171"/>
            <a:chExt cx="789127" cy="461665"/>
          </a:xfrm>
          <a:solidFill>
            <a:schemeClr val="bg1"/>
          </a:solidFill>
        </p:grpSpPr>
        <p:sp>
          <p:nvSpPr>
            <p:cNvPr id="164" name="TextBox 163"/>
            <p:cNvSpPr txBox="1"/>
            <p:nvPr/>
          </p:nvSpPr>
          <p:spPr>
            <a:xfrm>
              <a:off x="2992879" y="3967171"/>
              <a:ext cx="789127" cy="461665"/>
            </a:xfrm>
            <a:prstGeom prst="rect">
              <a:avLst/>
            </a:prstGeom>
            <a:grpFill/>
            <a:ln>
              <a:solidFill>
                <a:schemeClr val="tx1"/>
              </a:solidFill>
            </a:ln>
          </p:spPr>
          <p:txBody>
            <a:bodyPr wrap="none" rtlCol="0">
              <a:spAutoFit/>
            </a:bodyPr>
            <a:lstStyle/>
            <a:p>
              <a:r>
                <a:rPr lang="en-US" sz="2400" dirty="0" smtClean="0"/>
                <a:t>Grad</a:t>
              </a:r>
              <a:endParaRPr lang="en-US" sz="2400" i="1" baseline="-25000" dirty="0"/>
            </a:p>
          </p:txBody>
        </p:sp>
        <p:cxnSp>
          <p:nvCxnSpPr>
            <p:cNvPr id="165" name="Straight Arrow Connector 164"/>
            <p:cNvCxnSpPr/>
            <p:nvPr/>
          </p:nvCxnSpPr>
          <p:spPr>
            <a:xfrm>
              <a:off x="3110757" y="4043371"/>
              <a:ext cx="548640" cy="1588"/>
            </a:xfrm>
            <a:prstGeom prst="straightConnector1">
              <a:avLst/>
            </a:prstGeom>
            <a:grpFill/>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p:transition advTm="1240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General Temporal Blocking</a:t>
            </a:r>
            <a:endParaRPr lang="en-US" dirty="0"/>
          </a:p>
        </p:txBody>
      </p:sp>
      <p:sp>
        <p:nvSpPr>
          <p:cNvPr id="3" name="Content Placeholder 2"/>
          <p:cNvSpPr>
            <a:spLocks noGrp="1"/>
          </p:cNvSpPr>
          <p:nvPr>
            <p:ph idx="1"/>
          </p:nvPr>
        </p:nvSpPr>
        <p:spPr>
          <a:xfrm>
            <a:off x="457200" y="1134174"/>
            <a:ext cx="8305800" cy="4525963"/>
          </a:xfrm>
        </p:spPr>
        <p:txBody>
          <a:bodyPr>
            <a:normAutofit/>
          </a:bodyPr>
          <a:lstStyle/>
          <a:p>
            <a:pPr marL="0" indent="0">
              <a:buNone/>
            </a:pPr>
            <a:r>
              <a:rPr lang="en-US" dirty="0" smtClean="0"/>
              <a:t>To perform </a:t>
            </a:r>
            <a:r>
              <a:rPr lang="en-US" i="1" dirty="0" smtClean="0"/>
              <a:t>k</a:t>
            </a:r>
            <a:r>
              <a:rPr lang="en-US" dirty="0" smtClean="0"/>
              <a:t> updates:</a:t>
            </a:r>
          </a:p>
          <a:p>
            <a:pPr marL="400050" lvl="1" indent="0">
              <a:buNone/>
            </a:pPr>
            <a:r>
              <a:rPr lang="en-US" sz="2400" dirty="0" smtClean="0"/>
              <a:t>Updating the 3</a:t>
            </a:r>
            <a:r>
              <a:rPr lang="en-US" sz="2400" baseline="30000" dirty="0" smtClean="0"/>
              <a:t>rd</a:t>
            </a:r>
            <a:r>
              <a:rPr lang="en-US" sz="2400" dirty="0" smtClean="0"/>
              <a:t> row from front</a:t>
            </a:r>
            <a:r>
              <a:rPr lang="en-US" dirty="0" smtClean="0"/>
              <a:t>,</a:t>
            </a:r>
            <a:br>
              <a:rPr lang="en-US" dirty="0" smtClean="0"/>
            </a:br>
            <a:r>
              <a:rPr lang="en-US" sz="2400" dirty="0" smtClean="0"/>
              <a:t>The row two behind that,</a:t>
            </a:r>
            <a:br>
              <a:rPr lang="en-US" sz="2400" dirty="0" smtClean="0"/>
            </a:br>
            <a:r>
              <a:rPr lang="en-US" sz="2400" dirty="0" smtClean="0"/>
              <a:t>The row two behind that,</a:t>
            </a:r>
          </a:p>
          <a:p>
            <a:pPr marL="400050" lvl="1" indent="0">
              <a:buNone/>
            </a:pPr>
            <a:r>
              <a:rPr lang="en-US" sz="2400" dirty="0" smtClean="0"/>
              <a:t>…</a:t>
            </a:r>
          </a:p>
          <a:p>
            <a:pPr marL="0" indent="0">
              <a:buNone/>
            </a:pPr>
            <a:endParaRPr lang="en-US" sz="900" dirty="0" smtClean="0"/>
          </a:p>
        </p:txBody>
      </p:sp>
      <p:sp>
        <p:nvSpPr>
          <p:cNvPr id="85" name="TextBox 84"/>
          <p:cNvSpPr txBox="1"/>
          <p:nvPr/>
        </p:nvSpPr>
        <p:spPr>
          <a:xfrm>
            <a:off x="2499360" y="6337218"/>
            <a:ext cx="4099559" cy="430887"/>
          </a:xfrm>
          <a:prstGeom prst="rect">
            <a:avLst/>
          </a:prstGeom>
          <a:solidFill>
            <a:schemeClr val="bg1">
              <a:lumMod val="85000"/>
            </a:schemeClr>
          </a:solidFill>
          <a:ln>
            <a:solidFill>
              <a:schemeClr val="tx1"/>
            </a:solidFill>
          </a:ln>
        </p:spPr>
        <p:txBody>
          <a:bodyPr wrap="square" tIns="0" bIns="0" rtlCol="0">
            <a:spAutoFit/>
          </a:bodyPr>
          <a:lstStyle/>
          <a:p>
            <a:pPr algn="ctr"/>
            <a:r>
              <a:rPr lang="en-US" sz="2800" i="1" dirty="0" smtClean="0"/>
              <a:t>k</a:t>
            </a:r>
            <a:r>
              <a:rPr lang="en-US" sz="2800" dirty="0" smtClean="0"/>
              <a:t>=3 Gauss-Seidel Updates</a:t>
            </a:r>
            <a:endParaRPr lang="en-US" sz="2800" dirty="0"/>
          </a:p>
        </p:txBody>
      </p:sp>
      <p:sp>
        <p:nvSpPr>
          <p:cNvPr id="203" name="Left Brace 202"/>
          <p:cNvSpPr/>
          <p:nvPr/>
        </p:nvSpPr>
        <p:spPr>
          <a:xfrm>
            <a:off x="656492" y="1758462"/>
            <a:ext cx="281354" cy="1606061"/>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4" name="TextBox 203"/>
          <p:cNvSpPr txBox="1"/>
          <p:nvPr/>
        </p:nvSpPr>
        <p:spPr>
          <a:xfrm>
            <a:off x="175846" y="2274279"/>
            <a:ext cx="564578" cy="523220"/>
          </a:xfrm>
          <a:prstGeom prst="rect">
            <a:avLst/>
          </a:prstGeom>
          <a:noFill/>
        </p:spPr>
        <p:txBody>
          <a:bodyPr wrap="none" rtlCol="0">
            <a:spAutoFit/>
          </a:bodyPr>
          <a:lstStyle/>
          <a:p>
            <a:r>
              <a:rPr lang="en-US" sz="2800" i="1" dirty="0" smtClean="0"/>
              <a:t>k</a:t>
            </a:r>
            <a:r>
              <a:rPr lang="en-US" sz="2800" dirty="0" smtClean="0">
                <a:sym typeface="Symbol"/>
              </a:rPr>
              <a:t></a:t>
            </a:r>
            <a:endParaRPr lang="en-US" sz="2800" dirty="0"/>
          </a:p>
        </p:txBody>
      </p:sp>
      <p:grpSp>
        <p:nvGrpSpPr>
          <p:cNvPr id="115" name="Group 114"/>
          <p:cNvGrpSpPr/>
          <p:nvPr/>
        </p:nvGrpSpPr>
        <p:grpSpPr>
          <a:xfrm>
            <a:off x="1883111" y="892032"/>
            <a:ext cx="4435831" cy="839675"/>
            <a:chOff x="-102099" y="1647733"/>
            <a:chExt cx="4435831" cy="839675"/>
          </a:xfrm>
        </p:grpSpPr>
        <p:sp>
          <p:nvSpPr>
            <p:cNvPr id="116" name="TextBox 115"/>
            <p:cNvSpPr txBox="1"/>
            <p:nvPr/>
          </p:nvSpPr>
          <p:spPr>
            <a:xfrm>
              <a:off x="-102099" y="1647733"/>
              <a:ext cx="4435831" cy="584775"/>
            </a:xfrm>
            <a:prstGeom prst="rect">
              <a:avLst/>
            </a:prstGeom>
            <a:noFill/>
          </p:spPr>
          <p:txBody>
            <a:bodyPr wrap="none" rtlCol="0">
              <a:spAutoFit/>
            </a:bodyPr>
            <a:lstStyle/>
            <a:p>
              <a:pPr algn="ctr"/>
              <a:r>
                <a:rPr lang="en-US" sz="3200" b="1" dirty="0" smtClean="0">
                  <a:solidFill>
                    <a:srgbClr val="FF0000"/>
                  </a:solidFill>
                  <a:latin typeface="Bradley Hand ITC" pitchFamily="66" charset="0"/>
                </a:rPr>
                <a:t>with </a:t>
              </a:r>
              <a:r>
                <a:rPr lang="en-US" sz="3200" b="1" i="1" dirty="0" smtClean="0">
                  <a:solidFill>
                    <a:srgbClr val="FF0000"/>
                  </a:solidFill>
                  <a:latin typeface="Bradley Hand ITC" pitchFamily="66" charset="0"/>
                </a:rPr>
                <a:t>d</a:t>
              </a:r>
              <a:r>
                <a:rPr lang="en-US" sz="3200" b="1" dirty="0" smtClean="0">
                  <a:solidFill>
                    <a:srgbClr val="FF0000"/>
                  </a:solidFill>
                  <a:latin typeface="Bradley Hand ITC" pitchFamily="66" charset="0"/>
                </a:rPr>
                <a:t>-</a:t>
              </a:r>
              <a:r>
                <a:rPr lang="en-US" sz="3200" b="1" dirty="0" err="1" smtClean="0">
                  <a:solidFill>
                    <a:srgbClr val="FF0000"/>
                  </a:solidFill>
                  <a:latin typeface="Bradley Hand ITC" pitchFamily="66" charset="0"/>
                </a:rPr>
                <a:t>th</a:t>
              </a:r>
              <a:r>
                <a:rPr lang="en-US" sz="3200" b="1" dirty="0" smtClean="0">
                  <a:solidFill>
                    <a:srgbClr val="FF0000"/>
                  </a:solidFill>
                  <a:latin typeface="Bradley Hand ITC" pitchFamily="66" charset="0"/>
                </a:rPr>
                <a:t> order elements</a:t>
              </a:r>
              <a:endParaRPr lang="en-US" sz="3200" b="1" dirty="0">
                <a:solidFill>
                  <a:srgbClr val="FF0000"/>
                </a:solidFill>
                <a:latin typeface="Bradley Hand ITC" pitchFamily="66" charset="0"/>
              </a:endParaRPr>
            </a:p>
          </p:txBody>
        </p:sp>
        <p:sp>
          <p:nvSpPr>
            <p:cNvPr id="121" name="TextBox 120"/>
            <p:cNvSpPr txBox="1"/>
            <p:nvPr/>
          </p:nvSpPr>
          <p:spPr>
            <a:xfrm>
              <a:off x="1893624" y="1841077"/>
              <a:ext cx="393056" cy="646331"/>
            </a:xfrm>
            <a:prstGeom prst="rect">
              <a:avLst/>
            </a:prstGeom>
            <a:noFill/>
          </p:spPr>
          <p:txBody>
            <a:bodyPr wrap="none" rtlCol="0">
              <a:spAutoFit/>
            </a:bodyPr>
            <a:lstStyle/>
            <a:p>
              <a:pPr algn="ctr"/>
              <a:r>
                <a:rPr lang="en-US" sz="3600" b="1" dirty="0" smtClean="0">
                  <a:solidFill>
                    <a:srgbClr val="FF0000"/>
                  </a:solidFill>
                  <a:latin typeface="Gigi" pitchFamily="82" charset="0"/>
                </a:rPr>
                <a:t>^</a:t>
              </a:r>
              <a:endParaRPr lang="en-US" sz="2800" b="1" dirty="0">
                <a:solidFill>
                  <a:srgbClr val="FF0000"/>
                </a:solidFill>
                <a:latin typeface="Gigi" pitchFamily="82" charset="0"/>
              </a:endParaRPr>
            </a:p>
          </p:txBody>
        </p:sp>
      </p:grpSp>
      <p:pic>
        <p:nvPicPr>
          <p:cNvPr id="213" name="Picture 2" descr="F:\Research\Streaming2DMultiGrid\Code\Test\misha.small.jpg"/>
          <p:cNvPicPr>
            <a:picLocks noChangeAspect="1" noChangeArrowheads="1"/>
          </p:cNvPicPr>
          <p:nvPr/>
        </p:nvPicPr>
        <p:blipFill>
          <a:blip r:embed="rId4"/>
          <a:srcRect/>
          <a:stretch>
            <a:fillRect/>
          </a:stretch>
        </p:blipFill>
        <p:spPr bwMode="auto">
          <a:xfrm>
            <a:off x="5758005" y="3114219"/>
            <a:ext cx="2347058" cy="3104173"/>
          </a:xfrm>
          <a:prstGeom prst="rect">
            <a:avLst/>
          </a:prstGeom>
          <a:noFill/>
        </p:spPr>
      </p:pic>
      <p:grpSp>
        <p:nvGrpSpPr>
          <p:cNvPr id="224" name="Group 49"/>
          <p:cNvGrpSpPr/>
          <p:nvPr/>
        </p:nvGrpSpPr>
        <p:grpSpPr>
          <a:xfrm>
            <a:off x="3414576" y="3704154"/>
            <a:ext cx="1109546" cy="1467465"/>
            <a:chOff x="4300654" y="4857135"/>
            <a:chExt cx="1109546" cy="1467465"/>
          </a:xfrm>
        </p:grpSpPr>
        <p:pic>
          <p:nvPicPr>
            <p:cNvPr id="225" name="Picture 2" descr="F:\Research\Streaming2DMultiGrid\Code\Test\misha.small.jpg"/>
            <p:cNvPicPr>
              <a:picLocks noChangeAspect="1" noChangeArrowheads="1"/>
            </p:cNvPicPr>
            <p:nvPr/>
          </p:nvPicPr>
          <p:blipFill>
            <a:blip r:embed="rId5" cstate="print"/>
            <a:srcRect/>
            <a:stretch>
              <a:fillRect/>
            </a:stretch>
          </p:blipFill>
          <p:spPr bwMode="auto">
            <a:xfrm>
              <a:off x="4300654" y="4857135"/>
              <a:ext cx="1109546" cy="1467465"/>
            </a:xfrm>
            <a:prstGeom prst="ellipse">
              <a:avLst/>
            </a:prstGeom>
            <a:ln>
              <a:noFill/>
            </a:ln>
            <a:effectLst>
              <a:softEdge rad="112500"/>
            </a:effectLst>
          </p:spPr>
        </p:pic>
        <p:sp>
          <p:nvSpPr>
            <p:cNvPr id="226" name="Flowchart: Magnetic Disk 225"/>
            <p:cNvSpPr/>
            <p:nvPr/>
          </p:nvSpPr>
          <p:spPr>
            <a:xfrm>
              <a:off x="4324928" y="4858328"/>
              <a:ext cx="1066800" cy="1447800"/>
            </a:xfrm>
            <a:prstGeom prst="flowChartMagneticDisk">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4" name="Rectangle 323"/>
          <p:cNvSpPr/>
          <p:nvPr/>
        </p:nvSpPr>
        <p:spPr>
          <a:xfrm>
            <a:off x="5743322" y="5277127"/>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325" name="Rectangle 324"/>
          <p:cNvSpPr/>
          <p:nvPr/>
        </p:nvSpPr>
        <p:spPr>
          <a:xfrm>
            <a:off x="5743322" y="5517450"/>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326" name="Rectangle 325"/>
          <p:cNvSpPr/>
          <p:nvPr/>
        </p:nvSpPr>
        <p:spPr>
          <a:xfrm>
            <a:off x="5743322" y="5757773"/>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327" name="Rectangle 326"/>
          <p:cNvSpPr/>
          <p:nvPr/>
        </p:nvSpPr>
        <p:spPr>
          <a:xfrm>
            <a:off x="5743322" y="5998096"/>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328" name="Rectangle 327"/>
          <p:cNvSpPr/>
          <p:nvPr/>
        </p:nvSpPr>
        <p:spPr>
          <a:xfrm>
            <a:off x="5742432" y="3112008"/>
            <a:ext cx="2362200" cy="2403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lumMod val="50000"/>
                    <a:lumOff val="50000"/>
                  </a:schemeClr>
                </a:solidFill>
                <a:effectLst>
                  <a:outerShdw blurRad="38100" dist="38100" dir="2700000" algn="tl">
                    <a:srgbClr val="000000">
                      <a:alpha val="43137"/>
                    </a:srgbClr>
                  </a:outerShdw>
                </a:effectLst>
              </a:rPr>
              <a:t>3</a:t>
            </a:r>
            <a:endParaRPr lang="en-US" b="1" dirty="0">
              <a:solidFill>
                <a:schemeClr val="tx1">
                  <a:lumMod val="50000"/>
                  <a:lumOff val="50000"/>
                </a:schemeClr>
              </a:solidFill>
              <a:effectLst>
                <a:outerShdw blurRad="38100" dist="38100" dir="2700000" algn="tl">
                  <a:srgbClr val="000000">
                    <a:alpha val="43137"/>
                  </a:srgbClr>
                </a:outerShdw>
              </a:effectLst>
            </a:endParaRPr>
          </a:p>
        </p:txBody>
      </p:sp>
      <p:sp>
        <p:nvSpPr>
          <p:cNvPr id="329" name="Rectangle 328"/>
          <p:cNvSpPr/>
          <p:nvPr/>
        </p:nvSpPr>
        <p:spPr>
          <a:xfrm>
            <a:off x="5742432" y="4800600"/>
            <a:ext cx="2362200" cy="240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330" name="Rectangle 329"/>
          <p:cNvSpPr/>
          <p:nvPr/>
        </p:nvSpPr>
        <p:spPr>
          <a:xfrm>
            <a:off x="5742432" y="5038344"/>
            <a:ext cx="2362200" cy="240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331" name="Rectangle 330"/>
          <p:cNvSpPr/>
          <p:nvPr/>
        </p:nvSpPr>
        <p:spPr>
          <a:xfrm>
            <a:off x="5742432" y="4315968"/>
            <a:ext cx="2362200" cy="2403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a:t>
            </a:r>
            <a:r>
              <a:rPr lang="en-US" b="1" dirty="0" smtClean="0">
                <a:solidFill>
                  <a:schemeClr val="accent6">
                    <a:lumMod val="60000"/>
                    <a:lumOff val="40000"/>
                  </a:schemeClr>
                </a:solidFill>
                <a:effectLst>
                  <a:outerShdw blurRad="38100" dist="38100" dir="2700000" algn="tl">
                    <a:srgbClr val="000000">
                      <a:alpha val="43137"/>
                    </a:srgbClr>
                  </a:outerShdw>
                </a:effectLst>
              </a:rPr>
              <a:t>1</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332" name="Rectangle 331"/>
          <p:cNvSpPr/>
          <p:nvPr/>
        </p:nvSpPr>
        <p:spPr>
          <a:xfrm>
            <a:off x="5742432" y="3831336"/>
            <a:ext cx="2362200" cy="24032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1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a:t>
            </a:r>
            <a:r>
              <a:rPr lang="en-US" b="1" dirty="0" smtClean="0">
                <a:solidFill>
                  <a:schemeClr val="accent6">
                    <a:lumMod val="60000"/>
                    <a:lumOff val="40000"/>
                  </a:schemeClr>
                </a:solidFill>
                <a:effectLst>
                  <a:outerShdw blurRad="38100" dist="38100" dir="2700000" algn="tl">
                    <a:srgbClr val="000000">
                      <a:alpha val="43137"/>
                    </a:srgbClr>
                  </a:outerShdw>
                </a:effectLst>
              </a:rPr>
              <a:t>2</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333" name="Rectangle 332"/>
          <p:cNvSpPr/>
          <p:nvPr/>
        </p:nvSpPr>
        <p:spPr>
          <a:xfrm>
            <a:off x="5742432" y="3346704"/>
            <a:ext cx="2362200" cy="240323"/>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2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3</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334" name="Rectangle 333"/>
          <p:cNvSpPr/>
          <p:nvPr/>
        </p:nvSpPr>
        <p:spPr>
          <a:xfrm>
            <a:off x="5742432" y="4553712"/>
            <a:ext cx="2362200" cy="24032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0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a:t>
            </a:r>
            <a:r>
              <a:rPr lang="en-US" b="1" dirty="0" smtClean="0">
                <a:solidFill>
                  <a:schemeClr val="accent6">
                    <a:lumMod val="60000"/>
                    <a:lumOff val="40000"/>
                  </a:schemeClr>
                </a:solidFill>
                <a:effectLst>
                  <a:outerShdw blurRad="38100" dist="38100" dir="2700000" algn="tl">
                    <a:srgbClr val="000000">
                      <a:alpha val="43137"/>
                    </a:srgbClr>
                  </a:outerShdw>
                </a:effectLst>
              </a:rPr>
              <a:t>1</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335" name="Rectangle 334"/>
          <p:cNvSpPr/>
          <p:nvPr/>
        </p:nvSpPr>
        <p:spPr>
          <a:xfrm>
            <a:off x="5742432" y="4069080"/>
            <a:ext cx="2362200" cy="240323"/>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1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a:t>
            </a:r>
            <a:r>
              <a:rPr lang="en-US" b="1" dirty="0" smtClean="0">
                <a:solidFill>
                  <a:schemeClr val="accent6">
                    <a:lumMod val="60000"/>
                    <a:lumOff val="40000"/>
                  </a:schemeClr>
                </a:solidFill>
                <a:effectLst>
                  <a:outerShdw blurRad="38100" dist="38100" dir="2700000" algn="tl">
                    <a:srgbClr val="000000">
                      <a:alpha val="43137"/>
                    </a:srgbClr>
                  </a:outerShdw>
                </a:effectLst>
              </a:rPr>
              <a:t>2</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sp>
        <p:nvSpPr>
          <p:cNvPr id="336" name="Rectangle 335"/>
          <p:cNvSpPr/>
          <p:nvPr/>
        </p:nvSpPr>
        <p:spPr>
          <a:xfrm>
            <a:off x="5742432" y="3584448"/>
            <a:ext cx="2362200" cy="240323"/>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6">
                    <a:lumMod val="60000"/>
                    <a:lumOff val="40000"/>
                  </a:schemeClr>
                </a:solidFill>
                <a:effectLst>
                  <a:outerShdw blurRad="38100" dist="38100" dir="2700000" algn="tl">
                    <a:srgbClr val="000000">
                      <a:alpha val="43137"/>
                    </a:srgbClr>
                  </a:outerShdw>
                </a:effectLst>
              </a:rPr>
              <a:t>2 </a:t>
            </a:r>
            <a:r>
              <a:rPr lang="en-US" b="1" dirty="0" smtClean="0">
                <a:solidFill>
                  <a:schemeClr val="accent6">
                    <a:lumMod val="60000"/>
                    <a:lumOff val="40000"/>
                  </a:schemeClr>
                </a:solidFill>
                <a:effectLst>
                  <a:outerShdw blurRad="38100" dist="38100" dir="2700000" algn="tl">
                    <a:srgbClr val="000000">
                      <a:alpha val="43137"/>
                    </a:srgbClr>
                  </a:outerShdw>
                </a:effectLst>
                <a:sym typeface="Symbol"/>
              </a:rPr>
              <a:t> 3</a:t>
            </a:r>
            <a:endParaRPr lang="en-US" b="1" dirty="0">
              <a:solidFill>
                <a:schemeClr val="accent6">
                  <a:lumMod val="60000"/>
                  <a:lumOff val="40000"/>
                </a:schemeClr>
              </a:solidFill>
              <a:effectLst>
                <a:outerShdw blurRad="38100" dist="38100" dir="2700000" algn="tl">
                  <a:srgbClr val="000000">
                    <a:alpha val="43137"/>
                  </a:srgbClr>
                </a:outerShdw>
              </a:effectLst>
            </a:endParaRPr>
          </a:p>
        </p:txBody>
      </p:sp>
      <p:grpSp>
        <p:nvGrpSpPr>
          <p:cNvPr id="265" name="Group 264"/>
          <p:cNvGrpSpPr/>
          <p:nvPr/>
        </p:nvGrpSpPr>
        <p:grpSpPr>
          <a:xfrm>
            <a:off x="5744454" y="3112009"/>
            <a:ext cx="2362204" cy="3111051"/>
            <a:chOff x="6248543" y="3112009"/>
            <a:chExt cx="2362204" cy="3111051"/>
          </a:xfrm>
        </p:grpSpPr>
        <p:sp>
          <p:nvSpPr>
            <p:cNvPr id="266" name="Rectangle 265"/>
            <p:cNvSpPr/>
            <p:nvPr/>
          </p:nvSpPr>
          <p:spPr>
            <a:xfrm>
              <a:off x="6248543" y="3112009"/>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267" name="Rectangle 266"/>
            <p:cNvSpPr/>
            <p:nvPr/>
          </p:nvSpPr>
          <p:spPr>
            <a:xfrm>
              <a:off x="6248543" y="3347376"/>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268" name="Rectangle 267"/>
            <p:cNvSpPr/>
            <p:nvPr/>
          </p:nvSpPr>
          <p:spPr>
            <a:xfrm>
              <a:off x="6248543" y="3594348"/>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269" name="Rectangle 268"/>
            <p:cNvSpPr/>
            <p:nvPr/>
          </p:nvSpPr>
          <p:spPr>
            <a:xfrm>
              <a:off x="6248544" y="3831450"/>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270" name="Rectangle 269"/>
            <p:cNvSpPr/>
            <p:nvPr/>
          </p:nvSpPr>
          <p:spPr>
            <a:xfrm>
              <a:off x="6248544" y="4066817"/>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271" name="Rectangle 270"/>
            <p:cNvSpPr/>
            <p:nvPr/>
          </p:nvSpPr>
          <p:spPr>
            <a:xfrm>
              <a:off x="6248544" y="4302184"/>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272" name="Rectangle 271"/>
            <p:cNvSpPr/>
            <p:nvPr/>
          </p:nvSpPr>
          <p:spPr>
            <a:xfrm>
              <a:off x="6248545" y="4539286"/>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273" name="Rectangle 272"/>
            <p:cNvSpPr/>
            <p:nvPr/>
          </p:nvSpPr>
          <p:spPr>
            <a:xfrm>
              <a:off x="6248545" y="4786376"/>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274" name="Rectangle 273"/>
            <p:cNvSpPr/>
            <p:nvPr/>
          </p:nvSpPr>
          <p:spPr>
            <a:xfrm>
              <a:off x="6248545" y="5033465"/>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275" name="Rectangle 274"/>
            <p:cNvSpPr/>
            <p:nvPr/>
          </p:nvSpPr>
          <p:spPr>
            <a:xfrm>
              <a:off x="6248546" y="5270685"/>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6"/>
                </a:solidFill>
                <a:effectLst>
                  <a:outerShdw blurRad="38100" dist="38100" dir="2700000" algn="tl">
                    <a:srgbClr val="000000">
                      <a:alpha val="43137"/>
                    </a:srgbClr>
                  </a:outerShdw>
                </a:effectLst>
              </a:endParaRPr>
            </a:p>
          </p:txBody>
        </p:sp>
        <p:sp>
          <p:nvSpPr>
            <p:cNvPr id="276" name="Rectangle 275"/>
            <p:cNvSpPr/>
            <p:nvPr/>
          </p:nvSpPr>
          <p:spPr>
            <a:xfrm>
              <a:off x="6248546" y="5506052"/>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277" name="Rectangle 276"/>
            <p:cNvSpPr/>
            <p:nvPr/>
          </p:nvSpPr>
          <p:spPr>
            <a:xfrm>
              <a:off x="6248546" y="5741418"/>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sp>
          <p:nvSpPr>
            <p:cNvPr id="278" name="Rectangle 277"/>
            <p:cNvSpPr/>
            <p:nvPr/>
          </p:nvSpPr>
          <p:spPr>
            <a:xfrm>
              <a:off x="6248547" y="5985140"/>
              <a:ext cx="2362200" cy="23792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ffectLst>
                  <a:outerShdw blurRad="38100" dist="38100" dir="2700000" algn="tl">
                    <a:srgbClr val="000000">
                      <a:alpha val="43137"/>
                    </a:srgbClr>
                  </a:outerShdw>
                </a:effectLst>
              </a:endParaRPr>
            </a:p>
          </p:txBody>
        </p:sp>
      </p:grpSp>
      <p:cxnSp>
        <p:nvCxnSpPr>
          <p:cNvPr id="337" name="Straight Arrow Connector 336"/>
          <p:cNvCxnSpPr/>
          <p:nvPr/>
        </p:nvCxnSpPr>
        <p:spPr>
          <a:xfrm rot="10800000" flipV="1">
            <a:off x="4505650" y="3227457"/>
            <a:ext cx="1237672" cy="1194866"/>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9" name="TextBox 278"/>
          <p:cNvSpPr txBox="1"/>
          <p:nvPr/>
        </p:nvSpPr>
        <p:spPr>
          <a:xfrm rot="16200000">
            <a:off x="4466839" y="4224614"/>
            <a:ext cx="2164072" cy="400110"/>
          </a:xfrm>
          <a:prstGeom prst="rect">
            <a:avLst/>
          </a:prstGeom>
          <a:solidFill>
            <a:schemeClr val="bg1">
              <a:alpha val="50000"/>
            </a:schemeClr>
          </a:solidFill>
          <a:ln w="25400">
            <a:solidFill>
              <a:schemeClr val="tx1"/>
            </a:solidFill>
          </a:ln>
        </p:spPr>
        <p:txBody>
          <a:bodyPr wrap="square" rtlCol="0">
            <a:spAutoFit/>
          </a:bodyPr>
          <a:lstStyle/>
          <a:p>
            <a:pPr algn="ctr"/>
            <a:r>
              <a:rPr lang="en-US" sz="2000" dirty="0" smtClean="0"/>
              <a:t>Window</a:t>
            </a:r>
            <a:endParaRPr lang="en-US" sz="2000" dirty="0"/>
          </a:p>
        </p:txBody>
      </p:sp>
      <p:cxnSp>
        <p:nvCxnSpPr>
          <p:cNvPr id="338" name="Straight Connector 337"/>
          <p:cNvCxnSpPr/>
          <p:nvPr/>
        </p:nvCxnSpPr>
        <p:spPr>
          <a:xfrm flipV="1">
            <a:off x="2639304" y="1992923"/>
            <a:ext cx="291465" cy="117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42" name="TextBox 341"/>
          <p:cNvSpPr txBox="1"/>
          <p:nvPr/>
        </p:nvSpPr>
        <p:spPr>
          <a:xfrm>
            <a:off x="2035511" y="1571967"/>
            <a:ext cx="1354858" cy="461665"/>
          </a:xfrm>
          <a:prstGeom prst="rect">
            <a:avLst/>
          </a:prstGeom>
          <a:noFill/>
        </p:spPr>
        <p:txBody>
          <a:bodyPr wrap="none" rtlCol="0">
            <a:spAutoFit/>
          </a:bodyPr>
          <a:lstStyle/>
          <a:p>
            <a:pPr algn="ctr"/>
            <a:r>
              <a:rPr lang="en-US" sz="2400" b="1" dirty="0" smtClean="0">
                <a:solidFill>
                  <a:srgbClr val="FF0000"/>
                </a:solidFill>
                <a:latin typeface="Bradley Hand ITC" pitchFamily="66" charset="0"/>
              </a:rPr>
              <a:t>(</a:t>
            </a:r>
            <a:r>
              <a:rPr lang="en-US" sz="2400" b="1" i="1" dirty="0" smtClean="0">
                <a:solidFill>
                  <a:srgbClr val="FF0000"/>
                </a:solidFill>
                <a:latin typeface="Bradley Hand ITC" pitchFamily="66" charset="0"/>
              </a:rPr>
              <a:t>d</a:t>
            </a:r>
            <a:r>
              <a:rPr lang="en-US" sz="2400" b="1" dirty="0" smtClean="0">
                <a:solidFill>
                  <a:srgbClr val="FF0000"/>
                </a:solidFill>
                <a:latin typeface="Bradley Hand ITC" pitchFamily="66" charset="0"/>
              </a:rPr>
              <a:t>+1)-</a:t>
            </a:r>
            <a:r>
              <a:rPr lang="en-US" sz="2400" b="1" dirty="0" err="1" smtClean="0">
                <a:solidFill>
                  <a:srgbClr val="FF0000"/>
                </a:solidFill>
                <a:latin typeface="Bradley Hand ITC" pitchFamily="66" charset="0"/>
              </a:rPr>
              <a:t>st</a:t>
            </a:r>
            <a:endParaRPr lang="en-US" sz="2400" b="1" dirty="0">
              <a:solidFill>
                <a:srgbClr val="FF0000"/>
              </a:solidFill>
              <a:latin typeface="Bradley Hand ITC" pitchFamily="66" charset="0"/>
            </a:endParaRPr>
          </a:p>
        </p:txBody>
      </p:sp>
      <p:cxnSp>
        <p:nvCxnSpPr>
          <p:cNvPr id="343" name="Straight Connector 342"/>
          <p:cNvCxnSpPr/>
          <p:nvPr/>
        </p:nvCxnSpPr>
        <p:spPr>
          <a:xfrm flipV="1">
            <a:off x="2029709" y="2391508"/>
            <a:ext cx="467306" cy="117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45" name="TextBox 344"/>
          <p:cNvSpPr txBox="1"/>
          <p:nvPr/>
        </p:nvSpPr>
        <p:spPr>
          <a:xfrm>
            <a:off x="2094127" y="2017442"/>
            <a:ext cx="352982" cy="461665"/>
          </a:xfrm>
          <a:prstGeom prst="rect">
            <a:avLst/>
          </a:prstGeom>
          <a:noFill/>
        </p:spPr>
        <p:txBody>
          <a:bodyPr wrap="none" rtlCol="0">
            <a:spAutoFit/>
          </a:bodyPr>
          <a:lstStyle/>
          <a:p>
            <a:pPr algn="ctr"/>
            <a:r>
              <a:rPr lang="en-US" sz="2400" b="1" i="1" dirty="0" smtClean="0">
                <a:solidFill>
                  <a:srgbClr val="FF0000"/>
                </a:solidFill>
                <a:latin typeface="Bradley Hand ITC" pitchFamily="66" charset="0"/>
              </a:rPr>
              <a:t>d</a:t>
            </a:r>
            <a:endParaRPr lang="en-US" sz="2400" b="1" i="1" dirty="0">
              <a:solidFill>
                <a:srgbClr val="FF0000"/>
              </a:solidFill>
              <a:latin typeface="Bradley Hand ITC" pitchFamily="66" charset="0"/>
            </a:endParaRPr>
          </a:p>
        </p:txBody>
      </p:sp>
      <p:cxnSp>
        <p:nvCxnSpPr>
          <p:cNvPr id="346" name="Straight Connector 345"/>
          <p:cNvCxnSpPr/>
          <p:nvPr/>
        </p:nvCxnSpPr>
        <p:spPr>
          <a:xfrm flipV="1">
            <a:off x="2029710" y="2766645"/>
            <a:ext cx="467306" cy="117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47" name="TextBox 346"/>
          <p:cNvSpPr txBox="1"/>
          <p:nvPr/>
        </p:nvSpPr>
        <p:spPr>
          <a:xfrm>
            <a:off x="2094128" y="2392579"/>
            <a:ext cx="352982" cy="461665"/>
          </a:xfrm>
          <a:prstGeom prst="rect">
            <a:avLst/>
          </a:prstGeom>
          <a:noFill/>
        </p:spPr>
        <p:txBody>
          <a:bodyPr wrap="none" rtlCol="0">
            <a:spAutoFit/>
          </a:bodyPr>
          <a:lstStyle/>
          <a:p>
            <a:pPr algn="ctr"/>
            <a:r>
              <a:rPr lang="en-US" sz="2400" b="1" i="1" dirty="0" smtClean="0">
                <a:solidFill>
                  <a:srgbClr val="FF0000"/>
                </a:solidFill>
                <a:latin typeface="Bradley Hand ITC" pitchFamily="66" charset="0"/>
              </a:rPr>
              <a:t>d</a:t>
            </a:r>
            <a:endParaRPr lang="en-US" sz="2400" b="1" i="1" dirty="0">
              <a:solidFill>
                <a:srgbClr val="FF0000"/>
              </a:solidFill>
              <a:latin typeface="Bradley Hand ITC" pitchFamily="66" charset="0"/>
            </a:endParaRPr>
          </a:p>
        </p:txBody>
      </p:sp>
    </p:spTree>
    <p:custDataLst>
      <p:tags r:id="rId1"/>
    </p:custDataLst>
  </p:cSld>
  <p:clrMapOvr>
    <a:masterClrMapping/>
  </p:clrMapOvr>
  <p:transition advTm="68343"/>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Finite Differences to Finite Elements</a:t>
            </a:r>
            <a:endParaRPr lang="en-US" dirty="0"/>
          </a:p>
        </p:txBody>
      </p:sp>
      <p:sp>
        <p:nvSpPr>
          <p:cNvPr id="3" name="Content Placeholder 2"/>
          <p:cNvSpPr>
            <a:spLocks noGrp="1"/>
          </p:cNvSpPr>
          <p:nvPr>
            <p:ph idx="1"/>
          </p:nvPr>
        </p:nvSpPr>
        <p:spPr>
          <a:xfrm>
            <a:off x="3247292" y="4466491"/>
            <a:ext cx="5515708" cy="1957754"/>
          </a:xfrm>
        </p:spPr>
        <p:txBody>
          <a:bodyPr>
            <a:normAutofit/>
          </a:bodyPr>
          <a:lstStyle/>
          <a:p>
            <a:pPr marL="0" indent="0">
              <a:buNone/>
            </a:pPr>
            <a:r>
              <a:rPr lang="en-US" dirty="0" smtClean="0"/>
              <a:t>The derivative of a </a:t>
            </a:r>
            <a:r>
              <a:rPr lang="en-US" i="1" dirty="0" smtClean="0"/>
              <a:t>d</a:t>
            </a:r>
            <a:r>
              <a:rPr lang="en-US" dirty="0" smtClean="0"/>
              <a:t>-</a:t>
            </a:r>
            <a:r>
              <a:rPr lang="en-US" dirty="0" err="1" smtClean="0"/>
              <a:t>th</a:t>
            </a:r>
            <a:r>
              <a:rPr lang="en-US" dirty="0" smtClean="0"/>
              <a:t> order element is the difference of elements of order </a:t>
            </a:r>
            <a:r>
              <a:rPr lang="en-US" i="1" dirty="0" smtClean="0"/>
              <a:t>d</a:t>
            </a:r>
            <a:r>
              <a:rPr lang="en-US" dirty="0" smtClean="0"/>
              <a:t>-1.</a:t>
            </a:r>
            <a:endParaRPr lang="en-US" sz="1050" dirty="0" smtClean="0"/>
          </a:p>
        </p:txBody>
      </p:sp>
      <p:sp>
        <p:nvSpPr>
          <p:cNvPr id="49" name="Rectangle 48"/>
          <p:cNvSpPr>
            <a:spLocks noChangeAspect="1"/>
          </p:cNvSpPr>
          <p:nvPr/>
        </p:nvSpPr>
        <p:spPr>
          <a:xfrm>
            <a:off x="3892053" y="1945192"/>
            <a:ext cx="118872" cy="118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a:spLocks noChangeAspect="1"/>
          </p:cNvSpPr>
          <p:nvPr/>
        </p:nvSpPr>
        <p:spPr>
          <a:xfrm>
            <a:off x="4794725" y="1687287"/>
            <a:ext cx="118872" cy="118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a:spLocks noChangeAspect="1"/>
          </p:cNvSpPr>
          <p:nvPr/>
        </p:nvSpPr>
        <p:spPr>
          <a:xfrm>
            <a:off x="5709120" y="1945194"/>
            <a:ext cx="118872" cy="118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a:spLocks noChangeAspect="1"/>
          </p:cNvSpPr>
          <p:nvPr/>
        </p:nvSpPr>
        <p:spPr>
          <a:xfrm>
            <a:off x="6635238" y="1359045"/>
            <a:ext cx="118872" cy="118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a:spLocks noChangeAspect="1"/>
          </p:cNvSpPr>
          <p:nvPr/>
        </p:nvSpPr>
        <p:spPr>
          <a:xfrm>
            <a:off x="7549633" y="1827966"/>
            <a:ext cx="118872" cy="118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a:endCxn id="49" idx="2"/>
          </p:cNvCxnSpPr>
          <p:nvPr/>
        </p:nvCxnSpPr>
        <p:spPr>
          <a:xfrm rot="5400000" flipH="1" flipV="1">
            <a:off x="3735021" y="2279713"/>
            <a:ext cx="432116" cy="819"/>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endCxn id="50" idx="2"/>
          </p:cNvCxnSpPr>
          <p:nvPr/>
        </p:nvCxnSpPr>
        <p:spPr>
          <a:xfrm rot="5400000" flipH="1" flipV="1">
            <a:off x="4414956" y="2244545"/>
            <a:ext cx="877590" cy="819"/>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51" idx="2"/>
          </p:cNvCxnSpPr>
          <p:nvPr/>
        </p:nvCxnSpPr>
        <p:spPr>
          <a:xfrm rot="5400000">
            <a:off x="5557956" y="2273856"/>
            <a:ext cx="420390" cy="810"/>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endCxn id="52" idx="2"/>
          </p:cNvCxnSpPr>
          <p:nvPr/>
        </p:nvCxnSpPr>
        <p:spPr>
          <a:xfrm rot="5400000" flipH="1" flipV="1">
            <a:off x="6103081" y="2056986"/>
            <a:ext cx="1170661" cy="12525"/>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53" idx="2"/>
          </p:cNvCxnSpPr>
          <p:nvPr/>
        </p:nvCxnSpPr>
        <p:spPr>
          <a:xfrm rot="16200000" flipV="1">
            <a:off x="7258199" y="2297708"/>
            <a:ext cx="701740" cy="0"/>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3949864" y="2532142"/>
            <a:ext cx="3670116" cy="269634"/>
            <a:chOff x="913607" y="2380579"/>
            <a:chExt cx="3670116" cy="269634"/>
          </a:xfrm>
        </p:grpSpPr>
        <p:cxnSp>
          <p:nvCxnSpPr>
            <p:cNvPr id="60" name="Straight Connector 59"/>
            <p:cNvCxnSpPr/>
            <p:nvPr/>
          </p:nvCxnSpPr>
          <p:spPr>
            <a:xfrm>
              <a:off x="914400" y="2508738"/>
              <a:ext cx="366932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flipH="1" flipV="1">
              <a:off x="791309" y="2502877"/>
              <a:ext cx="246184" cy="1588"/>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flipH="1" flipV="1">
              <a:off x="1693981" y="2502878"/>
              <a:ext cx="246184" cy="1588"/>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flipH="1" flipV="1">
              <a:off x="2608376" y="2514602"/>
              <a:ext cx="246184" cy="1588"/>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flipH="1" flipV="1">
              <a:off x="3522771" y="2514603"/>
              <a:ext cx="246184" cy="1588"/>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flipH="1" flipV="1">
              <a:off x="4448889" y="2526327"/>
              <a:ext cx="246184" cy="1588"/>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cxnSp>
        <p:nvCxnSpPr>
          <p:cNvPr id="66" name="Straight Arrow Connector 65"/>
          <p:cNvCxnSpPr/>
          <p:nvPr/>
        </p:nvCxnSpPr>
        <p:spPr>
          <a:xfrm rot="5400000" flipH="1" flipV="1">
            <a:off x="4249609" y="2502036"/>
            <a:ext cx="2930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5169871" y="2789252"/>
            <a:ext cx="234465" cy="0"/>
          </a:xfrm>
          <a:prstGeom prst="straightConnector1">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16200000" flipH="1">
            <a:off x="5979166" y="2413709"/>
            <a:ext cx="468920" cy="807"/>
          </a:xfrm>
          <a:prstGeom prst="straightConnector1">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16200000" flipH="1">
            <a:off x="6934595" y="2900219"/>
            <a:ext cx="457200" cy="800"/>
          </a:xfrm>
          <a:prstGeom prst="straightConnector1">
            <a:avLst/>
          </a:prstGeom>
          <a:ln w="25400">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4865072" y="3023721"/>
            <a:ext cx="1822230" cy="369332"/>
          </a:xfrm>
          <a:prstGeom prst="rect">
            <a:avLst/>
          </a:prstGeom>
          <a:noFill/>
        </p:spPr>
        <p:txBody>
          <a:bodyPr wrap="none" rtlCol="0">
            <a:spAutoFit/>
          </a:bodyPr>
          <a:lstStyle/>
          <a:p>
            <a:r>
              <a:rPr lang="en-US" dirty="0" smtClean="0">
                <a:solidFill>
                  <a:srgbClr val="FF0000"/>
                </a:solidFill>
              </a:rPr>
              <a:t>Finite Differences</a:t>
            </a:r>
            <a:endParaRPr lang="en-US" dirty="0">
              <a:solidFill>
                <a:srgbClr val="FF0000"/>
              </a:solidFill>
            </a:endParaRPr>
          </a:p>
        </p:txBody>
      </p:sp>
      <p:grpSp>
        <p:nvGrpSpPr>
          <p:cNvPr id="107" name="Group 106"/>
          <p:cNvGrpSpPr/>
          <p:nvPr/>
        </p:nvGrpSpPr>
        <p:grpSpPr>
          <a:xfrm>
            <a:off x="902689" y="1641249"/>
            <a:ext cx="1840523" cy="1354058"/>
            <a:chOff x="902689" y="1641249"/>
            <a:chExt cx="1840523" cy="1354058"/>
          </a:xfrm>
        </p:grpSpPr>
        <p:grpSp>
          <p:nvGrpSpPr>
            <p:cNvPr id="70" name="Group 69"/>
            <p:cNvGrpSpPr/>
            <p:nvPr/>
          </p:nvGrpSpPr>
          <p:grpSpPr>
            <a:xfrm>
              <a:off x="913608" y="2403248"/>
              <a:ext cx="1829604" cy="352473"/>
              <a:chOff x="913607" y="2380579"/>
              <a:chExt cx="3670116" cy="269634"/>
            </a:xfrm>
          </p:grpSpPr>
          <p:cxnSp>
            <p:nvCxnSpPr>
              <p:cNvPr id="71" name="Straight Connector 70"/>
              <p:cNvCxnSpPr/>
              <p:nvPr/>
            </p:nvCxnSpPr>
            <p:spPr>
              <a:xfrm>
                <a:off x="914400" y="2508738"/>
                <a:ext cx="366932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flipH="1" flipV="1">
                <a:off x="791309" y="2502877"/>
                <a:ext cx="246184" cy="1588"/>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flipH="1" flipV="1">
                <a:off x="2608376" y="2514602"/>
                <a:ext cx="246184" cy="1588"/>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flipH="1" flipV="1">
                <a:off x="4448889" y="2526327"/>
                <a:ext cx="246184" cy="1588"/>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902689" y="1641249"/>
              <a:ext cx="1828801" cy="937845"/>
              <a:chOff x="1817083" y="3059732"/>
              <a:chExt cx="1828801" cy="937845"/>
            </a:xfrm>
          </p:grpSpPr>
          <p:cxnSp>
            <p:nvCxnSpPr>
              <p:cNvPr id="78" name="Straight Connector 77"/>
              <p:cNvCxnSpPr/>
              <p:nvPr/>
            </p:nvCxnSpPr>
            <p:spPr>
              <a:xfrm flipV="1">
                <a:off x="1817083" y="3083177"/>
                <a:ext cx="914400" cy="9144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0800000">
                <a:off x="2731484" y="3059732"/>
                <a:ext cx="914400" cy="9144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95" name="TextBox 94"/>
            <p:cNvSpPr txBox="1"/>
            <p:nvPr/>
          </p:nvSpPr>
          <p:spPr>
            <a:xfrm>
              <a:off x="914421" y="2625975"/>
              <a:ext cx="1828770" cy="369332"/>
            </a:xfrm>
            <a:prstGeom prst="rect">
              <a:avLst/>
            </a:prstGeom>
            <a:noFill/>
          </p:spPr>
          <p:txBody>
            <a:bodyPr wrap="none" rtlCol="0">
              <a:spAutoFit/>
            </a:bodyPr>
            <a:lstStyle/>
            <a:p>
              <a:r>
                <a:rPr lang="en-US" dirty="0" smtClean="0"/>
                <a:t>1</a:t>
              </a:r>
              <a:r>
                <a:rPr lang="en-US" baseline="30000" dirty="0" smtClean="0"/>
                <a:t>st</a:t>
              </a:r>
              <a:r>
                <a:rPr lang="en-US" dirty="0" smtClean="0"/>
                <a:t>-order Element</a:t>
              </a:r>
              <a:endParaRPr lang="en-US" dirty="0"/>
            </a:p>
          </p:txBody>
        </p:sp>
      </p:grpSp>
      <p:grpSp>
        <p:nvGrpSpPr>
          <p:cNvPr id="108" name="Group 107"/>
          <p:cNvGrpSpPr/>
          <p:nvPr/>
        </p:nvGrpSpPr>
        <p:grpSpPr>
          <a:xfrm>
            <a:off x="844084" y="4349263"/>
            <a:ext cx="1939505" cy="1817071"/>
            <a:chOff x="844084" y="3751390"/>
            <a:chExt cx="1939505" cy="1817071"/>
          </a:xfrm>
        </p:grpSpPr>
        <p:grpSp>
          <p:nvGrpSpPr>
            <p:cNvPr id="81" name="Group 80"/>
            <p:cNvGrpSpPr/>
            <p:nvPr/>
          </p:nvGrpSpPr>
          <p:grpSpPr>
            <a:xfrm>
              <a:off x="902697" y="3751390"/>
              <a:ext cx="914400" cy="926122"/>
              <a:chOff x="5474667" y="3704498"/>
              <a:chExt cx="914400" cy="926122"/>
            </a:xfrm>
          </p:grpSpPr>
          <p:cxnSp>
            <p:nvCxnSpPr>
              <p:cNvPr id="82" name="Straight Connector 81"/>
              <p:cNvCxnSpPr/>
              <p:nvPr/>
            </p:nvCxnSpPr>
            <p:spPr>
              <a:xfrm flipV="1">
                <a:off x="5486383" y="3716220"/>
                <a:ext cx="0" cy="914400"/>
              </a:xfrm>
              <a:prstGeom prst="line">
                <a:avLst/>
              </a:prstGeom>
              <a:ln w="2540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0800000">
                <a:off x="5474667" y="3704503"/>
                <a:ext cx="914400" cy="0"/>
              </a:xfrm>
              <a:prstGeom prst="line">
                <a:avLst/>
              </a:prstGeom>
              <a:ln w="2540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6389055" y="3704498"/>
                <a:ext cx="0" cy="914400"/>
              </a:xfrm>
              <a:prstGeom prst="line">
                <a:avLst/>
              </a:prstGeom>
              <a:ln w="25400">
                <a:solidFill>
                  <a:srgbClr val="92D050"/>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flipV="1">
              <a:off x="1817092" y="4642339"/>
              <a:ext cx="914400" cy="926122"/>
              <a:chOff x="5474667" y="3704498"/>
              <a:chExt cx="914400" cy="926122"/>
            </a:xfrm>
          </p:grpSpPr>
          <p:cxnSp>
            <p:nvCxnSpPr>
              <p:cNvPr id="87" name="Straight Connector 86"/>
              <p:cNvCxnSpPr/>
              <p:nvPr/>
            </p:nvCxnSpPr>
            <p:spPr>
              <a:xfrm flipV="1">
                <a:off x="5486383" y="3716220"/>
                <a:ext cx="0" cy="914400"/>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0800000">
                <a:off x="5474667" y="3704503"/>
                <a:ext cx="914400" cy="0"/>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6389055" y="3704498"/>
                <a:ext cx="0" cy="914400"/>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913609" y="4501666"/>
              <a:ext cx="1829604" cy="352473"/>
              <a:chOff x="913607" y="2380579"/>
              <a:chExt cx="3670116" cy="269634"/>
            </a:xfrm>
          </p:grpSpPr>
          <p:cxnSp>
            <p:nvCxnSpPr>
              <p:cNvPr id="91" name="Straight Connector 90"/>
              <p:cNvCxnSpPr/>
              <p:nvPr/>
            </p:nvCxnSpPr>
            <p:spPr>
              <a:xfrm>
                <a:off x="914400" y="2508738"/>
                <a:ext cx="366932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flipH="1" flipV="1">
                <a:off x="791309" y="2502877"/>
                <a:ext cx="246184" cy="1588"/>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5400000" flipH="1" flipV="1">
                <a:off x="2608376" y="2514602"/>
                <a:ext cx="246184" cy="1588"/>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flipH="1" flipV="1">
                <a:off x="4448889" y="2526327"/>
                <a:ext cx="246184" cy="1588"/>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96" name="TextBox 95"/>
            <p:cNvSpPr txBox="1"/>
            <p:nvPr/>
          </p:nvSpPr>
          <p:spPr>
            <a:xfrm>
              <a:off x="844084" y="4724393"/>
              <a:ext cx="1939505" cy="369332"/>
            </a:xfrm>
            <a:prstGeom prst="rect">
              <a:avLst/>
            </a:prstGeom>
            <a:noFill/>
          </p:spPr>
          <p:txBody>
            <a:bodyPr wrap="none" rtlCol="0">
              <a:spAutoFit/>
            </a:bodyPr>
            <a:lstStyle/>
            <a:p>
              <a:r>
                <a:rPr lang="en-US" dirty="0" smtClean="0"/>
                <a:t>0</a:t>
              </a:r>
              <a:r>
                <a:rPr lang="en-US" baseline="30000" dirty="0" smtClean="0"/>
                <a:t>th</a:t>
              </a:r>
              <a:r>
                <a:rPr lang="en-US" dirty="0" smtClean="0"/>
                <a:t>-order Elements</a:t>
              </a:r>
              <a:endParaRPr lang="en-US" dirty="0"/>
            </a:p>
          </p:txBody>
        </p:sp>
      </p:grpSp>
      <p:cxnSp>
        <p:nvCxnSpPr>
          <p:cNvPr id="97" name="Straight Connector 96"/>
          <p:cNvCxnSpPr>
            <a:stCxn id="50" idx="1"/>
            <a:endCxn id="49" idx="3"/>
          </p:cNvCxnSpPr>
          <p:nvPr/>
        </p:nvCxnSpPr>
        <p:spPr>
          <a:xfrm rot="10800000" flipV="1">
            <a:off x="4010925" y="1746722"/>
            <a:ext cx="783800" cy="257905"/>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50" idx="3"/>
            <a:endCxn id="51" idx="1"/>
          </p:cNvCxnSpPr>
          <p:nvPr/>
        </p:nvCxnSpPr>
        <p:spPr>
          <a:xfrm>
            <a:off x="4913597" y="1746723"/>
            <a:ext cx="795523" cy="257907"/>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51" idx="3"/>
            <a:endCxn id="52" idx="1"/>
          </p:cNvCxnSpPr>
          <p:nvPr/>
        </p:nvCxnSpPr>
        <p:spPr>
          <a:xfrm flipV="1">
            <a:off x="5827992" y="1418481"/>
            <a:ext cx="807246" cy="586149"/>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53" idx="1"/>
            <a:endCxn id="52" idx="3"/>
          </p:cNvCxnSpPr>
          <p:nvPr/>
        </p:nvCxnSpPr>
        <p:spPr>
          <a:xfrm rot="10800000">
            <a:off x="6754111" y="1418482"/>
            <a:ext cx="795523" cy="468921"/>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4067909" y="3633318"/>
            <a:ext cx="3452933" cy="369332"/>
          </a:xfrm>
          <a:prstGeom prst="rect">
            <a:avLst/>
          </a:prstGeom>
          <a:noFill/>
        </p:spPr>
        <p:txBody>
          <a:bodyPr wrap="none" rtlCol="0">
            <a:spAutoFit/>
          </a:bodyPr>
          <a:lstStyle/>
          <a:p>
            <a:r>
              <a:rPr lang="en-US" dirty="0" smtClean="0">
                <a:solidFill>
                  <a:srgbClr val="FF0000"/>
                </a:solidFill>
              </a:rPr>
              <a:t>Coefficients of Derivative Elements</a:t>
            </a:r>
            <a:endParaRPr lang="en-US" dirty="0">
              <a:solidFill>
                <a:srgbClr val="FF0000"/>
              </a:solidFill>
            </a:endParaRPr>
          </a:p>
        </p:txBody>
      </p:sp>
      <p:cxnSp>
        <p:nvCxnSpPr>
          <p:cNvPr id="103" name="Straight Arrow Connector 102"/>
          <p:cNvCxnSpPr/>
          <p:nvPr/>
        </p:nvCxnSpPr>
        <p:spPr>
          <a:xfrm rot="5400000">
            <a:off x="5547587" y="3516146"/>
            <a:ext cx="457200" cy="1588"/>
          </a:xfrm>
          <a:prstGeom prst="straightConnector1">
            <a:avLst/>
          </a:prstGeom>
          <a:ln w="50800">
            <a:solidFill>
              <a:srgbClr val="FF0000"/>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05" name="Down Arrow 104"/>
          <p:cNvSpPr/>
          <p:nvPr/>
        </p:nvSpPr>
        <p:spPr>
          <a:xfrm>
            <a:off x="1699847" y="3212121"/>
            <a:ext cx="222738" cy="8909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1078544" y="3470032"/>
            <a:ext cx="1460464" cy="276999"/>
          </a:xfrm>
          <a:prstGeom prst="rect">
            <a:avLst/>
          </a:prstGeom>
          <a:solidFill>
            <a:schemeClr val="bg1"/>
          </a:solidFill>
          <a:ln w="25400">
            <a:solidFill>
              <a:schemeClr val="tx2"/>
            </a:solidFill>
          </a:ln>
        </p:spPr>
        <p:txBody>
          <a:bodyPr wrap="none" lIns="45720" tIns="0" rIns="45720" bIns="0" rtlCol="0">
            <a:spAutoFit/>
          </a:bodyPr>
          <a:lstStyle/>
          <a:p>
            <a:r>
              <a:rPr lang="en-US" dirty="0" smtClean="0"/>
              <a:t>Differentiation</a:t>
            </a:r>
            <a:endParaRPr lang="en-US" dirty="0"/>
          </a:p>
        </p:txBody>
      </p:sp>
    </p:spTree>
    <p:custDataLst>
      <p:tags r:id="rId1"/>
    </p:custDataLst>
  </p:cSld>
  <p:clrMapOvr>
    <a:masterClrMapping/>
  </p:clrMapOvr>
  <p:transition advTm="683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6" grpId="0"/>
      <p:bldP spid="101" grpId="0"/>
      <p:bldP spid="105" grpId="0" animBg="1"/>
      <p:bldP spid="10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Second-Order Elements</a:t>
            </a:r>
            <a:endParaRPr lang="en-US" dirty="0"/>
          </a:p>
        </p:txBody>
      </p:sp>
      <p:sp>
        <p:nvSpPr>
          <p:cNvPr id="3" name="Content Placeholder 2"/>
          <p:cNvSpPr>
            <a:spLocks noGrp="1"/>
          </p:cNvSpPr>
          <p:nvPr>
            <p:ph idx="1"/>
          </p:nvPr>
        </p:nvSpPr>
        <p:spPr>
          <a:xfrm>
            <a:off x="457200" y="1120842"/>
            <a:ext cx="8229600" cy="4525963"/>
          </a:xfrm>
        </p:spPr>
        <p:txBody>
          <a:bodyPr>
            <a:normAutofit/>
          </a:bodyPr>
          <a:lstStyle/>
          <a:p>
            <a:pPr marL="231775" indent="0">
              <a:buNone/>
            </a:pPr>
            <a:r>
              <a:rPr lang="en-US" dirty="0" smtClean="0"/>
              <a:t>Which order element</a:t>
            </a:r>
            <a:br>
              <a:rPr lang="en-US" dirty="0" smtClean="0"/>
            </a:br>
            <a:r>
              <a:rPr lang="en-US" dirty="0" smtClean="0"/>
              <a:t>converges fastest to an</a:t>
            </a:r>
            <a:br>
              <a:rPr lang="en-US" dirty="0" smtClean="0"/>
            </a:br>
            <a:r>
              <a:rPr lang="en-US" dirty="0" smtClean="0"/>
              <a:t>accurate solution?</a:t>
            </a:r>
            <a:endParaRPr lang="en-US" dirty="0"/>
          </a:p>
        </p:txBody>
      </p:sp>
      <p:pic>
        <p:nvPicPr>
          <p:cNvPr id="125954" name="Picture 2" descr="F:\Talks\SIG-08\Order\car.jpg"/>
          <p:cNvPicPr>
            <a:picLocks noChangeAspect="1" noChangeArrowheads="1"/>
          </p:cNvPicPr>
          <p:nvPr/>
        </p:nvPicPr>
        <p:blipFill>
          <a:blip r:embed="rId4" cstate="print"/>
          <a:srcRect/>
          <a:stretch>
            <a:fillRect/>
          </a:stretch>
        </p:blipFill>
        <p:spPr bwMode="auto">
          <a:xfrm>
            <a:off x="304800" y="2965554"/>
            <a:ext cx="2271347" cy="1703510"/>
          </a:xfrm>
          <a:prstGeom prst="rect">
            <a:avLst/>
          </a:prstGeom>
          <a:noFill/>
        </p:spPr>
      </p:pic>
      <p:pic>
        <p:nvPicPr>
          <p:cNvPr id="125955" name="Picture 3" descr="F:\Talks\SIG-08\Order\car.vector.bmp"/>
          <p:cNvPicPr>
            <a:picLocks noChangeAspect="1" noChangeArrowheads="1"/>
          </p:cNvPicPr>
          <p:nvPr/>
        </p:nvPicPr>
        <p:blipFill>
          <a:blip r:embed="rId5" cstate="print"/>
          <a:srcRect/>
          <a:stretch>
            <a:fillRect/>
          </a:stretch>
        </p:blipFill>
        <p:spPr bwMode="auto">
          <a:xfrm>
            <a:off x="2978834" y="2964791"/>
            <a:ext cx="2278967" cy="1709225"/>
          </a:xfrm>
          <a:prstGeom prst="rect">
            <a:avLst/>
          </a:prstGeom>
          <a:noFill/>
        </p:spPr>
      </p:pic>
      <p:sp>
        <p:nvSpPr>
          <p:cNvPr id="142" name="Right Arrow 141"/>
          <p:cNvSpPr/>
          <p:nvPr/>
        </p:nvSpPr>
        <p:spPr>
          <a:xfrm>
            <a:off x="2486893" y="3790620"/>
            <a:ext cx="594946" cy="175846"/>
          </a:xfrm>
          <a:prstGeom prst="rightArrow">
            <a:avLst/>
          </a:prstGeom>
          <a:solidFill>
            <a:schemeClr val="tx1"/>
          </a:solidFill>
          <a:ln w="12700">
            <a:solidFill>
              <a:schemeClr val="tx1"/>
            </a:solidFill>
          </a:ln>
          <a:effectLst>
            <a:outerShdw blurRad="635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3" name="TextBox 142"/>
          <p:cNvSpPr txBox="1"/>
          <p:nvPr/>
        </p:nvSpPr>
        <p:spPr>
          <a:xfrm>
            <a:off x="588306" y="4583668"/>
            <a:ext cx="1723598" cy="369332"/>
          </a:xfrm>
          <a:prstGeom prst="rect">
            <a:avLst/>
          </a:prstGeom>
          <a:noFill/>
        </p:spPr>
        <p:txBody>
          <a:bodyPr wrap="square" rtlCol="0">
            <a:spAutoFit/>
          </a:bodyPr>
          <a:lstStyle/>
          <a:p>
            <a:r>
              <a:rPr lang="en-US" dirty="0" smtClean="0"/>
              <a:t>Original Image</a:t>
            </a:r>
            <a:endParaRPr lang="en-US" dirty="0"/>
          </a:p>
        </p:txBody>
      </p:sp>
      <p:sp>
        <p:nvSpPr>
          <p:cNvPr id="144" name="TextBox 143"/>
          <p:cNvSpPr txBox="1"/>
          <p:nvPr/>
        </p:nvSpPr>
        <p:spPr>
          <a:xfrm>
            <a:off x="3200400" y="4583668"/>
            <a:ext cx="1919774" cy="369332"/>
          </a:xfrm>
          <a:prstGeom prst="rect">
            <a:avLst/>
          </a:prstGeom>
          <a:noFill/>
        </p:spPr>
        <p:txBody>
          <a:bodyPr wrap="square" rtlCol="0">
            <a:spAutoFit/>
          </a:bodyPr>
          <a:lstStyle/>
          <a:p>
            <a:r>
              <a:rPr lang="en-US" dirty="0" smtClean="0"/>
              <a:t>Image Gradients</a:t>
            </a:r>
            <a:endParaRPr lang="en-US" dirty="0"/>
          </a:p>
        </p:txBody>
      </p:sp>
      <p:cxnSp>
        <p:nvCxnSpPr>
          <p:cNvPr id="152" name="Elbow Connector 151"/>
          <p:cNvCxnSpPr>
            <a:stCxn id="125955" idx="3"/>
            <a:endCxn id="125959" idx="1"/>
          </p:cNvCxnSpPr>
          <p:nvPr/>
        </p:nvCxnSpPr>
        <p:spPr>
          <a:xfrm flipV="1">
            <a:off x="5257801" y="2000250"/>
            <a:ext cx="1371599" cy="1857254"/>
          </a:xfrm>
          <a:prstGeom prst="bentConnector3">
            <a:avLst>
              <a:gd name="adj1" fmla="val 50000"/>
            </a:avLst>
          </a:prstGeom>
          <a:ln w="76200">
            <a:solidFill>
              <a:schemeClr val="tx1"/>
            </a:solidFill>
            <a:tailEnd type="triangle" w="sm"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0" name="Elbow Connector 159"/>
          <p:cNvCxnSpPr>
            <a:stCxn id="125955" idx="3"/>
            <a:endCxn id="125961" idx="1"/>
          </p:cNvCxnSpPr>
          <p:nvPr/>
        </p:nvCxnSpPr>
        <p:spPr>
          <a:xfrm>
            <a:off x="5257801" y="3857504"/>
            <a:ext cx="1371599" cy="1876546"/>
          </a:xfrm>
          <a:prstGeom prst="bentConnector3">
            <a:avLst>
              <a:gd name="adj1" fmla="val 50000"/>
            </a:avLst>
          </a:prstGeom>
          <a:ln w="76200">
            <a:solidFill>
              <a:schemeClr val="tx1"/>
            </a:solidFill>
            <a:tailEnd type="triangle" w="sm"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a:stCxn id="125955" idx="3"/>
            <a:endCxn id="125960" idx="1"/>
          </p:cNvCxnSpPr>
          <p:nvPr/>
        </p:nvCxnSpPr>
        <p:spPr>
          <a:xfrm>
            <a:off x="5257800" y="3857504"/>
            <a:ext cx="1371599" cy="410"/>
          </a:xfrm>
          <a:prstGeom prst="straightConnector1">
            <a:avLst/>
          </a:prstGeom>
          <a:ln w="76200">
            <a:solidFill>
              <a:schemeClr val="tx1"/>
            </a:solidFill>
            <a:tailEnd type="triangle" w="sm"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 name="Group 25"/>
          <p:cNvGrpSpPr/>
          <p:nvPr/>
        </p:nvGrpSpPr>
        <p:grpSpPr>
          <a:xfrm>
            <a:off x="6646336" y="1185334"/>
            <a:ext cx="2267712" cy="1700784"/>
            <a:chOff x="6781800" y="1219200"/>
            <a:chExt cx="2267712" cy="1700784"/>
          </a:xfrm>
        </p:grpSpPr>
        <p:pic>
          <p:nvPicPr>
            <p:cNvPr id="125963" name="Picture 11" descr="F:\Talks\SIG-08\Order\car.1.diff.jpg"/>
            <p:cNvPicPr>
              <a:picLocks noChangeAspect="1" noChangeArrowheads="1"/>
            </p:cNvPicPr>
            <p:nvPr/>
          </p:nvPicPr>
          <p:blipFill>
            <a:blip r:embed="rId6" cstate="print"/>
            <a:srcRect/>
            <a:stretch>
              <a:fillRect/>
            </a:stretch>
          </p:blipFill>
          <p:spPr bwMode="auto">
            <a:xfrm>
              <a:off x="6781800" y="1219200"/>
              <a:ext cx="2267712" cy="1700784"/>
            </a:xfrm>
            <a:prstGeom prst="rect">
              <a:avLst/>
            </a:prstGeom>
            <a:noFill/>
            <a:ln>
              <a:solidFill>
                <a:schemeClr val="tx1"/>
              </a:solidFill>
            </a:ln>
          </p:spPr>
        </p:pic>
        <p:sp>
          <p:nvSpPr>
            <p:cNvPr id="193" name="TextBox 192"/>
            <p:cNvSpPr txBox="1"/>
            <p:nvPr/>
          </p:nvSpPr>
          <p:spPr>
            <a:xfrm>
              <a:off x="7135092" y="2514600"/>
              <a:ext cx="1578702" cy="369332"/>
            </a:xfrm>
            <a:prstGeom prst="rect">
              <a:avLst/>
            </a:prstGeom>
            <a:solidFill>
              <a:schemeClr val="bg1">
                <a:lumMod val="75000"/>
                <a:alpha val="80000"/>
              </a:schemeClr>
            </a:solidFill>
            <a:ln>
              <a:solidFill>
                <a:schemeClr val="tx1"/>
              </a:solidFill>
            </a:ln>
          </p:spPr>
          <p:txBody>
            <a:bodyPr wrap="none" rtlCol="0">
              <a:spAutoFit/>
            </a:bodyPr>
            <a:lstStyle/>
            <a:p>
              <a:r>
                <a:rPr lang="en-US" dirty="0" smtClean="0"/>
                <a:t>1</a:t>
              </a:r>
              <a:r>
                <a:rPr lang="en-US" baseline="30000" dirty="0" smtClean="0"/>
                <a:t>st</a:t>
              </a:r>
              <a:r>
                <a:rPr lang="en-US" dirty="0" smtClean="0"/>
                <a:t>-order error</a:t>
              </a:r>
              <a:endParaRPr lang="en-US" dirty="0"/>
            </a:p>
          </p:txBody>
        </p:sp>
      </p:grpSp>
      <p:grpSp>
        <p:nvGrpSpPr>
          <p:cNvPr id="5" name="Group 26"/>
          <p:cNvGrpSpPr/>
          <p:nvPr/>
        </p:nvGrpSpPr>
        <p:grpSpPr>
          <a:xfrm>
            <a:off x="6646336" y="3014134"/>
            <a:ext cx="2267712" cy="1700784"/>
            <a:chOff x="6781800" y="3048000"/>
            <a:chExt cx="2267712" cy="1700784"/>
          </a:xfrm>
        </p:grpSpPr>
        <p:pic>
          <p:nvPicPr>
            <p:cNvPr id="125964" name="Picture 12" descr="F:\Talks\SIG-08\Order\car.2.diff.jpg"/>
            <p:cNvPicPr>
              <a:picLocks noChangeAspect="1" noChangeArrowheads="1"/>
            </p:cNvPicPr>
            <p:nvPr/>
          </p:nvPicPr>
          <p:blipFill>
            <a:blip r:embed="rId7" cstate="print"/>
            <a:srcRect/>
            <a:stretch>
              <a:fillRect/>
            </a:stretch>
          </p:blipFill>
          <p:spPr bwMode="auto">
            <a:xfrm>
              <a:off x="6781800" y="3048000"/>
              <a:ext cx="2267712" cy="1700784"/>
            </a:xfrm>
            <a:prstGeom prst="rect">
              <a:avLst/>
            </a:prstGeom>
            <a:noFill/>
            <a:ln>
              <a:solidFill>
                <a:schemeClr val="tx1"/>
              </a:solidFill>
            </a:ln>
          </p:spPr>
        </p:pic>
        <p:sp>
          <p:nvSpPr>
            <p:cNvPr id="195" name="TextBox 194"/>
            <p:cNvSpPr txBox="1"/>
            <p:nvPr/>
          </p:nvSpPr>
          <p:spPr>
            <a:xfrm>
              <a:off x="7147281" y="4361872"/>
              <a:ext cx="1628523" cy="369332"/>
            </a:xfrm>
            <a:prstGeom prst="rect">
              <a:avLst/>
            </a:prstGeom>
            <a:solidFill>
              <a:schemeClr val="bg1">
                <a:lumMod val="75000"/>
                <a:alpha val="80000"/>
              </a:schemeClr>
            </a:solidFill>
            <a:ln>
              <a:solidFill>
                <a:schemeClr val="tx1"/>
              </a:solidFill>
            </a:ln>
          </p:spPr>
          <p:txBody>
            <a:bodyPr wrap="none" rtlCol="0">
              <a:spAutoFit/>
            </a:bodyPr>
            <a:lstStyle/>
            <a:p>
              <a:r>
                <a:rPr lang="en-US" dirty="0" smtClean="0"/>
                <a:t>2</a:t>
              </a:r>
              <a:r>
                <a:rPr lang="en-US" baseline="30000" dirty="0" smtClean="0"/>
                <a:t>nd</a:t>
              </a:r>
              <a:r>
                <a:rPr lang="en-US" dirty="0" smtClean="0"/>
                <a:t>-order error</a:t>
              </a:r>
              <a:endParaRPr lang="en-US" dirty="0"/>
            </a:p>
          </p:txBody>
        </p:sp>
      </p:grpSp>
      <p:grpSp>
        <p:nvGrpSpPr>
          <p:cNvPr id="6" name="Group 27"/>
          <p:cNvGrpSpPr/>
          <p:nvPr/>
        </p:nvGrpSpPr>
        <p:grpSpPr>
          <a:xfrm>
            <a:off x="6646336" y="4894750"/>
            <a:ext cx="2267712" cy="1700784"/>
            <a:chOff x="6781800" y="4928616"/>
            <a:chExt cx="2267712" cy="1700784"/>
          </a:xfrm>
        </p:grpSpPr>
        <p:pic>
          <p:nvPicPr>
            <p:cNvPr id="125962" name="Picture 10" descr="F:\Talks\SIG-08\Order\car.3.diff.jpg"/>
            <p:cNvPicPr>
              <a:picLocks noChangeAspect="1" noChangeArrowheads="1"/>
            </p:cNvPicPr>
            <p:nvPr/>
          </p:nvPicPr>
          <p:blipFill>
            <a:blip r:embed="rId8" cstate="print"/>
            <a:srcRect/>
            <a:stretch>
              <a:fillRect/>
            </a:stretch>
          </p:blipFill>
          <p:spPr bwMode="auto">
            <a:xfrm>
              <a:off x="6781800" y="4928616"/>
              <a:ext cx="2267712" cy="1700784"/>
            </a:xfrm>
            <a:prstGeom prst="rect">
              <a:avLst/>
            </a:prstGeom>
            <a:noFill/>
            <a:ln>
              <a:solidFill>
                <a:schemeClr val="tx1"/>
              </a:solidFill>
            </a:ln>
          </p:spPr>
        </p:pic>
        <p:sp>
          <p:nvSpPr>
            <p:cNvPr id="196" name="TextBox 195"/>
            <p:cNvSpPr txBox="1"/>
            <p:nvPr/>
          </p:nvSpPr>
          <p:spPr>
            <a:xfrm>
              <a:off x="7158176" y="6248400"/>
              <a:ext cx="1599156" cy="369332"/>
            </a:xfrm>
            <a:prstGeom prst="rect">
              <a:avLst/>
            </a:prstGeom>
            <a:solidFill>
              <a:schemeClr val="bg1">
                <a:lumMod val="75000"/>
                <a:alpha val="80000"/>
              </a:schemeClr>
            </a:solidFill>
            <a:ln>
              <a:solidFill>
                <a:schemeClr val="tx1"/>
              </a:solidFill>
            </a:ln>
          </p:spPr>
          <p:txBody>
            <a:bodyPr wrap="none" rtlCol="0">
              <a:spAutoFit/>
            </a:bodyPr>
            <a:lstStyle/>
            <a:p>
              <a:r>
                <a:rPr lang="en-US" dirty="0" smtClean="0"/>
                <a:t>3</a:t>
              </a:r>
              <a:r>
                <a:rPr lang="en-US" baseline="30000" dirty="0" smtClean="0"/>
                <a:t>rd</a:t>
              </a:r>
              <a:r>
                <a:rPr lang="en-US" dirty="0" smtClean="0"/>
                <a:t>-order error</a:t>
              </a:r>
              <a:endParaRPr lang="en-US" dirty="0"/>
            </a:p>
          </p:txBody>
        </p:sp>
      </p:grpSp>
      <p:graphicFrame>
        <p:nvGraphicFramePr>
          <p:cNvPr id="197" name="Chart 196"/>
          <p:cNvGraphicFramePr/>
          <p:nvPr/>
        </p:nvGraphicFramePr>
        <p:xfrm>
          <a:off x="0" y="3581400"/>
          <a:ext cx="4543425" cy="32766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6" name="Chart 25"/>
          <p:cNvGraphicFramePr/>
          <p:nvPr/>
        </p:nvGraphicFramePr>
        <p:xfrm>
          <a:off x="4600575" y="3581400"/>
          <a:ext cx="4543425" cy="3276600"/>
        </p:xfrm>
        <a:graphic>
          <a:graphicData uri="http://schemas.openxmlformats.org/drawingml/2006/chart">
            <c:chart xmlns:c="http://schemas.openxmlformats.org/drawingml/2006/chart" xmlns:r="http://schemas.openxmlformats.org/officeDocument/2006/relationships" r:id="rId10"/>
          </a:graphicData>
        </a:graphic>
      </p:graphicFrame>
      <p:grpSp>
        <p:nvGrpSpPr>
          <p:cNvPr id="27" name="Group 26"/>
          <p:cNvGrpSpPr/>
          <p:nvPr/>
        </p:nvGrpSpPr>
        <p:grpSpPr>
          <a:xfrm>
            <a:off x="4671626" y="5709142"/>
            <a:ext cx="3868629" cy="215444"/>
            <a:chOff x="2497002" y="5650525"/>
            <a:chExt cx="3868629" cy="215444"/>
          </a:xfrm>
        </p:grpSpPr>
        <p:cxnSp>
          <p:nvCxnSpPr>
            <p:cNvPr id="28" name="Straight Connector 27"/>
            <p:cNvCxnSpPr/>
            <p:nvPr/>
          </p:nvCxnSpPr>
          <p:spPr>
            <a:xfrm>
              <a:off x="3012831" y="5767754"/>
              <a:ext cx="3352800" cy="0"/>
            </a:xfrm>
            <a:prstGeom prst="line">
              <a:avLst/>
            </a:prstGeom>
            <a:ln w="254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497002" y="5650525"/>
              <a:ext cx="442429" cy="215444"/>
            </a:xfrm>
            <a:prstGeom prst="rect">
              <a:avLst/>
            </a:prstGeom>
            <a:solidFill>
              <a:schemeClr val="bg1"/>
            </a:solidFill>
          </p:spPr>
          <p:txBody>
            <a:bodyPr wrap="none" lIns="0" tIns="0" rIns="0" bIns="0" rtlCol="0">
              <a:spAutoFit/>
            </a:bodyPr>
            <a:lstStyle/>
            <a:p>
              <a:r>
                <a:rPr lang="en-US" sz="1400" b="1" dirty="0" smtClean="0">
                  <a:effectLst>
                    <a:outerShdw blurRad="38100" dist="38100" dir="2700000" algn="tl">
                      <a:srgbClr val="000000">
                        <a:alpha val="43137"/>
                      </a:srgbClr>
                    </a:outerShdw>
                  </a:effectLst>
                </a:rPr>
                <a:t>1/256</a:t>
              </a:r>
              <a:endParaRPr lang="en-US" sz="1400" b="1" dirty="0">
                <a:effectLst>
                  <a:outerShdw blurRad="38100" dist="38100" dir="2700000" algn="tl">
                    <a:srgbClr val="000000">
                      <a:alpha val="43137"/>
                    </a:srgbClr>
                  </a:outerShdw>
                </a:effectLst>
              </a:endParaRPr>
            </a:p>
          </p:txBody>
        </p:sp>
      </p:grpSp>
      <p:grpSp>
        <p:nvGrpSpPr>
          <p:cNvPr id="30" name="Group 29"/>
          <p:cNvGrpSpPr/>
          <p:nvPr/>
        </p:nvGrpSpPr>
        <p:grpSpPr>
          <a:xfrm>
            <a:off x="99657" y="5720866"/>
            <a:ext cx="3833460" cy="215444"/>
            <a:chOff x="2497002" y="5650525"/>
            <a:chExt cx="3833460" cy="215444"/>
          </a:xfrm>
        </p:grpSpPr>
        <p:cxnSp>
          <p:nvCxnSpPr>
            <p:cNvPr id="31" name="Straight Connector 30"/>
            <p:cNvCxnSpPr/>
            <p:nvPr/>
          </p:nvCxnSpPr>
          <p:spPr>
            <a:xfrm>
              <a:off x="2977662" y="5767754"/>
              <a:ext cx="3352800" cy="0"/>
            </a:xfrm>
            <a:prstGeom prst="line">
              <a:avLst/>
            </a:prstGeom>
            <a:ln w="254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497002" y="5650525"/>
              <a:ext cx="442429" cy="215444"/>
            </a:xfrm>
            <a:prstGeom prst="rect">
              <a:avLst/>
            </a:prstGeom>
            <a:solidFill>
              <a:schemeClr val="bg1"/>
            </a:solidFill>
          </p:spPr>
          <p:txBody>
            <a:bodyPr wrap="none" lIns="0" tIns="0" rIns="0" bIns="0" rtlCol="0">
              <a:spAutoFit/>
            </a:bodyPr>
            <a:lstStyle/>
            <a:p>
              <a:r>
                <a:rPr lang="en-US" sz="1400" b="1" dirty="0" smtClean="0">
                  <a:effectLst>
                    <a:outerShdw blurRad="38100" dist="38100" dir="2700000" algn="tl">
                      <a:srgbClr val="000000">
                        <a:alpha val="43137"/>
                      </a:srgbClr>
                    </a:outerShdw>
                  </a:effectLst>
                </a:rPr>
                <a:t>1/256</a:t>
              </a:r>
              <a:endParaRPr lang="en-US" sz="1400" b="1" dirty="0">
                <a:effectLst>
                  <a:outerShdw blurRad="38100" dist="38100" dir="2700000" algn="tl">
                    <a:srgbClr val="000000">
                      <a:alpha val="43137"/>
                    </a:srgbClr>
                  </a:outerShdw>
                </a:effectLst>
              </a:endParaRPr>
            </a:p>
          </p:txBody>
        </p:sp>
      </p:grpSp>
    </p:spTree>
    <p:custDataLst>
      <p:tags r:id="rId1"/>
    </p:custDataLst>
  </p:cSld>
  <p:clrMapOvr>
    <a:masterClrMapping/>
  </p:clrMapOvr>
  <p:transition advTm="3843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0" y="2268188"/>
            <a:ext cx="9144000" cy="2232561"/>
            <a:chOff x="0" y="2268188"/>
            <a:chExt cx="9144000" cy="2232561"/>
          </a:xfrm>
        </p:grpSpPr>
        <p:sp>
          <p:nvSpPr>
            <p:cNvPr id="51" name="Rectangle 50"/>
            <p:cNvSpPr/>
            <p:nvPr/>
          </p:nvSpPr>
          <p:spPr>
            <a:xfrm>
              <a:off x="0" y="2268188"/>
              <a:ext cx="9144000" cy="223256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Arrow 51"/>
            <p:cNvSpPr/>
            <p:nvPr/>
          </p:nvSpPr>
          <p:spPr>
            <a:xfrm>
              <a:off x="6248400" y="3380312"/>
              <a:ext cx="1676400" cy="122744"/>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3" name="Rounded Rectangle 52"/>
            <p:cNvSpPr/>
            <p:nvPr/>
          </p:nvSpPr>
          <p:spPr>
            <a:xfrm>
              <a:off x="6532546" y="2911520"/>
              <a:ext cx="1103394" cy="10668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rPr>
                <a:t>Solver</a:t>
              </a:r>
              <a:endParaRPr lang="en-US" sz="2600" i="1" dirty="0" smtClean="0">
                <a:solidFill>
                  <a:schemeClr val="bg1">
                    <a:lumMod val="50000"/>
                  </a:schemeClr>
                </a:solidFill>
              </a:endParaRPr>
            </a:p>
          </p:txBody>
        </p:sp>
        <p:sp>
          <p:nvSpPr>
            <p:cNvPr id="54" name="TextBox 53"/>
            <p:cNvSpPr txBox="1"/>
            <p:nvPr/>
          </p:nvSpPr>
          <p:spPr>
            <a:xfrm>
              <a:off x="304800" y="2441620"/>
              <a:ext cx="1054135"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rPr>
                <a:t>Image</a:t>
              </a:r>
              <a:r>
                <a:rPr lang="en-US" sz="2400" baseline="-25000" dirty="0" smtClean="0">
                  <a:solidFill>
                    <a:schemeClr val="bg1">
                      <a:lumMod val="50000"/>
                    </a:schemeClr>
                  </a:solidFill>
                </a:rPr>
                <a:t>0</a:t>
              </a:r>
              <a:endParaRPr lang="en-US" sz="2400" baseline="-25000" dirty="0">
                <a:solidFill>
                  <a:schemeClr val="bg1">
                    <a:lumMod val="50000"/>
                  </a:schemeClr>
                </a:solidFill>
              </a:endParaRPr>
            </a:p>
          </p:txBody>
        </p:sp>
        <p:sp>
          <p:nvSpPr>
            <p:cNvPr id="55" name="TextBox 54"/>
            <p:cNvSpPr txBox="1"/>
            <p:nvPr/>
          </p:nvSpPr>
          <p:spPr>
            <a:xfrm>
              <a:off x="304800" y="2975020"/>
              <a:ext cx="1054135"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rPr>
                <a:t>Image</a:t>
              </a:r>
              <a:r>
                <a:rPr lang="en-US" sz="2400" baseline="-25000" dirty="0" smtClean="0">
                  <a:solidFill>
                    <a:schemeClr val="bg1">
                      <a:lumMod val="50000"/>
                    </a:schemeClr>
                  </a:solidFill>
                </a:rPr>
                <a:t>1</a:t>
              </a:r>
              <a:endParaRPr lang="en-US" sz="2400" baseline="-25000" dirty="0">
                <a:solidFill>
                  <a:schemeClr val="bg1">
                    <a:lumMod val="50000"/>
                  </a:schemeClr>
                </a:solidFill>
              </a:endParaRPr>
            </a:p>
          </p:txBody>
        </p:sp>
        <p:sp>
          <p:nvSpPr>
            <p:cNvPr id="56" name="TextBox 55"/>
            <p:cNvSpPr txBox="1"/>
            <p:nvPr/>
          </p:nvSpPr>
          <p:spPr>
            <a:xfrm>
              <a:off x="304800" y="3889420"/>
              <a:ext cx="1054135"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err="1" smtClean="0">
                  <a:solidFill>
                    <a:schemeClr val="bg1">
                      <a:lumMod val="50000"/>
                    </a:schemeClr>
                  </a:solidFill>
                </a:rPr>
                <a:t>Image</a:t>
              </a:r>
              <a:r>
                <a:rPr lang="en-US" sz="2400" i="1" baseline="-25000" dirty="0" err="1" smtClean="0">
                  <a:solidFill>
                    <a:schemeClr val="bg1">
                      <a:lumMod val="50000"/>
                    </a:schemeClr>
                  </a:solidFill>
                </a:rPr>
                <a:t>n</a:t>
              </a:r>
              <a:endParaRPr lang="en-US" sz="2400" i="1" baseline="-25000" dirty="0">
                <a:solidFill>
                  <a:schemeClr val="bg1">
                    <a:lumMod val="50000"/>
                  </a:schemeClr>
                </a:solidFill>
              </a:endParaRPr>
            </a:p>
          </p:txBody>
        </p:sp>
        <p:cxnSp>
          <p:nvCxnSpPr>
            <p:cNvPr id="57" name="Straight Connector 56"/>
            <p:cNvCxnSpPr/>
            <p:nvPr/>
          </p:nvCxnSpPr>
          <p:spPr>
            <a:xfrm rot="16200000" flipH="1">
              <a:off x="693902" y="3665705"/>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924800" y="3203620"/>
              <a:ext cx="949940"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rPr>
                <a:t>Image</a:t>
              </a:r>
              <a:endParaRPr lang="en-US" sz="2400" baseline="-25000" dirty="0">
                <a:solidFill>
                  <a:schemeClr val="bg1">
                    <a:lumMod val="50000"/>
                  </a:schemeClr>
                </a:solidFill>
              </a:endParaRPr>
            </a:p>
          </p:txBody>
        </p:sp>
        <p:sp>
          <p:nvSpPr>
            <p:cNvPr id="60" name="Right Arrow 59"/>
            <p:cNvSpPr/>
            <p:nvPr/>
          </p:nvSpPr>
          <p:spPr>
            <a:xfrm>
              <a:off x="4579523" y="3416221"/>
              <a:ext cx="917517" cy="139700"/>
            </a:xfrm>
            <a:prstGeom prst="rightArrow">
              <a:avLst/>
            </a:prstGeom>
            <a:solidFill>
              <a:schemeClr val="bg1">
                <a:lumMod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61" name="Straight Connector 60"/>
            <p:cNvCxnSpPr>
              <a:endCxn id="60" idx="1"/>
            </p:cNvCxnSpPr>
            <p:nvPr/>
          </p:nvCxnSpPr>
          <p:spPr>
            <a:xfrm flipV="1">
              <a:off x="3160849" y="3486071"/>
              <a:ext cx="1418674" cy="6772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62" name="Straight Connector 61"/>
            <p:cNvCxnSpPr>
              <a:endCxn id="60" idx="1"/>
            </p:cNvCxnSpPr>
            <p:nvPr/>
          </p:nvCxnSpPr>
          <p:spPr>
            <a:xfrm>
              <a:off x="3160849" y="3248888"/>
              <a:ext cx="1418674" cy="237183"/>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a:endCxn id="60" idx="1"/>
            </p:cNvCxnSpPr>
            <p:nvPr/>
          </p:nvCxnSpPr>
          <p:spPr>
            <a:xfrm>
              <a:off x="3160849" y="2719953"/>
              <a:ext cx="1418674" cy="7661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3564671" y="2412920"/>
              <a:ext cx="1616929" cy="1942144"/>
            </a:xfrm>
            <a:prstGeom prst="roundRect">
              <a:avLst/>
            </a:prstGeom>
            <a:solidFill>
              <a:schemeClr val="accent1">
                <a:lumMod val="20000"/>
                <a:lumOff val="80000"/>
              </a:schemeClr>
            </a:solidFill>
            <a:ln w="254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rPr>
                <a:t>Gradient</a:t>
              </a:r>
              <a:br>
                <a:rPr lang="en-US" sz="2600" dirty="0" smtClean="0">
                  <a:solidFill>
                    <a:schemeClr val="bg1">
                      <a:lumMod val="50000"/>
                    </a:schemeClr>
                  </a:solidFill>
                </a:rPr>
              </a:br>
              <a:r>
                <a:rPr lang="en-US" sz="2600" dirty="0" smtClean="0">
                  <a:solidFill>
                    <a:schemeClr val="bg1">
                      <a:lumMod val="50000"/>
                    </a:schemeClr>
                  </a:solidFill>
                </a:rPr>
                <a:t>Domain</a:t>
              </a:r>
              <a:br>
                <a:rPr lang="en-US" sz="2600" dirty="0" smtClean="0">
                  <a:solidFill>
                    <a:schemeClr val="bg1">
                      <a:lumMod val="50000"/>
                    </a:schemeClr>
                  </a:solidFill>
                </a:rPr>
              </a:br>
              <a:r>
                <a:rPr lang="en-US" sz="2600" dirty="0" smtClean="0">
                  <a:solidFill>
                    <a:schemeClr val="bg1">
                      <a:lumMod val="50000"/>
                    </a:schemeClr>
                  </a:solidFill>
                </a:rPr>
                <a:t>Operator</a:t>
              </a:r>
              <a:endParaRPr lang="en-US" sz="2600" i="1" dirty="0" smtClean="0">
                <a:solidFill>
                  <a:schemeClr val="bg1">
                    <a:lumMod val="50000"/>
                  </a:schemeClr>
                </a:solidFill>
              </a:endParaRPr>
            </a:p>
          </p:txBody>
        </p:sp>
        <p:sp>
          <p:nvSpPr>
            <p:cNvPr id="65" name="Right Arrow 64"/>
            <p:cNvSpPr/>
            <p:nvPr/>
          </p:nvSpPr>
          <p:spPr>
            <a:xfrm>
              <a:off x="1368483" y="2625590"/>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 name="Rounded Rectangle 65"/>
            <p:cNvSpPr/>
            <p:nvPr/>
          </p:nvSpPr>
          <p:spPr>
            <a:xfrm>
              <a:off x="1571483" y="2441620"/>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sym typeface="Symbol"/>
                </a:rPr>
                <a:t></a:t>
              </a:r>
              <a:endParaRPr lang="en-US" sz="2600" dirty="0" smtClean="0">
                <a:solidFill>
                  <a:schemeClr val="bg1">
                    <a:lumMod val="50000"/>
                  </a:schemeClr>
                </a:solidFill>
              </a:endParaRPr>
            </a:p>
          </p:txBody>
        </p:sp>
        <p:sp>
          <p:nvSpPr>
            <p:cNvPr id="67" name="Right Arrow 66"/>
            <p:cNvSpPr/>
            <p:nvPr/>
          </p:nvSpPr>
          <p:spPr>
            <a:xfrm>
              <a:off x="1368483" y="3146290"/>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 name="Rounded Rectangle 67"/>
            <p:cNvSpPr/>
            <p:nvPr/>
          </p:nvSpPr>
          <p:spPr>
            <a:xfrm>
              <a:off x="1571483" y="2962320"/>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sym typeface="Symbol"/>
                </a:rPr>
                <a:t></a:t>
              </a:r>
              <a:endParaRPr lang="en-US" sz="2600" dirty="0" smtClean="0">
                <a:solidFill>
                  <a:schemeClr val="bg1">
                    <a:lumMod val="50000"/>
                  </a:schemeClr>
                </a:solidFill>
              </a:endParaRPr>
            </a:p>
          </p:txBody>
        </p:sp>
        <p:sp>
          <p:nvSpPr>
            <p:cNvPr id="69" name="Right Arrow 68"/>
            <p:cNvSpPr/>
            <p:nvPr/>
          </p:nvSpPr>
          <p:spPr>
            <a:xfrm>
              <a:off x="1368483" y="4073390"/>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0" name="Rounded Rectangle 69"/>
            <p:cNvSpPr/>
            <p:nvPr/>
          </p:nvSpPr>
          <p:spPr>
            <a:xfrm>
              <a:off x="1571483" y="3889420"/>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sym typeface="Symbol"/>
                </a:rPr>
                <a:t></a:t>
              </a:r>
              <a:endParaRPr lang="en-US" sz="2600" dirty="0" smtClean="0">
                <a:solidFill>
                  <a:schemeClr val="bg1">
                    <a:lumMod val="50000"/>
                  </a:schemeClr>
                </a:solidFill>
              </a:endParaRPr>
            </a:p>
          </p:txBody>
        </p:sp>
        <p:cxnSp>
          <p:nvCxnSpPr>
            <p:cNvPr id="71" name="Straight Connector 70"/>
            <p:cNvCxnSpPr/>
            <p:nvPr/>
          </p:nvCxnSpPr>
          <p:spPr>
            <a:xfrm rot="16200000" flipH="1">
              <a:off x="1684502" y="3652719"/>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286000" y="2441620"/>
              <a:ext cx="893321"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rPr>
                <a:t>Grad</a:t>
              </a:r>
              <a:r>
                <a:rPr lang="en-US" sz="2400" baseline="-25000" dirty="0" smtClean="0">
                  <a:solidFill>
                    <a:schemeClr val="bg1">
                      <a:lumMod val="50000"/>
                    </a:schemeClr>
                  </a:solidFill>
                </a:rPr>
                <a:t>0</a:t>
              </a:r>
              <a:endParaRPr lang="en-US" sz="2400" baseline="-25000" dirty="0">
                <a:solidFill>
                  <a:schemeClr val="bg1">
                    <a:lumMod val="50000"/>
                  </a:schemeClr>
                </a:solidFill>
              </a:endParaRPr>
            </a:p>
          </p:txBody>
        </p:sp>
        <p:cxnSp>
          <p:nvCxnSpPr>
            <p:cNvPr id="73" name="Straight Arrow Connector 72"/>
            <p:cNvCxnSpPr/>
            <p:nvPr/>
          </p:nvCxnSpPr>
          <p:spPr>
            <a:xfrm>
              <a:off x="2403878" y="2517820"/>
              <a:ext cx="609600" cy="1588"/>
            </a:xfrm>
            <a:prstGeom prst="straightConnector1">
              <a:avLst/>
            </a:prstGeom>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2286000" y="3884955"/>
              <a:ext cx="893321"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err="1" smtClean="0">
                  <a:solidFill>
                    <a:schemeClr val="bg1">
                      <a:lumMod val="50000"/>
                    </a:schemeClr>
                  </a:solidFill>
                </a:rPr>
                <a:t>Grad</a:t>
              </a:r>
              <a:r>
                <a:rPr lang="en-US" sz="2400" i="1" baseline="-25000" dirty="0" err="1" smtClean="0">
                  <a:solidFill>
                    <a:schemeClr val="bg1">
                      <a:lumMod val="50000"/>
                    </a:schemeClr>
                  </a:solidFill>
                </a:rPr>
                <a:t>n</a:t>
              </a:r>
              <a:endParaRPr lang="en-US" sz="2400" i="1" baseline="-25000" dirty="0">
                <a:solidFill>
                  <a:schemeClr val="bg1">
                    <a:lumMod val="50000"/>
                  </a:schemeClr>
                </a:solidFill>
              </a:endParaRPr>
            </a:p>
          </p:txBody>
        </p:sp>
        <p:cxnSp>
          <p:nvCxnSpPr>
            <p:cNvPr id="75" name="Straight Arrow Connector 74"/>
            <p:cNvCxnSpPr/>
            <p:nvPr/>
          </p:nvCxnSpPr>
          <p:spPr>
            <a:xfrm>
              <a:off x="2403878" y="3961155"/>
              <a:ext cx="609600" cy="1588"/>
            </a:xfrm>
            <a:prstGeom prst="straightConnector1">
              <a:avLst/>
            </a:prstGeom>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2286000" y="2970555"/>
              <a:ext cx="893321"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rPr>
                <a:t>Grad</a:t>
              </a:r>
              <a:r>
                <a:rPr lang="en-US" sz="2400" baseline="-25000" dirty="0" smtClean="0">
                  <a:solidFill>
                    <a:schemeClr val="bg1">
                      <a:lumMod val="50000"/>
                    </a:schemeClr>
                  </a:solidFill>
                </a:rPr>
                <a:t>1</a:t>
              </a:r>
              <a:endParaRPr lang="en-US" sz="2400" baseline="-25000" dirty="0">
                <a:solidFill>
                  <a:schemeClr val="bg1">
                    <a:lumMod val="50000"/>
                  </a:schemeClr>
                </a:solidFill>
              </a:endParaRPr>
            </a:p>
          </p:txBody>
        </p:sp>
        <p:cxnSp>
          <p:nvCxnSpPr>
            <p:cNvPr id="77" name="Straight Arrow Connector 76"/>
            <p:cNvCxnSpPr/>
            <p:nvPr/>
          </p:nvCxnSpPr>
          <p:spPr>
            <a:xfrm>
              <a:off x="2403878" y="3046755"/>
              <a:ext cx="609600" cy="1588"/>
            </a:xfrm>
            <a:prstGeom prst="straightConnector1">
              <a:avLst/>
            </a:prstGeom>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2595685" y="3652719"/>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5499933" y="3203620"/>
              <a:ext cx="789127"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rPr>
                <a:t>Grad</a:t>
              </a:r>
              <a:endParaRPr lang="en-US" sz="2400" i="1" baseline="-25000" dirty="0">
                <a:solidFill>
                  <a:schemeClr val="bg1">
                    <a:lumMod val="50000"/>
                  </a:schemeClr>
                </a:solidFill>
              </a:endParaRPr>
            </a:p>
          </p:txBody>
        </p:sp>
        <p:cxnSp>
          <p:nvCxnSpPr>
            <p:cNvPr id="80" name="Straight Arrow Connector 79"/>
            <p:cNvCxnSpPr/>
            <p:nvPr/>
          </p:nvCxnSpPr>
          <p:spPr>
            <a:xfrm>
              <a:off x="5617811" y="3279820"/>
              <a:ext cx="548640" cy="1588"/>
            </a:xfrm>
            <a:prstGeom prst="straightConnector1">
              <a:avLst/>
            </a:prstGeom>
            <a:solidFill>
              <a:schemeClr val="bg1"/>
            </a:solidFill>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Gradient-Domain Image Processing</a:t>
            </a:r>
            <a:endParaRPr lang="en-US" dirty="0"/>
          </a:p>
        </p:txBody>
      </p:sp>
      <p:sp>
        <p:nvSpPr>
          <p:cNvPr id="3" name="Content Placeholder 2"/>
          <p:cNvSpPr>
            <a:spLocks noGrp="1"/>
          </p:cNvSpPr>
          <p:nvPr>
            <p:ph idx="1"/>
          </p:nvPr>
        </p:nvSpPr>
        <p:spPr>
          <a:xfrm>
            <a:off x="457200" y="1166880"/>
            <a:ext cx="8229600" cy="5257800"/>
          </a:xfrm>
        </p:spPr>
        <p:txBody>
          <a:bodyPr>
            <a:normAutofit/>
          </a:bodyPr>
          <a:lstStyle/>
          <a:p>
            <a:pPr marL="0" indent="0">
              <a:buNone/>
            </a:pPr>
            <a:r>
              <a:rPr lang="en-US" dirty="0" smtClean="0"/>
              <a:t>Many image processing operations are easier to implement in the gradient-domain.</a:t>
            </a:r>
            <a:endParaRPr lang="en-US" sz="2400" dirty="0" smtClean="0"/>
          </a:p>
        </p:txBody>
      </p:sp>
      <p:sp>
        <p:nvSpPr>
          <p:cNvPr id="59" name="Content Placeholder 2"/>
          <p:cNvSpPr txBox="1">
            <a:spLocks/>
          </p:cNvSpPr>
          <p:nvPr/>
        </p:nvSpPr>
        <p:spPr>
          <a:xfrm>
            <a:off x="457200" y="1295400"/>
            <a:ext cx="8229600" cy="5257800"/>
          </a:xfrm>
          <a:prstGeom prst="rect">
            <a:avLst/>
          </a:prstGeom>
        </p:spPr>
        <p:txBody>
          <a:bodyPr vert="horz" lIns="91440" tIns="45720" rIns="91440" bIns="45720" numCol="2"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228600" y="4606248"/>
            <a:ext cx="3601499" cy="1938992"/>
          </a:xfrm>
          <a:prstGeom prst="rect">
            <a:avLst/>
          </a:prstGeom>
          <a:noFill/>
        </p:spPr>
        <p:txBody>
          <a:bodyPr wrap="none" rtlCol="0">
            <a:spAutoFit/>
          </a:bodyPr>
          <a:lstStyle/>
          <a:p>
            <a:pPr marL="461963" lvl="0" indent="-231775">
              <a:defRPr/>
            </a:pPr>
            <a:r>
              <a:rPr lang="en-US" sz="2400" dirty="0" smtClean="0"/>
              <a:t>Removing Lighting Effects</a:t>
            </a:r>
          </a:p>
          <a:p>
            <a:pPr marL="461963" lvl="0" indent="-231775">
              <a:defRPr/>
            </a:pPr>
            <a:r>
              <a:rPr lang="en-US" sz="2400" dirty="0" smtClean="0"/>
              <a:t>Range Compression</a:t>
            </a:r>
          </a:p>
          <a:p>
            <a:pPr marL="461963" lvl="0" indent="-231775">
              <a:defRPr/>
            </a:pPr>
            <a:r>
              <a:rPr lang="en-US" sz="2400" dirty="0" smtClean="0"/>
              <a:t>Image Compositing</a:t>
            </a:r>
          </a:p>
          <a:p>
            <a:pPr marL="461963" lvl="0" indent="-231775">
              <a:defRPr/>
            </a:pPr>
            <a:r>
              <a:rPr lang="en-US" sz="2400" dirty="0" smtClean="0"/>
              <a:t>Image Stitching</a:t>
            </a:r>
          </a:p>
          <a:p>
            <a:pPr marL="461963" lvl="0" indent="-231775">
              <a:defRPr/>
            </a:pPr>
            <a:r>
              <a:rPr lang="en-US" sz="2400" dirty="0" smtClean="0"/>
              <a:t>Image Authoring</a:t>
            </a:r>
          </a:p>
        </p:txBody>
      </p:sp>
      <p:sp>
        <p:nvSpPr>
          <p:cNvPr id="6" name="TextBox 5"/>
          <p:cNvSpPr txBox="1"/>
          <p:nvPr/>
        </p:nvSpPr>
        <p:spPr>
          <a:xfrm>
            <a:off x="3570308" y="4581492"/>
            <a:ext cx="5421292" cy="1938992"/>
          </a:xfrm>
          <a:prstGeom prst="rect">
            <a:avLst/>
          </a:prstGeom>
          <a:noFill/>
        </p:spPr>
        <p:txBody>
          <a:bodyPr wrap="none" rtlCol="0">
            <a:spAutoFit/>
          </a:bodyPr>
          <a:lstStyle/>
          <a:p>
            <a:pPr marL="461963" lvl="0" indent="-231775">
              <a:defRPr/>
            </a:pPr>
            <a:r>
              <a:rPr lang="en-US" sz="2400" dirty="0" smtClean="0"/>
              <a:t>[</a:t>
            </a:r>
            <a:r>
              <a:rPr lang="en-US" sz="2000" dirty="0" smtClean="0"/>
              <a:t>Horn ’74, Weiss ’01, Finlayson ’02, </a:t>
            </a:r>
            <a:r>
              <a:rPr lang="en-US" sz="2000" dirty="0" err="1" smtClean="0"/>
              <a:t>Agrawal</a:t>
            </a:r>
            <a:r>
              <a:rPr lang="en-US" sz="2000" dirty="0" smtClean="0"/>
              <a:t> ’05]</a:t>
            </a:r>
          </a:p>
          <a:p>
            <a:pPr marL="461963" lvl="0" indent="-231775">
              <a:defRPr/>
            </a:pPr>
            <a:r>
              <a:rPr lang="en-US" sz="2400" dirty="0" smtClean="0"/>
              <a:t>[</a:t>
            </a:r>
            <a:r>
              <a:rPr lang="en-US" sz="2000" dirty="0" err="1" smtClean="0"/>
              <a:t>Fattal</a:t>
            </a:r>
            <a:r>
              <a:rPr lang="en-US" sz="2000" dirty="0" smtClean="0"/>
              <a:t> ’02, </a:t>
            </a:r>
            <a:r>
              <a:rPr lang="en-US" sz="2000" dirty="0" err="1" smtClean="0"/>
              <a:t>Weyrich</a:t>
            </a:r>
            <a:r>
              <a:rPr lang="en-US" sz="2000" dirty="0" smtClean="0"/>
              <a:t> ’07]</a:t>
            </a:r>
          </a:p>
          <a:p>
            <a:pPr marL="461963" lvl="0" indent="-231775">
              <a:defRPr/>
            </a:pPr>
            <a:r>
              <a:rPr lang="en-US" sz="2400" dirty="0" smtClean="0"/>
              <a:t>[</a:t>
            </a:r>
            <a:r>
              <a:rPr lang="en-US" sz="2000" dirty="0" smtClean="0"/>
              <a:t>Perez ’03, </a:t>
            </a:r>
            <a:r>
              <a:rPr lang="en-US" sz="2000" dirty="0" err="1" smtClean="0"/>
              <a:t>Agarwala</a:t>
            </a:r>
            <a:r>
              <a:rPr lang="en-US" sz="2000" dirty="0" smtClean="0"/>
              <a:t> ’04, </a:t>
            </a:r>
            <a:r>
              <a:rPr lang="en-US" sz="2000" dirty="0" err="1" smtClean="0"/>
              <a:t>Jia</a:t>
            </a:r>
            <a:r>
              <a:rPr lang="en-US" sz="2000" dirty="0" smtClean="0"/>
              <a:t> ’06</a:t>
            </a:r>
            <a:r>
              <a:rPr lang="en-US" sz="2400" dirty="0" smtClean="0"/>
              <a:t>]</a:t>
            </a:r>
          </a:p>
          <a:p>
            <a:pPr marL="461963" lvl="0" indent="-231775">
              <a:defRPr/>
            </a:pPr>
            <a:r>
              <a:rPr lang="en-US" sz="2400" dirty="0" smtClean="0"/>
              <a:t>[</a:t>
            </a:r>
            <a:r>
              <a:rPr lang="en-US" sz="2000" dirty="0" smtClean="0"/>
              <a:t>Levin ’04, </a:t>
            </a:r>
            <a:r>
              <a:rPr lang="en-US" sz="2000" dirty="0" err="1" smtClean="0"/>
              <a:t>Agarwala</a:t>
            </a:r>
            <a:r>
              <a:rPr lang="en-US" sz="2000" dirty="0" smtClean="0"/>
              <a:t> ’07]</a:t>
            </a:r>
          </a:p>
          <a:p>
            <a:pPr marL="461963" lvl="0" indent="-231775">
              <a:defRPr/>
            </a:pPr>
            <a:r>
              <a:rPr lang="en-US" sz="2400" dirty="0" smtClean="0"/>
              <a:t>[</a:t>
            </a:r>
            <a:r>
              <a:rPr lang="en-US" sz="2000" dirty="0" smtClean="0"/>
              <a:t>McCann ’08</a:t>
            </a:r>
            <a:r>
              <a:rPr lang="en-US" sz="2400" dirty="0" smtClean="0"/>
              <a:t>]</a:t>
            </a:r>
          </a:p>
        </p:txBody>
      </p:sp>
      <p:grpSp>
        <p:nvGrpSpPr>
          <p:cNvPr id="146" name="Group 145"/>
          <p:cNvGrpSpPr/>
          <p:nvPr/>
        </p:nvGrpSpPr>
        <p:grpSpPr>
          <a:xfrm>
            <a:off x="6248400" y="2911520"/>
            <a:ext cx="1676400" cy="1066800"/>
            <a:chOff x="6472324" y="3239456"/>
            <a:chExt cx="1376276" cy="951544"/>
          </a:xfrm>
        </p:grpSpPr>
        <p:sp>
          <p:nvSpPr>
            <p:cNvPr id="147" name="Right Arrow 146"/>
            <p:cNvSpPr/>
            <p:nvPr/>
          </p:nvSpPr>
          <p:spPr>
            <a:xfrm>
              <a:off x="6472324" y="3657600"/>
              <a:ext cx="1376276"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8" name="Rounded Rectangle 147"/>
            <p:cNvSpPr/>
            <p:nvPr/>
          </p:nvSpPr>
          <p:spPr>
            <a:xfrm>
              <a:off x="6705600" y="3239456"/>
              <a:ext cx="905855" cy="9515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rPr>
                <a:t>Solver</a:t>
              </a:r>
              <a:endParaRPr lang="en-US" sz="2600" i="1" dirty="0" smtClean="0">
                <a:solidFill>
                  <a:schemeClr val="tx1"/>
                </a:solidFill>
              </a:endParaRPr>
            </a:p>
          </p:txBody>
        </p:sp>
      </p:grpSp>
      <p:grpSp>
        <p:nvGrpSpPr>
          <p:cNvPr id="300" name="Group 139"/>
          <p:cNvGrpSpPr/>
          <p:nvPr/>
        </p:nvGrpSpPr>
        <p:grpSpPr>
          <a:xfrm>
            <a:off x="304800" y="2441620"/>
            <a:ext cx="1054135" cy="1909465"/>
            <a:chOff x="533400" y="2667000"/>
            <a:chExt cx="1054135" cy="1909465"/>
          </a:xfrm>
        </p:grpSpPr>
        <p:sp>
          <p:nvSpPr>
            <p:cNvPr id="301" name="TextBox 300"/>
            <p:cNvSpPr txBox="1"/>
            <p:nvPr/>
          </p:nvSpPr>
          <p:spPr>
            <a:xfrm>
              <a:off x="533400" y="2667000"/>
              <a:ext cx="1054135" cy="461665"/>
            </a:xfrm>
            <a:prstGeom prst="rect">
              <a:avLst/>
            </a:prstGeom>
            <a:solidFill>
              <a:schemeClr val="bg1"/>
            </a:solidFill>
            <a:ln>
              <a:solidFill>
                <a:schemeClr val="tx1"/>
              </a:solidFill>
            </a:ln>
          </p:spPr>
          <p:txBody>
            <a:bodyPr wrap="none" rtlCol="0">
              <a:spAutoFit/>
            </a:bodyPr>
            <a:lstStyle/>
            <a:p>
              <a:r>
                <a:rPr lang="en-US" sz="2400" dirty="0" smtClean="0"/>
                <a:t>Image</a:t>
              </a:r>
              <a:r>
                <a:rPr lang="en-US" sz="2400" baseline="-25000" dirty="0" smtClean="0"/>
                <a:t>0</a:t>
              </a:r>
              <a:endParaRPr lang="en-US" sz="2400" baseline="-25000" dirty="0"/>
            </a:p>
          </p:txBody>
        </p:sp>
        <p:sp>
          <p:nvSpPr>
            <p:cNvPr id="302" name="TextBox 301"/>
            <p:cNvSpPr txBox="1"/>
            <p:nvPr/>
          </p:nvSpPr>
          <p:spPr>
            <a:xfrm>
              <a:off x="533400" y="3200400"/>
              <a:ext cx="1054135" cy="461665"/>
            </a:xfrm>
            <a:prstGeom prst="rect">
              <a:avLst/>
            </a:prstGeom>
            <a:solidFill>
              <a:schemeClr val="bg1"/>
            </a:solidFill>
            <a:ln>
              <a:solidFill>
                <a:schemeClr val="tx1"/>
              </a:solidFill>
            </a:ln>
          </p:spPr>
          <p:txBody>
            <a:bodyPr wrap="none" rtlCol="0">
              <a:spAutoFit/>
            </a:bodyPr>
            <a:lstStyle/>
            <a:p>
              <a:r>
                <a:rPr lang="en-US" sz="2400" dirty="0" smtClean="0"/>
                <a:t>Image</a:t>
              </a:r>
              <a:r>
                <a:rPr lang="en-US" sz="2400" baseline="-25000" dirty="0" smtClean="0"/>
                <a:t>1</a:t>
              </a:r>
              <a:endParaRPr lang="en-US" sz="2400" baseline="-25000" dirty="0"/>
            </a:p>
          </p:txBody>
        </p:sp>
        <p:sp>
          <p:nvSpPr>
            <p:cNvPr id="303" name="TextBox 302"/>
            <p:cNvSpPr txBox="1"/>
            <p:nvPr/>
          </p:nvSpPr>
          <p:spPr>
            <a:xfrm>
              <a:off x="533400" y="4114800"/>
              <a:ext cx="1054135" cy="461665"/>
            </a:xfrm>
            <a:prstGeom prst="rect">
              <a:avLst/>
            </a:prstGeom>
            <a:solidFill>
              <a:schemeClr val="bg1"/>
            </a:solidFill>
            <a:ln>
              <a:solidFill>
                <a:schemeClr val="tx1"/>
              </a:solidFill>
            </a:ln>
          </p:spPr>
          <p:txBody>
            <a:bodyPr wrap="none" rtlCol="0">
              <a:spAutoFit/>
            </a:bodyPr>
            <a:lstStyle/>
            <a:p>
              <a:r>
                <a:rPr lang="en-US" sz="2400" dirty="0" err="1" smtClean="0"/>
                <a:t>Image</a:t>
              </a:r>
              <a:r>
                <a:rPr lang="en-US" sz="2400" i="1" baseline="-25000" dirty="0" err="1" smtClean="0"/>
                <a:t>n</a:t>
              </a:r>
              <a:endParaRPr lang="en-US" sz="2400" i="1" baseline="-25000" dirty="0"/>
            </a:p>
          </p:txBody>
        </p:sp>
        <p:cxnSp>
          <p:nvCxnSpPr>
            <p:cNvPr id="304" name="Straight Connector 303"/>
            <p:cNvCxnSpPr/>
            <p:nvPr/>
          </p:nvCxnSpPr>
          <p:spPr>
            <a:xfrm rot="16200000" flipH="1">
              <a:off x="922502" y="3891085"/>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305" name="TextBox 304"/>
          <p:cNvSpPr txBox="1"/>
          <p:nvPr/>
        </p:nvSpPr>
        <p:spPr>
          <a:xfrm>
            <a:off x="7924800" y="3203620"/>
            <a:ext cx="949940" cy="461665"/>
          </a:xfrm>
          <a:prstGeom prst="rect">
            <a:avLst/>
          </a:prstGeom>
          <a:solidFill>
            <a:schemeClr val="bg1"/>
          </a:solidFill>
          <a:ln>
            <a:solidFill>
              <a:schemeClr val="tx1"/>
            </a:solidFill>
          </a:ln>
        </p:spPr>
        <p:txBody>
          <a:bodyPr wrap="none" rtlCol="0">
            <a:spAutoFit/>
          </a:bodyPr>
          <a:lstStyle/>
          <a:p>
            <a:r>
              <a:rPr lang="en-US" sz="2400" dirty="0" smtClean="0"/>
              <a:t>Image</a:t>
            </a:r>
            <a:endParaRPr lang="en-US" sz="2400" baseline="-25000" dirty="0"/>
          </a:p>
        </p:txBody>
      </p:sp>
      <p:grpSp>
        <p:nvGrpSpPr>
          <p:cNvPr id="309" name="Group 151"/>
          <p:cNvGrpSpPr/>
          <p:nvPr/>
        </p:nvGrpSpPr>
        <p:grpSpPr>
          <a:xfrm>
            <a:off x="3160849" y="2412920"/>
            <a:ext cx="2336191" cy="1942144"/>
            <a:chOff x="3389449" y="2590800"/>
            <a:chExt cx="2336191" cy="1942144"/>
          </a:xfrm>
          <a:solidFill>
            <a:schemeClr val="bg1"/>
          </a:solidFill>
          <a:effectLst/>
        </p:grpSpPr>
        <p:sp>
          <p:nvSpPr>
            <p:cNvPr id="310" name="Right Arrow 309"/>
            <p:cNvSpPr/>
            <p:nvPr/>
          </p:nvSpPr>
          <p:spPr>
            <a:xfrm>
              <a:off x="4808123" y="3594101"/>
              <a:ext cx="917517" cy="139700"/>
            </a:xfrm>
            <a:prstGeom prst="rightArrow">
              <a:avLst/>
            </a:prstGeom>
            <a:solidFill>
              <a:schemeClr val="tx1"/>
            </a:solidFill>
            <a:ln w="12700">
              <a:solidFill>
                <a:schemeClr val="tx1"/>
              </a:solidFill>
            </a:ln>
            <a:effectLst>
              <a:outerShdw blurRad="635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11" name="Straight Connector 310"/>
            <p:cNvCxnSpPr>
              <a:endCxn id="310" idx="1"/>
            </p:cNvCxnSpPr>
            <p:nvPr/>
          </p:nvCxnSpPr>
          <p:spPr>
            <a:xfrm flipV="1">
              <a:off x="3389449" y="3663951"/>
              <a:ext cx="1418674" cy="677218"/>
            </a:xfrm>
            <a:prstGeom prst="line">
              <a:avLst/>
            </a:prstGeom>
            <a:grpFill/>
            <a:ln w="50800">
              <a:solidFill>
                <a:schemeClr val="tx1"/>
              </a:solidFill>
            </a:ln>
            <a:effectLst>
              <a:outerShdw blurRad="63500" dist="381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312" name="Straight Connector 311"/>
            <p:cNvCxnSpPr>
              <a:endCxn id="310" idx="1"/>
            </p:cNvCxnSpPr>
            <p:nvPr/>
          </p:nvCxnSpPr>
          <p:spPr>
            <a:xfrm>
              <a:off x="3389449" y="3426768"/>
              <a:ext cx="1418674" cy="237183"/>
            </a:xfrm>
            <a:prstGeom prst="line">
              <a:avLst/>
            </a:prstGeom>
            <a:grpFill/>
            <a:ln w="50800">
              <a:solidFill>
                <a:schemeClr val="tx1"/>
              </a:solidFill>
            </a:ln>
            <a:effectLst>
              <a:outerShdw blurRad="63500" dist="381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313" name="Straight Connector 312"/>
            <p:cNvCxnSpPr>
              <a:endCxn id="310" idx="1"/>
            </p:cNvCxnSpPr>
            <p:nvPr/>
          </p:nvCxnSpPr>
          <p:spPr>
            <a:xfrm>
              <a:off x="3389449" y="2897833"/>
              <a:ext cx="1418674" cy="766118"/>
            </a:xfrm>
            <a:prstGeom prst="line">
              <a:avLst/>
            </a:prstGeom>
            <a:grpFill/>
            <a:ln w="50800">
              <a:solidFill>
                <a:schemeClr val="tx1"/>
              </a:solidFill>
            </a:ln>
            <a:effectLst>
              <a:outerShdw blurRad="63500" dist="381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14" name="Rounded Rectangle 313"/>
            <p:cNvSpPr/>
            <p:nvPr/>
          </p:nvSpPr>
          <p:spPr>
            <a:xfrm>
              <a:off x="3793271" y="2590800"/>
              <a:ext cx="1616929" cy="1942144"/>
            </a:xfrm>
            <a:prstGeom prst="roundRect">
              <a:avLst/>
            </a:prstGeom>
            <a:grpFill/>
            <a:ln w="50800">
              <a:solidFill>
                <a:schemeClr val="tx1"/>
              </a:solidFill>
            </a:ln>
            <a:effectLst>
              <a:outerShdw blurRad="635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smtClean="0">
                  <a:solidFill>
                    <a:schemeClr val="tx1"/>
                  </a:solidFill>
                  <a:effectLst>
                    <a:outerShdw blurRad="38100" dist="38100" dir="2700000" algn="tl">
                      <a:srgbClr val="000000">
                        <a:alpha val="43137"/>
                      </a:srgbClr>
                    </a:outerShdw>
                  </a:effectLst>
                </a:rPr>
                <a:t>Gradient</a:t>
              </a:r>
              <a:br>
                <a:rPr lang="en-US" sz="2800" b="1" dirty="0" smtClean="0">
                  <a:solidFill>
                    <a:schemeClr val="tx1"/>
                  </a:solidFill>
                  <a:effectLst>
                    <a:outerShdw blurRad="38100" dist="38100" dir="2700000" algn="tl">
                      <a:srgbClr val="000000">
                        <a:alpha val="43137"/>
                      </a:srgbClr>
                    </a:outerShdw>
                  </a:effectLst>
                </a:rPr>
              </a:br>
              <a:r>
                <a:rPr lang="en-US" sz="2800" b="1" dirty="0" smtClean="0">
                  <a:solidFill>
                    <a:schemeClr val="tx1"/>
                  </a:solidFill>
                  <a:effectLst>
                    <a:outerShdw blurRad="38100" dist="38100" dir="2700000" algn="tl">
                      <a:srgbClr val="000000">
                        <a:alpha val="43137"/>
                      </a:srgbClr>
                    </a:outerShdw>
                  </a:effectLst>
                </a:rPr>
                <a:t>Domain</a:t>
              </a:r>
              <a:br>
                <a:rPr lang="en-US" sz="2800" b="1" dirty="0" smtClean="0">
                  <a:solidFill>
                    <a:schemeClr val="tx1"/>
                  </a:solidFill>
                  <a:effectLst>
                    <a:outerShdw blurRad="38100" dist="38100" dir="2700000" algn="tl">
                      <a:srgbClr val="000000">
                        <a:alpha val="43137"/>
                      </a:srgbClr>
                    </a:outerShdw>
                  </a:effectLst>
                </a:rPr>
              </a:br>
              <a:r>
                <a:rPr lang="en-US" sz="2800" b="1" dirty="0" smtClean="0">
                  <a:solidFill>
                    <a:schemeClr val="tx1"/>
                  </a:solidFill>
                  <a:effectLst>
                    <a:outerShdw blurRad="38100" dist="38100" dir="2700000" algn="tl">
                      <a:srgbClr val="000000">
                        <a:alpha val="43137"/>
                      </a:srgbClr>
                    </a:outerShdw>
                  </a:effectLst>
                </a:rPr>
                <a:t>Operator</a:t>
              </a:r>
              <a:endParaRPr lang="en-US" sz="2800" b="1" i="1" dirty="0" smtClean="0">
                <a:solidFill>
                  <a:schemeClr val="tx1"/>
                </a:solidFill>
                <a:effectLst>
                  <a:outerShdw blurRad="38100" dist="38100" dir="2700000" algn="tl">
                    <a:srgbClr val="000000">
                      <a:alpha val="43137"/>
                    </a:srgbClr>
                  </a:outerShdw>
                </a:effectLst>
              </a:endParaRPr>
            </a:p>
          </p:txBody>
        </p:sp>
      </p:grpSp>
      <p:grpSp>
        <p:nvGrpSpPr>
          <p:cNvPr id="315" name="Group 157"/>
          <p:cNvGrpSpPr/>
          <p:nvPr/>
        </p:nvGrpSpPr>
        <p:grpSpPr>
          <a:xfrm>
            <a:off x="1368483" y="2441620"/>
            <a:ext cx="917517" cy="1917700"/>
            <a:chOff x="1597083" y="2667000"/>
            <a:chExt cx="917517" cy="1917700"/>
          </a:xfrm>
        </p:grpSpPr>
        <p:grpSp>
          <p:nvGrpSpPr>
            <p:cNvPr id="316" name="Group 94"/>
            <p:cNvGrpSpPr/>
            <p:nvPr/>
          </p:nvGrpSpPr>
          <p:grpSpPr>
            <a:xfrm>
              <a:off x="1597083" y="2667000"/>
              <a:ext cx="917517" cy="469900"/>
              <a:chOff x="2282883" y="5016500"/>
              <a:chExt cx="917517" cy="469900"/>
            </a:xfrm>
          </p:grpSpPr>
          <p:sp>
            <p:nvSpPr>
              <p:cNvPr id="324" name="Right Arrow 323"/>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5" name="Rounded Rectangle 324"/>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sym typeface="Symbol"/>
                  </a:rPr>
                  <a:t></a:t>
                </a:r>
                <a:endParaRPr lang="en-US" sz="2600" dirty="0" smtClean="0">
                  <a:solidFill>
                    <a:schemeClr val="tx1"/>
                  </a:solidFill>
                </a:endParaRPr>
              </a:p>
            </p:txBody>
          </p:sp>
        </p:grpSp>
        <p:grpSp>
          <p:nvGrpSpPr>
            <p:cNvPr id="317" name="Group 97"/>
            <p:cNvGrpSpPr/>
            <p:nvPr/>
          </p:nvGrpSpPr>
          <p:grpSpPr>
            <a:xfrm>
              <a:off x="1597083" y="3187700"/>
              <a:ext cx="917517" cy="469900"/>
              <a:chOff x="2282883" y="5016500"/>
              <a:chExt cx="917517" cy="469900"/>
            </a:xfrm>
          </p:grpSpPr>
          <p:sp>
            <p:nvSpPr>
              <p:cNvPr id="322" name="Right Arrow 321"/>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3" name="Rounded Rectangle 322"/>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sym typeface="Symbol"/>
                  </a:rPr>
                  <a:t></a:t>
                </a:r>
                <a:endParaRPr lang="en-US" sz="2600" dirty="0" smtClean="0">
                  <a:solidFill>
                    <a:schemeClr val="tx1"/>
                  </a:solidFill>
                </a:endParaRPr>
              </a:p>
            </p:txBody>
          </p:sp>
        </p:grpSp>
        <p:grpSp>
          <p:nvGrpSpPr>
            <p:cNvPr id="318" name="Group 100"/>
            <p:cNvGrpSpPr/>
            <p:nvPr/>
          </p:nvGrpSpPr>
          <p:grpSpPr>
            <a:xfrm>
              <a:off x="1597083" y="4114800"/>
              <a:ext cx="917517" cy="469900"/>
              <a:chOff x="2282883" y="5016500"/>
              <a:chExt cx="917517" cy="469900"/>
            </a:xfrm>
          </p:grpSpPr>
          <p:sp>
            <p:nvSpPr>
              <p:cNvPr id="320" name="Right Arrow 319"/>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1" name="Rounded Rectangle 320"/>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sym typeface="Symbol"/>
                  </a:rPr>
                  <a:t></a:t>
                </a:r>
                <a:endParaRPr lang="en-US" sz="2600" dirty="0" smtClean="0">
                  <a:solidFill>
                    <a:schemeClr val="tx1"/>
                  </a:solidFill>
                </a:endParaRPr>
              </a:p>
            </p:txBody>
          </p:sp>
        </p:grpSp>
        <p:cxnSp>
          <p:nvCxnSpPr>
            <p:cNvPr id="319" name="Straight Connector 318"/>
            <p:cNvCxnSpPr/>
            <p:nvPr/>
          </p:nvCxnSpPr>
          <p:spPr>
            <a:xfrm rot="16200000" flipH="1">
              <a:off x="1913102" y="3878099"/>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6" name="Group 168"/>
          <p:cNvGrpSpPr/>
          <p:nvPr/>
        </p:nvGrpSpPr>
        <p:grpSpPr>
          <a:xfrm>
            <a:off x="2286000" y="2441620"/>
            <a:ext cx="893321" cy="1905000"/>
            <a:chOff x="2514600" y="2667000"/>
            <a:chExt cx="893321" cy="1905000"/>
          </a:xfrm>
        </p:grpSpPr>
        <p:grpSp>
          <p:nvGrpSpPr>
            <p:cNvPr id="327" name="Group 85"/>
            <p:cNvGrpSpPr/>
            <p:nvPr/>
          </p:nvGrpSpPr>
          <p:grpSpPr>
            <a:xfrm>
              <a:off x="2514600" y="2667000"/>
              <a:ext cx="893321" cy="461665"/>
              <a:chOff x="3006322" y="2667000"/>
              <a:chExt cx="893321" cy="461665"/>
            </a:xfrm>
          </p:grpSpPr>
          <p:sp>
            <p:nvSpPr>
              <p:cNvPr id="335" name="TextBox 334"/>
              <p:cNvSpPr txBox="1"/>
              <p:nvPr/>
            </p:nvSpPr>
            <p:spPr>
              <a:xfrm>
                <a:off x="3006322" y="2667000"/>
                <a:ext cx="893321" cy="461665"/>
              </a:xfrm>
              <a:prstGeom prst="rect">
                <a:avLst/>
              </a:prstGeom>
              <a:solidFill>
                <a:schemeClr val="bg1"/>
              </a:solidFill>
              <a:ln>
                <a:solidFill>
                  <a:schemeClr val="tx1"/>
                </a:solidFill>
              </a:ln>
            </p:spPr>
            <p:txBody>
              <a:bodyPr wrap="none" rtlCol="0">
                <a:spAutoFit/>
              </a:bodyPr>
              <a:lstStyle/>
              <a:p>
                <a:r>
                  <a:rPr lang="en-US" sz="2400" dirty="0" smtClean="0"/>
                  <a:t>Grad</a:t>
                </a:r>
                <a:r>
                  <a:rPr lang="en-US" sz="2400" baseline="-25000" dirty="0" smtClean="0"/>
                  <a:t>0</a:t>
                </a:r>
                <a:endParaRPr lang="en-US" sz="2400" baseline="-25000" dirty="0"/>
              </a:p>
            </p:txBody>
          </p:sp>
          <p:cxnSp>
            <p:nvCxnSpPr>
              <p:cNvPr id="336" name="Straight Arrow Connector 335"/>
              <p:cNvCxnSpPr/>
              <p:nvPr/>
            </p:nvCxnSpPr>
            <p:spPr>
              <a:xfrm>
                <a:off x="3124200" y="2743200"/>
                <a:ext cx="609600" cy="1588"/>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328" name="Group 91"/>
            <p:cNvGrpSpPr/>
            <p:nvPr/>
          </p:nvGrpSpPr>
          <p:grpSpPr>
            <a:xfrm>
              <a:off x="2514600" y="4110335"/>
              <a:ext cx="893321" cy="461665"/>
              <a:chOff x="2992879" y="3967171"/>
              <a:chExt cx="893321" cy="461665"/>
            </a:xfrm>
          </p:grpSpPr>
          <p:sp>
            <p:nvSpPr>
              <p:cNvPr id="333" name="TextBox 332"/>
              <p:cNvSpPr txBox="1"/>
              <p:nvPr/>
            </p:nvSpPr>
            <p:spPr>
              <a:xfrm>
                <a:off x="2992879" y="3967171"/>
                <a:ext cx="893321" cy="461665"/>
              </a:xfrm>
              <a:prstGeom prst="rect">
                <a:avLst/>
              </a:prstGeom>
              <a:solidFill>
                <a:schemeClr val="bg1"/>
              </a:solidFill>
              <a:ln>
                <a:solidFill>
                  <a:schemeClr val="tx1"/>
                </a:solidFill>
              </a:ln>
            </p:spPr>
            <p:txBody>
              <a:bodyPr wrap="none" rtlCol="0">
                <a:spAutoFit/>
              </a:bodyPr>
              <a:lstStyle/>
              <a:p>
                <a:r>
                  <a:rPr lang="en-US" sz="2400" dirty="0" err="1" smtClean="0"/>
                  <a:t>Grad</a:t>
                </a:r>
                <a:r>
                  <a:rPr lang="en-US" sz="2400" i="1" baseline="-25000" dirty="0" err="1" smtClean="0"/>
                  <a:t>n</a:t>
                </a:r>
                <a:endParaRPr lang="en-US" sz="2400" i="1" baseline="-25000" dirty="0"/>
              </a:p>
            </p:txBody>
          </p:sp>
          <p:cxnSp>
            <p:nvCxnSpPr>
              <p:cNvPr id="334" name="Straight Arrow Connector 333"/>
              <p:cNvCxnSpPr/>
              <p:nvPr/>
            </p:nvCxnSpPr>
            <p:spPr>
              <a:xfrm>
                <a:off x="3110757" y="4043371"/>
                <a:ext cx="609600" cy="1588"/>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329" name="Group 103"/>
            <p:cNvGrpSpPr/>
            <p:nvPr/>
          </p:nvGrpSpPr>
          <p:grpSpPr>
            <a:xfrm>
              <a:off x="2514600" y="3195935"/>
              <a:ext cx="893321" cy="461665"/>
              <a:chOff x="3006322" y="2667000"/>
              <a:chExt cx="893321" cy="461665"/>
            </a:xfrm>
          </p:grpSpPr>
          <p:sp>
            <p:nvSpPr>
              <p:cNvPr id="331" name="TextBox 330"/>
              <p:cNvSpPr txBox="1"/>
              <p:nvPr/>
            </p:nvSpPr>
            <p:spPr>
              <a:xfrm>
                <a:off x="3006322" y="2667000"/>
                <a:ext cx="893321" cy="461665"/>
              </a:xfrm>
              <a:prstGeom prst="rect">
                <a:avLst/>
              </a:prstGeom>
              <a:solidFill>
                <a:schemeClr val="bg1"/>
              </a:solidFill>
              <a:ln>
                <a:solidFill>
                  <a:schemeClr val="tx1"/>
                </a:solidFill>
              </a:ln>
            </p:spPr>
            <p:txBody>
              <a:bodyPr wrap="none" rtlCol="0">
                <a:spAutoFit/>
              </a:bodyPr>
              <a:lstStyle/>
              <a:p>
                <a:r>
                  <a:rPr lang="en-US" sz="2400" dirty="0" smtClean="0"/>
                  <a:t>Grad</a:t>
                </a:r>
                <a:r>
                  <a:rPr lang="en-US" sz="2400" baseline="-25000" dirty="0" smtClean="0"/>
                  <a:t>1</a:t>
                </a:r>
                <a:endParaRPr lang="en-US" sz="2400" baseline="-25000" dirty="0"/>
              </a:p>
            </p:txBody>
          </p:sp>
          <p:cxnSp>
            <p:nvCxnSpPr>
              <p:cNvPr id="332" name="Straight Arrow Connector 331"/>
              <p:cNvCxnSpPr/>
              <p:nvPr/>
            </p:nvCxnSpPr>
            <p:spPr>
              <a:xfrm>
                <a:off x="3124200" y="2743200"/>
                <a:ext cx="609600" cy="1588"/>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cxnSp>
          <p:nvCxnSpPr>
            <p:cNvPr id="330" name="Straight Connector 329"/>
            <p:cNvCxnSpPr/>
            <p:nvPr/>
          </p:nvCxnSpPr>
          <p:spPr>
            <a:xfrm rot="16200000" flipH="1">
              <a:off x="2824285" y="3878099"/>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37" name="Group 148"/>
          <p:cNvGrpSpPr/>
          <p:nvPr/>
        </p:nvGrpSpPr>
        <p:grpSpPr>
          <a:xfrm>
            <a:off x="5499933" y="3203620"/>
            <a:ext cx="789127" cy="461665"/>
            <a:chOff x="2992879" y="3967171"/>
            <a:chExt cx="789127" cy="461665"/>
          </a:xfrm>
          <a:solidFill>
            <a:schemeClr val="bg1"/>
          </a:solidFill>
        </p:grpSpPr>
        <p:sp>
          <p:nvSpPr>
            <p:cNvPr id="338" name="TextBox 337"/>
            <p:cNvSpPr txBox="1"/>
            <p:nvPr/>
          </p:nvSpPr>
          <p:spPr>
            <a:xfrm>
              <a:off x="2992879" y="3967171"/>
              <a:ext cx="789127" cy="461665"/>
            </a:xfrm>
            <a:prstGeom prst="rect">
              <a:avLst/>
            </a:prstGeom>
            <a:grpFill/>
            <a:ln>
              <a:solidFill>
                <a:schemeClr val="tx1"/>
              </a:solidFill>
            </a:ln>
          </p:spPr>
          <p:txBody>
            <a:bodyPr wrap="none" rtlCol="0">
              <a:spAutoFit/>
            </a:bodyPr>
            <a:lstStyle/>
            <a:p>
              <a:r>
                <a:rPr lang="en-US" sz="2400" dirty="0" smtClean="0"/>
                <a:t>Grad</a:t>
              </a:r>
              <a:endParaRPr lang="en-US" sz="2400" i="1" baseline="-25000" dirty="0"/>
            </a:p>
          </p:txBody>
        </p:sp>
        <p:cxnSp>
          <p:nvCxnSpPr>
            <p:cNvPr id="339" name="Straight Arrow Connector 338"/>
            <p:cNvCxnSpPr/>
            <p:nvPr/>
          </p:nvCxnSpPr>
          <p:spPr>
            <a:xfrm>
              <a:off x="3110757" y="4043371"/>
              <a:ext cx="548640" cy="1588"/>
            </a:xfrm>
            <a:prstGeom prst="straightConnector1">
              <a:avLst/>
            </a:prstGeom>
            <a:grpFill/>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advTm="6843"/>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0" y="2268188"/>
            <a:ext cx="9144000" cy="2232561"/>
            <a:chOff x="0" y="2268188"/>
            <a:chExt cx="9144000" cy="2232561"/>
          </a:xfrm>
        </p:grpSpPr>
        <p:sp>
          <p:nvSpPr>
            <p:cNvPr id="50" name="Rectangle 49"/>
            <p:cNvSpPr/>
            <p:nvPr/>
          </p:nvSpPr>
          <p:spPr>
            <a:xfrm>
              <a:off x="0" y="2268188"/>
              <a:ext cx="9144000" cy="223256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ight Arrow 50"/>
            <p:cNvSpPr/>
            <p:nvPr/>
          </p:nvSpPr>
          <p:spPr>
            <a:xfrm>
              <a:off x="6248400" y="3380312"/>
              <a:ext cx="1676400" cy="122744"/>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Rounded Rectangle 51"/>
            <p:cNvSpPr/>
            <p:nvPr/>
          </p:nvSpPr>
          <p:spPr>
            <a:xfrm>
              <a:off x="6532546" y="2911520"/>
              <a:ext cx="1103394" cy="10668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rPr>
                <a:t>Solver</a:t>
              </a:r>
              <a:endParaRPr lang="en-US" sz="2600" i="1" dirty="0" smtClean="0">
                <a:solidFill>
                  <a:schemeClr val="bg1">
                    <a:lumMod val="50000"/>
                  </a:schemeClr>
                </a:solidFill>
              </a:endParaRPr>
            </a:p>
          </p:txBody>
        </p:sp>
        <p:sp>
          <p:nvSpPr>
            <p:cNvPr id="53" name="TextBox 52"/>
            <p:cNvSpPr txBox="1"/>
            <p:nvPr/>
          </p:nvSpPr>
          <p:spPr>
            <a:xfrm>
              <a:off x="304800" y="2441620"/>
              <a:ext cx="1054135"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rPr>
                <a:t>Image</a:t>
              </a:r>
              <a:r>
                <a:rPr lang="en-US" sz="2400" baseline="-25000" dirty="0" smtClean="0">
                  <a:solidFill>
                    <a:schemeClr val="bg1">
                      <a:lumMod val="50000"/>
                    </a:schemeClr>
                  </a:solidFill>
                </a:rPr>
                <a:t>0</a:t>
              </a:r>
              <a:endParaRPr lang="en-US" sz="2400" baseline="-25000" dirty="0">
                <a:solidFill>
                  <a:schemeClr val="bg1">
                    <a:lumMod val="50000"/>
                  </a:schemeClr>
                </a:solidFill>
              </a:endParaRPr>
            </a:p>
          </p:txBody>
        </p:sp>
        <p:sp>
          <p:nvSpPr>
            <p:cNvPr id="54" name="TextBox 53"/>
            <p:cNvSpPr txBox="1"/>
            <p:nvPr/>
          </p:nvSpPr>
          <p:spPr>
            <a:xfrm>
              <a:off x="304800" y="2975020"/>
              <a:ext cx="1054135"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rPr>
                <a:t>Image</a:t>
              </a:r>
              <a:r>
                <a:rPr lang="en-US" sz="2400" baseline="-25000" dirty="0" smtClean="0">
                  <a:solidFill>
                    <a:schemeClr val="bg1">
                      <a:lumMod val="50000"/>
                    </a:schemeClr>
                  </a:solidFill>
                </a:rPr>
                <a:t>1</a:t>
              </a:r>
              <a:endParaRPr lang="en-US" sz="2400" baseline="-25000" dirty="0">
                <a:solidFill>
                  <a:schemeClr val="bg1">
                    <a:lumMod val="50000"/>
                  </a:schemeClr>
                </a:solidFill>
              </a:endParaRPr>
            </a:p>
          </p:txBody>
        </p:sp>
        <p:sp>
          <p:nvSpPr>
            <p:cNvPr id="55" name="TextBox 54"/>
            <p:cNvSpPr txBox="1"/>
            <p:nvPr/>
          </p:nvSpPr>
          <p:spPr>
            <a:xfrm>
              <a:off x="304800" y="3889420"/>
              <a:ext cx="1054135"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err="1" smtClean="0">
                  <a:solidFill>
                    <a:schemeClr val="bg1">
                      <a:lumMod val="50000"/>
                    </a:schemeClr>
                  </a:solidFill>
                </a:rPr>
                <a:t>Image</a:t>
              </a:r>
              <a:r>
                <a:rPr lang="en-US" sz="2400" i="1" baseline="-25000" dirty="0" err="1" smtClean="0">
                  <a:solidFill>
                    <a:schemeClr val="bg1">
                      <a:lumMod val="50000"/>
                    </a:schemeClr>
                  </a:solidFill>
                </a:rPr>
                <a:t>n</a:t>
              </a:r>
              <a:endParaRPr lang="en-US" sz="2400" i="1" baseline="-25000" dirty="0">
                <a:solidFill>
                  <a:schemeClr val="bg1">
                    <a:lumMod val="50000"/>
                  </a:schemeClr>
                </a:solidFill>
              </a:endParaRPr>
            </a:p>
          </p:txBody>
        </p:sp>
        <p:cxnSp>
          <p:nvCxnSpPr>
            <p:cNvPr id="56" name="Straight Connector 55"/>
            <p:cNvCxnSpPr/>
            <p:nvPr/>
          </p:nvCxnSpPr>
          <p:spPr>
            <a:xfrm rot="16200000" flipH="1">
              <a:off x="693902" y="3665705"/>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924800" y="3203620"/>
              <a:ext cx="949940"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rPr>
                <a:t>Image</a:t>
              </a:r>
              <a:endParaRPr lang="en-US" sz="2400" baseline="-25000" dirty="0">
                <a:solidFill>
                  <a:schemeClr val="bg1">
                    <a:lumMod val="50000"/>
                  </a:schemeClr>
                </a:solidFill>
              </a:endParaRPr>
            </a:p>
          </p:txBody>
        </p:sp>
        <p:sp>
          <p:nvSpPr>
            <p:cNvPr id="58" name="Right Arrow 57"/>
            <p:cNvSpPr/>
            <p:nvPr/>
          </p:nvSpPr>
          <p:spPr>
            <a:xfrm>
              <a:off x="4579523" y="3416221"/>
              <a:ext cx="917517" cy="139700"/>
            </a:xfrm>
            <a:prstGeom prst="rightArrow">
              <a:avLst/>
            </a:prstGeom>
            <a:solidFill>
              <a:schemeClr val="bg1">
                <a:lumMod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60" name="Straight Connector 59"/>
            <p:cNvCxnSpPr>
              <a:endCxn id="58" idx="1"/>
            </p:cNvCxnSpPr>
            <p:nvPr/>
          </p:nvCxnSpPr>
          <p:spPr>
            <a:xfrm flipV="1">
              <a:off x="3160849" y="3486071"/>
              <a:ext cx="1418674" cy="6772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61" name="Straight Connector 60"/>
            <p:cNvCxnSpPr>
              <a:endCxn id="58" idx="1"/>
            </p:cNvCxnSpPr>
            <p:nvPr/>
          </p:nvCxnSpPr>
          <p:spPr>
            <a:xfrm>
              <a:off x="3160849" y="3248888"/>
              <a:ext cx="1418674" cy="237183"/>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62" name="Straight Connector 61"/>
            <p:cNvCxnSpPr>
              <a:endCxn id="58" idx="1"/>
            </p:cNvCxnSpPr>
            <p:nvPr/>
          </p:nvCxnSpPr>
          <p:spPr>
            <a:xfrm>
              <a:off x="3160849" y="2719953"/>
              <a:ext cx="1418674" cy="766118"/>
            </a:xfrm>
            <a:prstGeom prst="line">
              <a:avLst/>
            </a:prstGeom>
            <a:solidFill>
              <a:schemeClr val="bg1"/>
            </a:solidFill>
            <a:ln w="254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63" name="Rounded Rectangle 62"/>
            <p:cNvSpPr/>
            <p:nvPr/>
          </p:nvSpPr>
          <p:spPr>
            <a:xfrm>
              <a:off x="3564671" y="2412920"/>
              <a:ext cx="1616929" cy="1942144"/>
            </a:xfrm>
            <a:prstGeom prst="roundRect">
              <a:avLst/>
            </a:prstGeom>
            <a:solidFill>
              <a:schemeClr val="accent1">
                <a:lumMod val="20000"/>
                <a:lumOff val="80000"/>
              </a:schemeClr>
            </a:solidFill>
            <a:ln w="254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rPr>
                <a:t>Gradient</a:t>
              </a:r>
              <a:br>
                <a:rPr lang="en-US" sz="2600" dirty="0" smtClean="0">
                  <a:solidFill>
                    <a:schemeClr val="bg1">
                      <a:lumMod val="50000"/>
                    </a:schemeClr>
                  </a:solidFill>
                </a:rPr>
              </a:br>
              <a:r>
                <a:rPr lang="en-US" sz="2600" dirty="0" smtClean="0">
                  <a:solidFill>
                    <a:schemeClr val="bg1">
                      <a:lumMod val="50000"/>
                    </a:schemeClr>
                  </a:solidFill>
                </a:rPr>
                <a:t>Domain</a:t>
              </a:r>
              <a:br>
                <a:rPr lang="en-US" sz="2600" dirty="0" smtClean="0">
                  <a:solidFill>
                    <a:schemeClr val="bg1">
                      <a:lumMod val="50000"/>
                    </a:schemeClr>
                  </a:solidFill>
                </a:rPr>
              </a:br>
              <a:r>
                <a:rPr lang="en-US" sz="2600" dirty="0" smtClean="0">
                  <a:solidFill>
                    <a:schemeClr val="bg1">
                      <a:lumMod val="50000"/>
                    </a:schemeClr>
                  </a:solidFill>
                </a:rPr>
                <a:t>Operator</a:t>
              </a:r>
              <a:endParaRPr lang="en-US" sz="2600" i="1" dirty="0" smtClean="0">
                <a:solidFill>
                  <a:schemeClr val="bg1">
                    <a:lumMod val="50000"/>
                  </a:schemeClr>
                </a:solidFill>
              </a:endParaRPr>
            </a:p>
          </p:txBody>
        </p:sp>
        <p:sp>
          <p:nvSpPr>
            <p:cNvPr id="64" name="Right Arrow 63"/>
            <p:cNvSpPr/>
            <p:nvPr/>
          </p:nvSpPr>
          <p:spPr>
            <a:xfrm>
              <a:off x="1368483" y="2625590"/>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 name="Rounded Rectangle 64"/>
            <p:cNvSpPr/>
            <p:nvPr/>
          </p:nvSpPr>
          <p:spPr>
            <a:xfrm>
              <a:off x="1571483" y="2441620"/>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sym typeface="Symbol"/>
                </a:rPr>
                <a:t></a:t>
              </a:r>
              <a:endParaRPr lang="en-US" sz="2600" dirty="0" smtClean="0">
                <a:solidFill>
                  <a:schemeClr val="bg1">
                    <a:lumMod val="50000"/>
                  </a:schemeClr>
                </a:solidFill>
              </a:endParaRPr>
            </a:p>
          </p:txBody>
        </p:sp>
        <p:sp>
          <p:nvSpPr>
            <p:cNvPr id="66" name="Right Arrow 65"/>
            <p:cNvSpPr/>
            <p:nvPr/>
          </p:nvSpPr>
          <p:spPr>
            <a:xfrm>
              <a:off x="1368483" y="3146290"/>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 name="Rounded Rectangle 66"/>
            <p:cNvSpPr/>
            <p:nvPr/>
          </p:nvSpPr>
          <p:spPr>
            <a:xfrm>
              <a:off x="1571483" y="2962320"/>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sym typeface="Symbol"/>
                </a:rPr>
                <a:t></a:t>
              </a:r>
              <a:endParaRPr lang="en-US" sz="2600" dirty="0" smtClean="0">
                <a:solidFill>
                  <a:schemeClr val="bg1">
                    <a:lumMod val="50000"/>
                  </a:schemeClr>
                </a:solidFill>
              </a:endParaRPr>
            </a:p>
          </p:txBody>
        </p:sp>
        <p:sp>
          <p:nvSpPr>
            <p:cNvPr id="68" name="Right Arrow 67"/>
            <p:cNvSpPr/>
            <p:nvPr/>
          </p:nvSpPr>
          <p:spPr>
            <a:xfrm>
              <a:off x="1368483" y="4073390"/>
              <a:ext cx="917517" cy="109483"/>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9" name="Rounded Rectangle 68"/>
            <p:cNvSpPr/>
            <p:nvPr/>
          </p:nvSpPr>
          <p:spPr>
            <a:xfrm>
              <a:off x="1571483" y="3889420"/>
              <a:ext cx="495153" cy="469900"/>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bg1">
                      <a:lumMod val="50000"/>
                    </a:schemeClr>
                  </a:solidFill>
                  <a:sym typeface="Symbol"/>
                </a:rPr>
                <a:t></a:t>
              </a:r>
              <a:endParaRPr lang="en-US" sz="2600" dirty="0" smtClean="0">
                <a:solidFill>
                  <a:schemeClr val="bg1">
                    <a:lumMod val="50000"/>
                  </a:schemeClr>
                </a:solidFill>
              </a:endParaRPr>
            </a:p>
          </p:txBody>
        </p:sp>
        <p:cxnSp>
          <p:nvCxnSpPr>
            <p:cNvPr id="70" name="Straight Connector 69"/>
            <p:cNvCxnSpPr/>
            <p:nvPr/>
          </p:nvCxnSpPr>
          <p:spPr>
            <a:xfrm rot="16200000" flipH="1">
              <a:off x="1684502" y="3652719"/>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2286000" y="2441620"/>
              <a:ext cx="893321"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rPr>
                <a:t>Grad</a:t>
              </a:r>
              <a:r>
                <a:rPr lang="en-US" sz="2400" baseline="-25000" dirty="0" smtClean="0">
                  <a:solidFill>
                    <a:schemeClr val="bg1">
                      <a:lumMod val="50000"/>
                    </a:schemeClr>
                  </a:solidFill>
                </a:rPr>
                <a:t>0</a:t>
              </a:r>
              <a:endParaRPr lang="en-US" sz="2400" baseline="-25000" dirty="0">
                <a:solidFill>
                  <a:schemeClr val="bg1">
                    <a:lumMod val="50000"/>
                  </a:schemeClr>
                </a:solidFill>
              </a:endParaRPr>
            </a:p>
          </p:txBody>
        </p:sp>
        <p:cxnSp>
          <p:nvCxnSpPr>
            <p:cNvPr id="72" name="Straight Arrow Connector 71"/>
            <p:cNvCxnSpPr/>
            <p:nvPr/>
          </p:nvCxnSpPr>
          <p:spPr>
            <a:xfrm>
              <a:off x="2403878" y="2517820"/>
              <a:ext cx="609600" cy="1588"/>
            </a:xfrm>
            <a:prstGeom prst="straightConnector1">
              <a:avLst/>
            </a:prstGeom>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2286000" y="3884955"/>
              <a:ext cx="893321"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err="1" smtClean="0">
                  <a:solidFill>
                    <a:schemeClr val="bg1">
                      <a:lumMod val="50000"/>
                    </a:schemeClr>
                  </a:solidFill>
                </a:rPr>
                <a:t>Grad</a:t>
              </a:r>
              <a:r>
                <a:rPr lang="en-US" sz="2400" i="1" baseline="-25000" dirty="0" err="1" smtClean="0">
                  <a:solidFill>
                    <a:schemeClr val="bg1">
                      <a:lumMod val="50000"/>
                    </a:schemeClr>
                  </a:solidFill>
                </a:rPr>
                <a:t>n</a:t>
              </a:r>
              <a:endParaRPr lang="en-US" sz="2400" i="1" baseline="-25000" dirty="0">
                <a:solidFill>
                  <a:schemeClr val="bg1">
                    <a:lumMod val="50000"/>
                  </a:schemeClr>
                </a:solidFill>
              </a:endParaRPr>
            </a:p>
          </p:txBody>
        </p:sp>
        <p:cxnSp>
          <p:nvCxnSpPr>
            <p:cNvPr id="74" name="Straight Arrow Connector 73"/>
            <p:cNvCxnSpPr/>
            <p:nvPr/>
          </p:nvCxnSpPr>
          <p:spPr>
            <a:xfrm>
              <a:off x="2403878" y="3961155"/>
              <a:ext cx="609600" cy="1588"/>
            </a:xfrm>
            <a:prstGeom prst="straightConnector1">
              <a:avLst/>
            </a:prstGeom>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286000" y="2970555"/>
              <a:ext cx="893321"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rPr>
                <a:t>Grad</a:t>
              </a:r>
              <a:r>
                <a:rPr lang="en-US" sz="2400" baseline="-25000" dirty="0" smtClean="0">
                  <a:solidFill>
                    <a:schemeClr val="bg1">
                      <a:lumMod val="50000"/>
                    </a:schemeClr>
                  </a:solidFill>
                </a:rPr>
                <a:t>1</a:t>
              </a:r>
              <a:endParaRPr lang="en-US" sz="2400" baseline="-25000" dirty="0">
                <a:solidFill>
                  <a:schemeClr val="bg1">
                    <a:lumMod val="50000"/>
                  </a:schemeClr>
                </a:solidFill>
              </a:endParaRPr>
            </a:p>
          </p:txBody>
        </p:sp>
        <p:cxnSp>
          <p:nvCxnSpPr>
            <p:cNvPr id="76" name="Straight Arrow Connector 75"/>
            <p:cNvCxnSpPr/>
            <p:nvPr/>
          </p:nvCxnSpPr>
          <p:spPr>
            <a:xfrm>
              <a:off x="2403878" y="3046755"/>
              <a:ext cx="609600" cy="1588"/>
            </a:xfrm>
            <a:prstGeom prst="straightConnector1">
              <a:avLst/>
            </a:prstGeom>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flipH="1">
              <a:off x="2595685" y="3652719"/>
              <a:ext cx="291813" cy="3216"/>
            </a:xfrm>
            <a:prstGeom prst="line">
              <a:avLst/>
            </a:prstGeom>
            <a:ln w="381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5499933" y="3203620"/>
              <a:ext cx="789127" cy="461665"/>
            </a:xfrm>
            <a:prstGeom prst="rect">
              <a:avLst/>
            </a:prstGeom>
            <a:solidFill>
              <a:schemeClr val="accent1">
                <a:lumMod val="20000"/>
                <a:lumOff val="80000"/>
              </a:schemeClr>
            </a:solidFill>
            <a:ln>
              <a:solidFill>
                <a:schemeClr val="bg1">
                  <a:lumMod val="50000"/>
                </a:schemeClr>
              </a:solidFill>
            </a:ln>
          </p:spPr>
          <p:txBody>
            <a:bodyPr wrap="none" rtlCol="0">
              <a:spAutoFit/>
            </a:bodyPr>
            <a:lstStyle/>
            <a:p>
              <a:r>
                <a:rPr lang="en-US" sz="2400" dirty="0" smtClean="0">
                  <a:solidFill>
                    <a:schemeClr val="bg1">
                      <a:lumMod val="50000"/>
                    </a:schemeClr>
                  </a:solidFill>
                </a:rPr>
                <a:t>Grad</a:t>
              </a:r>
              <a:endParaRPr lang="en-US" sz="2400" i="1" baseline="-25000" dirty="0">
                <a:solidFill>
                  <a:schemeClr val="bg1">
                    <a:lumMod val="50000"/>
                  </a:schemeClr>
                </a:solidFill>
              </a:endParaRPr>
            </a:p>
          </p:txBody>
        </p:sp>
        <p:cxnSp>
          <p:nvCxnSpPr>
            <p:cNvPr id="79" name="Straight Arrow Connector 78"/>
            <p:cNvCxnSpPr/>
            <p:nvPr/>
          </p:nvCxnSpPr>
          <p:spPr>
            <a:xfrm>
              <a:off x="5617811" y="3279820"/>
              <a:ext cx="548640" cy="1588"/>
            </a:xfrm>
            <a:prstGeom prst="straightConnector1">
              <a:avLst/>
            </a:prstGeom>
            <a:solidFill>
              <a:schemeClr val="bg1"/>
            </a:solidFill>
            <a:ln>
              <a:solidFill>
                <a:schemeClr val="bg1">
                  <a:lumMod val="50000"/>
                </a:schemeClr>
              </a:solidFill>
              <a:tailEnd type="arrow" w="sm" len="sm"/>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Gradient-Domain Image Processing</a:t>
            </a:r>
            <a:endParaRPr lang="en-US" dirty="0"/>
          </a:p>
        </p:txBody>
      </p:sp>
      <p:sp>
        <p:nvSpPr>
          <p:cNvPr id="3" name="Content Placeholder 2"/>
          <p:cNvSpPr>
            <a:spLocks noGrp="1"/>
          </p:cNvSpPr>
          <p:nvPr>
            <p:ph idx="1"/>
          </p:nvPr>
        </p:nvSpPr>
        <p:spPr>
          <a:xfrm>
            <a:off x="457200" y="1166880"/>
            <a:ext cx="8229600" cy="5257800"/>
          </a:xfrm>
        </p:spPr>
        <p:txBody>
          <a:bodyPr>
            <a:normAutofit/>
          </a:bodyPr>
          <a:lstStyle/>
          <a:p>
            <a:pPr marL="0" indent="0">
              <a:buNone/>
            </a:pPr>
            <a:r>
              <a:rPr lang="en-US" dirty="0" smtClean="0"/>
              <a:t>Many image processing operations are easier to implement in the gradient-domain.</a:t>
            </a:r>
          </a:p>
          <a:p>
            <a:pPr marL="0" indent="0">
              <a:lnSpc>
                <a:spcPct val="150000"/>
              </a:lnSpc>
              <a:buNone/>
            </a:pPr>
            <a:endParaRPr lang="en-US" sz="3300" dirty="0" smtClean="0"/>
          </a:p>
          <a:p>
            <a:pPr marL="0" indent="0">
              <a:lnSpc>
                <a:spcPct val="150000"/>
              </a:lnSpc>
              <a:buNone/>
            </a:pPr>
            <a:endParaRPr lang="en-US" sz="3300" dirty="0" smtClean="0"/>
          </a:p>
          <a:p>
            <a:pPr marL="0" indent="0">
              <a:buNone/>
            </a:pPr>
            <a:endParaRPr lang="en-US" sz="3300" dirty="0" smtClean="0"/>
          </a:p>
        </p:txBody>
      </p:sp>
      <p:sp>
        <p:nvSpPr>
          <p:cNvPr id="59" name="Content Placeholder 2"/>
          <p:cNvSpPr txBox="1">
            <a:spLocks/>
          </p:cNvSpPr>
          <p:nvPr/>
        </p:nvSpPr>
        <p:spPr>
          <a:xfrm>
            <a:off x="457200" y="1600200"/>
            <a:ext cx="8229600" cy="5257800"/>
          </a:xfrm>
          <a:prstGeom prst="rect">
            <a:avLst/>
          </a:prstGeom>
        </p:spPr>
        <p:txBody>
          <a:bodyPr vert="horz" lIns="91440" tIns="45720" rIns="91440" bIns="45720" numCol="2"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4" name="Group 139"/>
          <p:cNvGrpSpPr/>
          <p:nvPr/>
        </p:nvGrpSpPr>
        <p:grpSpPr>
          <a:xfrm>
            <a:off x="304800" y="2441620"/>
            <a:ext cx="1054135" cy="1909465"/>
            <a:chOff x="533400" y="2667000"/>
            <a:chExt cx="1054135" cy="1909465"/>
          </a:xfrm>
        </p:grpSpPr>
        <p:sp>
          <p:nvSpPr>
            <p:cNvPr id="141" name="TextBox 140"/>
            <p:cNvSpPr txBox="1"/>
            <p:nvPr/>
          </p:nvSpPr>
          <p:spPr>
            <a:xfrm>
              <a:off x="533400" y="2667000"/>
              <a:ext cx="1054135" cy="461665"/>
            </a:xfrm>
            <a:prstGeom prst="rect">
              <a:avLst/>
            </a:prstGeom>
            <a:solidFill>
              <a:schemeClr val="bg1"/>
            </a:solidFill>
            <a:ln>
              <a:solidFill>
                <a:schemeClr val="tx1"/>
              </a:solidFill>
            </a:ln>
          </p:spPr>
          <p:txBody>
            <a:bodyPr wrap="none" rtlCol="0">
              <a:spAutoFit/>
            </a:bodyPr>
            <a:lstStyle/>
            <a:p>
              <a:r>
                <a:rPr lang="en-US" sz="2400" dirty="0" smtClean="0"/>
                <a:t>Image</a:t>
              </a:r>
              <a:r>
                <a:rPr lang="en-US" sz="2400" baseline="-25000" dirty="0" smtClean="0"/>
                <a:t>0</a:t>
              </a:r>
              <a:endParaRPr lang="en-US" sz="2400" baseline="-25000" dirty="0"/>
            </a:p>
          </p:txBody>
        </p:sp>
        <p:sp>
          <p:nvSpPr>
            <p:cNvPr id="142" name="TextBox 141"/>
            <p:cNvSpPr txBox="1"/>
            <p:nvPr/>
          </p:nvSpPr>
          <p:spPr>
            <a:xfrm>
              <a:off x="533400" y="3200400"/>
              <a:ext cx="1054135" cy="461665"/>
            </a:xfrm>
            <a:prstGeom prst="rect">
              <a:avLst/>
            </a:prstGeom>
            <a:solidFill>
              <a:schemeClr val="bg1"/>
            </a:solidFill>
            <a:ln>
              <a:solidFill>
                <a:schemeClr val="tx1"/>
              </a:solidFill>
            </a:ln>
          </p:spPr>
          <p:txBody>
            <a:bodyPr wrap="none" rtlCol="0">
              <a:spAutoFit/>
            </a:bodyPr>
            <a:lstStyle/>
            <a:p>
              <a:r>
                <a:rPr lang="en-US" sz="2400" dirty="0" smtClean="0"/>
                <a:t>Image</a:t>
              </a:r>
              <a:r>
                <a:rPr lang="en-US" sz="2400" baseline="-25000" dirty="0" smtClean="0"/>
                <a:t>1</a:t>
              </a:r>
              <a:endParaRPr lang="en-US" sz="2400" baseline="-25000" dirty="0"/>
            </a:p>
          </p:txBody>
        </p:sp>
        <p:sp>
          <p:nvSpPr>
            <p:cNvPr id="143" name="TextBox 142"/>
            <p:cNvSpPr txBox="1"/>
            <p:nvPr/>
          </p:nvSpPr>
          <p:spPr>
            <a:xfrm>
              <a:off x="533400" y="4114800"/>
              <a:ext cx="1054135" cy="461665"/>
            </a:xfrm>
            <a:prstGeom prst="rect">
              <a:avLst/>
            </a:prstGeom>
            <a:solidFill>
              <a:schemeClr val="bg1"/>
            </a:solidFill>
            <a:ln>
              <a:solidFill>
                <a:schemeClr val="tx1"/>
              </a:solidFill>
            </a:ln>
          </p:spPr>
          <p:txBody>
            <a:bodyPr wrap="none" rtlCol="0">
              <a:spAutoFit/>
            </a:bodyPr>
            <a:lstStyle/>
            <a:p>
              <a:r>
                <a:rPr lang="en-US" sz="2400" dirty="0" err="1" smtClean="0"/>
                <a:t>Image</a:t>
              </a:r>
              <a:r>
                <a:rPr lang="en-US" sz="2400" i="1" baseline="-25000" dirty="0" err="1" smtClean="0"/>
                <a:t>n</a:t>
              </a:r>
              <a:endParaRPr lang="en-US" sz="2400" i="1" baseline="-25000" dirty="0"/>
            </a:p>
          </p:txBody>
        </p:sp>
        <p:cxnSp>
          <p:nvCxnSpPr>
            <p:cNvPr id="144" name="Straight Connector 143"/>
            <p:cNvCxnSpPr/>
            <p:nvPr/>
          </p:nvCxnSpPr>
          <p:spPr>
            <a:xfrm rot="16200000" flipH="1">
              <a:off x="922502" y="3891085"/>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5" name="TextBox 144"/>
          <p:cNvSpPr txBox="1"/>
          <p:nvPr/>
        </p:nvSpPr>
        <p:spPr>
          <a:xfrm>
            <a:off x="7924800" y="3203620"/>
            <a:ext cx="949940" cy="461665"/>
          </a:xfrm>
          <a:prstGeom prst="rect">
            <a:avLst/>
          </a:prstGeom>
          <a:solidFill>
            <a:schemeClr val="bg1"/>
          </a:solidFill>
          <a:ln>
            <a:solidFill>
              <a:schemeClr val="tx1"/>
            </a:solidFill>
          </a:ln>
        </p:spPr>
        <p:txBody>
          <a:bodyPr wrap="none" rtlCol="0">
            <a:spAutoFit/>
          </a:bodyPr>
          <a:lstStyle/>
          <a:p>
            <a:r>
              <a:rPr lang="en-US" sz="2400" dirty="0" smtClean="0"/>
              <a:t>Image</a:t>
            </a:r>
            <a:endParaRPr lang="en-US" sz="2400" baseline="-25000" dirty="0"/>
          </a:p>
        </p:txBody>
      </p:sp>
      <p:grpSp>
        <p:nvGrpSpPr>
          <p:cNvPr id="9" name="Group 151"/>
          <p:cNvGrpSpPr/>
          <p:nvPr/>
        </p:nvGrpSpPr>
        <p:grpSpPr>
          <a:xfrm>
            <a:off x="3160849" y="2412920"/>
            <a:ext cx="2336191" cy="1942144"/>
            <a:chOff x="3389449" y="2590800"/>
            <a:chExt cx="2336191" cy="1942144"/>
          </a:xfrm>
          <a:solidFill>
            <a:schemeClr val="bg1"/>
          </a:solidFill>
          <a:effectLst/>
        </p:grpSpPr>
        <p:sp>
          <p:nvSpPr>
            <p:cNvPr id="153" name="Right Arrow 152"/>
            <p:cNvSpPr/>
            <p:nvPr/>
          </p:nvSpPr>
          <p:spPr>
            <a:xfrm>
              <a:off x="4808123" y="3594101"/>
              <a:ext cx="917517" cy="139700"/>
            </a:xfrm>
            <a:prstGeom prst="rightArrow">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54" name="Straight Connector 153"/>
            <p:cNvCxnSpPr>
              <a:endCxn id="153" idx="1"/>
            </p:cNvCxnSpPr>
            <p:nvPr/>
          </p:nvCxnSpPr>
          <p:spPr>
            <a:xfrm flipV="1">
              <a:off x="3389449" y="3663951"/>
              <a:ext cx="1418674" cy="677218"/>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a:endCxn id="153" idx="1"/>
            </p:cNvCxnSpPr>
            <p:nvPr/>
          </p:nvCxnSpPr>
          <p:spPr>
            <a:xfrm>
              <a:off x="3389449" y="3426768"/>
              <a:ext cx="1418674" cy="23718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a:endCxn id="153" idx="1"/>
            </p:cNvCxnSpPr>
            <p:nvPr/>
          </p:nvCxnSpPr>
          <p:spPr>
            <a:xfrm>
              <a:off x="3389449" y="2897833"/>
              <a:ext cx="1418674" cy="766118"/>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Rounded Rectangle 156"/>
            <p:cNvSpPr/>
            <p:nvPr/>
          </p:nvSpPr>
          <p:spPr>
            <a:xfrm>
              <a:off x="3793271" y="2590800"/>
              <a:ext cx="1616929" cy="1942144"/>
            </a:xfrm>
            <a:prstGeom prst="roundRect">
              <a:avLst/>
            </a:prstGeom>
            <a:grp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rPr>
                <a:t>Gradient</a:t>
              </a:r>
              <a:br>
                <a:rPr lang="en-US" sz="2600" dirty="0" smtClean="0">
                  <a:solidFill>
                    <a:schemeClr val="tx1"/>
                  </a:solidFill>
                </a:rPr>
              </a:br>
              <a:r>
                <a:rPr lang="en-US" sz="2600" dirty="0" smtClean="0">
                  <a:solidFill>
                    <a:schemeClr val="tx1"/>
                  </a:solidFill>
                </a:rPr>
                <a:t>Domain</a:t>
              </a:r>
              <a:br>
                <a:rPr lang="en-US" sz="2600" dirty="0" smtClean="0">
                  <a:solidFill>
                    <a:schemeClr val="tx1"/>
                  </a:solidFill>
                </a:rPr>
              </a:br>
              <a:r>
                <a:rPr lang="en-US" sz="2600" dirty="0" smtClean="0">
                  <a:solidFill>
                    <a:schemeClr val="tx1"/>
                  </a:solidFill>
                </a:rPr>
                <a:t>Operator</a:t>
              </a:r>
              <a:endParaRPr lang="en-US" sz="2600" i="1" dirty="0" smtClean="0">
                <a:solidFill>
                  <a:schemeClr val="tx1"/>
                </a:solidFill>
              </a:endParaRPr>
            </a:p>
          </p:txBody>
        </p:sp>
      </p:grpSp>
      <p:grpSp>
        <p:nvGrpSpPr>
          <p:cNvPr id="10" name="Group 157"/>
          <p:cNvGrpSpPr/>
          <p:nvPr/>
        </p:nvGrpSpPr>
        <p:grpSpPr>
          <a:xfrm>
            <a:off x="1368483" y="2441620"/>
            <a:ext cx="917517" cy="1917700"/>
            <a:chOff x="1597083" y="2667000"/>
            <a:chExt cx="917517" cy="1917700"/>
          </a:xfrm>
        </p:grpSpPr>
        <p:grpSp>
          <p:nvGrpSpPr>
            <p:cNvPr id="11" name="Group 94"/>
            <p:cNvGrpSpPr/>
            <p:nvPr/>
          </p:nvGrpSpPr>
          <p:grpSpPr>
            <a:xfrm>
              <a:off x="1597083" y="2667000"/>
              <a:ext cx="917517" cy="469900"/>
              <a:chOff x="2282883" y="5016500"/>
              <a:chExt cx="917517" cy="469900"/>
            </a:xfrm>
          </p:grpSpPr>
          <p:sp>
            <p:nvSpPr>
              <p:cNvPr id="167" name="Right Arrow 166"/>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8" name="Rounded Rectangle 167"/>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sym typeface="Symbol"/>
                  </a:rPr>
                  <a:t></a:t>
                </a:r>
                <a:endParaRPr lang="en-US" sz="2600" dirty="0" smtClean="0">
                  <a:solidFill>
                    <a:schemeClr val="tx1"/>
                  </a:solidFill>
                </a:endParaRPr>
              </a:p>
            </p:txBody>
          </p:sp>
        </p:grpSp>
        <p:grpSp>
          <p:nvGrpSpPr>
            <p:cNvPr id="12" name="Group 97"/>
            <p:cNvGrpSpPr/>
            <p:nvPr/>
          </p:nvGrpSpPr>
          <p:grpSpPr>
            <a:xfrm>
              <a:off x="1597083" y="3187700"/>
              <a:ext cx="917517" cy="469900"/>
              <a:chOff x="2282883" y="5016500"/>
              <a:chExt cx="917517" cy="469900"/>
            </a:xfrm>
          </p:grpSpPr>
          <p:sp>
            <p:nvSpPr>
              <p:cNvPr id="165" name="Right Arrow 164"/>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6" name="Rounded Rectangle 165"/>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sym typeface="Symbol"/>
                  </a:rPr>
                  <a:t></a:t>
                </a:r>
                <a:endParaRPr lang="en-US" sz="2600" dirty="0" smtClean="0">
                  <a:solidFill>
                    <a:schemeClr val="tx1"/>
                  </a:solidFill>
                </a:endParaRPr>
              </a:p>
            </p:txBody>
          </p:sp>
        </p:grpSp>
        <p:grpSp>
          <p:nvGrpSpPr>
            <p:cNvPr id="13" name="Group 100"/>
            <p:cNvGrpSpPr/>
            <p:nvPr/>
          </p:nvGrpSpPr>
          <p:grpSpPr>
            <a:xfrm>
              <a:off x="1597083" y="4114800"/>
              <a:ext cx="917517" cy="469900"/>
              <a:chOff x="2282883" y="5016500"/>
              <a:chExt cx="917517" cy="469900"/>
            </a:xfrm>
          </p:grpSpPr>
          <p:sp>
            <p:nvSpPr>
              <p:cNvPr id="163" name="Right Arrow 162"/>
              <p:cNvSpPr/>
              <p:nvPr/>
            </p:nvSpPr>
            <p:spPr>
              <a:xfrm>
                <a:off x="2282883" y="5200470"/>
                <a:ext cx="917517" cy="1094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4" name="Rounded Rectangle 163"/>
              <p:cNvSpPr/>
              <p:nvPr/>
            </p:nvSpPr>
            <p:spPr>
              <a:xfrm>
                <a:off x="2485883" y="5016500"/>
                <a:ext cx="495153" cy="4699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600" dirty="0" smtClean="0">
                    <a:solidFill>
                      <a:schemeClr val="tx1"/>
                    </a:solidFill>
                    <a:sym typeface="Symbol"/>
                  </a:rPr>
                  <a:t></a:t>
                </a:r>
                <a:endParaRPr lang="en-US" sz="2600" dirty="0" smtClean="0">
                  <a:solidFill>
                    <a:schemeClr val="tx1"/>
                  </a:solidFill>
                </a:endParaRPr>
              </a:p>
            </p:txBody>
          </p:sp>
        </p:grpSp>
        <p:cxnSp>
          <p:nvCxnSpPr>
            <p:cNvPr id="162" name="Straight Connector 161"/>
            <p:cNvCxnSpPr/>
            <p:nvPr/>
          </p:nvCxnSpPr>
          <p:spPr>
            <a:xfrm rot="16200000" flipH="1">
              <a:off x="1913102" y="3878099"/>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68"/>
          <p:cNvGrpSpPr/>
          <p:nvPr/>
        </p:nvGrpSpPr>
        <p:grpSpPr>
          <a:xfrm>
            <a:off x="2286000" y="2441620"/>
            <a:ext cx="893321" cy="1905000"/>
            <a:chOff x="2514600" y="2667000"/>
            <a:chExt cx="893321" cy="1905000"/>
          </a:xfrm>
        </p:grpSpPr>
        <p:grpSp>
          <p:nvGrpSpPr>
            <p:cNvPr id="15" name="Group 85"/>
            <p:cNvGrpSpPr/>
            <p:nvPr/>
          </p:nvGrpSpPr>
          <p:grpSpPr>
            <a:xfrm>
              <a:off x="2514600" y="2667000"/>
              <a:ext cx="893321" cy="461665"/>
              <a:chOff x="3006322" y="2667000"/>
              <a:chExt cx="893321" cy="461665"/>
            </a:xfrm>
          </p:grpSpPr>
          <p:sp>
            <p:nvSpPr>
              <p:cNvPr id="178" name="TextBox 177"/>
              <p:cNvSpPr txBox="1"/>
              <p:nvPr/>
            </p:nvSpPr>
            <p:spPr>
              <a:xfrm>
                <a:off x="3006322" y="2667000"/>
                <a:ext cx="893321" cy="461665"/>
              </a:xfrm>
              <a:prstGeom prst="rect">
                <a:avLst/>
              </a:prstGeom>
              <a:solidFill>
                <a:schemeClr val="bg1"/>
              </a:solidFill>
              <a:ln>
                <a:solidFill>
                  <a:schemeClr val="tx1"/>
                </a:solidFill>
              </a:ln>
            </p:spPr>
            <p:txBody>
              <a:bodyPr wrap="none" rtlCol="0">
                <a:spAutoFit/>
              </a:bodyPr>
              <a:lstStyle/>
              <a:p>
                <a:r>
                  <a:rPr lang="en-US" sz="2400" dirty="0" smtClean="0"/>
                  <a:t>Grad</a:t>
                </a:r>
                <a:r>
                  <a:rPr lang="en-US" sz="2400" baseline="-25000" dirty="0" smtClean="0"/>
                  <a:t>0</a:t>
                </a:r>
                <a:endParaRPr lang="en-US" sz="2400" baseline="-25000" dirty="0"/>
              </a:p>
            </p:txBody>
          </p:sp>
          <p:cxnSp>
            <p:nvCxnSpPr>
              <p:cNvPr id="179" name="Straight Arrow Connector 178"/>
              <p:cNvCxnSpPr/>
              <p:nvPr/>
            </p:nvCxnSpPr>
            <p:spPr>
              <a:xfrm>
                <a:off x="3124200" y="2743200"/>
                <a:ext cx="609600" cy="1588"/>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16" name="Group 91"/>
            <p:cNvGrpSpPr/>
            <p:nvPr/>
          </p:nvGrpSpPr>
          <p:grpSpPr>
            <a:xfrm>
              <a:off x="2514600" y="4110335"/>
              <a:ext cx="893321" cy="461665"/>
              <a:chOff x="2992879" y="3967171"/>
              <a:chExt cx="893321" cy="461665"/>
            </a:xfrm>
          </p:grpSpPr>
          <p:sp>
            <p:nvSpPr>
              <p:cNvPr id="176" name="TextBox 175"/>
              <p:cNvSpPr txBox="1"/>
              <p:nvPr/>
            </p:nvSpPr>
            <p:spPr>
              <a:xfrm>
                <a:off x="2992879" y="3967171"/>
                <a:ext cx="893321" cy="461665"/>
              </a:xfrm>
              <a:prstGeom prst="rect">
                <a:avLst/>
              </a:prstGeom>
              <a:solidFill>
                <a:schemeClr val="bg1"/>
              </a:solidFill>
              <a:ln>
                <a:solidFill>
                  <a:schemeClr val="tx1"/>
                </a:solidFill>
              </a:ln>
            </p:spPr>
            <p:txBody>
              <a:bodyPr wrap="none" rtlCol="0">
                <a:spAutoFit/>
              </a:bodyPr>
              <a:lstStyle/>
              <a:p>
                <a:r>
                  <a:rPr lang="en-US" sz="2400" dirty="0" err="1" smtClean="0"/>
                  <a:t>Grad</a:t>
                </a:r>
                <a:r>
                  <a:rPr lang="en-US" sz="2400" i="1" baseline="-25000" dirty="0" err="1" smtClean="0"/>
                  <a:t>n</a:t>
                </a:r>
                <a:endParaRPr lang="en-US" sz="2400" i="1" baseline="-25000" dirty="0"/>
              </a:p>
            </p:txBody>
          </p:sp>
          <p:cxnSp>
            <p:nvCxnSpPr>
              <p:cNvPr id="177" name="Straight Arrow Connector 176"/>
              <p:cNvCxnSpPr/>
              <p:nvPr/>
            </p:nvCxnSpPr>
            <p:spPr>
              <a:xfrm>
                <a:off x="3110757" y="4043371"/>
                <a:ext cx="609600" cy="1588"/>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17" name="Group 103"/>
            <p:cNvGrpSpPr/>
            <p:nvPr/>
          </p:nvGrpSpPr>
          <p:grpSpPr>
            <a:xfrm>
              <a:off x="2514600" y="3195935"/>
              <a:ext cx="893321" cy="461665"/>
              <a:chOff x="3006322" y="2667000"/>
              <a:chExt cx="893321" cy="461665"/>
            </a:xfrm>
          </p:grpSpPr>
          <p:sp>
            <p:nvSpPr>
              <p:cNvPr id="174" name="TextBox 173"/>
              <p:cNvSpPr txBox="1"/>
              <p:nvPr/>
            </p:nvSpPr>
            <p:spPr>
              <a:xfrm>
                <a:off x="3006322" y="2667000"/>
                <a:ext cx="893321" cy="461665"/>
              </a:xfrm>
              <a:prstGeom prst="rect">
                <a:avLst/>
              </a:prstGeom>
              <a:solidFill>
                <a:schemeClr val="bg1"/>
              </a:solidFill>
              <a:ln>
                <a:solidFill>
                  <a:schemeClr val="tx1"/>
                </a:solidFill>
              </a:ln>
            </p:spPr>
            <p:txBody>
              <a:bodyPr wrap="none" rtlCol="0">
                <a:spAutoFit/>
              </a:bodyPr>
              <a:lstStyle/>
              <a:p>
                <a:r>
                  <a:rPr lang="en-US" sz="2400" dirty="0" smtClean="0"/>
                  <a:t>Grad</a:t>
                </a:r>
                <a:r>
                  <a:rPr lang="en-US" sz="2400" baseline="-25000" dirty="0" smtClean="0"/>
                  <a:t>1</a:t>
                </a:r>
                <a:endParaRPr lang="en-US" sz="2400" baseline="-25000" dirty="0"/>
              </a:p>
            </p:txBody>
          </p:sp>
          <p:cxnSp>
            <p:nvCxnSpPr>
              <p:cNvPr id="175" name="Straight Arrow Connector 174"/>
              <p:cNvCxnSpPr/>
              <p:nvPr/>
            </p:nvCxnSpPr>
            <p:spPr>
              <a:xfrm>
                <a:off x="3124200" y="2743200"/>
                <a:ext cx="609600" cy="1588"/>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cxnSp>
          <p:nvCxnSpPr>
            <p:cNvPr id="173" name="Straight Connector 172"/>
            <p:cNvCxnSpPr/>
            <p:nvPr/>
          </p:nvCxnSpPr>
          <p:spPr>
            <a:xfrm rot="16200000" flipH="1">
              <a:off x="2824285" y="3878099"/>
              <a:ext cx="291813" cy="32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248400" y="2911520"/>
            <a:ext cx="1676400" cy="1066800"/>
            <a:chOff x="6472324" y="3239456"/>
            <a:chExt cx="1376276" cy="951544"/>
          </a:xfrm>
        </p:grpSpPr>
        <p:sp>
          <p:nvSpPr>
            <p:cNvPr id="48" name="Right Arrow 47"/>
            <p:cNvSpPr/>
            <p:nvPr/>
          </p:nvSpPr>
          <p:spPr>
            <a:xfrm>
              <a:off x="6472324" y="3657600"/>
              <a:ext cx="1376276" cy="109483"/>
            </a:xfrm>
            <a:prstGeom prst="rightArrow">
              <a:avLst/>
            </a:prstGeom>
            <a:solidFill>
              <a:schemeClr val="tx1"/>
            </a:solidFill>
            <a:ln>
              <a:noFill/>
            </a:ln>
            <a:effectLst>
              <a:outerShdw blurRad="635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 name="Rounded Rectangle 48"/>
            <p:cNvSpPr/>
            <p:nvPr/>
          </p:nvSpPr>
          <p:spPr>
            <a:xfrm>
              <a:off x="6705600" y="3239456"/>
              <a:ext cx="905855" cy="951544"/>
            </a:xfrm>
            <a:prstGeom prst="roundRect">
              <a:avLst/>
            </a:prstGeom>
            <a:solidFill>
              <a:schemeClr val="bg1"/>
            </a:solidFill>
            <a:ln w="50800">
              <a:solidFill>
                <a:schemeClr val="tx1"/>
              </a:solidFill>
            </a:ln>
            <a:effectLst>
              <a:outerShdw blurRad="635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smtClean="0">
                  <a:solidFill>
                    <a:schemeClr val="tx1"/>
                  </a:solidFill>
                  <a:effectLst>
                    <a:outerShdw blurRad="38100" dist="38100" dir="2700000" algn="tl">
                      <a:srgbClr val="000000">
                        <a:alpha val="43137"/>
                      </a:srgbClr>
                    </a:outerShdw>
                  </a:effectLst>
                </a:rPr>
                <a:t>Solver</a:t>
              </a:r>
              <a:endParaRPr lang="en-US" sz="2800" b="1" i="1" dirty="0" smtClean="0">
                <a:solidFill>
                  <a:schemeClr val="tx1"/>
                </a:solidFill>
                <a:effectLst>
                  <a:outerShdw blurRad="38100" dist="38100" dir="2700000" algn="tl">
                    <a:srgbClr val="000000">
                      <a:alpha val="43137"/>
                    </a:srgbClr>
                  </a:outerShdw>
                </a:effectLst>
              </a:endParaRPr>
            </a:p>
          </p:txBody>
        </p:sp>
      </p:grpSp>
      <p:grpSp>
        <p:nvGrpSpPr>
          <p:cNvPr id="8" name="Group 148"/>
          <p:cNvGrpSpPr/>
          <p:nvPr/>
        </p:nvGrpSpPr>
        <p:grpSpPr>
          <a:xfrm>
            <a:off x="5499933" y="3203620"/>
            <a:ext cx="789127" cy="461665"/>
            <a:chOff x="2992879" y="3967171"/>
            <a:chExt cx="789127" cy="461665"/>
          </a:xfrm>
          <a:solidFill>
            <a:schemeClr val="bg1"/>
          </a:solidFill>
        </p:grpSpPr>
        <p:sp>
          <p:nvSpPr>
            <p:cNvPr id="150" name="TextBox 149"/>
            <p:cNvSpPr txBox="1"/>
            <p:nvPr/>
          </p:nvSpPr>
          <p:spPr>
            <a:xfrm>
              <a:off x="2992879" y="3967171"/>
              <a:ext cx="789127" cy="461665"/>
            </a:xfrm>
            <a:prstGeom prst="rect">
              <a:avLst/>
            </a:prstGeom>
            <a:grpFill/>
            <a:ln>
              <a:solidFill>
                <a:schemeClr val="tx1"/>
              </a:solidFill>
            </a:ln>
          </p:spPr>
          <p:txBody>
            <a:bodyPr wrap="none" rtlCol="0">
              <a:spAutoFit/>
            </a:bodyPr>
            <a:lstStyle/>
            <a:p>
              <a:r>
                <a:rPr lang="en-US" sz="2400" dirty="0" smtClean="0"/>
                <a:t>Grad</a:t>
              </a:r>
              <a:endParaRPr lang="en-US" sz="2400" i="1" baseline="-25000" dirty="0"/>
            </a:p>
          </p:txBody>
        </p:sp>
        <p:cxnSp>
          <p:nvCxnSpPr>
            <p:cNvPr id="151" name="Straight Arrow Connector 150"/>
            <p:cNvCxnSpPr/>
            <p:nvPr/>
          </p:nvCxnSpPr>
          <p:spPr>
            <a:xfrm>
              <a:off x="3110757" y="4043371"/>
              <a:ext cx="548640" cy="1588"/>
            </a:xfrm>
            <a:prstGeom prst="straightConnector1">
              <a:avLst/>
            </a:prstGeom>
            <a:grpFill/>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sp>
        <p:nvSpPr>
          <p:cNvPr id="80" name="TextBox 79"/>
          <p:cNvSpPr txBox="1"/>
          <p:nvPr/>
        </p:nvSpPr>
        <p:spPr>
          <a:xfrm>
            <a:off x="228600" y="4606248"/>
            <a:ext cx="3601499" cy="1938992"/>
          </a:xfrm>
          <a:prstGeom prst="rect">
            <a:avLst/>
          </a:prstGeom>
          <a:noFill/>
        </p:spPr>
        <p:txBody>
          <a:bodyPr wrap="none" rtlCol="0">
            <a:spAutoFit/>
          </a:bodyPr>
          <a:lstStyle/>
          <a:p>
            <a:pPr marL="461963" lvl="0" indent="-231775">
              <a:defRPr/>
            </a:pPr>
            <a:r>
              <a:rPr lang="en-US" sz="2400" dirty="0" smtClean="0"/>
              <a:t>Removing Lighting Effects</a:t>
            </a:r>
          </a:p>
          <a:p>
            <a:pPr marL="461963" lvl="0" indent="-231775">
              <a:defRPr/>
            </a:pPr>
            <a:r>
              <a:rPr lang="en-US" sz="2400" dirty="0" smtClean="0"/>
              <a:t>Range Compression</a:t>
            </a:r>
          </a:p>
          <a:p>
            <a:pPr marL="461963" lvl="0" indent="-231775">
              <a:defRPr/>
            </a:pPr>
            <a:r>
              <a:rPr lang="en-US" sz="2400" dirty="0" smtClean="0"/>
              <a:t>Image Compositing</a:t>
            </a:r>
          </a:p>
          <a:p>
            <a:pPr marL="461963" lvl="0" indent="-231775">
              <a:defRPr/>
            </a:pPr>
            <a:r>
              <a:rPr lang="en-US" sz="2400" dirty="0" smtClean="0"/>
              <a:t>Image Stitching</a:t>
            </a:r>
          </a:p>
          <a:p>
            <a:pPr marL="461963" lvl="0" indent="-231775">
              <a:defRPr/>
            </a:pPr>
            <a:r>
              <a:rPr lang="en-US" sz="2400" dirty="0" smtClean="0"/>
              <a:t>Image Authoring</a:t>
            </a:r>
          </a:p>
        </p:txBody>
      </p:sp>
      <p:sp>
        <p:nvSpPr>
          <p:cNvPr id="81" name="TextBox 80"/>
          <p:cNvSpPr txBox="1"/>
          <p:nvPr/>
        </p:nvSpPr>
        <p:spPr>
          <a:xfrm>
            <a:off x="3570308" y="4581492"/>
            <a:ext cx="5421292" cy="1938992"/>
          </a:xfrm>
          <a:prstGeom prst="rect">
            <a:avLst/>
          </a:prstGeom>
          <a:noFill/>
        </p:spPr>
        <p:txBody>
          <a:bodyPr wrap="none" rtlCol="0">
            <a:spAutoFit/>
          </a:bodyPr>
          <a:lstStyle/>
          <a:p>
            <a:pPr marL="461963" lvl="0" indent="-231775">
              <a:defRPr/>
            </a:pPr>
            <a:r>
              <a:rPr lang="en-US" sz="2400" dirty="0" smtClean="0"/>
              <a:t>[</a:t>
            </a:r>
            <a:r>
              <a:rPr lang="en-US" sz="2000" dirty="0" smtClean="0"/>
              <a:t>Horn ’74, Weiss ’01, Finlayson ’02, </a:t>
            </a:r>
            <a:r>
              <a:rPr lang="en-US" sz="2000" dirty="0" err="1" smtClean="0"/>
              <a:t>Agrawal</a:t>
            </a:r>
            <a:r>
              <a:rPr lang="en-US" sz="2000" dirty="0" smtClean="0"/>
              <a:t> ’05]</a:t>
            </a:r>
          </a:p>
          <a:p>
            <a:pPr marL="461963" lvl="0" indent="-231775">
              <a:defRPr/>
            </a:pPr>
            <a:r>
              <a:rPr lang="en-US" sz="2400" dirty="0" smtClean="0"/>
              <a:t>[</a:t>
            </a:r>
            <a:r>
              <a:rPr lang="en-US" sz="2000" dirty="0" err="1" smtClean="0"/>
              <a:t>Fattal</a:t>
            </a:r>
            <a:r>
              <a:rPr lang="en-US" sz="2000" dirty="0" smtClean="0"/>
              <a:t> ’02, </a:t>
            </a:r>
            <a:r>
              <a:rPr lang="en-US" sz="2000" dirty="0" err="1" smtClean="0"/>
              <a:t>Weyrich</a:t>
            </a:r>
            <a:r>
              <a:rPr lang="en-US" sz="2000" dirty="0" smtClean="0"/>
              <a:t> ’07]</a:t>
            </a:r>
          </a:p>
          <a:p>
            <a:pPr marL="461963" lvl="0" indent="-231775">
              <a:defRPr/>
            </a:pPr>
            <a:r>
              <a:rPr lang="en-US" sz="2400" dirty="0" smtClean="0"/>
              <a:t>[</a:t>
            </a:r>
            <a:r>
              <a:rPr lang="en-US" sz="2000" dirty="0" smtClean="0"/>
              <a:t>Perez ’03, </a:t>
            </a:r>
            <a:r>
              <a:rPr lang="en-US" sz="2000" dirty="0" err="1" smtClean="0"/>
              <a:t>Agarwala</a:t>
            </a:r>
            <a:r>
              <a:rPr lang="en-US" sz="2000" dirty="0" smtClean="0"/>
              <a:t> ’04, </a:t>
            </a:r>
            <a:r>
              <a:rPr lang="en-US" sz="2000" dirty="0" err="1" smtClean="0"/>
              <a:t>Jia</a:t>
            </a:r>
            <a:r>
              <a:rPr lang="en-US" sz="2000" dirty="0" smtClean="0"/>
              <a:t> ’06</a:t>
            </a:r>
            <a:r>
              <a:rPr lang="en-US" sz="2400" dirty="0" smtClean="0"/>
              <a:t>]</a:t>
            </a:r>
          </a:p>
          <a:p>
            <a:pPr marL="461963" lvl="0" indent="-231775">
              <a:defRPr/>
            </a:pPr>
            <a:r>
              <a:rPr lang="en-US" sz="2400" dirty="0" smtClean="0"/>
              <a:t>[</a:t>
            </a:r>
            <a:r>
              <a:rPr lang="en-US" sz="2000" dirty="0" smtClean="0"/>
              <a:t>Levin ’04, </a:t>
            </a:r>
            <a:r>
              <a:rPr lang="en-US" sz="2000" dirty="0" err="1" smtClean="0"/>
              <a:t>Agarwala</a:t>
            </a:r>
            <a:r>
              <a:rPr lang="en-US" sz="2000" dirty="0" smtClean="0"/>
              <a:t> ’07]</a:t>
            </a:r>
          </a:p>
          <a:p>
            <a:pPr marL="461963" lvl="0" indent="-231775">
              <a:defRPr/>
            </a:pPr>
            <a:r>
              <a:rPr lang="en-US" sz="2400" dirty="0" smtClean="0"/>
              <a:t>[</a:t>
            </a:r>
            <a:r>
              <a:rPr lang="en-US" sz="2000" dirty="0" smtClean="0"/>
              <a:t>McCann ’08</a:t>
            </a:r>
            <a:r>
              <a:rPr lang="en-US" sz="2400" dirty="0" smtClean="0"/>
              <a:t>]</a:t>
            </a:r>
          </a:p>
        </p:txBody>
      </p:sp>
    </p:spTree>
  </p:cSld>
  <p:clrMapOvr>
    <a:masterClrMapping/>
  </p:clrMapOvr>
  <p:transition advTm="10812"/>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solidFill>
                  <a:schemeClr val="bg1">
                    <a:lumMod val="50000"/>
                  </a:schemeClr>
                </a:solidFill>
              </a:rPr>
              <a:t>Introduction</a:t>
            </a:r>
          </a:p>
          <a:p>
            <a:r>
              <a:rPr lang="en-US" dirty="0" smtClean="0"/>
              <a:t>Solving for the Image</a:t>
            </a:r>
          </a:p>
          <a:p>
            <a:pPr lvl="1"/>
            <a:r>
              <a:rPr lang="en-US" dirty="0" smtClean="0"/>
              <a:t>The Poisson Equation</a:t>
            </a:r>
          </a:p>
          <a:p>
            <a:pPr lvl="1"/>
            <a:r>
              <a:rPr lang="en-US" dirty="0" smtClean="0"/>
              <a:t>Solving the Linear System</a:t>
            </a:r>
          </a:p>
          <a:p>
            <a:r>
              <a:rPr lang="en-US" dirty="0" smtClean="0">
                <a:solidFill>
                  <a:schemeClr val="bg1">
                    <a:lumMod val="50000"/>
                  </a:schemeClr>
                </a:solidFill>
              </a:rPr>
              <a:t>Choosing the System</a:t>
            </a:r>
          </a:p>
          <a:p>
            <a:r>
              <a:rPr lang="en-US" dirty="0" smtClean="0">
                <a:solidFill>
                  <a:schemeClr val="bg1">
                    <a:lumMod val="50000"/>
                  </a:schemeClr>
                </a:solidFill>
              </a:rPr>
              <a:t>Solving for Big Images</a:t>
            </a:r>
          </a:p>
          <a:p>
            <a:r>
              <a:rPr lang="en-US" dirty="0" smtClean="0">
                <a:solidFill>
                  <a:schemeClr val="bg1">
                    <a:lumMod val="50000"/>
                  </a:schemeClr>
                </a:solidFill>
              </a:rPr>
              <a:t>Results and Discussion</a:t>
            </a:r>
            <a:endParaRPr lang="en-US" dirty="0">
              <a:solidFill>
                <a:schemeClr val="bg1">
                  <a:lumMod val="50000"/>
                </a:schemeClr>
              </a:solidFill>
            </a:endParaRPr>
          </a:p>
        </p:txBody>
      </p:sp>
    </p:spTree>
  </p:cSld>
  <p:clrMapOvr>
    <a:masterClrMapping/>
  </p:clrMapOvr>
  <p:transition advTm="8734"/>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Poisson Equation</a:t>
            </a:r>
            <a:endParaRPr lang="en-US" dirty="0"/>
          </a:p>
        </p:txBody>
      </p:sp>
      <p:sp>
        <p:nvSpPr>
          <p:cNvPr id="3" name="Content Placeholder 2"/>
          <p:cNvSpPr>
            <a:spLocks noGrp="1"/>
          </p:cNvSpPr>
          <p:nvPr>
            <p:ph idx="1"/>
          </p:nvPr>
        </p:nvSpPr>
        <p:spPr>
          <a:xfrm>
            <a:off x="457200" y="1166880"/>
            <a:ext cx="8229600" cy="5257800"/>
          </a:xfrm>
        </p:spPr>
        <p:txBody>
          <a:bodyPr>
            <a:normAutofit/>
          </a:bodyPr>
          <a:lstStyle/>
          <a:p>
            <a:pPr marL="0" indent="0">
              <a:buFontTx/>
              <a:buNone/>
            </a:pPr>
            <a:r>
              <a:rPr lang="en-US" dirty="0" smtClean="0"/>
              <a:t>Gradient-domain processing requires fitting an image to local-difference constraints:</a:t>
            </a:r>
          </a:p>
        </p:txBody>
      </p:sp>
      <p:sp>
        <p:nvSpPr>
          <p:cNvPr id="59" name="Content Placeholder 2"/>
          <p:cNvSpPr txBox="1">
            <a:spLocks/>
          </p:cNvSpPr>
          <p:nvPr/>
        </p:nvSpPr>
        <p:spPr>
          <a:xfrm>
            <a:off x="457200" y="1600200"/>
            <a:ext cx="8229600" cy="5257800"/>
          </a:xfrm>
          <a:prstGeom prst="rect">
            <a:avLst/>
          </a:prstGeom>
        </p:spPr>
        <p:txBody>
          <a:bodyPr vert="horz" lIns="91440" tIns="45720" rIns="91440" bIns="45720" numCol="2"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4" name="Group 101"/>
          <p:cNvGrpSpPr/>
          <p:nvPr/>
        </p:nvGrpSpPr>
        <p:grpSpPr>
          <a:xfrm>
            <a:off x="4087092" y="5007592"/>
            <a:ext cx="990600" cy="572656"/>
            <a:chOff x="4087092" y="5181600"/>
            <a:chExt cx="990600" cy="572656"/>
          </a:xfrm>
        </p:grpSpPr>
        <p:sp>
          <p:nvSpPr>
            <p:cNvPr id="951" name="Right Arrow 950"/>
            <p:cNvSpPr/>
            <p:nvPr/>
          </p:nvSpPr>
          <p:spPr>
            <a:xfrm flipV="1">
              <a:off x="4087092" y="5353050"/>
              <a:ext cx="990600" cy="228600"/>
            </a:xfrm>
            <a:prstGeom prst="rightArrow">
              <a:avLst/>
            </a:prstGeom>
            <a:solidFill>
              <a:schemeClr val="tx1"/>
            </a:solidFill>
            <a:ln>
              <a:noFill/>
            </a:ln>
            <a:effectLst>
              <a:outerShdw blurRad="635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61" name="Rounded Rectangle 960"/>
            <p:cNvSpPr/>
            <p:nvPr/>
          </p:nvSpPr>
          <p:spPr>
            <a:xfrm>
              <a:off x="4267200" y="5181600"/>
              <a:ext cx="561108" cy="572656"/>
            </a:xfrm>
            <a:prstGeom prst="roundRect">
              <a:avLst/>
            </a:prstGeom>
            <a:solidFill>
              <a:schemeClr val="bg1"/>
            </a:solidFill>
            <a:ln>
              <a:solidFill>
                <a:schemeClr val="tx1"/>
              </a:solidFill>
            </a:ln>
            <a:effectLst>
              <a:outerShdw blurRad="635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54284" name="Object 12"/>
            <p:cNvGraphicFramePr>
              <a:graphicFrameLocks noChangeAspect="1"/>
            </p:cNvGraphicFramePr>
            <p:nvPr/>
          </p:nvGraphicFramePr>
          <p:xfrm>
            <a:off x="4265819" y="5225844"/>
            <a:ext cx="598487" cy="498475"/>
          </p:xfrm>
          <a:graphic>
            <a:graphicData uri="http://schemas.openxmlformats.org/presentationml/2006/ole">
              <p:oleObj spid="_x0000_s96258" name="Equation" r:id="rId5" imgW="228600" imgH="190440" progId="Equation.3">
                <p:embed/>
              </p:oleObj>
            </a:graphicData>
          </a:graphic>
        </p:graphicFrame>
      </p:grpSp>
      <p:graphicFrame>
        <p:nvGraphicFramePr>
          <p:cNvPr id="54285" name="Object 13"/>
          <p:cNvGraphicFramePr>
            <a:graphicFrameLocks noChangeAspect="1"/>
          </p:cNvGraphicFramePr>
          <p:nvPr/>
        </p:nvGraphicFramePr>
        <p:xfrm>
          <a:off x="3840163" y="2173288"/>
          <a:ext cx="1265237" cy="531812"/>
        </p:xfrm>
        <a:graphic>
          <a:graphicData uri="http://schemas.openxmlformats.org/presentationml/2006/ole">
            <p:oleObj spid="_x0000_s96259" name="Equation" r:id="rId6" imgW="482400" imgH="203040" progId="Equation.3">
              <p:embed/>
            </p:oleObj>
          </a:graphicData>
        </a:graphic>
      </p:graphicFrame>
      <p:sp>
        <p:nvSpPr>
          <p:cNvPr id="991" name="Down Arrow 990"/>
          <p:cNvSpPr/>
          <p:nvPr/>
        </p:nvSpPr>
        <p:spPr>
          <a:xfrm>
            <a:off x="4495800" y="2759628"/>
            <a:ext cx="152400" cy="4572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4298" name="Object 26"/>
          <p:cNvGraphicFramePr>
            <a:graphicFrameLocks noChangeAspect="1"/>
          </p:cNvGraphicFramePr>
          <p:nvPr/>
        </p:nvGraphicFramePr>
        <p:xfrm>
          <a:off x="3825875" y="3153306"/>
          <a:ext cx="1265238" cy="531812"/>
        </p:xfrm>
        <a:graphic>
          <a:graphicData uri="http://schemas.openxmlformats.org/presentationml/2006/ole">
            <p:oleObj spid="_x0000_s96260" name="Equation" r:id="rId7" imgW="482400" imgH="203040" progId="Equation.3">
              <p:embed/>
            </p:oleObj>
          </a:graphicData>
        </a:graphic>
      </p:graphicFrame>
      <p:pic>
        <p:nvPicPr>
          <p:cNvPr id="109" name="Picture 27"/>
          <p:cNvPicPr>
            <a:picLocks noChangeAspect="1" noChangeArrowheads="1"/>
          </p:cNvPicPr>
          <p:nvPr/>
        </p:nvPicPr>
        <p:blipFill>
          <a:blip r:embed="rId8"/>
          <a:srcRect/>
          <a:stretch>
            <a:fillRect/>
          </a:stretch>
        </p:blipFill>
        <p:spPr bwMode="auto">
          <a:xfrm flipV="1">
            <a:off x="1050234" y="3809728"/>
            <a:ext cx="2988366" cy="2798064"/>
          </a:xfrm>
          <a:prstGeom prst="rect">
            <a:avLst/>
          </a:prstGeom>
          <a:noFill/>
          <a:ln w="9525">
            <a:noFill/>
            <a:miter lim="800000"/>
            <a:headEnd/>
            <a:tailEnd/>
          </a:ln>
          <a:effectLst/>
        </p:spPr>
      </p:pic>
      <p:sp>
        <p:nvSpPr>
          <p:cNvPr id="964" name="TextBox 963"/>
          <p:cNvSpPr txBox="1"/>
          <p:nvPr/>
        </p:nvSpPr>
        <p:spPr>
          <a:xfrm>
            <a:off x="1046728" y="3813217"/>
            <a:ext cx="401072" cy="584775"/>
          </a:xfrm>
          <a:prstGeom prst="rect">
            <a:avLst/>
          </a:prstGeom>
          <a:solidFill>
            <a:schemeClr val="bg1">
              <a:alpha val="50000"/>
            </a:schemeClr>
          </a:solidFill>
          <a:ln>
            <a:solidFill>
              <a:schemeClr val="tx2"/>
            </a:solidFill>
          </a:ln>
        </p:spPr>
        <p:txBody>
          <a:bodyPr wrap="none" rtlCol="0">
            <a:spAutoFit/>
          </a:bodyPr>
          <a:lstStyle/>
          <a:p>
            <a:r>
              <a:rPr lang="en-US" sz="3200" b="1" i="1" dirty="0" smtClean="0">
                <a:effectLst>
                  <a:outerShdw blurRad="38100" dist="38100" dir="2700000" algn="tl">
                    <a:srgbClr val="000000">
                      <a:alpha val="43137"/>
                    </a:srgbClr>
                  </a:outerShdw>
                </a:effectLst>
              </a:rPr>
              <a:t>g</a:t>
            </a:r>
            <a:endParaRPr lang="en-US" sz="3200" b="1" i="1" dirty="0">
              <a:effectLst>
                <a:outerShdw blurRad="38100" dist="38100" dir="2700000" algn="tl">
                  <a:srgbClr val="000000">
                    <a:alpha val="43137"/>
                  </a:srgbClr>
                </a:outerShdw>
              </a:effectLst>
            </a:endParaRPr>
          </a:p>
        </p:txBody>
      </p:sp>
      <p:cxnSp>
        <p:nvCxnSpPr>
          <p:cNvPr id="965" name="Straight Arrow Connector 964"/>
          <p:cNvCxnSpPr/>
          <p:nvPr/>
        </p:nvCxnSpPr>
        <p:spPr>
          <a:xfrm>
            <a:off x="1156507" y="3944297"/>
            <a:ext cx="246888" cy="1588"/>
          </a:xfrm>
          <a:prstGeom prst="straightConnector1">
            <a:avLst/>
          </a:prstGeom>
          <a:ln w="25400">
            <a:solidFill>
              <a:schemeClr val="tx1"/>
            </a:solidFill>
            <a:tailEnd type="arrow" w="sm"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4300" name="Picture 28" descr="C:\Documents and Settings\Misha Kazhdan\Desktop\LIC\flowers.small.gray.bmp"/>
          <p:cNvPicPr>
            <a:picLocks noChangeAspect="1" noChangeArrowheads="1"/>
          </p:cNvPicPr>
          <p:nvPr/>
        </p:nvPicPr>
        <p:blipFill>
          <a:blip r:embed="rId9"/>
          <a:srcRect/>
          <a:stretch>
            <a:fillRect/>
          </a:stretch>
        </p:blipFill>
        <p:spPr bwMode="auto">
          <a:xfrm>
            <a:off x="5105400" y="3809728"/>
            <a:ext cx="2988366" cy="2798064"/>
          </a:xfrm>
          <a:prstGeom prst="rect">
            <a:avLst/>
          </a:prstGeom>
          <a:noFill/>
        </p:spPr>
      </p:pic>
      <p:sp>
        <p:nvSpPr>
          <p:cNvPr id="963" name="TextBox 962"/>
          <p:cNvSpPr txBox="1"/>
          <p:nvPr/>
        </p:nvSpPr>
        <p:spPr>
          <a:xfrm>
            <a:off x="5105400" y="3813217"/>
            <a:ext cx="401072" cy="584775"/>
          </a:xfrm>
          <a:prstGeom prst="rect">
            <a:avLst/>
          </a:prstGeom>
          <a:solidFill>
            <a:schemeClr val="bg1">
              <a:alpha val="50000"/>
            </a:schemeClr>
          </a:solidFill>
          <a:ln>
            <a:solidFill>
              <a:schemeClr val="tx2"/>
            </a:solidFill>
          </a:ln>
        </p:spPr>
        <p:txBody>
          <a:bodyPr wrap="none" rtlCol="0">
            <a:spAutoFit/>
          </a:bodyPr>
          <a:lstStyle/>
          <a:p>
            <a:r>
              <a:rPr lang="en-US" sz="3200" b="1" i="1" dirty="0" smtClean="0">
                <a:effectLst>
                  <a:outerShdw blurRad="38100" dist="38100" dir="2700000" algn="tl">
                    <a:srgbClr val="000000">
                      <a:alpha val="43137"/>
                    </a:srgbClr>
                  </a:outerShdw>
                </a:effectLst>
              </a:rPr>
              <a:t>u</a:t>
            </a:r>
            <a:endParaRPr lang="en-US" sz="3200" b="1" i="1" dirty="0">
              <a:effectLst>
                <a:outerShdw blurRad="38100" dist="38100" dir="2700000" algn="tl">
                  <a:srgbClr val="000000">
                    <a:alpha val="43137"/>
                  </a:srgbClr>
                </a:outerShdw>
              </a:effectLst>
            </a:endParaRPr>
          </a:p>
        </p:txBody>
      </p:sp>
      <p:grpSp>
        <p:nvGrpSpPr>
          <p:cNvPr id="5" name="Group 115"/>
          <p:cNvGrpSpPr/>
          <p:nvPr/>
        </p:nvGrpSpPr>
        <p:grpSpPr>
          <a:xfrm>
            <a:off x="1046728" y="3807442"/>
            <a:ext cx="2991872" cy="2800350"/>
            <a:chOff x="1046728" y="3980872"/>
            <a:chExt cx="2991872" cy="2800350"/>
          </a:xfrm>
        </p:grpSpPr>
        <p:grpSp>
          <p:nvGrpSpPr>
            <p:cNvPr id="6" name="Group 113"/>
            <p:cNvGrpSpPr/>
            <p:nvPr/>
          </p:nvGrpSpPr>
          <p:grpSpPr>
            <a:xfrm>
              <a:off x="1046728" y="3980872"/>
              <a:ext cx="2991872" cy="2800350"/>
              <a:chOff x="3027928" y="3990108"/>
              <a:chExt cx="2991872" cy="2800350"/>
            </a:xfrm>
          </p:grpSpPr>
          <p:pic>
            <p:nvPicPr>
              <p:cNvPr id="54301" name="Picture 29" descr="C:\Documents and Settings\Misha Kazhdan\Desktop\LIC\foo.jpg"/>
              <p:cNvPicPr>
                <a:picLocks noChangeAspect="1" noChangeArrowheads="1"/>
              </p:cNvPicPr>
              <p:nvPr/>
            </p:nvPicPr>
            <p:blipFill>
              <a:blip r:embed="rId10"/>
              <a:srcRect/>
              <a:stretch>
                <a:fillRect/>
              </a:stretch>
            </p:blipFill>
            <p:spPr bwMode="auto">
              <a:xfrm>
                <a:off x="3028950" y="3990108"/>
                <a:ext cx="2990850" cy="2800350"/>
              </a:xfrm>
              <a:prstGeom prst="rect">
                <a:avLst/>
              </a:prstGeom>
              <a:noFill/>
            </p:spPr>
          </p:pic>
          <p:sp>
            <p:nvSpPr>
              <p:cNvPr id="112" name="TextBox 111"/>
              <p:cNvSpPr txBox="1"/>
              <p:nvPr/>
            </p:nvSpPr>
            <p:spPr>
              <a:xfrm>
                <a:off x="3027928" y="3991511"/>
                <a:ext cx="1507144" cy="584775"/>
              </a:xfrm>
              <a:prstGeom prst="rect">
                <a:avLst/>
              </a:prstGeom>
              <a:solidFill>
                <a:schemeClr val="bg1">
                  <a:alpha val="50000"/>
                </a:schemeClr>
              </a:solidFill>
              <a:ln>
                <a:solidFill>
                  <a:schemeClr val="tx2"/>
                </a:solidFill>
              </a:ln>
            </p:spPr>
            <p:txBody>
              <a:bodyPr wrap="none" rtlCol="0">
                <a:spAutoFit/>
              </a:bodyPr>
              <a:lstStyle/>
              <a:p>
                <a:r>
                  <a:rPr lang="en-US" sz="3200" b="1" i="1" dirty="0" smtClean="0">
                    <a:effectLst>
                      <a:outerShdw blurRad="38100" dist="38100" dir="2700000" algn="tl">
                        <a:srgbClr val="000000">
                          <a:alpha val="43137"/>
                        </a:srgbClr>
                      </a:outerShdw>
                    </a:effectLst>
                  </a:rPr>
                  <a:t>f</a:t>
                </a:r>
                <a:r>
                  <a:rPr lang="en-US" sz="3200" b="1" dirty="0" smtClean="0">
                    <a:effectLst>
                      <a:outerShdw blurRad="38100" dist="38100" dir="2700000" algn="tl">
                        <a:srgbClr val="000000">
                          <a:alpha val="43137"/>
                        </a:srgbClr>
                      </a:outerShdw>
                    </a:effectLst>
                  </a:rPr>
                  <a:t>=div(</a:t>
                </a:r>
                <a:r>
                  <a:rPr lang="en-US" sz="3200" b="1" i="1" dirty="0" smtClean="0">
                    <a:effectLst>
                      <a:outerShdw blurRad="38100" dist="38100" dir="2700000" algn="tl">
                        <a:srgbClr val="000000">
                          <a:alpha val="43137"/>
                        </a:srgbClr>
                      </a:outerShdw>
                    </a:effectLst>
                  </a:rPr>
                  <a:t>g</a:t>
                </a:r>
                <a:r>
                  <a:rPr lang="en-US" sz="3200" b="1" dirty="0" smtClean="0">
                    <a:effectLst>
                      <a:outerShdw blurRad="38100" dist="38100" dir="2700000" algn="tl">
                        <a:srgbClr val="000000">
                          <a:alpha val="43137"/>
                        </a:srgbClr>
                      </a:outerShdw>
                    </a:effectLst>
                  </a:rPr>
                  <a:t>)</a:t>
                </a:r>
                <a:endParaRPr lang="en-US" sz="3200" b="1" dirty="0">
                  <a:effectLst>
                    <a:outerShdw blurRad="38100" dist="38100" dir="2700000" algn="tl">
                      <a:srgbClr val="000000">
                        <a:alpha val="43137"/>
                      </a:srgbClr>
                    </a:outerShdw>
                  </a:effectLst>
                </a:endParaRPr>
              </a:p>
            </p:txBody>
          </p:sp>
        </p:grpSp>
        <p:cxnSp>
          <p:nvCxnSpPr>
            <p:cNvPr id="115" name="Straight Arrow Connector 114"/>
            <p:cNvCxnSpPr/>
            <p:nvPr/>
          </p:nvCxnSpPr>
          <p:spPr>
            <a:xfrm>
              <a:off x="2149595" y="4127422"/>
              <a:ext cx="199979" cy="1588"/>
            </a:xfrm>
            <a:prstGeom prst="straightConnector1">
              <a:avLst/>
            </a:prstGeom>
            <a:ln w="25400">
              <a:solidFill>
                <a:schemeClr val="tx1"/>
              </a:solidFill>
              <a:tailEnd type="arrow" w="sm"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aphicFrame>
        <p:nvGraphicFramePr>
          <p:cNvPr id="54299" name="Object 27"/>
          <p:cNvGraphicFramePr>
            <a:graphicFrameLocks noChangeAspect="1"/>
          </p:cNvGraphicFramePr>
          <p:nvPr/>
        </p:nvGraphicFramePr>
        <p:xfrm>
          <a:off x="2987675" y="3105150"/>
          <a:ext cx="2863850" cy="531813"/>
        </p:xfrm>
        <a:graphic>
          <a:graphicData uri="http://schemas.openxmlformats.org/presentationml/2006/ole">
            <p:oleObj spid="_x0000_s96261" name="Equation" r:id="rId11" imgW="1091880" imgH="203040" progId="Equation.3">
              <p:embed/>
            </p:oleObj>
          </a:graphicData>
        </a:graphic>
      </p:graphicFrame>
      <p:grpSp>
        <p:nvGrpSpPr>
          <p:cNvPr id="7" name="Group 32"/>
          <p:cNvGrpSpPr/>
          <p:nvPr/>
        </p:nvGrpSpPr>
        <p:grpSpPr>
          <a:xfrm>
            <a:off x="4085304" y="5007592"/>
            <a:ext cx="990600" cy="572656"/>
            <a:chOff x="4087092" y="5181600"/>
            <a:chExt cx="990600" cy="572656"/>
          </a:xfrm>
        </p:grpSpPr>
        <p:sp>
          <p:nvSpPr>
            <p:cNvPr id="34" name="Right Arrow 33"/>
            <p:cNvSpPr/>
            <p:nvPr/>
          </p:nvSpPr>
          <p:spPr>
            <a:xfrm flipV="1">
              <a:off x="4087092" y="5353050"/>
              <a:ext cx="990600" cy="228600"/>
            </a:xfrm>
            <a:prstGeom prst="rightArrow">
              <a:avLst/>
            </a:prstGeom>
            <a:solidFill>
              <a:schemeClr val="tx1"/>
            </a:solidFill>
            <a:ln>
              <a:noFill/>
            </a:ln>
            <a:effectLst>
              <a:outerShdw blurRad="635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 name="Rounded Rectangle 34"/>
            <p:cNvSpPr/>
            <p:nvPr/>
          </p:nvSpPr>
          <p:spPr>
            <a:xfrm>
              <a:off x="4267200" y="5181600"/>
              <a:ext cx="561108" cy="572656"/>
            </a:xfrm>
            <a:prstGeom prst="roundRect">
              <a:avLst/>
            </a:prstGeom>
            <a:solidFill>
              <a:schemeClr val="bg1"/>
            </a:solidFill>
            <a:ln>
              <a:solidFill>
                <a:schemeClr val="tx1"/>
              </a:solidFill>
            </a:ln>
            <a:effectLst>
              <a:outerShdw blurRad="635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36" name="Object 12"/>
            <p:cNvGraphicFramePr>
              <a:graphicFrameLocks noChangeAspect="1"/>
            </p:cNvGraphicFramePr>
            <p:nvPr/>
          </p:nvGraphicFramePr>
          <p:xfrm>
            <a:off x="4306628" y="5219906"/>
            <a:ext cx="531812" cy="465138"/>
          </p:xfrm>
          <a:graphic>
            <a:graphicData uri="http://schemas.openxmlformats.org/presentationml/2006/ole">
              <p:oleObj spid="_x0000_s96262" name="Equation" r:id="rId12" imgW="203040" imgH="177480" progId="Equation.3">
                <p:embed/>
              </p:oleObj>
            </a:graphicData>
          </a:graphic>
        </p:graphicFrame>
      </p:grpSp>
      <p:grpSp>
        <p:nvGrpSpPr>
          <p:cNvPr id="8" name="Group 36"/>
          <p:cNvGrpSpPr/>
          <p:nvPr/>
        </p:nvGrpSpPr>
        <p:grpSpPr>
          <a:xfrm>
            <a:off x="1168008" y="1788756"/>
            <a:ext cx="1732526" cy="801736"/>
            <a:chOff x="1222600" y="1993476"/>
            <a:chExt cx="1732526" cy="801736"/>
          </a:xfrm>
        </p:grpSpPr>
        <p:sp>
          <p:nvSpPr>
            <p:cNvPr id="30" name="TextBox 29"/>
            <p:cNvSpPr txBox="1"/>
            <p:nvPr/>
          </p:nvSpPr>
          <p:spPr>
            <a:xfrm>
              <a:off x="1222600" y="2210437"/>
              <a:ext cx="1732526" cy="584775"/>
            </a:xfrm>
            <a:prstGeom prst="rect">
              <a:avLst/>
            </a:prstGeom>
            <a:noFill/>
          </p:spPr>
          <p:txBody>
            <a:bodyPr wrap="none" rtlCol="0">
              <a:spAutoFit/>
            </a:bodyPr>
            <a:lstStyle/>
            <a:p>
              <a:pPr algn="ctr"/>
              <a:r>
                <a:rPr lang="en-US" sz="3200" b="1" dirty="0" smtClean="0">
                  <a:solidFill>
                    <a:srgbClr val="FF0000"/>
                  </a:solidFill>
                  <a:latin typeface="Bradley Hand ITC" pitchFamily="66" charset="0"/>
                </a:rPr>
                <a:t>averaged</a:t>
              </a:r>
              <a:endParaRPr lang="en-US" sz="3200" b="1" dirty="0">
                <a:solidFill>
                  <a:srgbClr val="FF0000"/>
                </a:solidFill>
                <a:latin typeface="Bradley Hand ITC" pitchFamily="66" charset="0"/>
              </a:endParaRPr>
            </a:p>
          </p:txBody>
        </p:sp>
        <p:sp>
          <p:nvSpPr>
            <p:cNvPr id="32" name="TextBox 31"/>
            <p:cNvSpPr txBox="1"/>
            <p:nvPr/>
          </p:nvSpPr>
          <p:spPr>
            <a:xfrm>
              <a:off x="1881901" y="1993476"/>
              <a:ext cx="393056" cy="646331"/>
            </a:xfrm>
            <a:prstGeom prst="rect">
              <a:avLst/>
            </a:prstGeom>
            <a:noFill/>
          </p:spPr>
          <p:txBody>
            <a:bodyPr wrap="none" rtlCol="0">
              <a:spAutoFit/>
            </a:bodyPr>
            <a:lstStyle/>
            <a:p>
              <a:pPr algn="ctr"/>
              <a:r>
                <a:rPr lang="en-US" sz="3600" b="1" dirty="0" smtClean="0">
                  <a:solidFill>
                    <a:srgbClr val="FF0000"/>
                  </a:solidFill>
                  <a:latin typeface="Gigi" pitchFamily="82" charset="0"/>
                </a:rPr>
                <a:t>^</a:t>
              </a:r>
              <a:endParaRPr lang="en-US" sz="2800" b="1" dirty="0">
                <a:solidFill>
                  <a:srgbClr val="FF0000"/>
                </a:solidFill>
                <a:latin typeface="Gigi" pitchFamily="82" charset="0"/>
              </a:endParaRPr>
            </a:p>
          </p:txBody>
        </p:sp>
      </p:grpSp>
    </p:spTree>
    <p:custDataLst>
      <p:tags r:id="rId2"/>
    </p:custDataLst>
  </p:cSld>
  <p:clrMapOvr>
    <a:masterClrMapping/>
  </p:clrMapOvr>
  <p:transition advTm="2690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1"/>
                                        </p:tgtEl>
                                        <p:attrNameLst>
                                          <p:attrName>style.visibility</p:attrName>
                                        </p:attrNameLst>
                                      </p:cBhvr>
                                      <p:to>
                                        <p:strVal val="visible"/>
                                      </p:to>
                                    </p:set>
                                    <p:animEffect transition="in" filter="fade">
                                      <p:cBhvr>
                                        <p:cTn id="7" dur="1000"/>
                                        <p:tgtEl>
                                          <p:spTgt spid="991"/>
                                        </p:tgtEl>
                                      </p:cBhvr>
                                    </p:animEffect>
                                  </p:childTnLst>
                                </p:cTn>
                              </p:par>
                              <p:par>
                                <p:cTn id="8" presetID="10" presetClass="entr" presetSubtype="0" fill="hold" nodeType="withEffect">
                                  <p:stCondLst>
                                    <p:cond delay="0"/>
                                  </p:stCondLst>
                                  <p:childTnLst>
                                    <p:set>
                                      <p:cBhvr>
                                        <p:cTn id="9" dur="1" fill="hold">
                                          <p:stCondLst>
                                            <p:cond delay="0"/>
                                          </p:stCondLst>
                                        </p:cTn>
                                        <p:tgtEl>
                                          <p:spTgt spid="54299"/>
                                        </p:tgtEl>
                                        <p:attrNameLst>
                                          <p:attrName>style.visibility</p:attrName>
                                        </p:attrNameLst>
                                      </p:cBhvr>
                                      <p:to>
                                        <p:strVal val="visible"/>
                                      </p:to>
                                    </p:set>
                                    <p:animEffect transition="in" filter="fade">
                                      <p:cBhvr>
                                        <p:cTn id="10" dur="1000"/>
                                        <p:tgtEl>
                                          <p:spTgt spid="5429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par>
                                <p:cTn id="16" presetID="10" presetClass="exit" presetSubtype="0" fill="hold" nodeType="withEffect">
                                  <p:stCondLst>
                                    <p:cond delay="0"/>
                                  </p:stCondLst>
                                  <p:childTnLst>
                                    <p:animEffect transition="out" filter="fade">
                                      <p:cBhvr>
                                        <p:cTn id="17" dur="2000"/>
                                        <p:tgtEl>
                                          <p:spTgt spid="109"/>
                                        </p:tgtEl>
                                      </p:cBhvr>
                                    </p:animEffect>
                                    <p:set>
                                      <p:cBhvr>
                                        <p:cTn id="18" dur="1" fill="hold">
                                          <p:stCondLst>
                                            <p:cond delay="1999"/>
                                          </p:stCondLst>
                                        </p:cTn>
                                        <p:tgtEl>
                                          <p:spTgt spid="109"/>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1000"/>
                                        <p:tgtEl>
                                          <p:spTgt spid="4"/>
                                        </p:tgtEl>
                                      </p:cBhvr>
                                    </p:animEffect>
                                    <p:set>
                                      <p:cBhvr>
                                        <p:cTn id="21" dur="1" fill="hold">
                                          <p:stCondLst>
                                            <p:cond delay="9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4298"/>
                                        </p:tgtEl>
                                        <p:attrNameLst>
                                          <p:attrName>style.visibility</p:attrName>
                                        </p:attrNameLst>
                                      </p:cBhvr>
                                      <p:to>
                                        <p:strVal val="visible"/>
                                      </p:to>
                                    </p:set>
                                    <p:animEffect transition="in" filter="fade">
                                      <p:cBhvr>
                                        <p:cTn id="26" dur="1000"/>
                                        <p:tgtEl>
                                          <p:spTgt spid="54298"/>
                                        </p:tgtEl>
                                      </p:cBhvr>
                                    </p:animEffect>
                                  </p:childTnLst>
                                </p:cTn>
                              </p:par>
                              <p:par>
                                <p:cTn id="27" presetID="10" presetClass="entr" presetSubtype="0" fill="hold" nodeType="withEffect">
                                  <p:stCondLst>
                                    <p:cond delay="0"/>
                                  </p:stCondLst>
                                  <p:childTnLst>
                                    <p:set>
                                      <p:cBhvr>
                                        <p:cTn id="28" dur="1" fill="hold">
                                          <p:stCondLst>
                                            <p:cond delay="0"/>
                                          </p:stCondLst>
                                        </p:cTn>
                                        <p:tgtEl>
                                          <p:spTgt spid="54298"/>
                                        </p:tgtEl>
                                        <p:attrNameLst>
                                          <p:attrName>style.visibility</p:attrName>
                                        </p:attrNameLst>
                                      </p:cBhvr>
                                      <p:to>
                                        <p:strVal val="visible"/>
                                      </p:to>
                                    </p:set>
                                    <p:animEffect transition="in" filter="fade">
                                      <p:cBhvr>
                                        <p:cTn id="29" dur="1000"/>
                                        <p:tgtEl>
                                          <p:spTgt spid="54298"/>
                                        </p:tgtEl>
                                      </p:cBhvr>
                                    </p:animEffect>
                                  </p:childTnLst>
                                </p:cTn>
                              </p:par>
                              <p:par>
                                <p:cTn id="30" presetID="10" presetClass="exit" presetSubtype="0" fill="hold" nodeType="withEffect">
                                  <p:stCondLst>
                                    <p:cond delay="0"/>
                                  </p:stCondLst>
                                  <p:childTnLst>
                                    <p:animEffect transition="out" filter="fade">
                                      <p:cBhvr>
                                        <p:cTn id="31" dur="1000"/>
                                        <p:tgtEl>
                                          <p:spTgt spid="54299"/>
                                        </p:tgtEl>
                                      </p:cBhvr>
                                    </p:animEffect>
                                    <p:set>
                                      <p:cBhvr>
                                        <p:cTn id="32" dur="1" fill="hold">
                                          <p:stCondLst>
                                            <p:cond delay="999"/>
                                          </p:stCondLst>
                                        </p:cTn>
                                        <p:tgtEl>
                                          <p:spTgt spid="54299"/>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Gauss-Seidel Solvers</a:t>
            </a:r>
            <a:endParaRPr lang="en-US" dirty="0"/>
          </a:p>
        </p:txBody>
      </p:sp>
      <p:sp>
        <p:nvSpPr>
          <p:cNvPr id="3" name="Content Placeholder 2"/>
          <p:cNvSpPr>
            <a:spLocks noGrp="1"/>
          </p:cNvSpPr>
          <p:nvPr>
            <p:ph idx="1"/>
          </p:nvPr>
        </p:nvSpPr>
        <p:spPr>
          <a:xfrm>
            <a:off x="457200" y="1166880"/>
            <a:ext cx="8382000" cy="5257800"/>
          </a:xfrm>
        </p:spPr>
        <p:txBody>
          <a:bodyPr>
            <a:normAutofit/>
          </a:bodyPr>
          <a:lstStyle/>
          <a:p>
            <a:pPr marL="0" indent="0">
              <a:buNone/>
            </a:pPr>
            <a:r>
              <a:rPr lang="en-US" dirty="0" smtClean="0"/>
              <a:t>Gradient-domain processing requires fitting an image to local-difference constraints.</a:t>
            </a:r>
            <a:br>
              <a:rPr lang="en-US" dirty="0" smtClean="0"/>
            </a:br>
            <a:r>
              <a:rPr lang="en-US" dirty="0" smtClean="0"/>
              <a:t/>
            </a:r>
            <a:br>
              <a:rPr lang="en-US" dirty="0" smtClean="0"/>
            </a:br>
            <a:endParaRPr lang="en-US" sz="1600" u="sng" dirty="0" smtClean="0"/>
          </a:p>
          <a:p>
            <a:pPr marL="0" indent="0">
              <a:buNone/>
            </a:pPr>
            <a:endParaRPr lang="en-US" u="sng" dirty="0" smtClean="0"/>
          </a:p>
          <a:p>
            <a:pPr marL="0" indent="0">
              <a:buNone/>
            </a:pPr>
            <a:r>
              <a:rPr lang="en-US" u="sng" dirty="0" smtClean="0"/>
              <a:t>Iterative Algorithm</a:t>
            </a:r>
            <a:r>
              <a:rPr lang="en-US" dirty="0" smtClean="0"/>
              <a:t>: </a:t>
            </a:r>
          </a:p>
          <a:p>
            <a:pPr marL="461963" indent="0">
              <a:buNone/>
            </a:pPr>
            <a:r>
              <a:rPr lang="en-US" sz="2000" dirty="0" smtClean="0">
                <a:latin typeface="Consolas" pitchFamily="49" charset="0"/>
                <a:cs typeface="Arial" pitchFamily="34" charset="0"/>
              </a:rPr>
              <a:t/>
            </a:r>
            <a:br>
              <a:rPr lang="en-US" sz="2000" dirty="0" smtClean="0">
                <a:latin typeface="Consolas" pitchFamily="49" charset="0"/>
                <a:cs typeface="Arial" pitchFamily="34" charset="0"/>
              </a:rPr>
            </a:br>
            <a:r>
              <a:rPr lang="en-US" sz="2000" dirty="0" smtClean="0">
                <a:latin typeface="Consolas" pitchFamily="49" charset="0"/>
                <a:cs typeface="Arial" pitchFamily="34" charset="0"/>
              </a:rPr>
              <a:t>For each pixel (</a:t>
            </a:r>
            <a:r>
              <a:rPr lang="en-US" sz="2000" i="1" dirty="0" err="1" smtClean="0">
                <a:latin typeface="Consolas" pitchFamily="49" charset="0"/>
                <a:cs typeface="Arial" pitchFamily="34" charset="0"/>
              </a:rPr>
              <a:t>i</a:t>
            </a:r>
            <a:r>
              <a:rPr lang="en-US" sz="2000" dirty="0" err="1" smtClean="0">
                <a:latin typeface="Consolas" pitchFamily="49" charset="0"/>
                <a:cs typeface="Arial" pitchFamily="34" charset="0"/>
              </a:rPr>
              <a:t>,</a:t>
            </a:r>
            <a:r>
              <a:rPr lang="en-US" sz="2000" i="1" dirty="0" err="1" smtClean="0">
                <a:latin typeface="Consolas" pitchFamily="49" charset="0"/>
                <a:cs typeface="Arial" pitchFamily="34" charset="0"/>
              </a:rPr>
              <a:t>j</a:t>
            </a:r>
            <a:r>
              <a:rPr lang="en-US" sz="2000" dirty="0" smtClean="0">
                <a:latin typeface="Consolas" pitchFamily="49" charset="0"/>
                <a:cs typeface="Arial" pitchFamily="34" charset="0"/>
              </a:rPr>
              <a:t>)</a:t>
            </a:r>
          </a:p>
          <a:p>
            <a:pPr marL="628650" indent="-166688">
              <a:buFont typeface="+mj-lt"/>
              <a:buAutoNum type="arabicPeriod"/>
            </a:pPr>
            <a:r>
              <a:rPr lang="en-US" sz="2000" dirty="0" smtClean="0">
                <a:latin typeface="Consolas" pitchFamily="49" charset="0"/>
                <a:cs typeface="Arial" pitchFamily="34" charset="0"/>
              </a:rPr>
              <a:t> Assume the rest of the pixel values are correct</a:t>
            </a:r>
          </a:p>
          <a:p>
            <a:pPr marL="628650" indent="-166688">
              <a:buFont typeface="+mj-lt"/>
              <a:buAutoNum type="arabicPeriod"/>
            </a:pPr>
            <a:r>
              <a:rPr lang="en-US" sz="2000" dirty="0" smtClean="0">
                <a:latin typeface="Consolas" pitchFamily="49" charset="0"/>
                <a:cs typeface="Arial" pitchFamily="34" charset="0"/>
              </a:rPr>
              <a:t> Update </a:t>
            </a:r>
            <a:r>
              <a:rPr lang="en-US" sz="2000" i="1" dirty="0" smtClean="0">
                <a:latin typeface="Consolas" pitchFamily="49" charset="0"/>
                <a:cs typeface="Arial" pitchFamily="34" charset="0"/>
              </a:rPr>
              <a:t>u</a:t>
            </a:r>
            <a:r>
              <a:rPr lang="en-US" sz="2000" dirty="0" smtClean="0">
                <a:latin typeface="Consolas" pitchFamily="49" charset="0"/>
                <a:cs typeface="Arial" pitchFamily="34" charset="0"/>
              </a:rPr>
              <a:t>[</a:t>
            </a:r>
            <a:r>
              <a:rPr lang="en-US" sz="2000" i="1" dirty="0" err="1" smtClean="0">
                <a:latin typeface="Consolas" pitchFamily="49" charset="0"/>
                <a:cs typeface="Arial" pitchFamily="34" charset="0"/>
              </a:rPr>
              <a:t>i</a:t>
            </a:r>
            <a:r>
              <a:rPr lang="en-US" sz="2000" dirty="0" smtClean="0">
                <a:latin typeface="Consolas" pitchFamily="49" charset="0"/>
                <a:cs typeface="Arial" pitchFamily="34" charset="0"/>
              </a:rPr>
              <a:t>][</a:t>
            </a:r>
            <a:r>
              <a:rPr lang="en-US" sz="2000" i="1" dirty="0" smtClean="0">
                <a:latin typeface="Consolas" pitchFamily="49" charset="0"/>
                <a:cs typeface="Arial" pitchFamily="34" charset="0"/>
              </a:rPr>
              <a:t>j</a:t>
            </a:r>
            <a:r>
              <a:rPr lang="en-US" sz="2000" dirty="0" smtClean="0">
                <a:latin typeface="Consolas" pitchFamily="49" charset="0"/>
                <a:cs typeface="Arial" pitchFamily="34" charset="0"/>
              </a:rPr>
              <a:t>] to satisfy the Laplacian:</a:t>
            </a:r>
            <a:br>
              <a:rPr lang="en-US" sz="2000" dirty="0" smtClean="0">
                <a:latin typeface="Consolas" pitchFamily="49" charset="0"/>
                <a:cs typeface="Arial" pitchFamily="34" charset="0"/>
              </a:rPr>
            </a:br>
            <a:r>
              <a:rPr lang="en-US" sz="2000" dirty="0" smtClean="0">
                <a:latin typeface="Consolas" pitchFamily="49" charset="0"/>
                <a:cs typeface="Arial" pitchFamily="34" charset="0"/>
              </a:rPr>
              <a:t>	 </a:t>
            </a:r>
            <a:r>
              <a:rPr lang="en-US" sz="1800" dirty="0" smtClean="0">
                <a:latin typeface="Consolas" pitchFamily="49" charset="0"/>
                <a:cs typeface="Arial" pitchFamily="34" charset="0"/>
                <a:sym typeface="Symbol"/>
              </a:rPr>
              <a:t>	</a:t>
            </a:r>
            <a:endParaRPr lang="en-US" sz="1800" b="1" dirty="0" smtClean="0">
              <a:latin typeface="Consolas" pitchFamily="49" charset="0"/>
              <a:cs typeface="Arial" pitchFamily="34" charset="0"/>
            </a:endParaRPr>
          </a:p>
        </p:txBody>
      </p:sp>
      <p:sp>
        <p:nvSpPr>
          <p:cNvPr id="59" name="Content Placeholder 2"/>
          <p:cNvSpPr txBox="1">
            <a:spLocks/>
          </p:cNvSpPr>
          <p:nvPr/>
        </p:nvSpPr>
        <p:spPr>
          <a:xfrm>
            <a:off x="457200" y="1600200"/>
            <a:ext cx="8229600" cy="5257800"/>
          </a:xfrm>
          <a:prstGeom prst="rect">
            <a:avLst/>
          </a:prstGeom>
        </p:spPr>
        <p:txBody>
          <a:bodyPr vert="horz" lIns="91440" tIns="45720" rIns="91440" bIns="45720" numCol="2"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32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87" name="TextBox 286"/>
          <p:cNvSpPr txBox="1"/>
          <p:nvPr/>
        </p:nvSpPr>
        <p:spPr>
          <a:xfrm>
            <a:off x="1767348" y="5542085"/>
            <a:ext cx="5731056" cy="369332"/>
          </a:xfrm>
          <a:prstGeom prst="rect">
            <a:avLst/>
          </a:prstGeom>
          <a:noFill/>
        </p:spPr>
        <p:txBody>
          <a:bodyPr wrap="none" rtlCol="0">
            <a:spAutoFit/>
          </a:bodyPr>
          <a:lstStyle/>
          <a:p>
            <a:r>
              <a:rPr lang="en-US" i="1" dirty="0" smtClean="0">
                <a:latin typeface="Consolas" pitchFamily="49" charset="0"/>
              </a:rPr>
              <a:t>u</a:t>
            </a:r>
            <a:r>
              <a:rPr lang="en-US" dirty="0" smtClean="0">
                <a:latin typeface="Consolas" pitchFamily="49" charset="0"/>
              </a:rPr>
              <a:t>[</a:t>
            </a:r>
            <a:r>
              <a:rPr lang="en-US" i="1" dirty="0" err="1" smtClean="0">
                <a:latin typeface="Consolas" pitchFamily="49" charset="0"/>
              </a:rPr>
              <a:t>i</a:t>
            </a:r>
            <a:r>
              <a:rPr lang="en-US" dirty="0" smtClean="0">
                <a:latin typeface="Consolas" pitchFamily="49" charset="0"/>
              </a:rPr>
              <a:t>][</a:t>
            </a:r>
            <a:r>
              <a:rPr lang="en-US" i="1" dirty="0" smtClean="0">
                <a:latin typeface="Consolas" pitchFamily="49" charset="0"/>
              </a:rPr>
              <a:t>j</a:t>
            </a:r>
            <a:r>
              <a:rPr lang="en-US" dirty="0" smtClean="0">
                <a:latin typeface="Consolas" pitchFamily="49" charset="0"/>
              </a:rPr>
              <a:t>] </a:t>
            </a:r>
            <a:r>
              <a:rPr lang="en-US" dirty="0" smtClean="0">
                <a:latin typeface="Consolas" pitchFamily="49" charset="0"/>
                <a:sym typeface="Symbol"/>
              </a:rPr>
              <a:t></a:t>
            </a:r>
            <a:r>
              <a:rPr lang="en-US" dirty="0" smtClean="0">
                <a:latin typeface="Consolas" pitchFamily="49" charset="0"/>
              </a:rPr>
              <a:t> (Average of Neighbors) + </a:t>
            </a:r>
            <a:r>
              <a:rPr lang="en-US" i="1" dirty="0" smtClean="0">
                <a:latin typeface="Consolas" pitchFamily="49" charset="0"/>
              </a:rPr>
              <a:t>f</a:t>
            </a:r>
            <a:r>
              <a:rPr lang="en-US" dirty="0" smtClean="0">
                <a:latin typeface="Consolas" pitchFamily="49" charset="0"/>
              </a:rPr>
              <a:t>[</a:t>
            </a:r>
            <a:r>
              <a:rPr lang="en-US" i="1" dirty="0" err="1" smtClean="0">
                <a:latin typeface="Consolas" pitchFamily="49" charset="0"/>
              </a:rPr>
              <a:t>i</a:t>
            </a:r>
            <a:r>
              <a:rPr lang="en-US" dirty="0" smtClean="0">
                <a:latin typeface="Consolas" pitchFamily="49" charset="0"/>
              </a:rPr>
              <a:t>][</a:t>
            </a:r>
            <a:r>
              <a:rPr lang="en-US" i="1" dirty="0" smtClean="0">
                <a:latin typeface="Consolas" pitchFamily="49" charset="0"/>
              </a:rPr>
              <a:t>j</a:t>
            </a:r>
            <a:r>
              <a:rPr lang="en-US" dirty="0" smtClean="0">
                <a:latin typeface="Consolas" pitchFamily="49" charset="0"/>
              </a:rPr>
              <a:t>]</a:t>
            </a:r>
            <a:endParaRPr lang="en-US" i="1" dirty="0">
              <a:latin typeface="Consolas" pitchFamily="49" charset="0"/>
            </a:endParaRPr>
          </a:p>
        </p:txBody>
      </p:sp>
      <p:sp>
        <p:nvSpPr>
          <p:cNvPr id="12" name="Arc 11"/>
          <p:cNvSpPr/>
          <p:nvPr/>
        </p:nvSpPr>
        <p:spPr>
          <a:xfrm>
            <a:off x="536448" y="4259084"/>
            <a:ext cx="914400" cy="1912991"/>
          </a:xfrm>
          <a:prstGeom prst="arc">
            <a:avLst>
              <a:gd name="adj1" fmla="val 4883379"/>
              <a:gd name="adj2" fmla="val 17022227"/>
            </a:avLst>
          </a:prstGeom>
          <a:ln w="508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14" name="Object 13"/>
          <p:cNvGraphicFramePr>
            <a:graphicFrameLocks noChangeAspect="1"/>
          </p:cNvGraphicFramePr>
          <p:nvPr/>
        </p:nvGraphicFramePr>
        <p:xfrm>
          <a:off x="3840163" y="2173288"/>
          <a:ext cx="1265237" cy="531812"/>
        </p:xfrm>
        <a:graphic>
          <a:graphicData uri="http://schemas.openxmlformats.org/presentationml/2006/ole">
            <p:oleObj spid="_x0000_s87044" name="Equation" r:id="rId5" imgW="482400" imgH="203040" progId="Equation.3">
              <p:embed/>
            </p:oleObj>
          </a:graphicData>
        </a:graphic>
      </p:graphicFrame>
      <p:sp>
        <p:nvSpPr>
          <p:cNvPr id="15" name="Down Arrow 14"/>
          <p:cNvSpPr/>
          <p:nvPr/>
        </p:nvSpPr>
        <p:spPr>
          <a:xfrm>
            <a:off x="4495800" y="2759628"/>
            <a:ext cx="152400" cy="4572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7046" name="Object 6"/>
          <p:cNvGraphicFramePr>
            <a:graphicFrameLocks noChangeAspect="1"/>
          </p:cNvGraphicFramePr>
          <p:nvPr/>
        </p:nvGraphicFramePr>
        <p:xfrm>
          <a:off x="3825875" y="3153306"/>
          <a:ext cx="1265238" cy="531812"/>
        </p:xfrm>
        <a:graphic>
          <a:graphicData uri="http://schemas.openxmlformats.org/presentationml/2006/ole">
            <p:oleObj spid="_x0000_s87046" name="Equation" r:id="rId6" imgW="482400" imgH="203040" progId="Equation.3">
              <p:embed/>
            </p:oleObj>
          </a:graphicData>
        </a:graphic>
      </p:graphicFrame>
      <p:grpSp>
        <p:nvGrpSpPr>
          <p:cNvPr id="21" name="Group 36"/>
          <p:cNvGrpSpPr/>
          <p:nvPr/>
        </p:nvGrpSpPr>
        <p:grpSpPr>
          <a:xfrm>
            <a:off x="1168008" y="1788756"/>
            <a:ext cx="1732526" cy="801736"/>
            <a:chOff x="1222600" y="1993476"/>
            <a:chExt cx="1732526" cy="801736"/>
          </a:xfrm>
        </p:grpSpPr>
        <p:sp>
          <p:nvSpPr>
            <p:cNvPr id="22" name="TextBox 21"/>
            <p:cNvSpPr txBox="1"/>
            <p:nvPr/>
          </p:nvSpPr>
          <p:spPr>
            <a:xfrm>
              <a:off x="1222600" y="2210437"/>
              <a:ext cx="1732526" cy="584775"/>
            </a:xfrm>
            <a:prstGeom prst="rect">
              <a:avLst/>
            </a:prstGeom>
            <a:noFill/>
          </p:spPr>
          <p:txBody>
            <a:bodyPr wrap="none" rtlCol="0">
              <a:spAutoFit/>
            </a:bodyPr>
            <a:lstStyle/>
            <a:p>
              <a:pPr algn="ctr"/>
              <a:r>
                <a:rPr lang="en-US" sz="3200" b="1" dirty="0" smtClean="0">
                  <a:solidFill>
                    <a:srgbClr val="FF0000"/>
                  </a:solidFill>
                  <a:latin typeface="Bradley Hand ITC" pitchFamily="66" charset="0"/>
                </a:rPr>
                <a:t>averaged</a:t>
              </a:r>
              <a:endParaRPr lang="en-US" sz="3200" b="1" dirty="0">
                <a:solidFill>
                  <a:srgbClr val="FF0000"/>
                </a:solidFill>
                <a:latin typeface="Bradley Hand ITC" pitchFamily="66" charset="0"/>
              </a:endParaRPr>
            </a:p>
          </p:txBody>
        </p:sp>
        <p:sp>
          <p:nvSpPr>
            <p:cNvPr id="23" name="TextBox 22"/>
            <p:cNvSpPr txBox="1"/>
            <p:nvPr/>
          </p:nvSpPr>
          <p:spPr>
            <a:xfrm>
              <a:off x="1881901" y="1993476"/>
              <a:ext cx="393056" cy="646331"/>
            </a:xfrm>
            <a:prstGeom prst="rect">
              <a:avLst/>
            </a:prstGeom>
            <a:noFill/>
          </p:spPr>
          <p:txBody>
            <a:bodyPr wrap="none" rtlCol="0">
              <a:spAutoFit/>
            </a:bodyPr>
            <a:lstStyle/>
            <a:p>
              <a:pPr algn="ctr"/>
              <a:r>
                <a:rPr lang="en-US" sz="3600" b="1" dirty="0" smtClean="0">
                  <a:solidFill>
                    <a:srgbClr val="FF0000"/>
                  </a:solidFill>
                  <a:latin typeface="Gigi" pitchFamily="82" charset="0"/>
                </a:rPr>
                <a:t>^</a:t>
              </a:r>
              <a:endParaRPr lang="en-US" sz="2800" b="1" dirty="0">
                <a:solidFill>
                  <a:srgbClr val="FF0000"/>
                </a:solidFill>
                <a:latin typeface="Gigi" pitchFamily="82" charset="0"/>
              </a:endParaRPr>
            </a:p>
          </p:txBody>
        </p:sp>
      </p:grpSp>
    </p:spTree>
    <p:custDataLst>
      <p:tags r:id="rId2"/>
    </p:custDataLst>
  </p:cSld>
  <p:clrMapOvr>
    <a:masterClrMapping/>
  </p:clrMapOvr>
  <p:transition advTm="2048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7"/>
                                        </p:tgtEl>
                                        <p:attrNameLst>
                                          <p:attrName>style.visibility</p:attrName>
                                        </p:attrNameLst>
                                      </p:cBhvr>
                                      <p:to>
                                        <p:strVal val="visible"/>
                                      </p:to>
                                    </p:set>
                                    <p:animEffect transition="in" filter="fade">
                                      <p:cBhvr>
                                        <p:cTn id="15" dur="500"/>
                                        <p:tgtEl>
                                          <p:spTgt spid="28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7"/>
</p:tagLst>
</file>

<file path=ppt/tags/tag10.xml><?xml version="1.0" encoding="utf-8"?>
<p:tagLst xmlns:a="http://schemas.openxmlformats.org/drawingml/2006/main" xmlns:r="http://schemas.openxmlformats.org/officeDocument/2006/relationships" xmlns:p="http://schemas.openxmlformats.org/presentationml/2006/main">
  <p:tag name="TIMING" val="|5.7|6.7|6.6|4.6"/>
</p:tagLst>
</file>

<file path=ppt/tags/tag11.xml><?xml version="1.0" encoding="utf-8"?>
<p:tagLst xmlns:a="http://schemas.openxmlformats.org/drawingml/2006/main" xmlns:r="http://schemas.openxmlformats.org/officeDocument/2006/relationships" xmlns:p="http://schemas.openxmlformats.org/presentationml/2006/main">
  <p:tag name="TIMING" val="|25.5"/>
</p:tagLst>
</file>

<file path=ppt/tags/tag12.xml><?xml version="1.0" encoding="utf-8"?>
<p:tagLst xmlns:a="http://schemas.openxmlformats.org/drawingml/2006/main" xmlns:r="http://schemas.openxmlformats.org/officeDocument/2006/relationships" xmlns:p="http://schemas.openxmlformats.org/presentationml/2006/main">
  <p:tag name="TIMING" val="|8.4|7.6|19.8|4.7|7.9"/>
</p:tagLst>
</file>

<file path=ppt/tags/tag13.xml><?xml version="1.0" encoding="utf-8"?>
<p:tagLst xmlns:a="http://schemas.openxmlformats.org/drawingml/2006/main" xmlns:r="http://schemas.openxmlformats.org/officeDocument/2006/relationships" xmlns:p="http://schemas.openxmlformats.org/presentationml/2006/main">
  <p:tag name="TIMING" val="|13.9|4.9|3.5|6.8|4.6|7.9"/>
</p:tagLst>
</file>

<file path=ppt/tags/tag14.xml><?xml version="1.0" encoding="utf-8"?>
<p:tagLst xmlns:a="http://schemas.openxmlformats.org/drawingml/2006/main" xmlns:r="http://schemas.openxmlformats.org/officeDocument/2006/relationships" xmlns:p="http://schemas.openxmlformats.org/presentationml/2006/main">
  <p:tag name="TIMING" val="|3.5|7.6|4.7|5.6|4.1|8.8|9"/>
</p:tagLst>
</file>

<file path=ppt/tags/tag15.xml><?xml version="1.0" encoding="utf-8"?>
<p:tagLst xmlns:a="http://schemas.openxmlformats.org/drawingml/2006/main" xmlns:r="http://schemas.openxmlformats.org/officeDocument/2006/relationships" xmlns:p="http://schemas.openxmlformats.org/presentationml/2006/main">
  <p:tag name="TIMING" val="|6.4|14.9|5.2|6.7|2.5|14.3|3.6|3.5|3.4"/>
</p:tagLst>
</file>

<file path=ppt/tags/tag16.xml><?xml version="1.0" encoding="utf-8"?>
<p:tagLst xmlns:a="http://schemas.openxmlformats.org/drawingml/2006/main" xmlns:r="http://schemas.openxmlformats.org/officeDocument/2006/relationships" xmlns:p="http://schemas.openxmlformats.org/presentationml/2006/main">
  <p:tag name="TIMING" val="|5.7"/>
</p:tagLst>
</file>

<file path=ppt/tags/tag17.xml><?xml version="1.0" encoding="utf-8"?>
<p:tagLst xmlns:a="http://schemas.openxmlformats.org/drawingml/2006/main" xmlns:r="http://schemas.openxmlformats.org/officeDocument/2006/relationships" xmlns:p="http://schemas.openxmlformats.org/presentationml/2006/main">
  <p:tag name="TIMING" val="|3.8|22.2|2.4|4.9|1.8|6.7|5.1|6.8|8.9"/>
</p:tagLst>
</file>

<file path=ppt/tags/tag18.xml><?xml version="1.0" encoding="utf-8"?>
<p:tagLst xmlns:a="http://schemas.openxmlformats.org/drawingml/2006/main" xmlns:r="http://schemas.openxmlformats.org/officeDocument/2006/relationships" xmlns:p="http://schemas.openxmlformats.org/presentationml/2006/main">
  <p:tag name="TIMING" val="|2.3|6.9|4.4|11.7"/>
</p:tagLst>
</file>

<file path=ppt/tags/tag19.xml><?xml version="1.0" encoding="utf-8"?>
<p:tagLst xmlns:a="http://schemas.openxmlformats.org/drawingml/2006/main" xmlns:r="http://schemas.openxmlformats.org/officeDocument/2006/relationships" xmlns:p="http://schemas.openxmlformats.org/presentationml/2006/main">
  <p:tag name="TIMING" val="|20.3"/>
</p:tagLst>
</file>

<file path=ppt/tags/tag2.xml><?xml version="1.0" encoding="utf-8"?>
<p:tagLst xmlns:a="http://schemas.openxmlformats.org/drawingml/2006/main" xmlns:r="http://schemas.openxmlformats.org/officeDocument/2006/relationships" xmlns:p="http://schemas.openxmlformats.org/presentationml/2006/main">
  <p:tag name="TIMING" val="|5.5"/>
</p:tagLst>
</file>

<file path=ppt/tags/tag20.xml><?xml version="1.0" encoding="utf-8"?>
<p:tagLst xmlns:a="http://schemas.openxmlformats.org/drawingml/2006/main" xmlns:r="http://schemas.openxmlformats.org/officeDocument/2006/relationships" xmlns:p="http://schemas.openxmlformats.org/presentationml/2006/main">
  <p:tag name="TIMING" val="|8.5|4.7|6.1|23.4"/>
</p:tagLst>
</file>

<file path=ppt/tags/tag21.xml><?xml version="1.0" encoding="utf-8"?>
<p:tagLst xmlns:a="http://schemas.openxmlformats.org/drawingml/2006/main" xmlns:r="http://schemas.openxmlformats.org/officeDocument/2006/relationships" xmlns:p="http://schemas.openxmlformats.org/presentationml/2006/main">
  <p:tag name="TIMING" val="|7.5"/>
</p:tagLst>
</file>

<file path=ppt/tags/tag22.xml><?xml version="1.0" encoding="utf-8"?>
<p:tagLst xmlns:a="http://schemas.openxmlformats.org/drawingml/2006/main" xmlns:r="http://schemas.openxmlformats.org/officeDocument/2006/relationships" xmlns:p="http://schemas.openxmlformats.org/presentationml/2006/main">
  <p:tag name="TIMING" val="|19.1|11.3"/>
</p:tagLst>
</file>

<file path=ppt/tags/tag23.xml><?xml version="1.0" encoding="utf-8"?>
<p:tagLst xmlns:a="http://schemas.openxmlformats.org/drawingml/2006/main" xmlns:r="http://schemas.openxmlformats.org/officeDocument/2006/relationships" xmlns:p="http://schemas.openxmlformats.org/presentationml/2006/main">
  <p:tag name="TIMING" val="|10.5|10.8|17"/>
</p:tagLst>
</file>

<file path=ppt/tags/tag24.xml><?xml version="1.0" encoding="utf-8"?>
<p:tagLst xmlns:a="http://schemas.openxmlformats.org/drawingml/2006/main" xmlns:r="http://schemas.openxmlformats.org/officeDocument/2006/relationships" xmlns:p="http://schemas.openxmlformats.org/presentationml/2006/main">
  <p:tag name="TIMING" val="|24"/>
</p:tagLst>
</file>

<file path=ppt/tags/tag25.xml><?xml version="1.0" encoding="utf-8"?>
<p:tagLst xmlns:a="http://schemas.openxmlformats.org/drawingml/2006/main" xmlns:r="http://schemas.openxmlformats.org/officeDocument/2006/relationships" xmlns:p="http://schemas.openxmlformats.org/presentationml/2006/main">
  <p:tag name="TIMING" val="|6.4|14.9|5.2|6.7|2.5|14.3|3.6|3.5|3.4"/>
</p:tagLst>
</file>

<file path=ppt/tags/tag26.xml><?xml version="1.0" encoding="utf-8"?>
<p:tagLst xmlns:a="http://schemas.openxmlformats.org/drawingml/2006/main" xmlns:r="http://schemas.openxmlformats.org/officeDocument/2006/relationships" xmlns:p="http://schemas.openxmlformats.org/presentationml/2006/main">
  <p:tag name="TIMING" val="|6.4|14.9|5.2|6.7|2.5|14.3|3.6|3.5|3.4"/>
</p:tagLst>
</file>

<file path=ppt/tags/tag27.xml><?xml version="1.0" encoding="utf-8"?>
<p:tagLst xmlns:a="http://schemas.openxmlformats.org/drawingml/2006/main" xmlns:r="http://schemas.openxmlformats.org/officeDocument/2006/relationships" xmlns:p="http://schemas.openxmlformats.org/presentationml/2006/main">
  <p:tag name="TIMING" val="|6.4|14.9|5.2|6.7|2.5|14.3|3.6|3.5|3.4"/>
</p:tagLst>
</file>

<file path=ppt/tags/tag28.xml><?xml version="1.0" encoding="utf-8"?>
<p:tagLst xmlns:a="http://schemas.openxmlformats.org/drawingml/2006/main" xmlns:r="http://schemas.openxmlformats.org/officeDocument/2006/relationships" xmlns:p="http://schemas.openxmlformats.org/presentationml/2006/main">
  <p:tag name="TIMING" val="|25.5"/>
</p:tagLst>
</file>

<file path=ppt/tags/tag3.xml><?xml version="1.0" encoding="utf-8"?>
<p:tagLst xmlns:a="http://schemas.openxmlformats.org/drawingml/2006/main" xmlns:r="http://schemas.openxmlformats.org/officeDocument/2006/relationships" xmlns:p="http://schemas.openxmlformats.org/presentationml/2006/main">
  <p:tag name="TIMING" val="|4.4|1.1|1.3|2.3"/>
</p:tagLst>
</file>

<file path=ppt/tags/tag4.xml><?xml version="1.0" encoding="utf-8"?>
<p:tagLst xmlns:a="http://schemas.openxmlformats.org/drawingml/2006/main" xmlns:r="http://schemas.openxmlformats.org/officeDocument/2006/relationships" xmlns:p="http://schemas.openxmlformats.org/presentationml/2006/main">
  <p:tag name="TIMING" val="|10.4|6|2.8|2.7"/>
</p:tagLst>
</file>

<file path=ppt/tags/tag5.xml><?xml version="1.0" encoding="utf-8"?>
<p:tagLst xmlns:a="http://schemas.openxmlformats.org/drawingml/2006/main" xmlns:r="http://schemas.openxmlformats.org/officeDocument/2006/relationships" xmlns:p="http://schemas.openxmlformats.org/presentationml/2006/main">
  <p:tag name="TIMING" val="|5.9|4|5.6"/>
</p:tagLst>
</file>

<file path=ppt/tags/tag6.xml><?xml version="1.0" encoding="utf-8"?>
<p:tagLst xmlns:a="http://schemas.openxmlformats.org/drawingml/2006/main" xmlns:r="http://schemas.openxmlformats.org/officeDocument/2006/relationships" xmlns:p="http://schemas.openxmlformats.org/presentationml/2006/main">
  <p:tag name="TIMING" val="|10.2"/>
</p:tagLst>
</file>

<file path=ppt/tags/tag7.xml><?xml version="1.0" encoding="utf-8"?>
<p:tagLst xmlns:a="http://schemas.openxmlformats.org/drawingml/2006/main" xmlns:r="http://schemas.openxmlformats.org/officeDocument/2006/relationships" xmlns:p="http://schemas.openxmlformats.org/presentationml/2006/main">
  <p:tag name="TIMING" val="|5|4|5.2|7.7|3.9|2.7"/>
</p:tagLst>
</file>

<file path=ppt/tags/tag8.xml><?xml version="1.0" encoding="utf-8"?>
<p:tagLst xmlns:a="http://schemas.openxmlformats.org/drawingml/2006/main" xmlns:r="http://schemas.openxmlformats.org/officeDocument/2006/relationships" xmlns:p="http://schemas.openxmlformats.org/presentationml/2006/main">
  <p:tag name="TIMING" val="|8.3|4.7|5.5|4"/>
</p:tagLst>
</file>

<file path=ppt/tags/tag9.xml><?xml version="1.0" encoding="utf-8"?>
<p:tagLst xmlns:a="http://schemas.openxmlformats.org/drawingml/2006/main" xmlns:r="http://schemas.openxmlformats.org/officeDocument/2006/relationships" xmlns:p="http://schemas.openxmlformats.org/presentationml/2006/main">
  <p:tag name="TIMING" val="|7.6|4.1|5.2|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30531</TotalTime>
  <Words>5485</Words>
  <Application>Microsoft Office PowerPoint</Application>
  <PresentationFormat>On-screen Show (4:3)</PresentationFormat>
  <Paragraphs>1138</Paragraphs>
  <Slides>42</Slides>
  <Notes>41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Office Theme</vt:lpstr>
      <vt:lpstr>Equation</vt:lpstr>
      <vt:lpstr>Streaming Multigrid for Gradient-Domain Operations on Large Images</vt:lpstr>
      <vt:lpstr>Stitching Image Panoramas</vt:lpstr>
      <vt:lpstr>High Dynamic Range Compression</vt:lpstr>
      <vt:lpstr>Gradient-Domain Image Processing</vt:lpstr>
      <vt:lpstr>Gradient-Domain Image Processing</vt:lpstr>
      <vt:lpstr>Gradient-Domain Image Processing</vt:lpstr>
      <vt:lpstr>Outline</vt:lpstr>
      <vt:lpstr>The Poisson Equation</vt:lpstr>
      <vt:lpstr>Gauss-Seidel Solvers</vt:lpstr>
      <vt:lpstr>Gauss-Seidel Solvers</vt:lpstr>
      <vt:lpstr>Multigrid Solvers</vt:lpstr>
      <vt:lpstr>Outline</vt:lpstr>
      <vt:lpstr>Choosing the System</vt:lpstr>
      <vt:lpstr>Choosing the System</vt:lpstr>
      <vt:lpstr>Choosing the System</vt:lpstr>
      <vt:lpstr>Second-Order Elements</vt:lpstr>
      <vt:lpstr>Second-Order Elements</vt:lpstr>
      <vt:lpstr>Outline</vt:lpstr>
      <vt:lpstr>Naïve Out-of-Core Multigrid</vt:lpstr>
      <vt:lpstr>Naïve Out-of-Core Multigrid</vt:lpstr>
      <vt:lpstr>Temporal Blocking</vt:lpstr>
      <vt:lpstr>Temporal Blocking</vt:lpstr>
      <vt:lpstr>Temporal Blocking</vt:lpstr>
      <vt:lpstr>Interleaved Multilevel Streaming</vt:lpstr>
      <vt:lpstr>Interleaved Multilevel Streaming</vt:lpstr>
      <vt:lpstr>Interleaved Multilevel Streaming</vt:lpstr>
      <vt:lpstr>Streaming through the Gradient-Domain</vt:lpstr>
      <vt:lpstr>Outline</vt:lpstr>
      <vt:lpstr>Stitching Big Images</vt:lpstr>
      <vt:lpstr>Stitching Results</vt:lpstr>
      <vt:lpstr>Tone-Mapping Results</vt:lpstr>
      <vt:lpstr>Large Image Results</vt:lpstr>
      <vt:lpstr>Large Image Results</vt:lpstr>
      <vt:lpstr>Summary</vt:lpstr>
      <vt:lpstr>Issues for Future Work</vt:lpstr>
      <vt:lpstr>Acknowledgments</vt:lpstr>
      <vt:lpstr>Slide 37</vt:lpstr>
      <vt:lpstr>Slide 38</vt:lpstr>
      <vt:lpstr>General Temporal Blocking</vt:lpstr>
      <vt:lpstr>General Temporal Blocking</vt:lpstr>
      <vt:lpstr>Finite Differences to Finite Elements</vt:lpstr>
      <vt:lpstr>Second-Order Elements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Misha Kazhdan</cp:lastModifiedBy>
  <cp:revision>478</cp:revision>
  <dcterms:created xsi:type="dcterms:W3CDTF">2006-08-16T00:00:00Z</dcterms:created>
  <dcterms:modified xsi:type="dcterms:W3CDTF">2008-08-17T02:07:12Z</dcterms:modified>
</cp:coreProperties>
</file>