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12"/>
  </p:notesMasterIdLst>
  <p:sldIdLst>
    <p:sldId id="452" r:id="rId2"/>
    <p:sldId id="442" r:id="rId3"/>
    <p:sldId id="443" r:id="rId4"/>
    <p:sldId id="445" r:id="rId5"/>
    <p:sldId id="446" r:id="rId6"/>
    <p:sldId id="447" r:id="rId7"/>
    <p:sldId id="448" r:id="rId8"/>
    <p:sldId id="449" r:id="rId9"/>
    <p:sldId id="450" r:id="rId10"/>
    <p:sldId id="45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3" autoAdjust="0"/>
    <p:restoredTop sz="94660"/>
  </p:normalViewPr>
  <p:slideViewPr>
    <p:cSldViewPr>
      <p:cViewPr varScale="1">
        <p:scale>
          <a:sx n="86" d="100"/>
          <a:sy n="86" d="100"/>
        </p:scale>
        <p:origin x="134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BEDC7A-D770-4802-A2D5-27CC9109364E}" type="datetimeFigureOut">
              <a:rPr lang="en-US"/>
              <a:pPr>
                <a:defRPr/>
              </a:pPr>
              <a:t>3/31/2021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D2CC3B1-7180-49EC-A845-107F904CD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0FEF3-2D1F-4DC5-8F48-34508042917C}" type="datetime1">
              <a:rPr lang="en-US"/>
              <a:pPr>
                <a:defRPr/>
              </a:pPr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3741A-7707-4AEE-83E5-31E40295BC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04F0F-52E7-4118-8785-82BB36566D2F}" type="datetime1">
              <a:rPr lang="en-US"/>
              <a:pPr>
                <a:defRPr/>
              </a:pPr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2BD86-A4E0-498E-962F-2B565CD53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05872-F9DA-44E7-97C4-2409864C1BD1}" type="datetime1">
              <a:rPr lang="en-US"/>
              <a:pPr>
                <a:defRPr/>
              </a:pPr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31E1D-0849-4C2A-92BC-B199CEA13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4FA2D-6F3F-4137-8E85-30507E4A24CB}" type="datetime1">
              <a:rPr lang="en-US"/>
              <a:pPr>
                <a:defRPr/>
              </a:pPr>
              <a:t>3/31/2021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6C69D-CC0D-4A26-95B1-632BADFC4B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04954-C7EB-4E9E-AB02-A527174D3732}" type="datetime1">
              <a:rPr lang="en-US"/>
              <a:pPr>
                <a:defRPr/>
              </a:pPr>
              <a:t>3/31/2021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70013-C597-4CEF-AFA4-10659BC21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68194-095F-4147-9E9A-C46A4EA2583A}" type="datetime1">
              <a:rPr lang="en-US"/>
              <a:pPr>
                <a:defRPr/>
              </a:pPr>
              <a:t>3/31/2021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52D00-F8E5-4D47-BFAE-7C553AD4E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3CB1A-BDA1-4041-AEB8-CBB9861F5756}" type="datetime1">
              <a:rPr lang="en-US"/>
              <a:pPr>
                <a:defRPr/>
              </a:pPr>
              <a:t>3/31/2021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4047D-65A1-4310-BED9-A783B3B26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62C0B-C4E3-48A9-8A92-E147474205B2}" type="datetime1">
              <a:rPr lang="en-US"/>
              <a:pPr>
                <a:defRPr/>
              </a:pPr>
              <a:t>3/31/2021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CAF17-1855-4670-ACE2-033B406A8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9E6E9-1254-45DA-8EA1-A54F7FA05494}" type="datetime1">
              <a:rPr lang="en-US"/>
              <a:pPr>
                <a:defRPr/>
              </a:pPr>
              <a:t>3/31/2021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40C85-FFB1-4DB8-BFB2-95C48FD888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624A6-FA35-4B6A-8F17-748DD5A6F34E}" type="datetime1">
              <a:rPr lang="en-US"/>
              <a:pPr>
                <a:defRPr/>
              </a:pPr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6373C-9FFF-4E01-AE8E-37350CFF4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D77264-DEF2-4F4B-A525-35A561A92684}" type="datetime1">
              <a:rPr lang="en-US"/>
              <a:pPr>
                <a:defRPr/>
              </a:pPr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90B4EE-2C19-4CE3-BD75-D9ED481855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4" r:id="rId1"/>
    <p:sldLayoutId id="2147484053" r:id="rId2"/>
    <p:sldLayoutId id="2147484052" r:id="rId3"/>
    <p:sldLayoutId id="2147484051" r:id="rId4"/>
    <p:sldLayoutId id="2147484050" r:id="rId5"/>
    <p:sldLayoutId id="2147484049" r:id="rId6"/>
    <p:sldLayoutId id="2147484048" r:id="rId7"/>
    <p:sldLayoutId id="2147484047" r:id="rId8"/>
    <p:sldLayoutId id="2147484046" r:id="rId9"/>
    <p:sldLayoutId id="2147484045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s.jhu.edu/~jason/papers/" TargetMode="External"/><Relationship Id="rId2" Type="http://schemas.openxmlformats.org/officeDocument/2006/relationships/hyperlink" Target="http://techtalks.tv/talks/keynote-learning-approximate-inference-policies-for-fast-prediction/57627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/4.0/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/4.0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/4.0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/4.0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/4.0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/4.0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/4.0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/4.0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/4.0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/4.0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Error Back-Propagation</a:t>
            </a:r>
          </a:p>
        </p:txBody>
      </p:sp>
      <p:sp>
        <p:nvSpPr>
          <p:cNvPr id="101381" name="Rectangl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following animated slides illustrate how when you are holding your pool cue at the wrong angle, you can reason backwards to improve the angle.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That’s the most basic intuition behind backprop (otherwise known as automatic differentiation).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Ves Stoyanov made the slides.  You can watch Jason Eisner present them around 23:00 of </a:t>
            </a:r>
            <a:r>
              <a:rPr lang="en-US" sz="2800">
                <a:hlinkClick r:id="rId2"/>
              </a:rPr>
              <a:t>this video</a:t>
            </a:r>
            <a:r>
              <a:rPr lang="en-US" sz="2800"/>
              <a:t>.  They were originally part of </a:t>
            </a:r>
            <a:r>
              <a:rPr lang="en-US" sz="2800">
                <a:hlinkClick r:id="rId3"/>
              </a:rPr>
              <a:t>this talk</a:t>
            </a:r>
            <a:r>
              <a:rPr lang="en-US" sz="280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905600-FD8B-49E5-A07F-B8B26855AECE}"/>
              </a:ext>
            </a:extLst>
          </p:cNvPr>
          <p:cNvSpPr txBox="1"/>
          <p:nvPr/>
        </p:nvSpPr>
        <p:spPr>
          <a:xfrm>
            <a:off x="2286000" y="6611779"/>
            <a:ext cx="6858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0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This work is licensed under a </a:t>
            </a:r>
            <a:r>
              <a:rPr lang="en-US" sz="10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Creative Commons Attribution 4.0 International License</a:t>
            </a:r>
            <a:r>
              <a:rPr lang="en-US" sz="10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.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Error Back-Propagation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4D6338-C455-4630-B74F-F4F909CA01DD}" type="slidenum">
              <a:rPr lang="en-US"/>
              <a:pPr>
                <a:defRPr/>
              </a:pPr>
              <a:t>10</a:t>
            </a:fld>
            <a:endParaRPr lang="en-US"/>
          </a:p>
        </p:txBody>
      </p:sp>
      <p:pic>
        <p:nvPicPr>
          <p:cNvPr id="82947" name="Picture 3" descr="American-style_pool_table_diagram_(empty)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063" y="2522538"/>
            <a:ext cx="5146675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5956" name="Picture 4" descr="C:\Users\ves\AppData\Local\Microsoft\Windows\Temporary Internet Files\Content.IE5\4G6Z4494\MC900437063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429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5967" name="Picture 15" descr="C:\Users\ves\AppData\Local\Microsoft\Windows\Temporary Internet Files\Content.IE5\I92O513V\MC900437065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2200" y="3571875"/>
            <a:ext cx="482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950" name="Picture 16" descr="C:\Users\ves\AppData\Local\Microsoft\Windows\Temporary Internet Files\Content.IE5\4G6Z4494\MC900437057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3581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5969" name="Picture 17" descr="C:\Users\ves\AppData\Local\Microsoft\Windows\Temporary Internet Files\Content.IE5\SHL4N8V3\MC900437062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9200" y="4267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952" name="Picture 18" descr="C:\Users\ves\AppData\Local\Microsoft\Windows\Temporary Internet Files\Content.IE5\I92O513V\MC900437056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33600" y="4114800"/>
            <a:ext cx="573088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Connector 24"/>
          <p:cNvCxnSpPr/>
          <p:nvPr/>
        </p:nvCxnSpPr>
        <p:spPr>
          <a:xfrm flipH="1" flipV="1">
            <a:off x="4191000" y="4267200"/>
            <a:ext cx="1143000" cy="2209800"/>
          </a:xfrm>
          <a:prstGeom prst="line">
            <a:avLst/>
          </a:prstGeom>
          <a:ln w="508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6455A0F-C018-4F01-8EB4-3638B39F4DC9}"/>
              </a:ext>
            </a:extLst>
          </p:cNvPr>
          <p:cNvSpPr txBox="1"/>
          <p:nvPr/>
        </p:nvSpPr>
        <p:spPr>
          <a:xfrm>
            <a:off x="2286000" y="6611779"/>
            <a:ext cx="6858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0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This work is licensed under a </a:t>
            </a:r>
            <a:r>
              <a:rPr lang="en-US" sz="10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Creative Commons Attribution 4.0 International License</a:t>
            </a:r>
            <a:r>
              <a:rPr lang="en-US" sz="10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.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9334E-6 L -0.02084 -0.06105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" y="-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33025E-6 L -0.04861 -0.12257 " pathEditMode="relative" rAng="0" ptsTypes="AA">
                                      <p:cBhvr>
                                        <p:cTn id="9" dur="500" fill="hold"/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0" y="-6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861 -0.12257 L -0.14028 -0.05596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00" y="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9556E-7 L -0.05417 0.08326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0" y="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8.78816E-7 L -0.07084 0.03885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0" y="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083 0.03885 L -0.0375 0.06105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0" y="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Error Back-Propagation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92B8F7-9E97-4832-9360-6464A4659AF7}" type="slidenum">
              <a:rPr lang="en-US"/>
              <a:pPr>
                <a:defRPr/>
              </a:pPr>
              <a:t>2</a:t>
            </a:fld>
            <a:endParaRPr lang="en-US"/>
          </a:p>
        </p:txBody>
      </p:sp>
      <p:pic>
        <p:nvPicPr>
          <p:cNvPr id="74755" name="Picture 3" descr="American-style_pool_table_diagram_(empty)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063" y="2522538"/>
            <a:ext cx="5146675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Picture 4" descr="C:\Users\ves\AppData\Local\Microsoft\Windows\Temporary Internet Files\Content.IE5\4G6Z4494\MC900437063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429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7" name="Picture 15" descr="C:\Users\ves\AppData\Local\Microsoft\Windows\Temporary Internet Files\Content.IE5\I92O513V\MC900437065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2200" y="3571875"/>
            <a:ext cx="482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8" name="Picture 16" descr="C:\Users\ves\AppData\Local\Microsoft\Windows\Temporary Internet Files\Content.IE5\4G6Z4494\MC900437057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3581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9" name="Picture 17" descr="C:\Users\ves\AppData\Local\Microsoft\Windows\Temporary Internet Files\Content.IE5\SHL4N8V3\MC900437062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9200" y="4267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60" name="Picture 18" descr="C:\Users\ves\AppData\Local\Microsoft\Windows\Temporary Internet Files\Content.IE5\I92O513V\MC900437056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33600" y="4114800"/>
            <a:ext cx="573088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Connector 24"/>
          <p:cNvCxnSpPr/>
          <p:nvPr/>
        </p:nvCxnSpPr>
        <p:spPr>
          <a:xfrm flipH="1" flipV="1">
            <a:off x="4191000" y="4038600"/>
            <a:ext cx="2209800" cy="1371600"/>
          </a:xfrm>
          <a:prstGeom prst="line">
            <a:avLst/>
          </a:prstGeom>
          <a:ln w="508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5578518-7FA2-40CC-8A88-CC47F604EF33}"/>
              </a:ext>
            </a:extLst>
          </p:cNvPr>
          <p:cNvSpPr txBox="1"/>
          <p:nvPr/>
        </p:nvSpPr>
        <p:spPr>
          <a:xfrm>
            <a:off x="2286000" y="6611779"/>
            <a:ext cx="6858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0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This work is licensed under a </a:t>
            </a:r>
            <a:r>
              <a:rPr lang="en-US" sz="10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Creative Commons Attribution 4.0 International License</a:t>
            </a:r>
            <a:r>
              <a:rPr lang="en-US" sz="10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.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Error Back-Propagation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D05547-D1EF-4FC8-93D7-5A63EC83122C}" type="slidenum">
              <a:rPr lang="en-US"/>
              <a:pPr>
                <a:defRPr/>
              </a:pPr>
              <a:t>3</a:t>
            </a:fld>
            <a:endParaRPr lang="en-US"/>
          </a:p>
        </p:txBody>
      </p:sp>
      <p:pic>
        <p:nvPicPr>
          <p:cNvPr id="75779" name="Picture 3" descr="American-style_pool_table_diagram_(empty)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063" y="2522538"/>
            <a:ext cx="5146675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5956" name="Picture 4" descr="C:\Users\ves\AppData\Local\Microsoft\Windows\Temporary Internet Files\Content.IE5\4G6Z4494\MC900437063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429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5967" name="Picture 15" descr="C:\Users\ves\AppData\Local\Microsoft\Windows\Temporary Internet Files\Content.IE5\I92O513V\MC900437065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2200" y="3571875"/>
            <a:ext cx="482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82" name="Picture 16" descr="C:\Users\ves\AppData\Local\Microsoft\Windows\Temporary Internet Files\Content.IE5\4G6Z4494\MC900437057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3581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5969" name="Picture 17" descr="C:\Users\ves\AppData\Local\Microsoft\Windows\Temporary Internet Files\Content.IE5\SHL4N8V3\MC900437062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9200" y="4267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84" name="Picture 18" descr="C:\Users\ves\AppData\Local\Microsoft\Windows\Temporary Internet Files\Content.IE5\I92O513V\MC900437056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33600" y="4114800"/>
            <a:ext cx="573088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Connector 24"/>
          <p:cNvCxnSpPr/>
          <p:nvPr/>
        </p:nvCxnSpPr>
        <p:spPr>
          <a:xfrm flipH="1" flipV="1">
            <a:off x="4267200" y="4191000"/>
            <a:ext cx="1752600" cy="1981200"/>
          </a:xfrm>
          <a:prstGeom prst="line">
            <a:avLst/>
          </a:prstGeom>
          <a:ln w="508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E7FB527-A8D6-4177-B2AB-6D5105AB92B2}"/>
              </a:ext>
            </a:extLst>
          </p:cNvPr>
          <p:cNvSpPr txBox="1"/>
          <p:nvPr/>
        </p:nvSpPr>
        <p:spPr>
          <a:xfrm>
            <a:off x="2286000" y="6611779"/>
            <a:ext cx="6858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0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This work is licensed under a </a:t>
            </a:r>
            <a:r>
              <a:rPr lang="en-US" sz="10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Creative Commons Attribution 4.0 International License</a:t>
            </a:r>
            <a:r>
              <a:rPr lang="en-US" sz="10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.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88067E-7 L -0.02916 -0.0444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0" y="-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19981E-6 L -0.06667 -0.12211 " pathEditMode="relative" ptsTypes="AA">
                                      <p:cBhvr>
                                        <p:cTn id="9" dur="500" fill="hold"/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67 -0.1221 L -0.14028 -0.05596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00" y="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62812E-6 L -0.07084 0.07216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0" y="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16281E-7 L -0.03334 0.0555 " pathEditMode="relative" ptsTypes="AA">
                                      <p:cBhvr>
                                        <p:cTn id="18" dur="500" fill="hold"/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3 0.0555 L -0.06666 -0.0222 " pathEditMode="relative" ptsTypes="AA">
                                      <p:cBhvr>
                                        <p:cTn id="21" dur="500" fill="hold"/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Error Back-Propagation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56657-48DD-4CE0-8124-88374EC2D3A6}" type="slidenum">
              <a:rPr lang="en-US"/>
              <a:pPr>
                <a:defRPr/>
              </a:pPr>
              <a:t>4</a:t>
            </a:fld>
            <a:endParaRPr lang="en-US"/>
          </a:p>
        </p:txBody>
      </p:sp>
      <p:pic>
        <p:nvPicPr>
          <p:cNvPr id="76803" name="Picture 3" descr="American-style_pool_table_diagram_(empty)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063" y="2522538"/>
            <a:ext cx="5146675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04" name="Picture 4" descr="C:\Users\ves\AppData\Local\Microsoft\Windows\Temporary Internet Files\Content.IE5\4G6Z4494\MC900437063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429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05" name="Picture 15" descr="C:\Users\ves\AppData\Local\Microsoft\Windows\Temporary Internet Files\Content.IE5\I92O513V\MC900437065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2200" y="3571875"/>
            <a:ext cx="482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06" name="Picture 16" descr="C:\Users\ves\AppData\Local\Microsoft\Windows\Temporary Internet Files\Content.IE5\4G6Z4494\MC900437057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3581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07" name="Picture 17" descr="C:\Users\ves\AppData\Local\Microsoft\Windows\Temporary Internet Files\Content.IE5\SHL4N8V3\MC900437062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9200" y="4267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08" name="Picture 18" descr="C:\Users\ves\AppData\Local\Microsoft\Windows\Temporary Internet Files\Content.IE5\I92O513V\MC900437056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33600" y="4114800"/>
            <a:ext cx="573088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Connector 24"/>
          <p:cNvCxnSpPr/>
          <p:nvPr/>
        </p:nvCxnSpPr>
        <p:spPr>
          <a:xfrm flipH="1" flipV="1">
            <a:off x="4267200" y="4191000"/>
            <a:ext cx="1752600" cy="1981200"/>
          </a:xfrm>
          <a:prstGeom prst="line">
            <a:avLst/>
          </a:prstGeom>
          <a:ln w="508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3276600" y="2971800"/>
            <a:ext cx="609600" cy="838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667000" y="2971800"/>
            <a:ext cx="60960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676400" y="3733800"/>
            <a:ext cx="60960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143000" y="4572000"/>
            <a:ext cx="30480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B985146-4149-4E14-B043-2B29762D3A10}"/>
              </a:ext>
            </a:extLst>
          </p:cNvPr>
          <p:cNvSpPr txBox="1"/>
          <p:nvPr/>
        </p:nvSpPr>
        <p:spPr>
          <a:xfrm>
            <a:off x="2286000" y="6611779"/>
            <a:ext cx="6858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0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This work is licensed under a </a:t>
            </a:r>
            <a:r>
              <a:rPr lang="en-US" sz="10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Creative Commons Attribution 4.0 International License</a:t>
            </a:r>
            <a:r>
              <a:rPr lang="en-US" sz="10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.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Error Back-Propagation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4D88F-5D0C-4703-A0FC-F9B95383962A}" type="slidenum">
              <a:rPr lang="en-US"/>
              <a:pPr>
                <a:defRPr/>
              </a:pPr>
              <a:t>5</a:t>
            </a:fld>
            <a:endParaRPr lang="en-US"/>
          </a:p>
        </p:txBody>
      </p:sp>
      <p:pic>
        <p:nvPicPr>
          <p:cNvPr id="77827" name="Picture 3" descr="American-style_pool_table_diagram_(empty)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063" y="2522538"/>
            <a:ext cx="5146675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28" name="Picture 4" descr="C:\Users\ves\AppData\Local\Microsoft\Windows\Temporary Internet Files\Content.IE5\4G6Z4494\MC900437063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429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29" name="Picture 15" descr="C:\Users\ves\AppData\Local\Microsoft\Windows\Temporary Internet Files\Content.IE5\I92O513V\MC900437065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2200" y="3571875"/>
            <a:ext cx="482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0" name="Picture 16" descr="C:\Users\ves\AppData\Local\Microsoft\Windows\Temporary Internet Files\Content.IE5\4G6Z4494\MC900437057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3581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1" name="Picture 17" descr="C:\Users\ves\AppData\Local\Microsoft\Windows\Temporary Internet Files\Content.IE5\SHL4N8V3\MC900437062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9200" y="4267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2" name="Picture 18" descr="C:\Users\ves\AppData\Local\Microsoft\Windows\Temporary Internet Files\Content.IE5\I92O513V\MC900437056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33600" y="4114800"/>
            <a:ext cx="573088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Connector 24"/>
          <p:cNvCxnSpPr/>
          <p:nvPr/>
        </p:nvCxnSpPr>
        <p:spPr>
          <a:xfrm flipH="1" flipV="1">
            <a:off x="4267200" y="4191000"/>
            <a:ext cx="1752600" cy="1981200"/>
          </a:xfrm>
          <a:prstGeom prst="line">
            <a:avLst/>
          </a:prstGeom>
          <a:ln w="508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3276600" y="2971800"/>
            <a:ext cx="609600" cy="838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667000" y="2971800"/>
            <a:ext cx="60960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676400" y="3733800"/>
            <a:ext cx="60960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143000" y="4572000"/>
            <a:ext cx="30480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914400" y="4572000"/>
            <a:ext cx="533400" cy="3048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663250A-03D3-4E35-8430-16183B4399ED}"/>
              </a:ext>
            </a:extLst>
          </p:cNvPr>
          <p:cNvSpPr txBox="1"/>
          <p:nvPr/>
        </p:nvSpPr>
        <p:spPr>
          <a:xfrm>
            <a:off x="2286000" y="6611779"/>
            <a:ext cx="6858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0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This work is licensed under a </a:t>
            </a:r>
            <a:r>
              <a:rPr lang="en-US" sz="10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Creative Commons Attribution 4.0 International License</a:t>
            </a:r>
            <a:r>
              <a:rPr lang="en-US" sz="10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.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Error Back-Propagation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9B3893-AD07-4F1F-AA0F-302A8735BBE5}" type="slidenum">
              <a:rPr lang="en-US"/>
              <a:pPr>
                <a:defRPr/>
              </a:pPr>
              <a:t>6</a:t>
            </a:fld>
            <a:endParaRPr lang="en-US"/>
          </a:p>
        </p:txBody>
      </p:sp>
      <p:pic>
        <p:nvPicPr>
          <p:cNvPr id="78851" name="Picture 3" descr="American-style_pool_table_diagram_(empty)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063" y="2522538"/>
            <a:ext cx="5146675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2" name="Picture 4" descr="C:\Users\ves\AppData\Local\Microsoft\Windows\Temporary Internet Files\Content.IE5\4G6Z4494\MC900437063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429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3" name="Picture 15" descr="C:\Users\ves\AppData\Local\Microsoft\Windows\Temporary Internet Files\Content.IE5\I92O513V\MC900437065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2200" y="3571875"/>
            <a:ext cx="482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4" name="Picture 16" descr="C:\Users\ves\AppData\Local\Microsoft\Windows\Temporary Internet Files\Content.IE5\4G6Z4494\MC900437057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3581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5" name="Picture 17" descr="C:\Users\ves\AppData\Local\Microsoft\Windows\Temporary Internet Files\Content.IE5\SHL4N8V3\MC900437062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9200" y="4267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6" name="Picture 18" descr="C:\Users\ves\AppData\Local\Microsoft\Windows\Temporary Internet Files\Content.IE5\I92O513V\MC900437056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33600" y="4114800"/>
            <a:ext cx="573088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Connector 24"/>
          <p:cNvCxnSpPr/>
          <p:nvPr/>
        </p:nvCxnSpPr>
        <p:spPr>
          <a:xfrm flipH="1" flipV="1">
            <a:off x="4267200" y="4191000"/>
            <a:ext cx="1752600" cy="1981200"/>
          </a:xfrm>
          <a:prstGeom prst="line">
            <a:avLst/>
          </a:prstGeom>
          <a:ln w="508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3276600" y="2971800"/>
            <a:ext cx="609600" cy="838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667000" y="2971800"/>
            <a:ext cx="60960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676400" y="3733800"/>
            <a:ext cx="60960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143000" y="4572000"/>
            <a:ext cx="30480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914400" y="4572000"/>
            <a:ext cx="533400" cy="3048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752600" y="3733800"/>
            <a:ext cx="533400" cy="5334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4BF03EB-5A20-4B2B-AAA4-7F51B0C093BD}"/>
              </a:ext>
            </a:extLst>
          </p:cNvPr>
          <p:cNvSpPr txBox="1"/>
          <p:nvPr/>
        </p:nvSpPr>
        <p:spPr>
          <a:xfrm>
            <a:off x="2286000" y="6611779"/>
            <a:ext cx="6858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0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This work is licensed under a </a:t>
            </a:r>
            <a:r>
              <a:rPr lang="en-US" sz="10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Creative Commons Attribution 4.0 International License</a:t>
            </a:r>
            <a:r>
              <a:rPr lang="en-US" sz="10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.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Error Back-Propagation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94971-1DBC-4D37-A803-D1EB5ECC668B}" type="slidenum">
              <a:rPr lang="en-US"/>
              <a:pPr>
                <a:defRPr/>
              </a:pPr>
              <a:t>7</a:t>
            </a:fld>
            <a:endParaRPr lang="en-US"/>
          </a:p>
        </p:txBody>
      </p:sp>
      <p:pic>
        <p:nvPicPr>
          <p:cNvPr id="79875" name="Picture 3" descr="American-style_pool_table_diagram_(empty)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063" y="2522538"/>
            <a:ext cx="5146675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76" name="Picture 4" descr="C:\Users\ves\AppData\Local\Microsoft\Windows\Temporary Internet Files\Content.IE5\4G6Z4494\MC900437063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429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77" name="Picture 15" descr="C:\Users\ves\AppData\Local\Microsoft\Windows\Temporary Internet Files\Content.IE5\I92O513V\MC900437065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2200" y="3571875"/>
            <a:ext cx="482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78" name="Picture 16" descr="C:\Users\ves\AppData\Local\Microsoft\Windows\Temporary Internet Files\Content.IE5\4G6Z4494\MC900437057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3581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79" name="Picture 17" descr="C:\Users\ves\AppData\Local\Microsoft\Windows\Temporary Internet Files\Content.IE5\SHL4N8V3\MC900437062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9200" y="4267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80" name="Picture 18" descr="C:\Users\ves\AppData\Local\Microsoft\Windows\Temporary Internet Files\Content.IE5\I92O513V\MC900437056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33600" y="4114800"/>
            <a:ext cx="573088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Connector 24"/>
          <p:cNvCxnSpPr/>
          <p:nvPr/>
        </p:nvCxnSpPr>
        <p:spPr>
          <a:xfrm flipH="1" flipV="1">
            <a:off x="4267200" y="4191000"/>
            <a:ext cx="1752600" cy="1981200"/>
          </a:xfrm>
          <a:prstGeom prst="line">
            <a:avLst/>
          </a:prstGeom>
          <a:ln w="508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3276600" y="2971800"/>
            <a:ext cx="609600" cy="838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667000" y="2971800"/>
            <a:ext cx="60960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676400" y="3733800"/>
            <a:ext cx="60960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143000" y="4572000"/>
            <a:ext cx="30480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914400" y="4572000"/>
            <a:ext cx="533400" cy="3048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752600" y="3733800"/>
            <a:ext cx="533400" cy="5334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590800" y="2971800"/>
            <a:ext cx="838200" cy="3810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0F64A24-E1D5-4585-905D-CD5369A46316}"/>
              </a:ext>
            </a:extLst>
          </p:cNvPr>
          <p:cNvSpPr txBox="1"/>
          <p:nvPr/>
        </p:nvSpPr>
        <p:spPr>
          <a:xfrm>
            <a:off x="2286000" y="6611779"/>
            <a:ext cx="6858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0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This work is licensed under a </a:t>
            </a:r>
            <a:r>
              <a:rPr lang="en-US" sz="10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Creative Commons Attribution 4.0 International License</a:t>
            </a:r>
            <a:r>
              <a:rPr lang="en-US" sz="10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.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Error Back-Propagation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D414A-21D5-474E-94FA-059F9893CF37}" type="slidenum">
              <a:rPr lang="en-US"/>
              <a:pPr>
                <a:defRPr/>
              </a:pPr>
              <a:t>8</a:t>
            </a:fld>
            <a:endParaRPr lang="en-US"/>
          </a:p>
        </p:txBody>
      </p:sp>
      <p:pic>
        <p:nvPicPr>
          <p:cNvPr id="80899" name="Picture 3" descr="American-style_pool_table_diagram_(empty)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063" y="2522538"/>
            <a:ext cx="5146675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00" name="Picture 4" descr="C:\Users\ves\AppData\Local\Microsoft\Windows\Temporary Internet Files\Content.IE5\4G6Z4494\MC900437063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429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01" name="Picture 15" descr="C:\Users\ves\AppData\Local\Microsoft\Windows\Temporary Internet Files\Content.IE5\I92O513V\MC900437065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2200" y="3571875"/>
            <a:ext cx="482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02" name="Picture 16" descr="C:\Users\ves\AppData\Local\Microsoft\Windows\Temporary Internet Files\Content.IE5\4G6Z4494\MC900437057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3581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03" name="Picture 17" descr="C:\Users\ves\AppData\Local\Microsoft\Windows\Temporary Internet Files\Content.IE5\SHL4N8V3\MC900437062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9200" y="4267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04" name="Picture 18" descr="C:\Users\ves\AppData\Local\Microsoft\Windows\Temporary Internet Files\Content.IE5\I92O513V\MC900437056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33600" y="4114800"/>
            <a:ext cx="573088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Connector 24"/>
          <p:cNvCxnSpPr/>
          <p:nvPr/>
        </p:nvCxnSpPr>
        <p:spPr>
          <a:xfrm flipH="1" flipV="1">
            <a:off x="4267200" y="4191000"/>
            <a:ext cx="1752600" cy="1981200"/>
          </a:xfrm>
          <a:prstGeom prst="line">
            <a:avLst/>
          </a:prstGeom>
          <a:ln w="508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3276600" y="2971800"/>
            <a:ext cx="609600" cy="838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667000" y="2971800"/>
            <a:ext cx="60960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676400" y="3733800"/>
            <a:ext cx="60960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143000" y="4572000"/>
            <a:ext cx="30480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914400" y="4572000"/>
            <a:ext cx="533400" cy="3048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752600" y="3733800"/>
            <a:ext cx="533400" cy="5334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590800" y="2971800"/>
            <a:ext cx="838200" cy="3810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3429000" y="2971800"/>
            <a:ext cx="457200" cy="8382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FBEC2C0-2A30-40B8-AF95-205210B44B0B}"/>
              </a:ext>
            </a:extLst>
          </p:cNvPr>
          <p:cNvSpPr txBox="1"/>
          <p:nvPr/>
        </p:nvSpPr>
        <p:spPr>
          <a:xfrm>
            <a:off x="2286000" y="6611779"/>
            <a:ext cx="6858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0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This work is licensed under a </a:t>
            </a:r>
            <a:r>
              <a:rPr lang="en-US" sz="10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Creative Commons Attribution 4.0 International License</a:t>
            </a:r>
            <a:r>
              <a:rPr lang="en-US" sz="10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.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Error Back-Propagation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54E0A9-5462-45CF-900D-08F5E86B05E5}" type="slidenum">
              <a:rPr lang="en-US"/>
              <a:pPr>
                <a:defRPr/>
              </a:pPr>
              <a:t>9</a:t>
            </a:fld>
            <a:endParaRPr lang="en-US"/>
          </a:p>
        </p:txBody>
      </p:sp>
      <p:pic>
        <p:nvPicPr>
          <p:cNvPr id="81923" name="Picture 3" descr="American-style_pool_table_diagram_(empty)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063" y="2522538"/>
            <a:ext cx="5146675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4" name="Picture 4" descr="C:\Users\ves\AppData\Local\Microsoft\Windows\Temporary Internet Files\Content.IE5\4G6Z4494\MC900437063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429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5" name="Picture 15" descr="C:\Users\ves\AppData\Local\Microsoft\Windows\Temporary Internet Files\Content.IE5\I92O513V\MC900437065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2200" y="3571875"/>
            <a:ext cx="482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6" name="Picture 16" descr="C:\Users\ves\AppData\Local\Microsoft\Windows\Temporary Internet Files\Content.IE5\4G6Z4494\MC900437057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3581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7" name="Picture 17" descr="C:\Users\ves\AppData\Local\Microsoft\Windows\Temporary Internet Files\Content.IE5\SHL4N8V3\MC900437062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9200" y="4267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8" name="Picture 18" descr="C:\Users\ves\AppData\Local\Microsoft\Windows\Temporary Internet Files\Content.IE5\I92O513V\MC900437056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33600" y="4114800"/>
            <a:ext cx="573088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Connector 24"/>
          <p:cNvCxnSpPr/>
          <p:nvPr/>
        </p:nvCxnSpPr>
        <p:spPr>
          <a:xfrm flipH="1" flipV="1">
            <a:off x="4267200" y="4191000"/>
            <a:ext cx="1752600" cy="1981200"/>
          </a:xfrm>
          <a:prstGeom prst="line">
            <a:avLst/>
          </a:prstGeom>
          <a:ln w="508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3276600" y="2971800"/>
            <a:ext cx="609600" cy="838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667000" y="2971800"/>
            <a:ext cx="60960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676400" y="3733800"/>
            <a:ext cx="609600" cy="457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143000" y="4572000"/>
            <a:ext cx="30480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914400" y="4572000"/>
            <a:ext cx="533400" cy="3048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752600" y="3733800"/>
            <a:ext cx="533400" cy="5334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590800" y="2971800"/>
            <a:ext cx="838200" cy="3810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3429000" y="2971800"/>
            <a:ext cx="457200" cy="8382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4191000" y="4267200"/>
            <a:ext cx="1066800" cy="213360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E9AFBF5-4F88-46E8-AF7C-45DB50174916}"/>
              </a:ext>
            </a:extLst>
          </p:cNvPr>
          <p:cNvSpPr txBox="1"/>
          <p:nvPr/>
        </p:nvSpPr>
        <p:spPr>
          <a:xfrm>
            <a:off x="2286000" y="6611779"/>
            <a:ext cx="6858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0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This work is licensed under a </a:t>
            </a:r>
            <a:r>
              <a:rPr lang="en-US" sz="10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Creative Commons Attribution 4.0 International License</a:t>
            </a:r>
            <a:r>
              <a:rPr lang="en-US" sz="1000" b="0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.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18616</TotalTime>
  <Words>227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Gill Sans MT</vt:lpstr>
      <vt:lpstr>Office Theme</vt:lpstr>
      <vt:lpstr>Error Back-Propagation</vt:lpstr>
      <vt:lpstr>Error Back-Propagation</vt:lpstr>
      <vt:lpstr>Error Back-Propagation</vt:lpstr>
      <vt:lpstr>Error Back-Propagation</vt:lpstr>
      <vt:lpstr>Error Back-Propagation</vt:lpstr>
      <vt:lpstr>Error Back-Propagation</vt:lpstr>
      <vt:lpstr>Error Back-Propagation</vt:lpstr>
      <vt:lpstr>Error Back-Propagation</vt:lpstr>
      <vt:lpstr>Error Back-Propagation</vt:lpstr>
      <vt:lpstr>Error Back-Propagation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Natural Language with Minimum-Risk Trained CRFs</dc:title>
  <dc:creator>ves</dc:creator>
  <cp:lastModifiedBy>Jason Eisner</cp:lastModifiedBy>
  <cp:revision>66</cp:revision>
  <dcterms:created xsi:type="dcterms:W3CDTF">2011-04-14T02:20:54Z</dcterms:created>
  <dcterms:modified xsi:type="dcterms:W3CDTF">2021-03-31T22:53:12Z</dcterms:modified>
</cp:coreProperties>
</file>