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85"/>
  </p:notesMasterIdLst>
  <p:sldIdLst>
    <p:sldId id="256" r:id="rId2"/>
    <p:sldId id="483" r:id="rId3"/>
    <p:sldId id="392" r:id="rId4"/>
    <p:sldId id="341" r:id="rId5"/>
    <p:sldId id="393" r:id="rId6"/>
    <p:sldId id="394" r:id="rId7"/>
    <p:sldId id="395" r:id="rId8"/>
    <p:sldId id="396" r:id="rId9"/>
    <p:sldId id="342" r:id="rId10"/>
    <p:sldId id="369" r:id="rId11"/>
    <p:sldId id="360" r:id="rId12"/>
    <p:sldId id="343" r:id="rId13"/>
    <p:sldId id="388" r:id="rId14"/>
    <p:sldId id="345" r:id="rId15"/>
    <p:sldId id="501" r:id="rId16"/>
    <p:sldId id="502" r:id="rId17"/>
    <p:sldId id="503" r:id="rId18"/>
    <p:sldId id="504" r:id="rId19"/>
    <p:sldId id="436" r:id="rId20"/>
    <p:sldId id="397" r:id="rId21"/>
    <p:sldId id="398" r:id="rId22"/>
    <p:sldId id="453" r:id="rId23"/>
    <p:sldId id="454" r:id="rId24"/>
    <p:sldId id="455" r:id="rId25"/>
    <p:sldId id="456" r:id="rId26"/>
    <p:sldId id="457" r:id="rId27"/>
    <p:sldId id="458" r:id="rId28"/>
    <p:sldId id="459" r:id="rId29"/>
    <p:sldId id="460" r:id="rId30"/>
    <p:sldId id="485" r:id="rId31"/>
    <p:sldId id="486" r:id="rId32"/>
    <p:sldId id="487" r:id="rId33"/>
    <p:sldId id="489" r:id="rId34"/>
    <p:sldId id="493" r:id="rId35"/>
    <p:sldId id="492" r:id="rId36"/>
    <p:sldId id="491" r:id="rId37"/>
    <p:sldId id="490" r:id="rId38"/>
    <p:sldId id="466" r:id="rId39"/>
    <p:sldId id="467" r:id="rId40"/>
    <p:sldId id="468" r:id="rId41"/>
    <p:sldId id="472" r:id="rId42"/>
    <p:sldId id="496" r:id="rId43"/>
    <p:sldId id="495" r:id="rId44"/>
    <p:sldId id="494" r:id="rId45"/>
    <p:sldId id="473" r:id="rId46"/>
    <p:sldId id="474" r:id="rId47"/>
    <p:sldId id="475" r:id="rId48"/>
    <p:sldId id="476" r:id="rId49"/>
    <p:sldId id="480" r:id="rId50"/>
    <p:sldId id="499" r:id="rId51"/>
    <p:sldId id="498" r:id="rId52"/>
    <p:sldId id="497" r:id="rId53"/>
    <p:sldId id="500" r:id="rId54"/>
    <p:sldId id="400" r:id="rId55"/>
    <p:sldId id="287" r:id="rId56"/>
    <p:sldId id="438" r:id="rId57"/>
    <p:sldId id="437" r:id="rId58"/>
    <p:sldId id="439" r:id="rId59"/>
    <p:sldId id="440" r:id="rId60"/>
    <p:sldId id="442" r:id="rId61"/>
    <p:sldId id="443" r:id="rId62"/>
    <p:sldId id="445" r:id="rId63"/>
    <p:sldId id="446" r:id="rId64"/>
    <p:sldId id="447" r:id="rId65"/>
    <p:sldId id="448" r:id="rId66"/>
    <p:sldId id="449" r:id="rId67"/>
    <p:sldId id="450" r:id="rId68"/>
    <p:sldId id="451" r:id="rId69"/>
    <p:sldId id="452" r:id="rId70"/>
    <p:sldId id="385" r:id="rId71"/>
    <p:sldId id="371" r:id="rId72"/>
    <p:sldId id="294" r:id="rId73"/>
    <p:sldId id="312" r:id="rId74"/>
    <p:sldId id="481" r:id="rId75"/>
    <p:sldId id="482" r:id="rId76"/>
    <p:sldId id="379" r:id="rId77"/>
    <p:sldId id="401" r:id="rId78"/>
    <p:sldId id="346" r:id="rId79"/>
    <p:sldId id="372" r:id="rId80"/>
    <p:sldId id="373" r:id="rId81"/>
    <p:sldId id="374" r:id="rId82"/>
    <p:sldId id="375" r:id="rId83"/>
    <p:sldId id="441" r:id="rId8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3" autoAdjust="0"/>
    <p:restoredTop sz="94660"/>
  </p:normalViewPr>
  <p:slideViewPr>
    <p:cSldViewPr>
      <p:cViewPr varScale="1">
        <p:scale>
          <a:sx n="103" d="100"/>
          <a:sy n="103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es\Documents\Jobs\talks\ctf-emp-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'[ctf-emp-results.xlsx]Sheet1'!$B$2</c:f>
              <c:strCache>
                <c:ptCount val="1"/>
                <c:pt idx="0">
                  <c:v>ALogL -- MSE</c:v>
                </c:pt>
              </c:strCache>
            </c:strRef>
          </c:tx>
          <c:spPr>
            <a:ln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numRef>
              <c:f>'[ctf-emp-results.xlsx]Sheet1'!$C$1:$F$1</c:f>
              <c:numCache>
                <c:formatCode>0%</c:formatCode>
                <c:ptCount val="4"/>
                <c:pt idx="0">
                  <c:v>0.1</c:v>
                </c:pt>
                <c:pt idx="1">
                  <c:v>0.2</c:v>
                </c:pt>
                <c:pt idx="2">
                  <c:v>0.30000000000000032</c:v>
                </c:pt>
                <c:pt idx="3">
                  <c:v>0.4</c:v>
                </c:pt>
              </c:numCache>
            </c:numRef>
          </c:cat>
          <c:val>
            <c:numRef>
              <c:f>'[ctf-emp-results.xlsx]Sheet1'!$C$2:$F$2</c:f>
              <c:numCache>
                <c:formatCode>General</c:formatCode>
                <c:ptCount val="4"/>
                <c:pt idx="0">
                  <c:v>3.5200000000000088E-3</c:v>
                </c:pt>
                <c:pt idx="1">
                  <c:v>6.4200000000000134E-3</c:v>
                </c:pt>
                <c:pt idx="2">
                  <c:v>6.2200000000000111E-3</c:v>
                </c:pt>
                <c:pt idx="3">
                  <c:v>1.1180000000000037E-2</c:v>
                </c:pt>
              </c:numCache>
            </c:numRef>
          </c:val>
        </c:ser>
        <c:ser>
          <c:idx val="1"/>
          <c:order val="1"/>
          <c:tx>
            <c:strRef>
              <c:f>'[ctf-emp-results.xlsx]Sheet1'!$B$3</c:f>
              <c:strCache>
                <c:ptCount val="1"/>
                <c:pt idx="0">
                  <c:v>MSE -- MSE</c:v>
                </c:pt>
              </c:strCache>
            </c:strRef>
          </c:tx>
          <c:marker>
            <c:symbol val="none"/>
          </c:marker>
          <c:cat>
            <c:numRef>
              <c:f>'[ctf-emp-results.xlsx]Sheet1'!$C$1:$F$1</c:f>
              <c:numCache>
                <c:formatCode>0%</c:formatCode>
                <c:ptCount val="4"/>
                <c:pt idx="0">
                  <c:v>0.1</c:v>
                </c:pt>
                <c:pt idx="1">
                  <c:v>0.2</c:v>
                </c:pt>
                <c:pt idx="2">
                  <c:v>0.30000000000000032</c:v>
                </c:pt>
                <c:pt idx="3">
                  <c:v>0.4</c:v>
                </c:pt>
              </c:numCache>
            </c:numRef>
          </c:cat>
          <c:val>
            <c:numRef>
              <c:f>'[ctf-emp-results.xlsx]Sheet1'!$C$3:$F$3</c:f>
              <c:numCache>
                <c:formatCode>General</c:formatCode>
                <c:ptCount val="4"/>
                <c:pt idx="0">
                  <c:v>1.0100000000000029E-3</c:v>
                </c:pt>
                <c:pt idx="1">
                  <c:v>3.1600000000000092E-3</c:v>
                </c:pt>
                <c:pt idx="2">
                  <c:v>3.1200000000000091E-3</c:v>
                </c:pt>
                <c:pt idx="3">
                  <c:v>5.3400000000000114E-3</c:v>
                </c:pt>
              </c:numCache>
            </c:numRef>
          </c:val>
        </c:ser>
        <c:ser>
          <c:idx val="2"/>
          <c:order val="2"/>
          <c:tx>
            <c:strRef>
              <c:f>'[ctf-emp-results.xlsx]Sheet1'!$B$4</c:f>
              <c:strCache>
                <c:ptCount val="1"/>
                <c:pt idx="0">
                  <c:v>ALogL -- F-score</c:v>
                </c:pt>
              </c:strCache>
            </c:strRef>
          </c:tx>
          <c:spPr>
            <a:ln>
              <a:solidFill>
                <a:srgbClr val="0070C0"/>
              </a:solidFill>
              <a:prstDash val="sysDot"/>
            </a:ln>
          </c:spPr>
          <c:marker>
            <c:symbol val="none"/>
          </c:marker>
          <c:cat>
            <c:numRef>
              <c:f>'[ctf-emp-results.xlsx]Sheet1'!$C$1:$F$1</c:f>
              <c:numCache>
                <c:formatCode>0%</c:formatCode>
                <c:ptCount val="4"/>
                <c:pt idx="0">
                  <c:v>0.1</c:v>
                </c:pt>
                <c:pt idx="1">
                  <c:v>0.2</c:v>
                </c:pt>
                <c:pt idx="2">
                  <c:v>0.30000000000000032</c:v>
                </c:pt>
                <c:pt idx="3">
                  <c:v>0.4</c:v>
                </c:pt>
              </c:numCache>
            </c:numRef>
          </c:cat>
          <c:val>
            <c:numRef>
              <c:f>'[ctf-emp-results.xlsx]Sheet1'!$C$4:$F$4</c:f>
              <c:numCache>
                <c:formatCode>General</c:formatCode>
                <c:ptCount val="4"/>
                <c:pt idx="0">
                  <c:v>1.0420000000000026E-2</c:v>
                </c:pt>
                <c:pt idx="1">
                  <c:v>1.9279999999999999E-2</c:v>
                </c:pt>
                <c:pt idx="2">
                  <c:v>1.0260000000000024E-2</c:v>
                </c:pt>
                <c:pt idx="3">
                  <c:v>2.1230000000000054E-2</c:v>
                </c:pt>
              </c:numCache>
            </c:numRef>
          </c:val>
        </c:ser>
        <c:ser>
          <c:idx val="3"/>
          <c:order val="3"/>
          <c:tx>
            <c:strRef>
              <c:f>'[ctf-emp-results.xlsx]Sheet1'!$B$5</c:f>
              <c:strCache>
                <c:ptCount val="1"/>
                <c:pt idx="0">
                  <c:v>F-score -- F-score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'[ctf-emp-results.xlsx]Sheet1'!$C$1:$F$1</c:f>
              <c:numCache>
                <c:formatCode>0%</c:formatCode>
                <c:ptCount val="4"/>
                <c:pt idx="0">
                  <c:v>0.1</c:v>
                </c:pt>
                <c:pt idx="1">
                  <c:v>0.2</c:v>
                </c:pt>
                <c:pt idx="2">
                  <c:v>0.30000000000000032</c:v>
                </c:pt>
                <c:pt idx="3">
                  <c:v>0.4</c:v>
                </c:pt>
              </c:numCache>
            </c:numRef>
          </c:cat>
          <c:val>
            <c:numRef>
              <c:f>'[ctf-emp-results.xlsx]Sheet1'!$C$5:$F$5</c:f>
              <c:numCache>
                <c:formatCode>General</c:formatCode>
                <c:ptCount val="4"/>
                <c:pt idx="0">
                  <c:v>9.5000000000000314E-4</c:v>
                </c:pt>
                <c:pt idx="1">
                  <c:v>4.7200000000000072E-3</c:v>
                </c:pt>
                <c:pt idx="2">
                  <c:v>4.7300000000000137E-3</c:v>
                </c:pt>
                <c:pt idx="3">
                  <c:v>9.6900000000000163E-3</c:v>
                </c:pt>
              </c:numCache>
            </c:numRef>
          </c:val>
        </c:ser>
        <c:marker val="1"/>
        <c:axId val="61073664"/>
        <c:axId val="61120896"/>
      </c:lineChart>
      <c:catAx>
        <c:axId val="610736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 smtClean="0"/>
                  <a:t>Structure</a:t>
                </a:r>
                <a:r>
                  <a:rPr lang="en-US" sz="1400" baseline="0" dirty="0" smtClean="0"/>
                  <a:t> Mismatch</a:t>
                </a:r>
                <a:endParaRPr lang="en-US" sz="1400" dirty="0"/>
              </a:p>
            </c:rich>
          </c:tx>
        </c:title>
        <c:numFmt formatCode="0%" sourceLinked="1"/>
        <c:tickLblPos val="nextTo"/>
        <c:crossAx val="61120896"/>
        <c:crosses val="autoZero"/>
        <c:auto val="1"/>
        <c:lblAlgn val="ctr"/>
        <c:lblOffset val="100"/>
      </c:catAx>
      <c:valAx>
        <c:axId val="611208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dirty="0" smtClean="0"/>
                  <a:t>Loss</a:t>
                </a:r>
                <a:endParaRPr lang="en-US" dirty="0"/>
              </a:p>
            </c:rich>
          </c:tx>
        </c:title>
        <c:numFmt formatCode="General" sourceLinked="1"/>
        <c:tickLblPos val="nextTo"/>
        <c:crossAx val="61073664"/>
        <c:crossesAt val="1"/>
        <c:crossBetween val="between"/>
      </c:valAx>
    </c:plotArea>
    <c:legend>
      <c:legendPos val="r"/>
      <c:layout>
        <c:manualLayout>
          <c:xMode val="edge"/>
          <c:yMode val="edge"/>
          <c:x val="0.75870370370370499"/>
          <c:y val="0.3542037352050823"/>
          <c:w val="0.23203703703703754"/>
          <c:h val="0.24388975340717581"/>
        </c:manualLayout>
      </c:layout>
      <c:spPr>
        <a:solidFill>
          <a:prstClr val="white"/>
        </a:solidFill>
      </c:sp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229415767473519"/>
          <c:y val="1.6267919114672409E-2"/>
          <c:w val="0.70116263244872312"/>
          <c:h val="0.87498031496062989"/>
        </c:manualLayout>
      </c:layout>
      <c:lineChart>
        <c:grouping val="standard"/>
        <c:ser>
          <c:idx val="0"/>
          <c:order val="0"/>
          <c:tx>
            <c:strRef>
              <c:f>Sheet2!$A$2</c:f>
              <c:strCache>
                <c:ptCount val="1"/>
                <c:pt idx="0">
                  <c:v>ALogL -- MSE</c:v>
                </c:pt>
              </c:strCache>
            </c:strRef>
          </c:tx>
          <c:spPr>
            <a:ln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numRef>
              <c:f>Sheet2!$B$1:$E$1</c:f>
              <c:numCache>
                <c:formatCode>General</c:formatCode>
                <c:ptCount val="4"/>
                <c:pt idx="0">
                  <c:v>100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</c:numCache>
            </c:numRef>
          </c:cat>
          <c:val>
            <c:numRef>
              <c:f>Sheet2!$B$2:$E$2</c:f>
              <c:numCache>
                <c:formatCode>General</c:formatCode>
                <c:ptCount val="4"/>
                <c:pt idx="0">
                  <c:v>7.1000000000000004E-3</c:v>
                </c:pt>
                <c:pt idx="1">
                  <c:v>3.0100000000000001E-3</c:v>
                </c:pt>
                <c:pt idx="2">
                  <c:v>8.1600000000000214E-3</c:v>
                </c:pt>
                <c:pt idx="3">
                  <c:v>2.461E-2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MSE -- MSE</c:v>
                </c:pt>
              </c:strCache>
            </c:strRef>
          </c:tx>
          <c:marker>
            <c:symbol val="none"/>
          </c:marker>
          <c:cat>
            <c:numRef>
              <c:f>Sheet2!$B$1:$E$1</c:f>
              <c:numCache>
                <c:formatCode>General</c:formatCode>
                <c:ptCount val="4"/>
                <c:pt idx="0">
                  <c:v>100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</c:numCache>
            </c:numRef>
          </c:cat>
          <c:val>
            <c:numRef>
              <c:f>Sheet2!$B$3:$E$3</c:f>
              <c:numCache>
                <c:formatCode>General</c:formatCode>
                <c:ptCount val="4"/>
                <c:pt idx="0">
                  <c:v>5.7000000000000128E-4</c:v>
                </c:pt>
                <c:pt idx="1">
                  <c:v>7.2000000000000178E-4</c:v>
                </c:pt>
                <c:pt idx="2">
                  <c:v>6.3000000000000122E-4</c:v>
                </c:pt>
                <c:pt idx="3">
                  <c:v>6.4000000000000168E-4</c:v>
                </c:pt>
              </c:numCache>
            </c:numRef>
          </c:val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ALogL -- F-score</c:v>
                </c:pt>
              </c:strCache>
            </c:strRef>
          </c:tx>
          <c:spPr>
            <a:ln>
              <a:solidFill>
                <a:srgbClr val="0070C0"/>
              </a:solidFill>
              <a:prstDash val="sysDot"/>
            </a:ln>
          </c:spPr>
          <c:marker>
            <c:symbol val="none"/>
          </c:marker>
          <c:cat>
            <c:numRef>
              <c:f>Sheet2!$B$1:$E$1</c:f>
              <c:numCache>
                <c:formatCode>General</c:formatCode>
                <c:ptCount val="4"/>
                <c:pt idx="0">
                  <c:v>100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</c:numCache>
            </c:numRef>
          </c:cat>
          <c:val>
            <c:numRef>
              <c:f>Sheet2!$B$4:$E$4</c:f>
              <c:numCache>
                <c:formatCode>General</c:formatCode>
                <c:ptCount val="4"/>
                <c:pt idx="0">
                  <c:v>1.1700000000000032E-2</c:v>
                </c:pt>
                <c:pt idx="1">
                  <c:v>4.7600000000000003E-3</c:v>
                </c:pt>
                <c:pt idx="2">
                  <c:v>1.2760000000000007E-2</c:v>
                </c:pt>
                <c:pt idx="3">
                  <c:v>3.0850000000000002E-2</c:v>
                </c:pt>
              </c:numCache>
            </c:numRef>
          </c:val>
        </c:ser>
        <c:ser>
          <c:idx val="3"/>
          <c:order val="3"/>
          <c:tx>
            <c:strRef>
              <c:f>Sheet2!$A$5</c:f>
              <c:strCache>
                <c:ptCount val="1"/>
                <c:pt idx="0">
                  <c:v>F-score -- F-score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Sheet2!$B$1:$E$1</c:f>
              <c:numCache>
                <c:formatCode>General</c:formatCode>
                <c:ptCount val="4"/>
                <c:pt idx="0">
                  <c:v>100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</c:numCache>
            </c:numRef>
          </c:cat>
          <c:val>
            <c:numRef>
              <c:f>Sheet2!$B$5:$E$5</c:f>
              <c:numCache>
                <c:formatCode>General</c:formatCode>
                <c:ptCount val="4"/>
                <c:pt idx="0">
                  <c:v>8.1000000000000028E-4</c:v>
                </c:pt>
                <c:pt idx="1">
                  <c:v>1.2600000000000027E-3</c:v>
                </c:pt>
                <c:pt idx="2">
                  <c:v>5.8000000000000033E-4</c:v>
                </c:pt>
                <c:pt idx="3">
                  <c:v>9.1000000000000065E-4</c:v>
                </c:pt>
              </c:numCache>
            </c:numRef>
          </c:val>
        </c:ser>
        <c:marker val="1"/>
        <c:axId val="61186048"/>
        <c:axId val="61187968"/>
      </c:lineChart>
      <c:catAx>
        <c:axId val="61186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 smtClean="0"/>
                  <a:t>Max</a:t>
                </a:r>
                <a:r>
                  <a:rPr lang="en-US" sz="1600" baseline="0" dirty="0" smtClean="0"/>
                  <a:t> BP Iterations</a:t>
                </a:r>
                <a:endParaRPr lang="en-US" dirty="0"/>
              </a:p>
            </c:rich>
          </c:tx>
        </c:title>
        <c:numFmt formatCode="General" sourceLinked="1"/>
        <c:tickLblPos val="nextTo"/>
        <c:crossAx val="61187968"/>
        <c:crosses val="autoZero"/>
        <c:auto val="1"/>
        <c:lblAlgn val="ctr"/>
        <c:lblOffset val="100"/>
      </c:catAx>
      <c:valAx>
        <c:axId val="6118796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400" dirty="0" smtClean="0"/>
                  <a:t>Loss</a:t>
                </a:r>
                <a:endParaRPr lang="en-US" dirty="0"/>
              </a:p>
            </c:rich>
          </c:tx>
        </c:title>
        <c:numFmt formatCode="General" sourceLinked="1"/>
        <c:tickLblPos val="nextTo"/>
        <c:crossAx val="61186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18518518518561"/>
          <c:y val="0.43767723881195192"/>
          <c:w val="0.25055555555555559"/>
          <c:h val="0.27666429475438331"/>
        </c:manualLayout>
      </c:layout>
      <c:spPr>
        <a:solidFill>
          <a:schemeClr val="bg1"/>
        </a:solidFill>
      </c:sp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0731DBD-46F7-467C-9CAD-3E92127A4C7C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331D30-1C9E-456E-8F4A-7EAADB306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1A04C-3C2A-4948-BA63-7322FDA44BB6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smtClean="0"/>
            </a:lvl1pPr>
          </a:lstStyle>
          <a:p>
            <a:pPr>
              <a:defRPr/>
            </a:pPr>
            <a:fld id="{297F152C-9551-4F0D-8D41-2FD26BD82D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82E8C-ADDD-4EBC-8E7C-5E321BD97531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3DADE-CE6D-47FA-B6E0-9FB3E11EC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2E2EC-E8E5-4F1E-BAC2-BBD7C56EDD3C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2E0E2-42B4-4075-BAC5-18C45F8BF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5F43-3771-401B-966F-EA681ED1FF2F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244B1-81B0-444C-AD6F-D4C08DA6E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14D99-068B-4F20-8224-71806F2073C6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5EA3F-EEE3-48CA-BA66-9A7459F96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1D77C-C3A7-4458-A1A3-7F037A1C8470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FAFB3-AB49-4A68-A4E1-D53794E16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C449D-4EEC-442D-AB69-7CC03074F1F1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408D-5429-4A95-88CC-0FFA6A432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E0EAA-42B7-4F5B-BDA7-FCD890FFFC11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5D989-22DF-45E9-98D9-A4DAAB1EF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344-1BA5-46C4-8FBC-1595909CBE45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1EC41-8AC8-4F3D-BC2D-F9F341388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7AC19-1C26-47E9-90CF-B2BB32730110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6E58B-FF94-4354-A398-E730E01E7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578E1-78E4-41BA-8FFC-D59F06C9E4EE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5487C-BA3D-4844-B61C-F3B35F086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54E133-9271-4258-922D-8EF6D275AFA5}" type="datetime1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B1BAEE-DBCD-4C03-A009-322C226E6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5" r:id="rId2"/>
    <p:sldLayoutId id="2147484054" r:id="rId3"/>
    <p:sldLayoutId id="2147484053" r:id="rId4"/>
    <p:sldLayoutId id="2147484052" r:id="rId5"/>
    <p:sldLayoutId id="2147484051" r:id="rId6"/>
    <p:sldLayoutId id="2147484050" r:id="rId7"/>
    <p:sldLayoutId id="2147484049" r:id="rId8"/>
    <p:sldLayoutId id="2147484048" r:id="rId9"/>
    <p:sldLayoutId id="2147484047" r:id="rId10"/>
    <p:sldLayoutId id="2147484046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2296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Minimum-Risk Training of Approximate CRF-Based NLP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Veselin</a:t>
            </a:r>
            <a:r>
              <a:rPr lang="en-US" dirty="0" smtClean="0"/>
              <a:t> </a:t>
            </a:r>
            <a:r>
              <a:rPr lang="en-US" dirty="0" err="1" smtClean="0"/>
              <a:t>Stoyanov</a:t>
            </a:r>
            <a:r>
              <a:rPr lang="en-US" dirty="0" smtClean="0"/>
              <a:t> and Jason Eisner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A6EF2-B56D-4813-A062-BB8487C6662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CRFs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Why sacrifice tractable inference and convex learning?</a:t>
            </a:r>
          </a:p>
          <a:p>
            <a:r>
              <a:rPr lang="en-US" smtClean="0"/>
              <a:t>Because a loopy model can represent the data better!</a:t>
            </a:r>
          </a:p>
          <a:p>
            <a:r>
              <a:rPr lang="en-US" smtClean="0"/>
              <a:t>Now you can train your loopy CRF using ERMA (Empirical Risk Minimization under Approximations)!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3E422-5BF2-42A9-9878-24F214D5A800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>
                <a:solidFill>
                  <a:schemeClr val="accent1"/>
                </a:solidFill>
              </a:rPr>
              <a:t>Minimum-Risk Training </a:t>
            </a:r>
            <a:r>
              <a:rPr lang="en-US" dirty="0" smtClean="0"/>
              <a:t>of Approximate 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305800" cy="4572000"/>
          </a:xfrm>
        </p:spPr>
        <p:txBody>
          <a:bodyPr/>
          <a:lstStyle/>
          <a:p>
            <a:r>
              <a:rPr lang="en-US" sz="2800" smtClean="0"/>
              <a:t>In linear-chain CRFs, we can use Maximum Likelihood Estimation (MLE):</a:t>
            </a:r>
          </a:p>
          <a:p>
            <a:pPr lvl="1"/>
            <a:r>
              <a:rPr lang="en-US" sz="2400" smtClean="0"/>
              <a:t>Compute gradients of the log likelihood running exact inference.</a:t>
            </a:r>
          </a:p>
          <a:p>
            <a:pPr lvl="1"/>
            <a:r>
              <a:rPr lang="en-US" sz="2400" smtClean="0"/>
              <a:t>The likelihood is convex, so learning finds a global minimizer.</a:t>
            </a:r>
          </a:p>
          <a:p>
            <a:endParaRPr lang="en-US" sz="2400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280A0A-FD98-4E14-971D-A94947FF1643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>
                <a:solidFill>
                  <a:schemeClr val="accent1"/>
                </a:solidFill>
              </a:rPr>
              <a:t>Minimum-Risk Training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Approximate 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229600" cy="4525962"/>
          </a:xfrm>
        </p:spPr>
        <p:txBody>
          <a:bodyPr/>
          <a:lstStyle/>
          <a:p>
            <a:r>
              <a:rPr lang="en-US" smtClean="0"/>
              <a:t>We use CRFs with several approximations:</a:t>
            </a:r>
          </a:p>
          <a:p>
            <a:pPr lvl="1"/>
            <a:r>
              <a:rPr lang="en-US" smtClean="0"/>
              <a:t>Approximate inference.</a:t>
            </a:r>
          </a:p>
          <a:p>
            <a:pPr lvl="1"/>
            <a:r>
              <a:rPr lang="en-US" smtClean="0"/>
              <a:t>Approximate decoding.</a:t>
            </a:r>
          </a:p>
          <a:p>
            <a:pPr lvl="1"/>
            <a:r>
              <a:rPr lang="en-US" smtClean="0"/>
              <a:t>Mis-specified model structure.</a:t>
            </a:r>
          </a:p>
          <a:p>
            <a:pPr lvl="1"/>
            <a:r>
              <a:rPr lang="en-US" smtClean="0"/>
              <a:t>MAP training (vs. Bayesian).</a:t>
            </a:r>
          </a:p>
          <a:p>
            <a:endParaRPr lang="en-US" smtClean="0"/>
          </a:p>
          <a:p>
            <a:r>
              <a:rPr lang="en-US" smtClean="0"/>
              <a:t>And we are still maximizing data likelihood?</a:t>
            </a:r>
          </a:p>
        </p:txBody>
      </p:sp>
      <p:sp>
        <p:nvSpPr>
          <p:cNvPr id="4" name="Right Brace 3"/>
          <p:cNvSpPr/>
          <p:nvPr/>
        </p:nvSpPr>
        <p:spPr>
          <a:xfrm>
            <a:off x="5410200" y="3124200"/>
            <a:ext cx="685800" cy="1524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00800" y="2971800"/>
            <a:ext cx="2133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Could be present in linear-chain CRFs as well.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5B563-14F7-44BA-877E-B3BAF2B11674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>
                <a:solidFill>
                  <a:schemeClr val="accent1"/>
                </a:solidFill>
              </a:rPr>
              <a:t>Minimum-Risk Training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Approximate 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8"/>
            <a:ext cx="8229600" cy="4525962"/>
          </a:xfrm>
        </p:spPr>
        <p:txBody>
          <a:bodyPr rtlCol="0">
            <a:normAutofit/>
          </a:bodyPr>
          <a:lstStyle/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End-to-End Learning </a:t>
            </a:r>
            <a:r>
              <a:rPr lang="en-US" sz="1600" dirty="0" smtClean="0"/>
              <a:t>[</a:t>
            </a:r>
            <a:r>
              <a:rPr lang="en-US" sz="1600" dirty="0" err="1" smtClean="0"/>
              <a:t>Stoyanov</a:t>
            </a:r>
            <a:r>
              <a:rPr lang="en-US" sz="1600" dirty="0" smtClean="0"/>
              <a:t>, </a:t>
            </a:r>
            <a:r>
              <a:rPr lang="en-US" sz="1600" dirty="0" err="1" smtClean="0"/>
              <a:t>Ropson</a:t>
            </a:r>
            <a:r>
              <a:rPr lang="en-US" sz="1600" dirty="0" smtClean="0"/>
              <a:t> &amp; Eisner,  AISTATS2011]</a:t>
            </a:r>
            <a:r>
              <a:rPr lang="en-US" dirty="0" smtClean="0"/>
              <a:t>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We should learn parameters that work well in the presence of approximations.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Match the training and test conditions.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Find the parameters that minimize training loss.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BB83C6-828F-418A-A0DD-1E731432217D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>
                <a:solidFill>
                  <a:schemeClr val="accent1"/>
                </a:solidFill>
              </a:rPr>
              <a:t>Minimum-Risk Training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Approximate 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l-GR" dirty="0" smtClean="0">
                <a:latin typeface="Cambria"/>
              </a:rPr>
              <a:t>ϴ</a:t>
            </a:r>
            <a:r>
              <a:rPr lang="en-US" dirty="0" smtClean="0">
                <a:latin typeface="Cambria"/>
              </a:rPr>
              <a:t> </a:t>
            </a:r>
            <a:r>
              <a:rPr lang="en-US" dirty="0" smtClean="0"/>
              <a:t>that minimizes training loss.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i.e., perform Empirical Risk Minimization under Approximations (ERMA).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14600" y="3429000"/>
            <a:ext cx="1023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p(y|x)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295400" y="3362325"/>
            <a:ext cx="36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x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2209800"/>
            <a:ext cx="1524000" cy="19050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(</a:t>
            </a:r>
            <a:r>
              <a:rPr lang="en-US" sz="2400" dirty="0" err="1"/>
              <a:t>Appr</a:t>
            </a:r>
            <a:r>
              <a:rPr lang="en-US" sz="2400" dirty="0"/>
              <a:t>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Inference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38600" y="2209800"/>
            <a:ext cx="1524000" cy="19050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(</a:t>
            </a:r>
            <a:r>
              <a:rPr lang="en-US" sz="2400" dirty="0" err="1"/>
              <a:t>Appr</a:t>
            </a:r>
            <a:r>
              <a:rPr lang="en-US" sz="2400" dirty="0"/>
              <a:t>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Decoding</a:t>
            </a:r>
            <a:endParaRPr lang="en-US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0" y="3429000"/>
            <a:ext cx="36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y-GB" sz="2800">
                <a:latin typeface="Gill Sans MT" pitchFamily="34" charset="0"/>
              </a:rPr>
              <a:t>ŷ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657600" y="34290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89663" y="3429000"/>
            <a:ext cx="1155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y-GB" sz="2800">
                <a:latin typeface="Gill Sans MT" pitchFamily="34" charset="0"/>
              </a:rPr>
              <a:t>L(y*,ŷ)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09800" y="2133600"/>
            <a:ext cx="3505200" cy="3124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Black box decision function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parameterized by </a:t>
            </a:r>
            <a:r>
              <a:rPr lang="el-GR" sz="2400" dirty="0">
                <a:latin typeface="Cambria"/>
              </a:rPr>
              <a:t>ϴ</a:t>
            </a:r>
            <a:endParaRPr lang="en-US" sz="2400" dirty="0"/>
          </a:p>
        </p:txBody>
      </p:sp>
      <p:sp>
        <p:nvSpPr>
          <p:cNvPr id="11" name="Right Arrow 10"/>
          <p:cNvSpPr/>
          <p:nvPr/>
        </p:nvSpPr>
        <p:spPr>
          <a:xfrm>
            <a:off x="5486400" y="35052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828800" y="34290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6FFDB-729E-4B87-9263-F0747D1CE202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 animBg="1"/>
      <p:bldP spid="9" grpId="0" animBg="1"/>
      <p:bldP spid="10" grpId="0"/>
      <p:bldP spid="8" grpId="0" animBg="1"/>
      <p:bldP spid="12" grpId="0"/>
      <p:bldP spid="13" grpId="0" animBg="1"/>
      <p:bldP spid="11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 Criteria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68A3E-5E34-45FE-BDD3-D40DF26E8CB6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828800"/>
          <a:ext cx="7619999" cy="4038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4705"/>
                <a:gridCol w="1045882"/>
                <a:gridCol w="2689411"/>
                <a:gridCol w="2540001"/>
              </a:tblGrid>
              <a:tr h="5482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Approximation Aware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3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Yes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86831">
                <a:tc rowSpan="2">
                  <a:txBody>
                    <a:bodyPr/>
                    <a:lstStyle/>
                    <a:p>
                      <a:r>
                        <a:rPr lang="en-US" sz="2800" b="1" dirty="0" smtClean="0"/>
                        <a:t>Loss Aware</a:t>
                      </a:r>
                      <a:endParaRPr lang="en-US" sz="2800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No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772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Yes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 Criteria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2A60B4-F1B9-4E64-BEDF-9F671754D26D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828800"/>
          <a:ext cx="7619999" cy="4038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4705"/>
                <a:gridCol w="1045882"/>
                <a:gridCol w="2689411"/>
                <a:gridCol w="2540001"/>
              </a:tblGrid>
              <a:tr h="5482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Approximation Aware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3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Yes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86831">
                <a:tc rowSpan="2">
                  <a:txBody>
                    <a:bodyPr/>
                    <a:lstStyle/>
                    <a:p>
                      <a:r>
                        <a:rPr lang="en-US" sz="2800" b="1" dirty="0" smtClean="0"/>
                        <a:t>Loss Aware</a:t>
                      </a:r>
                      <a:endParaRPr lang="en-US" sz="2800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No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772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Yes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701" name="TextBox 7"/>
          <p:cNvSpPr txBox="1">
            <a:spLocks noChangeArrowheads="1"/>
          </p:cNvSpPr>
          <p:nvPr/>
        </p:nvSpPr>
        <p:spPr bwMode="auto">
          <a:xfrm>
            <a:off x="5410200" y="30480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Gill Sans MT" pitchFamily="34" charset="0"/>
              </a:rPr>
              <a:t>MLE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 Criteria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7AFB4-FDF2-4DDA-8BAB-305EE6F38EA2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828800"/>
          <a:ext cx="7619999" cy="4038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4705"/>
                <a:gridCol w="1045882"/>
                <a:gridCol w="2689411"/>
                <a:gridCol w="2540001"/>
              </a:tblGrid>
              <a:tr h="5482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Approximation Aware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3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Yes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86831">
                <a:tc rowSpan="2">
                  <a:txBody>
                    <a:bodyPr/>
                    <a:lstStyle/>
                    <a:p>
                      <a:r>
                        <a:rPr lang="en-US" sz="2800" b="1" dirty="0" smtClean="0"/>
                        <a:t>Loss Aware</a:t>
                      </a:r>
                      <a:endParaRPr lang="en-US" sz="2800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No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772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Yes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SVM</a:t>
                      </a:r>
                      <a:r>
                        <a:rPr lang="en-US" sz="2400" baseline="30000" dirty="0" err="1" smtClean="0"/>
                        <a:t>struct</a:t>
                      </a:r>
                      <a:r>
                        <a:rPr lang="en-US" sz="2400" baseline="3000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[Finley and </a:t>
                      </a:r>
                      <a:r>
                        <a:rPr lang="en-US" sz="1600" dirty="0" err="1" smtClean="0"/>
                        <a:t>Joachims</a:t>
                      </a:r>
                      <a:r>
                        <a:rPr lang="en-US" sz="1600" dirty="0" smtClean="0"/>
                        <a:t>, 2008]</a:t>
                      </a:r>
                      <a:endParaRPr lang="en-US" sz="1600" baseline="30000" dirty="0" smtClean="0"/>
                    </a:p>
                    <a:p>
                      <a:r>
                        <a:rPr lang="en-US" sz="2400" dirty="0" smtClean="0"/>
                        <a:t>M</a:t>
                      </a:r>
                      <a:r>
                        <a:rPr lang="en-US" sz="2400" baseline="30000" dirty="0" smtClean="0"/>
                        <a:t>3</a:t>
                      </a:r>
                      <a:r>
                        <a:rPr lang="en-US" sz="2400" dirty="0" smtClean="0"/>
                        <a:t>N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[</a:t>
                      </a:r>
                      <a:r>
                        <a:rPr lang="en-US" sz="1600" dirty="0" err="1" smtClean="0"/>
                        <a:t>Taskar</a:t>
                      </a:r>
                      <a:r>
                        <a:rPr lang="en-US" sz="1600" dirty="0" smtClean="0"/>
                        <a:t> et al., 2003]</a:t>
                      </a:r>
                    </a:p>
                    <a:p>
                      <a:r>
                        <a:rPr lang="en-US" sz="2400" dirty="0" err="1" smtClean="0"/>
                        <a:t>Softmax</a:t>
                      </a:r>
                      <a:r>
                        <a:rPr lang="en-US" sz="2400" dirty="0" smtClean="0"/>
                        <a:t>-margin</a:t>
                      </a:r>
                      <a:r>
                        <a:rPr lang="en-US" sz="1600" dirty="0" smtClean="0"/>
                        <a:t> [</a:t>
                      </a:r>
                      <a:r>
                        <a:rPr lang="en-US" sz="1600" dirty="0" err="1" smtClean="0"/>
                        <a:t>Gimpel</a:t>
                      </a:r>
                      <a:r>
                        <a:rPr lang="en-US" sz="1600" dirty="0" smtClean="0"/>
                        <a:t> &amp; Smith, 2010]</a:t>
                      </a:r>
                      <a:endParaRPr lang="en-U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5410200" y="30480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Gill Sans MT" pitchFamily="34" charset="0"/>
              </a:rPr>
              <a:t>MLE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 Criteria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3C7F2-20CA-4F4D-84A6-34C32ED9A03F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828800"/>
          <a:ext cx="7619999" cy="4038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4705"/>
                <a:gridCol w="1045882"/>
                <a:gridCol w="2689411"/>
                <a:gridCol w="2540001"/>
              </a:tblGrid>
              <a:tr h="5482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Approximation Aware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3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Yes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86831">
                <a:tc rowSpan="2">
                  <a:txBody>
                    <a:bodyPr/>
                    <a:lstStyle/>
                    <a:p>
                      <a:r>
                        <a:rPr lang="en-US" sz="2800" b="1" dirty="0" smtClean="0"/>
                        <a:t>Loss Aware</a:t>
                      </a:r>
                      <a:endParaRPr lang="en-US" sz="2800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No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772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Yes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SVM</a:t>
                      </a:r>
                      <a:r>
                        <a:rPr lang="en-US" sz="2400" baseline="30000" dirty="0" err="1" smtClean="0"/>
                        <a:t>struct</a:t>
                      </a:r>
                      <a:r>
                        <a:rPr lang="en-US" sz="2400" baseline="3000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[Finley and </a:t>
                      </a:r>
                      <a:r>
                        <a:rPr lang="en-US" sz="1600" dirty="0" err="1" smtClean="0"/>
                        <a:t>Joachims</a:t>
                      </a:r>
                      <a:r>
                        <a:rPr lang="en-US" sz="1600" dirty="0" smtClean="0"/>
                        <a:t>, 2008]</a:t>
                      </a:r>
                      <a:endParaRPr lang="en-US" sz="1600" baseline="30000" dirty="0" smtClean="0"/>
                    </a:p>
                    <a:p>
                      <a:r>
                        <a:rPr lang="en-US" sz="2400" dirty="0" smtClean="0"/>
                        <a:t>M</a:t>
                      </a:r>
                      <a:r>
                        <a:rPr lang="en-US" sz="2400" baseline="30000" dirty="0" smtClean="0"/>
                        <a:t>3</a:t>
                      </a:r>
                      <a:r>
                        <a:rPr lang="en-US" sz="2400" dirty="0" smtClean="0"/>
                        <a:t>N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[</a:t>
                      </a:r>
                      <a:r>
                        <a:rPr lang="en-US" sz="1600" dirty="0" err="1" smtClean="0"/>
                        <a:t>Taskar</a:t>
                      </a:r>
                      <a:r>
                        <a:rPr lang="en-US" sz="1600" dirty="0" smtClean="0"/>
                        <a:t> et al., 2003]</a:t>
                      </a:r>
                    </a:p>
                    <a:p>
                      <a:r>
                        <a:rPr lang="en-US" sz="2400" dirty="0" err="1" smtClean="0"/>
                        <a:t>Softmax</a:t>
                      </a:r>
                      <a:r>
                        <a:rPr lang="en-US" sz="2400" dirty="0" smtClean="0"/>
                        <a:t>-margin</a:t>
                      </a:r>
                      <a:r>
                        <a:rPr lang="en-US" sz="1600" dirty="0" smtClean="0"/>
                        <a:t> [</a:t>
                      </a:r>
                      <a:r>
                        <a:rPr lang="en-US" sz="1600" dirty="0" err="1" smtClean="0"/>
                        <a:t>Gimpel</a:t>
                      </a:r>
                      <a:r>
                        <a:rPr lang="en-US" sz="1600" dirty="0" smtClean="0"/>
                        <a:t> &amp; Smith, 2010]</a:t>
                      </a:r>
                      <a:endParaRPr lang="en-U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ERMA</a:t>
                      </a:r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749" name="TextBox 7"/>
          <p:cNvSpPr txBox="1">
            <a:spLocks noChangeArrowheads="1"/>
          </p:cNvSpPr>
          <p:nvPr/>
        </p:nvSpPr>
        <p:spPr bwMode="auto">
          <a:xfrm>
            <a:off x="5410200" y="30480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Gill Sans MT" pitchFamily="34" charset="0"/>
              </a:rPr>
              <a:t>MLE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Minimum-Risk Training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Approximate 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 </a:t>
            </a:r>
            <a:r>
              <a:rPr lang="en-US" u="sng" dirty="0" smtClean="0">
                <a:solidFill>
                  <a:srgbClr val="C00000"/>
                </a:solidFill>
              </a:rPr>
              <a:t>through Back Propagation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2332038"/>
            <a:ext cx="8229600" cy="4525962"/>
          </a:xfrm>
        </p:spPr>
        <p:txBody>
          <a:bodyPr/>
          <a:lstStyle/>
          <a:p>
            <a:r>
              <a:rPr lang="en-US" smtClean="0"/>
              <a:t>Use back propagation to compute gradients with respect to output loss</a:t>
            </a:r>
          </a:p>
          <a:p>
            <a:r>
              <a:rPr lang="en-US" smtClean="0"/>
              <a:t>Use a local optimizer to find the parameters that (locally) minimize training loss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70257-D123-40A8-94A5-40BAB1E8190C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will show significant improvements on three data sets.</a:t>
            </a:r>
          </a:p>
          <a:p>
            <a:r>
              <a:rPr lang="en-US" smtClean="0"/>
              <a:t>How do we do it?</a:t>
            </a:r>
          </a:p>
          <a:p>
            <a:pPr lvl="1"/>
            <a:r>
              <a:rPr lang="en-US" smtClean="0"/>
              <a:t>A new training algorithm!</a:t>
            </a:r>
          </a:p>
          <a:p>
            <a:r>
              <a:rPr lang="en-US" smtClean="0"/>
              <a:t>Don’t be afraid of discriminative models with approximate inference!</a:t>
            </a:r>
          </a:p>
          <a:p>
            <a:r>
              <a:rPr lang="en-US" smtClean="0"/>
              <a:t>Use our software instead!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CCC5FD-D1D0-47D0-9C51-F119ECFBB1E5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Contributions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Apply ERMA </a:t>
            </a:r>
            <a:r>
              <a:rPr lang="en-US" sz="2000" smtClean="0"/>
              <a:t>[Stoyanov, Ropson and Eisner; AISTATS2011] </a:t>
            </a:r>
            <a:r>
              <a:rPr lang="en-US" smtClean="0"/>
              <a:t>to three NLP problems.</a:t>
            </a:r>
          </a:p>
          <a:p>
            <a:r>
              <a:rPr lang="en-US" smtClean="0"/>
              <a:t>We show that:</a:t>
            </a:r>
          </a:p>
          <a:p>
            <a:pPr lvl="1"/>
            <a:r>
              <a:rPr lang="en-US" smtClean="0"/>
              <a:t>General CRFs work better when they match dependencies in the data.</a:t>
            </a:r>
          </a:p>
          <a:p>
            <a:pPr lvl="1"/>
            <a:r>
              <a:rPr lang="en-US" smtClean="0"/>
              <a:t>Minimum risk training results in more accurate models.</a:t>
            </a:r>
          </a:p>
          <a:p>
            <a:pPr lvl="1"/>
            <a:r>
              <a:rPr lang="en-US" smtClean="0"/>
              <a:t>ERMA software package available at </a:t>
            </a:r>
            <a:r>
              <a:rPr lang="en-US" sz="2000" smtClean="0">
                <a:solidFill>
                  <a:schemeClr val="accent1"/>
                </a:solidFill>
              </a:rPr>
              <a:t>www.clsp.jhu.edu/~ves/software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32384-8B05-40AB-8F76-1761B3AE88B5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Rest of this Talk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Experimental results</a:t>
            </a:r>
          </a:p>
          <a:p>
            <a:r>
              <a:rPr lang="en-US" smtClean="0"/>
              <a:t>A brief explanation of the ERMA algorithm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07BEEB-9AC2-4BB1-9031-9D688B38C4F1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143000"/>
          </a:xfrm>
        </p:spPr>
        <p:txBody>
          <a:bodyPr/>
          <a:lstStyle/>
          <a:p>
            <a:r>
              <a:rPr lang="en-US" smtClean="0"/>
              <a:t>Experimental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D8E711-B4B7-4F08-A65D-518F9989F256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 rtlCol="0">
            <a:normAutofit/>
          </a:bodyPr>
          <a:lstStyle/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ERMA software package(</a:t>
            </a:r>
            <a:r>
              <a:rPr lang="en-US" sz="2000" dirty="0" smtClean="0">
                <a:solidFill>
                  <a:schemeClr val="accent1"/>
                </a:solidFill>
              </a:rPr>
              <a:t>www.clsp.jhu.edu/~ves/software</a:t>
            </a:r>
            <a:r>
              <a:rPr lang="en-US" dirty="0" smtClean="0"/>
              <a:t>) 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Includes syntax for describing general CRFs.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Can optimize several commonly used loss functions: MSE, Accuracy, F-score.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The package is generic: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Little effort to model new problems.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About1-3 days to express each problem in our formalism.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5DCFE9-900D-4CC0-BB85-669897F65E69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Specifics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CRFs used with loopy BP for inference.</a:t>
            </a:r>
          </a:p>
          <a:p>
            <a:pPr lvl="1"/>
            <a:r>
              <a:rPr lang="en-US" smtClean="0"/>
              <a:t>sum-product BP</a:t>
            </a:r>
          </a:p>
          <a:p>
            <a:pPr lvl="2"/>
            <a:r>
              <a:rPr lang="en-US" smtClean="0"/>
              <a:t>i.e., loopy forward-backward</a:t>
            </a:r>
          </a:p>
          <a:p>
            <a:pPr lvl="1"/>
            <a:r>
              <a:rPr lang="en-US" smtClean="0"/>
              <a:t>max-product BP (annealed)</a:t>
            </a:r>
          </a:p>
          <a:p>
            <a:pPr lvl="2"/>
            <a:r>
              <a:rPr lang="en-US" smtClean="0"/>
              <a:t>i.e., loopy Viterbi</a:t>
            </a:r>
          </a:p>
          <a:p>
            <a:r>
              <a:rPr lang="en-US" smtClean="0"/>
              <a:t>Two loss functions: Accuracy and F1.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454B3E-E470-40B7-BF3D-16B466FF044D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r>
              <a:rPr lang="en-US" sz="2400" smtClean="0"/>
              <a:t>				The ConVote corpus [Thomas et al., 2006]</a:t>
            </a:r>
          </a:p>
        </p:txBody>
      </p:sp>
      <p:sp>
        <p:nvSpPr>
          <p:cNvPr id="4" name="Flowchart: Document 3"/>
          <p:cNvSpPr/>
          <p:nvPr/>
        </p:nvSpPr>
        <p:spPr>
          <a:xfrm>
            <a:off x="1066800" y="2057400"/>
            <a:ext cx="3048000" cy="2362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First , I want to commend the gentleman from Wisconsin (Mr. Sensenbrenner),  the chairman of the committee on the judiciary , not just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for the underlying bill…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9DC95-BA3E-4432-A969-9E4980A2C6AD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r>
              <a:rPr lang="en-US" sz="2400" smtClean="0"/>
              <a:t>				The ConVote corpus [Thomas et al., 2006]</a:t>
            </a:r>
          </a:p>
        </p:txBody>
      </p:sp>
      <p:sp>
        <p:nvSpPr>
          <p:cNvPr id="4" name="Flowchart: Document 3"/>
          <p:cNvSpPr/>
          <p:nvPr/>
        </p:nvSpPr>
        <p:spPr>
          <a:xfrm>
            <a:off x="1066800" y="2057400"/>
            <a:ext cx="3048000" cy="2362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First , I want to commend the gentleman from Wisconsin (Mr. Sensenbrenner),  the chairman of the committee on the judiciary , not just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for the underlying bill…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05000" y="4191000"/>
            <a:ext cx="10668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Yea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F5C4A-BC04-4598-A7FB-DDF1FF14EDFB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r>
              <a:rPr lang="en-US" sz="2400" smtClean="0"/>
              <a:t>				The ConVote corpus [Thomas et al., 2006]</a:t>
            </a:r>
          </a:p>
        </p:txBody>
      </p:sp>
      <p:sp>
        <p:nvSpPr>
          <p:cNvPr id="4" name="Flowchart: Document 3"/>
          <p:cNvSpPr/>
          <p:nvPr/>
        </p:nvSpPr>
        <p:spPr>
          <a:xfrm>
            <a:off x="1066800" y="2057400"/>
            <a:ext cx="3048000" cy="2362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</a:t>
            </a:r>
            <a:r>
              <a:rPr lang="en-US" dirty="0"/>
              <a:t>irst , </a:t>
            </a:r>
            <a:r>
              <a:rPr lang="en-US" dirty="0"/>
              <a:t>I</a:t>
            </a:r>
            <a:r>
              <a:rPr lang="en-US" dirty="0"/>
              <a:t> want to commend the gentleman from Wisconsin (</a:t>
            </a:r>
            <a:r>
              <a:rPr lang="en-US" u="sng" dirty="0">
                <a:solidFill>
                  <a:srgbClr val="FF0000"/>
                </a:solidFill>
              </a:rPr>
              <a:t>Mr.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>
                <a:solidFill>
                  <a:srgbClr val="FF0000"/>
                </a:solidFill>
              </a:rPr>
              <a:t>Sensenbrenner</a:t>
            </a:r>
            <a:r>
              <a:rPr lang="en-US" dirty="0"/>
              <a:t>),  the chairman of the committee on the judiciary , not just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for the underlying bill…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05000" y="4191000"/>
            <a:ext cx="10668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Yea</a:t>
            </a:r>
            <a:endParaRPr lang="en-US" dirty="0"/>
          </a:p>
        </p:txBody>
      </p:sp>
      <p:sp>
        <p:nvSpPr>
          <p:cNvPr id="6" name="Flowchart: Document 5"/>
          <p:cNvSpPr/>
          <p:nvPr/>
        </p:nvSpPr>
        <p:spPr>
          <a:xfrm>
            <a:off x="5105400" y="2057400"/>
            <a:ext cx="3048000" cy="2362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Had it not been for the heroic actions of the passengers of United flight 93 who forced the plane down over Pennsylvania, congress's ability to serve …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943600" y="4191000"/>
            <a:ext cx="10668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Yea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352800" y="1828800"/>
            <a:ext cx="21336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968" name="Rectangle 9"/>
          <p:cNvSpPr>
            <a:spLocks noChangeArrowheads="1"/>
          </p:cNvSpPr>
          <p:nvPr/>
        </p:nvSpPr>
        <p:spPr bwMode="auto">
          <a:xfrm>
            <a:off x="5638800" y="1600200"/>
            <a:ext cx="1916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latin typeface="Gill Sans MT" pitchFamily="34" charset="0"/>
              </a:rPr>
              <a:t>Mr. Sensenbrenner</a:t>
            </a:r>
            <a:endParaRPr lang="en-US">
              <a:latin typeface="Gill Sans MT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C48D44-A5C7-4703-8940-D817E8D7A9B0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r>
              <a:rPr lang="en-US" sz="2400" smtClean="0"/>
              <a:t>			The ConVote corpus [Thomas et al., 2006]</a:t>
            </a:r>
          </a:p>
        </p:txBody>
      </p:sp>
      <p:sp>
        <p:nvSpPr>
          <p:cNvPr id="4" name="Flowchart: Document 3"/>
          <p:cNvSpPr/>
          <p:nvPr/>
        </p:nvSpPr>
        <p:spPr>
          <a:xfrm>
            <a:off x="1066800" y="2057400"/>
            <a:ext cx="3048000" cy="2362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</a:t>
            </a:r>
            <a:r>
              <a:rPr lang="en-US" dirty="0"/>
              <a:t>irst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want to commend the gentleman from Wisconsin </a:t>
            </a:r>
            <a:r>
              <a:rPr lang="en-US" dirty="0"/>
              <a:t>(</a:t>
            </a:r>
            <a:r>
              <a:rPr lang="en-US" u="sng" dirty="0">
                <a:solidFill>
                  <a:srgbClr val="FF0000"/>
                </a:solidFill>
              </a:rPr>
              <a:t>Mr.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>
                <a:solidFill>
                  <a:srgbClr val="FF0000"/>
                </a:solidFill>
              </a:rPr>
              <a:t>Sensenbrenner</a:t>
            </a:r>
            <a:r>
              <a:rPr lang="en-US" dirty="0"/>
              <a:t>), 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chairman of the committee on the judiciary</a:t>
            </a:r>
            <a:r>
              <a:rPr lang="en-US" dirty="0"/>
              <a:t> , not just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for the underlying bill…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05000" y="4191000"/>
            <a:ext cx="10668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Yea</a:t>
            </a:r>
            <a:endParaRPr lang="en-US" dirty="0"/>
          </a:p>
        </p:txBody>
      </p:sp>
      <p:sp>
        <p:nvSpPr>
          <p:cNvPr id="6" name="Flowchart: Document 5"/>
          <p:cNvSpPr/>
          <p:nvPr/>
        </p:nvSpPr>
        <p:spPr>
          <a:xfrm>
            <a:off x="5105400" y="2057400"/>
            <a:ext cx="3048000" cy="2362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Had it not been for the heroic actions of the passengers of United flight 93 who forced the plane down over Pennsylvania, congress's ability to serve …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943600" y="4191000"/>
            <a:ext cx="10668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Yea</a:t>
            </a:r>
            <a:endParaRPr lang="en-US" dirty="0"/>
          </a:p>
        </p:txBody>
      </p:sp>
      <p:cxnSp>
        <p:nvCxnSpPr>
          <p:cNvPr id="11" name="Straight Connector 10"/>
          <p:cNvCxnSpPr>
            <a:stCxn id="5" idx="6"/>
            <a:endCxn id="7" idx="2"/>
          </p:cNvCxnSpPr>
          <p:nvPr/>
        </p:nvCxnSpPr>
        <p:spPr>
          <a:xfrm>
            <a:off x="2971800" y="4686300"/>
            <a:ext cx="2971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992" name="Rectangle 11"/>
          <p:cNvSpPr>
            <a:spLocks noChangeArrowheads="1"/>
          </p:cNvSpPr>
          <p:nvPr/>
        </p:nvSpPr>
        <p:spPr bwMode="auto">
          <a:xfrm>
            <a:off x="5638800" y="1600200"/>
            <a:ext cx="1916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latin typeface="Gill Sans MT" pitchFamily="34" charset="0"/>
              </a:rPr>
              <a:t>Mr. Sensenbrenner</a:t>
            </a:r>
            <a:endParaRPr lang="en-US">
              <a:latin typeface="Gill Sans MT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B84E11-7572-45D6-9E33-9AD2CC4E053B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09800"/>
            <a:ext cx="4730750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 algn="r">
              <a:buFont typeface="Arial" charset="0"/>
              <a:buNone/>
            </a:pPr>
            <a:r>
              <a:rPr lang="en-US" sz="2400" smtClean="0"/>
              <a:t>	An example from the ConVote corpus </a:t>
            </a:r>
          </a:p>
          <a:p>
            <a:pPr algn="r">
              <a:buFont typeface="Arial" charset="0"/>
              <a:buNone/>
            </a:pPr>
            <a:r>
              <a:rPr lang="en-US" sz="2400" smtClean="0"/>
              <a:t>[Thomas et al., 2006]</a:t>
            </a:r>
          </a:p>
        </p:txBody>
      </p:sp>
      <p:sp>
        <p:nvSpPr>
          <p:cNvPr id="43012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Gill Sans MT" pitchFamily="34" charset="0"/>
              </a:rPr>
              <a:t>Predict representative votes based on debates.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2CF6E7-9166-4A1F-9E08-004578ADBD2C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Approximate CRF-Based </a:t>
            </a:r>
            <a:r>
              <a:rPr lang="en-US" u="sng" dirty="0" smtClean="0">
                <a:solidFill>
                  <a:schemeClr val="accent1"/>
                </a:solidFill>
              </a:rPr>
              <a:t>NLP Systems</a:t>
            </a:r>
            <a:endParaRPr lang="en-US" u="sng" dirty="0">
              <a:solidFill>
                <a:schemeClr val="accent1"/>
              </a:solidFill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NLP Systems: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F8E702-5B72-4A65-96E0-CBF239B718F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lowchart: Document 4"/>
          <p:cNvSpPr/>
          <p:nvPr/>
        </p:nvSpPr>
        <p:spPr>
          <a:xfrm>
            <a:off x="1295400" y="2971800"/>
            <a:ext cx="2209800" cy="2057400"/>
          </a:xfrm>
          <a:prstGeom prst="flowChartDocumen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 err="1">
                <a:solidFill>
                  <a:schemeClr val="tx1"/>
                </a:solidFill>
              </a:rPr>
              <a:t>Lorem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ipsum</a:t>
            </a:r>
            <a:r>
              <a:rPr lang="en-US" sz="600" dirty="0">
                <a:solidFill>
                  <a:schemeClr val="tx1"/>
                </a:solidFill>
              </a:rPr>
              <a:t> dolor sit </a:t>
            </a:r>
            <a:r>
              <a:rPr lang="en-US" sz="600" dirty="0" err="1">
                <a:solidFill>
                  <a:schemeClr val="tx1"/>
                </a:solidFill>
              </a:rPr>
              <a:t>amet</a:t>
            </a:r>
            <a:r>
              <a:rPr lang="en-US" sz="600" dirty="0">
                <a:solidFill>
                  <a:schemeClr val="tx1"/>
                </a:solidFill>
              </a:rPr>
              <a:t>, </a:t>
            </a:r>
            <a:r>
              <a:rPr lang="en-US" sz="600" dirty="0" err="1">
                <a:solidFill>
                  <a:schemeClr val="tx1"/>
                </a:solidFill>
              </a:rPr>
              <a:t>consectetuer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adipiscing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elit</a:t>
            </a:r>
            <a:r>
              <a:rPr lang="en-US" sz="600" dirty="0">
                <a:solidFill>
                  <a:schemeClr val="tx1"/>
                </a:solidFill>
              </a:rPr>
              <a:t>, </a:t>
            </a:r>
            <a:r>
              <a:rPr lang="en-US" sz="600" dirty="0" err="1">
                <a:solidFill>
                  <a:schemeClr val="tx1"/>
                </a:solidFill>
              </a:rPr>
              <a:t>sed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diam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nonummy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nibh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euismod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tincidunt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ut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laoreet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dolore</a:t>
            </a:r>
            <a:r>
              <a:rPr lang="en-US" sz="600" dirty="0">
                <a:solidFill>
                  <a:schemeClr val="tx1"/>
                </a:solidFill>
              </a:rPr>
              <a:t> magna </a:t>
            </a:r>
            <a:r>
              <a:rPr lang="en-US" sz="600" dirty="0" err="1">
                <a:solidFill>
                  <a:schemeClr val="tx1"/>
                </a:solidFill>
              </a:rPr>
              <a:t>aliquam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erat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volutpat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Ut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wisi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enim</a:t>
            </a:r>
            <a:r>
              <a:rPr lang="en-US" sz="600" dirty="0">
                <a:solidFill>
                  <a:schemeClr val="tx1"/>
                </a:solidFill>
              </a:rPr>
              <a:t> ad minim </a:t>
            </a:r>
            <a:r>
              <a:rPr lang="en-US" sz="600" dirty="0" err="1">
                <a:solidFill>
                  <a:schemeClr val="tx1"/>
                </a:solidFill>
              </a:rPr>
              <a:t>veniam</a:t>
            </a:r>
            <a:r>
              <a:rPr lang="en-US" sz="600" dirty="0">
                <a:solidFill>
                  <a:schemeClr val="tx1"/>
                </a:solidFill>
              </a:rPr>
              <a:t>, </a:t>
            </a:r>
            <a:r>
              <a:rPr lang="en-US" sz="600" dirty="0" err="1">
                <a:solidFill>
                  <a:schemeClr val="tx1"/>
                </a:solidFill>
              </a:rPr>
              <a:t>quis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nostrud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exerci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tation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ullamcorper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suscipit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lobortis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nisl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ut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aliquip</a:t>
            </a:r>
            <a:r>
              <a:rPr lang="en-US" sz="600" dirty="0">
                <a:solidFill>
                  <a:schemeClr val="tx1"/>
                </a:solidFill>
              </a:rPr>
              <a:t> ex ea </a:t>
            </a:r>
            <a:r>
              <a:rPr lang="en-US" sz="600" dirty="0" err="1">
                <a:solidFill>
                  <a:schemeClr val="tx1"/>
                </a:solidFill>
              </a:rPr>
              <a:t>commodo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consequat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Duis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autem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vel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iriure</a:t>
            </a:r>
            <a:r>
              <a:rPr lang="en-US" sz="600" dirty="0">
                <a:solidFill>
                  <a:schemeClr val="tx1"/>
                </a:solidFill>
              </a:rPr>
              <a:t> dolor in </a:t>
            </a:r>
            <a:r>
              <a:rPr lang="en-US" sz="600" dirty="0" err="1">
                <a:solidFill>
                  <a:schemeClr val="tx1"/>
                </a:solidFill>
              </a:rPr>
              <a:t>hendrerit</a:t>
            </a:r>
            <a:r>
              <a:rPr lang="en-US" sz="600" dirty="0">
                <a:solidFill>
                  <a:schemeClr val="tx1"/>
                </a:solidFill>
              </a:rPr>
              <a:t> in </a:t>
            </a:r>
            <a:r>
              <a:rPr lang="en-US" sz="600" dirty="0" err="1">
                <a:solidFill>
                  <a:schemeClr val="tx1"/>
                </a:solidFill>
              </a:rPr>
              <a:t>vulputate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velit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esse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molestie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consequat</a:t>
            </a:r>
            <a:r>
              <a:rPr lang="en-US" sz="600" dirty="0">
                <a:solidFill>
                  <a:schemeClr val="tx1"/>
                </a:solidFill>
              </a:rPr>
              <a:t>, </a:t>
            </a:r>
            <a:r>
              <a:rPr lang="en-US" sz="600" dirty="0" err="1">
                <a:solidFill>
                  <a:schemeClr val="tx1"/>
                </a:solidFill>
              </a:rPr>
              <a:t>vel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illum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dolore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eu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feugiat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nulla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facilisis</a:t>
            </a:r>
            <a:r>
              <a:rPr lang="en-US" sz="600" dirty="0">
                <a:solidFill>
                  <a:schemeClr val="tx1"/>
                </a:solidFill>
              </a:rPr>
              <a:t> at </a:t>
            </a:r>
            <a:r>
              <a:rPr lang="en-US" sz="600" dirty="0" err="1">
                <a:solidFill>
                  <a:schemeClr val="tx1"/>
                </a:solidFill>
              </a:rPr>
              <a:t>vero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eros</a:t>
            </a:r>
            <a:r>
              <a:rPr lang="en-US" sz="600" dirty="0">
                <a:solidFill>
                  <a:schemeClr val="tx1"/>
                </a:solidFill>
              </a:rPr>
              <a:t> et </a:t>
            </a:r>
            <a:r>
              <a:rPr lang="en-US" sz="600" dirty="0" err="1">
                <a:solidFill>
                  <a:schemeClr val="tx1"/>
                </a:solidFill>
              </a:rPr>
              <a:t>accumsan</a:t>
            </a:r>
            <a:r>
              <a:rPr lang="en-US" sz="600" dirty="0">
                <a:solidFill>
                  <a:schemeClr val="tx1"/>
                </a:solidFill>
              </a:rPr>
              <a:t> et </a:t>
            </a:r>
            <a:r>
              <a:rPr lang="en-US" sz="600" dirty="0" err="1">
                <a:solidFill>
                  <a:schemeClr val="tx1"/>
                </a:solidFill>
              </a:rPr>
              <a:t>iusto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odio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dignissim</a:t>
            </a:r>
            <a:r>
              <a:rPr lang="en-US" sz="600" dirty="0">
                <a:solidFill>
                  <a:schemeClr val="tx1"/>
                </a:solidFill>
              </a:rPr>
              <a:t> qui </a:t>
            </a:r>
            <a:r>
              <a:rPr lang="en-US" sz="600" dirty="0" err="1">
                <a:solidFill>
                  <a:schemeClr val="tx1"/>
                </a:solidFill>
              </a:rPr>
              <a:t>blandit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praesent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luptatum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zzril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delenit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augue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duis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dolore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te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feugait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nulla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facilisi</a:t>
            </a:r>
            <a:r>
              <a:rPr lang="en-US" sz="600" dirty="0">
                <a:solidFill>
                  <a:schemeClr val="tx1"/>
                </a:solidFill>
              </a:rPr>
              <a:t>. Nam </a:t>
            </a:r>
            <a:r>
              <a:rPr lang="en-US" sz="600" dirty="0" err="1">
                <a:solidFill>
                  <a:schemeClr val="tx1"/>
                </a:solidFill>
              </a:rPr>
              <a:t>liber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tempor</a:t>
            </a:r>
            <a:r>
              <a:rPr lang="en-US" sz="600" dirty="0">
                <a:solidFill>
                  <a:schemeClr val="tx1"/>
                </a:solidFill>
              </a:rPr>
              <a:t> cum </a:t>
            </a:r>
            <a:r>
              <a:rPr lang="en-US" sz="600" dirty="0" err="1">
                <a:solidFill>
                  <a:schemeClr val="tx1"/>
                </a:solidFill>
              </a:rPr>
              <a:t>soluta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nobis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eleifend</a:t>
            </a:r>
            <a:r>
              <a:rPr lang="en-US" sz="600" dirty="0">
                <a:solidFill>
                  <a:schemeClr val="tx1"/>
                </a:solidFill>
              </a:rPr>
              <a:t> option </a:t>
            </a:r>
            <a:r>
              <a:rPr lang="en-US" sz="600" dirty="0" err="1">
                <a:solidFill>
                  <a:schemeClr val="tx1"/>
                </a:solidFill>
              </a:rPr>
              <a:t>congue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nihil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imperdiet</a:t>
            </a:r>
            <a:r>
              <a:rPr lang="en-US" sz="600" dirty="0">
                <a:solidFill>
                  <a:schemeClr val="tx1"/>
                </a:solidFill>
              </a:rPr>
              <a:t> doming id quod </a:t>
            </a:r>
            <a:r>
              <a:rPr lang="en-US" sz="600" dirty="0" err="1">
                <a:solidFill>
                  <a:schemeClr val="tx1"/>
                </a:solidFill>
              </a:rPr>
              <a:t>mazim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placerat</a:t>
            </a:r>
            <a:r>
              <a:rPr lang="en-US" sz="600" dirty="0">
                <a:solidFill>
                  <a:schemeClr val="tx1"/>
                </a:solidFill>
              </a:rPr>
              <a:t> facer </a:t>
            </a:r>
            <a:r>
              <a:rPr lang="en-US" sz="600" dirty="0" err="1">
                <a:solidFill>
                  <a:schemeClr val="tx1"/>
                </a:solidFill>
              </a:rPr>
              <a:t>possim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assum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Typi</a:t>
            </a:r>
            <a:r>
              <a:rPr lang="en-US" sz="600" dirty="0">
                <a:solidFill>
                  <a:schemeClr val="tx1"/>
                </a:solidFill>
              </a:rPr>
              <a:t> non </a:t>
            </a:r>
            <a:r>
              <a:rPr lang="en-US" sz="600" dirty="0" err="1">
                <a:solidFill>
                  <a:schemeClr val="tx1"/>
                </a:solidFill>
              </a:rPr>
              <a:t>habent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claritatem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insitam</a:t>
            </a:r>
            <a:r>
              <a:rPr lang="en-US" sz="600" dirty="0">
                <a:solidFill>
                  <a:schemeClr val="tx1"/>
                </a:solidFill>
              </a:rPr>
              <a:t>; </a:t>
            </a:r>
            <a:r>
              <a:rPr lang="en-US" sz="600" dirty="0" err="1">
                <a:solidFill>
                  <a:schemeClr val="tx1"/>
                </a:solidFill>
              </a:rPr>
              <a:t>est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usus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legentis</a:t>
            </a:r>
            <a:r>
              <a:rPr lang="en-US" sz="600" dirty="0">
                <a:solidFill>
                  <a:schemeClr val="tx1"/>
                </a:solidFill>
              </a:rPr>
              <a:t> in </a:t>
            </a:r>
            <a:r>
              <a:rPr lang="en-US" sz="600" dirty="0" err="1">
                <a:solidFill>
                  <a:schemeClr val="tx1"/>
                </a:solidFill>
              </a:rPr>
              <a:t>iis</a:t>
            </a:r>
            <a:r>
              <a:rPr lang="en-US" sz="600" dirty="0">
                <a:solidFill>
                  <a:schemeClr val="tx1"/>
                </a:solidFill>
              </a:rPr>
              <a:t> qui </a:t>
            </a:r>
            <a:r>
              <a:rPr lang="en-US" sz="600" dirty="0" err="1">
                <a:solidFill>
                  <a:schemeClr val="tx1"/>
                </a:solidFill>
              </a:rPr>
              <a:t>facit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eorum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claritatem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Investigationes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demonstraverunt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lectores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legere</a:t>
            </a:r>
            <a:r>
              <a:rPr lang="en-US" sz="600" dirty="0">
                <a:solidFill>
                  <a:schemeClr val="tx1"/>
                </a:solidFill>
              </a:rPr>
              <a:t> me </a:t>
            </a:r>
            <a:r>
              <a:rPr lang="en-US" sz="600" dirty="0" err="1">
                <a:solidFill>
                  <a:schemeClr val="tx1"/>
                </a:solidFill>
              </a:rPr>
              <a:t>lius</a:t>
            </a:r>
            <a:r>
              <a:rPr lang="en-US" sz="600" dirty="0">
                <a:solidFill>
                  <a:schemeClr val="tx1"/>
                </a:solidFill>
              </a:rPr>
              <a:t> quod ii </a:t>
            </a:r>
            <a:r>
              <a:rPr lang="en-US" sz="600" dirty="0" err="1">
                <a:solidFill>
                  <a:schemeClr val="tx1"/>
                </a:solidFill>
              </a:rPr>
              <a:t>legunt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saepius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Claritas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est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etiam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processus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dynamicus</a:t>
            </a:r>
            <a:r>
              <a:rPr lang="en-US" sz="600" dirty="0">
                <a:solidFill>
                  <a:schemeClr val="tx1"/>
                </a:solidFill>
              </a:rPr>
              <a:t>, qui sequitur </a:t>
            </a:r>
            <a:r>
              <a:rPr lang="en-US" sz="600" dirty="0" err="1">
                <a:solidFill>
                  <a:schemeClr val="tx1"/>
                </a:solidFill>
              </a:rPr>
              <a:t>mutationem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consuetudium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lectorum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Mirum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est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notare</a:t>
            </a:r>
            <a:r>
              <a:rPr lang="en-US" sz="600" dirty="0">
                <a:solidFill>
                  <a:schemeClr val="tx1"/>
                </a:solidFill>
              </a:rPr>
              <a:t> quam </a:t>
            </a:r>
            <a:r>
              <a:rPr lang="en-US" sz="600" dirty="0" err="1">
                <a:solidFill>
                  <a:schemeClr val="tx1"/>
                </a:solidFill>
              </a:rPr>
              <a:t>littera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gothica</a:t>
            </a:r>
            <a:r>
              <a:rPr lang="en-US" sz="600" dirty="0">
                <a:solidFill>
                  <a:schemeClr val="tx1"/>
                </a:solidFill>
              </a:rPr>
              <a:t>, quam </a:t>
            </a:r>
            <a:r>
              <a:rPr lang="en-US" sz="600" dirty="0" err="1">
                <a:solidFill>
                  <a:schemeClr val="tx1"/>
                </a:solidFill>
              </a:rPr>
              <a:t>nunc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putamus</a:t>
            </a:r>
            <a:r>
              <a:rPr lang="en-US" sz="600" dirty="0">
                <a:solidFill>
                  <a:schemeClr val="tx1"/>
                </a:solidFill>
              </a:rPr>
              <a:t>…</a:t>
            </a:r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3733800" y="3200400"/>
            <a:ext cx="2133600" cy="12954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NLP System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6172200" y="3124200"/>
            <a:ext cx="838200" cy="609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162800" y="3733800"/>
            <a:ext cx="990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019800" y="4343400"/>
            <a:ext cx="9144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2" name="Straight Connector 11"/>
          <p:cNvCxnSpPr>
            <a:stCxn id="10" idx="0"/>
            <a:endCxn id="8" idx="4"/>
          </p:cNvCxnSpPr>
          <p:nvPr/>
        </p:nvCxnSpPr>
        <p:spPr>
          <a:xfrm flipV="1">
            <a:off x="6477000" y="3733800"/>
            <a:ext cx="114300" cy="609600"/>
          </a:xfrm>
          <a:prstGeom prst="line">
            <a:avLst/>
          </a:prstGeom>
          <a:ln>
            <a:head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4"/>
            <a:endCxn id="10" idx="6"/>
          </p:cNvCxnSpPr>
          <p:nvPr/>
        </p:nvCxnSpPr>
        <p:spPr>
          <a:xfrm flipH="1">
            <a:off x="6934200" y="4343400"/>
            <a:ext cx="723900" cy="304800"/>
          </a:xfrm>
          <a:prstGeom prst="line">
            <a:avLst/>
          </a:prstGeom>
          <a:ln>
            <a:head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0"/>
            <a:endCxn id="8" idx="6"/>
          </p:cNvCxnSpPr>
          <p:nvPr/>
        </p:nvCxnSpPr>
        <p:spPr>
          <a:xfrm flipH="1" flipV="1">
            <a:off x="7010400" y="3429000"/>
            <a:ext cx="647700" cy="304800"/>
          </a:xfrm>
          <a:prstGeom prst="line">
            <a:avLst/>
          </a:prstGeom>
          <a:ln>
            <a:head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6050" y="2133600"/>
            <a:ext cx="4730750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 algn="r">
              <a:buFont typeface="Arial" charset="0"/>
              <a:buNone/>
            </a:pPr>
            <a:r>
              <a:rPr lang="en-US" sz="2400" smtClean="0"/>
              <a:t>	An example from the ConVote corpus </a:t>
            </a:r>
          </a:p>
          <a:p>
            <a:pPr algn="r">
              <a:buFont typeface="Arial" charset="0"/>
              <a:buNone/>
            </a:pPr>
            <a:r>
              <a:rPr lang="en-US" sz="2400" smtClean="0"/>
              <a:t>[Thomas et al., 2006]</a:t>
            </a:r>
          </a:p>
        </p:txBody>
      </p:sp>
      <p:sp>
        <p:nvSpPr>
          <p:cNvPr id="4403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Gill Sans MT" pitchFamily="34" charset="0"/>
              </a:rPr>
              <a:t>Predict representative votes based on debates.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27BF37-345D-46EF-A69A-38A2AB1CE8F1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" y="23622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Y/N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6050" y="2133600"/>
            <a:ext cx="4730750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 algn="r">
              <a:buFont typeface="Arial" charset="0"/>
              <a:buNone/>
            </a:pPr>
            <a:r>
              <a:rPr lang="en-US" sz="2400" smtClean="0"/>
              <a:t>	An example from the ConVote corpus </a:t>
            </a:r>
          </a:p>
          <a:p>
            <a:pPr algn="r">
              <a:buFont typeface="Arial" charset="0"/>
              <a:buNone/>
            </a:pPr>
            <a:r>
              <a:rPr lang="en-US" sz="2400" smtClean="0"/>
              <a:t>[Thomas et al., 2006]</a:t>
            </a:r>
          </a:p>
        </p:txBody>
      </p:sp>
      <p:sp>
        <p:nvSpPr>
          <p:cNvPr id="45060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Gill Sans MT" pitchFamily="34" charset="0"/>
              </a:rPr>
              <a:t>Predict representative votes based on debates.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C05242-C3BA-4776-A11E-559F3D1785BA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9" name="Flowchart: Document 8"/>
          <p:cNvSpPr/>
          <p:nvPr/>
        </p:nvSpPr>
        <p:spPr>
          <a:xfrm>
            <a:off x="228600" y="4953000"/>
            <a:ext cx="1981200" cy="19050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accent1"/>
                </a:solidFill>
              </a:rPr>
              <a:t>F</a:t>
            </a:r>
            <a:r>
              <a:rPr lang="en-US" sz="1200" dirty="0">
                <a:solidFill>
                  <a:schemeClr val="accent1"/>
                </a:solidFill>
              </a:rPr>
              <a:t>irst , </a:t>
            </a:r>
            <a:r>
              <a:rPr lang="en-US" sz="1200" dirty="0">
                <a:solidFill>
                  <a:schemeClr val="accent1"/>
                </a:solidFill>
              </a:rPr>
              <a:t>I</a:t>
            </a:r>
            <a:r>
              <a:rPr lang="en-US" sz="1200" dirty="0">
                <a:solidFill>
                  <a:schemeClr val="accent1"/>
                </a:solidFill>
              </a:rPr>
              <a:t> want to commend the gentleman from Wisconsin (</a:t>
            </a:r>
            <a:r>
              <a:rPr lang="en-US" sz="1200" u="sng" dirty="0">
                <a:solidFill>
                  <a:schemeClr val="accent1"/>
                </a:solidFill>
              </a:rPr>
              <a:t>Mr.</a:t>
            </a:r>
            <a:r>
              <a:rPr lang="en-US" sz="1200" u="sng" dirty="0">
                <a:solidFill>
                  <a:schemeClr val="accent1"/>
                </a:solidFill>
              </a:rPr>
              <a:t> </a:t>
            </a:r>
            <a:r>
              <a:rPr lang="en-US" sz="1200" u="sng" dirty="0">
                <a:solidFill>
                  <a:schemeClr val="accent1"/>
                </a:solidFill>
              </a:rPr>
              <a:t>Sensenbrenner</a:t>
            </a:r>
            <a:r>
              <a:rPr lang="en-US" sz="1200" dirty="0">
                <a:solidFill>
                  <a:schemeClr val="accent1"/>
                </a:solidFill>
              </a:rPr>
              <a:t>),  the chairman of the committee on the judiciary , not just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accent1"/>
                </a:solidFill>
              </a:rPr>
              <a:t> for the underlying bill…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685800" y="23622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Y/N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66800" y="3505200"/>
            <a:ext cx="152400" cy="152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/>
          <p:cNvCxnSpPr>
            <a:stCxn id="10" idx="4"/>
            <a:endCxn id="11" idx="0"/>
          </p:cNvCxnSpPr>
          <p:nvPr/>
        </p:nvCxnSpPr>
        <p:spPr>
          <a:xfrm>
            <a:off x="1104900" y="3200400"/>
            <a:ext cx="381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1" idx="2"/>
            <a:endCxn id="0" idx="0"/>
          </p:cNvCxnSpPr>
          <p:nvPr/>
        </p:nvCxnSpPr>
        <p:spPr>
          <a:xfrm>
            <a:off x="1143000" y="3657600"/>
            <a:ext cx="381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62000" y="40386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002">
            <a:schemeClr val="dk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6050" y="2133600"/>
            <a:ext cx="4730750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 algn="r">
              <a:buFont typeface="Arial" charset="0"/>
              <a:buNone/>
            </a:pPr>
            <a:r>
              <a:rPr lang="en-US" sz="2400" smtClean="0"/>
              <a:t>	An example from the ConVote corpus </a:t>
            </a:r>
          </a:p>
          <a:p>
            <a:pPr algn="r">
              <a:buFont typeface="Arial" charset="0"/>
              <a:buNone/>
            </a:pPr>
            <a:r>
              <a:rPr lang="en-US" sz="2400" smtClean="0"/>
              <a:t>[Thomas et al., 2006]</a:t>
            </a:r>
          </a:p>
        </p:txBody>
      </p:sp>
      <p:sp>
        <p:nvSpPr>
          <p:cNvPr id="4608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Gill Sans MT" pitchFamily="34" charset="0"/>
              </a:rPr>
              <a:t>Predict representative votes based on debates.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52CE96-383B-4C6B-A662-7EA48411CDDB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9" name="Flowchart: Document 8"/>
          <p:cNvSpPr/>
          <p:nvPr/>
        </p:nvSpPr>
        <p:spPr>
          <a:xfrm>
            <a:off x="228600" y="4953000"/>
            <a:ext cx="1981200" cy="19050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F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irst</a:t>
            </a:r>
            <a:r>
              <a:rPr lang="en-US" sz="1200" dirty="0"/>
              <a:t> </a:t>
            </a: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want to commend the gentleman from Wisconsin </a:t>
            </a:r>
            <a:r>
              <a:rPr lang="en-US" sz="1200" dirty="0"/>
              <a:t>(</a:t>
            </a:r>
            <a:r>
              <a:rPr lang="en-US" sz="1200" u="sng" dirty="0">
                <a:solidFill>
                  <a:srgbClr val="FF0000"/>
                </a:solidFill>
              </a:rPr>
              <a:t>Mr.</a:t>
            </a:r>
            <a:r>
              <a:rPr lang="en-US" sz="1200" u="sng" dirty="0">
                <a:solidFill>
                  <a:srgbClr val="FF0000"/>
                </a:solidFill>
              </a:rPr>
              <a:t> </a:t>
            </a:r>
            <a:r>
              <a:rPr lang="en-US" sz="1200" u="sng" dirty="0">
                <a:solidFill>
                  <a:srgbClr val="FF0000"/>
                </a:solidFill>
              </a:rPr>
              <a:t>Sensenbrenner</a:t>
            </a:r>
            <a:r>
              <a:rPr lang="en-US" sz="1200" dirty="0"/>
              <a:t>),  </a:t>
            </a: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chairman of the committee on the judiciary</a:t>
            </a:r>
            <a:r>
              <a:rPr lang="en-US" sz="1200" dirty="0"/>
              <a:t> , 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not just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 for the underlying bill…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685800" y="23622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Y/N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66800" y="3505200"/>
            <a:ext cx="152400" cy="152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/>
          <p:cNvCxnSpPr>
            <a:stCxn id="10" idx="4"/>
            <a:endCxn id="11" idx="0"/>
          </p:cNvCxnSpPr>
          <p:nvPr/>
        </p:nvCxnSpPr>
        <p:spPr>
          <a:xfrm>
            <a:off x="1104900" y="3200400"/>
            <a:ext cx="381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1" idx="2"/>
            <a:endCxn id="0" idx="0"/>
          </p:cNvCxnSpPr>
          <p:nvPr/>
        </p:nvCxnSpPr>
        <p:spPr>
          <a:xfrm>
            <a:off x="1143000" y="3657600"/>
            <a:ext cx="381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62000" y="40386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002">
            <a:schemeClr val="dk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Text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590800" y="22860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Y/N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981200" y="2667000"/>
            <a:ext cx="152400" cy="152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9" name="Straight Connector 28"/>
          <p:cNvCxnSpPr>
            <a:stCxn id="10" idx="6"/>
            <a:endCxn id="28" idx="1"/>
          </p:cNvCxnSpPr>
          <p:nvPr/>
        </p:nvCxnSpPr>
        <p:spPr>
          <a:xfrm flipV="1">
            <a:off x="1524000" y="2743200"/>
            <a:ext cx="4572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8" idx="3"/>
            <a:endCxn id="27" idx="2"/>
          </p:cNvCxnSpPr>
          <p:nvPr/>
        </p:nvCxnSpPr>
        <p:spPr>
          <a:xfrm flipV="1">
            <a:off x="2133600" y="2705100"/>
            <a:ext cx="4572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8" idx="2"/>
            <a:endCxn id="52" idx="0"/>
          </p:cNvCxnSpPr>
          <p:nvPr/>
        </p:nvCxnSpPr>
        <p:spPr>
          <a:xfrm>
            <a:off x="2057400" y="2819400"/>
            <a:ext cx="1905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1828800" y="3505200"/>
            <a:ext cx="838200" cy="838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Context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124200" y="3429000"/>
            <a:ext cx="152400" cy="152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>
            <a:stCxn id="27" idx="4"/>
            <a:endCxn id="21" idx="0"/>
          </p:cNvCxnSpPr>
          <p:nvPr/>
        </p:nvCxnSpPr>
        <p:spPr>
          <a:xfrm>
            <a:off x="3009900" y="3124200"/>
            <a:ext cx="1905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21" idx="2"/>
            <a:endCxn id="0" idx="0"/>
          </p:cNvCxnSpPr>
          <p:nvPr/>
        </p:nvCxnSpPr>
        <p:spPr>
          <a:xfrm>
            <a:off x="3200400" y="3581400"/>
            <a:ext cx="1905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971800" y="3962400"/>
            <a:ext cx="838200" cy="838200"/>
          </a:xfrm>
          <a:prstGeom prst="ellipse">
            <a:avLst/>
          </a:prstGeom>
        </p:spPr>
        <p:style>
          <a:lnRef idx="2">
            <a:schemeClr val="dk1"/>
          </a:lnRef>
          <a:fillRef idx="1002">
            <a:schemeClr val="dk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C9B55B-557F-47B1-A91E-9EF93F1BFCC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5486400" cy="1323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Accuracy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(2 SVMs + min-cut)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71.2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A93D33-D6C2-4846-B8AC-FF567C302DFD}" type="slidenum">
              <a:rPr lang="en-US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5486400" cy="20240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Accuracy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(2 SVMs + min-cut)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71.2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602095-E84D-478E-B438-24DD8D4749C9}" type="slidenum">
              <a:rPr lang="en-US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5486400" cy="26955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Accuracy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(2 SVMs + min-cut)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71.2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78.2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BE401-05CB-4A3D-A15D-5185FB5A88AD}" type="slidenum">
              <a:rPr lang="en-US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5486400" cy="3365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Accuracy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(2 SVMs + min-cut)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71.2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78.2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C00000"/>
                          </a:solidFill>
                        </a:rPr>
                        <a:t>Softmax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-margin</a:t>
                      </a:r>
                    </a:p>
                    <a:p>
                      <a:r>
                        <a:rPr lang="en-US" sz="1800" dirty="0" smtClean="0"/>
                        <a:t>(loss-aware)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79.0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Congressional Votes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541EC-1E34-459F-B0CB-0BB218CD3E3C}" type="slidenum">
              <a:rPr lang="en-US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5486400" cy="40370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Accuracy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(2 SVMs + min-cut)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71.2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78.2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C00000"/>
                          </a:solidFill>
                        </a:rPr>
                        <a:t>Softmax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-margin</a:t>
                      </a:r>
                    </a:p>
                    <a:p>
                      <a:r>
                        <a:rPr lang="en-US" sz="1800" dirty="0" smtClean="0"/>
                        <a:t>(loss-aware)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79.0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ERMA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(loss- and approximation-aware)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/>
                          </a:solidFill>
                        </a:rPr>
                        <a:t>84.5</a:t>
                      </a:r>
                      <a:endParaRPr lang="en-US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26" name="TextBox 4"/>
          <p:cNvSpPr txBox="1">
            <a:spLocks noChangeArrowheads="1"/>
          </p:cNvSpPr>
          <p:nvPr/>
        </p:nvSpPr>
        <p:spPr bwMode="auto">
          <a:xfrm>
            <a:off x="6629400" y="4495800"/>
            <a:ext cx="2286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*Boldfaced results are significantly better than all others (p &lt; 0.05)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Information Extraction from Semi-Structured Text</a:t>
            </a:r>
            <a:endParaRPr lang="en-US" dirty="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Flowchart: Document 3"/>
          <p:cNvSpPr/>
          <p:nvPr/>
        </p:nvSpPr>
        <p:spPr>
          <a:xfrm>
            <a:off x="1143000" y="1676400"/>
            <a:ext cx="6934200" cy="5029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What:   Special Seminar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Who:    Prof. Klaus </a:t>
            </a:r>
            <a:r>
              <a:rPr lang="en-US" dirty="0" err="1"/>
              <a:t>Sutner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        Computer Science Department, Stevens Institute of Technology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Topic:  "Teaching Automata Theory by Computer"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Date:   12-Nov-93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Time:   12:00 pm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Place:  </a:t>
            </a:r>
            <a:r>
              <a:rPr lang="en-US" dirty="0" err="1"/>
              <a:t>WeH</a:t>
            </a:r>
            <a:r>
              <a:rPr lang="en-US" dirty="0"/>
              <a:t> 4623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Host:   Dana Scott (Asst: Rebecca Clark x8-6737)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ABSTRACT:  We will demonstrate the system "automata" that implements  finite state machines…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After the lecture, Prof. </a:t>
            </a:r>
            <a:r>
              <a:rPr lang="en-US" dirty="0" err="1"/>
              <a:t>Sutner</a:t>
            </a:r>
            <a:r>
              <a:rPr lang="en-US" dirty="0"/>
              <a:t> will be glad to demonstrate and discuss the use of </a:t>
            </a:r>
            <a:r>
              <a:rPr lang="en-US" dirty="0" err="1"/>
              <a:t>MathLink</a:t>
            </a:r>
            <a:r>
              <a:rPr lang="en-US" dirty="0"/>
              <a:t> and his "automata" package</a:t>
            </a:r>
            <a:endParaRPr lang="en-US" dirty="0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248400" y="5943600"/>
            <a:ext cx="2733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Gill Sans MT" pitchFamily="34" charset="0"/>
              </a:rPr>
              <a:t>CMU Seminar Announcement </a:t>
            </a:r>
          </a:p>
          <a:p>
            <a:r>
              <a:rPr lang="en-US" sz="1600">
                <a:latin typeface="Gill Sans MT" pitchFamily="34" charset="0"/>
              </a:rPr>
              <a:t>Corpus [Freitag, 2000]</a:t>
            </a:r>
            <a:endParaRPr lang="en-US"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1EB2AD-8012-450A-AA16-BE6084E65D59}" type="slidenum">
              <a:rPr lang="en-US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905000" y="3124200"/>
            <a:ext cx="2743200" cy="3048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start time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1905000" y="3429000"/>
            <a:ext cx="2743200" cy="304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location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819400" y="4724400"/>
            <a:ext cx="1219200" cy="609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speaker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981200" y="2057400"/>
            <a:ext cx="2743200" cy="304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speaker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Information Extraction from Semi-Structured Text</a:t>
            </a:r>
            <a:endParaRPr lang="en-US" dirty="0"/>
          </a:p>
        </p:txBody>
      </p:sp>
      <p:sp>
        <p:nvSpPr>
          <p:cNvPr id="4" name="Flowchart: Document 3"/>
          <p:cNvSpPr/>
          <p:nvPr/>
        </p:nvSpPr>
        <p:spPr>
          <a:xfrm>
            <a:off x="1143000" y="1676400"/>
            <a:ext cx="6934200" cy="5029200"/>
          </a:xfrm>
          <a:prstGeom prst="flowChartDocumen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What:   Special Seminar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Who:    Prof. Klaus </a:t>
            </a:r>
            <a:r>
              <a:rPr lang="en-US" dirty="0" err="1"/>
              <a:t>Sutner</a:t>
            </a:r>
            <a:r>
              <a:rPr lang="en-US" dirty="0"/>
              <a:t>	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        Computer Science Department, Stevens Institute of Technology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Topic:  "Teaching Automata Theory by Computer"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Date:   12-Nov-93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Time:   12:00 pm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Place:  </a:t>
            </a:r>
            <a:r>
              <a:rPr lang="en-US" dirty="0" err="1"/>
              <a:t>WeH</a:t>
            </a:r>
            <a:r>
              <a:rPr lang="en-US" dirty="0"/>
              <a:t> 4623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Host:   Dana Scott (Asst: Rebecca Clark x8-6737)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ABSTRACT:  We will demonstrate the system "automata" that implements  finite state machines…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	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After the lecture, Prof. </a:t>
            </a:r>
            <a:r>
              <a:rPr lang="en-US" dirty="0" err="1"/>
              <a:t>Sutner</a:t>
            </a:r>
            <a:r>
              <a:rPr lang="en-US" dirty="0"/>
              <a:t> will be glad to demonstrate and discuss the use of </a:t>
            </a:r>
            <a:r>
              <a:rPr lang="en-US" dirty="0" err="1"/>
              <a:t>MathLink</a:t>
            </a:r>
            <a:r>
              <a:rPr lang="en-US" dirty="0"/>
              <a:t> and his "automata" package</a:t>
            </a:r>
            <a:endParaRPr lang="en-US" dirty="0"/>
          </a:p>
        </p:txBody>
      </p:sp>
      <p:sp>
        <p:nvSpPr>
          <p:cNvPr id="53255" name="Rectangle 8"/>
          <p:cNvSpPr>
            <a:spLocks noChangeArrowheads="1"/>
          </p:cNvSpPr>
          <p:nvPr/>
        </p:nvSpPr>
        <p:spPr bwMode="auto">
          <a:xfrm>
            <a:off x="6248400" y="5943600"/>
            <a:ext cx="2733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Gill Sans MT" pitchFamily="34" charset="0"/>
              </a:rPr>
              <a:t>CMU Seminar Announcement </a:t>
            </a:r>
          </a:p>
          <a:p>
            <a:r>
              <a:rPr lang="en-US" sz="1600">
                <a:latin typeface="Gill Sans MT" pitchFamily="34" charset="0"/>
              </a:rPr>
              <a:t>Corpus [Freitag, 2000]</a:t>
            </a:r>
            <a:endParaRPr lang="en-US">
              <a:latin typeface="Gill Sans MT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C9F2F-074B-454C-A70C-9BDEC34FE386}" type="slidenum">
              <a:rPr lang="en-US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Approximate </a:t>
            </a:r>
            <a:r>
              <a:rPr lang="en-US" u="sng" dirty="0" smtClean="0">
                <a:solidFill>
                  <a:schemeClr val="accent1"/>
                </a:solidFill>
              </a:rPr>
              <a:t>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r>
              <a:rPr lang="en-US" smtClean="0"/>
              <a:t>Conditional random fields (CRFs) </a:t>
            </a:r>
            <a:r>
              <a:rPr lang="en-US" sz="2000" smtClean="0"/>
              <a:t>[Lafferty et al., 2001]</a:t>
            </a:r>
            <a:endParaRPr lang="en-US" smtClean="0"/>
          </a:p>
          <a:p>
            <a:r>
              <a:rPr lang="en-US" smtClean="0"/>
              <a:t>Discriminative models of probability p(Y|X).</a:t>
            </a:r>
          </a:p>
          <a:p>
            <a:r>
              <a:rPr lang="en-US" smtClean="0"/>
              <a:t>Used successfully for many NLP problems.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06D7A-33EA-47BB-BB40-3165DB691730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Skip-Chain CRF for Info Extraction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Extract </a:t>
            </a:r>
            <a:r>
              <a:rPr lang="en-US" i="1" smtClean="0"/>
              <a:t>speaker, location, stime, </a:t>
            </a:r>
            <a:r>
              <a:rPr lang="en-US" smtClean="0"/>
              <a:t>and </a:t>
            </a:r>
            <a:r>
              <a:rPr lang="en-US" i="1" smtClean="0"/>
              <a:t>etime</a:t>
            </a:r>
            <a:r>
              <a:rPr lang="en-US" smtClean="0"/>
              <a:t> from seminar announcement emails</a:t>
            </a:r>
          </a:p>
        </p:txBody>
      </p:sp>
      <p:grpSp>
        <p:nvGrpSpPr>
          <p:cNvPr id="54275" name="Group 62"/>
          <p:cNvGrpSpPr>
            <a:grpSpLocks/>
          </p:cNvGrpSpPr>
          <p:nvPr/>
        </p:nvGrpSpPr>
        <p:grpSpPr bwMode="auto">
          <a:xfrm>
            <a:off x="381000" y="2971800"/>
            <a:ext cx="8382000" cy="2133600"/>
            <a:chOff x="304799" y="76200"/>
            <a:chExt cx="12192001" cy="2895600"/>
          </a:xfrm>
        </p:grpSpPr>
        <p:grpSp>
          <p:nvGrpSpPr>
            <p:cNvPr id="54279" name="Group 3"/>
            <p:cNvGrpSpPr>
              <a:grpSpLocks/>
            </p:cNvGrpSpPr>
            <p:nvPr/>
          </p:nvGrpSpPr>
          <p:grpSpPr bwMode="auto">
            <a:xfrm>
              <a:off x="4876800" y="533400"/>
              <a:ext cx="1371600" cy="2438400"/>
              <a:chOff x="381000" y="762000"/>
              <a:chExt cx="1828800" cy="220980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81000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 err="1"/>
                  <a:t>Sutner</a:t>
                </a:r>
                <a:endParaRPr lang="en-US" sz="1400" dirty="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584200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</a:t>
                </a: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 rot="5400000">
                <a:off x="1027910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Rectangle 7"/>
              <p:cNvSpPr/>
              <p:nvPr/>
            </p:nvSpPr>
            <p:spPr>
              <a:xfrm>
                <a:off x="1144539" y="1790548"/>
                <a:ext cx="304801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54280" name="Group 8"/>
            <p:cNvGrpSpPr>
              <a:grpSpLocks/>
            </p:cNvGrpSpPr>
            <p:nvPr/>
          </p:nvGrpSpPr>
          <p:grpSpPr bwMode="auto">
            <a:xfrm>
              <a:off x="304799" y="533400"/>
              <a:ext cx="1371600" cy="2438400"/>
              <a:chOff x="380998" y="762000"/>
              <a:chExt cx="1828800" cy="220980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380998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/>
                  <a:t>Who:</a:t>
                </a:r>
                <a:endParaRPr lang="en-US" sz="1600" dirty="0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84198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/>
                  <a:t>O</a:t>
                </a:r>
                <a:endParaRPr lang="en-US" sz="2800" dirty="0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1027908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/>
              <p:cNvSpPr/>
              <p:nvPr/>
            </p:nvSpPr>
            <p:spPr>
              <a:xfrm>
                <a:off x="1144537" y="1790548"/>
                <a:ext cx="304801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54281" name="Group 13"/>
            <p:cNvGrpSpPr>
              <a:grpSpLocks/>
            </p:cNvGrpSpPr>
            <p:nvPr/>
          </p:nvGrpSpPr>
          <p:grpSpPr bwMode="auto">
            <a:xfrm>
              <a:off x="1828800" y="533400"/>
              <a:ext cx="1371602" cy="2438400"/>
              <a:chOff x="381000" y="762000"/>
              <a:chExt cx="1828802" cy="2209800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80998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/>
                  <a:t>Prof.</a:t>
                </a:r>
                <a:endParaRPr lang="en-US" sz="1600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584198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</a:t>
                </a: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rot="5400000">
                <a:off x="1027908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1141460" y="1790548"/>
                <a:ext cx="304799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54282" name="Group 18"/>
            <p:cNvGrpSpPr>
              <a:grpSpLocks/>
            </p:cNvGrpSpPr>
            <p:nvPr/>
          </p:nvGrpSpPr>
          <p:grpSpPr bwMode="auto">
            <a:xfrm>
              <a:off x="3352800" y="533400"/>
              <a:ext cx="1371600" cy="2438400"/>
              <a:chOff x="381000" y="762000"/>
              <a:chExt cx="1828800" cy="220980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380998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/>
                  <a:t>Klaus</a:t>
                </a:r>
                <a:endParaRPr lang="en-US" sz="1600" dirty="0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84198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</a:t>
                </a: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1027908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2"/>
              <p:cNvSpPr/>
              <p:nvPr/>
            </p:nvSpPr>
            <p:spPr>
              <a:xfrm>
                <a:off x="1144537" y="1790548"/>
                <a:ext cx="304801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>
              <a:off x="1523999" y="996157"/>
              <a:ext cx="457200" cy="0"/>
            </a:xfrm>
            <a:prstGeom prst="line">
              <a:avLst/>
            </a:prstGeom>
            <a:ln w="412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1676399" y="899205"/>
              <a:ext cx="152400" cy="16804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3047999" y="1011237"/>
              <a:ext cx="457200" cy="0"/>
            </a:xfrm>
            <a:prstGeom prst="line">
              <a:avLst/>
            </a:prstGeom>
            <a:ln w="412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3200399" y="914287"/>
              <a:ext cx="152400" cy="16804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4571999" y="1011237"/>
              <a:ext cx="457200" cy="0"/>
            </a:xfrm>
            <a:prstGeom prst="line">
              <a:avLst/>
            </a:prstGeom>
            <a:ln w="412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4724399" y="914287"/>
              <a:ext cx="152400" cy="16804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54289" name="Group 29"/>
            <p:cNvGrpSpPr>
              <a:grpSpLocks/>
            </p:cNvGrpSpPr>
            <p:nvPr/>
          </p:nvGrpSpPr>
          <p:grpSpPr bwMode="auto">
            <a:xfrm>
              <a:off x="11125200" y="533400"/>
              <a:ext cx="1371600" cy="2438400"/>
              <a:chOff x="381000" y="762000"/>
              <a:chExt cx="1828800" cy="2209800"/>
            </a:xfrm>
          </p:grpSpPr>
          <p:sp>
            <p:nvSpPr>
              <p:cNvPr id="31" name="Oval 30"/>
              <p:cNvSpPr/>
              <p:nvPr/>
            </p:nvSpPr>
            <p:spPr>
              <a:xfrm>
                <a:off x="381000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/>
                  <a:t>will</a:t>
                </a:r>
                <a:endParaRPr lang="en-US" sz="1600" dirty="0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584200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/>
                  <a:t>O</a:t>
                </a:r>
                <a:endParaRPr lang="en-US" sz="2800" dirty="0"/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rot="5400000">
                <a:off x="1027910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Rectangle 33"/>
              <p:cNvSpPr/>
              <p:nvPr/>
            </p:nvSpPr>
            <p:spPr>
              <a:xfrm>
                <a:off x="1144539" y="1790548"/>
                <a:ext cx="304801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54290" name="Group 34"/>
            <p:cNvGrpSpPr>
              <a:grpSpLocks/>
            </p:cNvGrpSpPr>
            <p:nvPr/>
          </p:nvGrpSpPr>
          <p:grpSpPr bwMode="auto">
            <a:xfrm>
              <a:off x="8077200" y="533400"/>
              <a:ext cx="1371600" cy="2438400"/>
              <a:chOff x="381000" y="762000"/>
              <a:chExt cx="1828800" cy="2209800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381000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/>
                  <a:t>Prof.</a:t>
                </a:r>
                <a:endParaRPr lang="en-US" sz="1600" dirty="0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84200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</a:t>
                </a: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rot="5400000">
                <a:off x="1027910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1144539" y="1790548"/>
                <a:ext cx="304801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54291" name="Group 39"/>
            <p:cNvGrpSpPr>
              <a:grpSpLocks/>
            </p:cNvGrpSpPr>
            <p:nvPr/>
          </p:nvGrpSpPr>
          <p:grpSpPr bwMode="auto">
            <a:xfrm>
              <a:off x="9601200" y="533400"/>
              <a:ext cx="1371600" cy="2438400"/>
              <a:chOff x="381000" y="762000"/>
              <a:chExt cx="1828800" cy="2209800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81000" y="2134185"/>
                <a:ext cx="1828800" cy="83761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 err="1"/>
                  <a:t>Sutner</a:t>
                </a:r>
                <a:endParaRPr lang="en-US" sz="1400" dirty="0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584200" y="761589"/>
                <a:ext cx="1422400" cy="83761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</a:t>
                </a: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rot="5400000">
                <a:off x="1027910" y="1866696"/>
                <a:ext cx="534980" cy="0"/>
              </a:xfrm>
              <a:prstGeom prst="line">
                <a:avLst/>
              </a:prstGeom>
              <a:ln w="412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ectangle 43"/>
              <p:cNvSpPr/>
              <p:nvPr/>
            </p:nvSpPr>
            <p:spPr>
              <a:xfrm>
                <a:off x="1144539" y="1790548"/>
                <a:ext cx="304801" cy="15229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45" name="Straight Connector 44"/>
            <p:cNvCxnSpPr/>
            <p:nvPr/>
          </p:nvCxnSpPr>
          <p:spPr>
            <a:xfrm>
              <a:off x="9296400" y="1011237"/>
              <a:ext cx="457200" cy="0"/>
            </a:xfrm>
            <a:prstGeom prst="line">
              <a:avLst/>
            </a:prstGeom>
            <a:ln w="412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9448800" y="914287"/>
              <a:ext cx="152400" cy="16804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10820400" y="1011237"/>
              <a:ext cx="457200" cy="0"/>
            </a:xfrm>
            <a:prstGeom prst="line">
              <a:avLst/>
            </a:prstGeom>
            <a:ln w="412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10972800" y="914287"/>
              <a:ext cx="152400" cy="16804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9" name="Curved Connector 48"/>
            <p:cNvCxnSpPr>
              <a:stCxn id="6" idx="0"/>
              <a:endCxn id="42" idx="0"/>
            </p:cNvCxnSpPr>
            <p:nvPr/>
          </p:nvCxnSpPr>
          <p:spPr>
            <a:xfrm rot="5400000" flipH="1" flipV="1">
              <a:off x="7923724" y="-1828177"/>
              <a:ext cx="2155" cy="4724400"/>
            </a:xfrm>
            <a:prstGeom prst="curvedConnector3">
              <a:avLst>
                <a:gd name="adj1" fmla="val 22971481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7848600" y="76200"/>
              <a:ext cx="228599" cy="16804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298" name="TextBox 50"/>
            <p:cNvSpPr txBox="1">
              <a:spLocks noChangeArrowheads="1"/>
            </p:cNvSpPr>
            <p:nvPr/>
          </p:nvSpPr>
          <p:spPr bwMode="auto">
            <a:xfrm>
              <a:off x="6553201" y="304801"/>
              <a:ext cx="1587639" cy="764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latin typeface="Gill Sans MT" pitchFamily="34" charset="0"/>
                </a:rPr>
                <a:t>… …</a:t>
              </a:r>
            </a:p>
          </p:txBody>
        </p:sp>
        <p:sp>
          <p:nvSpPr>
            <p:cNvPr id="54299" name="TextBox 51"/>
            <p:cNvSpPr txBox="1">
              <a:spLocks noChangeArrowheads="1"/>
            </p:cNvSpPr>
            <p:nvPr/>
          </p:nvSpPr>
          <p:spPr bwMode="auto">
            <a:xfrm>
              <a:off x="6553201" y="1896070"/>
              <a:ext cx="1587639" cy="764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latin typeface="Gill Sans MT" pitchFamily="34" charset="0"/>
                </a:rPr>
                <a:t>… …</a:t>
              </a:r>
            </a:p>
          </p:txBody>
        </p:sp>
      </p:grpSp>
      <p:sp>
        <p:nvSpPr>
          <p:cNvPr id="54276" name="Rectangle 63"/>
          <p:cNvSpPr>
            <a:spLocks noChangeArrowheads="1"/>
          </p:cNvSpPr>
          <p:nvPr/>
        </p:nvSpPr>
        <p:spPr bwMode="auto">
          <a:xfrm>
            <a:off x="3124200" y="54102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ill Sans MT" pitchFamily="34" charset="0"/>
              </a:rPr>
              <a:t>CMU Seminar Annoncement Corupus [Freitag, 2000]</a:t>
            </a:r>
            <a:endParaRPr lang="en-US">
              <a:latin typeface="Gill Sans MT" pitchFamily="34" charset="0"/>
            </a:endParaRPr>
          </a:p>
        </p:txBody>
      </p:sp>
      <p:sp>
        <p:nvSpPr>
          <p:cNvPr id="54277" name="Rectangle 54"/>
          <p:cNvSpPr>
            <a:spLocks noChangeArrowheads="1"/>
          </p:cNvSpPr>
          <p:nvPr/>
        </p:nvSpPr>
        <p:spPr bwMode="auto">
          <a:xfrm>
            <a:off x="2133600" y="5848350"/>
            <a:ext cx="670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ill Sans MT" pitchFamily="34" charset="0"/>
              </a:rPr>
              <a:t>Skip-chain CRF [Sutton and McCallum, 2005; Finkel et al., 2005]</a:t>
            </a:r>
            <a:endParaRPr lang="en-US">
              <a:latin typeface="Gill Sans MT" pitchFamily="34" charset="0"/>
            </a:endParaRPr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15A8BD-5A4D-4865-9552-75C7C64A1D9D}" type="slidenum">
              <a:rPr lang="en-US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Semi-Structured Information Extraction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8014F-F345-412F-83EE-17475A1B9214}" type="slidenum">
              <a:rPr lang="en-US"/>
              <a:pPr>
                <a:defRPr/>
              </a:pPr>
              <a:t>41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1066800" y="1600200"/>
          <a:ext cx="5486400" cy="1976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(linear</a:t>
                      </a:r>
                      <a:r>
                        <a:rPr lang="en-US" sz="1800" baseline="0" dirty="0" smtClean="0"/>
                        <a:t>-chain CRF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86.2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Non-loopy baseline + ERMA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(trained</a:t>
                      </a:r>
                      <a:r>
                        <a:rPr lang="en-US" sz="1800" baseline="0" dirty="0" smtClean="0"/>
                        <a:t> for loss instead of likelihood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87.1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Semi-Structured Information Extraction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302526-36EA-4170-B08E-42C2C0C84644}" type="slidenum">
              <a:rPr lang="en-US"/>
              <a:pPr>
                <a:defRPr/>
              </a:pPr>
              <a:t>42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1066800" y="1600200"/>
          <a:ext cx="5486400" cy="3348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(linear</a:t>
                      </a:r>
                      <a:r>
                        <a:rPr lang="en-US" sz="1800" baseline="0" dirty="0" smtClean="0"/>
                        <a:t>-chain CRF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86.2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Non-loopy baseline + ERMA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(trained</a:t>
                      </a:r>
                      <a:r>
                        <a:rPr lang="en-US" sz="1800" baseline="0" dirty="0" smtClean="0"/>
                        <a:t> for loss instead of likelihood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87.1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89.5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Semi-Structured Information Extraction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646318-AF19-4F17-81F3-B91FDB59D6EF}" type="slidenum">
              <a:rPr lang="en-US"/>
              <a:pPr>
                <a:defRPr/>
              </a:pPr>
              <a:t>43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1066800" y="1600200"/>
          <a:ext cx="5486400" cy="40195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(Linear</a:t>
                      </a:r>
                      <a:r>
                        <a:rPr lang="en-US" sz="1800" baseline="0" dirty="0" smtClean="0"/>
                        <a:t>-chain CRF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86.2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Non-loopy baseline + ERMA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(trained</a:t>
                      </a:r>
                      <a:r>
                        <a:rPr lang="en-US" sz="1800" baseline="0" dirty="0" smtClean="0"/>
                        <a:t> for loss instead of likelihood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87.1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89.5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C00000"/>
                          </a:solidFill>
                        </a:rPr>
                        <a:t>Softmax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-margin</a:t>
                      </a:r>
                    </a:p>
                    <a:p>
                      <a:r>
                        <a:rPr lang="en-US" sz="1800" dirty="0" smtClean="0"/>
                        <a:t>(loss-aware)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90.2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Semi-Structured Information Extraction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B2DE5-ABAC-48F3-9D7C-BB4D8FF38958}" type="slidenum">
              <a:rPr lang="en-US"/>
              <a:pPr>
                <a:defRPr/>
              </a:pPr>
              <a:t>44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1066800" y="1600200"/>
          <a:ext cx="5486400" cy="4689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(Linear</a:t>
                      </a:r>
                      <a:r>
                        <a:rPr lang="en-US" sz="1800" baseline="0" dirty="0" smtClean="0"/>
                        <a:t>-chain CRF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86.2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Non-loopy baseline + ERMA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(trained</a:t>
                      </a:r>
                      <a:r>
                        <a:rPr lang="en-US" sz="1800" baseline="0" dirty="0" smtClean="0"/>
                        <a:t> for loss instead of likelihood</a:t>
                      </a:r>
                      <a:r>
                        <a:rPr lang="en-US" sz="1800" dirty="0" smtClean="0"/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87.1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89.5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C00000"/>
                          </a:solidFill>
                        </a:rPr>
                        <a:t>Softmax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-margin</a:t>
                      </a:r>
                    </a:p>
                    <a:p>
                      <a:r>
                        <a:rPr lang="en-US" sz="1800" dirty="0" smtClean="0"/>
                        <a:t>(loss-aware)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90.2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ERMA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(loss- and approximation-aware)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/>
                          </a:solidFill>
                        </a:rPr>
                        <a:t>90.9</a:t>
                      </a:r>
                      <a:endParaRPr lang="en-US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397" name="TextBox 8"/>
          <p:cNvSpPr txBox="1">
            <a:spLocks noChangeArrowheads="1"/>
          </p:cNvSpPr>
          <p:nvPr/>
        </p:nvSpPr>
        <p:spPr bwMode="auto">
          <a:xfrm>
            <a:off x="6781800" y="4114800"/>
            <a:ext cx="2057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*Boldfaced results are significantly better than all others (p &lt; 0.05).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Multi-Label Classification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6248400" y="5638800"/>
            <a:ext cx="2327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Gill Sans MT" pitchFamily="34" charset="0"/>
              </a:rPr>
              <a:t>Reuters Corpus Version 2</a:t>
            </a:r>
          </a:p>
          <a:p>
            <a:r>
              <a:rPr lang="en-US" sz="1600">
                <a:latin typeface="Gill Sans MT" pitchFamily="34" charset="0"/>
              </a:rPr>
              <a:t>[Lewis et al, 2004]</a:t>
            </a:r>
            <a:endParaRPr lang="en-US">
              <a:latin typeface="Gill Sans MT" pitchFamily="34" charset="0"/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1219200" y="2362200"/>
            <a:ext cx="4114800" cy="3124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</a:t>
            </a:r>
            <a:r>
              <a:rPr lang="en-US" dirty="0"/>
              <a:t>collapse of </a:t>
            </a:r>
            <a:r>
              <a:rPr lang="en-US" dirty="0"/>
              <a:t>crude oil</a:t>
            </a:r>
            <a:r>
              <a:rPr lang="en-US" dirty="0"/>
              <a:t> supplies </a:t>
            </a:r>
            <a:r>
              <a:rPr lang="en-US" dirty="0"/>
              <a:t>from Libya</a:t>
            </a:r>
            <a:r>
              <a:rPr lang="en-US" dirty="0"/>
              <a:t> </a:t>
            </a:r>
            <a:r>
              <a:rPr lang="en-US" dirty="0"/>
              <a:t>has </a:t>
            </a:r>
            <a:r>
              <a:rPr lang="en-US" dirty="0"/>
              <a:t>not only lifted petroleum prices, but added a big premium to oil delivered </a:t>
            </a:r>
            <a:r>
              <a:rPr lang="en-US" dirty="0"/>
              <a:t>promptly</a:t>
            </a:r>
            <a:r>
              <a:rPr lang="en-US" dirty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Before </a:t>
            </a:r>
            <a:r>
              <a:rPr lang="en-US" dirty="0"/>
              <a:t>protests began in February against </a:t>
            </a:r>
            <a:r>
              <a:rPr lang="en-US" dirty="0" err="1"/>
              <a:t>Muammer</a:t>
            </a:r>
            <a:r>
              <a:rPr lang="en-US" dirty="0"/>
              <a:t> Gaddafi, the price of benchmark European crude for imminent delivery was $1 a barrel less than supplies to be delivered a year later.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</a:t>
            </a:r>
            <a:br>
              <a:rPr lang="en-US" dirty="0"/>
            </a:b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400800" y="2209800"/>
            <a:ext cx="11430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Oil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620000" y="3124200"/>
            <a:ext cx="11430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Libya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400800" y="4038600"/>
            <a:ext cx="11430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Sports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AECCD-773D-484E-ADBF-97ED2E5C382F}" type="slidenum">
              <a:rPr lang="en-US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Multi-Label Classification</a:t>
            </a: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6248400" y="5638800"/>
            <a:ext cx="2327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Gill Sans MT" pitchFamily="34" charset="0"/>
              </a:rPr>
              <a:t>Reuters Corpus Version 2</a:t>
            </a:r>
          </a:p>
          <a:p>
            <a:r>
              <a:rPr lang="en-US" sz="1600">
                <a:latin typeface="Gill Sans MT" pitchFamily="34" charset="0"/>
              </a:rPr>
              <a:t>[Lewis et al, 2004]</a:t>
            </a:r>
            <a:endParaRPr lang="en-US">
              <a:latin typeface="Gill Sans MT" pitchFamily="34" charset="0"/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1219200" y="2362200"/>
            <a:ext cx="4114800" cy="3124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collapse of crude oil supplies from Libya has not only lifted petroleum prices, but added a big premium to oil delivered promptly.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Before protests began in February against </a:t>
            </a:r>
            <a:r>
              <a:rPr lang="en-US" dirty="0" err="1"/>
              <a:t>Muammer</a:t>
            </a:r>
            <a:r>
              <a:rPr lang="en-US" dirty="0"/>
              <a:t> Gaddafi, the price of benchmark European crude for imminent delivery was $1 a barrel less than supplies to be delivered a year later.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400800" y="22098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Oil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620000" y="31242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Libya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400800" y="4038600"/>
            <a:ext cx="11430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Sports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A28F6-D12F-486A-BC2A-41202A2399C1}" type="slidenum">
              <a:rPr lang="en-US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Multi-Label Classification</a:t>
            </a: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Flowchart: Document 4"/>
          <p:cNvSpPr/>
          <p:nvPr/>
        </p:nvSpPr>
        <p:spPr>
          <a:xfrm>
            <a:off x="1219200" y="2362200"/>
            <a:ext cx="4114800" cy="3124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collapse of crude oil supplies from Libya has not only lifted petroleum prices, but added a big premium to oil delivered promptly.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Before protests began in February against </a:t>
            </a:r>
            <a:r>
              <a:rPr lang="en-US" dirty="0" err="1"/>
              <a:t>Muammer</a:t>
            </a:r>
            <a:r>
              <a:rPr lang="en-US" dirty="0"/>
              <a:t> Gaddafi, the price of benchmark European crude for imminent delivery was $1 a barrel less than supplies to be delivered a year later.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400800" y="22098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Oil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620000" y="31242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Libya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400800" y="4038600"/>
            <a:ext cx="11430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Sports</a:t>
            </a:r>
            <a:endParaRPr lang="en-US" dirty="0"/>
          </a:p>
        </p:txBody>
      </p:sp>
      <p:grpSp>
        <p:nvGrpSpPr>
          <p:cNvPr id="61447" name="Group 15"/>
          <p:cNvGrpSpPr>
            <a:grpSpLocks/>
          </p:cNvGrpSpPr>
          <p:nvPr/>
        </p:nvGrpSpPr>
        <p:grpSpPr bwMode="auto">
          <a:xfrm>
            <a:off x="5334000" y="2590800"/>
            <a:ext cx="1066800" cy="152400"/>
            <a:chOff x="5334000" y="2590800"/>
            <a:chExt cx="1066800" cy="152400"/>
          </a:xfrm>
        </p:grpSpPr>
        <p:cxnSp>
          <p:nvCxnSpPr>
            <p:cNvPr id="14" name="Straight Connector 13"/>
            <p:cNvCxnSpPr/>
            <p:nvPr/>
          </p:nvCxnSpPr>
          <p:spPr>
            <a:xfrm rot="10800000">
              <a:off x="5334000" y="2667000"/>
              <a:ext cx="1066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5791200" y="2590800"/>
              <a:ext cx="1524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1448" name="Group 16"/>
          <p:cNvGrpSpPr>
            <a:grpSpLocks/>
          </p:cNvGrpSpPr>
          <p:nvPr/>
        </p:nvGrpSpPr>
        <p:grpSpPr bwMode="auto">
          <a:xfrm>
            <a:off x="5334000" y="3505200"/>
            <a:ext cx="2286000" cy="152400"/>
            <a:chOff x="5334000" y="2590800"/>
            <a:chExt cx="1066800" cy="152400"/>
          </a:xfrm>
        </p:grpSpPr>
        <p:cxnSp>
          <p:nvCxnSpPr>
            <p:cNvPr id="18" name="Straight Connector 17"/>
            <p:cNvCxnSpPr/>
            <p:nvPr/>
          </p:nvCxnSpPr>
          <p:spPr>
            <a:xfrm rot="10800000">
              <a:off x="5334000" y="2667000"/>
              <a:ext cx="1066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5547360" y="2590800"/>
              <a:ext cx="76306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1449" name="Group 22"/>
          <p:cNvGrpSpPr>
            <a:grpSpLocks/>
          </p:cNvGrpSpPr>
          <p:nvPr/>
        </p:nvGrpSpPr>
        <p:grpSpPr bwMode="auto">
          <a:xfrm>
            <a:off x="5334000" y="4419600"/>
            <a:ext cx="1066800" cy="152400"/>
            <a:chOff x="5334000" y="2590800"/>
            <a:chExt cx="1066800" cy="152400"/>
          </a:xfrm>
        </p:grpSpPr>
        <p:cxnSp>
          <p:nvCxnSpPr>
            <p:cNvPr id="24" name="Straight Connector 23"/>
            <p:cNvCxnSpPr/>
            <p:nvPr/>
          </p:nvCxnSpPr>
          <p:spPr>
            <a:xfrm rot="10800000">
              <a:off x="5334000" y="2667000"/>
              <a:ext cx="1066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5791200" y="2590800"/>
              <a:ext cx="1524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306411-EA43-45C9-BB13-8920EDB3C068}" type="slidenum">
              <a:rPr lang="en-US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Multi-Label Classification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5730875" y="5562600"/>
            <a:ext cx="3227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ill Sans MT" pitchFamily="34" charset="0"/>
              </a:rPr>
              <a:t>[Ghamrawi and McCallum, 2005;</a:t>
            </a:r>
          </a:p>
          <a:p>
            <a:r>
              <a:rPr lang="en-US">
                <a:latin typeface="Gill Sans MT" pitchFamily="34" charset="0"/>
              </a:rPr>
              <a:t>Finley and Joachims, 2008]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1219200" y="2362200"/>
            <a:ext cx="4114800" cy="312420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collapse of crude oil supplies from Libya has not only lifted petroleum prices, but added a big premium to oil delivered promptly.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Before protests began in February against </a:t>
            </a:r>
            <a:r>
              <a:rPr lang="en-US" dirty="0" err="1"/>
              <a:t>Muammer</a:t>
            </a:r>
            <a:r>
              <a:rPr lang="en-US" dirty="0"/>
              <a:t> Gaddafi, the price of benchmark European crude for imminent delivery was $1 a barrel less than supplies to be delivered a year later.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…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400800" y="22098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Oil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620000" y="31242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Libya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400800" y="4038600"/>
            <a:ext cx="11430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Sports</a:t>
            </a:r>
            <a:endParaRPr lang="en-US" dirty="0"/>
          </a:p>
        </p:txBody>
      </p:sp>
      <p:grpSp>
        <p:nvGrpSpPr>
          <p:cNvPr id="62472" name="Group 15"/>
          <p:cNvGrpSpPr>
            <a:grpSpLocks/>
          </p:cNvGrpSpPr>
          <p:nvPr/>
        </p:nvGrpSpPr>
        <p:grpSpPr bwMode="auto">
          <a:xfrm>
            <a:off x="5334000" y="2590800"/>
            <a:ext cx="1066800" cy="152400"/>
            <a:chOff x="5334000" y="2590800"/>
            <a:chExt cx="1066800" cy="152400"/>
          </a:xfrm>
        </p:grpSpPr>
        <p:cxnSp>
          <p:nvCxnSpPr>
            <p:cNvPr id="14" name="Straight Connector 13"/>
            <p:cNvCxnSpPr/>
            <p:nvPr/>
          </p:nvCxnSpPr>
          <p:spPr>
            <a:xfrm rot="10800000">
              <a:off x="5334000" y="2667000"/>
              <a:ext cx="1066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5791200" y="2590800"/>
              <a:ext cx="1524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2473" name="Group 16"/>
          <p:cNvGrpSpPr>
            <a:grpSpLocks/>
          </p:cNvGrpSpPr>
          <p:nvPr/>
        </p:nvGrpSpPr>
        <p:grpSpPr bwMode="auto">
          <a:xfrm>
            <a:off x="5334000" y="3505200"/>
            <a:ext cx="2286000" cy="152400"/>
            <a:chOff x="5334000" y="2590800"/>
            <a:chExt cx="1066800" cy="152400"/>
          </a:xfrm>
        </p:grpSpPr>
        <p:cxnSp>
          <p:nvCxnSpPr>
            <p:cNvPr id="18" name="Straight Connector 17"/>
            <p:cNvCxnSpPr/>
            <p:nvPr/>
          </p:nvCxnSpPr>
          <p:spPr>
            <a:xfrm rot="10800000">
              <a:off x="5334000" y="2667000"/>
              <a:ext cx="1066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5547360" y="2590800"/>
              <a:ext cx="76306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2474" name="Group 22"/>
          <p:cNvGrpSpPr>
            <a:grpSpLocks/>
          </p:cNvGrpSpPr>
          <p:nvPr/>
        </p:nvGrpSpPr>
        <p:grpSpPr bwMode="auto">
          <a:xfrm>
            <a:off x="5334000" y="4419600"/>
            <a:ext cx="1066800" cy="152400"/>
            <a:chOff x="5334000" y="2590800"/>
            <a:chExt cx="1066800" cy="152400"/>
          </a:xfrm>
        </p:grpSpPr>
        <p:cxnSp>
          <p:nvCxnSpPr>
            <p:cNvPr id="24" name="Straight Connector 23"/>
            <p:cNvCxnSpPr/>
            <p:nvPr/>
          </p:nvCxnSpPr>
          <p:spPr>
            <a:xfrm rot="10800000">
              <a:off x="5334000" y="2667000"/>
              <a:ext cx="1066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5791200" y="2590800"/>
              <a:ext cx="1524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2475" name="Group 15"/>
          <p:cNvGrpSpPr>
            <a:grpSpLocks/>
          </p:cNvGrpSpPr>
          <p:nvPr/>
        </p:nvGrpSpPr>
        <p:grpSpPr bwMode="auto">
          <a:xfrm>
            <a:off x="6858000" y="3048000"/>
            <a:ext cx="228600" cy="990600"/>
            <a:chOff x="5638800" y="2209800"/>
            <a:chExt cx="228600" cy="990600"/>
          </a:xfrm>
        </p:grpSpPr>
        <p:cxnSp>
          <p:nvCxnSpPr>
            <p:cNvPr id="21" name="Straight Connector 20"/>
            <p:cNvCxnSpPr>
              <a:stCxn id="8" idx="0"/>
              <a:endCxn id="6" idx="4"/>
            </p:cNvCxnSpPr>
            <p:nvPr/>
          </p:nvCxnSpPr>
          <p:spPr>
            <a:xfrm rot="5400000" flipH="1" flipV="1">
              <a:off x="5257800" y="2705100"/>
              <a:ext cx="9906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638800" y="2438400"/>
              <a:ext cx="228600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2476" name="Group 15"/>
          <p:cNvGrpSpPr>
            <a:grpSpLocks/>
          </p:cNvGrpSpPr>
          <p:nvPr/>
        </p:nvGrpSpPr>
        <p:grpSpPr bwMode="auto">
          <a:xfrm>
            <a:off x="7543800" y="3962400"/>
            <a:ext cx="647700" cy="495300"/>
            <a:chOff x="5410200" y="2362200"/>
            <a:chExt cx="647700" cy="495300"/>
          </a:xfrm>
        </p:grpSpPr>
        <p:cxnSp>
          <p:nvCxnSpPr>
            <p:cNvPr id="29" name="Straight Connector 28"/>
            <p:cNvCxnSpPr>
              <a:stCxn id="7" idx="4"/>
              <a:endCxn id="8" idx="6"/>
            </p:cNvCxnSpPr>
            <p:nvPr/>
          </p:nvCxnSpPr>
          <p:spPr>
            <a:xfrm rot="5400000">
              <a:off x="5486400" y="2286000"/>
              <a:ext cx="495300" cy="6477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5715000" y="2438400"/>
              <a:ext cx="152400" cy="228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2477" name="Group 15"/>
          <p:cNvGrpSpPr>
            <a:grpSpLocks/>
          </p:cNvGrpSpPr>
          <p:nvPr/>
        </p:nvGrpSpPr>
        <p:grpSpPr bwMode="auto">
          <a:xfrm>
            <a:off x="7543800" y="2628900"/>
            <a:ext cx="647700" cy="495300"/>
            <a:chOff x="5334000" y="2476500"/>
            <a:chExt cx="647700" cy="495300"/>
          </a:xfrm>
        </p:grpSpPr>
        <p:cxnSp>
          <p:nvCxnSpPr>
            <p:cNvPr id="37" name="Straight Connector 36"/>
            <p:cNvCxnSpPr>
              <a:stCxn id="7" idx="0"/>
              <a:endCxn id="6" idx="6"/>
            </p:cNvCxnSpPr>
            <p:nvPr/>
          </p:nvCxnSpPr>
          <p:spPr>
            <a:xfrm rot="16200000" flipV="1">
              <a:off x="5410200" y="2400300"/>
              <a:ext cx="495300" cy="6477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5562600" y="2590800"/>
              <a:ext cx="152400" cy="2286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8686E-4E6E-48C5-9095-7472285A643C}" type="slidenum">
              <a:rPr lang="en-US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Multi-Label Classification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20339-379C-4D59-9B5E-6F7F48CFFD51}" type="slidenum">
              <a:rPr lang="en-US"/>
              <a:pPr>
                <a:defRPr/>
              </a:pPr>
              <a:t>49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762000" y="1676400"/>
          <a:ext cx="5486400" cy="1323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(logistic regression for each</a:t>
                      </a:r>
                      <a:r>
                        <a:rPr lang="en-US" sz="1800" baseline="0" dirty="0" smtClean="0"/>
                        <a:t> label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81.6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Approximate </a:t>
            </a:r>
            <a:r>
              <a:rPr lang="en-US" u="sng" dirty="0" smtClean="0">
                <a:solidFill>
                  <a:schemeClr val="accent1"/>
                </a:solidFill>
              </a:rPr>
              <a:t>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525962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Linear chain CRF: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Exact inference is tractable.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Training via maximum likelihood estimation is tractable and convex.</a:t>
            </a:r>
          </a:p>
        </p:txBody>
      </p:sp>
      <p:sp>
        <p:nvSpPr>
          <p:cNvPr id="4" name="Oval 3"/>
          <p:cNvSpPr/>
          <p:nvPr/>
        </p:nvSpPr>
        <p:spPr>
          <a:xfrm>
            <a:off x="2209800" y="3879850"/>
            <a:ext cx="614363" cy="614363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1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38525" y="3879850"/>
            <a:ext cx="615950" cy="614363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2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799013" y="3881438"/>
            <a:ext cx="614362" cy="61436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3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110288" y="3881438"/>
            <a:ext cx="614362" cy="61436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4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09800" y="2817813"/>
            <a:ext cx="614363" cy="614362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1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38525" y="2817813"/>
            <a:ext cx="615950" cy="614362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2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99013" y="2819400"/>
            <a:ext cx="614362" cy="61436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3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110288" y="2819400"/>
            <a:ext cx="614362" cy="61436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4</a:t>
            </a:r>
            <a:endParaRPr lang="en-US" sz="2200" dirty="0">
              <a:solidFill>
                <a:srgbClr val="000000"/>
              </a:solidFill>
            </a:endParaRPr>
          </a:p>
        </p:txBody>
      </p:sp>
      <p:cxnSp>
        <p:nvCxnSpPr>
          <p:cNvPr id="12" name="Straight Connector 11"/>
          <p:cNvCxnSpPr>
            <a:stCxn id="8" idx="6"/>
            <a:endCxn id="9" idx="2"/>
          </p:cNvCxnSpPr>
          <p:nvPr/>
        </p:nvCxnSpPr>
        <p:spPr>
          <a:xfrm>
            <a:off x="2824163" y="3124200"/>
            <a:ext cx="614362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9" idx="6"/>
            <a:endCxn id="10" idx="2"/>
          </p:cNvCxnSpPr>
          <p:nvPr/>
        </p:nvCxnSpPr>
        <p:spPr>
          <a:xfrm>
            <a:off x="4054475" y="3124200"/>
            <a:ext cx="744538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" idx="6"/>
            <a:endCxn id="11" idx="2"/>
          </p:cNvCxnSpPr>
          <p:nvPr/>
        </p:nvCxnSpPr>
        <p:spPr>
          <a:xfrm>
            <a:off x="5413375" y="3125788"/>
            <a:ext cx="696913" cy="1587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4"/>
            <a:endCxn id="4" idx="0"/>
          </p:cNvCxnSpPr>
          <p:nvPr/>
        </p:nvCxnSpPr>
        <p:spPr>
          <a:xfrm rot="5400000">
            <a:off x="2293144" y="3655219"/>
            <a:ext cx="447675" cy="1587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4"/>
            <a:endCxn id="5" idx="0"/>
          </p:cNvCxnSpPr>
          <p:nvPr/>
        </p:nvCxnSpPr>
        <p:spPr>
          <a:xfrm rot="5400000">
            <a:off x="3523456" y="3655219"/>
            <a:ext cx="447675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4"/>
            <a:endCxn id="6" idx="0"/>
          </p:cNvCxnSpPr>
          <p:nvPr/>
        </p:nvCxnSpPr>
        <p:spPr>
          <a:xfrm rot="5400000">
            <a:off x="4882356" y="3656807"/>
            <a:ext cx="447675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4"/>
            <a:endCxn id="7" idx="0"/>
          </p:cNvCxnSpPr>
          <p:nvPr/>
        </p:nvCxnSpPr>
        <p:spPr>
          <a:xfrm rot="5400000">
            <a:off x="6193631" y="3656807"/>
            <a:ext cx="447675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608008-DCE6-4B20-9F5B-DE2E7BF161FB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Multi-Label Classification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520F3-C872-458C-BA66-2E9A5F2F9C73}" type="slidenum">
              <a:rPr lang="en-US"/>
              <a:pPr>
                <a:defRPr/>
              </a:pPr>
              <a:t>50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762000" y="1676400"/>
          <a:ext cx="5486400" cy="26955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(independent max-</a:t>
                      </a:r>
                      <a:r>
                        <a:rPr lang="en-US" sz="1800" dirty="0" err="1" smtClean="0"/>
                        <a:t>ent</a:t>
                      </a:r>
                      <a:r>
                        <a:rPr lang="en-US" sz="1800" baseline="0" dirty="0" smtClean="0"/>
                        <a:t> models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81.6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84.0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Multi-Label Classification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579FDA-E233-4279-B024-182809C18A6D}" type="slidenum">
              <a:rPr lang="en-US"/>
              <a:pPr>
                <a:defRPr/>
              </a:pPr>
              <a:t>51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762000" y="1676400"/>
          <a:ext cx="5486400" cy="3365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(logistic regression for each</a:t>
                      </a:r>
                      <a:r>
                        <a:rPr lang="en-US" sz="1800" baseline="0" dirty="0" smtClean="0"/>
                        <a:t> label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81.6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84.0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C00000"/>
                          </a:solidFill>
                        </a:rPr>
                        <a:t>Softmax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-margin</a:t>
                      </a:r>
                    </a:p>
                    <a:p>
                      <a:r>
                        <a:rPr lang="en-US" sz="1800" dirty="0" smtClean="0"/>
                        <a:t>(loss-aware)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83.8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Multi-Label Classification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F28A0-E2FA-481B-AF06-54B07724A919}" type="slidenum">
              <a:rPr lang="en-US"/>
              <a:pPr>
                <a:defRPr/>
              </a:pPr>
              <a:t>52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762000" y="1676400"/>
          <a:ext cx="5486400" cy="40370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1752600"/>
              </a:tblGrid>
              <a:tr h="6531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F1</a:t>
                      </a:r>
                      <a:endParaRPr lang="en-US" sz="28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(logistic regression for each</a:t>
                      </a:r>
                      <a:r>
                        <a:rPr lang="en-US" sz="1800" baseline="0" dirty="0" smtClean="0"/>
                        <a:t> label</a:t>
                      </a:r>
                      <a:r>
                        <a:rPr 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81.6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r>
                        <a:rPr lang="en-US" sz="1800" baseline="0" dirty="0" smtClean="0"/>
                        <a:t>(inference via loopy sum-prod BP)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  <a:p>
                      <a:r>
                        <a:rPr lang="en-US" sz="1800" baseline="0" dirty="0" smtClean="0"/>
                        <a:t>(with approximate inference)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84.0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C00000"/>
                          </a:solidFill>
                        </a:rPr>
                        <a:t>Softmax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-margin</a:t>
                      </a:r>
                    </a:p>
                    <a:p>
                      <a:r>
                        <a:rPr lang="en-US" sz="1800" dirty="0" smtClean="0"/>
                        <a:t>(loss-aware)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83.8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ERMA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(loss- and approximation-aware)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/>
                          </a:solidFill>
                        </a:rPr>
                        <a:t>84.6</a:t>
                      </a:r>
                      <a:endParaRPr lang="en-US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586" name="TextBox 6"/>
          <p:cNvSpPr txBox="1">
            <a:spLocks noChangeArrowheads="1"/>
          </p:cNvSpPr>
          <p:nvPr/>
        </p:nvSpPr>
        <p:spPr bwMode="auto">
          <a:xfrm>
            <a:off x="6705600" y="4572000"/>
            <a:ext cx="2286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*Boldfaced results are significantly better than all others (p &lt; 0.05)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2D4ED-387D-4DCE-B8DD-F0F7F0E64441}" type="slidenum">
              <a:rPr lang="en-US"/>
              <a:pPr>
                <a:defRPr/>
              </a:pPr>
              <a:t>53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762000" y="1676400"/>
          <a:ext cx="7848600" cy="40195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1676400"/>
                <a:gridCol w="1752600"/>
                <a:gridCol w="1676401"/>
              </a:tblGrid>
              <a:tr h="65314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Congressional</a:t>
                      </a:r>
                      <a:r>
                        <a:rPr lang="en-US" sz="2000" baseline="0" dirty="0" smtClean="0"/>
                        <a:t> Vote Modeling</a:t>
                      </a:r>
                    </a:p>
                    <a:p>
                      <a:pPr algn="ctr"/>
                      <a:r>
                        <a:rPr lang="en-US" sz="2000" baseline="0" dirty="0" smtClean="0"/>
                        <a:t>(Accuracy)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Semi-str.</a:t>
                      </a:r>
                      <a:r>
                        <a:rPr lang="en-US" sz="2000" baseline="0" dirty="0" smtClean="0"/>
                        <a:t> Inf. Extraction </a:t>
                      </a:r>
                    </a:p>
                    <a:p>
                      <a:pPr algn="ctr"/>
                      <a:r>
                        <a:rPr lang="en-US" sz="2000" baseline="0" dirty="0" smtClean="0"/>
                        <a:t>(F1)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Multi-label Classification (F1)</a:t>
                      </a:r>
                      <a:endParaRPr lang="en-US" sz="2000" dirty="0"/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Non-loopy 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71.2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87.1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81.6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Loopy CRF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models</a:t>
                      </a:r>
                    </a:p>
                    <a:p>
                      <a:endParaRPr lang="en-US" sz="2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1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Maximum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-likelihood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78.2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89.5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84.0</a:t>
                      </a:r>
                      <a:endParaRPr lang="en-US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5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ERMA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/>
                          </a:solidFill>
                        </a:rPr>
                        <a:t>84.5</a:t>
                      </a:r>
                      <a:endParaRPr lang="en-US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/>
                          </a:solidFill>
                        </a:rPr>
                        <a:t>90.9</a:t>
                      </a:r>
                      <a:endParaRPr lang="en-US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/>
                          </a:solidFill>
                        </a:rPr>
                        <a:t>84.6</a:t>
                      </a:r>
                      <a:endParaRPr lang="en-US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38200" y="5638800"/>
            <a:ext cx="78438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Gill Sans MT" pitchFamily="34" charset="0"/>
              </a:rPr>
              <a:t>ERMA also helps on a range of synthetic data graphical model</a:t>
            </a:r>
            <a:br>
              <a:rPr lang="en-US" sz="2400">
                <a:solidFill>
                  <a:srgbClr val="C00000"/>
                </a:solidFill>
                <a:latin typeface="Gill Sans MT" pitchFamily="34" charset="0"/>
              </a:rPr>
            </a:br>
            <a:r>
              <a:rPr lang="en-US" sz="2400">
                <a:solidFill>
                  <a:srgbClr val="C00000"/>
                </a:solidFill>
                <a:latin typeface="Gill Sans MT" pitchFamily="34" charset="0"/>
              </a:rPr>
              <a:t>   problems (AISTATS'11 paper).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706563"/>
          </a:xfrm>
        </p:spPr>
        <p:txBody>
          <a:bodyPr/>
          <a:lstStyle/>
          <a:p>
            <a:r>
              <a:rPr lang="en-US" smtClean="0"/>
              <a:t>ERMA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B13278-979B-4475-9306-91EE136B1124}" type="slidenum">
              <a:rPr lang="en-US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Back-Propagation of Error for Empirical Risk Minimization</a:t>
            </a:r>
            <a:endParaRPr lang="en-US" dirty="0"/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smtClean="0"/>
              <a:t>Back propagation of error</a:t>
            </a:r>
            <a:r>
              <a:rPr lang="en-US" sz="2800" smtClean="0"/>
              <a:t> </a:t>
            </a:r>
            <a:r>
              <a:rPr lang="en-US" sz="2800" b="1" smtClean="0"/>
              <a:t>(automatic differentiation in the reverse mode)</a:t>
            </a:r>
            <a:r>
              <a:rPr lang="en-US" sz="2800" smtClean="0"/>
              <a:t> to compute gradients of the loss with respect to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smtClean="0"/>
              <a:t>.</a:t>
            </a:r>
          </a:p>
          <a:p>
            <a:r>
              <a:rPr lang="en-US" sz="2800" b="1" smtClean="0"/>
              <a:t>Gradient-based local optimization method</a:t>
            </a:r>
            <a:r>
              <a:rPr lang="en-US" sz="2800" smtClean="0"/>
              <a:t> to find the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baseline="30000" smtClean="0">
                <a:latin typeface="Cambria" pitchFamily="18" charset="0"/>
              </a:rPr>
              <a:t>* </a:t>
            </a:r>
            <a:r>
              <a:rPr lang="en-US" sz="2800" smtClean="0"/>
              <a:t>that (locally) minimizes the training loss.</a:t>
            </a:r>
            <a:endParaRPr lang="en-US" sz="2800" baseline="300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7380D-5E6E-498A-A661-2E6505FF6606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69636" name="TextBox 5"/>
          <p:cNvSpPr txBox="1">
            <a:spLocks noChangeArrowheads="1"/>
          </p:cNvSpPr>
          <p:nvPr/>
        </p:nvSpPr>
        <p:spPr bwMode="auto">
          <a:xfrm>
            <a:off x="1295400" y="5029200"/>
            <a:ext cx="35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Gill Sans MT" pitchFamily="34" charset="0"/>
              </a:rPr>
              <a:t>x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72200" y="5105400"/>
            <a:ext cx="135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y-GB" sz="2800">
                <a:latin typeface="Gill Sans MT" pitchFamily="34" charset="0"/>
              </a:rPr>
              <a:t>L(y*,ŷ)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191000"/>
            <a:ext cx="3429000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Black box decision function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parameterized by </a:t>
            </a:r>
            <a:r>
              <a:rPr lang="el-GR" sz="2400" dirty="0">
                <a:latin typeface="Cambria"/>
              </a:rPr>
              <a:t>ϴ</a:t>
            </a:r>
            <a:endParaRPr lang="en-US" sz="2400" dirty="0"/>
          </a:p>
        </p:txBody>
      </p:sp>
      <p:sp>
        <p:nvSpPr>
          <p:cNvPr id="9" name="Right Arrow 8"/>
          <p:cNvSpPr/>
          <p:nvPr/>
        </p:nvSpPr>
        <p:spPr>
          <a:xfrm>
            <a:off x="563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Back-Propagation of Error for Empirical Risk Minimization</a:t>
            </a:r>
            <a:endParaRPr lang="en-US" dirty="0"/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smtClean="0"/>
              <a:t>Back propagation of error</a:t>
            </a:r>
            <a:r>
              <a:rPr lang="en-US" sz="2800" smtClean="0"/>
              <a:t> </a:t>
            </a:r>
            <a:r>
              <a:rPr lang="en-US" sz="2800" b="1" smtClean="0"/>
              <a:t>(automatic differentiation in the reverse mode)</a:t>
            </a:r>
            <a:r>
              <a:rPr lang="en-US" sz="2800" smtClean="0"/>
              <a:t> to compute gradients of the loss with respect to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smtClean="0"/>
              <a:t>.</a:t>
            </a:r>
          </a:p>
          <a:p>
            <a:r>
              <a:rPr lang="en-US" sz="2800" b="1" smtClean="0"/>
              <a:t>Gradient-based local optimization method</a:t>
            </a:r>
            <a:r>
              <a:rPr lang="en-US" sz="2800" smtClean="0"/>
              <a:t> to find the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baseline="30000" smtClean="0">
                <a:latin typeface="Cambria" pitchFamily="18" charset="0"/>
              </a:rPr>
              <a:t>* </a:t>
            </a:r>
            <a:r>
              <a:rPr lang="en-US" sz="2800" smtClean="0"/>
              <a:t>that (locally) minimizes the training loss.</a:t>
            </a:r>
            <a:endParaRPr lang="en-US" sz="2800" baseline="300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82220-0C44-4CBE-9E3E-5F82A40C3EBC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70660" name="TextBox 5"/>
          <p:cNvSpPr txBox="1">
            <a:spLocks noChangeArrowheads="1"/>
          </p:cNvSpPr>
          <p:nvPr/>
        </p:nvSpPr>
        <p:spPr bwMode="auto">
          <a:xfrm>
            <a:off x="1295400" y="5029200"/>
            <a:ext cx="35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Gill Sans MT" pitchFamily="34" charset="0"/>
              </a:rPr>
              <a:t>x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70661" name="TextBox 6"/>
          <p:cNvSpPr txBox="1">
            <a:spLocks noChangeArrowheads="1"/>
          </p:cNvSpPr>
          <p:nvPr/>
        </p:nvSpPr>
        <p:spPr bwMode="auto">
          <a:xfrm>
            <a:off x="6172200" y="5105400"/>
            <a:ext cx="135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y-GB" sz="2800">
                <a:latin typeface="Gill Sans MT" pitchFamily="34" charset="0"/>
              </a:rPr>
              <a:t>L(y*,ŷ)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191000"/>
            <a:ext cx="3429000" cy="228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/>
          </a:p>
        </p:txBody>
      </p:sp>
      <p:sp>
        <p:nvSpPr>
          <p:cNvPr id="9" name="Right Arrow 8"/>
          <p:cNvSpPr/>
          <p:nvPr/>
        </p:nvSpPr>
        <p:spPr>
          <a:xfrm>
            <a:off x="563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10" descr="neural_network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4191000"/>
            <a:ext cx="3548063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Back-Propagation of Error for Empirical Risk Minimization</a:t>
            </a:r>
            <a:endParaRPr lang="en-US" dirty="0"/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smtClean="0"/>
              <a:t>Back propagation of error</a:t>
            </a:r>
            <a:r>
              <a:rPr lang="en-US" sz="2800" smtClean="0"/>
              <a:t> </a:t>
            </a:r>
            <a:r>
              <a:rPr lang="en-US" sz="2800" b="1" smtClean="0"/>
              <a:t>(automatic differentiation in the reverse mode)</a:t>
            </a:r>
            <a:r>
              <a:rPr lang="en-US" sz="2800" smtClean="0"/>
              <a:t> to compute gradients of the loss with respect to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smtClean="0"/>
              <a:t>.</a:t>
            </a:r>
          </a:p>
          <a:p>
            <a:r>
              <a:rPr lang="en-US" sz="2800" b="1" smtClean="0"/>
              <a:t>Gradient-based local optimization method</a:t>
            </a:r>
            <a:r>
              <a:rPr lang="en-US" sz="2800" smtClean="0"/>
              <a:t> to find the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baseline="30000" smtClean="0">
                <a:latin typeface="Cambria" pitchFamily="18" charset="0"/>
              </a:rPr>
              <a:t>* </a:t>
            </a:r>
            <a:r>
              <a:rPr lang="en-US" sz="2800" smtClean="0"/>
              <a:t>that (locally) minimizes the training loss.</a:t>
            </a:r>
            <a:endParaRPr lang="en-US" sz="2800" baseline="300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03AEF-9373-404B-883C-671FA0D9405F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71685" name="TextBox 5"/>
          <p:cNvSpPr txBox="1">
            <a:spLocks noChangeArrowheads="1"/>
          </p:cNvSpPr>
          <p:nvPr/>
        </p:nvSpPr>
        <p:spPr bwMode="auto">
          <a:xfrm>
            <a:off x="1295400" y="5029200"/>
            <a:ext cx="35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Gill Sans MT" pitchFamily="34" charset="0"/>
              </a:rPr>
              <a:t>x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71686" name="TextBox 6"/>
          <p:cNvSpPr txBox="1">
            <a:spLocks noChangeArrowheads="1"/>
          </p:cNvSpPr>
          <p:nvPr/>
        </p:nvSpPr>
        <p:spPr bwMode="auto">
          <a:xfrm>
            <a:off x="6172200" y="5105400"/>
            <a:ext cx="135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y-GB" sz="2800">
                <a:latin typeface="Gill Sans MT" pitchFamily="34" charset="0"/>
              </a:rPr>
              <a:t>L(y*,ŷ)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191000"/>
            <a:ext cx="3429000" cy="2209800"/>
          </a:xfrm>
          <a:prstGeom prst="rect">
            <a:avLst/>
          </a:prstGeom>
          <a:solidFill>
            <a:schemeClr val="bg1">
              <a:lumMod val="75000"/>
              <a:alpha val="51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Neural network</a:t>
            </a:r>
            <a:endParaRPr lang="en-US" sz="3200" b="1" dirty="0"/>
          </a:p>
        </p:txBody>
      </p:sp>
      <p:sp>
        <p:nvSpPr>
          <p:cNvPr id="9" name="Right Arrow 8"/>
          <p:cNvSpPr/>
          <p:nvPr/>
        </p:nvSpPr>
        <p:spPr>
          <a:xfrm>
            <a:off x="563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10" descr="neural_network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4191000"/>
            <a:ext cx="3548063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Back-Propagation of Error for Empirical Risk Minimization</a:t>
            </a:r>
            <a:endParaRPr lang="en-US" dirty="0"/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smtClean="0"/>
              <a:t>Back propagation of error</a:t>
            </a:r>
            <a:r>
              <a:rPr lang="en-US" sz="2800" smtClean="0"/>
              <a:t> </a:t>
            </a:r>
            <a:r>
              <a:rPr lang="en-US" sz="2800" b="1" smtClean="0"/>
              <a:t>(automatic differentiation in the reverse mode)</a:t>
            </a:r>
            <a:r>
              <a:rPr lang="en-US" sz="2800" smtClean="0"/>
              <a:t> to compute gradients of the loss with respect to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smtClean="0"/>
              <a:t>.</a:t>
            </a:r>
          </a:p>
          <a:p>
            <a:r>
              <a:rPr lang="en-US" sz="2800" b="1" smtClean="0"/>
              <a:t>Gradient-based local optimization method</a:t>
            </a:r>
            <a:r>
              <a:rPr lang="en-US" sz="2800" smtClean="0"/>
              <a:t> to find the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baseline="30000" smtClean="0">
                <a:latin typeface="Cambria" pitchFamily="18" charset="0"/>
              </a:rPr>
              <a:t>* </a:t>
            </a:r>
            <a:r>
              <a:rPr lang="en-US" sz="2800" smtClean="0"/>
              <a:t>that (locally) minimizes the training loss.</a:t>
            </a:r>
            <a:endParaRPr lang="en-US" sz="2800" baseline="300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FA15-07DB-4EDE-8F0A-199461CEDCCF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72709" name="TextBox 5"/>
          <p:cNvSpPr txBox="1">
            <a:spLocks noChangeArrowheads="1"/>
          </p:cNvSpPr>
          <p:nvPr/>
        </p:nvSpPr>
        <p:spPr bwMode="auto">
          <a:xfrm>
            <a:off x="1295400" y="5029200"/>
            <a:ext cx="35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Gill Sans MT" pitchFamily="34" charset="0"/>
              </a:rPr>
              <a:t>x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72710" name="TextBox 6"/>
          <p:cNvSpPr txBox="1">
            <a:spLocks noChangeArrowheads="1"/>
          </p:cNvSpPr>
          <p:nvPr/>
        </p:nvSpPr>
        <p:spPr bwMode="auto">
          <a:xfrm>
            <a:off x="6172200" y="5105400"/>
            <a:ext cx="135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y-GB" sz="2800">
                <a:latin typeface="Gill Sans MT" pitchFamily="34" charset="0"/>
              </a:rPr>
              <a:t>L(y*,ŷ)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191000"/>
            <a:ext cx="3429000" cy="2209800"/>
          </a:xfrm>
          <a:prstGeom prst="rect">
            <a:avLst/>
          </a:prstGeom>
          <a:solidFill>
            <a:schemeClr val="bg1">
              <a:lumMod val="75000"/>
              <a:alpha val="51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Neural network</a:t>
            </a:r>
            <a:endParaRPr lang="en-US" sz="3200" b="1" dirty="0"/>
          </a:p>
        </p:txBody>
      </p:sp>
      <p:sp>
        <p:nvSpPr>
          <p:cNvPr id="9" name="Right Arrow 8"/>
          <p:cNvSpPr/>
          <p:nvPr/>
        </p:nvSpPr>
        <p:spPr>
          <a:xfrm>
            <a:off x="563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2362200" y="4267200"/>
            <a:ext cx="3276600" cy="2057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362200" y="4343400"/>
            <a:ext cx="3200400" cy="1981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29" name="Group 13"/>
          <p:cNvGrpSpPr>
            <a:grpSpLocks/>
          </p:cNvGrpSpPr>
          <p:nvPr/>
        </p:nvGrpSpPr>
        <p:grpSpPr bwMode="auto">
          <a:xfrm>
            <a:off x="2895600" y="4419600"/>
            <a:ext cx="2286000" cy="1909763"/>
            <a:chOff x="2667000" y="2204719"/>
            <a:chExt cx="3053081" cy="2753362"/>
          </a:xfrm>
        </p:grpSpPr>
        <p:sp>
          <p:nvSpPr>
            <p:cNvPr id="16" name="Oval 15"/>
            <p:cNvSpPr/>
            <p:nvPr/>
          </p:nvSpPr>
          <p:spPr>
            <a:xfrm>
              <a:off x="2667000" y="2820392"/>
              <a:ext cx="614857" cy="61338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1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3809786" y="2204719"/>
              <a:ext cx="614857" cy="615673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2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886113" y="3195747"/>
              <a:ext cx="614857" cy="61338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4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100984" y="2891343"/>
              <a:ext cx="614857" cy="61338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3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2667000" y="4266880"/>
              <a:ext cx="614857" cy="61567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X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1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886113" y="4266880"/>
              <a:ext cx="614857" cy="61567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X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2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105224" y="4342408"/>
              <a:ext cx="614857" cy="615673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X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3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grpSp>
          <p:nvGrpSpPr>
            <p:cNvPr id="73745" name="Group 29"/>
            <p:cNvGrpSpPr>
              <a:grpSpLocks/>
            </p:cNvGrpSpPr>
            <p:nvPr/>
          </p:nvGrpSpPr>
          <p:grpSpPr bwMode="auto">
            <a:xfrm>
              <a:off x="2895600" y="3434081"/>
              <a:ext cx="152400" cy="452119"/>
              <a:chOff x="2895600" y="3439161"/>
              <a:chExt cx="152400" cy="452119"/>
            </a:xfrm>
          </p:grpSpPr>
          <p:cxnSp>
            <p:nvCxnSpPr>
              <p:cNvPr id="53" name="Straight Connector 11"/>
              <p:cNvCxnSpPr>
                <a:stCxn id="16" idx="4"/>
              </p:cNvCxnSpPr>
              <p:nvPr/>
            </p:nvCxnSpPr>
            <p:spPr>
              <a:xfrm flipH="1">
                <a:off x="2972308" y="3438857"/>
                <a:ext cx="2121" cy="2998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Rectangle 12"/>
              <p:cNvSpPr/>
              <p:nvPr/>
            </p:nvSpPr>
            <p:spPr>
              <a:xfrm>
                <a:off x="2895981" y="3738682"/>
                <a:ext cx="152654" cy="153347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3746" name="Group 30"/>
            <p:cNvGrpSpPr>
              <a:grpSpLocks/>
            </p:cNvGrpSpPr>
            <p:nvPr/>
          </p:nvGrpSpPr>
          <p:grpSpPr bwMode="auto">
            <a:xfrm>
              <a:off x="4114800" y="3810000"/>
              <a:ext cx="152400" cy="304800"/>
              <a:chOff x="2819400" y="3510281"/>
              <a:chExt cx="152400" cy="304800"/>
            </a:xfrm>
          </p:grpSpPr>
          <p:cxnSp>
            <p:nvCxnSpPr>
              <p:cNvPr id="51" name="Straight Connector 14"/>
              <p:cNvCxnSpPr>
                <a:stCxn id="18" idx="4"/>
              </p:cNvCxnSpPr>
              <p:nvPr/>
            </p:nvCxnSpPr>
            <p:spPr>
              <a:xfrm flipH="1">
                <a:off x="2896021" y="3509412"/>
                <a:ext cx="2120" cy="15334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Rectangle 15"/>
              <p:cNvSpPr/>
              <p:nvPr/>
            </p:nvSpPr>
            <p:spPr>
              <a:xfrm>
                <a:off x="2819694" y="3662757"/>
                <a:ext cx="152654" cy="153346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3747" name="Group 35"/>
            <p:cNvGrpSpPr>
              <a:grpSpLocks/>
            </p:cNvGrpSpPr>
            <p:nvPr/>
          </p:nvGrpSpPr>
          <p:grpSpPr bwMode="auto">
            <a:xfrm>
              <a:off x="5334000" y="3505200"/>
              <a:ext cx="152400" cy="457200"/>
              <a:chOff x="2895600" y="3434081"/>
              <a:chExt cx="152400" cy="457200"/>
            </a:xfrm>
          </p:grpSpPr>
          <p:cxnSp>
            <p:nvCxnSpPr>
              <p:cNvPr id="49" name="Straight Connector 48"/>
              <p:cNvCxnSpPr>
                <a:stCxn id="19" idx="4"/>
                <a:endCxn id="50" idx="0"/>
              </p:cNvCxnSpPr>
              <p:nvPr/>
            </p:nvCxnSpPr>
            <p:spPr>
              <a:xfrm>
                <a:off x="2970013" y="3433608"/>
                <a:ext cx="2120" cy="30440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Rectangle 49"/>
              <p:cNvSpPr/>
              <p:nvPr/>
            </p:nvSpPr>
            <p:spPr>
              <a:xfrm>
                <a:off x="2895806" y="3738012"/>
                <a:ext cx="152654" cy="15334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3748" name="Group 43"/>
            <p:cNvGrpSpPr>
              <a:grpSpLocks/>
            </p:cNvGrpSpPr>
            <p:nvPr/>
          </p:nvGrpSpPr>
          <p:grpSpPr bwMode="auto">
            <a:xfrm>
              <a:off x="3429000" y="2514600"/>
              <a:ext cx="385370" cy="274879"/>
              <a:chOff x="2891232" y="3812541"/>
              <a:chExt cx="385370" cy="274879"/>
            </a:xfrm>
          </p:grpSpPr>
          <p:cxnSp>
            <p:nvCxnSpPr>
              <p:cNvPr id="47" name="Straight Connector 46"/>
              <p:cNvCxnSpPr>
                <a:endCxn id="48" idx="3"/>
              </p:cNvCxnSpPr>
              <p:nvPr/>
            </p:nvCxnSpPr>
            <p:spPr>
              <a:xfrm flipH="1">
                <a:off x="3043037" y="3811641"/>
                <a:ext cx="233222" cy="19912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Rectangle 47"/>
              <p:cNvSpPr/>
              <p:nvPr/>
            </p:nvSpPr>
            <p:spPr>
              <a:xfrm>
                <a:off x="2890383" y="3932944"/>
                <a:ext cx="152654" cy="153347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3749" name="Group 48"/>
            <p:cNvGrpSpPr>
              <a:grpSpLocks/>
            </p:cNvGrpSpPr>
            <p:nvPr/>
          </p:nvGrpSpPr>
          <p:grpSpPr bwMode="auto">
            <a:xfrm>
              <a:off x="4424681" y="2512060"/>
              <a:ext cx="450381" cy="307340"/>
              <a:chOff x="2510945" y="4114801"/>
              <a:chExt cx="455581" cy="307340"/>
            </a:xfrm>
          </p:grpSpPr>
          <p:cxnSp>
            <p:nvCxnSpPr>
              <p:cNvPr id="45" name="Straight Connector 44"/>
              <p:cNvCxnSpPr>
                <a:stCxn id="46" idx="1"/>
                <a:endCxn id="17" idx="6"/>
              </p:cNvCxnSpPr>
              <p:nvPr/>
            </p:nvCxnSpPr>
            <p:spPr>
              <a:xfrm flipH="1" flipV="1">
                <a:off x="2510906" y="4114152"/>
                <a:ext cx="302398" cy="233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Rectangle 45"/>
              <p:cNvSpPr/>
              <p:nvPr/>
            </p:nvSpPr>
            <p:spPr>
              <a:xfrm>
                <a:off x="2813304" y="4269787"/>
                <a:ext cx="152272" cy="153347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3750" name="Group 53"/>
            <p:cNvGrpSpPr>
              <a:grpSpLocks/>
            </p:cNvGrpSpPr>
            <p:nvPr/>
          </p:nvGrpSpPr>
          <p:grpSpPr bwMode="auto">
            <a:xfrm>
              <a:off x="4500881" y="3276600"/>
              <a:ext cx="375919" cy="226060"/>
              <a:chOff x="2663345" y="3888741"/>
              <a:chExt cx="375919" cy="226060"/>
            </a:xfrm>
          </p:grpSpPr>
          <p:cxnSp>
            <p:nvCxnSpPr>
              <p:cNvPr id="43" name="Straight Connector 42"/>
              <p:cNvCxnSpPr>
                <a:stCxn id="44" idx="1"/>
                <a:endCxn id="18" idx="6"/>
              </p:cNvCxnSpPr>
              <p:nvPr/>
            </p:nvCxnSpPr>
            <p:spPr>
              <a:xfrm flipH="1">
                <a:off x="2663433" y="3963522"/>
                <a:ext cx="222620" cy="15105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ectangle 43"/>
              <p:cNvSpPr/>
              <p:nvPr/>
            </p:nvSpPr>
            <p:spPr>
              <a:xfrm>
                <a:off x="2886053" y="3887993"/>
                <a:ext cx="152654" cy="153346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3751" name="Group 57"/>
            <p:cNvGrpSpPr>
              <a:grpSpLocks/>
            </p:cNvGrpSpPr>
            <p:nvPr/>
          </p:nvGrpSpPr>
          <p:grpSpPr bwMode="auto">
            <a:xfrm>
              <a:off x="3191662" y="3344055"/>
              <a:ext cx="465934" cy="136336"/>
              <a:chOff x="2414443" y="4289415"/>
              <a:chExt cx="529396" cy="162820"/>
            </a:xfrm>
          </p:grpSpPr>
          <p:cxnSp>
            <p:nvCxnSpPr>
              <p:cNvPr id="41" name="Straight Connector 40"/>
              <p:cNvCxnSpPr>
                <a:stCxn id="42" idx="1"/>
                <a:endCxn id="16" idx="5"/>
              </p:cNvCxnSpPr>
              <p:nvPr/>
            </p:nvCxnSpPr>
            <p:spPr>
              <a:xfrm flipH="1" flipV="1">
                <a:off x="2413337" y="4289964"/>
                <a:ext cx="356528" cy="847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Rectangle 41"/>
              <p:cNvSpPr/>
              <p:nvPr/>
            </p:nvSpPr>
            <p:spPr>
              <a:xfrm>
                <a:off x="2769865" y="4300898"/>
                <a:ext cx="173446" cy="15033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30" name="Rectangle 29"/>
            <p:cNvSpPr/>
            <p:nvPr/>
          </p:nvSpPr>
          <p:spPr>
            <a:xfrm>
              <a:off x="3657132" y="2971450"/>
              <a:ext cx="152654" cy="15334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1" name="Straight Connector 30"/>
            <p:cNvCxnSpPr>
              <a:stCxn id="17" idx="3"/>
              <a:endCxn id="30" idx="0"/>
            </p:cNvCxnSpPr>
            <p:nvPr/>
          </p:nvCxnSpPr>
          <p:spPr>
            <a:xfrm flipH="1">
              <a:off x="3733459" y="2728843"/>
              <a:ext cx="167495" cy="24260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8" idx="1"/>
              <a:endCxn id="30" idx="2"/>
            </p:cNvCxnSpPr>
            <p:nvPr/>
          </p:nvCxnSpPr>
          <p:spPr>
            <a:xfrm flipH="1" flipV="1">
              <a:off x="3733459" y="3124795"/>
              <a:ext cx="241702" cy="16021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0" idx="1"/>
              <a:endCxn id="16" idx="6"/>
            </p:cNvCxnSpPr>
            <p:nvPr/>
          </p:nvCxnSpPr>
          <p:spPr>
            <a:xfrm flipH="1">
              <a:off x="3281857" y="3046977"/>
              <a:ext cx="375275" cy="8010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48" idx="1"/>
              <a:endCxn id="16" idx="7"/>
            </p:cNvCxnSpPr>
            <p:nvPr/>
          </p:nvCxnSpPr>
          <p:spPr>
            <a:xfrm flipH="1">
              <a:off x="3190689" y="2712821"/>
              <a:ext cx="237462" cy="1968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46" idx="3"/>
              <a:endCxn id="19" idx="1"/>
            </p:cNvCxnSpPr>
            <p:nvPr/>
          </p:nvCxnSpPr>
          <p:spPr>
            <a:xfrm>
              <a:off x="4874124" y="2742575"/>
              <a:ext cx="315908" cy="23803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50" idx="2"/>
              <a:endCxn id="22" idx="0"/>
            </p:cNvCxnSpPr>
            <p:nvPr/>
          </p:nvCxnSpPr>
          <p:spPr>
            <a:xfrm>
              <a:off x="5410533" y="3962476"/>
              <a:ext cx="2121" cy="3799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endCxn id="21" idx="0"/>
            </p:cNvCxnSpPr>
            <p:nvPr/>
          </p:nvCxnSpPr>
          <p:spPr>
            <a:xfrm>
              <a:off x="4191421" y="4115823"/>
              <a:ext cx="2120" cy="15105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20" idx="0"/>
            </p:cNvCxnSpPr>
            <p:nvPr/>
          </p:nvCxnSpPr>
          <p:spPr>
            <a:xfrm>
              <a:off x="2972308" y="3886948"/>
              <a:ext cx="2121" cy="3799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18" idx="2"/>
              <a:endCxn id="42" idx="3"/>
            </p:cNvCxnSpPr>
            <p:nvPr/>
          </p:nvCxnSpPr>
          <p:spPr>
            <a:xfrm flipH="1" flipV="1">
              <a:off x="3657132" y="3415466"/>
              <a:ext cx="228981" cy="8697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44" idx="3"/>
              <a:endCxn id="19" idx="2"/>
            </p:cNvCxnSpPr>
            <p:nvPr/>
          </p:nvCxnSpPr>
          <p:spPr>
            <a:xfrm flipV="1">
              <a:off x="4876243" y="3198035"/>
              <a:ext cx="224741" cy="15563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Back-Propagation of Error for Empirical Risk Minimization</a:t>
            </a:r>
            <a:endParaRPr lang="en-US" dirty="0"/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smtClean="0"/>
              <a:t>Back propagation of error</a:t>
            </a:r>
            <a:r>
              <a:rPr lang="en-US" sz="2800" smtClean="0"/>
              <a:t> </a:t>
            </a:r>
            <a:r>
              <a:rPr lang="en-US" sz="2800" b="1" smtClean="0"/>
              <a:t>(automatic differentiation in the reverse mode)</a:t>
            </a:r>
            <a:r>
              <a:rPr lang="en-US" sz="2800" smtClean="0"/>
              <a:t> to compute gradients of the loss with respect to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smtClean="0"/>
              <a:t>.</a:t>
            </a:r>
          </a:p>
          <a:p>
            <a:r>
              <a:rPr lang="en-US" sz="2800" b="1" smtClean="0"/>
              <a:t>Gradient-based local optimization method</a:t>
            </a:r>
            <a:r>
              <a:rPr lang="en-US" sz="2800" smtClean="0"/>
              <a:t> to find the </a:t>
            </a:r>
            <a:r>
              <a:rPr lang="el-GR" sz="2800" smtClean="0">
                <a:latin typeface="Cambria" pitchFamily="18" charset="0"/>
              </a:rPr>
              <a:t>θ</a:t>
            </a:r>
            <a:r>
              <a:rPr lang="en-US" sz="2800" baseline="30000" smtClean="0">
                <a:latin typeface="Cambria" pitchFamily="18" charset="0"/>
              </a:rPr>
              <a:t>* </a:t>
            </a:r>
            <a:r>
              <a:rPr lang="en-US" sz="2800" smtClean="0"/>
              <a:t>that (locally) minimizes the training loss.</a:t>
            </a:r>
            <a:endParaRPr lang="en-US" sz="2800" baseline="300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45C31-30B7-4FC5-B20B-41A0E177738E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73733" name="TextBox 5"/>
          <p:cNvSpPr txBox="1">
            <a:spLocks noChangeArrowheads="1"/>
          </p:cNvSpPr>
          <p:nvPr/>
        </p:nvSpPr>
        <p:spPr bwMode="auto">
          <a:xfrm>
            <a:off x="1295400" y="5029200"/>
            <a:ext cx="35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Gill Sans MT" pitchFamily="34" charset="0"/>
              </a:rPr>
              <a:t>x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73734" name="TextBox 6"/>
          <p:cNvSpPr txBox="1">
            <a:spLocks noChangeArrowheads="1"/>
          </p:cNvSpPr>
          <p:nvPr/>
        </p:nvSpPr>
        <p:spPr bwMode="auto">
          <a:xfrm>
            <a:off x="6172200" y="5105400"/>
            <a:ext cx="135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y-GB" sz="2800">
                <a:latin typeface="Gill Sans MT" pitchFamily="34" charset="0"/>
              </a:rPr>
              <a:t>L(y*,ŷ)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191000"/>
            <a:ext cx="3429000" cy="2209800"/>
          </a:xfrm>
          <a:prstGeom prst="rect">
            <a:avLst/>
          </a:prstGeom>
          <a:solidFill>
            <a:schemeClr val="bg1">
              <a:lumMod val="75000"/>
              <a:alpha val="71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CRF System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63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5029200"/>
            <a:ext cx="52228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Approximate </a:t>
            </a:r>
            <a:r>
              <a:rPr lang="en-US" u="sng" dirty="0" smtClean="0">
                <a:solidFill>
                  <a:schemeClr val="accent1"/>
                </a:solidFill>
              </a:rPr>
              <a:t>CRF-Based</a:t>
            </a:r>
            <a:r>
              <a:rPr lang="en-US" u="sng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u="sng" dirty="0" smtClean="0">
                <a:solidFill>
                  <a:schemeClr val="accent1"/>
                </a:solidFill>
              </a:rPr>
              <a:t>NLP Systems</a:t>
            </a:r>
            <a:endParaRPr lang="en-US" u="sng" dirty="0">
              <a:solidFill>
                <a:schemeClr val="accent1"/>
              </a:solidFill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CRFs (like BNs and MRFs) are models of conditional probability.</a:t>
            </a:r>
          </a:p>
          <a:p>
            <a:r>
              <a:rPr lang="en-US" smtClean="0"/>
              <a:t>In NLP we are interested in making predictions.</a:t>
            </a:r>
          </a:p>
          <a:p>
            <a:r>
              <a:rPr lang="en-US" smtClean="0"/>
              <a:t>Build prediction systems around CRFs.</a:t>
            </a:r>
          </a:p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35D684-7F22-4F0E-B814-0D1ED59ED4BE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29122-6B42-4D8B-B200-8A7225FB5CE0}" type="slidenum">
              <a:rPr lang="en-US"/>
              <a:pPr>
                <a:defRPr/>
              </a:pPr>
              <a:t>60</a:t>
            </a:fld>
            <a:endParaRPr lang="en-US"/>
          </a:p>
        </p:txBody>
      </p:sp>
      <p:pic>
        <p:nvPicPr>
          <p:cNvPr id="74755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6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7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8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9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60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191000" y="4038600"/>
            <a:ext cx="2209800" cy="13716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7C710-BFDB-426D-AAD3-39173B5E0B19}" type="slidenum">
              <a:rPr lang="en-US"/>
              <a:pPr>
                <a:defRPr/>
              </a:pPr>
              <a:t>61</a:t>
            </a:fld>
            <a:endParaRPr lang="en-US"/>
          </a:p>
        </p:txBody>
      </p:sp>
      <p:pic>
        <p:nvPicPr>
          <p:cNvPr id="75779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6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7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2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9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4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-0.02916 -0.0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19981E-6 L -0.06667 -0.12211 " pathEditMode="relative" ptsTypes="AA">
                                      <p:cBhvr>
                                        <p:cTn id="9" dur="500" fill="hold"/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7 -0.1221 L -0.14028 -0.0559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2812E-6 L -0.07084 0.07216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6281E-7 L -0.03334 0.0555 " pathEditMode="relative" ptsTypes="AA">
                                      <p:cBhvr>
                                        <p:cTn id="18" dur="5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0.0555 L -0.06666 -0.0222 " pathEditMode="relative" ptsTypes="AA">
                                      <p:cBhvr>
                                        <p:cTn id="21" dur="5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C603D-0FF5-43F8-B2F2-399F78162E0E}" type="slidenum">
              <a:rPr lang="en-US"/>
              <a:pPr>
                <a:defRPr/>
              </a:pPr>
              <a:t>62</a:t>
            </a:fld>
            <a:endParaRPr lang="en-US"/>
          </a:p>
        </p:txBody>
      </p:sp>
      <p:pic>
        <p:nvPicPr>
          <p:cNvPr id="76803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4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5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6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7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8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76600" y="2971800"/>
            <a:ext cx="609600" cy="838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667000" y="2971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3733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45720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805C91-E79D-422F-B1B7-D5048DD6B900}" type="slidenum">
              <a:rPr lang="en-US"/>
              <a:pPr>
                <a:defRPr/>
              </a:pPr>
              <a:t>63</a:t>
            </a:fld>
            <a:endParaRPr lang="en-US"/>
          </a:p>
        </p:txBody>
      </p:sp>
      <p:pic>
        <p:nvPicPr>
          <p:cNvPr id="77827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28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29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0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1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76600" y="2971800"/>
            <a:ext cx="609600" cy="838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667000" y="2971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3733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45720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14400" y="4572000"/>
            <a:ext cx="5334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98856-FC45-4152-9A58-9D8E14356349}" type="slidenum">
              <a:rPr lang="en-US"/>
              <a:pPr>
                <a:defRPr/>
              </a:pPr>
              <a:t>64</a:t>
            </a:fld>
            <a:endParaRPr lang="en-US"/>
          </a:p>
        </p:txBody>
      </p:sp>
      <p:pic>
        <p:nvPicPr>
          <p:cNvPr id="78851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2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3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4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5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6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76600" y="2971800"/>
            <a:ext cx="609600" cy="838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667000" y="2971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3733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45720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14400" y="4572000"/>
            <a:ext cx="5334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752600" y="3733800"/>
            <a:ext cx="533400" cy="533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EACB5-68B1-40DC-A6E3-4C8520403B9B}" type="slidenum">
              <a:rPr lang="en-US"/>
              <a:pPr>
                <a:defRPr/>
              </a:pPr>
              <a:t>65</a:t>
            </a:fld>
            <a:endParaRPr lang="en-US"/>
          </a:p>
        </p:txBody>
      </p:sp>
      <p:pic>
        <p:nvPicPr>
          <p:cNvPr id="79875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6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8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9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0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76600" y="2971800"/>
            <a:ext cx="609600" cy="838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667000" y="2971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3733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45720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14400" y="4572000"/>
            <a:ext cx="5334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752600" y="3733800"/>
            <a:ext cx="533400" cy="533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590800" y="2971800"/>
            <a:ext cx="838200" cy="381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CF807-A84D-47D3-87FD-9CEC46CBDB8B}" type="slidenum">
              <a:rPr lang="en-US"/>
              <a:pPr>
                <a:defRPr/>
              </a:pPr>
              <a:t>66</a:t>
            </a:fld>
            <a:endParaRPr lang="en-US"/>
          </a:p>
        </p:txBody>
      </p:sp>
      <p:pic>
        <p:nvPicPr>
          <p:cNvPr id="80899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0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1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2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3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4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76600" y="2971800"/>
            <a:ext cx="609600" cy="838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667000" y="2971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3733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45720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14400" y="4572000"/>
            <a:ext cx="5334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752600" y="3733800"/>
            <a:ext cx="533400" cy="533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590800" y="2971800"/>
            <a:ext cx="838200" cy="381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3429000" y="2971800"/>
            <a:ext cx="457200" cy="838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599B5-AE60-4299-BCBE-9BC791E27FB5}" type="slidenum">
              <a:rPr lang="en-US"/>
              <a:pPr>
                <a:defRPr/>
              </a:pPr>
              <a:t>67</a:t>
            </a:fld>
            <a:endParaRPr lang="en-US"/>
          </a:p>
        </p:txBody>
      </p:sp>
      <p:pic>
        <p:nvPicPr>
          <p:cNvPr id="81923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4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5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6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7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8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267200" y="4191000"/>
            <a:ext cx="1752600" cy="19812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76600" y="2971800"/>
            <a:ext cx="609600" cy="838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667000" y="2971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3733800"/>
            <a:ext cx="6096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45720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14400" y="4572000"/>
            <a:ext cx="5334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752600" y="3733800"/>
            <a:ext cx="533400" cy="533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590800" y="2971800"/>
            <a:ext cx="838200" cy="381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3429000" y="2971800"/>
            <a:ext cx="457200" cy="838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4191000" y="4267200"/>
            <a:ext cx="1066800" cy="213360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F9B11-D44D-4FE7-A34C-5315B87E1E96}" type="slidenum">
              <a:rPr lang="en-US"/>
              <a:pPr>
                <a:defRPr/>
              </a:pPr>
              <a:t>68</a:t>
            </a:fld>
            <a:endParaRPr lang="en-US"/>
          </a:p>
        </p:txBody>
      </p:sp>
      <p:pic>
        <p:nvPicPr>
          <p:cNvPr id="82947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6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7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0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9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2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191000" y="4267200"/>
            <a:ext cx="1143000" cy="22098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9334E-6 L -0.02084 -0.0610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025E-6 L -0.04861 -0.12257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61 -0.12257 L -0.14028 -0.0559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9556E-7 L -0.05417 0.08326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78816E-7 L -0.07084 0.03885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0.03885 L -0.0375 0.06105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43379-DB86-48DA-BCC1-9CA9F45F0B32}" type="slidenum">
              <a:rPr lang="en-US"/>
              <a:pPr>
                <a:defRPr/>
              </a:pPr>
              <a:t>69</a:t>
            </a:fld>
            <a:endParaRPr lang="en-US"/>
          </a:p>
        </p:txBody>
      </p:sp>
      <p:pic>
        <p:nvPicPr>
          <p:cNvPr id="83971" name="Picture 3" descr="American-style_pool_table_diagram_(empty)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3" y="2522538"/>
            <a:ext cx="5146675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2" name="Picture 4" descr="C:\Users\ves\AppData\Local\Microsoft\Windows\Temporary Internet Files\Content.IE5\4G6Z4494\MC9004370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3" name="Picture 15" descr="C:\Users\ves\AppData\Local\Microsoft\Windows\Temporary Internet Files\Content.IE5\I92O513V\MC900437065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2200" y="3571875"/>
            <a:ext cx="482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4" name="Picture 16" descr="C:\Users\ves\AppData\Local\Microsoft\Windows\Temporary Internet Files\Content.IE5\4G6Z4494\MC900437057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581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5" name="Picture 17" descr="C:\Users\ves\AppData\Local\Microsoft\Windows\Temporary Internet Files\Content.IE5\SHL4N8V3\MC900437062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4267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6" name="Picture 18" descr="C:\Users\ves\AppData\Local\Microsoft\Windows\Temporary Internet Files\Content.IE5\I92O513V\MC900437056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33600" y="4114800"/>
            <a:ext cx="573088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 flipH="1" flipV="1">
            <a:off x="4191000" y="4038600"/>
            <a:ext cx="2209800" cy="1371600"/>
          </a:xfrm>
          <a:prstGeom prst="line">
            <a:avLst/>
          </a:prstGeom>
          <a:ln w="508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228600" y="5181600"/>
            <a:ext cx="1573213" cy="1147763"/>
            <a:chOff x="228600" y="5181600"/>
            <a:chExt cx="1572546" cy="1147465"/>
          </a:xfrm>
        </p:grpSpPr>
        <p:sp>
          <p:nvSpPr>
            <p:cNvPr id="83986" name="TextBox 10"/>
            <p:cNvSpPr txBox="1">
              <a:spLocks noChangeArrowheads="1"/>
            </p:cNvSpPr>
            <p:nvPr/>
          </p:nvSpPr>
          <p:spPr bwMode="auto">
            <a:xfrm>
              <a:off x="228600" y="5867400"/>
              <a:ext cx="15725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Gill Sans MT" pitchFamily="34" charset="0"/>
                </a:rPr>
                <a:t>Vote</a:t>
              </a:r>
              <a:r>
                <a:rPr lang="en-US" sz="2400" baseline="-25000">
                  <a:latin typeface="Gill Sans MT" pitchFamily="34" charset="0"/>
                </a:rPr>
                <a:t>Reid</a:t>
              </a:r>
              <a:r>
                <a:rPr lang="en-US" sz="2400" baseline="30000">
                  <a:latin typeface="Gill Sans MT" pitchFamily="34" charset="0"/>
                </a:rPr>
                <a:t>bill77</a:t>
              </a:r>
              <a:endParaRPr lang="en-US" sz="2400">
                <a:latin typeface="Gill Sans MT" pitchFamily="34" charset="0"/>
              </a:endParaRPr>
            </a:p>
          </p:txBody>
        </p:sp>
        <p:cxnSp>
          <p:nvCxnSpPr>
            <p:cNvPr id="13" name="Straight Connector 12"/>
            <p:cNvCxnSpPr>
              <a:stCxn id="83986" idx="0"/>
            </p:cNvCxnSpPr>
            <p:nvPr/>
          </p:nvCxnSpPr>
          <p:spPr>
            <a:xfrm flipH="1" flipV="1">
              <a:off x="685606" y="5181600"/>
              <a:ext cx="330060" cy="68562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533400" y="1905000"/>
            <a:ext cx="2921000" cy="2590800"/>
            <a:chOff x="228600" y="5867400"/>
            <a:chExt cx="2920800" cy="2590800"/>
          </a:xfrm>
        </p:grpSpPr>
        <p:sp>
          <p:nvSpPr>
            <p:cNvPr id="83984" name="TextBox 15"/>
            <p:cNvSpPr txBox="1">
              <a:spLocks noChangeArrowheads="1"/>
            </p:cNvSpPr>
            <p:nvPr/>
          </p:nvSpPr>
          <p:spPr bwMode="auto">
            <a:xfrm>
              <a:off x="228600" y="5867400"/>
              <a:ext cx="2920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Gill Sans MT" pitchFamily="34" charset="0"/>
                </a:rPr>
                <a:t>P(Vote</a:t>
              </a:r>
              <a:r>
                <a:rPr lang="en-US" sz="2400" baseline="-25000">
                  <a:latin typeface="Gill Sans MT" pitchFamily="34" charset="0"/>
                </a:rPr>
                <a:t>Reid</a:t>
              </a:r>
              <a:r>
                <a:rPr lang="en-US" sz="2400" baseline="30000">
                  <a:latin typeface="Gill Sans MT" pitchFamily="34" charset="0"/>
                </a:rPr>
                <a:t>bill77</a:t>
              </a:r>
              <a:r>
                <a:rPr lang="en-US" sz="2400">
                  <a:latin typeface="Gill Sans MT" pitchFamily="34" charset="0"/>
                </a:rPr>
                <a:t>=Yeah|x)</a:t>
              </a:r>
            </a:p>
          </p:txBody>
        </p:sp>
        <p:cxnSp>
          <p:nvCxnSpPr>
            <p:cNvPr id="17" name="Straight Connector 16"/>
            <p:cNvCxnSpPr>
              <a:stCxn id="83984" idx="2"/>
            </p:cNvCxnSpPr>
            <p:nvPr/>
          </p:nvCxnSpPr>
          <p:spPr>
            <a:xfrm flipH="1">
              <a:off x="1219132" y="6329363"/>
              <a:ext cx="469868" cy="212883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2362200" y="3733800"/>
            <a:ext cx="4953000" cy="2233613"/>
            <a:chOff x="-533400" y="5486401"/>
            <a:chExt cx="4854591" cy="1536856"/>
          </a:xfrm>
        </p:grpSpPr>
        <p:sp>
          <p:nvSpPr>
            <p:cNvPr id="83982" name="TextBox 22"/>
            <p:cNvSpPr txBox="1">
              <a:spLocks noChangeArrowheads="1"/>
            </p:cNvSpPr>
            <p:nvPr/>
          </p:nvSpPr>
          <p:spPr bwMode="auto">
            <a:xfrm>
              <a:off x="304800" y="6705599"/>
              <a:ext cx="4016391" cy="317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Gill Sans MT" pitchFamily="34" charset="0"/>
                </a:rPr>
                <a:t>m(y</a:t>
              </a:r>
              <a:r>
                <a:rPr lang="en-US" sz="2400" baseline="-25000">
                  <a:latin typeface="Gill Sans MT" pitchFamily="34" charset="0"/>
                </a:rPr>
                <a:t>1</a:t>
              </a:r>
              <a:r>
                <a:rPr lang="en-US" sz="2400">
                  <a:latin typeface="Gill Sans MT" pitchFamily="34" charset="0"/>
                  <a:sym typeface="Symbol" pitchFamily="18" charset="2"/>
                </a:rPr>
                <a:t></a:t>
              </a:r>
              <a:r>
                <a:rPr lang="en-US" sz="2400">
                  <a:latin typeface="Gill Sans MT" pitchFamily="34" charset="0"/>
                </a:rPr>
                <a:t>y</a:t>
              </a:r>
              <a:r>
                <a:rPr lang="en-US" sz="2400" baseline="-25000">
                  <a:latin typeface="Gill Sans MT" pitchFamily="34" charset="0"/>
                </a:rPr>
                <a:t>2</a:t>
              </a:r>
              <a:r>
                <a:rPr lang="en-US" sz="2400">
                  <a:latin typeface="Gill Sans MT" pitchFamily="34" charset="0"/>
                </a:rPr>
                <a:t>)=m(y</a:t>
              </a:r>
              <a:r>
                <a:rPr lang="en-US" sz="2400" baseline="-25000">
                  <a:latin typeface="Gill Sans MT" pitchFamily="34" charset="0"/>
                </a:rPr>
                <a:t>3</a:t>
              </a:r>
              <a:r>
                <a:rPr lang="en-US" sz="2400">
                  <a:latin typeface="Gill Sans MT" pitchFamily="34" charset="0"/>
                  <a:sym typeface="Symbol" pitchFamily="18" charset="2"/>
                </a:rPr>
                <a:t></a:t>
              </a:r>
              <a:r>
                <a:rPr lang="en-US" sz="2400">
                  <a:latin typeface="Gill Sans MT" pitchFamily="34" charset="0"/>
                </a:rPr>
                <a:t>y</a:t>
              </a:r>
              <a:r>
                <a:rPr lang="en-US" sz="2400" baseline="-25000">
                  <a:latin typeface="Gill Sans MT" pitchFamily="34" charset="0"/>
                </a:rPr>
                <a:t>1</a:t>
              </a:r>
              <a:r>
                <a:rPr lang="en-US" sz="2400">
                  <a:latin typeface="Gill Sans MT" pitchFamily="34" charset="0"/>
                </a:rPr>
                <a:t>)*m(y</a:t>
              </a:r>
              <a:r>
                <a:rPr lang="en-US" sz="2400" baseline="-25000">
                  <a:latin typeface="Gill Sans MT" pitchFamily="34" charset="0"/>
                </a:rPr>
                <a:t>4</a:t>
              </a:r>
              <a:r>
                <a:rPr lang="en-US" sz="2400">
                  <a:latin typeface="Gill Sans MT" pitchFamily="34" charset="0"/>
                  <a:sym typeface="Symbol" pitchFamily="18" charset="2"/>
                </a:rPr>
                <a:t></a:t>
              </a:r>
              <a:r>
                <a:rPr lang="en-US" sz="2400">
                  <a:latin typeface="Gill Sans MT" pitchFamily="34" charset="0"/>
                </a:rPr>
                <a:t>y</a:t>
              </a:r>
              <a:r>
                <a:rPr lang="en-US" sz="2400" baseline="-25000">
                  <a:latin typeface="Gill Sans MT" pitchFamily="34" charset="0"/>
                </a:rPr>
                <a:t>1</a:t>
              </a:r>
              <a:r>
                <a:rPr lang="en-US" sz="2400">
                  <a:latin typeface="Gill Sans MT" pitchFamily="34" charset="0"/>
                </a:rPr>
                <a:t>)</a:t>
              </a:r>
            </a:p>
          </p:txBody>
        </p:sp>
        <p:cxnSp>
          <p:nvCxnSpPr>
            <p:cNvPr id="24" name="Straight Connector 23"/>
            <p:cNvCxnSpPr>
              <a:stCxn id="83982" idx="0"/>
            </p:cNvCxnSpPr>
            <p:nvPr/>
          </p:nvCxnSpPr>
          <p:spPr>
            <a:xfrm flipH="1" flipV="1">
              <a:off x="-533400" y="5486401"/>
              <a:ext cx="2845849" cy="121899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4724400"/>
            <a:ext cx="4097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4000">
                <a:latin typeface="Cambria" pitchFamily="18" charset="0"/>
                <a:sym typeface="Symbol" pitchFamily="18" charset="2"/>
              </a:rPr>
              <a:t>ϴ</a:t>
            </a:r>
            <a:endParaRPr lang="en-US" sz="240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Approximate </a:t>
            </a:r>
            <a:r>
              <a:rPr lang="en-US" u="sng" dirty="0" smtClean="0">
                <a:solidFill>
                  <a:schemeClr val="accent1"/>
                </a:solidFill>
              </a:rPr>
              <a:t>CRF-Based</a:t>
            </a:r>
            <a:r>
              <a:rPr lang="en-US" u="sng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u="sng" dirty="0" smtClean="0">
                <a:solidFill>
                  <a:schemeClr val="accent1"/>
                </a:solidFill>
              </a:rPr>
              <a:t>NLP Systems</a:t>
            </a:r>
            <a:endParaRPr lang="en-US" u="sng" dirty="0">
              <a:solidFill>
                <a:schemeClr val="accent1"/>
              </a:solidFill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Inference</a:t>
            </a:r>
            <a:r>
              <a:rPr lang="en-US" smtClean="0"/>
              <a:t>: compute quantities about the distribution.</a:t>
            </a:r>
          </a:p>
        </p:txBody>
      </p:sp>
      <p:sp>
        <p:nvSpPr>
          <p:cNvPr id="4" name="Oval 3"/>
          <p:cNvSpPr/>
          <p:nvPr/>
        </p:nvSpPr>
        <p:spPr>
          <a:xfrm>
            <a:off x="10668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1336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cat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2004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sat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2672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on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3340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3246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mat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3152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.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0668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DT  .9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NN .05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336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NN .8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JJ .1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2004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VBD .7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VB .1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672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IN .9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NN .01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3340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DT  .9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NN .05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246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NN .4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JJ .3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3152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. .99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, .001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>
            <a:stCxn id="11" idx="2"/>
            <a:endCxn id="4" idx="0"/>
          </p:cNvCxnSpPr>
          <p:nvPr/>
        </p:nvCxnSpPr>
        <p:spPr>
          <a:xfrm rot="5400000">
            <a:off x="11811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2"/>
            <a:endCxn id="5" idx="0"/>
          </p:cNvCxnSpPr>
          <p:nvPr/>
        </p:nvCxnSpPr>
        <p:spPr>
          <a:xfrm rot="5400000">
            <a:off x="22479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2" idx="1"/>
          </p:cNvCxnSpPr>
          <p:nvPr/>
        </p:nvCxnSpPr>
        <p:spPr>
          <a:xfrm>
            <a:off x="19050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2"/>
            <a:endCxn id="6" idx="0"/>
          </p:cNvCxnSpPr>
          <p:nvPr/>
        </p:nvCxnSpPr>
        <p:spPr>
          <a:xfrm rot="5400000">
            <a:off x="33147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2" idx="3"/>
            <a:endCxn id="13" idx="1"/>
          </p:cNvCxnSpPr>
          <p:nvPr/>
        </p:nvCxnSpPr>
        <p:spPr>
          <a:xfrm>
            <a:off x="29718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4" idx="1"/>
            <a:endCxn id="13" idx="3"/>
          </p:cNvCxnSpPr>
          <p:nvPr/>
        </p:nvCxnSpPr>
        <p:spPr>
          <a:xfrm rot="10800000">
            <a:off x="40386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5" idx="1"/>
            <a:endCxn id="14" idx="3"/>
          </p:cNvCxnSpPr>
          <p:nvPr/>
        </p:nvCxnSpPr>
        <p:spPr>
          <a:xfrm rot="10800000">
            <a:off x="51054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7" idx="0"/>
            <a:endCxn id="14" idx="2"/>
          </p:cNvCxnSpPr>
          <p:nvPr/>
        </p:nvCxnSpPr>
        <p:spPr>
          <a:xfrm rot="5400000" flipH="1" flipV="1">
            <a:off x="43815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5" idx="2"/>
            <a:endCxn id="8" idx="0"/>
          </p:cNvCxnSpPr>
          <p:nvPr/>
        </p:nvCxnSpPr>
        <p:spPr>
          <a:xfrm rot="5400000">
            <a:off x="54483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5" idx="3"/>
            <a:endCxn id="16" idx="1"/>
          </p:cNvCxnSpPr>
          <p:nvPr/>
        </p:nvCxnSpPr>
        <p:spPr>
          <a:xfrm>
            <a:off x="6172200" y="3352800"/>
            <a:ext cx="152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6" idx="2"/>
            <a:endCxn id="9" idx="0"/>
          </p:cNvCxnSpPr>
          <p:nvPr/>
        </p:nvCxnSpPr>
        <p:spPr>
          <a:xfrm rot="5400000">
            <a:off x="64389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6" idx="3"/>
            <a:endCxn id="17" idx="1"/>
          </p:cNvCxnSpPr>
          <p:nvPr/>
        </p:nvCxnSpPr>
        <p:spPr>
          <a:xfrm>
            <a:off x="7162800" y="3352800"/>
            <a:ext cx="152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0" idx="0"/>
            <a:endCxn id="17" idx="2"/>
          </p:cNvCxnSpPr>
          <p:nvPr/>
        </p:nvCxnSpPr>
        <p:spPr>
          <a:xfrm rot="5400000" flipH="1" flipV="1">
            <a:off x="74295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E2049F-C40E-4375-B583-C08627ECC33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Back-Propagation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Applying the chain rule of derivation over and over.</a:t>
            </a:r>
          </a:p>
          <a:p>
            <a:r>
              <a:rPr lang="en-US" smtClean="0"/>
              <a:t>Forward pass:</a:t>
            </a:r>
          </a:p>
          <a:p>
            <a:pPr lvl="1"/>
            <a:r>
              <a:rPr lang="en-US" smtClean="0"/>
              <a:t>Regular computation (inference + decoding) in the model (+ remember intermediate quantities).</a:t>
            </a:r>
          </a:p>
          <a:p>
            <a:r>
              <a:rPr lang="en-US" smtClean="0"/>
              <a:t>Backward pass:</a:t>
            </a:r>
          </a:p>
          <a:p>
            <a:pPr lvl="1"/>
            <a:r>
              <a:rPr lang="en-US" smtClean="0"/>
              <a:t>Replay the forward pass in reverse computing gradients.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BD2EC9-5E57-4FF7-8EAA-A91AB41566BD}" type="slidenum">
              <a:rPr lang="en-US"/>
              <a:pPr>
                <a:defRPr/>
              </a:pPr>
              <a:t>70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Run inference and decoding:</a:t>
            </a:r>
          </a:p>
        </p:txBody>
      </p:sp>
      <p:sp>
        <p:nvSpPr>
          <p:cNvPr id="7" name="Rectangle 6"/>
          <p:cNvSpPr/>
          <p:nvPr/>
        </p:nvSpPr>
        <p:spPr>
          <a:xfrm>
            <a:off x="1295400" y="2743200"/>
            <a:ext cx="38100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Inference (loopy BP)</a:t>
            </a:r>
            <a:endParaRPr lang="en-US" dirty="0"/>
          </a:p>
        </p:txBody>
      </p:sp>
      <p:sp>
        <p:nvSpPr>
          <p:cNvPr id="860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Forward Pass</a:t>
            </a:r>
          </a:p>
        </p:txBody>
      </p:sp>
      <p:sp>
        <p:nvSpPr>
          <p:cNvPr id="86020" name="TextBox 3"/>
          <p:cNvSpPr txBox="1">
            <a:spLocks noChangeArrowheads="1"/>
          </p:cNvSpPr>
          <p:nvPr/>
        </p:nvSpPr>
        <p:spPr bwMode="auto">
          <a:xfrm>
            <a:off x="381000" y="3683000"/>
            <a:ext cx="409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3200">
                <a:latin typeface="Cambria" pitchFamily="18" charset="0"/>
              </a:rPr>
              <a:t>θ</a:t>
            </a:r>
            <a:endParaRPr lang="en-US">
              <a:latin typeface="Gill Sans MT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620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76400" y="3733800"/>
            <a:ext cx="1525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messages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Circular Arrow 7"/>
          <p:cNvSpPr/>
          <p:nvPr/>
        </p:nvSpPr>
        <p:spPr>
          <a:xfrm flipH="1">
            <a:off x="1600200" y="3124200"/>
            <a:ext cx="1676400" cy="1066800"/>
          </a:xfrm>
          <a:prstGeom prst="circularArrow">
            <a:avLst>
              <a:gd name="adj1" fmla="val 6590"/>
              <a:gd name="adj2" fmla="val 1913410"/>
              <a:gd name="adj3" fmla="val 20927322"/>
              <a:gd name="adj4" fmla="val 9960901"/>
              <a:gd name="adj5" fmla="val 13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2766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62400" y="3733800"/>
            <a:ext cx="109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beliefs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400" y="2743200"/>
            <a:ext cx="14478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Decoding</a:t>
            </a:r>
            <a:endParaRPr lang="en-US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0" y="3743325"/>
            <a:ext cx="1162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output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50292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315200" y="2743200"/>
            <a:ext cx="11430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Loss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68580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793038" y="3733800"/>
            <a:ext cx="3603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L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320BBD-C5CE-45EE-AAD3-4BE1F98D7826}" type="slidenum">
              <a:rPr lang="en-US"/>
              <a:pPr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/>
      <p:bldP spid="9" grpId="0" animBg="1"/>
      <p:bldP spid="10" grpId="0"/>
      <p:bldP spid="12" grpId="0" animBg="1"/>
      <p:bldP spid="13" grpId="0"/>
      <p:bldP spid="11" grpId="0" animBg="1"/>
      <p:bldP spid="15" grpId="0" animBg="1"/>
      <p:bldP spid="14" grpId="0" animBg="1"/>
      <p:bldP spid="16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Replay the computation backward calculating gradients:</a:t>
            </a:r>
          </a:p>
        </p:txBody>
      </p:sp>
      <p:sp>
        <p:nvSpPr>
          <p:cNvPr id="7" name="Rectangle 6"/>
          <p:cNvSpPr/>
          <p:nvPr/>
        </p:nvSpPr>
        <p:spPr>
          <a:xfrm>
            <a:off x="1295400" y="2743200"/>
            <a:ext cx="38100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Inference (loopy BP)</a:t>
            </a:r>
            <a:endParaRPr lang="en-US" dirty="0"/>
          </a:p>
        </p:txBody>
      </p:sp>
      <p:sp>
        <p:nvSpPr>
          <p:cNvPr id="870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Backward Pass</a:t>
            </a:r>
          </a:p>
        </p:txBody>
      </p:sp>
      <p:sp>
        <p:nvSpPr>
          <p:cNvPr id="87044" name="TextBox 3"/>
          <p:cNvSpPr txBox="1">
            <a:spLocks noChangeArrowheads="1"/>
          </p:cNvSpPr>
          <p:nvPr/>
        </p:nvSpPr>
        <p:spPr bwMode="auto">
          <a:xfrm>
            <a:off x="381000" y="3683000"/>
            <a:ext cx="409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3200">
                <a:latin typeface="Cambria" pitchFamily="18" charset="0"/>
              </a:rPr>
              <a:t>θ</a:t>
            </a:r>
            <a:endParaRPr lang="en-US">
              <a:latin typeface="Gill Sans MT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620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046" name="TextBox 5"/>
          <p:cNvSpPr txBox="1">
            <a:spLocks noChangeArrowheads="1"/>
          </p:cNvSpPr>
          <p:nvPr/>
        </p:nvSpPr>
        <p:spPr bwMode="auto">
          <a:xfrm>
            <a:off x="1676400" y="3733800"/>
            <a:ext cx="1525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messages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8" name="Circular Arrow 7"/>
          <p:cNvSpPr/>
          <p:nvPr/>
        </p:nvSpPr>
        <p:spPr>
          <a:xfrm flipH="1">
            <a:off x="1600200" y="3124200"/>
            <a:ext cx="1676400" cy="1066800"/>
          </a:xfrm>
          <a:prstGeom prst="circularArrow">
            <a:avLst>
              <a:gd name="adj1" fmla="val 6590"/>
              <a:gd name="adj2" fmla="val 1913410"/>
              <a:gd name="adj3" fmla="val 20927322"/>
              <a:gd name="adj4" fmla="val 9960901"/>
              <a:gd name="adj5" fmla="val 13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2766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049" name="TextBox 9"/>
          <p:cNvSpPr txBox="1">
            <a:spLocks noChangeArrowheads="1"/>
          </p:cNvSpPr>
          <p:nvPr/>
        </p:nvSpPr>
        <p:spPr bwMode="auto">
          <a:xfrm>
            <a:off x="3962400" y="3733800"/>
            <a:ext cx="109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beliefs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400" y="2743200"/>
            <a:ext cx="14478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Decoding</a:t>
            </a:r>
            <a:endParaRPr lang="en-US" dirty="0"/>
          </a:p>
        </p:txBody>
      </p:sp>
      <p:sp>
        <p:nvSpPr>
          <p:cNvPr id="87051" name="TextBox 12"/>
          <p:cNvSpPr txBox="1">
            <a:spLocks noChangeArrowheads="1"/>
          </p:cNvSpPr>
          <p:nvPr/>
        </p:nvSpPr>
        <p:spPr bwMode="auto">
          <a:xfrm>
            <a:off x="5715000" y="3743325"/>
            <a:ext cx="1162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output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50292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315200" y="2743200"/>
            <a:ext cx="11430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Loss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6858000" y="3733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055" name="TextBox 15"/>
          <p:cNvSpPr txBox="1">
            <a:spLocks noChangeArrowheads="1"/>
          </p:cNvSpPr>
          <p:nvPr/>
        </p:nvSpPr>
        <p:spPr bwMode="auto">
          <a:xfrm>
            <a:off x="7793038" y="3733800"/>
            <a:ext cx="3603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Gill Sans MT" pitchFamily="34" charset="0"/>
              </a:rPr>
              <a:t>L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7620000" y="4495800"/>
            <a:ext cx="8382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807325" y="5267325"/>
            <a:ext cx="1181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mbria" pitchFamily="18" charset="0"/>
                <a:sym typeface="Symbol" pitchFamily="18" charset="2"/>
              </a:rPr>
              <a:t>ð</a:t>
            </a:r>
            <a:r>
              <a:rPr lang="en-US" sz="2800">
                <a:latin typeface="Gill Sans MT" pitchFamily="34" charset="0"/>
                <a:sym typeface="Symbol" pitchFamily="18" charset="2"/>
              </a:rPr>
              <a:t>(L)=1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19" name="Right Arrow 18"/>
          <p:cNvSpPr/>
          <p:nvPr/>
        </p:nvSpPr>
        <p:spPr>
          <a:xfrm rot="10800000">
            <a:off x="7162800" y="5257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715000" y="5257800"/>
            <a:ext cx="1592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mbria" pitchFamily="18" charset="0"/>
                <a:sym typeface="Symbol" pitchFamily="18" charset="2"/>
              </a:rPr>
              <a:t>ð</a:t>
            </a:r>
            <a:r>
              <a:rPr lang="en-US" sz="2800">
                <a:latin typeface="Gill Sans MT" pitchFamily="34" charset="0"/>
                <a:sym typeface="Symbol" pitchFamily="18" charset="2"/>
              </a:rPr>
              <a:t>(output)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600" y="5953125"/>
            <a:ext cx="1736725" cy="5238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mbria"/>
                <a:sym typeface="Symbol"/>
              </a:rPr>
              <a:t>ð</a:t>
            </a:r>
            <a:r>
              <a:rPr lang="en-US" sz="2800" dirty="0">
                <a:sym typeface="Symbol"/>
              </a:rPr>
              <a:t>(f)= L/f</a:t>
            </a:r>
            <a:endParaRPr lang="en-US" sz="2000" dirty="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41450" y="5267325"/>
            <a:ext cx="195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mbria" pitchFamily="18" charset="0"/>
                <a:sym typeface="Symbol" pitchFamily="18" charset="2"/>
              </a:rPr>
              <a:t>ð</a:t>
            </a:r>
            <a:r>
              <a:rPr lang="en-US" sz="2800">
                <a:latin typeface="Gill Sans MT" pitchFamily="34" charset="0"/>
              </a:rPr>
              <a:t>(messages)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23" name="Right Arrow 22"/>
          <p:cNvSpPr/>
          <p:nvPr/>
        </p:nvSpPr>
        <p:spPr>
          <a:xfrm rot="10800000">
            <a:off x="5181600" y="5257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0800000">
            <a:off x="3276600" y="5257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781425" y="5267325"/>
            <a:ext cx="1520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mbria" pitchFamily="18" charset="0"/>
                <a:sym typeface="Symbol" pitchFamily="18" charset="2"/>
              </a:rPr>
              <a:t>ð</a:t>
            </a:r>
            <a:r>
              <a:rPr lang="en-US" sz="2800">
                <a:latin typeface="Gill Sans MT" pitchFamily="34" charset="0"/>
              </a:rPr>
              <a:t>(beliefs)</a:t>
            </a:r>
            <a:endParaRPr lang="en-US" sz="2000">
              <a:latin typeface="Gill Sans MT" pitchFamily="34" charset="0"/>
            </a:endParaRPr>
          </a:p>
        </p:txBody>
      </p:sp>
      <p:sp>
        <p:nvSpPr>
          <p:cNvPr id="26" name="Right Arrow 25"/>
          <p:cNvSpPr/>
          <p:nvPr/>
        </p:nvSpPr>
        <p:spPr>
          <a:xfrm rot="10800000">
            <a:off x="990600" y="5257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28600" y="5207000"/>
            <a:ext cx="893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mbria" pitchFamily="18" charset="0"/>
                <a:sym typeface="Symbol" pitchFamily="18" charset="2"/>
              </a:rPr>
              <a:t>ð</a:t>
            </a:r>
            <a:r>
              <a:rPr lang="en-US" sz="3200">
                <a:latin typeface="Gill Sans MT" pitchFamily="34" charset="0"/>
              </a:rPr>
              <a:t>(</a:t>
            </a:r>
            <a:r>
              <a:rPr lang="el-GR" sz="3200">
                <a:latin typeface="Cambria" pitchFamily="18" charset="0"/>
              </a:rPr>
              <a:t>θ</a:t>
            </a:r>
            <a:r>
              <a:rPr lang="en-US" sz="3200">
                <a:latin typeface="Gill Sans MT" pitchFamily="34" charset="0"/>
              </a:rPr>
              <a:t>)</a:t>
            </a:r>
            <a:endParaRPr lang="en-US">
              <a:latin typeface="Gill Sans MT" pitchFamily="34" charset="0"/>
            </a:endParaRPr>
          </a:p>
        </p:txBody>
      </p:sp>
      <p:sp>
        <p:nvSpPr>
          <p:cNvPr id="28" name="Circular Arrow 27"/>
          <p:cNvSpPr/>
          <p:nvPr/>
        </p:nvSpPr>
        <p:spPr>
          <a:xfrm>
            <a:off x="1600200" y="4572000"/>
            <a:ext cx="1676400" cy="1066800"/>
          </a:xfrm>
          <a:prstGeom prst="circularArrow">
            <a:avLst>
              <a:gd name="adj1" fmla="val 6590"/>
              <a:gd name="adj2" fmla="val 1913410"/>
              <a:gd name="adj3" fmla="val 20927322"/>
              <a:gd name="adj4" fmla="val 9960901"/>
              <a:gd name="adj5" fmla="val 13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BAD13-7463-4038-A9A7-0058F350FB5E}" type="slidenum">
              <a:rPr lang="en-US"/>
              <a:pPr>
                <a:defRPr/>
              </a:pPr>
              <a:t>72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 animBg="1"/>
      <p:bldP spid="25" grpId="0"/>
      <p:bldP spid="26" grpId="0" animBg="1"/>
      <p:bldP spid="27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Gradient-Based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Use a local optimizer to find </a:t>
            </a:r>
            <a:r>
              <a:rPr lang="el-GR" dirty="0" smtClean="0">
                <a:latin typeface="Cambria"/>
              </a:rPr>
              <a:t>θ</a:t>
            </a:r>
            <a:r>
              <a:rPr lang="en-US" dirty="0" smtClean="0">
                <a:latin typeface="Cambria"/>
              </a:rPr>
              <a:t>*</a:t>
            </a:r>
            <a:r>
              <a:rPr lang="en-US" dirty="0" smtClean="0"/>
              <a:t> that minimize training loss.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practice, we use a second-order method, Stochastic Meta Descent [</a:t>
            </a:r>
            <a:r>
              <a:rPr lang="en-US" dirty="0" err="1" smtClean="0"/>
              <a:t>Schradoulph</a:t>
            </a:r>
            <a:r>
              <a:rPr lang="en-US" dirty="0" smtClean="0"/>
              <a:t>, 1999].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Some more automatic differentiation magic needed to compute vector-Hessian products.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Both gradient and vector-Hessian computation have the same complexity as the forward pass (small constant factor).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FD393-A174-4BF9-931C-001F43706019}" type="slidenum">
              <a:rPr lang="en-US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Minimum-Risk Training of Approximate CRF-Based NLP Systems</a:t>
            </a:r>
            <a:endParaRPr lang="en-US" dirty="0"/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 smtClean="0"/>
              <a:t>ERMA leads to surprisingly large gains improving the state of the art on 3 problems</a:t>
            </a:r>
          </a:p>
          <a:p>
            <a:r>
              <a:rPr lang="en-US" sz="2800" smtClean="0"/>
              <a:t>You should try rich CRF models for YOUR application</a:t>
            </a: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F1E5B-CE6B-4866-9CF9-BC97459FFA97}" type="slidenum">
              <a:rPr lang="en-US"/>
              <a:pPr>
                <a:defRPr/>
              </a:pPr>
              <a:t>74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95800" y="3048000"/>
          <a:ext cx="4419599" cy="30953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9930"/>
                <a:gridCol w="606612"/>
                <a:gridCol w="1559857"/>
                <a:gridCol w="1473200"/>
              </a:tblGrid>
              <a:tr h="507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Approximation-aware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8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12755"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Loss-aware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1275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Yes</a:t>
                      </a:r>
                      <a:endParaRPr lang="en-US" b="1" dirty="0"/>
                    </a:p>
                  </a:txBody>
                  <a:tcPr vert="vert27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SVM</a:t>
                      </a:r>
                      <a:r>
                        <a:rPr lang="en-US" sz="1800" baseline="30000" dirty="0" err="1" smtClean="0"/>
                        <a:t>struct</a:t>
                      </a:r>
                      <a:endParaRPr lang="en-US" sz="1800" baseline="30000" dirty="0" smtClean="0"/>
                    </a:p>
                    <a:p>
                      <a:r>
                        <a:rPr lang="en-US" sz="1800" dirty="0" smtClean="0"/>
                        <a:t>M</a:t>
                      </a:r>
                      <a:r>
                        <a:rPr lang="en-US" sz="1800" baseline="30000" dirty="0" smtClean="0"/>
                        <a:t>3</a:t>
                      </a:r>
                      <a:r>
                        <a:rPr lang="en-US" sz="1800" dirty="0" smtClean="0"/>
                        <a:t>N</a:t>
                      </a:r>
                    </a:p>
                    <a:p>
                      <a:r>
                        <a:rPr lang="en-US" dirty="0" err="1" smtClean="0"/>
                        <a:t>Softmax</a:t>
                      </a:r>
                      <a:r>
                        <a:rPr lang="en-US" dirty="0" smtClean="0"/>
                        <a:t>-margin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ERMA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9093" name="Content Placeholder 2"/>
          <p:cNvSpPr txBox="1">
            <a:spLocks/>
          </p:cNvSpPr>
          <p:nvPr/>
        </p:nvSpPr>
        <p:spPr bwMode="auto">
          <a:xfrm>
            <a:off x="685800" y="3048000"/>
            <a:ext cx="403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800">
                <a:latin typeface="Gill Sans MT" pitchFamily="34" charset="0"/>
              </a:rPr>
              <a:t>Even if you have to approximate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800">
                <a:latin typeface="Gill Sans MT" pitchFamily="34" charset="0"/>
              </a:rPr>
              <a:t>Just train to minimize loss given the approximations!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800">
                <a:latin typeface="Gill Sans MT" pitchFamily="34" charset="0"/>
              </a:rPr>
              <a:t>Using our ERMA software.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US" sz="2800">
              <a:latin typeface="Gill Sans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US" sz="3200">
              <a:latin typeface="Gill Sans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3200">
              <a:latin typeface="Gill Sans MT" pitchFamily="34" charset="0"/>
            </a:endParaRPr>
          </a:p>
        </p:txBody>
      </p:sp>
      <p:sp>
        <p:nvSpPr>
          <p:cNvPr id="89094" name="TextBox 8"/>
          <p:cNvSpPr txBox="1">
            <a:spLocks noChangeArrowheads="1"/>
          </p:cNvSpPr>
          <p:nvPr/>
        </p:nvSpPr>
        <p:spPr bwMode="auto">
          <a:xfrm>
            <a:off x="7086600" y="43434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MLE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can ERMA do for you?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45259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4000" smtClean="0"/>
              <a:t>Future Work</a:t>
            </a:r>
          </a:p>
          <a:p>
            <a:r>
              <a:rPr lang="en-US" smtClean="0"/>
              <a:t>Learn speed-aware models for fast test-time inference</a:t>
            </a:r>
          </a:p>
          <a:p>
            <a:r>
              <a:rPr lang="en-US" smtClean="0"/>
              <a:t>Learn evidence-specific structures</a:t>
            </a:r>
          </a:p>
          <a:p>
            <a:r>
              <a:rPr lang="en-US" smtClean="0"/>
              <a:t>Applications to relational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6186A-B749-439C-A556-6DADE69C5F8F}" type="slidenum">
              <a:rPr lang="en-US"/>
              <a:pPr>
                <a:defRPr/>
              </a:pPr>
              <a:t>75</a:t>
            </a:fld>
            <a:endParaRPr lang="en-US"/>
          </a:p>
        </p:txBody>
      </p:sp>
      <p:sp>
        <p:nvSpPr>
          <p:cNvPr id="90116" name="Content Placeholder 2"/>
          <p:cNvSpPr txBox="1">
            <a:spLocks/>
          </p:cNvSpPr>
          <p:nvPr/>
        </p:nvSpPr>
        <p:spPr bwMode="auto">
          <a:xfrm>
            <a:off x="533400" y="1447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Gill Sans MT" pitchFamily="34" charset="0"/>
              </a:rPr>
              <a:t>Erma software package available at </a:t>
            </a:r>
            <a:r>
              <a:rPr lang="en-US" sz="2000">
                <a:solidFill>
                  <a:schemeClr val="accent1"/>
                </a:solidFill>
                <a:latin typeface="Gill Sans MT" pitchFamily="34" charset="0"/>
              </a:rPr>
              <a:t>www.clsp.jhu.edu/~ves/software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>
          <a:xfrm>
            <a:off x="457200" y="2560638"/>
            <a:ext cx="8229600" cy="1935162"/>
          </a:xfrm>
        </p:spPr>
        <p:txBody>
          <a:bodyPr/>
          <a:lstStyle/>
          <a:p>
            <a:r>
              <a:rPr lang="en-US" smtClean="0"/>
              <a:t>Thank you.</a:t>
            </a:r>
            <a:br>
              <a:rPr lang="en-US" smtClean="0"/>
            </a:br>
            <a:r>
              <a:rPr lang="en-US" smtClean="0"/>
              <a:t>Questions?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6248B0-6064-4B5F-A82D-8C1B72170F65}" type="slidenum">
              <a:rPr lang="en-US"/>
              <a:pPr>
                <a:defRPr/>
              </a:pPr>
              <a:t>76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Deterministic Annealing</a:t>
            </a:r>
          </a:p>
        </p:txBody>
      </p:sp>
      <p:sp>
        <p:nvSpPr>
          <p:cNvPr id="921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 loss functions are not differentiable (e.g., accuracy)</a:t>
            </a:r>
          </a:p>
          <a:p>
            <a:r>
              <a:rPr lang="en-US" smtClean="0"/>
              <a:t>Some inference methods are not differentiable (e.g., max-product BP).</a:t>
            </a:r>
          </a:p>
          <a:p>
            <a:r>
              <a:rPr lang="en-US" smtClean="0"/>
              <a:t>Replace Max with Softmax and anneal.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AF7AD-89D4-48ED-ADE6-F1737472C1F2}" type="slidenum">
              <a:rPr lang="en-US"/>
              <a:pPr>
                <a:defRPr/>
              </a:pPr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Linear-Chain CRFs for Sequences</a:t>
            </a:r>
          </a:p>
        </p:txBody>
      </p:sp>
      <p:sp>
        <p:nvSpPr>
          <p:cNvPr id="50180" name="Content Placeholder 2"/>
          <p:cNvSpPr>
            <a:spLocks noGrp="1"/>
          </p:cNvSpPr>
          <p:nvPr>
            <p:ph idx="1"/>
          </p:nvPr>
        </p:nvSpPr>
        <p:spPr>
          <a:xfrm>
            <a:off x="838200" y="3995738"/>
            <a:ext cx="8001000" cy="2252662"/>
          </a:xfrm>
        </p:spPr>
        <p:txBody>
          <a:bodyPr/>
          <a:lstStyle/>
          <a:p>
            <a:r>
              <a:rPr lang="en-US" sz="2800" smtClean="0"/>
              <a:t>Defined in terms of potentials functions for transitions f</a:t>
            </a:r>
            <a:r>
              <a:rPr lang="en-US" sz="2800" baseline="-25000" smtClean="0"/>
              <a:t>j</a:t>
            </a:r>
            <a:r>
              <a:rPr lang="en-US" sz="2800" smtClean="0"/>
              <a:t>(y</a:t>
            </a:r>
            <a:r>
              <a:rPr lang="en-US" sz="2800" baseline="-25000" smtClean="0"/>
              <a:t>i-1</a:t>
            </a:r>
            <a:r>
              <a:rPr lang="en-US" sz="2800" smtClean="0"/>
              <a:t>,y</a:t>
            </a:r>
            <a:r>
              <a:rPr lang="en-US" sz="2800" baseline="-25000" smtClean="0"/>
              <a:t>i</a:t>
            </a:r>
            <a:r>
              <a:rPr lang="en-US" sz="2800" smtClean="0"/>
              <a:t>) and emissions f</a:t>
            </a:r>
            <a:r>
              <a:rPr lang="en-US" sz="2800" baseline="-25000" smtClean="0"/>
              <a:t>j</a:t>
            </a:r>
            <a:r>
              <a:rPr lang="en-US" sz="2800" smtClean="0"/>
              <a:t>(x</a:t>
            </a:r>
            <a:r>
              <a:rPr lang="en-US" sz="2800" baseline="-25000" smtClean="0"/>
              <a:t>i</a:t>
            </a:r>
            <a:r>
              <a:rPr lang="en-US" sz="2800" smtClean="0"/>
              <a:t>,y</a:t>
            </a:r>
            <a:r>
              <a:rPr lang="en-US" sz="2800" baseline="-25000" smtClean="0"/>
              <a:t>i</a:t>
            </a:r>
            <a:r>
              <a:rPr lang="en-US" sz="2800" smtClean="0"/>
              <a:t>):</a:t>
            </a:r>
          </a:p>
          <a:p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2339975" y="3195638"/>
            <a:ext cx="614363" cy="614362"/>
          </a:xfrm>
          <a:prstGeom prst="ellipse">
            <a:avLst/>
          </a:prstGeom>
          <a:solidFill>
            <a:srgbClr val="D9D9D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1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568700" y="3195638"/>
            <a:ext cx="614363" cy="614362"/>
          </a:xfrm>
          <a:prstGeom prst="ellipse">
            <a:avLst/>
          </a:prstGeom>
          <a:solidFill>
            <a:srgbClr val="D9D9D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2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929188" y="3197225"/>
            <a:ext cx="614362" cy="614363"/>
          </a:xfrm>
          <a:prstGeom prst="ellipse">
            <a:avLst/>
          </a:prstGeom>
          <a:solidFill>
            <a:srgbClr val="D9D9D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3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240463" y="3197225"/>
            <a:ext cx="614362" cy="614363"/>
          </a:xfrm>
          <a:prstGeom prst="ellipse">
            <a:avLst/>
          </a:prstGeom>
          <a:solidFill>
            <a:srgbClr val="D9D9D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x</a:t>
            </a:r>
            <a:r>
              <a:rPr lang="en-US" sz="2200" baseline="-25000" dirty="0">
                <a:solidFill>
                  <a:srgbClr val="000000"/>
                </a:solidFill>
              </a:rPr>
              <a:t>4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339975" y="2133600"/>
            <a:ext cx="614363" cy="61436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1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568700" y="2133600"/>
            <a:ext cx="614363" cy="61436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2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29188" y="2135188"/>
            <a:ext cx="614362" cy="614362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3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240463" y="2135188"/>
            <a:ext cx="614362" cy="614362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000000"/>
                </a:solidFill>
              </a:rPr>
              <a:t>Y</a:t>
            </a:r>
            <a:r>
              <a:rPr lang="en-US" sz="2200" baseline="-25000" dirty="0">
                <a:solidFill>
                  <a:srgbClr val="000000"/>
                </a:solidFill>
              </a:rPr>
              <a:t>4</a:t>
            </a:r>
            <a:endParaRPr lang="en-US" sz="2200" dirty="0">
              <a:solidFill>
                <a:srgbClr val="000000"/>
              </a:solidFill>
            </a:endParaRPr>
          </a:p>
        </p:txBody>
      </p:sp>
      <p:cxnSp>
        <p:nvCxnSpPr>
          <p:cNvPr id="16" name="Straight Connector 15"/>
          <p:cNvCxnSpPr>
            <a:stCxn id="12" idx="6"/>
            <a:endCxn id="13" idx="2"/>
          </p:cNvCxnSpPr>
          <p:nvPr/>
        </p:nvCxnSpPr>
        <p:spPr>
          <a:xfrm>
            <a:off x="2954338" y="2441575"/>
            <a:ext cx="614362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3" idx="6"/>
            <a:endCxn id="14" idx="2"/>
          </p:cNvCxnSpPr>
          <p:nvPr/>
        </p:nvCxnSpPr>
        <p:spPr>
          <a:xfrm>
            <a:off x="4183063" y="2441575"/>
            <a:ext cx="746125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4" idx="6"/>
            <a:endCxn id="15" idx="2"/>
          </p:cNvCxnSpPr>
          <p:nvPr/>
        </p:nvCxnSpPr>
        <p:spPr>
          <a:xfrm>
            <a:off x="5543550" y="2443163"/>
            <a:ext cx="696913" cy="1587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4"/>
            <a:endCxn id="4" idx="0"/>
          </p:cNvCxnSpPr>
          <p:nvPr/>
        </p:nvCxnSpPr>
        <p:spPr>
          <a:xfrm rot="5400000">
            <a:off x="2423319" y="2972594"/>
            <a:ext cx="447675" cy="1587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3" idx="4"/>
            <a:endCxn id="5" idx="0"/>
          </p:cNvCxnSpPr>
          <p:nvPr/>
        </p:nvCxnSpPr>
        <p:spPr>
          <a:xfrm rot="5400000">
            <a:off x="3652044" y="2972594"/>
            <a:ext cx="447675" cy="1587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4"/>
            <a:endCxn id="6" idx="0"/>
          </p:cNvCxnSpPr>
          <p:nvPr/>
        </p:nvCxnSpPr>
        <p:spPr>
          <a:xfrm rot="5400000">
            <a:off x="5012531" y="2974182"/>
            <a:ext cx="447675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4"/>
            <a:endCxn id="7" idx="0"/>
          </p:cNvCxnSpPr>
          <p:nvPr/>
        </p:nvCxnSpPr>
        <p:spPr>
          <a:xfrm rot="5400000">
            <a:off x="6323806" y="2974182"/>
            <a:ext cx="447675" cy="1588"/>
          </a:xfrm>
          <a:prstGeom prst="line">
            <a:avLst/>
          </a:prstGeom>
          <a:ln>
            <a:solidFill>
              <a:schemeClr val="tx1"/>
            </a:solidFill>
            <a:headEnd type="none" w="lg" len="med"/>
            <a:tailEnd type="non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1035050" y="5029200"/>
          <a:ext cx="7073900" cy="1066800"/>
        </p:xfrm>
        <a:graphic>
          <a:graphicData uri="http://schemas.openxmlformats.org/presentationml/2006/ole">
            <p:oleObj spid="_x0000_s50178" name="Equation" r:id="rId3" imgW="3200400" imgH="482400" progId="Equation.3">
              <p:embed/>
            </p:oleObj>
          </a:graphicData>
        </a:graphic>
      </p:graphicFrame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8EEB5-63C5-42AD-B7AA-FA7F17B8806C}" type="slidenum">
              <a:rPr lang="en-US"/>
              <a:pPr>
                <a:defRPr/>
              </a:pPr>
              <a:t>78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Synthetic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Generate a CRF at random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Structure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Parameters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Use Gibbs sampling to generate data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Forget the parameters (but not the structure)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Learn the parameters from the sampled data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Evaluate using one of four loss functions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Total of 12 models of different size and connectivity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5B1D7A-D896-4CDF-8851-EBCAB824C9CF}" type="slidenum">
              <a:rPr lang="en-US"/>
              <a:pPr>
                <a:defRPr/>
              </a:pPr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Approximate </a:t>
            </a:r>
            <a:r>
              <a:rPr lang="en-US" u="sng" dirty="0" smtClean="0">
                <a:solidFill>
                  <a:schemeClr val="accent1"/>
                </a:solidFill>
              </a:rPr>
              <a:t>CRF-Based</a:t>
            </a:r>
            <a:r>
              <a:rPr lang="en-US" u="sng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u="sng" dirty="0" smtClean="0">
                <a:solidFill>
                  <a:schemeClr val="accent1"/>
                </a:solidFill>
              </a:rPr>
              <a:t>NLP Systems</a:t>
            </a:r>
            <a:endParaRPr lang="en-US" u="sng" dirty="0">
              <a:solidFill>
                <a:schemeClr val="accent1"/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Decoding</a:t>
            </a:r>
            <a:r>
              <a:rPr lang="en-US" smtClean="0"/>
              <a:t>: coming up with predictions based on the probabilities.</a:t>
            </a:r>
          </a:p>
        </p:txBody>
      </p:sp>
      <p:sp>
        <p:nvSpPr>
          <p:cNvPr id="4" name="Oval 3"/>
          <p:cNvSpPr/>
          <p:nvPr/>
        </p:nvSpPr>
        <p:spPr>
          <a:xfrm>
            <a:off x="10668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1336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cat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2004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sat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2672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on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3340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3246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mat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315200" y="4343400"/>
            <a:ext cx="8382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.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0668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DT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336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NN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2004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VBD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672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3340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DT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246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NN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315200" y="2971800"/>
            <a:ext cx="838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>
            <a:stCxn id="11" idx="2"/>
            <a:endCxn id="4" idx="0"/>
          </p:cNvCxnSpPr>
          <p:nvPr/>
        </p:nvCxnSpPr>
        <p:spPr>
          <a:xfrm rot="5400000">
            <a:off x="11811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2"/>
            <a:endCxn id="5" idx="0"/>
          </p:cNvCxnSpPr>
          <p:nvPr/>
        </p:nvCxnSpPr>
        <p:spPr>
          <a:xfrm rot="5400000">
            <a:off x="22479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2" idx="1"/>
          </p:cNvCxnSpPr>
          <p:nvPr/>
        </p:nvCxnSpPr>
        <p:spPr>
          <a:xfrm>
            <a:off x="19050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2"/>
            <a:endCxn id="6" idx="0"/>
          </p:cNvCxnSpPr>
          <p:nvPr/>
        </p:nvCxnSpPr>
        <p:spPr>
          <a:xfrm rot="5400000">
            <a:off x="33147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2" idx="3"/>
            <a:endCxn id="13" idx="1"/>
          </p:cNvCxnSpPr>
          <p:nvPr/>
        </p:nvCxnSpPr>
        <p:spPr>
          <a:xfrm>
            <a:off x="29718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4" idx="1"/>
            <a:endCxn id="13" idx="3"/>
          </p:cNvCxnSpPr>
          <p:nvPr/>
        </p:nvCxnSpPr>
        <p:spPr>
          <a:xfrm rot="10800000">
            <a:off x="40386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5" idx="1"/>
            <a:endCxn id="14" idx="3"/>
          </p:cNvCxnSpPr>
          <p:nvPr/>
        </p:nvCxnSpPr>
        <p:spPr>
          <a:xfrm rot="10800000">
            <a:off x="5105400" y="3352800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7" idx="0"/>
            <a:endCxn id="14" idx="2"/>
          </p:cNvCxnSpPr>
          <p:nvPr/>
        </p:nvCxnSpPr>
        <p:spPr>
          <a:xfrm rot="5400000" flipH="1" flipV="1">
            <a:off x="43815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5" idx="2"/>
            <a:endCxn id="8" idx="0"/>
          </p:cNvCxnSpPr>
          <p:nvPr/>
        </p:nvCxnSpPr>
        <p:spPr>
          <a:xfrm rot="5400000">
            <a:off x="54483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5" idx="3"/>
            <a:endCxn id="16" idx="1"/>
          </p:cNvCxnSpPr>
          <p:nvPr/>
        </p:nvCxnSpPr>
        <p:spPr>
          <a:xfrm>
            <a:off x="6172200" y="3352800"/>
            <a:ext cx="152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6" idx="2"/>
            <a:endCxn id="9" idx="0"/>
          </p:cNvCxnSpPr>
          <p:nvPr/>
        </p:nvCxnSpPr>
        <p:spPr>
          <a:xfrm rot="5400000">
            <a:off x="64389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6" idx="3"/>
            <a:endCxn id="17" idx="1"/>
          </p:cNvCxnSpPr>
          <p:nvPr/>
        </p:nvCxnSpPr>
        <p:spPr>
          <a:xfrm>
            <a:off x="7162800" y="3352800"/>
            <a:ext cx="152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0" idx="0"/>
            <a:endCxn id="17" idx="2"/>
          </p:cNvCxnSpPr>
          <p:nvPr/>
        </p:nvCxnSpPr>
        <p:spPr>
          <a:xfrm rot="5400000" flipH="1" flipV="1">
            <a:off x="7429500" y="4038600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1AA8F-784F-418F-9F87-0C0D2C384BAA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Synthetic Data: Results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9200" y="1981200"/>
          <a:ext cx="6858000" cy="3235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4500"/>
                <a:gridCol w="1714500"/>
                <a:gridCol w="1714500"/>
                <a:gridCol w="1714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Train 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mbria"/>
                        </a:rPr>
                        <a:t>Δ</a:t>
                      </a:r>
                      <a:r>
                        <a:rPr lang="en-US" dirty="0" smtClean="0">
                          <a:latin typeface="Cambria"/>
                        </a:rPr>
                        <a:t> </a:t>
                      </a:r>
                      <a:r>
                        <a:rPr lang="en-US" dirty="0" smtClean="0"/>
                        <a:t>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wins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Cambria"/>
                          <a:ea typeface="+mn-ea"/>
                          <a:cs typeface="+mn-cs"/>
                        </a:rPr>
                        <a:t>⦁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ties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Cambria"/>
                          <a:ea typeface="+mn-ea"/>
                          <a:cs typeface="+mn-cs"/>
                        </a:rPr>
                        <a:t>⦁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losses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MSE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ApprLogL</a:t>
                      </a:r>
                      <a:endParaRPr lang="en-US" dirty="0" smtClean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.71</a:t>
                      </a:r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MSE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smtClean="0"/>
                        <a:t>.</a:t>
                      </a:r>
                      <a:r>
                        <a:rPr lang="en-US" sz="1800" b="1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05</a:t>
                      </a:r>
                      <a:endParaRPr lang="en-US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mbria"/>
                          <a:ea typeface="+mn-ea"/>
                          <a:cs typeface="+mn-cs"/>
                        </a:rPr>
                        <a:t>⦁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mbria"/>
                          <a:ea typeface="+mn-ea"/>
                          <a:cs typeface="+mn-cs"/>
                        </a:rPr>
                        <a:t>⦁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Accuracy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ApprLogL</a:t>
                      </a:r>
                      <a:endParaRPr lang="en-US" dirty="0" smtClean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75</a:t>
                      </a:r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.01</a:t>
                      </a:r>
                      <a:endParaRPr lang="en-US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en-US" dirty="0" smtClean="0">
                          <a:latin typeface="Cambria"/>
                        </a:rPr>
                        <a:t>⦁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dirty="0" smtClean="0">
                          <a:latin typeface="Cambria"/>
                        </a:rPr>
                        <a:t>⦁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F-Score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ApprLogL</a:t>
                      </a:r>
                      <a:endParaRPr lang="en-US" dirty="0" smtClean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1.17</a:t>
                      </a:r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F-Score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.08</a:t>
                      </a:r>
                      <a:endParaRPr lang="en-US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mbria"/>
                          <a:ea typeface="+mn-ea"/>
                          <a:cs typeface="+mn-cs"/>
                        </a:rPr>
                        <a:t>⦁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mbria"/>
                          <a:ea typeface="+mn-ea"/>
                          <a:cs typeface="+mn-cs"/>
                        </a:rPr>
                        <a:t>⦁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ApprLogL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ApprLogL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8992E-0E7B-4E67-9C12-769D7C330A0A}" type="slidenum">
              <a:rPr lang="en-US"/>
              <a:pPr>
                <a:defRPr/>
              </a:pPr>
              <a:t>80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Synthetic Data: Introducing Structure Mismatch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C3E92-625F-46A5-8629-CD5E038640E4}" type="slidenum">
              <a:rPr lang="en-US"/>
              <a:pPr>
                <a:defRPr/>
              </a:pPr>
              <a:t>81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Synthetic Data: Varying Approximation Quality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61E88D-BC30-42B3-9202-70032D17D7DF}" type="slidenum">
              <a:rPr lang="en-US"/>
              <a:pPr>
                <a:defRPr/>
              </a:pPr>
              <a:t>82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Rectangle 179"/>
          <p:cNvSpPr/>
          <p:nvPr/>
        </p:nvSpPr>
        <p:spPr>
          <a:xfrm>
            <a:off x="4876800" y="2438400"/>
            <a:ext cx="38100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t</a:t>
            </a:r>
            <a:r>
              <a:rPr lang="en-US" sz="2400" baseline="-25000" dirty="0"/>
              <a:t>4</a:t>
            </a:r>
            <a:r>
              <a:rPr lang="en-US" sz="2400" dirty="0"/>
              <a:t>=t</a:t>
            </a:r>
            <a:r>
              <a:rPr lang="en-US" sz="2400" baseline="-25000" dirty="0"/>
              <a:t>2</a:t>
            </a:r>
            <a:r>
              <a:rPr lang="en-US" sz="2400" dirty="0"/>
              <a:t>*t</a:t>
            </a:r>
            <a:r>
              <a:rPr lang="en-US" sz="2400" baseline="-25000" dirty="0"/>
              <a:t>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Symbol"/>
              <a:buChar char="¶"/>
              <a:defRPr/>
            </a:pPr>
            <a:r>
              <a:rPr lang="en-US" sz="2400" dirty="0">
                <a:sym typeface="Symbol"/>
              </a:rPr>
              <a:t>V/t</a:t>
            </a:r>
            <a:r>
              <a:rPr lang="en-US" sz="2400" baseline="-25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= ( V/t</a:t>
            </a:r>
            <a:r>
              <a:rPr lang="en-US" sz="2400" baseline="-25000" dirty="0">
                <a:sym typeface="Symbol"/>
              </a:rPr>
              <a:t>4</a:t>
            </a:r>
            <a:r>
              <a:rPr lang="en-US" sz="2400" dirty="0">
                <a:sym typeface="Symbol"/>
              </a:rPr>
              <a:t>)*( t</a:t>
            </a:r>
            <a:r>
              <a:rPr lang="en-US" sz="2400" baseline="-25000" dirty="0">
                <a:sym typeface="Symbol"/>
              </a:rPr>
              <a:t>4</a:t>
            </a:r>
            <a:r>
              <a:rPr lang="en-US" sz="2400" dirty="0">
                <a:sym typeface="Symbol"/>
              </a:rPr>
              <a:t>/t</a:t>
            </a:r>
            <a:r>
              <a:rPr lang="en-US" sz="2400" baseline="-25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ym typeface="Symbol"/>
              </a:rPr>
              <a:t> V/t</a:t>
            </a:r>
            <a:r>
              <a:rPr lang="en-US" sz="2400" baseline="-25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=1*t</a:t>
            </a:r>
            <a:r>
              <a:rPr lang="en-US" sz="2400" baseline="-25000" dirty="0">
                <a:sym typeface="Symbol"/>
              </a:rPr>
              <a:t>2</a:t>
            </a:r>
            <a:endParaRPr lang="en-US" sz="2400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Automatic Differentiation in the Reverse Mode</a:t>
            </a:r>
            <a:endParaRPr lang="en-US" dirty="0"/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f(x,y) = xy</a:t>
            </a:r>
            <a:r>
              <a:rPr lang="en-US" baseline="30000" smtClean="0"/>
              <a:t>2</a:t>
            </a:r>
            <a:r>
              <a:rPr lang="en-US" smtClean="0"/>
              <a:t>        </a:t>
            </a:r>
            <a:r>
              <a:rPr lang="en-US" smtClean="0">
                <a:sym typeface="Symbol" pitchFamily="18" charset="2"/>
              </a:rPr>
              <a:t>f/x=?       f/y=?</a:t>
            </a:r>
            <a:endParaRPr lang="en-US" baseline="30000" smtClean="0"/>
          </a:p>
        </p:txBody>
      </p:sp>
      <p:sp>
        <p:nvSpPr>
          <p:cNvPr id="54" name="Rounded Rectangle 53"/>
          <p:cNvSpPr/>
          <p:nvPr/>
        </p:nvSpPr>
        <p:spPr>
          <a:xfrm>
            <a:off x="2667000" y="3276600"/>
            <a:ext cx="609600" cy="381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x</a:t>
            </a:r>
            <a:endParaRPr lang="en-US" dirty="0"/>
          </a:p>
        </p:txBody>
      </p:sp>
      <p:sp>
        <p:nvSpPr>
          <p:cNvPr id="56" name="Rounded Rectangle 55"/>
          <p:cNvSpPr/>
          <p:nvPr/>
        </p:nvSpPr>
        <p:spPr>
          <a:xfrm>
            <a:off x="2514600" y="3962400"/>
            <a:ext cx="9144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t</a:t>
            </a:r>
            <a:r>
              <a:rPr lang="en-US" sz="2000" baseline="-25000" dirty="0"/>
              <a:t>3</a:t>
            </a:r>
            <a:r>
              <a:rPr lang="en-US" sz="2000" dirty="0"/>
              <a:t>=x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1828800" y="4724400"/>
            <a:ext cx="10668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t</a:t>
            </a:r>
            <a:r>
              <a:rPr lang="en-US" sz="2000" baseline="-25000" dirty="0"/>
              <a:t>4</a:t>
            </a:r>
            <a:r>
              <a:rPr lang="en-US" sz="2000" dirty="0"/>
              <a:t>=xy</a:t>
            </a:r>
            <a:r>
              <a:rPr lang="en-US" sz="2000" baseline="30000" dirty="0"/>
              <a:t>2</a:t>
            </a:r>
            <a:endParaRPr lang="en-US" sz="2000" dirty="0"/>
          </a:p>
        </p:txBody>
      </p:sp>
      <p:sp>
        <p:nvSpPr>
          <p:cNvPr id="63" name="Rounded Rectangle 62"/>
          <p:cNvSpPr/>
          <p:nvPr/>
        </p:nvSpPr>
        <p:spPr>
          <a:xfrm>
            <a:off x="1295400" y="2667000"/>
            <a:ext cx="609600" cy="381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y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1219200" y="3276600"/>
            <a:ext cx="7620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t</a:t>
            </a:r>
            <a:r>
              <a:rPr lang="en-US" sz="2000" baseline="-25000" dirty="0"/>
              <a:t>1</a:t>
            </a:r>
            <a:r>
              <a:rPr lang="en-US" sz="2000" dirty="0"/>
              <a:t>=y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1219200" y="3962400"/>
            <a:ext cx="7620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t</a:t>
            </a:r>
            <a:r>
              <a:rPr lang="en-US" sz="2000" baseline="-25000" dirty="0"/>
              <a:t>2</a:t>
            </a:r>
            <a:r>
              <a:rPr lang="en-US" sz="2000" dirty="0"/>
              <a:t>=</a:t>
            </a:r>
            <a:r>
              <a:rPr lang="en-US" dirty="0"/>
              <a:t>y</a:t>
            </a:r>
            <a:r>
              <a:rPr lang="en-US" baseline="30000" dirty="0"/>
              <a:t>2</a:t>
            </a:r>
            <a:endParaRPr lang="en-US" dirty="0"/>
          </a:p>
        </p:txBody>
      </p:sp>
      <p:cxnSp>
        <p:nvCxnSpPr>
          <p:cNvPr id="67" name="Straight Connector 66"/>
          <p:cNvCxnSpPr>
            <a:stCxn id="54" idx="2"/>
            <a:endCxn id="56" idx="0"/>
          </p:cNvCxnSpPr>
          <p:nvPr/>
        </p:nvCxnSpPr>
        <p:spPr>
          <a:xfrm rot="5400000">
            <a:off x="2819400" y="3810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58" idx="0"/>
            <a:endCxn id="56" idx="2"/>
          </p:cNvCxnSpPr>
          <p:nvPr/>
        </p:nvCxnSpPr>
        <p:spPr>
          <a:xfrm rot="5400000" flipH="1" flipV="1">
            <a:off x="2476500" y="4229100"/>
            <a:ext cx="381000" cy="6096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58" idx="0"/>
            <a:endCxn id="65" idx="2"/>
          </p:cNvCxnSpPr>
          <p:nvPr/>
        </p:nvCxnSpPr>
        <p:spPr>
          <a:xfrm rot="16200000" flipV="1">
            <a:off x="1790700" y="4152900"/>
            <a:ext cx="381000" cy="7620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65" idx="0"/>
            <a:endCxn id="64" idx="2"/>
          </p:cNvCxnSpPr>
          <p:nvPr/>
        </p:nvCxnSpPr>
        <p:spPr>
          <a:xfrm rot="5400000" flipH="1" flipV="1">
            <a:off x="1447800" y="3810000"/>
            <a:ext cx="30480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64" idx="0"/>
            <a:endCxn id="63" idx="2"/>
          </p:cNvCxnSpPr>
          <p:nvPr/>
        </p:nvCxnSpPr>
        <p:spPr>
          <a:xfrm rot="5400000" flipH="1" flipV="1">
            <a:off x="1485900" y="3162300"/>
            <a:ext cx="22860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114800" y="5562600"/>
            <a:ext cx="1851025" cy="5238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mbria"/>
                <a:sym typeface="Symbol"/>
              </a:rPr>
              <a:t>ð</a:t>
            </a:r>
            <a:r>
              <a:rPr lang="en-US" sz="2800" dirty="0">
                <a:sym typeface="Symbol"/>
              </a:rPr>
              <a:t>(g)= V/g</a:t>
            </a:r>
            <a:endParaRPr lang="en-US" sz="2000" dirty="0"/>
          </a:p>
        </p:txBody>
      </p:sp>
      <p:sp>
        <p:nvSpPr>
          <p:cNvPr id="140" name="TextBox 139"/>
          <p:cNvSpPr txBox="1">
            <a:spLocks noChangeArrowheads="1"/>
          </p:cNvSpPr>
          <p:nvPr/>
        </p:nvSpPr>
        <p:spPr bwMode="auto">
          <a:xfrm>
            <a:off x="1281113" y="3657600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Gill Sans MT" pitchFamily="34" charset="0"/>
              </a:rPr>
              <a:t>^</a:t>
            </a:r>
          </a:p>
        </p:txBody>
      </p:sp>
      <p:sp>
        <p:nvSpPr>
          <p:cNvPr id="141" name="TextBox 140"/>
          <p:cNvSpPr txBox="1">
            <a:spLocks noChangeArrowheads="1"/>
          </p:cNvSpPr>
          <p:nvPr/>
        </p:nvSpPr>
        <p:spPr bwMode="auto">
          <a:xfrm>
            <a:off x="2133600" y="3973513"/>
            <a:ext cx="293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Gill Sans MT" pitchFamily="34" charset="0"/>
              </a:rPr>
              <a:t>*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6934200" y="3200400"/>
            <a:ext cx="990600" cy="381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Cambria"/>
                <a:sym typeface="Symbol"/>
              </a:rPr>
              <a:t>ð</a:t>
            </a:r>
            <a:r>
              <a:rPr lang="en-US" sz="2000" dirty="0" err="1"/>
              <a:t>x</a:t>
            </a:r>
            <a:r>
              <a:rPr lang="en-US" sz="2000" dirty="0"/>
              <a:t>=t</a:t>
            </a:r>
            <a:r>
              <a:rPr lang="en-US" sz="2000" baseline="-25000" dirty="0"/>
              <a:t>2</a:t>
            </a:r>
            <a:endParaRPr lang="en-US" baseline="-25000" dirty="0"/>
          </a:p>
        </p:txBody>
      </p:sp>
      <p:sp>
        <p:nvSpPr>
          <p:cNvPr id="143" name="Rounded Rectangle 142"/>
          <p:cNvSpPr/>
          <p:nvPr/>
        </p:nvSpPr>
        <p:spPr>
          <a:xfrm>
            <a:off x="6934200" y="3886200"/>
            <a:ext cx="9906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Cambria"/>
                <a:sym typeface="Symbol"/>
              </a:rPr>
              <a:t>ð</a:t>
            </a:r>
            <a:r>
              <a:rPr lang="en-US" sz="2000" dirty="0"/>
              <a:t>t</a:t>
            </a:r>
            <a:r>
              <a:rPr lang="en-US" sz="2000" baseline="-25000" dirty="0"/>
              <a:t>3</a:t>
            </a:r>
            <a:r>
              <a:rPr lang="en-US" sz="2000" dirty="0"/>
              <a:t>=t</a:t>
            </a:r>
            <a:r>
              <a:rPr lang="en-US" sz="2000" baseline="-25000" dirty="0"/>
              <a:t>2</a:t>
            </a:r>
            <a:endParaRPr lang="en-US" baseline="-25000" dirty="0"/>
          </a:p>
        </p:txBody>
      </p:sp>
      <p:sp>
        <p:nvSpPr>
          <p:cNvPr id="144" name="Rounded Rectangle 143"/>
          <p:cNvSpPr/>
          <p:nvPr/>
        </p:nvSpPr>
        <p:spPr>
          <a:xfrm>
            <a:off x="6248400" y="4648200"/>
            <a:ext cx="10668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Cambria"/>
                <a:sym typeface="Symbol"/>
              </a:rPr>
              <a:t>ð</a:t>
            </a:r>
            <a:r>
              <a:rPr lang="en-US" sz="2000" dirty="0"/>
              <a:t>t</a:t>
            </a:r>
            <a:r>
              <a:rPr lang="en-US" sz="2000" baseline="-25000" dirty="0"/>
              <a:t>4</a:t>
            </a:r>
            <a:r>
              <a:rPr lang="en-US" sz="2000" dirty="0"/>
              <a:t>=1</a:t>
            </a:r>
            <a:endParaRPr lang="en-US" sz="2000" dirty="0"/>
          </a:p>
        </p:txBody>
      </p:sp>
      <p:sp>
        <p:nvSpPr>
          <p:cNvPr id="145" name="Rounded Rectangle 144"/>
          <p:cNvSpPr/>
          <p:nvPr/>
        </p:nvSpPr>
        <p:spPr>
          <a:xfrm>
            <a:off x="5334000" y="2590800"/>
            <a:ext cx="1295400" cy="381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Cambria"/>
                <a:sym typeface="Symbol"/>
              </a:rPr>
              <a:t>ð</a:t>
            </a:r>
            <a:r>
              <a:rPr lang="en-US" sz="2000" dirty="0" err="1"/>
              <a:t>y</a:t>
            </a:r>
            <a:r>
              <a:rPr lang="en-US" sz="2000" dirty="0"/>
              <a:t>=</a:t>
            </a:r>
            <a:r>
              <a:rPr lang="en-US" dirty="0"/>
              <a:t>2t</a:t>
            </a:r>
            <a:r>
              <a:rPr lang="en-US" baseline="-25000" dirty="0"/>
              <a:t>1</a:t>
            </a:r>
            <a:r>
              <a:rPr lang="en-US" dirty="0"/>
              <a:t>t</a:t>
            </a:r>
            <a:r>
              <a:rPr lang="en-US" baseline="-25000" dirty="0"/>
              <a:t>3</a:t>
            </a:r>
            <a:endParaRPr lang="en-US" baseline="-25000" dirty="0"/>
          </a:p>
        </p:txBody>
      </p:sp>
      <p:sp>
        <p:nvSpPr>
          <p:cNvPr id="146" name="Rounded Rectangle 145"/>
          <p:cNvSpPr/>
          <p:nvPr/>
        </p:nvSpPr>
        <p:spPr>
          <a:xfrm>
            <a:off x="5334000" y="3200400"/>
            <a:ext cx="12954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Cambria"/>
                <a:sym typeface="Symbol"/>
              </a:rPr>
              <a:t>ð</a:t>
            </a:r>
            <a:r>
              <a:rPr lang="en-US" sz="2000" dirty="0"/>
              <a:t>t</a:t>
            </a:r>
            <a:r>
              <a:rPr lang="en-US" sz="2000" baseline="-25000" dirty="0"/>
              <a:t>1</a:t>
            </a:r>
            <a:r>
              <a:rPr lang="en-US" sz="2000" dirty="0"/>
              <a:t>=2t</a:t>
            </a:r>
            <a:r>
              <a:rPr lang="en-US" sz="2000" baseline="-25000" dirty="0"/>
              <a:t>1</a:t>
            </a:r>
            <a:r>
              <a:rPr lang="en-US" sz="2000" dirty="0"/>
              <a:t>t</a:t>
            </a:r>
            <a:r>
              <a:rPr lang="en-US" sz="2000" baseline="-25000" dirty="0"/>
              <a:t>3</a:t>
            </a:r>
            <a:endParaRPr lang="en-US" baseline="-25000" dirty="0"/>
          </a:p>
        </p:txBody>
      </p:sp>
      <p:sp>
        <p:nvSpPr>
          <p:cNvPr id="147" name="Rounded Rectangle 146"/>
          <p:cNvSpPr/>
          <p:nvPr/>
        </p:nvSpPr>
        <p:spPr>
          <a:xfrm>
            <a:off x="5410200" y="3886200"/>
            <a:ext cx="1143000" cy="38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Cambria"/>
                <a:sym typeface="Symbol"/>
              </a:rPr>
              <a:t>ð</a:t>
            </a:r>
            <a:r>
              <a:rPr lang="en-US" sz="2000" dirty="0"/>
              <a:t>t</a:t>
            </a:r>
            <a:r>
              <a:rPr lang="en-US" sz="2000" baseline="-25000" dirty="0"/>
              <a:t>2</a:t>
            </a:r>
            <a:r>
              <a:rPr lang="en-US" sz="2000" dirty="0"/>
              <a:t>=</a:t>
            </a:r>
            <a:r>
              <a:rPr lang="en-US" dirty="0"/>
              <a:t>t3</a:t>
            </a:r>
            <a:endParaRPr lang="en-US" dirty="0"/>
          </a:p>
        </p:txBody>
      </p:sp>
      <p:cxnSp>
        <p:nvCxnSpPr>
          <p:cNvPr id="148" name="Straight Connector 147"/>
          <p:cNvCxnSpPr>
            <a:stCxn id="142" idx="2"/>
            <a:endCxn id="143" idx="0"/>
          </p:cNvCxnSpPr>
          <p:nvPr/>
        </p:nvCxnSpPr>
        <p:spPr>
          <a:xfrm rot="5400000">
            <a:off x="7277100" y="37338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stCxn id="144" idx="0"/>
            <a:endCxn id="143" idx="2"/>
          </p:cNvCxnSpPr>
          <p:nvPr/>
        </p:nvCxnSpPr>
        <p:spPr>
          <a:xfrm rot="5400000" flipH="1" flipV="1">
            <a:off x="6915150" y="4133850"/>
            <a:ext cx="381000" cy="6477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44" idx="0"/>
            <a:endCxn id="147" idx="2"/>
          </p:cNvCxnSpPr>
          <p:nvPr/>
        </p:nvCxnSpPr>
        <p:spPr>
          <a:xfrm rot="16200000" flipV="1">
            <a:off x="6191250" y="4057650"/>
            <a:ext cx="381000" cy="8001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47" idx="0"/>
            <a:endCxn id="146" idx="2"/>
          </p:cNvCxnSpPr>
          <p:nvPr/>
        </p:nvCxnSpPr>
        <p:spPr>
          <a:xfrm rot="5400000" flipH="1" flipV="1">
            <a:off x="5829300" y="3733800"/>
            <a:ext cx="30480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46" idx="0"/>
            <a:endCxn id="145" idx="2"/>
          </p:cNvCxnSpPr>
          <p:nvPr/>
        </p:nvCxnSpPr>
        <p:spPr>
          <a:xfrm rot="5400000" flipH="1" flipV="1">
            <a:off x="5867400" y="3086100"/>
            <a:ext cx="22860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A821-EA15-438E-BEFA-52C333D0F287}" type="slidenum">
              <a:rPr lang="en-US"/>
              <a:pPr>
                <a:defRPr/>
              </a:pPr>
              <a:t>83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180" grpId="1" animBg="1"/>
      <p:bldP spid="54" grpId="0" animBg="1"/>
      <p:bldP spid="56" grpId="0" animBg="1"/>
      <p:bldP spid="58" grpId="0" animBg="1"/>
      <p:bldP spid="63" grpId="0" animBg="1"/>
      <p:bldP spid="64" grpId="0" animBg="1"/>
      <p:bldP spid="65" grpId="0" animBg="1"/>
      <p:bldP spid="100" grpId="0" animBg="1"/>
      <p:bldP spid="140" grpId="0"/>
      <p:bldP spid="141" grpId="0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Minimum-Risk Training of </a:t>
            </a:r>
            <a:r>
              <a:rPr lang="en-US" u="sng" dirty="0" smtClean="0">
                <a:solidFill>
                  <a:schemeClr val="accent1"/>
                </a:solidFill>
              </a:rPr>
              <a:t>Approximate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/>
              <a:t>CRF-Based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/>
              <a:t>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General CRFs:</a:t>
            </a:r>
            <a:r>
              <a:rPr lang="en-US" dirty="0" smtClean="0"/>
              <a:t> Unrestricted model structure.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Inference is intractable.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Learning?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075B4-4E7D-4101-856D-2EB605E75EB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grpSp>
        <p:nvGrpSpPr>
          <p:cNvPr id="22532" name="Group 93"/>
          <p:cNvGrpSpPr>
            <a:grpSpLocks/>
          </p:cNvGrpSpPr>
          <p:nvPr/>
        </p:nvGrpSpPr>
        <p:grpSpPr bwMode="auto">
          <a:xfrm>
            <a:off x="2667000" y="2205038"/>
            <a:ext cx="3052763" cy="2752725"/>
            <a:chOff x="2667000" y="2204719"/>
            <a:chExt cx="3053081" cy="2753362"/>
          </a:xfrm>
        </p:grpSpPr>
        <p:sp>
          <p:nvSpPr>
            <p:cNvPr id="4" name="Oval 3"/>
            <p:cNvSpPr/>
            <p:nvPr/>
          </p:nvSpPr>
          <p:spPr>
            <a:xfrm>
              <a:off x="2667000" y="2819223"/>
              <a:ext cx="614427" cy="614505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1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3810119" y="2204719"/>
              <a:ext cx="614427" cy="61450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2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886327" y="3195548"/>
              <a:ext cx="614427" cy="61450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4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00892" y="2890678"/>
              <a:ext cx="614426" cy="614504"/>
            </a:xfrm>
            <a:prstGeom prst="ellips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Y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3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667000" y="4267358"/>
              <a:ext cx="614427" cy="61450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X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1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86327" y="4267358"/>
              <a:ext cx="614427" cy="61450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X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2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105654" y="4343576"/>
              <a:ext cx="614427" cy="61450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000000"/>
                  </a:solidFill>
                </a:rPr>
                <a:t>X</a:t>
              </a:r>
              <a:r>
                <a:rPr lang="en-US" sz="2200" baseline="-25000" dirty="0">
                  <a:solidFill>
                    <a:srgbClr val="000000"/>
                  </a:solidFill>
                </a:rPr>
                <a:t>3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grpSp>
          <p:nvGrpSpPr>
            <p:cNvPr id="22540" name="Group 29"/>
            <p:cNvGrpSpPr>
              <a:grpSpLocks/>
            </p:cNvGrpSpPr>
            <p:nvPr/>
          </p:nvGrpSpPr>
          <p:grpSpPr bwMode="auto">
            <a:xfrm>
              <a:off x="2895600" y="3434081"/>
              <a:ext cx="152400" cy="452119"/>
              <a:chOff x="2895600" y="3439161"/>
              <a:chExt cx="152400" cy="452119"/>
            </a:xfrm>
          </p:grpSpPr>
          <p:cxnSp>
            <p:nvCxnSpPr>
              <p:cNvPr id="12" name="Straight Connector 11"/>
              <p:cNvCxnSpPr>
                <a:stCxn id="4" idx="4"/>
                <a:endCxn id="13" idx="0"/>
              </p:cNvCxnSpPr>
              <p:nvPr/>
            </p:nvCxnSpPr>
            <p:spPr>
              <a:xfrm flipH="1">
                <a:off x="2971832" y="3438808"/>
                <a:ext cx="3175" cy="30010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/>
              <p:cNvSpPr/>
              <p:nvPr/>
            </p:nvSpPr>
            <p:spPr>
              <a:xfrm>
                <a:off x="2895624" y="3738915"/>
                <a:ext cx="152416" cy="15243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541" name="Group 30"/>
            <p:cNvGrpSpPr>
              <a:grpSpLocks/>
            </p:cNvGrpSpPr>
            <p:nvPr/>
          </p:nvGrpSpPr>
          <p:grpSpPr bwMode="auto">
            <a:xfrm>
              <a:off x="4114800" y="3810000"/>
              <a:ext cx="152400" cy="304800"/>
              <a:chOff x="2819400" y="3510281"/>
              <a:chExt cx="152400" cy="304800"/>
            </a:xfrm>
          </p:grpSpPr>
          <p:cxnSp>
            <p:nvCxnSpPr>
              <p:cNvPr id="15" name="Straight Connector 14"/>
              <p:cNvCxnSpPr>
                <a:stCxn id="6" idx="4"/>
                <a:endCxn id="16" idx="0"/>
              </p:cNvCxnSpPr>
              <p:nvPr/>
            </p:nvCxnSpPr>
            <p:spPr>
              <a:xfrm flipH="1">
                <a:off x="2895759" y="3510333"/>
                <a:ext cx="3175" cy="1524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ectangle 15"/>
              <p:cNvSpPr/>
              <p:nvPr/>
            </p:nvSpPr>
            <p:spPr>
              <a:xfrm>
                <a:off x="2819551" y="3662769"/>
                <a:ext cx="152416" cy="152436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542" name="Group 35"/>
            <p:cNvGrpSpPr>
              <a:grpSpLocks/>
            </p:cNvGrpSpPr>
            <p:nvPr/>
          </p:nvGrpSpPr>
          <p:grpSpPr bwMode="auto">
            <a:xfrm>
              <a:off x="5334000" y="3505200"/>
              <a:ext cx="152400" cy="457200"/>
              <a:chOff x="2895600" y="3434081"/>
              <a:chExt cx="152400" cy="457200"/>
            </a:xfrm>
          </p:grpSpPr>
          <p:cxnSp>
            <p:nvCxnSpPr>
              <p:cNvPr id="18" name="Straight Connector 17"/>
              <p:cNvCxnSpPr>
                <a:stCxn id="7" idx="4"/>
                <a:endCxn id="19" idx="0"/>
              </p:cNvCxnSpPr>
              <p:nvPr/>
            </p:nvCxnSpPr>
            <p:spPr>
              <a:xfrm>
                <a:off x="2968911" y="3434063"/>
                <a:ext cx="3175" cy="30487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895878" y="3738934"/>
                <a:ext cx="152416" cy="15243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543" name="Group 43"/>
            <p:cNvGrpSpPr>
              <a:grpSpLocks/>
            </p:cNvGrpSpPr>
            <p:nvPr/>
          </p:nvGrpSpPr>
          <p:grpSpPr bwMode="auto">
            <a:xfrm>
              <a:off x="3429000" y="2514600"/>
              <a:ext cx="385370" cy="274879"/>
              <a:chOff x="2891232" y="3812541"/>
              <a:chExt cx="385370" cy="274879"/>
            </a:xfrm>
          </p:grpSpPr>
          <p:cxnSp>
            <p:nvCxnSpPr>
              <p:cNvPr id="21" name="Straight Connector 20"/>
              <p:cNvCxnSpPr>
                <a:endCxn id="22" idx="3"/>
              </p:cNvCxnSpPr>
              <p:nvPr/>
            </p:nvCxnSpPr>
            <p:spPr>
              <a:xfrm flipH="1">
                <a:off x="3043727" y="3812294"/>
                <a:ext cx="233387" cy="19848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891311" y="3934560"/>
                <a:ext cx="152416" cy="15243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544" name="Group 48"/>
            <p:cNvGrpSpPr>
              <a:grpSpLocks/>
            </p:cNvGrpSpPr>
            <p:nvPr/>
          </p:nvGrpSpPr>
          <p:grpSpPr bwMode="auto">
            <a:xfrm>
              <a:off x="4424681" y="2512060"/>
              <a:ext cx="450381" cy="307340"/>
              <a:chOff x="2510945" y="4114801"/>
              <a:chExt cx="455581" cy="307340"/>
            </a:xfrm>
          </p:grpSpPr>
          <p:cxnSp>
            <p:nvCxnSpPr>
              <p:cNvPr id="24" name="Straight Connector 23"/>
              <p:cNvCxnSpPr>
                <a:stCxn id="25" idx="1"/>
                <a:endCxn id="5" idx="6"/>
              </p:cNvCxnSpPr>
              <p:nvPr/>
            </p:nvCxnSpPr>
            <p:spPr>
              <a:xfrm flipH="1" flipV="1">
                <a:off x="2510808" y="4115506"/>
                <a:ext cx="303533" cy="23024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814341" y="4269529"/>
                <a:ext cx="152570" cy="15243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545" name="Group 53"/>
            <p:cNvGrpSpPr>
              <a:grpSpLocks/>
            </p:cNvGrpSpPr>
            <p:nvPr/>
          </p:nvGrpSpPr>
          <p:grpSpPr bwMode="auto">
            <a:xfrm>
              <a:off x="4500881" y="3276600"/>
              <a:ext cx="375919" cy="226060"/>
              <a:chOff x="2663345" y="3888741"/>
              <a:chExt cx="375919" cy="226060"/>
            </a:xfrm>
          </p:grpSpPr>
          <p:cxnSp>
            <p:nvCxnSpPr>
              <p:cNvPr id="27" name="Straight Connector 26"/>
              <p:cNvCxnSpPr>
                <a:stCxn id="28" idx="1"/>
                <a:endCxn id="6" idx="6"/>
              </p:cNvCxnSpPr>
              <p:nvPr/>
            </p:nvCxnSpPr>
            <p:spPr>
              <a:xfrm flipH="1">
                <a:off x="2663218" y="3964888"/>
                <a:ext cx="223860" cy="14925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27"/>
              <p:cNvSpPr/>
              <p:nvPr/>
            </p:nvSpPr>
            <p:spPr>
              <a:xfrm>
                <a:off x="2887078" y="3888670"/>
                <a:ext cx="152416" cy="15243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546" name="Group 57"/>
            <p:cNvGrpSpPr>
              <a:grpSpLocks/>
            </p:cNvGrpSpPr>
            <p:nvPr/>
          </p:nvGrpSpPr>
          <p:grpSpPr bwMode="auto">
            <a:xfrm>
              <a:off x="3191662" y="3344055"/>
              <a:ext cx="465934" cy="136336"/>
              <a:chOff x="2414443" y="4289415"/>
              <a:chExt cx="529396" cy="162820"/>
            </a:xfrm>
          </p:grpSpPr>
          <p:cxnSp>
            <p:nvCxnSpPr>
              <p:cNvPr id="30" name="Straight Connector 29"/>
              <p:cNvCxnSpPr>
                <a:stCxn id="31" idx="1"/>
                <a:endCxn id="4" idx="5"/>
              </p:cNvCxnSpPr>
              <p:nvPr/>
            </p:nvCxnSpPr>
            <p:spPr>
              <a:xfrm flipH="1" flipV="1">
                <a:off x="2413611" y="4290314"/>
                <a:ext cx="357175" cy="8533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/>
              <p:cNvSpPr/>
              <p:nvPr/>
            </p:nvSpPr>
            <p:spPr>
              <a:xfrm>
                <a:off x="2770786" y="4299796"/>
                <a:ext cx="173176" cy="151706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3657703" y="2971658"/>
              <a:ext cx="152416" cy="15243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9" name="Straight Connector 38"/>
            <p:cNvCxnSpPr>
              <a:stCxn id="5" idx="3"/>
              <a:endCxn id="36" idx="0"/>
            </p:cNvCxnSpPr>
            <p:nvPr/>
          </p:nvCxnSpPr>
          <p:spPr>
            <a:xfrm flipH="1">
              <a:off x="3733911" y="2728715"/>
              <a:ext cx="166705" cy="24294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1"/>
              <a:endCxn id="36" idx="2"/>
            </p:cNvCxnSpPr>
            <p:nvPr/>
          </p:nvCxnSpPr>
          <p:spPr>
            <a:xfrm flipH="1" flipV="1">
              <a:off x="3733911" y="3124094"/>
              <a:ext cx="242913" cy="16196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36" idx="1"/>
              <a:endCxn id="4" idx="6"/>
            </p:cNvCxnSpPr>
            <p:nvPr/>
          </p:nvCxnSpPr>
          <p:spPr>
            <a:xfrm flipH="1">
              <a:off x="3281427" y="3047876"/>
              <a:ext cx="376276" cy="7939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22" idx="1"/>
              <a:endCxn id="4" idx="7"/>
            </p:cNvCxnSpPr>
            <p:nvPr/>
          </p:nvCxnSpPr>
          <p:spPr>
            <a:xfrm flipH="1">
              <a:off x="3190930" y="2712837"/>
              <a:ext cx="238150" cy="19689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25" idx="3"/>
              <a:endCxn id="7" idx="1"/>
            </p:cNvCxnSpPr>
            <p:nvPr/>
          </p:nvCxnSpPr>
          <p:spPr>
            <a:xfrm>
              <a:off x="4875443" y="2743006"/>
              <a:ext cx="314358" cy="2381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19" idx="2"/>
              <a:endCxn id="10" idx="0"/>
            </p:cNvCxnSpPr>
            <p:nvPr/>
          </p:nvCxnSpPr>
          <p:spPr>
            <a:xfrm>
              <a:off x="5410486" y="3962488"/>
              <a:ext cx="1588" cy="3810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16" idx="2"/>
              <a:endCxn id="9" idx="0"/>
            </p:cNvCxnSpPr>
            <p:nvPr/>
          </p:nvCxnSpPr>
          <p:spPr>
            <a:xfrm>
              <a:off x="4191159" y="4114923"/>
              <a:ext cx="3175" cy="15243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13" idx="2"/>
              <a:endCxn id="8" idx="0"/>
            </p:cNvCxnSpPr>
            <p:nvPr/>
          </p:nvCxnSpPr>
          <p:spPr>
            <a:xfrm>
              <a:off x="2971832" y="3886270"/>
              <a:ext cx="3175" cy="3810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6" idx="2"/>
              <a:endCxn id="31" idx="3"/>
            </p:cNvCxnSpPr>
            <p:nvPr/>
          </p:nvCxnSpPr>
          <p:spPr>
            <a:xfrm flipH="1" flipV="1">
              <a:off x="3657703" y="3416261"/>
              <a:ext cx="228624" cy="8574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28" idx="3"/>
              <a:endCxn id="7" idx="2"/>
            </p:cNvCxnSpPr>
            <p:nvPr/>
          </p:nvCxnSpPr>
          <p:spPr>
            <a:xfrm flipV="1">
              <a:off x="4877030" y="3197136"/>
              <a:ext cx="223861" cy="15561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18606</TotalTime>
  <Words>2685</Words>
  <Application>Microsoft Office PowerPoint</Application>
  <PresentationFormat>On-screen Show (4:3)</PresentationFormat>
  <Paragraphs>817</Paragraphs>
  <Slides>83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91" baseType="lpstr">
      <vt:lpstr>Gill Sans MT</vt:lpstr>
      <vt:lpstr>Arial</vt:lpstr>
      <vt:lpstr>Calibri</vt:lpstr>
      <vt:lpstr>Cambria</vt:lpstr>
      <vt:lpstr>Symbol</vt:lpstr>
      <vt:lpstr>Office Theme</vt:lpstr>
      <vt:lpstr>Office Theme</vt:lpstr>
      <vt:lpstr>Equation</vt:lpstr>
      <vt:lpstr>Minimum-Risk Training of Approximate CRF-Based NLP Systems</vt:lpstr>
      <vt:lpstr>Overview</vt:lpstr>
      <vt:lpstr>Minimum-Risk Training of Approximate CRF-Based NLP Systems</vt:lpstr>
      <vt:lpstr>Minimum-Risk Training of Approximate CRF-Based NLP Systems</vt:lpstr>
      <vt:lpstr>Minimum-Risk Training of Approximate CRF-Based NLP Systems</vt:lpstr>
      <vt:lpstr>Minimum-Risk Training of Approximate CRF-Based NLP Systems</vt:lpstr>
      <vt:lpstr>Minimum-Risk Training of Approximate CRF-Based NLP Systems</vt:lpstr>
      <vt:lpstr>Minimum-Risk Training of Approximate CRF-Based NLP Systems</vt:lpstr>
      <vt:lpstr>Minimum-Risk Training of Approximate  CRF-Based NLP Systems</vt:lpstr>
      <vt:lpstr>General CRFs</vt:lpstr>
      <vt:lpstr>Minimum-Risk Training of Approximate CRF-Based NLP Systems</vt:lpstr>
      <vt:lpstr>Minimum-Risk Training of Approximate CRF-Based NLP Systems</vt:lpstr>
      <vt:lpstr>Minimum-Risk Training of Approximate CRF-Based NLP Systems</vt:lpstr>
      <vt:lpstr>Minimum-Risk Training of Approximate CRF-Based NLP Systems</vt:lpstr>
      <vt:lpstr>Optimization Criteria</vt:lpstr>
      <vt:lpstr>Optimization Criteria</vt:lpstr>
      <vt:lpstr>Optimization Criteria</vt:lpstr>
      <vt:lpstr>Optimization Criteria</vt:lpstr>
      <vt:lpstr>Minimum-Risk Training of Approximate CRF-Based NLP Systems through Back Propagation</vt:lpstr>
      <vt:lpstr>Our Contributions</vt:lpstr>
      <vt:lpstr>The Rest of this Talk</vt:lpstr>
      <vt:lpstr>Experimental Evaluation</vt:lpstr>
      <vt:lpstr>Implementation</vt:lpstr>
      <vt:lpstr>Specifics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Modeling Congressional Votes</vt:lpstr>
      <vt:lpstr>Information Extraction from Semi-Structured Text</vt:lpstr>
      <vt:lpstr>Information Extraction from Semi-Structured Text</vt:lpstr>
      <vt:lpstr>Skip-Chain CRF for Info Extraction</vt:lpstr>
      <vt:lpstr>Semi-Structured Information Extraction</vt:lpstr>
      <vt:lpstr>Semi-Structured Information Extraction</vt:lpstr>
      <vt:lpstr>Semi-Structured Information Extraction</vt:lpstr>
      <vt:lpstr>Semi-Structured Information Extraction</vt:lpstr>
      <vt:lpstr>Collective Multi-Label Classification</vt:lpstr>
      <vt:lpstr>Collective Multi-Label Classification</vt:lpstr>
      <vt:lpstr>Collective Multi-Label Classification</vt:lpstr>
      <vt:lpstr>Collective Multi-Label Classification</vt:lpstr>
      <vt:lpstr>Multi-Label Classification</vt:lpstr>
      <vt:lpstr>Multi-Label Classification</vt:lpstr>
      <vt:lpstr>Multi-Label Classification</vt:lpstr>
      <vt:lpstr>Multi-Label Classification</vt:lpstr>
      <vt:lpstr>Summary</vt:lpstr>
      <vt:lpstr>ERMA training</vt:lpstr>
      <vt:lpstr>Back-Propagation of Error for Empirical Risk Minimization</vt:lpstr>
      <vt:lpstr>Back-Propagation of Error for Empirical Risk Minimization</vt:lpstr>
      <vt:lpstr>Back-Propagation of Error for Empirical Risk Minimization</vt:lpstr>
      <vt:lpstr>Back-Propagation of Error for Empirical Risk Minimization</vt:lpstr>
      <vt:lpstr>Back-Propagation of Error for Empirical Risk Minimization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Error Back-Propagation</vt:lpstr>
      <vt:lpstr>The Forward Pass</vt:lpstr>
      <vt:lpstr>The Backward Pass</vt:lpstr>
      <vt:lpstr>Gradient-Based Optimization</vt:lpstr>
      <vt:lpstr>Minimum-Risk Training of Approximate CRF-Based NLP Systems</vt:lpstr>
      <vt:lpstr>What can ERMA do for you?</vt:lpstr>
      <vt:lpstr>Thank you. Questions?</vt:lpstr>
      <vt:lpstr>Deterministic Annealing</vt:lpstr>
      <vt:lpstr>Linear-Chain CRFs for Sequences</vt:lpstr>
      <vt:lpstr>Synthetic Data</vt:lpstr>
      <vt:lpstr>Synthetic Data: Results</vt:lpstr>
      <vt:lpstr>Synthetic Data: Introducing Structure Mismatch</vt:lpstr>
      <vt:lpstr>Synthetic Data: Varying Approximation Quality</vt:lpstr>
      <vt:lpstr>Automatic Differentiation in the Reverse Mode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Natural Language with Minimum-Risk Trained CRFs</dc:title>
  <dc:creator>ves</dc:creator>
  <cp:lastModifiedBy>Jason Eisner</cp:lastModifiedBy>
  <cp:revision>64</cp:revision>
  <dcterms:created xsi:type="dcterms:W3CDTF">2011-04-14T02:20:54Z</dcterms:created>
  <dcterms:modified xsi:type="dcterms:W3CDTF">2012-06-30T11:02:09Z</dcterms:modified>
</cp:coreProperties>
</file>