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67" r:id="rId12"/>
    <p:sldId id="270" r:id="rId13"/>
    <p:sldId id="271" r:id="rId14"/>
    <p:sldId id="272" r:id="rId15"/>
    <p:sldId id="273" r:id="rId16"/>
    <p:sldId id="276" r:id="rId17"/>
    <p:sldId id="277" r:id="rId18"/>
    <p:sldId id="278" r:id="rId19"/>
    <p:sldId id="279" r:id="rId20"/>
    <p:sldId id="280" r:id="rId21"/>
    <p:sldId id="283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67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ygwin\home\ves\papers\erm-bbp\svn\evidence-specific-crf\hoi50_K200_k4_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MSE vs. Number</a:t>
            </a:r>
            <a:r>
              <a:rPr lang="en-US" baseline="0"/>
              <a:t> of Messages</a:t>
            </a:r>
            <a:endParaRPr lang="en-US"/>
          </a:p>
        </c:rich>
      </c:tx>
    </c:title>
    <c:plotArea>
      <c:layout/>
      <c:scatterChart>
        <c:scatterStyle val="lineMarker"/>
        <c:ser>
          <c:idx val="0"/>
          <c:order val="0"/>
          <c:tx>
            <c:v>L1</c:v>
          </c:tx>
          <c:xVal>
            <c:numRef>
              <c:f>Sheet1!$B$2:$B$7</c:f>
              <c:numCache>
                <c:formatCode>General</c:formatCode>
                <c:ptCount val="6"/>
                <c:pt idx="0">
                  <c:v>4424574</c:v>
                </c:pt>
                <c:pt idx="1">
                  <c:v>4424574</c:v>
                </c:pt>
                <c:pt idx="2">
                  <c:v>4380584</c:v>
                </c:pt>
                <c:pt idx="3">
                  <c:v>3948416</c:v>
                </c:pt>
                <c:pt idx="4">
                  <c:v>1588476</c:v>
                </c:pt>
                <c:pt idx="5">
                  <c:v>14072</c:v>
                </c:pt>
              </c:numCache>
            </c:numRef>
          </c:xVal>
          <c:yVal>
            <c:numRef>
              <c:f>Sheet1!$C$2:$C$7</c:f>
              <c:numCache>
                <c:formatCode>General</c:formatCode>
                <c:ptCount val="6"/>
                <c:pt idx="0">
                  <c:v>0.19890000000000005</c:v>
                </c:pt>
                <c:pt idx="1">
                  <c:v>0.19640000000000005</c:v>
                </c:pt>
                <c:pt idx="2">
                  <c:v>0.21770000000000006</c:v>
                </c:pt>
                <c:pt idx="3">
                  <c:v>0.23319999999999999</c:v>
                </c:pt>
                <c:pt idx="4">
                  <c:v>0.24800000000000005</c:v>
                </c:pt>
                <c:pt idx="5">
                  <c:v>0.25</c:v>
                </c:pt>
              </c:numCache>
            </c:numRef>
          </c:yVal>
        </c:ser>
        <c:ser>
          <c:idx val="1"/>
          <c:order val="1"/>
          <c:tx>
            <c:v>ES</c:v>
          </c:tx>
          <c:xVal>
            <c:numRef>
              <c:f>Sheet1!$E$2:$E$6</c:f>
              <c:numCache>
                <c:formatCode>General</c:formatCode>
                <c:ptCount val="5"/>
                <c:pt idx="0">
                  <c:v>0</c:v>
                </c:pt>
                <c:pt idx="1">
                  <c:v>2732066</c:v>
                </c:pt>
                <c:pt idx="2">
                  <c:v>3157506</c:v>
                </c:pt>
                <c:pt idx="3">
                  <c:v>4021602</c:v>
                </c:pt>
                <c:pt idx="4">
                  <c:v>4424574</c:v>
                </c:pt>
              </c:numCache>
            </c:numRef>
          </c:xVal>
          <c:yVal>
            <c:numRef>
              <c:f>Sheet1!$F$2:$F$6</c:f>
              <c:numCache>
                <c:formatCode>General</c:formatCode>
                <c:ptCount val="5"/>
                <c:pt idx="0">
                  <c:v>0.25</c:v>
                </c:pt>
                <c:pt idx="1">
                  <c:v>0.22250000000000003</c:v>
                </c:pt>
                <c:pt idx="2">
                  <c:v>0.21480000000000005</c:v>
                </c:pt>
                <c:pt idx="3">
                  <c:v>0.20230000000000001</c:v>
                </c:pt>
                <c:pt idx="4">
                  <c:v>0.19030000000000002</c:v>
                </c:pt>
              </c:numCache>
            </c:numRef>
          </c:yVal>
        </c:ser>
        <c:axId val="59905920"/>
        <c:axId val="59907456"/>
      </c:scatterChart>
      <c:valAx>
        <c:axId val="59905920"/>
        <c:scaling>
          <c:orientation val="minMax"/>
        </c:scaling>
        <c:axPos val="b"/>
        <c:numFmt formatCode="General" sourceLinked="1"/>
        <c:tickLblPos val="nextTo"/>
        <c:crossAx val="59907456"/>
        <c:crosses val="autoZero"/>
        <c:crossBetween val="midCat"/>
      </c:valAx>
      <c:valAx>
        <c:axId val="59907456"/>
        <c:scaling>
          <c:orientation val="minMax"/>
          <c:max val="0.26"/>
          <c:min val="0.19000000000000003"/>
        </c:scaling>
        <c:axPos val="l"/>
        <c:majorGridlines/>
        <c:numFmt formatCode="General" sourceLinked="1"/>
        <c:tickLblPos val="nextTo"/>
        <c:crossAx val="59905920"/>
        <c:crosses val="autoZero"/>
        <c:crossBetween val="midCat"/>
      </c:valAx>
    </c:plotArea>
    <c:legend>
      <c:legendPos val="tr"/>
      <c:overlay val="1"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6954F-51F6-4576-8BD2-5804CEEAE383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B40DE-623D-4107-B218-3693A56E8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B6E3C-0EA0-46EB-8D4E-0E15B86F827A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BB266-3A24-4790-934D-489C15C83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763C5-47B4-4FB4-BFC5-709D7F4A1A34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A4DDE-A161-491A-ABB0-8969575D9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B6738-8438-44C0-B951-827FDFA8B69D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E5EEF-41B0-416E-A849-2B4EEDEC0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B79FE-6B7C-4DA8-B4C8-068CB4C46E84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8DF29-3C58-4307-AA97-AC89AD908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66351-4E98-4FAB-9570-C8D97157902B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D4046-0DED-4DA4-8F12-CBEC2D9AC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2D65D-5CE2-4C27-8E0D-9A8D9CF2983B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D0B87-A265-4BE4-8184-C8830678B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C7961-FED5-486B-9D4C-C01F3371260E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F0746-79A8-4D85-951B-90C202B32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FCBE9-63F0-4277-B665-D70CF000013D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90FB-C281-4E70-BA19-4BEAA45A4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A6C9-6766-489A-A97C-784F98E9E002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065BB-D25C-4E98-983A-46503843C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F12AC-9C43-42D7-B16E-ED0C01E3FE08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42757-695C-4B6E-BC61-4B1FC2270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5F4531-239E-45F8-85F3-E6615C398C60}" type="datetimeFigureOut">
              <a:rPr lang="en-US"/>
              <a:pPr>
                <a:defRPr/>
              </a:pPr>
              <a:t>6/30/2012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E897C7-61AB-4B1C-876F-34F423405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Fast and Accurate MRFs through Evidence-Specific Structures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Veselin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Stoyanov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Jason Eisner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HLT/COE and CLSP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Johns Hopkins University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Evidence Specific Structures through Gates</a:t>
            </a:r>
            <a:endParaRPr lang="en-US" dirty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Each gate is a classifier that decides whether the corresponding factor should be on or off</a:t>
            </a:r>
          </a:p>
          <a:p>
            <a:pPr lvl="1"/>
            <a:r>
              <a:rPr lang="en-US" smtClean="0"/>
              <a:t>Using features of the observation pattern and/or the observed values</a:t>
            </a:r>
          </a:p>
          <a:p>
            <a:r>
              <a:rPr lang="en-US" smtClean="0"/>
              <a:t>Inference time can be expressed as a function of the number of gates that are on</a:t>
            </a:r>
          </a:p>
          <a:p>
            <a:r>
              <a:rPr lang="en-US" smtClean="0"/>
              <a:t>Gates can also be partially on:</a:t>
            </a:r>
          </a:p>
          <a:p>
            <a:pPr lvl="1"/>
            <a:r>
              <a:rPr lang="en-US" smtClean="0"/>
              <a:t>Damp messages over the corresponding factors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Two-step test-time process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1. Compute gate values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587" name="Group 47"/>
          <p:cNvGrpSpPr>
            <a:grpSpLocks/>
          </p:cNvGrpSpPr>
          <p:nvPr/>
        </p:nvGrpSpPr>
        <p:grpSpPr bwMode="auto">
          <a:xfrm>
            <a:off x="5105400" y="4495800"/>
            <a:ext cx="1066800" cy="1600200"/>
            <a:chOff x="3124200" y="2971800"/>
            <a:chExt cx="1066800" cy="16002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214313" cy="546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88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>
                  <a:solidFill>
                    <a:srgbClr val="D96709"/>
                  </a:solidFill>
                </a:rPr>
                <a:t>G</a:t>
              </a:r>
              <a:r>
                <a:rPr lang="en-US" sz="2200" b="1" baseline="-2500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89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90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91" name="Group 73"/>
          <p:cNvGrpSpPr>
            <a:grpSpLocks/>
          </p:cNvGrpSpPr>
          <p:nvPr/>
        </p:nvGrpSpPr>
        <p:grpSpPr bwMode="auto">
          <a:xfrm>
            <a:off x="3124200" y="3810000"/>
            <a:ext cx="1219200" cy="1295400"/>
            <a:chOff x="3124200" y="2971800"/>
            <a:chExt cx="1219200" cy="1295400"/>
          </a:xfrm>
        </p:grpSpPr>
        <p:sp>
          <p:nvSpPr>
            <p:cNvPr id="75" name="Rectangle 74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1"/>
              <a:endCxn id="75" idx="2"/>
            </p:cNvCxnSpPr>
            <p:nvPr/>
          </p:nvCxnSpPr>
          <p:spPr>
            <a:xfrm flipH="1" flipV="1">
              <a:off x="3390900" y="3505200"/>
              <a:ext cx="366713" cy="241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92" name="Group 80"/>
          <p:cNvGrpSpPr>
            <a:grpSpLocks/>
          </p:cNvGrpSpPr>
          <p:nvPr/>
        </p:nvGrpSpPr>
        <p:grpSpPr bwMode="auto">
          <a:xfrm>
            <a:off x="3886200" y="3581400"/>
            <a:ext cx="1295400" cy="990600"/>
            <a:chOff x="2362200" y="2514600"/>
            <a:chExt cx="1295400" cy="990600"/>
          </a:xfrm>
        </p:grpSpPr>
        <p:sp>
          <p:nvSpPr>
            <p:cNvPr id="82" name="Rectangle 81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82" idx="1"/>
            </p:cNvCxnSpPr>
            <p:nvPr/>
          </p:nvCxnSpPr>
          <p:spPr>
            <a:xfrm>
              <a:off x="2947988" y="3035300"/>
              <a:ext cx="176212" cy="203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93" name="Group 92"/>
          <p:cNvGrpSpPr>
            <a:grpSpLocks/>
          </p:cNvGrpSpPr>
          <p:nvPr/>
        </p:nvGrpSpPr>
        <p:grpSpPr bwMode="auto">
          <a:xfrm>
            <a:off x="3048000" y="2133600"/>
            <a:ext cx="685800" cy="1371600"/>
            <a:chOff x="3048000" y="2133600"/>
            <a:chExt cx="685800" cy="1371600"/>
          </a:xfrm>
        </p:grpSpPr>
        <p:sp>
          <p:nvSpPr>
            <p:cNvPr id="94" name="Rectangle 9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94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594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>
            <a:stCxn id="74" idx="3"/>
            <a:endCxn id="95" idx="2"/>
          </p:cNvCxnSpPr>
          <p:nvPr/>
        </p:nvCxnSpPr>
        <p:spPr>
          <a:xfrm flipV="1">
            <a:off x="2819400" y="2438400"/>
            <a:ext cx="2286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90800" y="2819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0" name="Straight Connector 79"/>
          <p:cNvCxnSpPr>
            <a:stCxn id="74" idx="1"/>
            <a:endCxn id="4" idx="0"/>
          </p:cNvCxnSpPr>
          <p:nvPr/>
        </p:nvCxnSpPr>
        <p:spPr>
          <a:xfrm flipH="1">
            <a:off x="2209800" y="2933700"/>
            <a:ext cx="3810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9" idx="3"/>
            <a:endCxn id="8" idx="0"/>
          </p:cNvCxnSpPr>
          <p:nvPr/>
        </p:nvCxnSpPr>
        <p:spPr>
          <a:xfrm>
            <a:off x="4267200" y="2552700"/>
            <a:ext cx="3048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4038600" y="2438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0" name="Straight Connector 89"/>
          <p:cNvCxnSpPr>
            <a:stCxn id="89" idx="1"/>
            <a:endCxn id="95" idx="6"/>
          </p:cNvCxnSpPr>
          <p:nvPr/>
        </p:nvCxnSpPr>
        <p:spPr>
          <a:xfrm flipH="1" flipV="1">
            <a:off x="3733800" y="2438400"/>
            <a:ext cx="304800" cy="114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Two-step test-time process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2. Run inference on the active factors 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611" name="Group 47"/>
          <p:cNvGrpSpPr>
            <a:grpSpLocks/>
          </p:cNvGrpSpPr>
          <p:nvPr/>
        </p:nvGrpSpPr>
        <p:grpSpPr bwMode="auto">
          <a:xfrm>
            <a:off x="5105400" y="4495800"/>
            <a:ext cx="1066800" cy="1600200"/>
            <a:chOff x="3124200" y="2971800"/>
            <a:chExt cx="1066800" cy="16002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214313" cy="546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2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3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4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5" name="Group 73"/>
          <p:cNvGrpSpPr>
            <a:grpSpLocks/>
          </p:cNvGrpSpPr>
          <p:nvPr/>
        </p:nvGrpSpPr>
        <p:grpSpPr bwMode="auto">
          <a:xfrm>
            <a:off x="3124200" y="3810000"/>
            <a:ext cx="1219200" cy="1295400"/>
            <a:chOff x="3124200" y="2971800"/>
            <a:chExt cx="1219200" cy="1295400"/>
          </a:xfrm>
        </p:grpSpPr>
        <p:sp>
          <p:nvSpPr>
            <p:cNvPr id="75" name="Rectangle 74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1"/>
              <a:endCxn id="75" idx="2"/>
            </p:cNvCxnSpPr>
            <p:nvPr/>
          </p:nvCxnSpPr>
          <p:spPr>
            <a:xfrm flipH="1" flipV="1">
              <a:off x="3390900" y="3505200"/>
              <a:ext cx="366713" cy="241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6" name="Group 80"/>
          <p:cNvGrpSpPr>
            <a:grpSpLocks/>
          </p:cNvGrpSpPr>
          <p:nvPr/>
        </p:nvGrpSpPr>
        <p:grpSpPr bwMode="auto">
          <a:xfrm>
            <a:off x="3886200" y="3581400"/>
            <a:ext cx="1295400" cy="990600"/>
            <a:chOff x="2362200" y="2514600"/>
            <a:chExt cx="1295400" cy="990600"/>
          </a:xfrm>
        </p:grpSpPr>
        <p:sp>
          <p:nvSpPr>
            <p:cNvPr id="82" name="Rectangle 81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82" idx="1"/>
            </p:cNvCxnSpPr>
            <p:nvPr/>
          </p:nvCxnSpPr>
          <p:spPr>
            <a:xfrm>
              <a:off x="2947988" y="3035300"/>
              <a:ext cx="176212" cy="203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7" name="Group 92"/>
          <p:cNvGrpSpPr>
            <a:grpSpLocks/>
          </p:cNvGrpSpPr>
          <p:nvPr/>
        </p:nvGrpSpPr>
        <p:grpSpPr bwMode="auto">
          <a:xfrm>
            <a:off x="3048000" y="2133600"/>
            <a:ext cx="685800" cy="1371600"/>
            <a:chOff x="3048000" y="2133600"/>
            <a:chExt cx="685800" cy="1371600"/>
          </a:xfrm>
        </p:grpSpPr>
        <p:sp>
          <p:nvSpPr>
            <p:cNvPr id="94" name="Rectangle 9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94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618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>
            <a:stCxn id="74" idx="3"/>
            <a:endCxn id="95" idx="2"/>
          </p:cNvCxnSpPr>
          <p:nvPr/>
        </p:nvCxnSpPr>
        <p:spPr>
          <a:xfrm flipV="1">
            <a:off x="2819400" y="2438400"/>
            <a:ext cx="2286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90800" y="2819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0" name="Straight Connector 79"/>
          <p:cNvCxnSpPr>
            <a:stCxn id="74" idx="1"/>
            <a:endCxn id="4" idx="0"/>
          </p:cNvCxnSpPr>
          <p:nvPr/>
        </p:nvCxnSpPr>
        <p:spPr>
          <a:xfrm flipH="1">
            <a:off x="2209800" y="2933700"/>
            <a:ext cx="3810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9" idx="3"/>
            <a:endCxn id="8" idx="0"/>
          </p:cNvCxnSpPr>
          <p:nvPr/>
        </p:nvCxnSpPr>
        <p:spPr>
          <a:xfrm>
            <a:off x="4267200" y="2552700"/>
            <a:ext cx="3048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4038600" y="2438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0" name="Straight Connector 89"/>
          <p:cNvCxnSpPr>
            <a:stCxn id="89" idx="1"/>
            <a:endCxn id="95" idx="6"/>
          </p:cNvCxnSpPr>
          <p:nvPr/>
        </p:nvCxnSpPr>
        <p:spPr>
          <a:xfrm flipH="1" flipV="1">
            <a:off x="3733800" y="2438400"/>
            <a:ext cx="304800" cy="114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Two-step test-time process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2. Run inference on the active factors 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5624" name="Group 47"/>
          <p:cNvGrpSpPr>
            <a:grpSpLocks/>
          </p:cNvGrpSpPr>
          <p:nvPr/>
        </p:nvGrpSpPr>
        <p:grpSpPr bwMode="auto">
          <a:xfrm>
            <a:off x="5105400" y="4495800"/>
            <a:ext cx="1066800" cy="1600200"/>
            <a:chOff x="3124200" y="2971800"/>
            <a:chExt cx="1066800" cy="16002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214313" cy="546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625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626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627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628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Two-step test-time process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2. Run inference on the active factors 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6648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6649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6650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Two-step test-time process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2. Run inference on the active factors 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Gates are Random Variables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We can define an MRF over the gates: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707" name="Group 47"/>
          <p:cNvGrpSpPr>
            <a:grpSpLocks/>
          </p:cNvGrpSpPr>
          <p:nvPr/>
        </p:nvGrpSpPr>
        <p:grpSpPr bwMode="auto">
          <a:xfrm>
            <a:off x="5105400" y="4495800"/>
            <a:ext cx="1066800" cy="1600200"/>
            <a:chOff x="3124200" y="2971800"/>
            <a:chExt cx="1066800" cy="16002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214313" cy="546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08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09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10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11" name="Group 73"/>
          <p:cNvGrpSpPr>
            <a:grpSpLocks/>
          </p:cNvGrpSpPr>
          <p:nvPr/>
        </p:nvGrpSpPr>
        <p:grpSpPr bwMode="auto">
          <a:xfrm>
            <a:off x="3124200" y="3810000"/>
            <a:ext cx="1219200" cy="1295400"/>
            <a:chOff x="3124200" y="2971800"/>
            <a:chExt cx="1219200" cy="1295400"/>
          </a:xfrm>
        </p:grpSpPr>
        <p:sp>
          <p:nvSpPr>
            <p:cNvPr id="75" name="Rectangle 74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1"/>
              <a:endCxn id="75" idx="2"/>
            </p:cNvCxnSpPr>
            <p:nvPr/>
          </p:nvCxnSpPr>
          <p:spPr>
            <a:xfrm flipH="1" flipV="1">
              <a:off x="3390900" y="3505200"/>
              <a:ext cx="366713" cy="241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12" name="Group 80"/>
          <p:cNvGrpSpPr>
            <a:grpSpLocks/>
          </p:cNvGrpSpPr>
          <p:nvPr/>
        </p:nvGrpSpPr>
        <p:grpSpPr bwMode="auto">
          <a:xfrm>
            <a:off x="3886200" y="3581400"/>
            <a:ext cx="1295400" cy="990600"/>
            <a:chOff x="2362200" y="2514600"/>
            <a:chExt cx="1295400" cy="990600"/>
          </a:xfrm>
        </p:grpSpPr>
        <p:sp>
          <p:nvSpPr>
            <p:cNvPr id="82" name="Rectangle 81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82" idx="1"/>
            </p:cNvCxnSpPr>
            <p:nvPr/>
          </p:nvCxnSpPr>
          <p:spPr>
            <a:xfrm>
              <a:off x="2947988" y="3035300"/>
              <a:ext cx="176212" cy="203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13" name="Group 92"/>
          <p:cNvGrpSpPr>
            <a:grpSpLocks/>
          </p:cNvGrpSpPr>
          <p:nvPr/>
        </p:nvGrpSpPr>
        <p:grpSpPr bwMode="auto">
          <a:xfrm>
            <a:off x="3048000" y="2133600"/>
            <a:ext cx="685800" cy="1371600"/>
            <a:chOff x="3048000" y="2133600"/>
            <a:chExt cx="685800" cy="1371600"/>
          </a:xfrm>
        </p:grpSpPr>
        <p:sp>
          <p:nvSpPr>
            <p:cNvPr id="94" name="Rectangle 9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94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8714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>
            <a:stCxn id="74" idx="3"/>
            <a:endCxn id="95" idx="2"/>
          </p:cNvCxnSpPr>
          <p:nvPr/>
        </p:nvCxnSpPr>
        <p:spPr>
          <a:xfrm flipV="1">
            <a:off x="2819400" y="2438400"/>
            <a:ext cx="2286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90800" y="2819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0" name="Straight Connector 79"/>
          <p:cNvCxnSpPr>
            <a:stCxn id="74" idx="1"/>
            <a:endCxn id="4" idx="0"/>
          </p:cNvCxnSpPr>
          <p:nvPr/>
        </p:nvCxnSpPr>
        <p:spPr>
          <a:xfrm flipH="1">
            <a:off x="2209800" y="2933700"/>
            <a:ext cx="3810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9" idx="3"/>
            <a:endCxn id="8" idx="0"/>
          </p:cNvCxnSpPr>
          <p:nvPr/>
        </p:nvCxnSpPr>
        <p:spPr>
          <a:xfrm>
            <a:off x="4267200" y="2552700"/>
            <a:ext cx="3048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4038600" y="2438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0" name="Straight Connector 89"/>
          <p:cNvCxnSpPr>
            <a:stCxn id="89" idx="1"/>
            <a:endCxn id="95" idx="6"/>
          </p:cNvCxnSpPr>
          <p:nvPr/>
        </p:nvCxnSpPr>
        <p:spPr>
          <a:xfrm flipH="1" flipV="1">
            <a:off x="3733800" y="2438400"/>
            <a:ext cx="304800" cy="114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Gates are Random Variables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We can define an MRF over the gates: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grpSp>
        <p:nvGrpSpPr>
          <p:cNvPr id="29705" name="Group 47"/>
          <p:cNvGrpSpPr>
            <a:grpSpLocks/>
          </p:cNvGrpSpPr>
          <p:nvPr/>
        </p:nvGrpSpPr>
        <p:grpSpPr bwMode="auto">
          <a:xfrm>
            <a:off x="5372100" y="4953000"/>
            <a:ext cx="800100" cy="1143000"/>
            <a:chOff x="3390900" y="3429000"/>
            <a:chExt cx="800100" cy="1143000"/>
          </a:xfrm>
        </p:grpSpPr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136" idx="2"/>
            </p:cNvCxnSpPr>
            <p:nvPr/>
          </p:nvCxnSpPr>
          <p:spPr>
            <a:xfrm flipH="1" flipV="1">
              <a:off x="3390900" y="3429000"/>
              <a:ext cx="214313" cy="622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706" name="Group 48"/>
          <p:cNvGrpSpPr>
            <a:grpSpLocks/>
          </p:cNvGrpSpPr>
          <p:nvPr/>
        </p:nvGrpSpPr>
        <p:grpSpPr bwMode="auto">
          <a:xfrm>
            <a:off x="4953000" y="2286000"/>
            <a:ext cx="685800" cy="990600"/>
            <a:chOff x="3048000" y="2133600"/>
            <a:chExt cx="685800" cy="990600"/>
          </a:xfrm>
        </p:grpSpPr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155" idx="0"/>
            </p:cNvCxnSpPr>
            <p:nvPr/>
          </p:nvCxnSpPr>
          <p:spPr>
            <a:xfrm>
              <a:off x="3390900" y="2743200"/>
              <a:ext cx="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707" name="Group 52"/>
          <p:cNvGrpSpPr>
            <a:grpSpLocks/>
          </p:cNvGrpSpPr>
          <p:nvPr/>
        </p:nvGrpSpPr>
        <p:grpSpPr bwMode="auto">
          <a:xfrm>
            <a:off x="6553200" y="4343400"/>
            <a:ext cx="1295400" cy="609600"/>
            <a:chOff x="3581400" y="2895600"/>
            <a:chExt cx="1295400" cy="609600"/>
          </a:xfrm>
        </p:grpSpPr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143" idx="3"/>
            </p:cNvCxnSpPr>
            <p:nvPr/>
          </p:nvCxnSpPr>
          <p:spPr>
            <a:xfrm flipH="1">
              <a:off x="3581400" y="3200400"/>
              <a:ext cx="609600" cy="1905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Oval 65"/>
          <p:cNvSpPr/>
          <p:nvPr/>
        </p:nvSpPr>
        <p:spPr>
          <a:xfrm>
            <a:off x="990600" y="4343400"/>
            <a:ext cx="685800" cy="6096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b="1" dirty="0">
                <a:solidFill>
                  <a:srgbClr val="D96709"/>
                </a:solidFill>
              </a:rPr>
              <a:t>G</a:t>
            </a:r>
            <a:r>
              <a:rPr lang="en-US" sz="2200" b="1" baseline="-25000" dirty="0">
                <a:solidFill>
                  <a:srgbClr val="D96709"/>
                </a:solidFill>
              </a:rPr>
              <a:t>4</a:t>
            </a:r>
            <a:endParaRPr lang="en-US" sz="2200" b="1" baseline="-25000" dirty="0">
              <a:solidFill>
                <a:srgbClr val="D96709"/>
              </a:solidFill>
            </a:endParaRPr>
          </a:p>
        </p:txBody>
      </p:sp>
      <p:grpSp>
        <p:nvGrpSpPr>
          <p:cNvPr id="29709" name="Group 73"/>
          <p:cNvGrpSpPr>
            <a:grpSpLocks/>
          </p:cNvGrpSpPr>
          <p:nvPr/>
        </p:nvGrpSpPr>
        <p:grpSpPr bwMode="auto">
          <a:xfrm>
            <a:off x="3657600" y="3352800"/>
            <a:ext cx="914400" cy="1752600"/>
            <a:chOff x="3657600" y="2514600"/>
            <a:chExt cx="914400" cy="1752600"/>
          </a:xfrm>
        </p:grpSpPr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0"/>
              <a:endCxn id="8" idx="4"/>
            </p:cNvCxnSpPr>
            <p:nvPr/>
          </p:nvCxnSpPr>
          <p:spPr>
            <a:xfrm flipV="1">
              <a:off x="4000500" y="2514600"/>
              <a:ext cx="571500" cy="1143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710" name="Group 80"/>
          <p:cNvGrpSpPr>
            <a:grpSpLocks/>
          </p:cNvGrpSpPr>
          <p:nvPr/>
        </p:nvGrpSpPr>
        <p:grpSpPr bwMode="auto">
          <a:xfrm>
            <a:off x="3886200" y="3581400"/>
            <a:ext cx="685800" cy="1524000"/>
            <a:chOff x="2362200" y="2514600"/>
            <a:chExt cx="685800" cy="1524000"/>
          </a:xfrm>
        </p:grpSpPr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7" idx="0"/>
            </p:cNvCxnSpPr>
            <p:nvPr/>
          </p:nvCxnSpPr>
          <p:spPr>
            <a:xfrm>
              <a:off x="2947988" y="3035300"/>
              <a:ext cx="100012" cy="1003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711" name="Group 92"/>
          <p:cNvGrpSpPr>
            <a:grpSpLocks/>
          </p:cNvGrpSpPr>
          <p:nvPr/>
        </p:nvGrpSpPr>
        <p:grpSpPr bwMode="auto">
          <a:xfrm>
            <a:off x="3048000" y="2133600"/>
            <a:ext cx="685800" cy="990600"/>
            <a:chOff x="3048000" y="2133600"/>
            <a:chExt cx="685800" cy="990600"/>
          </a:xfrm>
        </p:grpSpPr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128" idx="0"/>
            </p:cNvCxnSpPr>
            <p:nvPr/>
          </p:nvCxnSpPr>
          <p:spPr>
            <a:xfrm>
              <a:off x="3390900" y="2743200"/>
              <a:ext cx="762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712" name="Group 99"/>
          <p:cNvGrpSpPr>
            <a:grpSpLocks/>
          </p:cNvGrpSpPr>
          <p:nvPr/>
        </p:nvGrpSpPr>
        <p:grpSpPr bwMode="auto">
          <a:xfrm>
            <a:off x="3771900" y="5638800"/>
            <a:ext cx="1104900" cy="838200"/>
            <a:chOff x="3390900" y="3352800"/>
            <a:chExt cx="1104900" cy="838200"/>
          </a:xfrm>
        </p:grpSpPr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62" idx="2"/>
            </p:cNvCxnSpPr>
            <p:nvPr/>
          </p:nvCxnSpPr>
          <p:spPr>
            <a:xfrm flipH="1" flipV="1">
              <a:off x="3390900" y="3352800"/>
              <a:ext cx="419100" cy="5334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>
            <a:stCxn id="74" idx="3"/>
            <a:endCxn id="95" idx="2"/>
          </p:cNvCxnSpPr>
          <p:nvPr/>
        </p:nvCxnSpPr>
        <p:spPr>
          <a:xfrm flipV="1">
            <a:off x="2819400" y="2438400"/>
            <a:ext cx="2286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90800" y="2819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0" name="Straight Connector 79"/>
          <p:cNvCxnSpPr>
            <a:stCxn id="74" idx="1"/>
            <a:endCxn id="4" idx="0"/>
          </p:cNvCxnSpPr>
          <p:nvPr/>
        </p:nvCxnSpPr>
        <p:spPr>
          <a:xfrm flipH="1">
            <a:off x="2209800" y="2933700"/>
            <a:ext cx="3810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9" idx="3"/>
            <a:endCxn id="8" idx="0"/>
          </p:cNvCxnSpPr>
          <p:nvPr/>
        </p:nvCxnSpPr>
        <p:spPr>
          <a:xfrm>
            <a:off x="4267200" y="2552700"/>
            <a:ext cx="3048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4038600" y="2438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0" name="Straight Connector 89"/>
          <p:cNvCxnSpPr>
            <a:stCxn id="89" idx="1"/>
            <a:endCxn id="95" idx="6"/>
          </p:cNvCxnSpPr>
          <p:nvPr/>
        </p:nvCxnSpPr>
        <p:spPr>
          <a:xfrm flipH="1" flipV="1">
            <a:off x="3733800" y="2438400"/>
            <a:ext cx="304800" cy="114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83" idx="0"/>
            <a:endCxn id="8" idx="3"/>
          </p:cNvCxnSpPr>
          <p:nvPr/>
        </p:nvCxnSpPr>
        <p:spPr>
          <a:xfrm flipV="1">
            <a:off x="4229100" y="3263900"/>
            <a:ext cx="127000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83" idx="6"/>
            <a:endCxn id="5" idx="2"/>
          </p:cNvCxnSpPr>
          <p:nvPr/>
        </p:nvCxnSpPr>
        <p:spPr>
          <a:xfrm>
            <a:off x="4572000" y="3886200"/>
            <a:ext cx="10668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6" idx="7"/>
            <a:endCxn id="76" idx="2"/>
          </p:cNvCxnSpPr>
          <p:nvPr/>
        </p:nvCxnSpPr>
        <p:spPr>
          <a:xfrm flipV="1">
            <a:off x="3111500" y="4800600"/>
            <a:ext cx="546100" cy="469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33528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9" name="Straight Connector 128"/>
          <p:cNvCxnSpPr>
            <a:stCxn id="128" idx="2"/>
            <a:endCxn id="83" idx="1"/>
          </p:cNvCxnSpPr>
          <p:nvPr/>
        </p:nvCxnSpPr>
        <p:spPr>
          <a:xfrm>
            <a:off x="3467100" y="3352800"/>
            <a:ext cx="519113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5257800" y="4724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7" name="Straight Connector 136"/>
          <p:cNvCxnSpPr>
            <a:stCxn id="136" idx="1"/>
            <a:endCxn id="83" idx="6"/>
          </p:cNvCxnSpPr>
          <p:nvPr/>
        </p:nvCxnSpPr>
        <p:spPr>
          <a:xfrm flipH="1" flipV="1">
            <a:off x="4572000" y="3886200"/>
            <a:ext cx="685800" cy="952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3" name="Rectangle 142"/>
          <p:cNvSpPr/>
          <p:nvPr/>
        </p:nvSpPr>
        <p:spPr>
          <a:xfrm>
            <a:off x="6324600" y="4724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4" name="Straight Connector 143"/>
          <p:cNvCxnSpPr>
            <a:stCxn id="143" idx="1"/>
            <a:endCxn id="39" idx="0"/>
          </p:cNvCxnSpPr>
          <p:nvPr/>
        </p:nvCxnSpPr>
        <p:spPr>
          <a:xfrm flipH="1">
            <a:off x="5829300" y="4838700"/>
            <a:ext cx="495300" cy="647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6" name="Straight Connector 155"/>
          <p:cNvCxnSpPr>
            <a:stCxn id="155" idx="1"/>
          </p:cNvCxnSpPr>
          <p:nvPr/>
        </p:nvCxnSpPr>
        <p:spPr>
          <a:xfrm flipH="1">
            <a:off x="4572000" y="3390900"/>
            <a:ext cx="609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6" name="Straight Connector 165"/>
          <p:cNvCxnSpPr>
            <a:stCxn id="162" idx="0"/>
            <a:endCxn id="76" idx="3"/>
          </p:cNvCxnSpPr>
          <p:nvPr/>
        </p:nvCxnSpPr>
        <p:spPr>
          <a:xfrm flipH="1" flipV="1">
            <a:off x="3757613" y="5016500"/>
            <a:ext cx="14287" cy="393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71" idx="0"/>
            <a:endCxn id="95" idx="3"/>
          </p:cNvCxnSpPr>
          <p:nvPr/>
        </p:nvCxnSpPr>
        <p:spPr>
          <a:xfrm flipV="1">
            <a:off x="3086100" y="2654300"/>
            <a:ext cx="61913" cy="774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1" name="Rectangle 170"/>
          <p:cNvSpPr/>
          <p:nvPr/>
        </p:nvSpPr>
        <p:spPr>
          <a:xfrm>
            <a:off x="2971800" y="3429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2" name="Straight Connector 171"/>
          <p:cNvCxnSpPr>
            <a:stCxn id="171" idx="2"/>
            <a:endCxn id="76" idx="0"/>
          </p:cNvCxnSpPr>
          <p:nvPr/>
        </p:nvCxnSpPr>
        <p:spPr>
          <a:xfrm>
            <a:off x="3086100" y="3657600"/>
            <a:ext cx="914400" cy="838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stCxn id="180" idx="3"/>
            <a:endCxn id="76" idx="1"/>
          </p:cNvCxnSpPr>
          <p:nvPr/>
        </p:nvCxnSpPr>
        <p:spPr>
          <a:xfrm>
            <a:off x="3048000" y="4076700"/>
            <a:ext cx="709613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0" name="Rectangle 179"/>
          <p:cNvSpPr/>
          <p:nvPr/>
        </p:nvSpPr>
        <p:spPr>
          <a:xfrm>
            <a:off x="2819400" y="3962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1" name="Straight Connector 180"/>
          <p:cNvCxnSpPr>
            <a:stCxn id="180" idx="1"/>
            <a:endCxn id="4" idx="6"/>
          </p:cNvCxnSpPr>
          <p:nvPr/>
        </p:nvCxnSpPr>
        <p:spPr>
          <a:xfrm flipH="1" flipV="1">
            <a:off x="2514600" y="3733800"/>
            <a:ext cx="3048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187" idx="3"/>
            <a:endCxn id="95" idx="1"/>
          </p:cNvCxnSpPr>
          <p:nvPr/>
        </p:nvCxnSpPr>
        <p:spPr>
          <a:xfrm flipV="1">
            <a:off x="2286000" y="2222500"/>
            <a:ext cx="862013" cy="406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2057400" y="2514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8" name="Straight Connector 187"/>
          <p:cNvCxnSpPr>
            <a:stCxn id="187" idx="1"/>
            <a:endCxn id="66" idx="0"/>
          </p:cNvCxnSpPr>
          <p:nvPr/>
        </p:nvCxnSpPr>
        <p:spPr>
          <a:xfrm flipH="1">
            <a:off x="1333500" y="2628900"/>
            <a:ext cx="723900" cy="1714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95" idx="3"/>
            <a:endCxn id="102" idx="3"/>
          </p:cNvCxnSpPr>
          <p:nvPr/>
        </p:nvCxnSpPr>
        <p:spPr>
          <a:xfrm>
            <a:off x="2819400" y="6286500"/>
            <a:ext cx="1471613" cy="101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5" name="Rectangle 194"/>
          <p:cNvSpPr/>
          <p:nvPr/>
        </p:nvSpPr>
        <p:spPr>
          <a:xfrm>
            <a:off x="2590800" y="6172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96" name="Straight Connector 195"/>
          <p:cNvCxnSpPr>
            <a:stCxn id="195" idx="1"/>
            <a:endCxn id="66" idx="4"/>
          </p:cNvCxnSpPr>
          <p:nvPr/>
        </p:nvCxnSpPr>
        <p:spPr>
          <a:xfrm flipH="1" flipV="1">
            <a:off x="1333500" y="4953000"/>
            <a:ext cx="1257300" cy="1333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objective:</a:t>
            </a:r>
          </a:p>
          <a:p>
            <a:pPr lvl="1"/>
            <a:r>
              <a:rPr lang="en-US" smtClean="0"/>
              <a:t>Learn MRF parameters and gate features that minimize a measure of accuracy and speed on training data: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r>
              <a:rPr lang="en-US" smtClean="0"/>
              <a:t>We will use ERMA </a:t>
            </a:r>
            <a:r>
              <a:rPr lang="en-US" sz="2000" smtClean="0"/>
              <a:t>[Stoyanov, Ropson and Eisner,2011] </a:t>
            </a:r>
            <a:r>
              <a:rPr lang="en-US" smtClean="0"/>
              <a:t>to jointly learn the MRF and gate parameters</a:t>
            </a:r>
          </a:p>
          <a:p>
            <a:pPr lvl="2">
              <a:buFont typeface="Arial" charset="0"/>
              <a:buNone/>
            </a:pPr>
            <a:endParaRPr lang="en-US" smtClean="0"/>
          </a:p>
          <a:p>
            <a:pPr lvl="2"/>
            <a:endParaRPr lang="en-US" smtClean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657600"/>
            <a:ext cx="3267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ERMA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Empirical Risk Minimization under Approximations</a:t>
            </a:r>
          </a:p>
          <a:p>
            <a:pPr lvl="1"/>
            <a:r>
              <a:rPr lang="en-US" smtClean="0"/>
              <a:t>An algorithm for learning in graphical models that will be used with approximations</a:t>
            </a:r>
          </a:p>
          <a:p>
            <a:pPr lvl="1"/>
            <a:r>
              <a:rPr lang="en-US" smtClean="0"/>
              <a:t>Uses back-propagation of error to compute gradients of loss with respect to parameters</a:t>
            </a:r>
          </a:p>
          <a:p>
            <a:pPr lvl="1"/>
            <a:r>
              <a:rPr lang="en-US" smtClean="0"/>
              <a:t>A local optimizer to find parameters that (locally) minimize loss</a:t>
            </a:r>
          </a:p>
          <a:p>
            <a:pPr lvl="2">
              <a:buFont typeface="Arial" charset="0"/>
              <a:buNone/>
            </a:pPr>
            <a:endParaRPr lang="en-US" smtClean="0"/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Evidence-Specific MRFs?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mtClean="0"/>
              <a:t>Data may be missing heterogeneously.</a:t>
            </a:r>
          </a:p>
          <a:p>
            <a:pPr lvl="1"/>
            <a:r>
              <a:rPr lang="en-US" smtClean="0"/>
              <a:t>For example, the relational case.</a:t>
            </a:r>
          </a:p>
          <a:p>
            <a:r>
              <a:rPr lang="en-US" smtClean="0"/>
              <a:t>We want to learn evidence specific structures in order to:</a:t>
            </a:r>
          </a:p>
          <a:p>
            <a:pPr lvl="1"/>
            <a:r>
              <a:rPr lang="en-US" smtClean="0"/>
              <a:t>Improve accuracy (under approximate inference)</a:t>
            </a:r>
          </a:p>
          <a:p>
            <a:pPr lvl="1"/>
            <a:r>
              <a:rPr lang="en-US" smtClean="0"/>
              <a:t>Speed up inference (while keeping accuracy high)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Experiments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Gill Sans MT" pitchFamily="34" charset="0"/>
              </a:rPr>
              <a:t>Synthetic data</a:t>
            </a:r>
          </a:p>
          <a:p>
            <a:pPr lvl="1"/>
            <a:r>
              <a:rPr lang="en-US" smtClean="0">
                <a:latin typeface="Gill Sans MT" pitchFamily="34" charset="0"/>
              </a:rPr>
              <a:t>Sample a random 4-ary MRF</a:t>
            </a:r>
          </a:p>
          <a:p>
            <a:pPr lvl="1"/>
            <a:r>
              <a:rPr lang="en-US" smtClean="0">
                <a:latin typeface="Gill Sans MT" pitchFamily="34" charset="0"/>
              </a:rPr>
              <a:t>Sample training and test data. </a:t>
            </a:r>
          </a:p>
          <a:p>
            <a:pPr lvl="1"/>
            <a:r>
              <a:rPr lang="en-US" smtClean="0">
                <a:latin typeface="Gill Sans MT" pitchFamily="34" charset="0"/>
              </a:rPr>
              <a:t>Forget the structure.</a:t>
            </a:r>
          </a:p>
          <a:p>
            <a:pPr lvl="1"/>
            <a:r>
              <a:rPr lang="en-US" smtClean="0">
                <a:latin typeface="Gill Sans MT" pitchFamily="34" charset="0"/>
              </a:rPr>
              <a:t>Start learning with a fully connected but binary graph.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Experiments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Gill Sans MT" pitchFamily="34" charset="0"/>
              </a:rPr>
              <a:t>Gate features</a:t>
            </a:r>
          </a:p>
          <a:p>
            <a:pPr lvl="1"/>
            <a:r>
              <a:rPr lang="en-US" smtClean="0">
                <a:latin typeface="Gill Sans MT" pitchFamily="34" charset="0"/>
              </a:rPr>
              <a:t>A conjunction of factor id and r.v. values</a:t>
            </a:r>
          </a:p>
          <a:p>
            <a:pPr lvl="2"/>
            <a:r>
              <a:rPr lang="en-US" smtClean="0">
                <a:latin typeface="Gill Sans MT" pitchFamily="34" charset="0"/>
              </a:rPr>
              <a:t>Say G</a:t>
            </a:r>
            <a:r>
              <a:rPr lang="en-US" baseline="-25000" smtClean="0">
                <a:latin typeface="Gill Sans MT" pitchFamily="34" charset="0"/>
              </a:rPr>
              <a:t>AB</a:t>
            </a:r>
            <a:r>
              <a:rPr lang="en-US" smtClean="0">
                <a:latin typeface="Gill Sans MT" pitchFamily="34" charset="0"/>
              </a:rPr>
              <a:t> controls factor F</a:t>
            </a:r>
            <a:r>
              <a:rPr lang="en-US" baseline="-25000" smtClean="0">
                <a:latin typeface="Gill Sans MT" pitchFamily="34" charset="0"/>
              </a:rPr>
              <a:t>AB </a:t>
            </a:r>
            <a:r>
              <a:rPr lang="en-US" smtClean="0">
                <a:latin typeface="Gill Sans MT" pitchFamily="34" charset="0"/>
              </a:rPr>
              <a:t>between r.v.’s A and B.</a:t>
            </a:r>
          </a:p>
          <a:p>
            <a:pPr lvl="2"/>
            <a:r>
              <a:rPr lang="en-US" smtClean="0">
                <a:latin typeface="Gill Sans MT" pitchFamily="34" charset="0"/>
              </a:rPr>
              <a:t>A (and B) can be {1,0,hidden or output}</a:t>
            </a:r>
          </a:p>
          <a:p>
            <a:pPr lvl="2"/>
            <a:r>
              <a:rPr lang="en-US" smtClean="0">
                <a:latin typeface="Gill Sans MT" pitchFamily="34" charset="0"/>
              </a:rPr>
              <a:t>Features for G</a:t>
            </a:r>
            <a:r>
              <a:rPr lang="en-US" baseline="-25000" smtClean="0">
                <a:latin typeface="Gill Sans MT" pitchFamily="34" charset="0"/>
              </a:rPr>
              <a:t>AB  </a:t>
            </a:r>
            <a:r>
              <a:rPr lang="en-US" smtClean="0">
                <a:latin typeface="Gill Sans MT" pitchFamily="34" charset="0"/>
              </a:rPr>
              <a:t>are: </a:t>
            </a:r>
          </a:p>
          <a:p>
            <a:pPr lvl="3"/>
            <a:r>
              <a:rPr lang="en-US" smtClean="0">
                <a:latin typeface="Gill Sans MT" pitchFamily="34" charset="0"/>
              </a:rPr>
              <a:t>fab_{1,0,h,o}_{1,0,h,o}</a:t>
            </a:r>
          </a:p>
          <a:p>
            <a:pPr lvl="2"/>
            <a:r>
              <a:rPr lang="en-US" smtClean="0">
                <a:latin typeface="Gill Sans MT" pitchFamily="34" charset="0"/>
              </a:rPr>
              <a:t>For instance, if A = 1, B is output:</a:t>
            </a:r>
          </a:p>
          <a:p>
            <a:pPr lvl="3"/>
            <a:r>
              <a:rPr lang="en-US" smtClean="0">
                <a:latin typeface="Gill Sans MT" pitchFamily="34" charset="0"/>
              </a:rPr>
              <a:t>Feature fab_1_o will fire</a:t>
            </a:r>
          </a:p>
          <a:p>
            <a:pPr lvl="2"/>
            <a:r>
              <a:rPr lang="en-US" smtClean="0">
                <a:latin typeface="Gill Sans MT" pitchFamily="34" charset="0"/>
              </a:rPr>
              <a:t>Total number of features for a gate is 4x4 – 2x2 (we can exclude factors for which both r.v.’s are observed)</a:t>
            </a:r>
          </a:p>
          <a:p>
            <a:pPr lvl="1"/>
            <a:endParaRPr lang="en-US" smtClean="0">
              <a:latin typeface="Gill Sans MT" pitchFamily="34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 and Future Work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Evidence-specific structures can result in more accurate and/or faster models.</a:t>
            </a:r>
          </a:p>
          <a:p>
            <a:r>
              <a:rPr lang="en-US" smtClean="0"/>
              <a:t>Gates and ERMA can be utilized for representing and learning conditional independences.</a:t>
            </a:r>
          </a:p>
          <a:p>
            <a:r>
              <a:rPr lang="en-US" smtClean="0"/>
              <a:t>We will be applying our model to relational data.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Markov Random Fields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Heterogeneous Evidence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Heterogeneous Evidence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Evidence Specific Structures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Evidence Specific Structures through Gates</a:t>
            </a:r>
            <a:endParaRPr lang="en-US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Gates </a:t>
            </a:r>
            <a:r>
              <a:rPr lang="en-US" sz="2400" smtClean="0"/>
              <a:t>[Minka and Winn, 2008]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491" name="Group 47"/>
          <p:cNvGrpSpPr>
            <a:grpSpLocks/>
          </p:cNvGrpSpPr>
          <p:nvPr/>
        </p:nvGrpSpPr>
        <p:grpSpPr bwMode="auto">
          <a:xfrm>
            <a:off x="5105400" y="4495800"/>
            <a:ext cx="1295400" cy="1371600"/>
            <a:chOff x="3124200" y="2971800"/>
            <a:chExt cx="1295400" cy="13716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733800" y="37338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442913" cy="3175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2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3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4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5" name="Group 73"/>
          <p:cNvGrpSpPr>
            <a:grpSpLocks/>
          </p:cNvGrpSpPr>
          <p:nvPr/>
        </p:nvGrpSpPr>
        <p:grpSpPr bwMode="auto">
          <a:xfrm>
            <a:off x="3124200" y="3810000"/>
            <a:ext cx="1219200" cy="1295400"/>
            <a:chOff x="3124200" y="2971800"/>
            <a:chExt cx="1219200" cy="1295400"/>
          </a:xfrm>
        </p:grpSpPr>
        <p:sp>
          <p:nvSpPr>
            <p:cNvPr id="75" name="Rectangle 74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1"/>
              <a:endCxn id="75" idx="2"/>
            </p:cNvCxnSpPr>
            <p:nvPr/>
          </p:nvCxnSpPr>
          <p:spPr>
            <a:xfrm flipH="1" flipV="1">
              <a:off x="3390900" y="3505200"/>
              <a:ext cx="366713" cy="241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6" name="Group 80"/>
          <p:cNvGrpSpPr>
            <a:grpSpLocks/>
          </p:cNvGrpSpPr>
          <p:nvPr/>
        </p:nvGrpSpPr>
        <p:grpSpPr bwMode="auto">
          <a:xfrm>
            <a:off x="3886200" y="3581400"/>
            <a:ext cx="1295400" cy="990600"/>
            <a:chOff x="2362200" y="2514600"/>
            <a:chExt cx="1295400" cy="990600"/>
          </a:xfrm>
        </p:grpSpPr>
        <p:sp>
          <p:nvSpPr>
            <p:cNvPr id="82" name="Rectangle 81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82" idx="1"/>
            </p:cNvCxnSpPr>
            <p:nvPr/>
          </p:nvCxnSpPr>
          <p:spPr>
            <a:xfrm>
              <a:off x="2947988" y="3035300"/>
              <a:ext cx="176212" cy="203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7" name="Group 92"/>
          <p:cNvGrpSpPr>
            <a:grpSpLocks/>
          </p:cNvGrpSpPr>
          <p:nvPr/>
        </p:nvGrpSpPr>
        <p:grpSpPr bwMode="auto">
          <a:xfrm>
            <a:off x="3048000" y="2133600"/>
            <a:ext cx="685800" cy="1371600"/>
            <a:chOff x="3048000" y="2133600"/>
            <a:chExt cx="685800" cy="1371600"/>
          </a:xfrm>
        </p:grpSpPr>
        <p:sp>
          <p:nvSpPr>
            <p:cNvPr id="94" name="Rectangle 9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94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498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Evidence Specific Structures through Gates</a:t>
            </a:r>
            <a:endParaRPr lang="en-US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Conditioned on the inputs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4267200" y="51054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4267200" y="2743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00600" y="4191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81600" y="32766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62200" y="44958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657600" y="5410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46482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76600" y="39624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4" idx="4"/>
            <a:endCxn id="12" idx="0"/>
          </p:cNvCxnSpPr>
          <p:nvPr/>
        </p:nvCxnSpPr>
        <p:spPr>
          <a:xfrm>
            <a:off x="2209800" y="4038600"/>
            <a:ext cx="2667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0"/>
          </p:cNvCxnSpPr>
          <p:nvPr/>
        </p:nvCxnSpPr>
        <p:spPr>
          <a:xfrm>
            <a:off x="2514600" y="4724400"/>
            <a:ext cx="381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7"/>
            <a:endCxn id="9" idx="1"/>
          </p:cNvCxnSpPr>
          <p:nvPr/>
        </p:nvCxnSpPr>
        <p:spPr>
          <a:xfrm flipV="1">
            <a:off x="2425700" y="3238500"/>
            <a:ext cx="850900" cy="27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6"/>
            <a:endCxn id="15" idx="1"/>
          </p:cNvCxnSpPr>
          <p:nvPr/>
        </p:nvCxnSpPr>
        <p:spPr>
          <a:xfrm>
            <a:off x="2514600" y="3733800"/>
            <a:ext cx="7620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1"/>
            <a:endCxn id="6" idx="6"/>
          </p:cNvCxnSpPr>
          <p:nvPr/>
        </p:nvCxnSpPr>
        <p:spPr>
          <a:xfrm flipH="1" flipV="1">
            <a:off x="3200400" y="5486400"/>
            <a:ext cx="457200" cy="38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7" idx="2"/>
            <a:endCxn id="13" idx="3"/>
          </p:cNvCxnSpPr>
          <p:nvPr/>
        </p:nvCxnSpPr>
        <p:spPr>
          <a:xfrm flipH="1">
            <a:off x="3886200" y="5410200"/>
            <a:ext cx="381000" cy="1143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2"/>
            <a:endCxn id="6" idx="7"/>
          </p:cNvCxnSpPr>
          <p:nvPr/>
        </p:nvCxnSpPr>
        <p:spPr>
          <a:xfrm flipH="1">
            <a:off x="3111500" y="4191000"/>
            <a:ext cx="279400" cy="1079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8" idx="2"/>
            <a:endCxn id="9" idx="3"/>
          </p:cNvCxnSpPr>
          <p:nvPr/>
        </p:nvCxnSpPr>
        <p:spPr>
          <a:xfrm flipH="1">
            <a:off x="3505200" y="3048000"/>
            <a:ext cx="762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8" idx="3"/>
            <a:endCxn id="15" idx="0"/>
          </p:cNvCxnSpPr>
          <p:nvPr/>
        </p:nvCxnSpPr>
        <p:spPr>
          <a:xfrm flipH="1">
            <a:off x="3390900" y="3263900"/>
            <a:ext cx="965200" cy="698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4" idx="2"/>
            <a:endCxn id="7" idx="6"/>
          </p:cNvCxnSpPr>
          <p:nvPr/>
        </p:nvCxnSpPr>
        <p:spPr>
          <a:xfrm flipH="1">
            <a:off x="4876800" y="4876800"/>
            <a:ext cx="495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4" idx="0"/>
            <a:endCxn id="5" idx="3"/>
          </p:cNvCxnSpPr>
          <p:nvPr/>
        </p:nvCxnSpPr>
        <p:spPr>
          <a:xfrm flipV="1">
            <a:off x="5372100" y="4254500"/>
            <a:ext cx="355600" cy="393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" idx="2"/>
            <a:endCxn id="7" idx="0"/>
          </p:cNvCxnSpPr>
          <p:nvPr/>
        </p:nvCxnSpPr>
        <p:spPr>
          <a:xfrm flipH="1">
            <a:off x="4572000" y="4419600"/>
            <a:ext cx="3429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8" idx="4"/>
            <a:endCxn id="10" idx="0"/>
          </p:cNvCxnSpPr>
          <p:nvPr/>
        </p:nvCxnSpPr>
        <p:spPr>
          <a:xfrm>
            <a:off x="4572000" y="3352800"/>
            <a:ext cx="342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1" idx="3"/>
            <a:endCxn id="5" idx="1"/>
          </p:cNvCxnSpPr>
          <p:nvPr/>
        </p:nvCxnSpPr>
        <p:spPr>
          <a:xfrm>
            <a:off x="5410200" y="3390900"/>
            <a:ext cx="317500" cy="431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8" idx="6"/>
            <a:endCxn id="11" idx="1"/>
          </p:cNvCxnSpPr>
          <p:nvPr/>
        </p:nvCxnSpPr>
        <p:spPr>
          <a:xfrm>
            <a:off x="4876800" y="3048000"/>
            <a:ext cx="3048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" idx="2"/>
          </p:cNvCxnSpPr>
          <p:nvPr/>
        </p:nvCxnSpPr>
        <p:spPr>
          <a:xfrm flipV="1">
            <a:off x="5029200" y="4038600"/>
            <a:ext cx="609600" cy="266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553200" y="5029200"/>
            <a:ext cx="6096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6248400" y="4572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5" name="Straight Connector 34"/>
          <p:cNvCxnSpPr>
            <a:stCxn id="33" idx="0"/>
            <a:endCxn id="5" idx="5"/>
          </p:cNvCxnSpPr>
          <p:nvPr/>
        </p:nvCxnSpPr>
        <p:spPr>
          <a:xfrm flipH="1" flipV="1">
            <a:off x="6159500" y="4254500"/>
            <a:ext cx="203200" cy="317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3" idx="2"/>
            <a:endCxn id="32" idx="0"/>
          </p:cNvCxnSpPr>
          <p:nvPr/>
        </p:nvCxnSpPr>
        <p:spPr>
          <a:xfrm>
            <a:off x="6362700" y="4800600"/>
            <a:ext cx="4953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15" name="Group 47"/>
          <p:cNvGrpSpPr>
            <a:grpSpLocks/>
          </p:cNvGrpSpPr>
          <p:nvPr/>
        </p:nvGrpSpPr>
        <p:grpSpPr bwMode="auto">
          <a:xfrm>
            <a:off x="5105400" y="4495800"/>
            <a:ext cx="1066800" cy="1600200"/>
            <a:chOff x="3124200" y="2971800"/>
            <a:chExt cx="1066800" cy="1600200"/>
          </a:xfrm>
        </p:grpSpPr>
        <p:sp>
          <p:nvSpPr>
            <p:cNvPr id="38" name="Rectangle 37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505200" y="3962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7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42" name="Straight Connector 41"/>
            <p:cNvCxnSpPr>
              <a:stCxn id="39" idx="1"/>
              <a:endCxn id="38" idx="2"/>
            </p:cNvCxnSpPr>
            <p:nvPr/>
          </p:nvCxnSpPr>
          <p:spPr>
            <a:xfrm flipH="1" flipV="1">
              <a:off x="3390900" y="3505200"/>
              <a:ext cx="214313" cy="546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16" name="Group 48"/>
          <p:cNvGrpSpPr>
            <a:grpSpLocks/>
          </p:cNvGrpSpPr>
          <p:nvPr/>
        </p:nvGrpSpPr>
        <p:grpSpPr bwMode="auto">
          <a:xfrm>
            <a:off x="4953000" y="2286000"/>
            <a:ext cx="685800" cy="1371600"/>
            <a:chOff x="3048000" y="2133600"/>
            <a:chExt cx="685800" cy="1371600"/>
          </a:xfrm>
        </p:grpSpPr>
        <p:sp>
          <p:nvSpPr>
            <p:cNvPr id="50" name="Rectangle 49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2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2" name="Straight Connector 51"/>
            <p:cNvCxnSpPr>
              <a:stCxn id="51" idx="4"/>
              <a:endCxn id="50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17" name="Group 52"/>
          <p:cNvGrpSpPr>
            <a:grpSpLocks/>
          </p:cNvGrpSpPr>
          <p:nvPr/>
        </p:nvGrpSpPr>
        <p:grpSpPr bwMode="auto">
          <a:xfrm>
            <a:off x="6096000" y="4343400"/>
            <a:ext cx="1752600" cy="609600"/>
            <a:chOff x="3124200" y="2895600"/>
            <a:chExt cx="1752600" cy="609600"/>
          </a:xfrm>
        </p:grpSpPr>
        <p:sp>
          <p:nvSpPr>
            <p:cNvPr id="54" name="Rectangle 5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191000" y="2895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3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57" name="Straight Connector 56"/>
            <p:cNvCxnSpPr>
              <a:stCxn id="56" idx="2"/>
              <a:endCxn id="54" idx="3"/>
            </p:cNvCxnSpPr>
            <p:nvPr/>
          </p:nvCxnSpPr>
          <p:spPr>
            <a:xfrm flipH="1">
              <a:off x="3657600" y="32004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18" name="Group 63"/>
          <p:cNvGrpSpPr>
            <a:grpSpLocks/>
          </p:cNvGrpSpPr>
          <p:nvPr/>
        </p:nvGrpSpPr>
        <p:grpSpPr bwMode="auto">
          <a:xfrm>
            <a:off x="990600" y="4343400"/>
            <a:ext cx="1752600" cy="609600"/>
            <a:chOff x="3048000" y="2286000"/>
            <a:chExt cx="1752600" cy="609600"/>
          </a:xfrm>
        </p:grpSpPr>
        <p:sp>
          <p:nvSpPr>
            <p:cNvPr id="65" name="Rectangle 64"/>
            <p:cNvSpPr/>
            <p:nvPr/>
          </p:nvSpPr>
          <p:spPr>
            <a:xfrm>
              <a:off x="4267200" y="22860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48000" y="22860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4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68" name="Straight Connector 67"/>
            <p:cNvCxnSpPr>
              <a:stCxn id="66" idx="6"/>
              <a:endCxn id="65" idx="1"/>
            </p:cNvCxnSpPr>
            <p:nvPr/>
          </p:nvCxnSpPr>
          <p:spPr>
            <a:xfrm flipV="1">
              <a:off x="3733800" y="2552700"/>
              <a:ext cx="533400" cy="381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19" name="Group 73"/>
          <p:cNvGrpSpPr>
            <a:grpSpLocks/>
          </p:cNvGrpSpPr>
          <p:nvPr/>
        </p:nvGrpSpPr>
        <p:grpSpPr bwMode="auto">
          <a:xfrm>
            <a:off x="3124200" y="3810000"/>
            <a:ext cx="1219200" cy="1295400"/>
            <a:chOff x="3124200" y="2971800"/>
            <a:chExt cx="1219200" cy="1295400"/>
          </a:xfrm>
        </p:grpSpPr>
        <p:sp>
          <p:nvSpPr>
            <p:cNvPr id="75" name="Rectangle 74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657600" y="3657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5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77" name="Straight Connector 76"/>
            <p:cNvCxnSpPr>
              <a:stCxn id="76" idx="1"/>
              <a:endCxn id="75" idx="2"/>
            </p:cNvCxnSpPr>
            <p:nvPr/>
          </p:nvCxnSpPr>
          <p:spPr>
            <a:xfrm flipH="1" flipV="1">
              <a:off x="3390900" y="3505200"/>
              <a:ext cx="366713" cy="2413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20" name="Group 80"/>
          <p:cNvGrpSpPr>
            <a:grpSpLocks/>
          </p:cNvGrpSpPr>
          <p:nvPr/>
        </p:nvGrpSpPr>
        <p:grpSpPr bwMode="auto">
          <a:xfrm>
            <a:off x="3886200" y="3581400"/>
            <a:ext cx="1295400" cy="990600"/>
            <a:chOff x="2362200" y="2514600"/>
            <a:chExt cx="1295400" cy="990600"/>
          </a:xfrm>
        </p:grpSpPr>
        <p:sp>
          <p:nvSpPr>
            <p:cNvPr id="82" name="Rectangle 81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362200" y="2514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6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84" name="Straight Connector 83"/>
            <p:cNvCxnSpPr>
              <a:stCxn id="83" idx="5"/>
              <a:endCxn id="82" idx="1"/>
            </p:cNvCxnSpPr>
            <p:nvPr/>
          </p:nvCxnSpPr>
          <p:spPr>
            <a:xfrm>
              <a:off x="2947988" y="3035300"/>
              <a:ext cx="176212" cy="203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21" name="Group 92"/>
          <p:cNvGrpSpPr>
            <a:grpSpLocks/>
          </p:cNvGrpSpPr>
          <p:nvPr/>
        </p:nvGrpSpPr>
        <p:grpSpPr bwMode="auto">
          <a:xfrm>
            <a:off x="3048000" y="2133600"/>
            <a:ext cx="685800" cy="1371600"/>
            <a:chOff x="3048000" y="2133600"/>
            <a:chExt cx="685800" cy="1371600"/>
          </a:xfrm>
        </p:grpSpPr>
        <p:sp>
          <p:nvSpPr>
            <p:cNvPr id="94" name="Rectangle 93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048000" y="21336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96" name="Straight Connector 95"/>
            <p:cNvCxnSpPr>
              <a:stCxn id="95" idx="4"/>
              <a:endCxn id="94" idx="0"/>
            </p:cNvCxnSpPr>
            <p:nvPr/>
          </p:nvCxnSpPr>
          <p:spPr>
            <a:xfrm>
              <a:off x="3390900" y="2743200"/>
              <a:ext cx="0" cy="2286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22" name="Group 99"/>
          <p:cNvGrpSpPr>
            <a:grpSpLocks/>
          </p:cNvGrpSpPr>
          <p:nvPr/>
        </p:nvGrpSpPr>
        <p:grpSpPr bwMode="auto">
          <a:xfrm>
            <a:off x="3505200" y="5257800"/>
            <a:ext cx="1371600" cy="1219200"/>
            <a:chOff x="3124200" y="2971800"/>
            <a:chExt cx="1371600" cy="1219200"/>
          </a:xfrm>
        </p:grpSpPr>
        <p:sp>
          <p:nvSpPr>
            <p:cNvPr id="101" name="Rectangle 100"/>
            <p:cNvSpPr/>
            <p:nvPr/>
          </p:nvSpPr>
          <p:spPr>
            <a:xfrm>
              <a:off x="3124200" y="2971800"/>
              <a:ext cx="533400" cy="533400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10000" y="3581400"/>
              <a:ext cx="685800" cy="609600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>
                  <a:solidFill>
                    <a:srgbClr val="D96709"/>
                  </a:solidFill>
                </a:rPr>
                <a:t>G</a:t>
              </a:r>
              <a:r>
                <a:rPr lang="en-US" sz="2200" b="1" baseline="-25000" dirty="0">
                  <a:solidFill>
                    <a:srgbClr val="D96709"/>
                  </a:solidFill>
                </a:rPr>
                <a:t>1</a:t>
              </a:r>
              <a:endParaRPr lang="en-US" sz="2200" b="1" baseline="-25000" dirty="0">
                <a:solidFill>
                  <a:srgbClr val="D96709"/>
                </a:solidFill>
              </a:endParaRPr>
            </a:p>
          </p:txBody>
        </p:sp>
        <p:cxnSp>
          <p:nvCxnSpPr>
            <p:cNvPr id="103" name="Straight Connector 102"/>
            <p:cNvCxnSpPr>
              <a:stCxn id="102" idx="2"/>
              <a:endCxn id="101" idx="2"/>
            </p:cNvCxnSpPr>
            <p:nvPr/>
          </p:nvCxnSpPr>
          <p:spPr>
            <a:xfrm flipH="1" flipV="1">
              <a:off x="3390900" y="3505200"/>
              <a:ext cx="419100" cy="3810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>
            <a:stCxn id="74" idx="3"/>
            <a:endCxn id="95" idx="2"/>
          </p:cNvCxnSpPr>
          <p:nvPr/>
        </p:nvCxnSpPr>
        <p:spPr>
          <a:xfrm flipV="1">
            <a:off x="2819400" y="2438400"/>
            <a:ext cx="2286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2590800" y="2819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0" name="Straight Connector 79"/>
          <p:cNvCxnSpPr>
            <a:stCxn id="74" idx="1"/>
            <a:endCxn id="4" idx="0"/>
          </p:cNvCxnSpPr>
          <p:nvPr/>
        </p:nvCxnSpPr>
        <p:spPr>
          <a:xfrm flipH="1">
            <a:off x="2209800" y="2933700"/>
            <a:ext cx="381000" cy="49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9" idx="3"/>
            <a:endCxn id="8" idx="0"/>
          </p:cNvCxnSpPr>
          <p:nvPr/>
        </p:nvCxnSpPr>
        <p:spPr>
          <a:xfrm>
            <a:off x="4267200" y="2552700"/>
            <a:ext cx="3048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4038600" y="2438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0" name="Straight Connector 89"/>
          <p:cNvCxnSpPr>
            <a:stCxn id="89" idx="1"/>
            <a:endCxn id="95" idx="6"/>
          </p:cNvCxnSpPr>
          <p:nvPr/>
        </p:nvCxnSpPr>
        <p:spPr>
          <a:xfrm flipH="1" flipV="1">
            <a:off x="3733800" y="2438400"/>
            <a:ext cx="304800" cy="114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8" idx="3"/>
            <a:endCxn id="4" idx="3"/>
          </p:cNvCxnSpPr>
          <p:nvPr/>
        </p:nvCxnSpPr>
        <p:spPr>
          <a:xfrm flipV="1">
            <a:off x="1905000" y="3949700"/>
            <a:ext cx="88900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676400" y="40386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9" name="Straight Connector 98"/>
          <p:cNvCxnSpPr>
            <a:stCxn id="98" idx="1"/>
            <a:endCxn id="66" idx="7"/>
          </p:cNvCxnSpPr>
          <p:nvPr/>
        </p:nvCxnSpPr>
        <p:spPr>
          <a:xfrm flipH="1">
            <a:off x="1576388" y="4152900"/>
            <a:ext cx="100012" cy="279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9" idx="3"/>
            <a:endCxn id="6" idx="2"/>
          </p:cNvCxnSpPr>
          <p:nvPr/>
        </p:nvCxnSpPr>
        <p:spPr>
          <a:xfrm>
            <a:off x="2133600" y="5219700"/>
            <a:ext cx="457200" cy="2667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1905000" y="51054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0" name="Straight Connector 109"/>
          <p:cNvCxnSpPr>
            <a:stCxn id="109" idx="1"/>
            <a:endCxn id="66" idx="5"/>
          </p:cNvCxnSpPr>
          <p:nvPr/>
        </p:nvCxnSpPr>
        <p:spPr>
          <a:xfrm flipH="1" flipV="1">
            <a:off x="1576388" y="4864100"/>
            <a:ext cx="328612" cy="35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7" idx="2"/>
            <a:endCxn id="5" idx="0"/>
          </p:cNvCxnSpPr>
          <p:nvPr/>
        </p:nvCxnSpPr>
        <p:spPr>
          <a:xfrm>
            <a:off x="5905500" y="3352800"/>
            <a:ext cx="381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5791200" y="31242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8" name="Straight Connector 117"/>
          <p:cNvCxnSpPr>
            <a:stCxn id="117" idx="0"/>
            <a:endCxn id="51" idx="5"/>
          </p:cNvCxnSpPr>
          <p:nvPr/>
        </p:nvCxnSpPr>
        <p:spPr>
          <a:xfrm flipH="1" flipV="1">
            <a:off x="5538788" y="2806700"/>
            <a:ext cx="366712" cy="317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126" idx="3"/>
            <a:endCxn id="51" idx="1"/>
          </p:cNvCxnSpPr>
          <p:nvPr/>
        </p:nvCxnSpPr>
        <p:spPr>
          <a:xfrm>
            <a:off x="4876800" y="2324100"/>
            <a:ext cx="176213" cy="50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Rectangle 125"/>
          <p:cNvSpPr/>
          <p:nvPr/>
        </p:nvSpPr>
        <p:spPr>
          <a:xfrm>
            <a:off x="4648200" y="2209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27" name="Straight Connector 126"/>
          <p:cNvCxnSpPr>
            <a:stCxn id="126" idx="2"/>
            <a:endCxn id="8" idx="0"/>
          </p:cNvCxnSpPr>
          <p:nvPr/>
        </p:nvCxnSpPr>
        <p:spPr>
          <a:xfrm flipH="1">
            <a:off x="4572000" y="2438400"/>
            <a:ext cx="1905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3"/>
            <a:endCxn id="56" idx="1"/>
          </p:cNvCxnSpPr>
          <p:nvPr/>
        </p:nvCxnSpPr>
        <p:spPr>
          <a:xfrm>
            <a:off x="6858000" y="4229100"/>
            <a:ext cx="404813" cy="203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6629400" y="4114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4" name="Straight Connector 133"/>
          <p:cNvCxnSpPr>
            <a:stCxn id="133" idx="1"/>
            <a:endCxn id="5" idx="6"/>
          </p:cNvCxnSpPr>
          <p:nvPr/>
        </p:nvCxnSpPr>
        <p:spPr>
          <a:xfrm flipH="1" flipV="1">
            <a:off x="6248400" y="4038600"/>
            <a:ext cx="3810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41" idx="3"/>
            <a:endCxn id="32" idx="4"/>
          </p:cNvCxnSpPr>
          <p:nvPr/>
        </p:nvCxnSpPr>
        <p:spPr>
          <a:xfrm flipV="1">
            <a:off x="6629400" y="5638800"/>
            <a:ext cx="228600" cy="1905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1" name="Rectangle 140"/>
          <p:cNvSpPr/>
          <p:nvPr/>
        </p:nvSpPr>
        <p:spPr>
          <a:xfrm>
            <a:off x="6400800" y="5715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2" name="Straight Connector 141"/>
          <p:cNvCxnSpPr>
            <a:stCxn id="141" idx="1"/>
            <a:endCxn id="39" idx="6"/>
          </p:cNvCxnSpPr>
          <p:nvPr/>
        </p:nvCxnSpPr>
        <p:spPr>
          <a:xfrm flipH="1" flipV="1">
            <a:off x="6172200" y="5791200"/>
            <a:ext cx="2286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46" idx="3"/>
            <a:endCxn id="56" idx="5"/>
          </p:cNvCxnSpPr>
          <p:nvPr/>
        </p:nvCxnSpPr>
        <p:spPr>
          <a:xfrm flipV="1">
            <a:off x="7543800" y="4864100"/>
            <a:ext cx="204788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7315200" y="5257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7" name="Straight Connector 146"/>
          <p:cNvCxnSpPr>
            <a:stCxn id="146" idx="1"/>
            <a:endCxn id="32" idx="6"/>
          </p:cNvCxnSpPr>
          <p:nvPr/>
        </p:nvCxnSpPr>
        <p:spPr>
          <a:xfrm flipH="1" flipV="1">
            <a:off x="7162800" y="53340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53" idx="3"/>
            <a:endCxn id="102" idx="3"/>
          </p:cNvCxnSpPr>
          <p:nvPr/>
        </p:nvCxnSpPr>
        <p:spPr>
          <a:xfrm>
            <a:off x="3581400" y="6210300"/>
            <a:ext cx="709613" cy="17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352800" y="60960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4" name="Straight Connector 153"/>
          <p:cNvCxnSpPr>
            <a:stCxn id="153" idx="1"/>
            <a:endCxn id="6" idx="5"/>
          </p:cNvCxnSpPr>
          <p:nvPr/>
        </p:nvCxnSpPr>
        <p:spPr>
          <a:xfrm flipH="1" flipV="1">
            <a:off x="3111500" y="5702300"/>
            <a:ext cx="241300" cy="508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59" idx="3"/>
            <a:endCxn id="7" idx="5"/>
          </p:cNvCxnSpPr>
          <p:nvPr/>
        </p:nvCxnSpPr>
        <p:spPr>
          <a:xfrm flipH="1" flipV="1">
            <a:off x="4787900" y="5626100"/>
            <a:ext cx="469900" cy="622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29200" y="61341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0" name="Straight Connector 159"/>
          <p:cNvCxnSpPr>
            <a:stCxn id="159" idx="1"/>
            <a:endCxn id="102" idx="6"/>
          </p:cNvCxnSpPr>
          <p:nvPr/>
        </p:nvCxnSpPr>
        <p:spPr>
          <a:xfrm flipH="1" flipV="1">
            <a:off x="4876800" y="6172200"/>
            <a:ext cx="152400" cy="76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64" idx="3"/>
            <a:endCxn id="39" idx="2"/>
          </p:cNvCxnSpPr>
          <p:nvPr/>
        </p:nvCxnSpPr>
        <p:spPr>
          <a:xfrm>
            <a:off x="5334000" y="5753100"/>
            <a:ext cx="152400" cy="38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4" name="Rectangle 163"/>
          <p:cNvSpPr/>
          <p:nvPr/>
        </p:nvSpPr>
        <p:spPr>
          <a:xfrm>
            <a:off x="5105400" y="5638800"/>
            <a:ext cx="2286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65" name="Straight Connector 164"/>
          <p:cNvCxnSpPr>
            <a:stCxn id="164" idx="1"/>
            <a:endCxn id="7" idx="6"/>
          </p:cNvCxnSpPr>
          <p:nvPr/>
        </p:nvCxnSpPr>
        <p:spPr>
          <a:xfrm flipH="1" flipV="1">
            <a:off x="4876800" y="5410200"/>
            <a:ext cx="228600" cy="3429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4"/>
          <p:cNvGrpSpPr>
            <a:grpSpLocks/>
          </p:cNvGrpSpPr>
          <p:nvPr/>
        </p:nvGrpSpPr>
        <p:grpSpPr bwMode="auto">
          <a:xfrm>
            <a:off x="2133600" y="4343400"/>
            <a:ext cx="3067050" cy="838200"/>
            <a:chOff x="2133600" y="4343400"/>
            <a:chExt cx="3067050" cy="838200"/>
          </a:xfrm>
        </p:grpSpPr>
        <p:pic>
          <p:nvPicPr>
            <p:cNvPr id="21512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33600" y="4343400"/>
              <a:ext cx="11049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13" name="Picture 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6600" y="4343400"/>
              <a:ext cx="1733550" cy="70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14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29200" y="4495800"/>
              <a:ext cx="171450" cy="13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3352800"/>
            <a:ext cx="32480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Evidence Specific Structures through Gates</a:t>
            </a:r>
            <a:endParaRPr lang="en-US" dirty="0"/>
          </a:p>
        </p:txBody>
      </p:sp>
      <p:sp>
        <p:nvSpPr>
          <p:cNvPr id="215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Gates [Minka and Winn, 2008]</a:t>
            </a:r>
          </a:p>
          <a:p>
            <a:pPr lvl="1"/>
            <a:r>
              <a:rPr lang="en-US" smtClean="0"/>
              <a:t>A formalism for expressing contextual independence</a:t>
            </a:r>
          </a:p>
          <a:p>
            <a:pPr lvl="2"/>
            <a:r>
              <a:rPr lang="en-US" smtClean="0"/>
              <a:t>In vanilla MRF:</a:t>
            </a:r>
          </a:p>
          <a:p>
            <a:pPr lvl="2"/>
            <a:endParaRPr lang="en-US" smtClean="0"/>
          </a:p>
          <a:p>
            <a:pPr lvl="2"/>
            <a:r>
              <a:rPr lang="en-US" smtClean="0"/>
              <a:t>Including a gate g</a:t>
            </a:r>
            <a:r>
              <a:rPr lang="en-US" baseline="-25000" smtClean="0">
                <a:sym typeface="Symbol" pitchFamily="18" charset="2"/>
              </a:rPr>
              <a:t></a:t>
            </a:r>
            <a:r>
              <a:rPr lang="en-US" smtClean="0">
                <a:sym typeface="Symbol" pitchFamily="18" charset="2"/>
              </a:rPr>
              <a:t>{0,1} to control each factor :</a:t>
            </a:r>
          </a:p>
          <a:p>
            <a:pPr lvl="2"/>
            <a:endParaRPr lang="en-US" smtClean="0">
              <a:sym typeface="Symbol" pitchFamily="18" charset="2"/>
            </a:endParaRPr>
          </a:p>
          <a:p>
            <a:pPr lvl="2"/>
            <a:endParaRPr lang="en-US" smtClean="0">
              <a:sym typeface="Symbol" pitchFamily="18" charset="2"/>
            </a:endParaRPr>
          </a:p>
          <a:p>
            <a:pPr lvl="2"/>
            <a:r>
              <a:rPr lang="en-US" smtClean="0">
                <a:sym typeface="Symbol" pitchFamily="18" charset="2"/>
              </a:rPr>
              <a:t>A soft version:</a:t>
            </a:r>
          </a:p>
        </p:txBody>
      </p:sp>
      <p:grpSp>
        <p:nvGrpSpPr>
          <p:cNvPr id="21509" name="Group 9"/>
          <p:cNvGrpSpPr>
            <a:grpSpLocks/>
          </p:cNvGrpSpPr>
          <p:nvPr/>
        </p:nvGrpSpPr>
        <p:grpSpPr bwMode="auto">
          <a:xfrm>
            <a:off x="2133600" y="5715000"/>
            <a:ext cx="3838575" cy="838200"/>
            <a:chOff x="2133600" y="4876800"/>
            <a:chExt cx="3838575" cy="838200"/>
          </a:xfrm>
        </p:grpSpPr>
        <p:pic>
          <p:nvPicPr>
            <p:cNvPr id="21510" name="Picture 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276600" y="4876800"/>
              <a:ext cx="2695575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11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33600" y="4876800"/>
              <a:ext cx="11049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591</Words>
  <Application>Microsoft Office PowerPoint</Application>
  <PresentationFormat>On-screen Show (4:3)</PresentationFormat>
  <Paragraphs>213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Arial</vt:lpstr>
      <vt:lpstr>Symbol</vt:lpstr>
      <vt:lpstr>Gill Sans MT</vt:lpstr>
      <vt:lpstr>Office Theme</vt:lpstr>
      <vt:lpstr>Fast and Accurate MRFs through Evidence-Specific Structures </vt:lpstr>
      <vt:lpstr>Why Evidence-Specific MRFs?</vt:lpstr>
      <vt:lpstr>Markov Random Fields</vt:lpstr>
      <vt:lpstr>Heterogeneous Evidence</vt:lpstr>
      <vt:lpstr>Heterogeneous Evidence</vt:lpstr>
      <vt:lpstr>Evidence Specific Structures</vt:lpstr>
      <vt:lpstr>Evidence Specific Structures through Gates</vt:lpstr>
      <vt:lpstr>Evidence Specific Structures through Gates</vt:lpstr>
      <vt:lpstr>Evidence Specific Structures through Gates</vt:lpstr>
      <vt:lpstr>Evidence Specific Structures through Gates</vt:lpstr>
      <vt:lpstr>A Two-step test-time process</vt:lpstr>
      <vt:lpstr>A Two-step test-time process</vt:lpstr>
      <vt:lpstr>A Two-step test-time process</vt:lpstr>
      <vt:lpstr>A Two-step test-time process</vt:lpstr>
      <vt:lpstr>A Two-step test-time process</vt:lpstr>
      <vt:lpstr>Gates are Random Variables</vt:lpstr>
      <vt:lpstr>Gates are Random Variables</vt:lpstr>
      <vt:lpstr>Training</vt:lpstr>
      <vt:lpstr>ERMA</vt:lpstr>
      <vt:lpstr>Experiments</vt:lpstr>
      <vt:lpstr>Experiments</vt:lpstr>
      <vt:lpstr>Results</vt:lpstr>
      <vt:lpstr>Conclusions and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and Accurate MRFs through Evidence-Specific Structures </dc:title>
  <dc:creator>ves</dc:creator>
  <cp:lastModifiedBy>Jason Eisner</cp:lastModifiedBy>
  <cp:revision>9</cp:revision>
  <dcterms:created xsi:type="dcterms:W3CDTF">2012-06-20T14:35:50Z</dcterms:created>
  <dcterms:modified xsi:type="dcterms:W3CDTF">2012-06-30T12:34:24Z</dcterms:modified>
</cp:coreProperties>
</file>