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576000" cy="27432000"/>
  <p:notesSz cx="6858000" cy="9144000"/>
  <p:defaultTextStyle>
    <a:defPPr>
      <a:defRPr lang="en-US"/>
    </a:defPPr>
    <a:lvl1pPr marL="0" algn="l" defTabSz="160411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1pPr>
    <a:lvl2pPr marL="802058" algn="l" defTabSz="160411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2pPr>
    <a:lvl3pPr marL="1604115" algn="l" defTabSz="160411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3pPr>
    <a:lvl4pPr marL="2406174" algn="l" defTabSz="160411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4pPr>
    <a:lvl5pPr marL="3208232" algn="l" defTabSz="160411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5pPr>
    <a:lvl6pPr marL="4010290" algn="l" defTabSz="160411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6pPr>
    <a:lvl7pPr marL="4812347" algn="l" defTabSz="160411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7pPr>
    <a:lvl8pPr marL="5614405" algn="l" defTabSz="160411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8pPr>
    <a:lvl9pPr marL="6416464" algn="l" defTabSz="160411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37F8"/>
    <a:srgbClr val="EDF2F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3" d="100"/>
          <a:sy n="33" d="100"/>
        </p:scale>
        <p:origin x="-115" y="-62"/>
      </p:cViewPr>
      <p:guideLst>
        <p:guide orient="horz" pos="8640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ygwin\home\ves\papers\erm-bbp\svn\evidence-specific-crf\hoi50_K200_k4_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MSE vs. Number</a:t>
            </a:r>
            <a:r>
              <a:rPr lang="en-US" baseline="0"/>
              <a:t> of Messages</a:t>
            </a:r>
            <a:endParaRPr lang="en-US"/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L1</c:v>
          </c:tx>
          <c:xVal>
            <c:numRef>
              <c:f>Sheet1!$B$2:$B$7</c:f>
              <c:numCache>
                <c:formatCode>General</c:formatCode>
                <c:ptCount val="6"/>
                <c:pt idx="0">
                  <c:v>4424574</c:v>
                </c:pt>
                <c:pt idx="1">
                  <c:v>4424574</c:v>
                </c:pt>
                <c:pt idx="2">
                  <c:v>4380584</c:v>
                </c:pt>
                <c:pt idx="3">
                  <c:v>3948416</c:v>
                </c:pt>
                <c:pt idx="4">
                  <c:v>1588476</c:v>
                </c:pt>
                <c:pt idx="5">
                  <c:v>14072</c:v>
                </c:pt>
              </c:numCache>
            </c:numRef>
          </c:xVal>
          <c:yVal>
            <c:numRef>
              <c:f>Sheet1!$C$2:$C$7</c:f>
              <c:numCache>
                <c:formatCode>General</c:formatCode>
                <c:ptCount val="6"/>
                <c:pt idx="0">
                  <c:v>0.19890000000000002</c:v>
                </c:pt>
                <c:pt idx="1">
                  <c:v>0.19640000000000002</c:v>
                </c:pt>
                <c:pt idx="2">
                  <c:v>0.21770000000000003</c:v>
                </c:pt>
                <c:pt idx="3">
                  <c:v>0.23319999999999999</c:v>
                </c:pt>
                <c:pt idx="4">
                  <c:v>0.24800000000000003</c:v>
                </c:pt>
                <c:pt idx="5">
                  <c:v>0.25</c:v>
                </c:pt>
              </c:numCache>
            </c:numRef>
          </c:yVal>
        </c:ser>
        <c:ser>
          <c:idx val="1"/>
          <c:order val="1"/>
          <c:tx>
            <c:v>Evidence Specific</c:v>
          </c:tx>
          <c:xVal>
            <c:numRef>
              <c:f>Sheet1!$E$2:$E$6</c:f>
              <c:numCache>
                <c:formatCode>General</c:formatCode>
                <c:ptCount val="5"/>
                <c:pt idx="0">
                  <c:v>0</c:v>
                </c:pt>
                <c:pt idx="1">
                  <c:v>2732066</c:v>
                </c:pt>
                <c:pt idx="2">
                  <c:v>3157506</c:v>
                </c:pt>
                <c:pt idx="3">
                  <c:v>4021602</c:v>
                </c:pt>
                <c:pt idx="4">
                  <c:v>4424574</c:v>
                </c:pt>
              </c:numCache>
            </c:numRef>
          </c:xVal>
          <c:yVal>
            <c:numRef>
              <c:f>Sheet1!$F$2:$F$6</c:f>
              <c:numCache>
                <c:formatCode>General</c:formatCode>
                <c:ptCount val="5"/>
                <c:pt idx="0">
                  <c:v>0.25</c:v>
                </c:pt>
                <c:pt idx="1">
                  <c:v>0.22250000000000003</c:v>
                </c:pt>
                <c:pt idx="2">
                  <c:v>0.21480000000000002</c:v>
                </c:pt>
                <c:pt idx="3">
                  <c:v>0.20230000000000001</c:v>
                </c:pt>
                <c:pt idx="4">
                  <c:v>0.19030000000000002</c:v>
                </c:pt>
              </c:numCache>
            </c:numRef>
          </c:yVal>
        </c:ser>
        <c:axId val="59920384"/>
        <c:axId val="59922304"/>
      </c:scatterChart>
      <c:valAx>
        <c:axId val="599203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Total BP messages</a:t>
                </a:r>
              </a:p>
            </c:rich>
          </c:tx>
          <c:layout/>
        </c:title>
        <c:numFmt formatCode="General" sourceLinked="1"/>
        <c:tickLblPos val="nextTo"/>
        <c:crossAx val="59922304"/>
        <c:crosses val="autoZero"/>
        <c:crossBetween val="midCat"/>
      </c:valAx>
      <c:valAx>
        <c:axId val="59922304"/>
        <c:scaling>
          <c:orientation val="minMax"/>
          <c:max val="0.26"/>
          <c:min val="0.19000000000000003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/>
                  <a:t>MSE</a:t>
                </a:r>
                <a:endParaRPr lang="en-US" sz="1200"/>
              </a:p>
            </c:rich>
          </c:tx>
          <c:layout/>
        </c:title>
        <c:numFmt formatCode="General" sourceLinked="1"/>
        <c:tickLblPos val="nextTo"/>
        <c:crossAx val="59920384"/>
        <c:crosses val="autoZero"/>
        <c:crossBetween val="midCat"/>
      </c:valAx>
    </c:plotArea>
    <c:legend>
      <c:legendPos val="t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/>
      <c:overlay val="1"/>
    </c:legend>
    <c:plotVisOnly val="1"/>
  </c:chart>
  <c:spPr>
    <a:solidFill>
      <a:schemeClr val="bg1"/>
    </a:solidFill>
  </c:sp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2" y="8521725"/>
            <a:ext cx="31089599" cy="5880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1" y="15544800"/>
            <a:ext cx="25603201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02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04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06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08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10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12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14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416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052200" y="146040"/>
            <a:ext cx="19253201" cy="3124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79905" y="146040"/>
            <a:ext cx="57162700" cy="3124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17627612"/>
            <a:ext cx="31089599" cy="5448300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1626877"/>
            <a:ext cx="31089599" cy="6000751"/>
          </a:xfrm>
        </p:spPr>
        <p:txBody>
          <a:bodyPr anchor="b"/>
          <a:lstStyle>
            <a:lvl1pPr marL="0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1pPr>
            <a:lvl2pPr marL="802058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 marL="1604115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40617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0823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1029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1234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61440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41646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79902" y="850906"/>
            <a:ext cx="38207952" cy="2419351"/>
          </a:xfrm>
        </p:spPr>
        <p:txBody>
          <a:bodyPr/>
          <a:lstStyle>
            <a:lvl1pPr>
              <a:defRPr sz="5000"/>
            </a:lvl1pPr>
            <a:lvl2pPr>
              <a:defRPr sz="4200"/>
            </a:lvl2pPr>
            <a:lvl3pPr>
              <a:defRPr sz="35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97453" y="850906"/>
            <a:ext cx="38207948" cy="2419351"/>
          </a:xfrm>
        </p:spPr>
        <p:txBody>
          <a:bodyPr/>
          <a:lstStyle>
            <a:lvl1pPr>
              <a:defRPr sz="5000"/>
            </a:lvl1pPr>
            <a:lvl2pPr>
              <a:defRPr sz="4200"/>
            </a:lvl2pPr>
            <a:lvl3pPr>
              <a:defRPr sz="35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3" y="1098540"/>
            <a:ext cx="32918401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3" y="6140460"/>
            <a:ext cx="16160751" cy="2559061"/>
          </a:xfrm>
        </p:spPr>
        <p:txBody>
          <a:bodyPr anchor="b"/>
          <a:lstStyle>
            <a:lvl1pPr marL="0" indent="0">
              <a:buNone/>
              <a:defRPr sz="4200" b="1"/>
            </a:lvl1pPr>
            <a:lvl2pPr marL="802058" indent="0">
              <a:buNone/>
              <a:defRPr sz="3500" b="1"/>
            </a:lvl2pPr>
            <a:lvl3pPr marL="1604115" indent="0">
              <a:buNone/>
              <a:defRPr sz="3100" b="1"/>
            </a:lvl3pPr>
            <a:lvl4pPr marL="2406174" indent="0">
              <a:buNone/>
              <a:defRPr sz="2800" b="1"/>
            </a:lvl4pPr>
            <a:lvl5pPr marL="3208232" indent="0">
              <a:buNone/>
              <a:defRPr sz="2800" b="1"/>
            </a:lvl5pPr>
            <a:lvl6pPr marL="4010290" indent="0">
              <a:buNone/>
              <a:defRPr sz="2800" b="1"/>
            </a:lvl6pPr>
            <a:lvl7pPr marL="4812347" indent="0">
              <a:buNone/>
              <a:defRPr sz="2800" b="1"/>
            </a:lvl7pPr>
            <a:lvl8pPr marL="5614405" indent="0">
              <a:buNone/>
              <a:defRPr sz="2800" b="1"/>
            </a:lvl8pPr>
            <a:lvl9pPr marL="6416464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3" y="8699521"/>
            <a:ext cx="16160751" cy="15805140"/>
          </a:xfrm>
        </p:spPr>
        <p:txBody>
          <a:bodyPr/>
          <a:lstStyle>
            <a:lvl1pPr>
              <a:defRPr sz="4200"/>
            </a:lvl1pPr>
            <a:lvl2pPr>
              <a:defRPr sz="35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4" y="6140460"/>
            <a:ext cx="16167100" cy="2559061"/>
          </a:xfrm>
        </p:spPr>
        <p:txBody>
          <a:bodyPr anchor="b"/>
          <a:lstStyle>
            <a:lvl1pPr marL="0" indent="0">
              <a:buNone/>
              <a:defRPr sz="4200" b="1"/>
            </a:lvl1pPr>
            <a:lvl2pPr marL="802058" indent="0">
              <a:buNone/>
              <a:defRPr sz="3500" b="1"/>
            </a:lvl2pPr>
            <a:lvl3pPr marL="1604115" indent="0">
              <a:buNone/>
              <a:defRPr sz="3100" b="1"/>
            </a:lvl3pPr>
            <a:lvl4pPr marL="2406174" indent="0">
              <a:buNone/>
              <a:defRPr sz="2800" b="1"/>
            </a:lvl4pPr>
            <a:lvl5pPr marL="3208232" indent="0">
              <a:buNone/>
              <a:defRPr sz="2800" b="1"/>
            </a:lvl5pPr>
            <a:lvl6pPr marL="4010290" indent="0">
              <a:buNone/>
              <a:defRPr sz="2800" b="1"/>
            </a:lvl6pPr>
            <a:lvl7pPr marL="4812347" indent="0">
              <a:buNone/>
              <a:defRPr sz="2800" b="1"/>
            </a:lvl7pPr>
            <a:lvl8pPr marL="5614405" indent="0">
              <a:buNone/>
              <a:defRPr sz="2800" b="1"/>
            </a:lvl8pPr>
            <a:lvl9pPr marL="6416464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4" y="8699521"/>
            <a:ext cx="16167100" cy="15805140"/>
          </a:xfrm>
        </p:spPr>
        <p:txBody>
          <a:bodyPr/>
          <a:lstStyle>
            <a:lvl1pPr>
              <a:defRPr sz="4200"/>
            </a:lvl1pPr>
            <a:lvl2pPr>
              <a:defRPr sz="35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2" y="1092211"/>
            <a:ext cx="12033253" cy="4648199"/>
          </a:xfrm>
        </p:spPr>
        <p:txBody>
          <a:bodyPr anchor="b"/>
          <a:lstStyle>
            <a:lvl1pPr algn="l">
              <a:defRPr sz="3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1" y="1092225"/>
            <a:ext cx="20446999" cy="23412451"/>
          </a:xfrm>
        </p:spPr>
        <p:txBody>
          <a:bodyPr/>
          <a:lstStyle>
            <a:lvl1pPr>
              <a:defRPr sz="5600"/>
            </a:lvl1pPr>
            <a:lvl2pPr>
              <a:defRPr sz="5000"/>
            </a:lvl2pPr>
            <a:lvl3pPr>
              <a:defRPr sz="42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2" y="5740426"/>
            <a:ext cx="12033253" cy="18764250"/>
          </a:xfrm>
        </p:spPr>
        <p:txBody>
          <a:bodyPr/>
          <a:lstStyle>
            <a:lvl1pPr marL="0" indent="0">
              <a:buNone/>
              <a:defRPr sz="2500"/>
            </a:lvl1pPr>
            <a:lvl2pPr marL="802058" indent="0">
              <a:buNone/>
              <a:defRPr sz="2100"/>
            </a:lvl2pPr>
            <a:lvl3pPr marL="1604115" indent="0">
              <a:buNone/>
              <a:defRPr sz="1700"/>
            </a:lvl3pPr>
            <a:lvl4pPr marL="2406174" indent="0">
              <a:buNone/>
              <a:defRPr sz="1600"/>
            </a:lvl4pPr>
            <a:lvl5pPr marL="3208232" indent="0">
              <a:buNone/>
              <a:defRPr sz="1600"/>
            </a:lvl5pPr>
            <a:lvl6pPr marL="4010290" indent="0">
              <a:buNone/>
              <a:defRPr sz="1600"/>
            </a:lvl6pPr>
            <a:lvl7pPr marL="4812347" indent="0">
              <a:buNone/>
              <a:defRPr sz="1600"/>
            </a:lvl7pPr>
            <a:lvl8pPr marL="5614405" indent="0">
              <a:buNone/>
              <a:defRPr sz="1600"/>
            </a:lvl8pPr>
            <a:lvl9pPr marL="6416464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4" y="19202416"/>
            <a:ext cx="21945600" cy="2266951"/>
          </a:xfrm>
        </p:spPr>
        <p:txBody>
          <a:bodyPr anchor="b"/>
          <a:lstStyle>
            <a:lvl1pPr algn="l">
              <a:defRPr sz="3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4" y="2451091"/>
            <a:ext cx="21945600" cy="16459200"/>
          </a:xfrm>
        </p:spPr>
        <p:txBody>
          <a:bodyPr/>
          <a:lstStyle>
            <a:lvl1pPr marL="0" indent="0">
              <a:buNone/>
              <a:defRPr sz="5600"/>
            </a:lvl1pPr>
            <a:lvl2pPr marL="802058" indent="0">
              <a:buNone/>
              <a:defRPr sz="5000"/>
            </a:lvl2pPr>
            <a:lvl3pPr marL="1604115" indent="0">
              <a:buNone/>
              <a:defRPr sz="4200"/>
            </a:lvl3pPr>
            <a:lvl4pPr marL="2406174" indent="0">
              <a:buNone/>
              <a:defRPr sz="3500"/>
            </a:lvl4pPr>
            <a:lvl5pPr marL="3208232" indent="0">
              <a:buNone/>
              <a:defRPr sz="3500"/>
            </a:lvl5pPr>
            <a:lvl6pPr marL="4010290" indent="0">
              <a:buNone/>
              <a:defRPr sz="3500"/>
            </a:lvl6pPr>
            <a:lvl7pPr marL="4812347" indent="0">
              <a:buNone/>
              <a:defRPr sz="3500"/>
            </a:lvl7pPr>
            <a:lvl8pPr marL="5614405" indent="0">
              <a:buNone/>
              <a:defRPr sz="3500"/>
            </a:lvl8pPr>
            <a:lvl9pPr marL="6416464" indent="0">
              <a:buNone/>
              <a:defRPr sz="3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4" y="21469366"/>
            <a:ext cx="21945600" cy="3219451"/>
          </a:xfrm>
        </p:spPr>
        <p:txBody>
          <a:bodyPr/>
          <a:lstStyle>
            <a:lvl1pPr marL="0" indent="0">
              <a:buNone/>
              <a:defRPr sz="2500"/>
            </a:lvl1pPr>
            <a:lvl2pPr marL="802058" indent="0">
              <a:buNone/>
              <a:defRPr sz="2100"/>
            </a:lvl2pPr>
            <a:lvl3pPr marL="1604115" indent="0">
              <a:buNone/>
              <a:defRPr sz="1700"/>
            </a:lvl3pPr>
            <a:lvl4pPr marL="2406174" indent="0">
              <a:buNone/>
              <a:defRPr sz="1600"/>
            </a:lvl4pPr>
            <a:lvl5pPr marL="3208232" indent="0">
              <a:buNone/>
              <a:defRPr sz="1600"/>
            </a:lvl5pPr>
            <a:lvl6pPr marL="4010290" indent="0">
              <a:buNone/>
              <a:defRPr sz="1600"/>
            </a:lvl6pPr>
            <a:lvl7pPr marL="4812347" indent="0">
              <a:buNone/>
              <a:defRPr sz="1600"/>
            </a:lvl7pPr>
            <a:lvl8pPr marL="5614405" indent="0">
              <a:buNone/>
              <a:defRPr sz="1600"/>
            </a:lvl8pPr>
            <a:lvl9pPr marL="6416464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3" y="1098540"/>
            <a:ext cx="32918401" cy="4572000"/>
          </a:xfrm>
          <a:prstGeom prst="rect">
            <a:avLst/>
          </a:prstGeom>
        </p:spPr>
        <p:txBody>
          <a:bodyPr vert="horz" lIns="160412" tIns="80206" rIns="160412" bIns="802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3" y="6400800"/>
            <a:ext cx="32918401" cy="18103860"/>
          </a:xfrm>
          <a:prstGeom prst="rect">
            <a:avLst/>
          </a:prstGeom>
        </p:spPr>
        <p:txBody>
          <a:bodyPr vert="horz" lIns="160412" tIns="80206" rIns="160412" bIns="802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25425435"/>
            <a:ext cx="8534400" cy="1460491"/>
          </a:xfrm>
          <a:prstGeom prst="rect">
            <a:avLst/>
          </a:prstGeom>
        </p:spPr>
        <p:txBody>
          <a:bodyPr vert="horz" lIns="160412" tIns="80206" rIns="160412" bIns="80206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4C909-BCFB-4509-A9EC-7BDE7FDC26FF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3" y="25425435"/>
            <a:ext cx="11582400" cy="1460491"/>
          </a:xfrm>
          <a:prstGeom prst="rect">
            <a:avLst/>
          </a:prstGeom>
        </p:spPr>
        <p:txBody>
          <a:bodyPr vert="horz" lIns="160412" tIns="80206" rIns="160412" bIns="80206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25425435"/>
            <a:ext cx="8534400" cy="1460491"/>
          </a:xfrm>
          <a:prstGeom prst="rect">
            <a:avLst/>
          </a:prstGeom>
        </p:spPr>
        <p:txBody>
          <a:bodyPr vert="horz" lIns="160412" tIns="80206" rIns="160412" bIns="80206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5CC1-9681-4660-9EBD-0618BAD9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04115" rtl="0" eaLnBrk="1" latinLnBrk="0" hangingPunct="1">
        <a:spcBef>
          <a:spcPct val="0"/>
        </a:spcBef>
        <a:buNone/>
        <a:defRPr sz="7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1543" indent="-601543" algn="l" defTabSz="1604115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03344" indent="-501286" algn="l" defTabSz="1604115" rtl="0" eaLnBrk="1" latinLnBrk="0" hangingPunct="1">
        <a:spcBef>
          <a:spcPct val="20000"/>
        </a:spcBef>
        <a:buFont typeface="Arial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05145" indent="-401029" algn="l" defTabSz="1604115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2807202" indent="-401029" algn="l" defTabSz="1604115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609260" indent="-401029" algn="l" defTabSz="1604115" rtl="0" eaLnBrk="1" latinLnBrk="0" hangingPunct="1">
        <a:spcBef>
          <a:spcPct val="20000"/>
        </a:spcBef>
        <a:buFont typeface="Arial" pitchFamily="34" charset="0"/>
        <a:buChar char="»"/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411319" indent="-401029" algn="l" defTabSz="1604115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213377" indent="-401029" algn="l" defTabSz="1604115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6015434" indent="-401029" algn="l" defTabSz="1604115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6817492" indent="-401029" algn="l" defTabSz="1604115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0411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802058" algn="l" defTabSz="160411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604115" algn="l" defTabSz="160411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406174" algn="l" defTabSz="160411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208232" algn="l" defTabSz="160411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4010290" algn="l" defTabSz="160411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812347" algn="l" defTabSz="160411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614405" algn="l" defTabSz="160411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416464" algn="l" defTabSz="160411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1.x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21793200" y="15773400"/>
            <a:ext cx="13030200" cy="9372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60412" tIns="80206" rIns="160412" bIns="80206" numCol="2" spcCol="457200" rtlCol="0">
            <a:noAutofit/>
          </a:bodyPr>
          <a:lstStyle/>
          <a:p>
            <a:pPr algn="ctr"/>
            <a:r>
              <a:rPr lang="en-US" sz="4000" b="1" dirty="0" smtClean="0">
                <a:latin typeface="Gill Sans MT" pitchFamily="34" charset="0"/>
              </a:rPr>
              <a:t>Preliminary Results (Synthetic Data)</a:t>
            </a:r>
          </a:p>
          <a:p>
            <a:pPr algn="just"/>
            <a:r>
              <a:rPr lang="en-US" sz="2800" dirty="0" smtClean="0">
                <a:latin typeface="Gill Sans MT" pitchFamily="34" charset="0"/>
              </a:rPr>
              <a:t>We generate a random 4-ary MRF and we sample training and test data. We forget the structure and start learning with a fully connected but binary graph</a:t>
            </a:r>
            <a:r>
              <a:rPr lang="en-US" sz="2800" dirty="0" smtClean="0">
                <a:latin typeface="Gill Sans MT" pitchFamily="34" charset="0"/>
              </a:rPr>
              <a:t>. For each data point we randomly designate each </a:t>
            </a:r>
            <a:r>
              <a:rPr lang="en-US" sz="2800" dirty="0" err="1" smtClean="0">
                <a:latin typeface="Gill Sans MT" pitchFamily="34" charset="0"/>
              </a:rPr>
              <a:t>r.v</a:t>
            </a:r>
            <a:r>
              <a:rPr lang="en-US" sz="2800" dirty="0" smtClean="0">
                <a:latin typeface="Gill Sans MT" pitchFamily="34" charset="0"/>
              </a:rPr>
              <a:t>. as either input, hidden or output.</a:t>
            </a:r>
            <a:endParaRPr lang="en-US" sz="2800" dirty="0" smtClean="0">
              <a:latin typeface="Gill Sans MT" pitchFamily="34" charset="0"/>
            </a:endParaRPr>
          </a:p>
          <a:p>
            <a:pPr algn="just"/>
            <a:endParaRPr lang="en-US" sz="2800" dirty="0" smtClean="0">
              <a:latin typeface="Gill Sans MT" pitchFamily="34" charset="0"/>
            </a:endParaRPr>
          </a:p>
          <a:p>
            <a:pPr algn="just"/>
            <a:r>
              <a:rPr lang="en-US" sz="2800" b="1" dirty="0" smtClean="0">
                <a:latin typeface="Gill Sans MT" pitchFamily="34" charset="0"/>
              </a:rPr>
              <a:t>Training Procedure:</a:t>
            </a:r>
            <a:endParaRPr lang="en-US" sz="2800" dirty="0" smtClean="0">
              <a:latin typeface="Gill Sans MT" pitchFamily="34" charset="0"/>
            </a:endParaRPr>
          </a:p>
          <a:p>
            <a:pPr algn="just"/>
            <a:r>
              <a:rPr lang="en-US" sz="2800" dirty="0" smtClean="0">
                <a:latin typeface="Gill Sans MT" pitchFamily="34" charset="0"/>
              </a:rPr>
              <a:t>Our training objective is:</a:t>
            </a:r>
            <a:r>
              <a:rPr lang="en-US" sz="28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 loss </a:t>
            </a:r>
            <a:r>
              <a:rPr lang="en-US" sz="28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+ </a:t>
            </a:r>
            <a:r>
              <a:rPr lang="en-US" sz="2800" dirty="0" smtClean="0">
                <a:latin typeface="Symbol" pitchFamily="18" charset="2"/>
                <a:ea typeface="Tahoma" pitchFamily="34" charset="0"/>
                <a:cs typeface="Microsoft Sans Serif" pitchFamily="34" charset="0"/>
              </a:rPr>
              <a:t></a:t>
            </a:r>
            <a:r>
              <a:rPr lang="en-US" sz="28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.</a:t>
            </a:r>
            <a:r>
              <a:rPr lang="en-US" sz="28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runtime</a:t>
            </a:r>
          </a:p>
          <a:p>
            <a:pPr algn="just"/>
            <a:r>
              <a:rPr lang="en-US" sz="2800" dirty="0" smtClean="0"/>
              <a:t>We </a:t>
            </a:r>
            <a:r>
              <a:rPr lang="en-US" sz="2800" dirty="0" smtClean="0"/>
              <a:t>train by replacing the </a:t>
            </a:r>
            <a:r>
              <a:rPr lang="en-US" sz="2800" dirty="0" smtClean="0"/>
              <a:t>hard pruning threshold with a soft </a:t>
            </a:r>
            <a:r>
              <a:rPr lang="en-US" sz="2800" dirty="0" smtClean="0"/>
              <a:t>one, </a:t>
            </a:r>
            <a:r>
              <a:rPr lang="en-US" sz="2800" dirty="0" smtClean="0"/>
              <a:t>so </a:t>
            </a:r>
            <a:r>
              <a:rPr lang="en-US" sz="2800" dirty="0" smtClean="0"/>
              <a:t>we </a:t>
            </a:r>
            <a:r>
              <a:rPr lang="en-US" sz="2800" dirty="0" smtClean="0"/>
              <a:t>can compute the gradient of </a:t>
            </a:r>
            <a:r>
              <a:rPr lang="en-US" sz="2800" dirty="0" smtClean="0"/>
              <a:t>error </a:t>
            </a:r>
            <a:r>
              <a:rPr lang="en-US" sz="2800" dirty="0" smtClean="0"/>
              <a:t>and runtime </a:t>
            </a:r>
            <a:r>
              <a:rPr lang="en-US" sz="2800" dirty="0" err="1" smtClean="0"/>
              <a:t>w.r.t</a:t>
            </a:r>
            <a:r>
              <a:rPr lang="en-US" sz="2800" dirty="0" smtClean="0"/>
              <a:t>. the </a:t>
            </a:r>
            <a:r>
              <a:rPr lang="en-US" sz="2800" dirty="0" smtClean="0"/>
              <a:t>parameters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>
              <a:latin typeface="Gill Sans MT" pitchFamily="34" charset="0"/>
            </a:endParaRPr>
          </a:p>
          <a:p>
            <a:pPr algn="just"/>
            <a:r>
              <a:rPr lang="en-US" sz="2800" b="1" dirty="0" smtClean="0">
                <a:latin typeface="Gill Sans MT" pitchFamily="34" charset="0"/>
              </a:rPr>
              <a:t>Gate </a:t>
            </a:r>
            <a:r>
              <a:rPr lang="en-US" sz="2800" b="1" dirty="0" smtClean="0">
                <a:latin typeface="Gill Sans MT" pitchFamily="34" charset="0"/>
              </a:rPr>
              <a:t>features:  </a:t>
            </a:r>
            <a:endParaRPr lang="en-US" sz="2800" dirty="0" smtClean="0">
              <a:latin typeface="Gill Sans MT" pitchFamily="34" charset="0"/>
            </a:endParaRPr>
          </a:p>
          <a:p>
            <a:pPr algn="just"/>
            <a:r>
              <a:rPr lang="en-US" sz="2800" dirty="0" smtClean="0">
                <a:latin typeface="Gill Sans MT" pitchFamily="34" charset="0"/>
              </a:rPr>
              <a:t>Gate G</a:t>
            </a:r>
            <a:r>
              <a:rPr lang="en-US" sz="2800" baseline="-25000" dirty="0" smtClean="0">
                <a:latin typeface="Gill Sans MT" pitchFamily="34" charset="0"/>
              </a:rPr>
              <a:t>AB</a:t>
            </a:r>
            <a:r>
              <a:rPr lang="en-US" sz="2800" dirty="0" smtClean="0">
                <a:latin typeface="Gill Sans MT" pitchFamily="34" charset="0"/>
              </a:rPr>
              <a:t> that controls the factor between </a:t>
            </a:r>
            <a:r>
              <a:rPr lang="en-US" sz="2800" dirty="0" err="1" smtClean="0">
                <a:latin typeface="Gill Sans MT" pitchFamily="34" charset="0"/>
              </a:rPr>
              <a:t>r.v.’s</a:t>
            </a:r>
            <a:r>
              <a:rPr lang="en-US" sz="2800" dirty="0" smtClean="0">
                <a:latin typeface="Gill Sans MT" pitchFamily="34" charset="0"/>
              </a:rPr>
              <a:t> A and B is conditioned on the values of A and B. Each </a:t>
            </a:r>
            <a:r>
              <a:rPr lang="en-US" sz="2800" dirty="0" err="1" smtClean="0">
                <a:latin typeface="Gill Sans MT" pitchFamily="34" charset="0"/>
              </a:rPr>
              <a:t>r.v</a:t>
            </a:r>
            <a:r>
              <a:rPr lang="en-US" sz="2800" dirty="0" smtClean="0">
                <a:latin typeface="Gill Sans MT" pitchFamily="34" charset="0"/>
              </a:rPr>
              <a:t>. (A or B) can be {0,1, hidden, output}.</a:t>
            </a:r>
          </a:p>
          <a:p>
            <a:pPr algn="just"/>
            <a:r>
              <a:rPr lang="en-US" sz="2800" dirty="0" smtClean="0">
                <a:latin typeface="Gill Sans MT" pitchFamily="34" charset="0"/>
              </a:rPr>
              <a:t>Gate features are the conjunction of the factor id and the two variable values.</a:t>
            </a:r>
          </a:p>
          <a:p>
            <a:pPr algn="just"/>
            <a:r>
              <a:rPr lang="en-US" sz="2800" dirty="0" smtClean="0">
                <a:latin typeface="Gill Sans MT" pitchFamily="34" charset="0"/>
              </a:rPr>
              <a:t>When both A and B are observed, we can just turn the factor off. </a:t>
            </a:r>
            <a:r>
              <a:rPr lang="en-US" sz="2800" i="1" dirty="0" smtClean="0">
                <a:latin typeface="Gill Sans MT" pitchFamily="34" charset="0"/>
              </a:rPr>
              <a:t>The total number of features is 4x4-2x2=12.  </a:t>
            </a:r>
          </a:p>
          <a:p>
            <a:pPr algn="just"/>
            <a:endParaRPr lang="en-US" sz="2800" dirty="0" smtClean="0">
              <a:latin typeface="Gill Sans MT" pitchFamily="34" charset="0"/>
            </a:endParaRPr>
          </a:p>
          <a:p>
            <a:pPr algn="just"/>
            <a:r>
              <a:rPr lang="en-US" sz="2800" dirty="0" smtClean="0">
                <a:latin typeface="Gill Sans MT" pitchFamily="34" charset="0"/>
              </a:rPr>
              <a:t>We compare evidence-specific MRF </a:t>
            </a:r>
            <a:r>
              <a:rPr lang="en-US" sz="2800" dirty="0" smtClean="0">
                <a:latin typeface="Gill Sans MT" pitchFamily="34" charset="0"/>
              </a:rPr>
              <a:t>to </a:t>
            </a:r>
            <a:r>
              <a:rPr lang="en-US" sz="2800" dirty="0" smtClean="0">
                <a:latin typeface="Gill Sans MT" pitchFamily="34" charset="0"/>
              </a:rPr>
              <a:t>a L1-regularized model.</a:t>
            </a:r>
            <a:endParaRPr lang="en-US" sz="2800" dirty="0"/>
          </a:p>
        </p:txBody>
      </p:sp>
      <p:sp>
        <p:nvSpPr>
          <p:cNvPr id="34" name="Rounded Rectangle 33"/>
          <p:cNvSpPr/>
          <p:nvPr/>
        </p:nvSpPr>
        <p:spPr>
          <a:xfrm>
            <a:off x="4876800" y="1066800"/>
            <a:ext cx="26822400" cy="4648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 smtClean="0"/>
              <a:t>Fast and Accurate </a:t>
            </a:r>
            <a:r>
              <a:rPr lang="en-US" sz="7200" b="1" dirty="0" smtClean="0">
                <a:solidFill>
                  <a:prstClr val="black"/>
                </a:solidFill>
                <a:ea typeface="+mj-ea"/>
                <a:cs typeface="+mj-cs"/>
              </a:rPr>
              <a:t>Prediction via Evidence-Specific MRF Structure</a:t>
            </a:r>
            <a:r>
              <a:rPr lang="en-US" sz="44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err="1" smtClean="0">
                <a:solidFill>
                  <a:schemeClr val="tx2"/>
                </a:solidFill>
              </a:rPr>
              <a:t>Veselin</a:t>
            </a:r>
            <a:r>
              <a:rPr lang="en-US" sz="6000" dirty="0" smtClean="0">
                <a:solidFill>
                  <a:schemeClr val="tx2"/>
                </a:solidFill>
              </a:rPr>
              <a:t> </a:t>
            </a:r>
            <a:r>
              <a:rPr lang="en-US" sz="6000" dirty="0" err="1" smtClean="0">
                <a:solidFill>
                  <a:schemeClr val="tx2"/>
                </a:solidFill>
              </a:rPr>
              <a:t>Stoyanov</a:t>
            </a:r>
            <a:r>
              <a:rPr lang="en-US" sz="6000" dirty="0" smtClean="0">
                <a:solidFill>
                  <a:schemeClr val="tx2"/>
                </a:solidFill>
              </a:rPr>
              <a:t> and Jason Eisner</a:t>
            </a:r>
            <a:br>
              <a:rPr lang="en-US" sz="6000" dirty="0" smtClean="0">
                <a:solidFill>
                  <a:schemeClr val="tx2"/>
                </a:solidFill>
              </a:rPr>
            </a:br>
            <a:r>
              <a:rPr lang="en-US" sz="6000" dirty="0" smtClean="0">
                <a:solidFill>
                  <a:schemeClr val="tx2"/>
                </a:solidFill>
              </a:rPr>
              <a:t>Johns Hopkins University</a:t>
            </a:r>
            <a:endParaRPr lang="en-US" sz="6000" dirty="0"/>
          </a:p>
        </p:txBody>
      </p:sp>
      <p:sp>
        <p:nvSpPr>
          <p:cNvPr id="31" name="Rectangle 30"/>
          <p:cNvSpPr/>
          <p:nvPr/>
        </p:nvSpPr>
        <p:spPr>
          <a:xfrm>
            <a:off x="2286000" y="7620000"/>
            <a:ext cx="8382000" cy="17449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457200" tIns="457200" rIns="457200" bIns="457200" rtlCol="0" anchor="t" anchorCtr="0"/>
          <a:lstStyle/>
          <a:p>
            <a:pPr algn="ctr">
              <a:spcBef>
                <a:spcPts val="600"/>
              </a:spcBef>
            </a:pPr>
            <a:r>
              <a:rPr lang="en-US" sz="44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Goal</a:t>
            </a:r>
          </a:p>
          <a:p>
            <a:pPr algn="just"/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We want to learn </a:t>
            </a:r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evidence-specific structures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for MRFs. I.e., different examples may rely on different factors to predict the outputs.</a:t>
            </a: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ctr"/>
            <a:r>
              <a:rPr lang="en-US" sz="44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Motivation</a:t>
            </a:r>
          </a:p>
          <a:p>
            <a:pPr marL="514350" indent="-514350" algn="just">
              <a:buAutoNum type="arabicPeriod"/>
            </a:pPr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Data may be missing heterogeneously.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Often the case with relational data.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Our models can learn to rely more on the evidence and less on other inferred variables.</a:t>
            </a:r>
          </a:p>
          <a:p>
            <a:pPr algn="just"/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2.We want our models to perform fast test-time prediction.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</a:t>
            </a:r>
          </a:p>
          <a:p>
            <a:pPr marL="514350" lvl="0" indent="-514350" algn="just">
              <a:buFont typeface="Arial" pitchFamily="34" charset="0"/>
              <a:buChar char="•"/>
            </a:pP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We are willing to trade-off some accuracy:</a:t>
            </a:r>
          </a:p>
          <a:p>
            <a:pPr marL="1316408" lvl="1" indent="-514350" algn="just">
              <a:buFont typeface="Arial" pitchFamily="34" charset="0"/>
              <a:buChar char="•"/>
            </a:pP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We will optimize a interpolation of the loss function and the speed:</a:t>
            </a:r>
          </a:p>
          <a:p>
            <a:pPr marL="1316408" lvl="1" indent="-514350" algn="just"/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 		     loss + </a:t>
            </a:r>
            <a:r>
              <a:rPr lang="en-US" sz="3200" dirty="0" smtClean="0">
                <a:latin typeface="Symbol" pitchFamily="18" charset="2"/>
                <a:ea typeface="Tahoma" pitchFamily="34" charset="0"/>
                <a:cs typeface="Microsoft Sans Serif" pitchFamily="34" charset="0"/>
              </a:rPr>
              <a:t>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.runtime</a:t>
            </a:r>
          </a:p>
          <a:p>
            <a:pPr marL="1316408" lvl="1" indent="-514350" algn="just">
              <a:buFont typeface="Arial" pitchFamily="34" charset="0"/>
              <a:buChar char="•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1316408" lvl="1" indent="-514350" algn="just">
              <a:buFont typeface="Arial" pitchFamily="34" charset="0"/>
              <a:buChar char="•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lvl="0" indent="-514350" algn="ctr"/>
            <a:r>
              <a:rPr lang="en-US" sz="44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Approach</a:t>
            </a:r>
          </a:p>
          <a:p>
            <a:pPr marL="514350" lvl="0" indent="-514350" algn="just"/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1. Gates</a:t>
            </a:r>
          </a:p>
          <a:p>
            <a:pPr marL="514350" lvl="0" indent="-514350" algn="just"/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	The formalism of gates 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[</a:t>
            </a:r>
            <a:r>
              <a:rPr lang="en-US" sz="2400" dirty="0" err="1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Minka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and Winn, 2008]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allows us to capture contextual (in)dependencies.</a:t>
            </a:r>
          </a:p>
          <a:p>
            <a:pPr marL="514350" lvl="0" indent="-514350" algn="just"/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2. ERMA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</a:t>
            </a:r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(Empirical Risk Minimization under Approximations) </a:t>
            </a:r>
          </a:p>
          <a:p>
            <a:pPr marL="514350" lvl="0" indent="-514350" algn="just"/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	We use the ERMA algorithm 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[</a:t>
            </a:r>
            <a:r>
              <a:rPr lang="en-US" sz="2400" dirty="0" err="1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Stoyanov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, </a:t>
            </a:r>
            <a:r>
              <a:rPr lang="en-US" sz="2400" dirty="0" err="1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Ropson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and Eisner, 2011]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to jointly learn gate and MRF parameters by performing Empirical Risk Minimization.</a:t>
            </a:r>
            <a:endParaRPr lang="en-US" sz="3200" dirty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1277600" y="7543800"/>
            <a:ext cx="10134600" cy="1752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457200" tIns="457200" rIns="457200" bIns="457200" rtlCol="0" anchor="t" anchorCtr="0"/>
          <a:lstStyle/>
          <a:p>
            <a:pPr algn="ctr">
              <a:spcBef>
                <a:spcPts val="600"/>
              </a:spcBef>
            </a:pPr>
            <a:r>
              <a:rPr lang="en-US" sz="44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Gates</a:t>
            </a:r>
          </a:p>
          <a:p>
            <a:pPr algn="just"/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Gates 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[</a:t>
            </a:r>
            <a:r>
              <a:rPr lang="en-US" sz="2400" dirty="0" err="1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Minka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and Winn, 2008]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can capture conditional (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in)dependencies. A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gate is a random variable that turns a factor on or off:</a:t>
            </a: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where </a:t>
            </a:r>
          </a:p>
          <a:p>
            <a:pPr algn="just"/>
            <a:r>
              <a:rPr lang="en-US" sz="3200" i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In our model, gates are classifiers that decide whether a factor should be on/off based on the observation </a:t>
            </a:r>
            <a:r>
              <a:rPr lang="en-US" sz="3200" i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pattern (see results section).</a:t>
            </a:r>
            <a:r>
              <a:rPr lang="en-US" sz="3200" i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</a:t>
            </a:r>
          </a:p>
          <a:p>
            <a:pPr algn="just"/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Gates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can be partially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on: </a:t>
            </a:r>
            <a:r>
              <a:rPr lang="en-US" sz="3200" dirty="0" smtClean="0"/>
              <a:t>w</a:t>
            </a:r>
            <a:r>
              <a:rPr lang="en-US" sz="3200" dirty="0" smtClean="0"/>
              <a:t>e </a:t>
            </a:r>
            <a:r>
              <a:rPr lang="en-US" sz="3200" dirty="0" smtClean="0"/>
              <a:t>use the posterior marginal probability of a </a:t>
            </a:r>
            <a:r>
              <a:rPr lang="en-US" sz="3200" dirty="0" smtClean="0"/>
              <a:t>gate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to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damp down the messages through a given factor.</a:t>
            </a: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A two-step test-time procedure</a:t>
            </a:r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:</a:t>
            </a: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indent="-514350" algn="just">
              <a:buAutoNum type="arabicPeriod"/>
            </a:pP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Compute gate values:</a:t>
            </a:r>
          </a:p>
          <a:p>
            <a:pPr marL="514350" indent="-514350" algn="just">
              <a:buAutoNum type="arabicPeriod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indent="-514350" algn="just">
              <a:buAutoNum type="arabicPeriod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indent="-514350" algn="just">
              <a:buAutoNum type="arabicPeriod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indent="-514350" algn="just">
              <a:buAutoNum type="arabicPeriod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indent="-514350" algn="just">
              <a:buAutoNum type="arabicPeriod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indent="-514350" algn="just">
              <a:buAutoNum type="arabicPeriod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indent="-514350" algn="just">
              <a:buAutoNum type="arabicPeriod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indent="-514350" algn="just">
              <a:buAutoNum type="arabicPeriod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indent="-514350" algn="just">
              <a:buAutoNum type="arabicPeriod"/>
            </a:pP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marL="514350" indent="-514350" algn="just">
              <a:buAutoNum type="arabicPeriod"/>
            </a:pP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Turn off (or damp) factors and run inference. </a:t>
            </a:r>
            <a:r>
              <a:rPr lang="en-US" sz="2800" dirty="0" smtClean="0"/>
              <a:t> If the gate marginal probability </a:t>
            </a:r>
            <a:r>
              <a:rPr lang="en-US" sz="2800" dirty="0" smtClean="0"/>
              <a:t>is low, we </a:t>
            </a:r>
            <a:r>
              <a:rPr lang="en-US" sz="2800" dirty="0" smtClean="0"/>
              <a:t>prune the factor, which improves speed at a slight cost to accuracy.</a:t>
            </a:r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7754600" y="9906000"/>
            <a:ext cx="2286000" cy="1447800"/>
            <a:chOff x="15316200" y="11658600"/>
            <a:chExt cx="2286000" cy="1447800"/>
          </a:xfrm>
        </p:grpSpPr>
        <p:sp>
          <p:nvSpPr>
            <p:cNvPr id="35" name="Oval 34"/>
            <p:cNvSpPr/>
            <p:nvPr/>
          </p:nvSpPr>
          <p:spPr>
            <a:xfrm>
              <a:off x="15316200" y="12496800"/>
              <a:ext cx="609600" cy="609600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</a:t>
              </a:r>
              <a:endParaRPr lang="en-US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16992600" y="12496800"/>
              <a:ext cx="609600" cy="609600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B</a:t>
              </a:r>
              <a:endParaRPr lang="en-US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6306800" y="126873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>
              <a:stCxn id="35" idx="6"/>
              <a:endCxn id="38" idx="1"/>
            </p:cNvCxnSpPr>
            <p:nvPr/>
          </p:nvCxnSpPr>
          <p:spPr>
            <a:xfrm>
              <a:off x="15925800" y="12801600"/>
              <a:ext cx="3810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37" idx="2"/>
              <a:endCxn id="38" idx="3"/>
            </p:cNvCxnSpPr>
            <p:nvPr/>
          </p:nvCxnSpPr>
          <p:spPr>
            <a:xfrm flipH="1">
              <a:off x="16535400" y="12801600"/>
              <a:ext cx="457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oup 41"/>
            <p:cNvGrpSpPr/>
            <p:nvPr/>
          </p:nvGrpSpPr>
          <p:grpSpPr>
            <a:xfrm>
              <a:off x="16078200" y="11658600"/>
              <a:ext cx="685800" cy="1447800"/>
              <a:chOff x="3048000" y="2133600"/>
              <a:chExt cx="685800" cy="1447800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3124200" y="3048000"/>
                <a:ext cx="533400" cy="533400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3048000" y="21336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 smtClean="0">
                    <a:solidFill>
                      <a:srgbClr val="D96709"/>
                    </a:solidFill>
                  </a:rPr>
                  <a:t>G</a:t>
                </a:r>
                <a:r>
                  <a:rPr lang="en-US" sz="2200" b="1" baseline="-25000" dirty="0" smtClean="0">
                    <a:solidFill>
                      <a:srgbClr val="D96709"/>
                    </a:solidFill>
                  </a:rPr>
                  <a:t>1</a:t>
                </a:r>
                <a:endParaRPr lang="en-US" sz="2200" b="1" baseline="-25000" dirty="0">
                  <a:solidFill>
                    <a:srgbClr val="D96709"/>
                  </a:solidFill>
                </a:endParaRPr>
              </a:p>
            </p:txBody>
          </p:sp>
          <p:cxnSp>
            <p:nvCxnSpPr>
              <p:cNvPr id="45" name="Straight Connector 44"/>
              <p:cNvCxnSpPr>
                <a:stCxn id="44" idx="4"/>
                <a:endCxn id="43" idx="0"/>
              </p:cNvCxnSpPr>
              <p:nvPr/>
            </p:nvCxnSpPr>
            <p:spPr>
              <a:xfrm>
                <a:off x="3390900" y="2743200"/>
                <a:ext cx="0" cy="3048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13057909" y="10210800"/>
          <a:ext cx="3934691" cy="914400"/>
        </p:xfrm>
        <a:graphic>
          <a:graphicData uri="http://schemas.openxmlformats.org/presentationml/2006/ole">
            <p:oleObj spid="_x0000_s1026" name="Equation" r:id="rId3" imgW="1803240" imgH="419040" progId="Equation.3">
              <p:embed/>
            </p:oleObj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/>
        </p:nvGraphicFramePr>
        <p:xfrm>
          <a:off x="13639800" y="11125200"/>
          <a:ext cx="1032933" cy="457200"/>
        </p:xfrm>
        <a:graphic>
          <a:graphicData uri="http://schemas.openxmlformats.org/presentationml/2006/ole">
            <p:oleObj spid="_x0000_s1027" name="Equation" r:id="rId4" imgW="634680" imgH="228600" progId="Equation.3">
              <p:embed/>
            </p:oleObj>
          </a:graphicData>
        </a:graphic>
      </p:graphicFrame>
      <p:grpSp>
        <p:nvGrpSpPr>
          <p:cNvPr id="158" name="Group 157"/>
          <p:cNvGrpSpPr/>
          <p:nvPr/>
        </p:nvGrpSpPr>
        <p:grpSpPr>
          <a:xfrm>
            <a:off x="12877800" y="16002000"/>
            <a:ext cx="6858000" cy="4343400"/>
            <a:chOff x="13411200" y="12344400"/>
            <a:chExt cx="6858000" cy="4343400"/>
          </a:xfrm>
        </p:grpSpPr>
        <p:sp>
          <p:nvSpPr>
            <p:cNvPr id="54" name="Oval 53"/>
            <p:cNvSpPr/>
            <p:nvPr/>
          </p:nvSpPr>
          <p:spPr>
            <a:xfrm>
              <a:off x="14325600" y="13639800"/>
              <a:ext cx="609600" cy="609600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</a:t>
              </a:r>
              <a:endParaRPr lang="en-US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18059400" y="13944600"/>
              <a:ext cx="609600" cy="609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</a:t>
              </a:r>
              <a:endParaRPr lang="en-US" sz="2800" dirty="0"/>
            </a:p>
          </p:txBody>
        </p:sp>
        <p:sp>
          <p:nvSpPr>
            <p:cNvPr id="56" name="Oval 55"/>
            <p:cNvSpPr/>
            <p:nvPr/>
          </p:nvSpPr>
          <p:spPr>
            <a:xfrm>
              <a:off x="15011400" y="15392400"/>
              <a:ext cx="609600" cy="609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E</a:t>
              </a:r>
              <a:endParaRPr lang="en-US" sz="2800" dirty="0"/>
            </a:p>
          </p:txBody>
        </p:sp>
        <p:sp>
          <p:nvSpPr>
            <p:cNvPr id="57" name="Oval 56"/>
            <p:cNvSpPr/>
            <p:nvPr/>
          </p:nvSpPr>
          <p:spPr>
            <a:xfrm>
              <a:off x="16687800" y="15316200"/>
              <a:ext cx="609600" cy="609600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D</a:t>
              </a:r>
              <a:endParaRPr lang="en-US" sz="2800" dirty="0"/>
            </a:p>
          </p:txBody>
        </p:sp>
        <p:sp>
          <p:nvSpPr>
            <p:cNvPr id="58" name="Oval 57"/>
            <p:cNvSpPr/>
            <p:nvPr/>
          </p:nvSpPr>
          <p:spPr>
            <a:xfrm>
              <a:off x="16687800" y="12954000"/>
              <a:ext cx="609600" cy="609600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B</a:t>
              </a:r>
              <a:endParaRPr lang="en-US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5697200" y="133350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7221200" y="144018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7602200" y="134874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4782800" y="14706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6078200" y="156210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7678400" y="148590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5697200" y="141732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>
              <a:stCxn id="54" idx="4"/>
              <a:endCxn id="62" idx="0"/>
            </p:cNvCxnSpPr>
            <p:nvPr/>
          </p:nvCxnSpPr>
          <p:spPr>
            <a:xfrm>
              <a:off x="14630400" y="14249400"/>
              <a:ext cx="266700" cy="4572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endCxn id="56" idx="0"/>
            </p:cNvCxnSpPr>
            <p:nvPr/>
          </p:nvCxnSpPr>
          <p:spPr>
            <a:xfrm>
              <a:off x="14935200" y="14935200"/>
              <a:ext cx="381000" cy="4572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54" idx="7"/>
              <a:endCxn id="59" idx="1"/>
            </p:cNvCxnSpPr>
            <p:nvPr/>
          </p:nvCxnSpPr>
          <p:spPr>
            <a:xfrm flipV="1">
              <a:off x="14845926" y="13449300"/>
              <a:ext cx="851274" cy="2797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54" idx="6"/>
              <a:endCxn id="65" idx="1"/>
            </p:cNvCxnSpPr>
            <p:nvPr/>
          </p:nvCxnSpPr>
          <p:spPr>
            <a:xfrm>
              <a:off x="14935200" y="13944600"/>
              <a:ext cx="762000" cy="3429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63" idx="1"/>
              <a:endCxn id="56" idx="6"/>
            </p:cNvCxnSpPr>
            <p:nvPr/>
          </p:nvCxnSpPr>
          <p:spPr>
            <a:xfrm flipH="1" flipV="1">
              <a:off x="15621000" y="15697200"/>
              <a:ext cx="457200" cy="381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57" idx="2"/>
              <a:endCxn id="63" idx="3"/>
            </p:cNvCxnSpPr>
            <p:nvPr/>
          </p:nvCxnSpPr>
          <p:spPr>
            <a:xfrm flipH="1">
              <a:off x="16306800" y="15621000"/>
              <a:ext cx="381000" cy="1143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65" idx="2"/>
              <a:endCxn id="56" idx="7"/>
            </p:cNvCxnSpPr>
            <p:nvPr/>
          </p:nvCxnSpPr>
          <p:spPr>
            <a:xfrm flipH="1">
              <a:off x="15531726" y="14401800"/>
              <a:ext cx="279774" cy="10798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58" idx="2"/>
              <a:endCxn id="59" idx="3"/>
            </p:cNvCxnSpPr>
            <p:nvPr/>
          </p:nvCxnSpPr>
          <p:spPr>
            <a:xfrm flipH="1">
              <a:off x="15925800" y="13258800"/>
              <a:ext cx="762000" cy="1905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58" idx="3"/>
              <a:endCxn id="65" idx="0"/>
            </p:cNvCxnSpPr>
            <p:nvPr/>
          </p:nvCxnSpPr>
          <p:spPr>
            <a:xfrm flipH="1">
              <a:off x="15811500" y="13474326"/>
              <a:ext cx="965574" cy="6988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64" idx="2"/>
              <a:endCxn id="57" idx="6"/>
            </p:cNvCxnSpPr>
            <p:nvPr/>
          </p:nvCxnSpPr>
          <p:spPr>
            <a:xfrm flipH="1">
              <a:off x="17297400" y="15087600"/>
              <a:ext cx="495300" cy="533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64" idx="0"/>
              <a:endCxn id="55" idx="3"/>
            </p:cNvCxnSpPr>
            <p:nvPr/>
          </p:nvCxnSpPr>
          <p:spPr>
            <a:xfrm flipV="1">
              <a:off x="17792700" y="14464926"/>
              <a:ext cx="355974" cy="3940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60" idx="2"/>
              <a:endCxn id="57" idx="0"/>
            </p:cNvCxnSpPr>
            <p:nvPr/>
          </p:nvCxnSpPr>
          <p:spPr>
            <a:xfrm flipH="1">
              <a:off x="16992600" y="14630400"/>
              <a:ext cx="342900" cy="6858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58" idx="4"/>
              <a:endCxn id="60" idx="0"/>
            </p:cNvCxnSpPr>
            <p:nvPr/>
          </p:nvCxnSpPr>
          <p:spPr>
            <a:xfrm>
              <a:off x="16992600" y="13563600"/>
              <a:ext cx="342900" cy="8382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61" idx="3"/>
              <a:endCxn id="55" idx="1"/>
            </p:cNvCxnSpPr>
            <p:nvPr/>
          </p:nvCxnSpPr>
          <p:spPr>
            <a:xfrm>
              <a:off x="17830800" y="13601700"/>
              <a:ext cx="317874" cy="4321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58" idx="6"/>
              <a:endCxn id="61" idx="1"/>
            </p:cNvCxnSpPr>
            <p:nvPr/>
          </p:nvCxnSpPr>
          <p:spPr>
            <a:xfrm>
              <a:off x="17297400" y="13258800"/>
              <a:ext cx="304800" cy="3429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60" idx="3"/>
              <a:endCxn id="55" idx="2"/>
            </p:cNvCxnSpPr>
            <p:nvPr/>
          </p:nvCxnSpPr>
          <p:spPr>
            <a:xfrm flipV="1">
              <a:off x="17449800" y="14249400"/>
              <a:ext cx="609600" cy="2667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/>
            <p:cNvSpPr/>
            <p:nvPr/>
          </p:nvSpPr>
          <p:spPr>
            <a:xfrm>
              <a:off x="18973800" y="15240000"/>
              <a:ext cx="609600" cy="609600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F</a:t>
              </a:r>
              <a:endParaRPr lang="en-US" sz="2800" dirty="0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8669000" y="147828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8" name="Straight Connector 87"/>
            <p:cNvCxnSpPr>
              <a:stCxn id="87" idx="0"/>
              <a:endCxn id="55" idx="5"/>
            </p:cNvCxnSpPr>
            <p:nvPr/>
          </p:nvCxnSpPr>
          <p:spPr>
            <a:xfrm flipH="1" flipV="1">
              <a:off x="18579726" y="14464926"/>
              <a:ext cx="203574" cy="3178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87" idx="2"/>
              <a:endCxn id="86" idx="0"/>
            </p:cNvCxnSpPr>
            <p:nvPr/>
          </p:nvCxnSpPr>
          <p:spPr>
            <a:xfrm>
              <a:off x="18783300" y="15011400"/>
              <a:ext cx="495300" cy="228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0" name="Group 47"/>
            <p:cNvGrpSpPr/>
            <p:nvPr/>
          </p:nvGrpSpPr>
          <p:grpSpPr>
            <a:xfrm>
              <a:off x="17526000" y="14706600"/>
              <a:ext cx="1066800" cy="1600200"/>
              <a:chOff x="3124200" y="2971800"/>
              <a:chExt cx="1066800" cy="1600200"/>
            </a:xfrm>
          </p:grpSpPr>
          <p:sp>
            <p:nvSpPr>
              <p:cNvPr id="91" name="Rectangle 90"/>
              <p:cNvSpPr/>
              <p:nvPr/>
            </p:nvSpPr>
            <p:spPr>
              <a:xfrm>
                <a:off x="3124200" y="2971800"/>
                <a:ext cx="533400" cy="533400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3505200" y="3962400"/>
                <a:ext cx="685800" cy="60960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 smtClean="0">
                    <a:solidFill>
                      <a:srgbClr val="D96709"/>
                    </a:solidFill>
                  </a:rPr>
                  <a:t>G</a:t>
                </a:r>
                <a:r>
                  <a:rPr lang="en-US" sz="2200" b="1" baseline="-25000" dirty="0" smtClean="0">
                    <a:solidFill>
                      <a:srgbClr val="D96709"/>
                    </a:solidFill>
                  </a:rPr>
                  <a:t>7</a:t>
                </a:r>
                <a:endParaRPr lang="en-US" sz="2200" b="1" baseline="-25000" dirty="0">
                  <a:solidFill>
                    <a:srgbClr val="D96709"/>
                  </a:solidFill>
                </a:endParaRPr>
              </a:p>
            </p:txBody>
          </p:sp>
          <p:cxnSp>
            <p:nvCxnSpPr>
              <p:cNvPr id="93" name="Straight Connector 92"/>
              <p:cNvCxnSpPr>
                <a:stCxn id="92" idx="1"/>
                <a:endCxn id="91" idx="2"/>
              </p:cNvCxnSpPr>
              <p:nvPr/>
            </p:nvCxnSpPr>
            <p:spPr>
              <a:xfrm flipH="1" flipV="1">
                <a:off x="3390900" y="3505200"/>
                <a:ext cx="214733" cy="546474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48"/>
            <p:cNvGrpSpPr/>
            <p:nvPr/>
          </p:nvGrpSpPr>
          <p:grpSpPr>
            <a:xfrm>
              <a:off x="17373600" y="12496800"/>
              <a:ext cx="685800" cy="1371600"/>
              <a:chOff x="3048000" y="2133600"/>
              <a:chExt cx="685800" cy="1371600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3124200" y="2971800"/>
                <a:ext cx="533400" cy="533400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3048000" y="2133600"/>
                <a:ext cx="685800" cy="60960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smtClean="0">
                    <a:solidFill>
                      <a:srgbClr val="D96709"/>
                    </a:solidFill>
                  </a:rPr>
                  <a:t>G</a:t>
                </a:r>
                <a:r>
                  <a:rPr lang="en-US" sz="2200" b="1" baseline="-25000" smtClean="0">
                    <a:solidFill>
                      <a:srgbClr val="D96709"/>
                    </a:solidFill>
                  </a:rPr>
                  <a:t>2</a:t>
                </a:r>
                <a:endParaRPr lang="en-US" sz="2200" b="1" baseline="-25000" dirty="0">
                  <a:solidFill>
                    <a:srgbClr val="D96709"/>
                  </a:solidFill>
                </a:endParaRPr>
              </a:p>
            </p:txBody>
          </p:sp>
          <p:cxnSp>
            <p:nvCxnSpPr>
              <p:cNvPr id="97" name="Straight Connector 96"/>
              <p:cNvCxnSpPr>
                <a:stCxn id="96" idx="4"/>
                <a:endCxn id="95" idx="0"/>
              </p:cNvCxnSpPr>
              <p:nvPr/>
            </p:nvCxnSpPr>
            <p:spPr>
              <a:xfrm>
                <a:off x="3390900" y="2743200"/>
                <a:ext cx="0" cy="2286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52"/>
            <p:cNvGrpSpPr/>
            <p:nvPr/>
          </p:nvGrpSpPr>
          <p:grpSpPr>
            <a:xfrm>
              <a:off x="18516600" y="14554200"/>
              <a:ext cx="1752600" cy="609600"/>
              <a:chOff x="3124200" y="2895600"/>
              <a:chExt cx="1752600" cy="609600"/>
            </a:xfrm>
          </p:grpSpPr>
          <p:sp>
            <p:nvSpPr>
              <p:cNvPr id="99" name="Rectangle 98"/>
              <p:cNvSpPr/>
              <p:nvPr/>
            </p:nvSpPr>
            <p:spPr>
              <a:xfrm>
                <a:off x="3124200" y="2971800"/>
                <a:ext cx="533400" cy="533400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4191000" y="28956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 smtClean="0">
                    <a:solidFill>
                      <a:srgbClr val="D96709"/>
                    </a:solidFill>
                  </a:rPr>
                  <a:t>G</a:t>
                </a:r>
                <a:r>
                  <a:rPr lang="en-US" sz="2200" b="1" baseline="-25000" dirty="0" smtClean="0">
                    <a:solidFill>
                      <a:srgbClr val="D96709"/>
                    </a:solidFill>
                  </a:rPr>
                  <a:t>3</a:t>
                </a:r>
                <a:endParaRPr lang="en-US" sz="2200" b="1" baseline="-25000" dirty="0">
                  <a:solidFill>
                    <a:srgbClr val="D96709"/>
                  </a:solidFill>
                </a:endParaRPr>
              </a:p>
            </p:txBody>
          </p:sp>
          <p:cxnSp>
            <p:nvCxnSpPr>
              <p:cNvPr id="101" name="Straight Connector 100"/>
              <p:cNvCxnSpPr>
                <a:stCxn id="100" idx="2"/>
                <a:endCxn id="99" idx="3"/>
              </p:cNvCxnSpPr>
              <p:nvPr/>
            </p:nvCxnSpPr>
            <p:spPr>
              <a:xfrm flipH="1">
                <a:off x="3657600" y="3200400"/>
                <a:ext cx="533400" cy="381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2" name="Group 63"/>
            <p:cNvGrpSpPr/>
            <p:nvPr/>
          </p:nvGrpSpPr>
          <p:grpSpPr>
            <a:xfrm>
              <a:off x="13411200" y="14554200"/>
              <a:ext cx="1752600" cy="609600"/>
              <a:chOff x="3048000" y="2286000"/>
              <a:chExt cx="1752600" cy="609600"/>
            </a:xfrm>
          </p:grpSpPr>
          <p:sp>
            <p:nvSpPr>
              <p:cNvPr id="103" name="Rectangle 102"/>
              <p:cNvSpPr/>
              <p:nvPr/>
            </p:nvSpPr>
            <p:spPr>
              <a:xfrm>
                <a:off x="4267200" y="2286000"/>
                <a:ext cx="533400" cy="533400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103"/>
              <p:cNvSpPr/>
              <p:nvPr/>
            </p:nvSpPr>
            <p:spPr>
              <a:xfrm>
                <a:off x="3048000" y="22860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 smtClean="0">
                    <a:solidFill>
                      <a:srgbClr val="D96709"/>
                    </a:solidFill>
                  </a:rPr>
                  <a:t>G</a:t>
                </a:r>
                <a:r>
                  <a:rPr lang="en-US" sz="2200" b="1" baseline="-25000" dirty="0" smtClean="0">
                    <a:solidFill>
                      <a:srgbClr val="D96709"/>
                    </a:solidFill>
                  </a:rPr>
                  <a:t>4</a:t>
                </a:r>
                <a:endParaRPr lang="en-US" sz="2200" b="1" baseline="-25000" dirty="0">
                  <a:solidFill>
                    <a:srgbClr val="D96709"/>
                  </a:solidFill>
                </a:endParaRPr>
              </a:p>
            </p:txBody>
          </p:sp>
          <p:cxnSp>
            <p:nvCxnSpPr>
              <p:cNvPr id="105" name="Straight Connector 104"/>
              <p:cNvCxnSpPr>
                <a:stCxn id="104" idx="6"/>
                <a:endCxn id="103" idx="1"/>
              </p:cNvCxnSpPr>
              <p:nvPr/>
            </p:nvCxnSpPr>
            <p:spPr>
              <a:xfrm flipV="1">
                <a:off x="3733800" y="2552700"/>
                <a:ext cx="533400" cy="381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6" name="Group 73"/>
            <p:cNvGrpSpPr/>
            <p:nvPr/>
          </p:nvGrpSpPr>
          <p:grpSpPr>
            <a:xfrm>
              <a:off x="15544800" y="14020800"/>
              <a:ext cx="1219200" cy="1295400"/>
              <a:chOff x="3124200" y="2971800"/>
              <a:chExt cx="1219200" cy="1295400"/>
            </a:xfrm>
          </p:grpSpPr>
          <p:sp>
            <p:nvSpPr>
              <p:cNvPr id="107" name="Rectangle 106"/>
              <p:cNvSpPr/>
              <p:nvPr/>
            </p:nvSpPr>
            <p:spPr>
              <a:xfrm>
                <a:off x="3124200" y="2971800"/>
                <a:ext cx="533400" cy="533400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3657600" y="3657600"/>
                <a:ext cx="685800" cy="6096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 smtClean="0">
                    <a:solidFill>
                      <a:srgbClr val="D96709"/>
                    </a:solidFill>
                  </a:rPr>
                  <a:t>G</a:t>
                </a:r>
                <a:r>
                  <a:rPr lang="en-US" sz="2200" b="1" baseline="-25000" dirty="0" smtClean="0">
                    <a:solidFill>
                      <a:srgbClr val="D96709"/>
                    </a:solidFill>
                  </a:rPr>
                  <a:t>5</a:t>
                </a:r>
                <a:endParaRPr lang="en-US" sz="2200" b="1" baseline="-25000" dirty="0">
                  <a:solidFill>
                    <a:srgbClr val="D96709"/>
                  </a:solidFill>
                </a:endParaRPr>
              </a:p>
            </p:txBody>
          </p:sp>
          <p:cxnSp>
            <p:nvCxnSpPr>
              <p:cNvPr id="109" name="Straight Connector 108"/>
              <p:cNvCxnSpPr>
                <a:stCxn id="108" idx="1"/>
                <a:endCxn id="107" idx="2"/>
              </p:cNvCxnSpPr>
              <p:nvPr/>
            </p:nvCxnSpPr>
            <p:spPr>
              <a:xfrm flipH="1" flipV="1">
                <a:off x="3390900" y="3505200"/>
                <a:ext cx="367133" cy="241674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80"/>
            <p:cNvGrpSpPr/>
            <p:nvPr/>
          </p:nvGrpSpPr>
          <p:grpSpPr>
            <a:xfrm>
              <a:off x="16306800" y="13792200"/>
              <a:ext cx="1295400" cy="990600"/>
              <a:chOff x="2362200" y="2514600"/>
              <a:chExt cx="1295400" cy="990600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3124200" y="2971800"/>
                <a:ext cx="533400" cy="533400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2362200" y="2514600"/>
                <a:ext cx="685800" cy="6096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 smtClean="0">
                    <a:solidFill>
                      <a:srgbClr val="D96709"/>
                    </a:solidFill>
                  </a:rPr>
                  <a:t>G</a:t>
                </a:r>
                <a:r>
                  <a:rPr lang="en-US" sz="2200" b="1" baseline="-25000" dirty="0" smtClean="0">
                    <a:solidFill>
                      <a:srgbClr val="D96709"/>
                    </a:solidFill>
                  </a:rPr>
                  <a:t>6</a:t>
                </a:r>
                <a:endParaRPr lang="en-US" sz="2200" b="1" baseline="-25000" dirty="0">
                  <a:solidFill>
                    <a:srgbClr val="D96709"/>
                  </a:solidFill>
                </a:endParaRPr>
              </a:p>
            </p:txBody>
          </p:sp>
          <p:cxnSp>
            <p:nvCxnSpPr>
              <p:cNvPr id="113" name="Straight Connector 112"/>
              <p:cNvCxnSpPr>
                <a:stCxn id="112" idx="5"/>
                <a:endCxn id="111" idx="1"/>
              </p:cNvCxnSpPr>
              <p:nvPr/>
            </p:nvCxnSpPr>
            <p:spPr>
              <a:xfrm>
                <a:off x="2947567" y="3034926"/>
                <a:ext cx="176633" cy="203574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92"/>
            <p:cNvGrpSpPr/>
            <p:nvPr/>
          </p:nvGrpSpPr>
          <p:grpSpPr>
            <a:xfrm>
              <a:off x="15468600" y="12344400"/>
              <a:ext cx="685800" cy="1371600"/>
              <a:chOff x="3048000" y="2133600"/>
              <a:chExt cx="685800" cy="1371600"/>
            </a:xfrm>
          </p:grpSpPr>
          <p:sp>
            <p:nvSpPr>
              <p:cNvPr id="115" name="Rectangle 114"/>
              <p:cNvSpPr/>
              <p:nvPr/>
            </p:nvSpPr>
            <p:spPr>
              <a:xfrm>
                <a:off x="3124200" y="2971800"/>
                <a:ext cx="533400" cy="533400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3048000" y="2133600"/>
                <a:ext cx="685800" cy="6096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 smtClean="0">
                    <a:solidFill>
                      <a:srgbClr val="D96709"/>
                    </a:solidFill>
                  </a:rPr>
                  <a:t>G</a:t>
                </a:r>
                <a:r>
                  <a:rPr lang="en-US" sz="2200" b="1" baseline="-25000" dirty="0" smtClean="0">
                    <a:solidFill>
                      <a:srgbClr val="D96709"/>
                    </a:solidFill>
                  </a:rPr>
                  <a:t>1</a:t>
                </a:r>
                <a:endParaRPr lang="en-US" sz="2200" b="1" baseline="-25000" dirty="0">
                  <a:solidFill>
                    <a:srgbClr val="D96709"/>
                  </a:solidFill>
                </a:endParaRPr>
              </a:p>
            </p:txBody>
          </p:sp>
          <p:cxnSp>
            <p:nvCxnSpPr>
              <p:cNvPr id="117" name="Straight Connector 116"/>
              <p:cNvCxnSpPr>
                <a:stCxn id="116" idx="4"/>
                <a:endCxn id="115" idx="0"/>
              </p:cNvCxnSpPr>
              <p:nvPr/>
            </p:nvCxnSpPr>
            <p:spPr>
              <a:xfrm>
                <a:off x="3390900" y="2743200"/>
                <a:ext cx="0" cy="2286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99"/>
            <p:cNvGrpSpPr/>
            <p:nvPr/>
          </p:nvGrpSpPr>
          <p:grpSpPr>
            <a:xfrm>
              <a:off x="15925800" y="15468600"/>
              <a:ext cx="1371600" cy="1219200"/>
              <a:chOff x="3124200" y="2971800"/>
              <a:chExt cx="1371600" cy="1219200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3124200" y="2971800"/>
                <a:ext cx="533400" cy="533400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3810000" y="35814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 smtClean="0">
                    <a:solidFill>
                      <a:srgbClr val="D96709"/>
                    </a:solidFill>
                  </a:rPr>
                  <a:t>G</a:t>
                </a:r>
                <a:r>
                  <a:rPr lang="en-US" sz="2200" b="1" baseline="-25000" dirty="0" smtClean="0">
                    <a:solidFill>
                      <a:srgbClr val="D96709"/>
                    </a:solidFill>
                  </a:rPr>
                  <a:t>1</a:t>
                </a:r>
                <a:endParaRPr lang="en-US" sz="2200" b="1" baseline="-25000" dirty="0">
                  <a:solidFill>
                    <a:srgbClr val="D96709"/>
                  </a:solidFill>
                </a:endParaRPr>
              </a:p>
            </p:txBody>
          </p:sp>
          <p:cxnSp>
            <p:nvCxnSpPr>
              <p:cNvPr id="121" name="Straight Connector 120"/>
              <p:cNvCxnSpPr>
                <a:stCxn id="120" idx="2"/>
                <a:endCxn id="119" idx="2"/>
              </p:cNvCxnSpPr>
              <p:nvPr/>
            </p:nvCxnSpPr>
            <p:spPr>
              <a:xfrm flipH="1" flipV="1">
                <a:off x="3390900" y="3505200"/>
                <a:ext cx="419100" cy="3810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22" name="Straight Connector 121"/>
            <p:cNvCxnSpPr>
              <a:stCxn id="123" idx="3"/>
              <a:endCxn id="116" idx="2"/>
            </p:cNvCxnSpPr>
            <p:nvPr/>
          </p:nvCxnSpPr>
          <p:spPr>
            <a:xfrm flipV="1">
              <a:off x="15240000" y="12649200"/>
              <a:ext cx="228600" cy="4953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23" name="Rectangle 122"/>
            <p:cNvSpPr/>
            <p:nvPr/>
          </p:nvSpPr>
          <p:spPr>
            <a:xfrm>
              <a:off x="15011400" y="130302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4" name="Straight Connector 123"/>
            <p:cNvCxnSpPr>
              <a:stCxn id="123" idx="1"/>
              <a:endCxn id="54" idx="0"/>
            </p:cNvCxnSpPr>
            <p:nvPr/>
          </p:nvCxnSpPr>
          <p:spPr>
            <a:xfrm flipH="1">
              <a:off x="14630400" y="13144500"/>
              <a:ext cx="381000" cy="4953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26" idx="3"/>
              <a:endCxn id="58" idx="0"/>
            </p:cNvCxnSpPr>
            <p:nvPr/>
          </p:nvCxnSpPr>
          <p:spPr>
            <a:xfrm>
              <a:off x="16687800" y="12763500"/>
              <a:ext cx="304800" cy="1905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26" name="Rectangle 125"/>
            <p:cNvSpPr/>
            <p:nvPr/>
          </p:nvSpPr>
          <p:spPr>
            <a:xfrm>
              <a:off x="16459200" y="126492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7" name="Straight Connector 126"/>
            <p:cNvCxnSpPr>
              <a:stCxn id="126" idx="1"/>
              <a:endCxn id="116" idx="6"/>
            </p:cNvCxnSpPr>
            <p:nvPr/>
          </p:nvCxnSpPr>
          <p:spPr>
            <a:xfrm flipH="1" flipV="1">
              <a:off x="16154400" y="12649200"/>
              <a:ext cx="304800" cy="1143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29" idx="3"/>
              <a:endCxn id="54" idx="3"/>
            </p:cNvCxnSpPr>
            <p:nvPr/>
          </p:nvCxnSpPr>
          <p:spPr>
            <a:xfrm flipV="1">
              <a:off x="14325600" y="14160126"/>
              <a:ext cx="89274" cy="20357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29" name="Rectangle 128"/>
            <p:cNvSpPr/>
            <p:nvPr/>
          </p:nvSpPr>
          <p:spPr>
            <a:xfrm>
              <a:off x="14097000" y="142494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0" name="Straight Connector 129"/>
            <p:cNvCxnSpPr>
              <a:stCxn id="129" idx="1"/>
              <a:endCxn id="104" idx="7"/>
            </p:cNvCxnSpPr>
            <p:nvPr/>
          </p:nvCxnSpPr>
          <p:spPr>
            <a:xfrm flipH="1">
              <a:off x="13996567" y="14363700"/>
              <a:ext cx="100433" cy="27977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>
              <a:stCxn id="132" idx="3"/>
              <a:endCxn id="56" idx="2"/>
            </p:cNvCxnSpPr>
            <p:nvPr/>
          </p:nvCxnSpPr>
          <p:spPr>
            <a:xfrm>
              <a:off x="14554200" y="15430500"/>
              <a:ext cx="457200" cy="2667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32" name="Rectangle 131"/>
            <p:cNvSpPr/>
            <p:nvPr/>
          </p:nvSpPr>
          <p:spPr>
            <a:xfrm>
              <a:off x="14325600" y="153162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3" name="Straight Connector 132"/>
            <p:cNvCxnSpPr>
              <a:stCxn id="132" idx="1"/>
              <a:endCxn id="104" idx="5"/>
            </p:cNvCxnSpPr>
            <p:nvPr/>
          </p:nvCxnSpPr>
          <p:spPr>
            <a:xfrm flipH="1" flipV="1">
              <a:off x="13996567" y="15074526"/>
              <a:ext cx="329033" cy="35597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>
              <a:stCxn id="135" idx="2"/>
              <a:endCxn id="55" idx="0"/>
            </p:cNvCxnSpPr>
            <p:nvPr/>
          </p:nvCxnSpPr>
          <p:spPr>
            <a:xfrm>
              <a:off x="18326100" y="13563600"/>
              <a:ext cx="38100" cy="381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35" name="Rectangle 134"/>
            <p:cNvSpPr/>
            <p:nvPr/>
          </p:nvSpPr>
          <p:spPr>
            <a:xfrm>
              <a:off x="18211800" y="133350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Straight Connector 135"/>
            <p:cNvCxnSpPr>
              <a:stCxn id="135" idx="0"/>
              <a:endCxn id="96" idx="5"/>
            </p:cNvCxnSpPr>
            <p:nvPr/>
          </p:nvCxnSpPr>
          <p:spPr>
            <a:xfrm flipH="1" flipV="1">
              <a:off x="17958967" y="13017126"/>
              <a:ext cx="367133" cy="31787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>
              <a:stCxn id="138" idx="3"/>
              <a:endCxn id="96" idx="1"/>
            </p:cNvCxnSpPr>
            <p:nvPr/>
          </p:nvCxnSpPr>
          <p:spPr>
            <a:xfrm>
              <a:off x="17297400" y="12534900"/>
              <a:ext cx="176633" cy="5117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38" name="Rectangle 137"/>
            <p:cNvSpPr/>
            <p:nvPr/>
          </p:nvSpPr>
          <p:spPr>
            <a:xfrm>
              <a:off x="17068800" y="124206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9" name="Straight Connector 138"/>
            <p:cNvCxnSpPr>
              <a:stCxn id="138" idx="2"/>
              <a:endCxn id="58" idx="0"/>
            </p:cNvCxnSpPr>
            <p:nvPr/>
          </p:nvCxnSpPr>
          <p:spPr>
            <a:xfrm flipH="1">
              <a:off x="16992600" y="12649200"/>
              <a:ext cx="190500" cy="3048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>
              <a:stCxn id="141" idx="3"/>
              <a:endCxn id="100" idx="1"/>
            </p:cNvCxnSpPr>
            <p:nvPr/>
          </p:nvCxnSpPr>
          <p:spPr>
            <a:xfrm>
              <a:off x="19278600" y="14439900"/>
              <a:ext cx="405233" cy="20357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41" name="Rectangle 140"/>
            <p:cNvSpPr/>
            <p:nvPr/>
          </p:nvSpPr>
          <p:spPr>
            <a:xfrm>
              <a:off x="19050000" y="143256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2" name="Straight Connector 141"/>
            <p:cNvCxnSpPr>
              <a:stCxn id="141" idx="1"/>
              <a:endCxn id="55" idx="6"/>
            </p:cNvCxnSpPr>
            <p:nvPr/>
          </p:nvCxnSpPr>
          <p:spPr>
            <a:xfrm flipH="1" flipV="1">
              <a:off x="18669000" y="14249400"/>
              <a:ext cx="381000" cy="1905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44" idx="3"/>
              <a:endCxn id="86" idx="4"/>
            </p:cNvCxnSpPr>
            <p:nvPr/>
          </p:nvCxnSpPr>
          <p:spPr>
            <a:xfrm flipV="1">
              <a:off x="19050000" y="15849600"/>
              <a:ext cx="228600" cy="1905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44" name="Rectangle 143"/>
            <p:cNvSpPr/>
            <p:nvPr/>
          </p:nvSpPr>
          <p:spPr>
            <a:xfrm>
              <a:off x="18821400" y="159258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stCxn id="144" idx="1"/>
              <a:endCxn id="92" idx="6"/>
            </p:cNvCxnSpPr>
            <p:nvPr/>
          </p:nvCxnSpPr>
          <p:spPr>
            <a:xfrm flipH="1" flipV="1">
              <a:off x="18592800" y="16002000"/>
              <a:ext cx="2286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>
              <a:stCxn id="147" idx="3"/>
              <a:endCxn id="100" idx="5"/>
            </p:cNvCxnSpPr>
            <p:nvPr/>
          </p:nvCxnSpPr>
          <p:spPr>
            <a:xfrm flipV="1">
              <a:off x="19964400" y="15074526"/>
              <a:ext cx="204367" cy="50837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47" name="Rectangle 146"/>
            <p:cNvSpPr/>
            <p:nvPr/>
          </p:nvSpPr>
          <p:spPr>
            <a:xfrm>
              <a:off x="19735800" y="154686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8" name="Straight Connector 147"/>
            <p:cNvCxnSpPr>
              <a:stCxn id="147" idx="1"/>
              <a:endCxn id="86" idx="6"/>
            </p:cNvCxnSpPr>
            <p:nvPr/>
          </p:nvCxnSpPr>
          <p:spPr>
            <a:xfrm flipH="1" flipV="1">
              <a:off x="19583400" y="15544800"/>
              <a:ext cx="152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>
              <a:stCxn id="150" idx="3"/>
              <a:endCxn id="120" idx="3"/>
            </p:cNvCxnSpPr>
            <p:nvPr/>
          </p:nvCxnSpPr>
          <p:spPr>
            <a:xfrm>
              <a:off x="16002000" y="16421100"/>
              <a:ext cx="710033" cy="17742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15773400" y="163068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stCxn id="150" idx="1"/>
              <a:endCxn id="56" idx="5"/>
            </p:cNvCxnSpPr>
            <p:nvPr/>
          </p:nvCxnSpPr>
          <p:spPr>
            <a:xfrm flipH="1" flipV="1">
              <a:off x="15531726" y="15912726"/>
              <a:ext cx="241674" cy="50837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>
              <a:stCxn id="153" idx="3"/>
              <a:endCxn id="57" idx="5"/>
            </p:cNvCxnSpPr>
            <p:nvPr/>
          </p:nvCxnSpPr>
          <p:spPr>
            <a:xfrm flipH="1" flipV="1">
              <a:off x="17208126" y="15836526"/>
              <a:ext cx="470274" cy="62267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53" name="Rectangle 152"/>
            <p:cNvSpPr/>
            <p:nvPr/>
          </p:nvSpPr>
          <p:spPr>
            <a:xfrm>
              <a:off x="17449800" y="163449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>
              <a:stCxn id="153" idx="1"/>
              <a:endCxn id="120" idx="6"/>
            </p:cNvCxnSpPr>
            <p:nvPr/>
          </p:nvCxnSpPr>
          <p:spPr>
            <a:xfrm flipH="1" flipV="1">
              <a:off x="17297400" y="16383000"/>
              <a:ext cx="152400" cy="76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>
              <a:stCxn id="156" idx="3"/>
              <a:endCxn id="92" idx="2"/>
            </p:cNvCxnSpPr>
            <p:nvPr/>
          </p:nvCxnSpPr>
          <p:spPr>
            <a:xfrm>
              <a:off x="17754600" y="15963900"/>
              <a:ext cx="152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56" name="Rectangle 155"/>
            <p:cNvSpPr/>
            <p:nvPr/>
          </p:nvSpPr>
          <p:spPr>
            <a:xfrm>
              <a:off x="17526000" y="15849600"/>
              <a:ext cx="228600" cy="228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7" name="Straight Connector 156"/>
            <p:cNvCxnSpPr>
              <a:stCxn id="156" idx="1"/>
              <a:endCxn id="57" idx="6"/>
            </p:cNvCxnSpPr>
            <p:nvPr/>
          </p:nvCxnSpPr>
          <p:spPr>
            <a:xfrm flipH="1" flipV="1">
              <a:off x="17297400" y="15621000"/>
              <a:ext cx="228600" cy="3429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1" name="Group 200"/>
          <p:cNvGrpSpPr/>
          <p:nvPr/>
        </p:nvGrpSpPr>
        <p:grpSpPr>
          <a:xfrm>
            <a:off x="13335000" y="21793200"/>
            <a:ext cx="5257800" cy="3048000"/>
            <a:chOff x="1905000" y="2743200"/>
            <a:chExt cx="5257800" cy="3048000"/>
          </a:xfrm>
        </p:grpSpPr>
        <p:sp>
          <p:nvSpPr>
            <p:cNvPr id="180" name="Oval 179"/>
            <p:cNvSpPr/>
            <p:nvPr/>
          </p:nvSpPr>
          <p:spPr>
            <a:xfrm>
              <a:off x="1905000" y="3429000"/>
              <a:ext cx="609600" cy="609600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</a:t>
              </a:r>
              <a:endParaRPr lang="en-US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81" name="Oval 180"/>
            <p:cNvSpPr/>
            <p:nvPr/>
          </p:nvSpPr>
          <p:spPr>
            <a:xfrm>
              <a:off x="5638800" y="3733800"/>
              <a:ext cx="609600" cy="609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</a:t>
              </a:r>
              <a:endParaRPr lang="en-US" sz="2800" dirty="0"/>
            </a:p>
          </p:txBody>
        </p:sp>
        <p:sp>
          <p:nvSpPr>
            <p:cNvPr id="182" name="Oval 181"/>
            <p:cNvSpPr/>
            <p:nvPr/>
          </p:nvSpPr>
          <p:spPr>
            <a:xfrm>
              <a:off x="2590800" y="5181600"/>
              <a:ext cx="609600" cy="609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E</a:t>
              </a:r>
              <a:endParaRPr lang="en-US" sz="2800" dirty="0"/>
            </a:p>
          </p:txBody>
        </p:sp>
        <p:sp>
          <p:nvSpPr>
            <p:cNvPr id="183" name="Oval 182"/>
            <p:cNvSpPr/>
            <p:nvPr/>
          </p:nvSpPr>
          <p:spPr>
            <a:xfrm>
              <a:off x="4267200" y="5105400"/>
              <a:ext cx="609600" cy="609600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D</a:t>
              </a:r>
              <a:endParaRPr lang="en-US" sz="2800" dirty="0"/>
            </a:p>
          </p:txBody>
        </p:sp>
        <p:sp>
          <p:nvSpPr>
            <p:cNvPr id="184" name="Oval 183"/>
            <p:cNvSpPr/>
            <p:nvPr/>
          </p:nvSpPr>
          <p:spPr>
            <a:xfrm>
              <a:off x="4267200" y="2743200"/>
              <a:ext cx="609600" cy="609600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B</a:t>
              </a:r>
              <a:endParaRPr lang="en-US" dirty="0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5181600" y="32766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2362200" y="44958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3657600" y="54102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5257800" y="46482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9" name="Straight Connector 188"/>
            <p:cNvCxnSpPr>
              <a:stCxn id="180" idx="4"/>
              <a:endCxn id="186" idx="0"/>
            </p:cNvCxnSpPr>
            <p:nvPr/>
          </p:nvCxnSpPr>
          <p:spPr>
            <a:xfrm>
              <a:off x="2209800" y="4038600"/>
              <a:ext cx="266700" cy="4572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>
              <a:endCxn id="182" idx="0"/>
            </p:cNvCxnSpPr>
            <p:nvPr/>
          </p:nvCxnSpPr>
          <p:spPr>
            <a:xfrm>
              <a:off x="2514600" y="4724400"/>
              <a:ext cx="381000" cy="4572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>
              <a:stCxn id="187" idx="1"/>
              <a:endCxn id="182" idx="6"/>
            </p:cNvCxnSpPr>
            <p:nvPr/>
          </p:nvCxnSpPr>
          <p:spPr>
            <a:xfrm flipH="1" flipV="1">
              <a:off x="3200400" y="5486400"/>
              <a:ext cx="457200" cy="381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>
              <a:stCxn id="183" idx="2"/>
              <a:endCxn id="187" idx="3"/>
            </p:cNvCxnSpPr>
            <p:nvPr/>
          </p:nvCxnSpPr>
          <p:spPr>
            <a:xfrm flipH="1">
              <a:off x="3886200" y="5410200"/>
              <a:ext cx="381000" cy="1143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>
              <a:stCxn id="188" idx="2"/>
              <a:endCxn id="183" idx="6"/>
            </p:cNvCxnSpPr>
            <p:nvPr/>
          </p:nvCxnSpPr>
          <p:spPr>
            <a:xfrm flipH="1">
              <a:off x="4876800" y="4876800"/>
              <a:ext cx="495300" cy="533400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>
              <a:stCxn id="188" idx="0"/>
              <a:endCxn id="181" idx="3"/>
            </p:cNvCxnSpPr>
            <p:nvPr/>
          </p:nvCxnSpPr>
          <p:spPr>
            <a:xfrm flipV="1">
              <a:off x="5372100" y="4254126"/>
              <a:ext cx="355974" cy="394074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>
              <a:stCxn id="185" idx="3"/>
              <a:endCxn id="181" idx="1"/>
            </p:cNvCxnSpPr>
            <p:nvPr/>
          </p:nvCxnSpPr>
          <p:spPr>
            <a:xfrm>
              <a:off x="5410200" y="3390900"/>
              <a:ext cx="317874" cy="432174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>
              <a:stCxn id="184" idx="6"/>
              <a:endCxn id="185" idx="1"/>
            </p:cNvCxnSpPr>
            <p:nvPr/>
          </p:nvCxnSpPr>
          <p:spPr>
            <a:xfrm>
              <a:off x="4876800" y="3048000"/>
              <a:ext cx="304800" cy="342900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Oval 196"/>
            <p:cNvSpPr/>
            <p:nvPr/>
          </p:nvSpPr>
          <p:spPr>
            <a:xfrm>
              <a:off x="6553200" y="5029200"/>
              <a:ext cx="609600" cy="609600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F</a:t>
              </a:r>
              <a:endParaRPr lang="en-US" sz="2800" dirty="0"/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6248400" y="45720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9" name="Straight Connector 198"/>
            <p:cNvCxnSpPr>
              <a:stCxn id="198" idx="0"/>
              <a:endCxn id="181" idx="5"/>
            </p:cNvCxnSpPr>
            <p:nvPr/>
          </p:nvCxnSpPr>
          <p:spPr>
            <a:xfrm flipH="1" flipV="1">
              <a:off x="6159126" y="4254126"/>
              <a:ext cx="203574" cy="3178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>
              <a:stCxn id="198" idx="2"/>
              <a:endCxn id="197" idx="0"/>
            </p:cNvCxnSpPr>
            <p:nvPr/>
          </p:nvCxnSpPr>
          <p:spPr>
            <a:xfrm>
              <a:off x="6362700" y="4800600"/>
              <a:ext cx="495300" cy="228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2" name="Rectangle 201"/>
          <p:cNvSpPr/>
          <p:nvPr/>
        </p:nvSpPr>
        <p:spPr>
          <a:xfrm>
            <a:off x="21793200" y="7543800"/>
            <a:ext cx="13030200" cy="7772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457200" tIns="457200" rIns="457200" bIns="457200" rtlCol="0" anchor="t" anchorCtr="0"/>
          <a:lstStyle/>
          <a:p>
            <a:pPr algn="ctr">
              <a:spcBef>
                <a:spcPts val="600"/>
              </a:spcBef>
            </a:pPr>
            <a:r>
              <a:rPr lang="en-US" sz="44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ERMA</a:t>
            </a:r>
          </a:p>
          <a:p>
            <a:pPr algn="just"/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Empirical Risk Minimization under Approximations 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[</a:t>
            </a:r>
            <a:r>
              <a:rPr lang="en-US" sz="2400" dirty="0" err="1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Stoyanov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, </a:t>
            </a:r>
            <a:r>
              <a:rPr lang="en-US" sz="2400" dirty="0" err="1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Ropson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and Eisner, 2011]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is an algorithm for learning in probabilistic graphical models by matching test-time conditions and performing empirical risk minimization.</a:t>
            </a: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ERMA utilizes </a:t>
            </a:r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back-propagation of error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to compute gradients of the output loss. Empirical evidence shows ERMA </a:t>
            </a:r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performs well on real-world problems 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that require approximations 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[</a:t>
            </a:r>
            <a:r>
              <a:rPr lang="en-US" sz="2400" dirty="0" err="1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Stoyanov</a:t>
            </a:r>
            <a:r>
              <a:rPr lang="en-US" sz="24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and Eisner, 2012]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 .</a:t>
            </a: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It is easy to extend ERMA so that it optimizes </a:t>
            </a:r>
            <a:r>
              <a:rPr lang="en-US" sz="3200" b="1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gate parameters and MRF parameters jointly</a:t>
            </a:r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. </a:t>
            </a: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r>
              <a:rPr lang="en-US" sz="3200" dirty="0" smtClean="0"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ERMA implementation at: </a:t>
            </a:r>
            <a:r>
              <a:rPr lang="en-US" sz="3200" dirty="0" smtClean="0">
                <a:solidFill>
                  <a:srgbClr val="3237F8"/>
                </a:solidFill>
                <a:latin typeface="Gill Sans MT" pitchFamily="34" charset="0"/>
                <a:ea typeface="Tahoma" pitchFamily="34" charset="0"/>
                <a:cs typeface="Microsoft Sans Serif" pitchFamily="34" charset="0"/>
              </a:rPr>
              <a:t>http://www.clsp.jhu.edu/~ves/software</a:t>
            </a: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  <a:p>
            <a:pPr algn="just"/>
            <a:endParaRPr lang="en-US" sz="3200" dirty="0" smtClean="0">
              <a:latin typeface="Gill Sans MT" pitchFamily="34" charset="0"/>
              <a:ea typeface="Tahoma" pitchFamily="34" charset="0"/>
              <a:cs typeface="Microsoft Sans Serif" pitchFamily="34" charset="0"/>
            </a:endParaRPr>
          </a:p>
        </p:txBody>
      </p:sp>
      <p:graphicFrame>
        <p:nvGraphicFramePr>
          <p:cNvPr id="207" name="Chart 206"/>
          <p:cNvGraphicFramePr/>
          <p:nvPr/>
        </p:nvGraphicFramePr>
        <p:xfrm>
          <a:off x="28422600" y="20269200"/>
          <a:ext cx="6172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8888</TotalTime>
  <Words>506</Words>
  <Application>Microsoft Office PowerPoint</Application>
  <PresentationFormat>Custom</PresentationFormat>
  <Paragraphs>97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Equation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Cost-Aware, Loss-Aware Approximate Inference Policies for Probabilistic Graphical Models Veselin Stoyanov and Jason Eisner Johns Hopkins University</dc:title>
  <dc:creator>ves</dc:creator>
  <cp:lastModifiedBy>ves</cp:lastModifiedBy>
  <cp:revision>24</cp:revision>
  <dcterms:created xsi:type="dcterms:W3CDTF">2011-12-07T22:33:52Z</dcterms:created>
  <dcterms:modified xsi:type="dcterms:W3CDTF">2012-06-29T14:14:32Z</dcterms:modified>
</cp:coreProperties>
</file>