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327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328" r:id="rId21"/>
    <p:sldId id="274" r:id="rId22"/>
    <p:sldId id="306" r:id="rId23"/>
    <p:sldId id="276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20" r:id="rId51"/>
    <p:sldId id="275" r:id="rId52"/>
    <p:sldId id="305" r:id="rId53"/>
    <p:sldId id="321" r:id="rId54"/>
    <p:sldId id="322" r:id="rId55"/>
    <p:sldId id="323" r:id="rId56"/>
    <p:sldId id="326" r:id="rId57"/>
    <p:sldId id="325" r:id="rId58"/>
    <p:sldId id="307" r:id="rId59"/>
    <p:sldId id="318" r:id="rId60"/>
    <p:sldId id="319" r:id="rId61"/>
    <p:sldId id="308" r:id="rId62"/>
    <p:sldId id="311" r:id="rId63"/>
    <p:sldId id="329" r:id="rId64"/>
    <p:sldId id="330" r:id="rId65"/>
    <p:sldId id="310" r:id="rId66"/>
    <p:sldId id="309" r:id="rId67"/>
    <p:sldId id="312" r:id="rId68"/>
    <p:sldId id="331" r:id="rId69"/>
    <p:sldId id="313" r:id="rId70"/>
    <p:sldId id="317" r:id="rId71"/>
    <p:sldId id="332" r:id="rId72"/>
    <p:sldId id="333" r:id="rId73"/>
    <p:sldId id="316" r:id="rId74"/>
    <p:sldId id="334" r:id="rId75"/>
    <p:sldId id="315" r:id="rId76"/>
    <p:sldId id="314" r:id="rId77"/>
    <p:sldId id="336" r:id="rId78"/>
    <p:sldId id="335" r:id="rId7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BAB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7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ED272-A697-4CDC-A941-5A94324B213F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27311-0C0B-42A6-904C-75AE31F6D6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Easy-First </a:t>
            </a:r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Veselin</a:t>
            </a:r>
            <a:r>
              <a:rPr lang="en-US" dirty="0" smtClean="0"/>
              <a:t> </a:t>
            </a:r>
            <a:r>
              <a:rPr lang="en-US" dirty="0" err="1" smtClean="0"/>
              <a:t>Stoyanov</a:t>
            </a:r>
            <a:r>
              <a:rPr lang="en-US" dirty="0" smtClean="0"/>
              <a:t> and Jason Eisner</a:t>
            </a: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Johns Hopkins University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Different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Multi-Pass Sieve </a:t>
            </a:r>
            <a:r>
              <a:rPr lang="en-US" sz="2800" dirty="0" smtClean="0"/>
              <a:t>[</a:t>
            </a:r>
            <a:r>
              <a:rPr lang="en-US" sz="2800" dirty="0" err="1" smtClean="0"/>
              <a:t>Raghunathan</a:t>
            </a:r>
            <a:r>
              <a:rPr lang="en-US" sz="2800" dirty="0" smtClean="0"/>
              <a:t> et al., 2010]</a:t>
            </a:r>
            <a:endParaRPr lang="en-US" dirty="0" smtClean="0"/>
          </a:p>
          <a:p>
            <a:pPr lvl="1"/>
            <a:r>
              <a:rPr lang="en-US" dirty="0" smtClean="0"/>
              <a:t>Build </a:t>
            </a:r>
            <a:r>
              <a:rPr lang="en-US" dirty="0" err="1" smtClean="0"/>
              <a:t>coreference</a:t>
            </a:r>
            <a:r>
              <a:rPr lang="en-US" dirty="0" smtClean="0"/>
              <a:t> clusters incrementally</a:t>
            </a:r>
          </a:p>
          <a:p>
            <a:pPr lvl="1"/>
            <a:r>
              <a:rPr lang="en-US" dirty="0" smtClean="0"/>
              <a:t>Applying sieves (hand-specified rules) of decreasing precision and increasing recall</a:t>
            </a:r>
          </a:p>
          <a:p>
            <a:pPr lvl="1"/>
            <a:r>
              <a:rPr lang="en-US" dirty="0" smtClean="0"/>
              <a:t>Winner of the CoNLL-2011 shared task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Strict Head match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Strict Head match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Strict Head match</a:t>
            </a:r>
          </a:p>
          <a:p>
            <a:pPr marL="971550" lvl="1" indent="-514350">
              <a:buNone/>
            </a:pPr>
            <a:r>
              <a:rPr lang="en-US" sz="2000" dirty="0" smtClean="0"/>
              <a:t>………….</a:t>
            </a:r>
          </a:p>
          <a:p>
            <a:pPr marL="971550" lvl="1" indent="-514350">
              <a:buNone/>
            </a:pPr>
            <a:r>
              <a:rPr lang="en-US" dirty="0" smtClean="0"/>
              <a:t>7. Pronoun Matching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Multi-Pass Sieve for </a:t>
            </a:r>
            <a:r>
              <a:rPr lang="en-US" dirty="0" err="1" smtClean="0"/>
              <a:t>Coreference</a:t>
            </a:r>
            <a:r>
              <a:rPr lang="en-US" dirty="0" smtClean="0"/>
              <a:t> Resolution [</a:t>
            </a:r>
            <a:r>
              <a:rPr lang="en-US" dirty="0" err="1" smtClean="0"/>
              <a:t>Raghunathan</a:t>
            </a:r>
            <a:r>
              <a:rPr lang="en-US" dirty="0" smtClean="0"/>
              <a:t> et al. 2010]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Sieves: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Exact match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Precise </a:t>
            </a:r>
            <a:r>
              <a:rPr lang="en-US" dirty="0" smtClean="0"/>
              <a:t>Constructs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Strict Head match</a:t>
            </a:r>
          </a:p>
          <a:p>
            <a:pPr marL="971550" lvl="1" indent="-514350">
              <a:buNone/>
            </a:pPr>
            <a:r>
              <a:rPr lang="en-US" sz="2000" dirty="0" smtClean="0"/>
              <a:t>………….</a:t>
            </a:r>
          </a:p>
          <a:p>
            <a:pPr marL="971550" lvl="1" indent="-514350">
              <a:buNone/>
            </a:pPr>
            <a:r>
              <a:rPr lang="en-US" dirty="0" smtClean="0"/>
              <a:t>7. Pronoun Matching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Easy-First </a:t>
            </a:r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same idea:</a:t>
            </a:r>
          </a:p>
          <a:p>
            <a:pPr lvl="1"/>
            <a:r>
              <a:rPr lang="en-US" dirty="0" smtClean="0"/>
              <a:t>Greedily build clusters</a:t>
            </a:r>
          </a:p>
          <a:p>
            <a:pPr lvl="1"/>
            <a:r>
              <a:rPr lang="en-US" dirty="0" smtClean="0"/>
              <a:t>Using more information for the less confident decisions</a:t>
            </a:r>
          </a:p>
          <a:p>
            <a:r>
              <a:rPr lang="en-US" dirty="0" smtClean="0"/>
              <a:t>But learn automatically what constitutes an “easy” (confident) decision</a:t>
            </a:r>
          </a:p>
          <a:p>
            <a:pPr lvl="1"/>
            <a:r>
              <a:rPr lang="en-US" dirty="0" smtClean="0"/>
              <a:t>Leads to empirical improvement over the Multi-Pass Sieve approach and a competitive baseline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peace of text, identify all noun phrases that refer to the same real-world entity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Easy-First </a:t>
            </a:r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Incrementally and greedily build clusters</a:t>
            </a:r>
          </a:p>
          <a:p>
            <a:pPr lvl="1"/>
            <a:r>
              <a:rPr lang="en-US" dirty="0" smtClean="0"/>
              <a:t>Using machine learning</a:t>
            </a:r>
          </a:p>
          <a:p>
            <a:r>
              <a:rPr lang="en-US" dirty="0" smtClean="0"/>
              <a:t>Learn policy </a:t>
            </a:r>
            <a:r>
              <a:rPr lang="en-US" b="1" dirty="0" smtClean="0"/>
              <a:t>for the test time inference procedure</a:t>
            </a:r>
            <a:endParaRPr lang="en-US" b="1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Easy-First </a:t>
            </a:r>
            <a:r>
              <a:rPr lang="en-US" dirty="0" err="1" smtClean="0"/>
              <a:t>Coreference</a:t>
            </a:r>
            <a:r>
              <a:rPr lang="en-US" dirty="0" smtClean="0"/>
              <a:t>: Talk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Test-Time Inference</a:t>
            </a:r>
          </a:p>
          <a:p>
            <a:r>
              <a:rPr lang="en-US" dirty="0" smtClean="0"/>
              <a:t>Training Algorithm</a:t>
            </a:r>
          </a:p>
          <a:p>
            <a:r>
              <a:rPr lang="en-US" dirty="0" smtClean="0"/>
              <a:t>Experimental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Begin with each NP in a separate cluster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800600" y="2667000"/>
            <a:ext cx="1981200" cy="1676400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3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NIL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16" name="Straight Connector 15"/>
          <p:cNvCxnSpPr>
            <a:stCxn id="11" idx="2"/>
          </p:cNvCxnSpPr>
          <p:nvPr/>
        </p:nvCxnSpPr>
        <p:spPr>
          <a:xfrm>
            <a:off x="5791200" y="4343400"/>
            <a:ext cx="76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858000" y="2667000"/>
            <a:ext cx="1981200" cy="1676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3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NIL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22" name="Straight Connector 21"/>
          <p:cNvCxnSpPr>
            <a:stCxn id="20" idx="2"/>
          </p:cNvCxnSpPr>
          <p:nvPr/>
        </p:nvCxnSpPr>
        <p:spPr>
          <a:xfrm>
            <a:off x="7848600" y="4343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Begin with each NP in a separate cluster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b="1" dirty="0" err="1" smtClean="0"/>
              <a:t>SemType</a:t>
            </a:r>
            <a:r>
              <a:rPr lang="en-US" b="1" dirty="0" smtClean="0"/>
              <a:t>: </a:t>
            </a:r>
            <a:r>
              <a:rPr lang="en-US" b="1" dirty="0" err="1" smtClean="0"/>
              <a:t>uknwn</a:t>
            </a:r>
            <a:endParaRPr lang="en-US" b="1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b="1" dirty="0" err="1" smtClean="0"/>
              <a:t>SemType</a:t>
            </a:r>
            <a:r>
              <a:rPr lang="en-US" b="1" dirty="0"/>
              <a:t>:</a:t>
            </a:r>
            <a:r>
              <a:rPr lang="en-US" b="1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b="1" dirty="0" err="1" smtClean="0"/>
              <a:t>SemType</a:t>
            </a:r>
            <a:r>
              <a:rPr lang="en-US" b="1" dirty="0" smtClean="0"/>
              <a:t>: </a:t>
            </a:r>
            <a:r>
              <a:rPr lang="en-US" b="1" dirty="0" err="1" smtClean="0"/>
              <a:t>uknwn</a:t>
            </a:r>
            <a:endParaRPr lang="en-US" b="1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b="1" dirty="0" err="1" smtClean="0"/>
              <a:t>SemType</a:t>
            </a:r>
            <a:r>
              <a:rPr lang="en-US" b="1" dirty="0"/>
              <a:t>:</a:t>
            </a:r>
            <a:r>
              <a:rPr lang="en-US" b="1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  <a:p>
            <a:r>
              <a:rPr lang="en-US" dirty="0" err="1" smtClean="0"/>
              <a:t>SemTypeComp</a:t>
            </a:r>
            <a:r>
              <a:rPr lang="en-US" dirty="0" smtClean="0"/>
              <a:t> = True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b="1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b="1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  <a:p>
            <a:r>
              <a:rPr lang="en-US" dirty="0" err="1" smtClean="0"/>
              <a:t>SemTypeComp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NumberSame</a:t>
            </a:r>
            <a:r>
              <a:rPr lang="en-US" dirty="0" smtClean="0"/>
              <a:t> =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  <a:p>
            <a:r>
              <a:rPr lang="en-US" dirty="0" err="1" smtClean="0"/>
              <a:t>SemTypeComp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NumberSame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RoleAppositive</a:t>
            </a:r>
            <a:r>
              <a:rPr lang="en-US" dirty="0" smtClean="0"/>
              <a:t> = True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peace of text, identify all noun phrases that refer to the same real-world entity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Former Boxing Champion Mike Tyson 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he had caught Hollywood heartthrob Brad Pitt with his ex-wife Robin Givens.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an interview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Tyson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he was amidst the process of divorce from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Givens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late 1980s when he found her sleeping with 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  <a:p>
            <a:r>
              <a:rPr lang="en-US" dirty="0" err="1" smtClean="0"/>
              <a:t>SemTypeComp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NumberSame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RoleAppositive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SentDistance</a:t>
            </a:r>
            <a:r>
              <a:rPr lang="en-US" dirty="0" smtClean="0"/>
              <a:t> = 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334000" y="2514600"/>
            <a:ext cx="259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SemTypeSame</a:t>
            </a:r>
            <a:r>
              <a:rPr lang="en-US" dirty="0" smtClean="0"/>
              <a:t> = False</a:t>
            </a:r>
          </a:p>
          <a:p>
            <a:r>
              <a:rPr lang="en-US" dirty="0" err="1" smtClean="0"/>
              <a:t>SemTypeComp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NumberSame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RoleAppositive</a:t>
            </a:r>
            <a:r>
              <a:rPr lang="en-US" dirty="0" smtClean="0"/>
              <a:t> = True</a:t>
            </a:r>
          </a:p>
          <a:p>
            <a:r>
              <a:rPr lang="en-US" dirty="0" err="1" smtClean="0"/>
              <a:t>SentDistance</a:t>
            </a:r>
            <a:r>
              <a:rPr lang="en-US" dirty="0" smtClean="0"/>
              <a:t> = 0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7239000" y="2590800"/>
            <a:ext cx="533400" cy="7620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>
            <a:off x="7239000" y="3429000"/>
            <a:ext cx="533400" cy="5334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924800" y="2590800"/>
            <a:ext cx="971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Global</a:t>
            </a:r>
          </a:p>
          <a:p>
            <a:r>
              <a:rPr lang="en-US" b="1" dirty="0" smtClean="0"/>
              <a:t>features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924800" y="3392269"/>
            <a:ext cx="971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Local</a:t>
            </a:r>
          </a:p>
          <a:p>
            <a:r>
              <a:rPr lang="en-US" b="1" dirty="0" smtClean="0"/>
              <a:t>features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feature vector for each pair of clusters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05600" y="3200400"/>
            <a:ext cx="10389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f(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weight for each join action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3200400"/>
            <a:ext cx="130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w.f</a:t>
            </a:r>
            <a:r>
              <a:rPr lang="en-US" sz="2400" dirty="0" smtClean="0"/>
              <a:t>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Compute a weight for each join action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3200400"/>
            <a:ext cx="130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w.f</a:t>
            </a:r>
            <a:r>
              <a:rPr lang="en-US" sz="2400" dirty="0" smtClean="0"/>
              <a:t>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81600" y="3195935"/>
            <a:ext cx="1281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weight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=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3200400"/>
            <a:ext cx="130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w.f</a:t>
            </a:r>
            <a:r>
              <a:rPr lang="en-US" sz="2400" dirty="0" smtClean="0"/>
              <a:t>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956994" y="3195935"/>
            <a:ext cx="1596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=</a:t>
            </a:r>
            <a:r>
              <a:rPr lang="en-US" sz="2400" dirty="0" err="1" smtClean="0"/>
              <a:t>argmax</a:t>
            </a:r>
            <a:r>
              <a:rPr lang="en-US" baseline="-25000" dirty="0" err="1" smtClean="0"/>
              <a:t>ij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92D050"/>
                </a:solidFill>
                <a:latin typeface="Arial" pitchFamily="34" charset="0"/>
                <a:cs typeface="Arial" pitchFamily="34" charset="0"/>
              </a:rPr>
              <a:t>Mike Tyson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3400" y="2667000"/>
            <a:ext cx="19812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</a:t>
            </a:r>
          </a:p>
          <a:p>
            <a:r>
              <a:rPr lang="en-US" dirty="0" err="1" smtClean="0"/>
              <a:t>SemType</a:t>
            </a:r>
            <a:r>
              <a:rPr lang="en-US" dirty="0" smtClean="0"/>
              <a:t>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Gender: </a:t>
            </a:r>
            <a:r>
              <a:rPr lang="en-US" dirty="0" err="1" smtClean="0"/>
              <a:t>uknwn</a:t>
            </a:r>
            <a:endParaRPr lang="en-US" dirty="0" smtClean="0"/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NIL</a:t>
            </a:r>
          </a:p>
          <a:p>
            <a:pPr algn="ctr"/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2667000" y="2667000"/>
            <a:ext cx="2057400" cy="167640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2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8" name="Straight Connector 7"/>
          <p:cNvCxnSpPr>
            <a:stCxn id="5" idx="2"/>
          </p:cNvCxnSpPr>
          <p:nvPr/>
        </p:nvCxnSpPr>
        <p:spPr>
          <a:xfrm>
            <a:off x="1524000" y="4343400"/>
            <a:ext cx="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695700" y="4343400"/>
            <a:ext cx="381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3200400"/>
            <a:ext cx="130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w.f</a:t>
            </a:r>
            <a:r>
              <a:rPr lang="en-US" sz="2400" dirty="0" smtClean="0"/>
              <a:t>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3195935"/>
            <a:ext cx="1684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en-US" sz="2400" baseline="-25000" dirty="0" smtClean="0"/>
              <a:t>12</a:t>
            </a:r>
            <a:r>
              <a:rPr lang="en-US" sz="2400" dirty="0" smtClean="0"/>
              <a:t>=</a:t>
            </a:r>
            <a:r>
              <a:rPr lang="en-US" sz="2400" dirty="0" err="1" smtClean="0"/>
              <a:t>argmax</a:t>
            </a:r>
            <a:r>
              <a:rPr lang="en-US" baseline="-25000" dirty="0" err="1" smtClean="0"/>
              <a:t>ij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981200" y="2667000"/>
            <a:ext cx="2057400" cy="1676400"/>
          </a:xfrm>
          <a:prstGeom prst="roundRect">
            <a:avLst/>
          </a:prstGeom>
          <a:solidFill>
            <a:srgbClr val="5ABAB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Cluster 15</a:t>
            </a:r>
          </a:p>
          <a:p>
            <a:r>
              <a:rPr lang="en-US" dirty="0" err="1" smtClean="0"/>
              <a:t>SemType</a:t>
            </a:r>
            <a:r>
              <a:rPr lang="en-US" dirty="0"/>
              <a:t>: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Gender: male</a:t>
            </a:r>
          </a:p>
          <a:p>
            <a:r>
              <a:rPr lang="en-US" dirty="0" smtClean="0"/>
              <a:t>Number: single</a:t>
            </a:r>
          </a:p>
          <a:p>
            <a:r>
              <a:rPr lang="en-US" dirty="0" smtClean="0"/>
              <a:t>Names: </a:t>
            </a:r>
            <a:r>
              <a:rPr lang="en-US" sz="1600" dirty="0" smtClean="0"/>
              <a:t>Mike Tyson</a:t>
            </a:r>
            <a:endParaRPr lang="en-US" dirty="0" smtClean="0"/>
          </a:p>
          <a:p>
            <a:pPr algn="ctr"/>
            <a:endParaRPr lang="en-US" dirty="0"/>
          </a:p>
        </p:txBody>
      </p:sp>
      <p:cxnSp>
        <p:nvCxnSpPr>
          <p:cNvPr id="10" name="Straight Connector 9"/>
          <p:cNvCxnSpPr>
            <a:stCxn id="6" idx="2"/>
          </p:cNvCxnSpPr>
          <p:nvPr/>
        </p:nvCxnSpPr>
        <p:spPr>
          <a:xfrm>
            <a:off x="3009900" y="4343400"/>
            <a:ext cx="4191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00800" y="3200400"/>
            <a:ext cx="1309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w.f</a:t>
            </a:r>
            <a:r>
              <a:rPr lang="en-US" sz="2400" dirty="0" smtClean="0"/>
              <a:t>(</a:t>
            </a:r>
            <a:r>
              <a:rPr lang="en-US" sz="2400" dirty="0" err="1" smtClean="0"/>
              <a:t>join</a:t>
            </a:r>
            <a:r>
              <a:rPr lang="en-US" sz="2400" baseline="-25000" dirty="0" err="1" smtClean="0"/>
              <a:t>ij</a:t>
            </a:r>
            <a:r>
              <a:rPr lang="en-US" sz="2400" dirty="0" smtClean="0"/>
              <a:t>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3195935"/>
            <a:ext cx="16843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</a:t>
            </a:r>
            <a:r>
              <a:rPr lang="en-US" sz="2400" baseline="-25000" dirty="0" smtClean="0"/>
              <a:t>12</a:t>
            </a:r>
            <a:r>
              <a:rPr lang="en-US" sz="2400" dirty="0" smtClean="0"/>
              <a:t>=</a:t>
            </a:r>
            <a:r>
              <a:rPr lang="en-US" sz="2400" dirty="0" err="1" smtClean="0"/>
              <a:t>argmax</a:t>
            </a:r>
            <a:r>
              <a:rPr lang="en-US" baseline="-25000" dirty="0" err="1" smtClean="0"/>
              <a:t>ij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2"/>
          </p:cNvCxnSpPr>
          <p:nvPr/>
        </p:nvCxnSpPr>
        <p:spPr>
          <a:xfrm flipH="1">
            <a:off x="2133600" y="4343400"/>
            <a:ext cx="8763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peace of text, identify all noun phrases that refer to the same real-world entity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Perform the action with the highest weight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Until the action with the highest weight is the special action HALT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Test-Time Inference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with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rgbClr val="5ABAB1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peace of text, identify all noun phrases that refer to the same real-world entity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</a:t>
            </a:r>
            <a:r>
              <a:rPr lang="en-US" i="1" dirty="0" smtClean="0"/>
              <a:t>n</a:t>
            </a:r>
            <a:r>
              <a:rPr lang="en-US" dirty="0" smtClean="0"/>
              <a:t> = the number of mentions in a document</a:t>
            </a:r>
          </a:p>
          <a:p>
            <a:r>
              <a:rPr lang="en-US" dirty="0" smtClean="0"/>
              <a:t>At most </a:t>
            </a:r>
            <a:r>
              <a:rPr lang="en-US" i="1" dirty="0" smtClean="0"/>
              <a:t>n</a:t>
            </a:r>
            <a:r>
              <a:rPr lang="en-US" dirty="0" smtClean="0"/>
              <a:t> clusters at any time</a:t>
            </a:r>
          </a:p>
          <a:p>
            <a:r>
              <a:rPr lang="en-US" dirty="0" smtClean="0"/>
              <a:t>s = number of joins performed by the algorithm</a:t>
            </a:r>
          </a:p>
          <a:p>
            <a:r>
              <a:rPr lang="en-US" i="1" dirty="0" smtClean="0"/>
              <a:t>s</a:t>
            </a:r>
            <a:r>
              <a:rPr lang="en-US" dirty="0" smtClean="0"/>
              <a:t>&lt;=</a:t>
            </a:r>
            <a:r>
              <a:rPr lang="en-US" i="1" dirty="0" smtClean="0"/>
              <a:t>n </a:t>
            </a:r>
            <a:r>
              <a:rPr lang="en-US" dirty="0" smtClean="0"/>
              <a:t> at most </a:t>
            </a:r>
            <a:r>
              <a:rPr lang="en-US" i="1" dirty="0" smtClean="0"/>
              <a:t>n </a:t>
            </a:r>
            <a:r>
              <a:rPr lang="en-US" dirty="0" smtClean="0"/>
              <a:t>joins before HALT (usually much less)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step requires:</a:t>
            </a:r>
          </a:p>
          <a:p>
            <a:pPr lvl="1"/>
            <a:r>
              <a:rPr lang="en-US" dirty="0" smtClean="0"/>
              <a:t>Popping the top action -- O(</a:t>
            </a:r>
            <a:r>
              <a:rPr lang="en-US" dirty="0" err="1" smtClean="0"/>
              <a:t>log</a:t>
            </a:r>
            <a:r>
              <a:rPr lang="en-US" i="1" dirty="0" err="1" smtClean="0"/>
              <a:t>n</a:t>
            </a:r>
            <a:r>
              <a:rPr lang="en-US" dirty="0" smtClean="0"/>
              <a:t>) (priority queue)</a:t>
            </a:r>
          </a:p>
          <a:p>
            <a:pPr lvl="1"/>
            <a:r>
              <a:rPr lang="en-US" dirty="0" smtClean="0"/>
              <a:t>Performing the join – O(1)</a:t>
            </a:r>
          </a:p>
          <a:p>
            <a:pPr lvl="1"/>
            <a:r>
              <a:rPr lang="en-US" dirty="0" smtClean="0"/>
              <a:t>Deleting O(</a:t>
            </a:r>
            <a:r>
              <a:rPr lang="en-US" i="1" dirty="0" smtClean="0"/>
              <a:t>n</a:t>
            </a:r>
            <a:r>
              <a:rPr lang="en-US" dirty="0" smtClean="0"/>
              <a:t>) old actions – O(</a:t>
            </a:r>
            <a:r>
              <a:rPr lang="en-US" i="1" dirty="0" err="1" smtClean="0"/>
              <a:t>n</a:t>
            </a:r>
            <a:r>
              <a:rPr lang="en-US" dirty="0" err="1" smtClean="0"/>
              <a:t>log</a:t>
            </a:r>
            <a:r>
              <a:rPr lang="en-US" i="1" dirty="0" err="1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Computing scores for O(</a:t>
            </a:r>
            <a:r>
              <a:rPr lang="en-US" i="1" dirty="0" smtClean="0"/>
              <a:t>n</a:t>
            </a:r>
            <a:r>
              <a:rPr lang="en-US" dirty="0" smtClean="0"/>
              <a:t>) new actions -- </a:t>
            </a:r>
            <a:r>
              <a:rPr lang="en-US" dirty="0" smtClean="0"/>
              <a:t>O(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Inserting those -- O(</a:t>
            </a:r>
            <a:r>
              <a:rPr lang="en-US" i="1" dirty="0" err="1" smtClean="0"/>
              <a:t>n</a:t>
            </a:r>
            <a:r>
              <a:rPr lang="en-US" dirty="0" err="1" smtClean="0"/>
              <a:t>log</a:t>
            </a:r>
            <a:r>
              <a:rPr lang="en-US" i="1" dirty="0" err="1" smtClean="0"/>
              <a:t>n</a:t>
            </a:r>
            <a:r>
              <a:rPr lang="en-US" dirty="0" smtClean="0"/>
              <a:t>) or O(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r>
              <a:rPr lang="en-US" dirty="0" smtClean="0"/>
              <a:t>Total runtime = </a:t>
            </a:r>
            <a:r>
              <a:rPr lang="pt-BR" dirty="0" smtClean="0"/>
              <a:t>O(</a:t>
            </a:r>
            <a:r>
              <a:rPr lang="pt-BR" i="1" dirty="0" smtClean="0"/>
              <a:t>n</a:t>
            </a:r>
            <a:r>
              <a:rPr lang="pt-BR" baseline="30000" dirty="0" smtClean="0"/>
              <a:t>2</a:t>
            </a:r>
            <a:r>
              <a:rPr lang="pt-BR" dirty="0" smtClean="0"/>
              <a:t>log</a:t>
            </a:r>
            <a:r>
              <a:rPr lang="pt-BR" i="1" dirty="0" smtClean="0"/>
              <a:t>n</a:t>
            </a:r>
            <a:r>
              <a:rPr lang="pt-BR" dirty="0"/>
              <a:t>)+</a:t>
            </a:r>
            <a:r>
              <a:rPr lang="pt-BR" dirty="0" smtClean="0"/>
              <a:t>O(</a:t>
            </a:r>
            <a:r>
              <a:rPr lang="pt-BR" i="1" dirty="0" smtClean="0"/>
              <a:t>sn</a:t>
            </a:r>
            <a:r>
              <a:rPr lang="pt-BR" dirty="0" smtClean="0"/>
              <a:t>log</a:t>
            </a:r>
            <a:r>
              <a:rPr lang="pt-BR" i="1" dirty="0" smtClean="0"/>
              <a:t>n</a:t>
            </a:r>
            <a:r>
              <a:rPr lang="pt-BR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Algorithm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weight vector </a:t>
            </a:r>
            <a:r>
              <a:rPr lang="en-US" i="1" dirty="0" smtClean="0"/>
              <a:t>w</a:t>
            </a:r>
            <a:r>
              <a:rPr lang="en-US" dirty="0" smtClean="0"/>
              <a:t> that leads the Easy-First algorithm to good </a:t>
            </a:r>
            <a:r>
              <a:rPr lang="en-US" dirty="0" err="1" smtClean="0"/>
              <a:t>clusterings</a:t>
            </a:r>
            <a:endParaRPr lang="en-US" dirty="0" smtClean="0"/>
          </a:p>
          <a:p>
            <a:r>
              <a:rPr lang="en-US" dirty="0" smtClean="0"/>
              <a:t>At each step we are given a state </a:t>
            </a:r>
            <a:r>
              <a:rPr lang="en-US" i="1" dirty="0" smtClean="0"/>
              <a:t>s</a:t>
            </a:r>
            <a:r>
              <a:rPr lang="en-US" dirty="0" smtClean="0"/>
              <a:t> and a set of possible actions {</a:t>
            </a:r>
            <a:r>
              <a:rPr lang="en-US" dirty="0" err="1" smtClean="0"/>
              <a:t>join</a:t>
            </a:r>
            <a:r>
              <a:rPr lang="en-US" baseline="-25000" dirty="0" err="1" smtClean="0"/>
              <a:t>ij</a:t>
            </a:r>
            <a:r>
              <a:rPr lang="en-US" dirty="0" smtClean="0"/>
              <a:t>}</a:t>
            </a:r>
            <a:r>
              <a:rPr lang="en-US" dirty="0" smtClean="0">
                <a:latin typeface="SimSun"/>
                <a:ea typeface="SimSun"/>
                <a:sym typeface="Symbol"/>
              </a:rPr>
              <a:t>∪</a:t>
            </a:r>
            <a:r>
              <a:rPr lang="en-US" dirty="0" smtClean="0"/>
              <a:t>{</a:t>
            </a:r>
            <a:r>
              <a:rPr lang="en-US" dirty="0" smtClean="0"/>
              <a:t>HALT}</a:t>
            </a:r>
          </a:p>
          <a:p>
            <a:r>
              <a:rPr lang="en-US" dirty="0" smtClean="0"/>
              <a:t>We want to learn what is “the best” action in each state</a:t>
            </a:r>
          </a:p>
          <a:p>
            <a:r>
              <a:rPr lang="en-US" dirty="0" smtClean="0"/>
              <a:t>But the current state </a:t>
            </a:r>
            <a:r>
              <a:rPr lang="en-US" i="1" dirty="0" smtClean="0"/>
              <a:t>s</a:t>
            </a:r>
            <a:r>
              <a:rPr lang="en-US" dirty="0" smtClean="0"/>
              <a:t> depends on the action taken so far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Reinforcement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classic reinforcement learning setting</a:t>
            </a:r>
          </a:p>
          <a:p>
            <a:r>
              <a:rPr lang="en-US" dirty="0" smtClean="0"/>
              <a:t>Act in the world and learn “good” actions in each state</a:t>
            </a:r>
          </a:p>
          <a:p>
            <a:r>
              <a:rPr lang="en-US" dirty="0" smtClean="0"/>
              <a:t>We tried several reinforcement learning algorithms</a:t>
            </a:r>
          </a:p>
          <a:p>
            <a:pPr lvl="1"/>
            <a:r>
              <a:rPr lang="en-US" dirty="0" smtClean="0"/>
              <a:t>Policy gradient [Sutton et al., 2000]</a:t>
            </a:r>
          </a:p>
          <a:p>
            <a:pPr lvl="1"/>
            <a:r>
              <a:rPr lang="en-US" dirty="0" smtClean="0"/>
              <a:t>Q-learning [</a:t>
            </a:r>
            <a:r>
              <a:rPr lang="en-US" dirty="0"/>
              <a:t>Watkins and Dayan, </a:t>
            </a:r>
            <a:r>
              <a:rPr lang="en-US" dirty="0" smtClean="0"/>
              <a:t>1992]</a:t>
            </a:r>
          </a:p>
          <a:p>
            <a:pPr lvl="1"/>
            <a:r>
              <a:rPr lang="en-US" dirty="0" smtClean="0"/>
              <a:t>No </a:t>
            </a:r>
            <a:r>
              <a:rPr lang="en-US" dirty="0" smtClean="0"/>
              <a:t>success: distant supervision; too many possible states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Perceptron</a:t>
            </a:r>
            <a:r>
              <a:rPr lang="en-US" dirty="0" smtClean="0"/>
              <a:t>-Style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version of the early update structured </a:t>
            </a:r>
            <a:r>
              <a:rPr lang="en-US" dirty="0" err="1" smtClean="0"/>
              <a:t>perceptron</a:t>
            </a:r>
            <a:r>
              <a:rPr lang="en-US" dirty="0" smtClean="0"/>
              <a:t> [Collins and Roark, 2004]</a:t>
            </a:r>
          </a:p>
          <a:p>
            <a:pPr lvl="1"/>
            <a:r>
              <a:rPr lang="en-US" dirty="0" smtClean="0"/>
              <a:t>Inspired by the success of easy-first parsing [Goldberg and </a:t>
            </a:r>
            <a:r>
              <a:rPr lang="en-US" dirty="0" err="1" smtClean="0"/>
              <a:t>Elhadad</a:t>
            </a:r>
            <a:r>
              <a:rPr lang="en-US" dirty="0" smtClean="0"/>
              <a:t>, 2010]</a:t>
            </a:r>
          </a:p>
          <a:p>
            <a:r>
              <a:rPr lang="en-US" dirty="0" smtClean="0"/>
              <a:t>The algorithm:</a:t>
            </a:r>
          </a:p>
          <a:p>
            <a:pPr lvl="1"/>
            <a:r>
              <a:rPr lang="en-US" dirty="0" smtClean="0"/>
              <a:t>Keep acting in the world until the next action will result in an error (reduction in score)</a:t>
            </a:r>
          </a:p>
          <a:p>
            <a:pPr lvl="1"/>
            <a:r>
              <a:rPr lang="en-US" dirty="0" smtClean="0"/>
              <a:t>Update weights away from the top action and towards the highest scoring positive 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Perform N iterations:</a:t>
            </a:r>
          </a:p>
          <a:p>
            <a:pPr lvl="1"/>
            <a:r>
              <a:rPr lang="en-US" dirty="0" smtClean="0"/>
              <a:t>For each document d in the training set do:</a:t>
            </a:r>
          </a:p>
          <a:p>
            <a:pPr lvl="2"/>
            <a:r>
              <a:rPr lang="en-US" dirty="0" smtClean="0"/>
              <a:t>Initialize C so that each mention in its own cluster</a:t>
            </a:r>
          </a:p>
          <a:p>
            <a:pPr lvl="2"/>
            <a:r>
              <a:rPr lang="en-US" dirty="0" smtClean="0"/>
              <a:t>Initialize A = {</a:t>
            </a:r>
            <a:r>
              <a:rPr lang="en-US" dirty="0" err="1" smtClean="0"/>
              <a:t>join</a:t>
            </a:r>
            <a:r>
              <a:rPr lang="en-US" baseline="-25000" dirty="0" err="1" smtClean="0"/>
              <a:t>ij</a:t>
            </a:r>
            <a:r>
              <a:rPr lang="en-US" dirty="0" smtClean="0"/>
              <a:t>}</a:t>
            </a:r>
            <a:r>
              <a:rPr lang="en-US" dirty="0" smtClean="0">
                <a:latin typeface="SimSun"/>
                <a:ea typeface="SimSun"/>
                <a:sym typeface="Symbol"/>
              </a:rPr>
              <a:t>∪</a:t>
            </a:r>
            <a:r>
              <a:rPr lang="en-US" dirty="0" smtClean="0"/>
              <a:t>{</a:t>
            </a:r>
            <a:r>
              <a:rPr lang="en-US" dirty="0" smtClean="0"/>
              <a:t>HALT}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epeat until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dirty="0" smtClean="0"/>
              <a:t> != HALT:</a:t>
            </a:r>
          </a:p>
          <a:p>
            <a:pPr lvl="3"/>
            <a:r>
              <a:rPr lang="en-US" dirty="0" smtClean="0"/>
              <a:t>for k steps do:</a:t>
            </a:r>
          </a:p>
          <a:p>
            <a:pPr lvl="4"/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=</a:t>
            </a:r>
            <a:r>
              <a:rPr lang="en-US" dirty="0" err="1" smtClean="0"/>
              <a:t>A.peekMax</a:t>
            </a:r>
            <a:r>
              <a:rPr lang="en-US" dirty="0" smtClean="0"/>
              <a:t>()</a:t>
            </a:r>
          </a:p>
          <a:p>
            <a:pPr lvl="4"/>
            <a:r>
              <a:rPr lang="en-US" dirty="0" smtClean="0"/>
              <a:t>if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dirty="0" err="1" smtClean="0"/>
              <a:t>.isPositive</a:t>
            </a:r>
            <a:r>
              <a:rPr lang="en-US" dirty="0" smtClean="0"/>
              <a:t>()  break</a:t>
            </a:r>
          </a:p>
          <a:p>
            <a:pPr lvl="4"/>
            <a:r>
              <a:rPr lang="en-US" dirty="0" err="1" smtClean="0"/>
              <a:t>a</a:t>
            </a:r>
            <a:r>
              <a:rPr lang="en-US" baseline="-25000" dirty="0" err="1" smtClean="0"/>
              <a:t>pos</a:t>
            </a:r>
            <a:r>
              <a:rPr lang="en-US" baseline="-25000" dirty="0" smtClean="0"/>
              <a:t> </a:t>
            </a:r>
            <a:r>
              <a:rPr lang="en-US" dirty="0" smtClean="0"/>
              <a:t>=</a:t>
            </a:r>
            <a:r>
              <a:rPr lang="en-US" dirty="0" err="1" smtClean="0"/>
              <a:t>A.peekMaxPositive</a:t>
            </a:r>
            <a:r>
              <a:rPr lang="en-US" dirty="0" smtClean="0"/>
              <a:t>()</a:t>
            </a:r>
          </a:p>
          <a:p>
            <a:pPr lvl="4"/>
            <a:r>
              <a:rPr lang="en-US" dirty="0"/>
              <a:t>w</a:t>
            </a:r>
            <a:r>
              <a:rPr lang="en-US" dirty="0" smtClean="0"/>
              <a:t>+=(feat(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pos</a:t>
            </a:r>
            <a:r>
              <a:rPr lang="en-US" dirty="0" err="1" smtClean="0"/>
              <a:t>,C</a:t>
            </a:r>
            <a:r>
              <a:rPr lang="en-US" dirty="0" smtClean="0"/>
              <a:t>)-feat(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,C))</a:t>
            </a:r>
          </a:p>
          <a:p>
            <a:pPr lvl="4"/>
            <a:r>
              <a:rPr lang="en-US" dirty="0" err="1" smtClean="0"/>
              <a:t>Recompute</a:t>
            </a:r>
            <a:r>
              <a:rPr lang="en-US" dirty="0" smtClean="0"/>
              <a:t> scores in A using new w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791200" y="3810000"/>
            <a:ext cx="2910034" cy="2057400"/>
            <a:chOff x="5791200" y="3810000"/>
            <a:chExt cx="2910034" cy="2057400"/>
          </a:xfrm>
        </p:grpSpPr>
        <p:sp>
          <p:nvSpPr>
            <p:cNvPr id="4" name="Right Brace 3"/>
            <p:cNvSpPr/>
            <p:nvPr/>
          </p:nvSpPr>
          <p:spPr>
            <a:xfrm>
              <a:off x="5791200" y="3810000"/>
              <a:ext cx="1219200" cy="2057400"/>
            </a:xfrm>
            <a:prstGeom prst="rightBrac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162800" y="4648200"/>
              <a:ext cx="15384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update weight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Perform N iterations:</a:t>
            </a:r>
          </a:p>
          <a:p>
            <a:pPr lvl="1"/>
            <a:r>
              <a:rPr lang="en-US" dirty="0" smtClean="0"/>
              <a:t>For each document d in the training set do:</a:t>
            </a:r>
          </a:p>
          <a:p>
            <a:pPr lvl="2"/>
            <a:r>
              <a:rPr lang="en-US" dirty="0" smtClean="0"/>
              <a:t>Initialize C so that each mention in its own cluster</a:t>
            </a:r>
          </a:p>
          <a:p>
            <a:pPr lvl="2"/>
            <a:r>
              <a:rPr lang="en-US" dirty="0" smtClean="0"/>
              <a:t>Initialize A = {</a:t>
            </a:r>
            <a:r>
              <a:rPr lang="en-US" dirty="0" err="1" smtClean="0"/>
              <a:t>join</a:t>
            </a:r>
            <a:r>
              <a:rPr lang="en-US" baseline="-25000" dirty="0" err="1" smtClean="0"/>
              <a:t>ij</a:t>
            </a:r>
            <a:r>
              <a:rPr lang="en-US" dirty="0" smtClean="0"/>
              <a:t>}</a:t>
            </a:r>
            <a:r>
              <a:rPr lang="en-US" dirty="0" smtClean="0">
                <a:latin typeface="SimSun"/>
                <a:ea typeface="SimSun"/>
                <a:sym typeface="Symbol"/>
              </a:rPr>
              <a:t>∩</a:t>
            </a:r>
            <a:r>
              <a:rPr lang="en-US" dirty="0" smtClean="0"/>
              <a:t>{HALT}</a:t>
            </a:r>
          </a:p>
          <a:p>
            <a:pPr lvl="2"/>
            <a:r>
              <a:rPr lang="en-US" dirty="0"/>
              <a:t>r</a:t>
            </a:r>
            <a:r>
              <a:rPr lang="en-US" dirty="0" smtClean="0"/>
              <a:t>epeat until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dirty="0" smtClean="0"/>
              <a:t> != HALT:</a:t>
            </a:r>
          </a:p>
          <a:p>
            <a:pPr lvl="3"/>
            <a:r>
              <a:rPr lang="en-US" dirty="0" smtClean="0"/>
              <a:t>Update weights</a:t>
            </a:r>
          </a:p>
          <a:p>
            <a:pPr lvl="3"/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=</a:t>
            </a:r>
            <a:r>
              <a:rPr lang="en-US" dirty="0" err="1" smtClean="0"/>
              <a:t>A.popMax</a:t>
            </a:r>
            <a:r>
              <a:rPr lang="en-US" dirty="0" smtClean="0"/>
              <a:t>()</a:t>
            </a:r>
          </a:p>
          <a:p>
            <a:pPr lvl="3"/>
            <a:r>
              <a:rPr lang="en-US" dirty="0" smtClean="0"/>
              <a:t>if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is a join</a:t>
            </a:r>
          </a:p>
          <a:p>
            <a:pPr lvl="4"/>
            <a:r>
              <a:rPr lang="en-US" dirty="0" smtClean="0"/>
              <a:t>perform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EVALUATION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Five datasets:</a:t>
            </a:r>
          </a:p>
          <a:p>
            <a:pPr lvl="1"/>
            <a:r>
              <a:rPr lang="en-US" dirty="0" smtClean="0"/>
              <a:t>MUC6, MUC7, ACE03, ACE04, ACE05</a:t>
            </a:r>
          </a:p>
          <a:p>
            <a:r>
              <a:rPr lang="en-US" dirty="0" smtClean="0"/>
              <a:t>Two evaluation metrics: </a:t>
            </a:r>
          </a:p>
          <a:p>
            <a:pPr lvl="1"/>
            <a:r>
              <a:rPr lang="en-US" dirty="0" smtClean="0"/>
              <a:t>MUC score</a:t>
            </a:r>
          </a:p>
          <a:p>
            <a:pPr lvl="1"/>
            <a:r>
              <a:rPr lang="en-US" dirty="0" smtClean="0"/>
              <a:t>B^3 score</a:t>
            </a:r>
          </a:p>
          <a:p>
            <a:r>
              <a:rPr lang="en-US" dirty="0" smtClean="0"/>
              <a:t>Implemented in the Reconcile research platform [</a:t>
            </a:r>
            <a:r>
              <a:rPr lang="en-US" dirty="0" err="1" smtClean="0"/>
              <a:t>Stoyanov</a:t>
            </a:r>
            <a:r>
              <a:rPr lang="en-US" dirty="0" smtClean="0"/>
              <a:t> et al. 2010</a:t>
            </a:r>
            <a:r>
              <a:rPr lang="en-US" dirty="0" smtClean="0"/>
              <a:t>]</a:t>
            </a:r>
          </a:p>
          <a:p>
            <a:pPr lvl="1"/>
            <a:r>
              <a:rPr lang="en-US" dirty="0" smtClean="0"/>
              <a:t>Code available upon request</a:t>
            </a:r>
            <a:endParaRPr lang="en-US" dirty="0" smtClean="0"/>
          </a:p>
          <a:p>
            <a:r>
              <a:rPr lang="en-US" dirty="0" smtClean="0"/>
              <a:t>Two settings:</a:t>
            </a:r>
          </a:p>
          <a:p>
            <a:pPr lvl="1"/>
            <a:r>
              <a:rPr lang="en-US" dirty="0" smtClean="0"/>
              <a:t>Automatic mentions</a:t>
            </a:r>
          </a:p>
          <a:p>
            <a:pPr lvl="1"/>
            <a:r>
              <a:rPr lang="en-US" dirty="0" smtClean="0"/>
              <a:t>Gold (manual) mentions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 </a:t>
            </a:r>
            <a:r>
              <a:rPr lang="en-US" dirty="0" err="1" smtClean="0"/>
              <a:t>pairwise</a:t>
            </a:r>
            <a:r>
              <a:rPr lang="en-US" dirty="0" smtClean="0"/>
              <a:t> approaches</a:t>
            </a:r>
            <a:endParaRPr lang="en-US" dirty="0" smtClean="0"/>
          </a:p>
          <a:p>
            <a:r>
              <a:rPr lang="en-US" dirty="0" smtClean="0"/>
              <a:t>But, inherently </a:t>
            </a:r>
            <a:r>
              <a:rPr lang="en-US" dirty="0" smtClean="0"/>
              <a:t>global task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pairwise</a:t>
            </a:r>
            <a:r>
              <a:rPr lang="en-US" dirty="0" smtClean="0"/>
              <a:t> baseline [</a:t>
            </a:r>
            <a:r>
              <a:rPr lang="en-US" dirty="0" err="1" smtClean="0"/>
              <a:t>Stoyanov</a:t>
            </a:r>
            <a:r>
              <a:rPr lang="en-US" dirty="0" smtClean="0"/>
              <a:t> et al. 2009]</a:t>
            </a:r>
          </a:p>
          <a:p>
            <a:r>
              <a:rPr lang="en-US" dirty="0" smtClean="0"/>
              <a:t>Reimplementation of the </a:t>
            </a:r>
            <a:r>
              <a:rPr lang="en-US" dirty="0" err="1" smtClean="0"/>
              <a:t>pairwise</a:t>
            </a:r>
            <a:r>
              <a:rPr lang="en-US" dirty="0" smtClean="0"/>
              <a:t> baseline using </a:t>
            </a:r>
            <a:r>
              <a:rPr lang="en-US" dirty="0" smtClean="0"/>
              <a:t>different </a:t>
            </a:r>
            <a:r>
              <a:rPr lang="en-US" dirty="0" smtClean="0"/>
              <a:t>features</a:t>
            </a:r>
          </a:p>
          <a:p>
            <a:r>
              <a:rPr lang="en-US" dirty="0" smtClean="0"/>
              <a:t>Easy-First </a:t>
            </a:r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</a:p>
          <a:p>
            <a:pPr lvl="1"/>
            <a:r>
              <a:rPr lang="en-US" dirty="0" smtClean="0"/>
              <a:t>Easy-</a:t>
            </a:r>
            <a:r>
              <a:rPr lang="en-US" dirty="0" err="1" smtClean="0"/>
              <a:t>First</a:t>
            </a:r>
            <a:r>
              <a:rPr lang="en-US" baseline="-25000" dirty="0" err="1" smtClean="0"/>
              <a:t>percep</a:t>
            </a:r>
            <a:r>
              <a:rPr lang="en-US" dirty="0" smtClean="0"/>
              <a:t> – weights from the </a:t>
            </a:r>
            <a:r>
              <a:rPr lang="en-US" dirty="0" err="1" smtClean="0"/>
              <a:t>pairwise</a:t>
            </a:r>
            <a:r>
              <a:rPr lang="en-US" dirty="0" smtClean="0"/>
              <a:t> baseline</a:t>
            </a:r>
          </a:p>
          <a:p>
            <a:pPr lvl="1"/>
            <a:r>
              <a:rPr lang="en-US" dirty="0" smtClean="0"/>
              <a:t>Easy-</a:t>
            </a:r>
            <a:r>
              <a:rPr lang="en-US" dirty="0" err="1" smtClean="0"/>
              <a:t>First</a:t>
            </a:r>
            <a:r>
              <a:rPr lang="en-US" baseline="-25000" dirty="0" err="1" smtClean="0"/>
              <a:t>struct</a:t>
            </a:r>
            <a:r>
              <a:rPr lang="en-US" dirty="0" smtClean="0"/>
              <a:t> – weights from our training algorithm</a:t>
            </a:r>
          </a:p>
          <a:p>
            <a:r>
              <a:rPr lang="en-US" dirty="0" smtClean="0"/>
              <a:t>Only for the gold mentions data</a:t>
            </a:r>
          </a:p>
          <a:p>
            <a:pPr lvl="1"/>
            <a:r>
              <a:rPr lang="en-US" dirty="0" smtClean="0"/>
              <a:t>Entity-centered approach [</a:t>
            </a:r>
            <a:r>
              <a:rPr lang="en-US" dirty="0" err="1" smtClean="0"/>
              <a:t>Haghighi</a:t>
            </a:r>
            <a:r>
              <a:rPr lang="en-US" dirty="0" smtClean="0"/>
              <a:t> and Klein, 2009]</a:t>
            </a:r>
          </a:p>
          <a:p>
            <a:pPr lvl="1"/>
            <a:r>
              <a:rPr lang="en-US" dirty="0" smtClean="0"/>
              <a:t>Multi-pass sieve [</a:t>
            </a:r>
            <a:r>
              <a:rPr lang="en-US" dirty="0" err="1" smtClean="0"/>
              <a:t>Raghunathan</a:t>
            </a:r>
            <a:r>
              <a:rPr lang="en-US" dirty="0" smtClean="0"/>
              <a:t> et al., 2010]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84582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12776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12776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12776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40970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200" y="3429000"/>
            <a:ext cx="8305800" cy="609600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69164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struct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57200" y="3429000"/>
            <a:ext cx="8305800" cy="304800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57200" y="3962400"/>
            <a:ext cx="8305800" cy="304800"/>
          </a:xfrm>
          <a:prstGeom prst="roundRect">
            <a:avLst/>
          </a:prstGeom>
          <a:noFill/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69164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struct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Automatic Mentions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673102" y="2575560"/>
          <a:ext cx="7861298" cy="1691640"/>
        </p:xfrm>
        <a:graphic>
          <a:graphicData uri="http://schemas.openxmlformats.org/drawingml/2006/table">
            <a:tbl>
              <a:tblPr/>
              <a:tblGrid>
                <a:gridCol w="2159178"/>
                <a:gridCol w="548462"/>
                <a:gridCol w="586288"/>
                <a:gridCol w="539006"/>
                <a:gridCol w="539006"/>
                <a:gridCol w="586288"/>
                <a:gridCol w="586288"/>
                <a:gridCol w="567375"/>
                <a:gridCol w="586288"/>
                <a:gridCol w="539006"/>
                <a:gridCol w="624113"/>
              </a:tblGrid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MUC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Reconcile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r>
                        <a:rPr lang="en-US" sz="1800" b="0" i="0" u="none" strike="noStrike" baseline="-2500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6921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18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struct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68.2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64.6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57.7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83.1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74.5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68.8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70.9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1897212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Inherently global task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2371515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2371515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2371515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2845818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2845818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3320121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24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endParaRPr lang="en-US" sz="24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73.3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Gold Mentions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1" y="1920576"/>
          <a:ext cx="7010399" cy="3794424"/>
        </p:xfrm>
        <a:graphic>
          <a:graphicData uri="http://schemas.openxmlformats.org/drawingml/2006/table">
            <a:tbl>
              <a:tblPr/>
              <a:tblGrid>
                <a:gridCol w="3411415"/>
                <a:gridCol w="899746"/>
                <a:gridCol w="899746"/>
                <a:gridCol w="899746"/>
                <a:gridCol w="899746"/>
              </a:tblGrid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MUC6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ACE04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B^3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MUC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Haghighi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and Klein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75.0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Raghunathan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Stoyanov</a:t>
                      </a: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et al.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76.2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Pairwise baseline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72.7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78.9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24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percep</a:t>
                      </a:r>
                      <a:endParaRPr lang="en-US" sz="24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73.3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78.4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</a:tr>
              <a:tr h="474303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Easy-First </a:t>
                      </a:r>
                      <a:r>
                        <a:rPr lang="en-US" sz="2400" b="0" i="0" u="none" strike="noStrike" baseline="-25000" dirty="0" err="1">
                          <a:solidFill>
                            <a:srgbClr val="000000"/>
                          </a:solidFill>
                          <a:latin typeface="Calibri"/>
                        </a:rPr>
                        <a:t>struct</a:t>
                      </a:r>
                      <a:endParaRPr lang="en-US" sz="2400" b="0" i="0" u="none" strike="noStrike" baseline="-2500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77.5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88.2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81.8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80.1</a:t>
                      </a:r>
                    </a:p>
                  </a:txBody>
                  <a:tcPr marL="7543" marR="7543" marT="754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new approach to </a:t>
            </a:r>
            <a:r>
              <a:rPr lang="en-US" dirty="0" err="1" smtClean="0"/>
              <a:t>coreference</a:t>
            </a:r>
            <a:r>
              <a:rPr lang="en-US" dirty="0" smtClean="0"/>
              <a:t> using greedy incremental clustering</a:t>
            </a:r>
          </a:p>
          <a:p>
            <a:pPr lvl="1"/>
            <a:r>
              <a:rPr lang="en-US" dirty="0" smtClean="0"/>
              <a:t>More accurate clustering by utilizing global information as it becomes available for less confident decisions</a:t>
            </a:r>
          </a:p>
          <a:p>
            <a:r>
              <a:rPr lang="en-US" dirty="0" smtClean="0"/>
              <a:t>Learning policy for the test-time inference procedure leads to improvements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Inherently global task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4572000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latin typeface="Arial" pitchFamily="34" charset="0"/>
                <a:cs typeface="Arial" pitchFamily="34" charset="0"/>
              </a:rPr>
              <a:t>Former Boxing Champion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Mike Tyson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revealed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had caught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Hollywood heartthrob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Brad Pitt</a:t>
            </a:r>
            <a:r>
              <a:rPr lang="en-US" dirty="0">
                <a:latin typeface="Arial" pitchFamily="34" charset="0"/>
                <a:cs typeface="Arial" pitchFamily="34" charset="0"/>
              </a:rPr>
              <a:t>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his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ex-wife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Robin Givens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In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an interview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u="sng" dirty="0" smtClean="0">
                <a:latin typeface="Arial" pitchFamily="34" charset="0"/>
                <a:cs typeface="Arial" pitchFamily="34" charset="0"/>
              </a:rPr>
              <a:t>Tyson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said that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was amidst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process </a:t>
            </a:r>
            <a:r>
              <a:rPr lang="en-US" dirty="0">
                <a:latin typeface="Arial" pitchFamily="34" charset="0"/>
                <a:cs typeface="Arial" pitchFamily="34" charset="0"/>
              </a:rPr>
              <a:t>of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divorce</a:t>
            </a:r>
            <a:r>
              <a:rPr lang="en-US" dirty="0">
                <a:latin typeface="Arial" pitchFamily="34" charset="0"/>
                <a:cs typeface="Arial" pitchFamily="34" charset="0"/>
              </a:rPr>
              <a:t> from </a:t>
            </a:r>
            <a:r>
              <a:rPr lang="en-US" u="sng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Givens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in the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late 1980s </a:t>
            </a:r>
            <a:r>
              <a:rPr lang="en-US" dirty="0">
                <a:latin typeface="Arial" pitchFamily="34" charset="0"/>
                <a:cs typeface="Arial" pitchFamily="34" charset="0"/>
              </a:rPr>
              <a:t>when </a:t>
            </a:r>
            <a:r>
              <a:rPr lang="en-US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he</a:t>
            </a:r>
            <a:r>
              <a:rPr lang="en-US" dirty="0">
                <a:latin typeface="Arial" pitchFamily="34" charset="0"/>
                <a:cs typeface="Arial" pitchFamily="34" charset="0"/>
              </a:rPr>
              <a:t> found </a:t>
            </a:r>
            <a:r>
              <a:rPr lang="en-US" u="sng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her</a:t>
            </a:r>
            <a:r>
              <a:rPr lang="en-US" dirty="0">
                <a:latin typeface="Arial" pitchFamily="34" charset="0"/>
                <a:cs typeface="Arial" pitchFamily="34" charset="0"/>
              </a:rPr>
              <a:t> sleeping with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the Hollywood star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Global Approaches to </a:t>
            </a:r>
            <a:r>
              <a:rPr lang="en-US" dirty="0" err="1" smtClean="0"/>
              <a:t>Coreference</a:t>
            </a:r>
            <a:r>
              <a:rPr lang="en-US" dirty="0" smtClean="0"/>
              <a:t>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difficult search problem</a:t>
            </a:r>
          </a:p>
          <a:p>
            <a:pPr lvl="1"/>
            <a:r>
              <a:rPr lang="en-US" dirty="0" smtClean="0"/>
              <a:t>Exponentially many possible </a:t>
            </a:r>
            <a:r>
              <a:rPr lang="en-US" dirty="0" err="1" smtClean="0"/>
              <a:t>clusterings</a:t>
            </a:r>
            <a:endParaRPr lang="en-US" dirty="0" smtClean="0"/>
          </a:p>
          <a:p>
            <a:r>
              <a:rPr lang="en-US" dirty="0" smtClean="0"/>
              <a:t>Recent approaches have been successful:</a:t>
            </a:r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Culotta</a:t>
            </a:r>
            <a:r>
              <a:rPr lang="en-US" sz="2400" dirty="0" smtClean="0"/>
              <a:t> et al., 2007]</a:t>
            </a:r>
            <a:r>
              <a:rPr lang="en-US" dirty="0" smtClean="0"/>
              <a:t> – train a global coherence measure; use greedy inference at test time</a:t>
            </a:r>
          </a:p>
          <a:p>
            <a:pPr lvl="1"/>
            <a:r>
              <a:rPr lang="en-US" sz="2400" dirty="0" smtClean="0"/>
              <a:t>[</a:t>
            </a:r>
            <a:r>
              <a:rPr lang="en-US" sz="2400" dirty="0" err="1" smtClean="0"/>
              <a:t>Poon</a:t>
            </a:r>
            <a:r>
              <a:rPr lang="en-US" sz="2400" dirty="0" smtClean="0"/>
              <a:t> and </a:t>
            </a:r>
            <a:r>
              <a:rPr lang="en-US" sz="2400" dirty="0" err="1" smtClean="0"/>
              <a:t>Domingos</a:t>
            </a:r>
            <a:r>
              <a:rPr lang="en-US" sz="2400" dirty="0" smtClean="0"/>
              <a:t>, 2008] </a:t>
            </a:r>
            <a:r>
              <a:rPr lang="en-US" dirty="0" smtClean="0"/>
              <a:t>– use an unsupervised approach based on MLNs to enforce global properties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2894</TotalTime>
  <Words>4534</Words>
  <Application>Microsoft Office PowerPoint</Application>
  <PresentationFormat>On-screen Show (4:3)</PresentationFormat>
  <Paragraphs>1076</Paragraphs>
  <Slides>78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78</vt:i4>
      </vt:variant>
    </vt:vector>
  </HeadingPairs>
  <TitlesOfParts>
    <vt:vector size="79" baseType="lpstr">
      <vt:lpstr>Office Theme</vt:lpstr>
      <vt:lpstr>Easy-First Coreference Resolution</vt:lpstr>
      <vt:lpstr>Coreference Resolution</vt:lpstr>
      <vt:lpstr>Coreference Resolution</vt:lpstr>
      <vt:lpstr>Coreference Resolution</vt:lpstr>
      <vt:lpstr>Coreference Resolution</vt:lpstr>
      <vt:lpstr>Coreference Resolution</vt:lpstr>
      <vt:lpstr>Coreference Resolution</vt:lpstr>
      <vt:lpstr>Coreference Resolution</vt:lpstr>
      <vt:lpstr>Global Approaches to Coreference Resolution</vt:lpstr>
      <vt:lpstr>A Different Approach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A Multi-Pass Sieve for Coreference Resolution [Raghunathan et al. 2010]</vt:lpstr>
      <vt:lpstr>Easy-First Coreference Resolution</vt:lpstr>
      <vt:lpstr>Easy-First Coreference Resolution</vt:lpstr>
      <vt:lpstr>Easy-First Coreference: Talk Overview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Test-Time Inference</vt:lpstr>
      <vt:lpstr>Time complexity</vt:lpstr>
      <vt:lpstr>Time complexity</vt:lpstr>
      <vt:lpstr>Training Algorithm</vt:lpstr>
      <vt:lpstr>Learning</vt:lpstr>
      <vt:lpstr>Reinforcement Learning</vt:lpstr>
      <vt:lpstr>Perceptron-Style Training</vt:lpstr>
      <vt:lpstr>Training algorithm</vt:lpstr>
      <vt:lpstr>Training algorithm</vt:lpstr>
      <vt:lpstr>EXPERIMENTAL EVALUATION</vt:lpstr>
      <vt:lpstr>Experimental Setup</vt:lpstr>
      <vt:lpstr>Baselines</vt:lpstr>
      <vt:lpstr>Results: Automatic Mentions</vt:lpstr>
      <vt:lpstr>Results: Automatic Mentions</vt:lpstr>
      <vt:lpstr>Results: Automatic Mentions</vt:lpstr>
      <vt:lpstr>Results: Automatic Mentions</vt:lpstr>
      <vt:lpstr>Results: Automatic Mentions</vt:lpstr>
      <vt:lpstr>Results: Automatic Mentions</vt:lpstr>
      <vt:lpstr>Results: Automatic Mentions</vt:lpstr>
      <vt:lpstr>Results: Automatic Mentions</vt:lpstr>
      <vt:lpstr>Results: Gold Mentions</vt:lpstr>
      <vt:lpstr>Results: Gold Mentions</vt:lpstr>
      <vt:lpstr>Results: Gold Mentions</vt:lpstr>
      <vt:lpstr>Results: Gold Mentions</vt:lpstr>
      <vt:lpstr>Results: Gold Mentions</vt:lpstr>
      <vt:lpstr>Results: Gold Mentions</vt:lpstr>
      <vt:lpstr>Results: Gold Mentions</vt:lpstr>
      <vt:lpstr>Results: Gold Mentions</vt:lpstr>
      <vt:lpstr>Conclusions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Easy-First Coreference Resolution</dc:title>
  <dc:creator>ves</dc:creator>
  <cp:lastModifiedBy>ves</cp:lastModifiedBy>
  <cp:revision>20</cp:revision>
  <dcterms:created xsi:type="dcterms:W3CDTF">2012-12-06T19:04:08Z</dcterms:created>
  <dcterms:modified xsi:type="dcterms:W3CDTF">2012-12-10T12:33:07Z</dcterms:modified>
</cp:coreProperties>
</file>