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467" r:id="rId3"/>
    <p:sldId id="382" r:id="rId4"/>
    <p:sldId id="466" r:id="rId5"/>
    <p:sldId id="383" r:id="rId6"/>
    <p:sldId id="384" r:id="rId7"/>
    <p:sldId id="437" r:id="rId8"/>
    <p:sldId id="463" r:id="rId9"/>
    <p:sldId id="389" r:id="rId10"/>
    <p:sldId id="390" r:id="rId11"/>
    <p:sldId id="393" r:id="rId12"/>
    <p:sldId id="392" r:id="rId13"/>
    <p:sldId id="395" r:id="rId14"/>
    <p:sldId id="396" r:id="rId15"/>
    <p:sldId id="394" r:id="rId16"/>
    <p:sldId id="397" r:id="rId17"/>
    <p:sldId id="398" r:id="rId18"/>
    <p:sldId id="400" r:id="rId19"/>
    <p:sldId id="544" r:id="rId20"/>
    <p:sldId id="399" r:id="rId21"/>
    <p:sldId id="512" r:id="rId22"/>
    <p:sldId id="528" r:id="rId23"/>
    <p:sldId id="514" r:id="rId24"/>
    <p:sldId id="520" r:id="rId25"/>
    <p:sldId id="524" r:id="rId26"/>
    <p:sldId id="522" r:id="rId27"/>
    <p:sldId id="523" r:id="rId28"/>
    <p:sldId id="529" r:id="rId29"/>
    <p:sldId id="521" r:id="rId30"/>
    <p:sldId id="527" r:id="rId31"/>
    <p:sldId id="526" r:id="rId32"/>
    <p:sldId id="531" r:id="rId33"/>
    <p:sldId id="530" r:id="rId34"/>
    <p:sldId id="517" r:id="rId35"/>
    <p:sldId id="516" r:id="rId36"/>
    <p:sldId id="515" r:id="rId37"/>
    <p:sldId id="549" r:id="rId38"/>
    <p:sldId id="532" r:id="rId39"/>
    <p:sldId id="415" r:id="rId40"/>
    <p:sldId id="430" r:id="rId41"/>
    <p:sldId id="539" r:id="rId42"/>
    <p:sldId id="543" r:id="rId43"/>
    <p:sldId id="431" r:id="rId44"/>
    <p:sldId id="360" r:id="rId45"/>
    <p:sldId id="453" r:id="rId46"/>
    <p:sldId id="454" r:id="rId47"/>
    <p:sldId id="455" r:id="rId48"/>
    <p:sldId id="541" r:id="rId49"/>
    <p:sldId id="368" r:id="rId50"/>
    <p:sldId id="447" r:id="rId51"/>
    <p:sldId id="446" r:id="rId52"/>
    <p:sldId id="374" r:id="rId53"/>
    <p:sldId id="502" r:id="rId54"/>
    <p:sldId id="533" r:id="rId55"/>
    <p:sldId id="535" r:id="rId56"/>
    <p:sldId id="536" r:id="rId57"/>
    <p:sldId id="537" r:id="rId58"/>
    <p:sldId id="538" r:id="rId59"/>
    <p:sldId id="503" r:id="rId60"/>
    <p:sldId id="545" r:id="rId61"/>
    <p:sldId id="546" r:id="rId62"/>
    <p:sldId id="547" r:id="rId63"/>
    <p:sldId id="548" r:id="rId64"/>
    <p:sldId id="434" r:id="rId65"/>
    <p:sldId id="435" r:id="rId66"/>
    <p:sldId id="457" r:id="rId67"/>
    <p:sldId id="436" r:id="rId68"/>
    <p:sldId id="458" r:id="rId69"/>
    <p:sldId id="501" r:id="rId70"/>
    <p:sldId id="459" r:id="rId71"/>
    <p:sldId id="460" r:id="rId72"/>
    <p:sldId id="542" r:id="rId73"/>
    <p:sldId id="462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48" autoAdjust="0"/>
    <p:restoredTop sz="76280" autoAdjust="0"/>
  </p:normalViewPr>
  <p:slideViewPr>
    <p:cSldViewPr snapToGrid="0" snapToObjects="1">
      <p:cViewPr>
        <p:scale>
          <a:sx n="100" d="100"/>
          <a:sy n="100" d="100"/>
        </p:scale>
        <p:origin x="-832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3C1FF-E801-044A-BCE8-51EA60B75C16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3726-8F54-4B4E-9C28-76FB22C3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Afternoon,</a:t>
            </a:r>
          </a:p>
          <a:p>
            <a:r>
              <a:rPr lang="en-US" dirty="0" smtClean="0"/>
              <a:t>My name is Adithya</a:t>
            </a:r>
            <a:r>
              <a:rPr lang="en-US" baseline="0" dirty="0" smtClean="0"/>
              <a:t> Renduchintala – I’m a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 student at the center for language and speech </a:t>
            </a:r>
            <a:r>
              <a:rPr lang="en-US" baseline="0" dirty="0" err="1" smtClean="0"/>
              <a:t>proc</a:t>
            </a:r>
            <a:r>
              <a:rPr lang="en-US" baseline="0" dirty="0" smtClean="0"/>
              <a:t> at JHU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was done in collaboration with RK, PK, and JE.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am going to present my paper titled “User Modeling in language learning with macaronic texts”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 (next)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4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Inspired</a:t>
            </a:r>
            <a:r>
              <a:rPr lang="en-US" baseline="0" dirty="0" smtClean="0"/>
              <a:t> by the idea of engineering the mixing of language for the particular motive: </a:t>
            </a:r>
          </a:p>
          <a:p>
            <a:endParaRPr lang="en-US" dirty="0" smtClean="0"/>
          </a:p>
          <a:p>
            <a:r>
              <a:rPr lang="en-US" baseline="0" dirty="0" smtClean="0"/>
              <a:t>we are “engineering” these sentences with the goal of teaching/learning.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code-switching….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setup for such a system is as follows:</a:t>
            </a:r>
          </a:p>
          <a:p>
            <a:endParaRPr lang="en-US" dirty="0" smtClean="0"/>
          </a:p>
          <a:p>
            <a:r>
              <a:rPr lang="en-US" dirty="0" smtClean="0"/>
              <a:t>It is driven</a:t>
            </a:r>
            <a:r>
              <a:rPr lang="en-US" baseline="0" dirty="0" smtClean="0"/>
              <a:t> by 2 main components.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(next)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25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1st component: A methodology to generate macaronic sentences in a flexible</a:t>
            </a:r>
            <a:r>
              <a:rPr lang="en-US" baseline="0" dirty="0" smtClean="0"/>
              <a:t> way, automatically, preferably  with little or no human editing.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would this look like in the wild? What would this feel like to a learner? Is merely presenting text adequate? </a:t>
            </a:r>
          </a:p>
          <a:p>
            <a:r>
              <a:rPr lang="en-US" baseline="0" dirty="0" smtClean="0"/>
              <a:t>We developed an interface to investigate these questions: I’m going to give a quick demo..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component is user modeling. Can we use our methodology for generating macaronic texts with a wide verity of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 maybe content selected by the learner himself…</a:t>
            </a:r>
          </a:p>
          <a:p>
            <a:r>
              <a:rPr lang="en-US" baseline="0" dirty="0" smtClean="0"/>
              <a:t>-- and make that content instructional material…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 is take arbitrary content and turn it into macaronic text at the CORRECT LEVEL FOR A SPECIFIC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we talk about correct level for a user -&gt; we must address user comprehension of a macaronic sentence… this is what we will discuss next…</a:t>
            </a:r>
          </a:p>
          <a:p>
            <a:r>
              <a:rPr lang="en-US" baseline="0" dirty="0" smtClean="0"/>
              <a:t>(next)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0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Lets start by looking at a relatively simple example of a macaronic sentence.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And try and figure out how a naïve learner might try and guess the meaning of ‘</a:t>
            </a:r>
            <a:r>
              <a:rPr lang="en-US" baseline="0" dirty="0" err="1" smtClean="0"/>
              <a:t>verhaftete</a:t>
            </a:r>
            <a:r>
              <a:rPr lang="en-US" baseline="0" dirty="0" smtClean="0"/>
              <a:t>’</a:t>
            </a:r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option for the learner is to go simply by the way the unknown word ‘appears’.. So they completely ignore the rest of the sentence ..</a:t>
            </a:r>
          </a:p>
          <a:p>
            <a:r>
              <a:rPr lang="en-US" baseline="0" dirty="0" smtClean="0"/>
              <a:t>(its not the best strategy.. But it is possible)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If you were to use this strategy you might guess ‘verified’ as the meaning…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How can our model imitate this behavior?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can imitate this by engineering the factor appropriately..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First lets name the factor…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</a:t>
            </a:r>
            <a:r>
              <a:rPr lang="en-US" baseline="0" dirty="0" smtClean="0"/>
              <a:t>factor connects the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guess to a observed foreign word..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EF Factor for short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assign a log-linear model </a:t>
            </a:r>
            <a:r>
              <a:rPr lang="en-US" baseline="0" dirty="0" smtClean="0"/>
              <a:t>which we all know and love!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Lets be consistent with the notation ..</a:t>
            </a:r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Nothing has changed we are just naming the variables with ‘</a:t>
            </a:r>
            <a:r>
              <a:rPr lang="en-US" baseline="0" dirty="0" err="1" smtClean="0"/>
              <a:t>ef</a:t>
            </a:r>
            <a:r>
              <a:rPr lang="en-US" baseline="0" dirty="0" smtClean="0"/>
              <a:t>’</a:t>
            </a:r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Phi </a:t>
            </a:r>
            <a:r>
              <a:rPr lang="en-US" baseline="0" dirty="0" err="1" smtClean="0"/>
              <a:t>ef</a:t>
            </a:r>
            <a:r>
              <a:rPr lang="en-US" baseline="0" dirty="0" smtClean="0"/>
              <a:t> is the feature function…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takes the e word and the f word and returns scores here we encode scores that are based on </a:t>
            </a:r>
            <a:r>
              <a:rPr lang="en-US" baseline="0" dirty="0" err="1" smtClean="0"/>
              <a:t>orthographi</a:t>
            </a:r>
            <a:r>
              <a:rPr lang="en-US" baseline="0" dirty="0" smtClean="0"/>
              <a:t> similarity and pronunciation similarity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Imagine </a:t>
            </a:r>
            <a:r>
              <a:rPr lang="en-US" baseline="0" dirty="0" smtClean="0"/>
              <a:t>you are reading an article in a newspaper or a magazine.. Something like this..</a:t>
            </a:r>
          </a:p>
          <a:p>
            <a:r>
              <a:rPr lang="en-US" baseline="0" dirty="0" smtClean="0"/>
              <a:t>This is an example about how a famous writer just won an award.. (next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9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And of course its associated weights..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But a user might (and ideally should) take into account the rest of the sentence…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that might make them change their mind about what the word means… in this example they now might think ‘arrested’ might be a better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We can accommodate such guesses but adding these factors to our model..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Now the rest of the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words influence the guess.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So ever time a macaronic sentence is presented to a learner they are placing a distribution over words and presumably picking the best word…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So ever time a macaronic sentence is presented to a learner they are placing a distribution over words and presumably picking the best word…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\phantom</a:t>
            </a:r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So ever time a macaronic sentence is presented to a learner they are placing a distribution over words and presumably picking the best word…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So ever time a macaronic sentence is presented to a learner they are placing a distribution over words and presumably picking the best word…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Ok so far we only considered the case where ONE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word is hidden… but what if more that 1 word is hidden? (its flexibly macaronic after all!!)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So what if they did not have access to the observed word “police”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So ever time a macaronic sentence is presented to a learner they are placing a distribution over words and presumably picking the best word…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So ever time a macaronic sentence is presented to a learner they are placing a distribution over words and presumably picking the best word…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)and you encounter some unknown word</a:t>
            </a:r>
          </a:p>
          <a:p>
            <a:r>
              <a:rPr lang="en-US" baseline="0" dirty="0" smtClean="0"/>
              <a:t>How do we proceed?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Todo</a:t>
            </a:r>
            <a:r>
              <a:rPr lang="en-US" dirty="0" smtClean="0"/>
              <a:t>: introduce the notion of “immersion” you will use it in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9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So ever time a macaronic sentence is presented to a learner they are placing a distribution over words and presumably picking the best word…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(next)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3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models the posterior probability for the START</a:t>
            </a:r>
            <a:r>
              <a:rPr lang="en-US" baseline="0" dirty="0" smtClean="0"/>
              <a:t> ANIMATION!!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49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(do the points animation first)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we have is actually a cognitive model of a naïve human, which takes the from of a well-known ML algorithm.</a:t>
            </a:r>
          </a:p>
          <a:p>
            <a:r>
              <a:rPr lang="en-US" baseline="0" dirty="0" smtClean="0"/>
              <a:t>And THAT is what we are training…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9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6743-B1E2-5E4C-9233-05A1515B3D2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71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63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key</a:t>
            </a:r>
            <a:r>
              <a:rPr lang="en-US" baseline="0" dirty="0" smtClean="0"/>
              <a:t> point here is that the model’s prediction is a distribution over the entire English vocabulary.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8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key</a:t>
            </a:r>
            <a:r>
              <a:rPr lang="en-US" baseline="0" dirty="0" smtClean="0"/>
              <a:t> point here is that the model’s prediction is a distribution over the entire English vocabulary.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84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key</a:t>
            </a:r>
            <a:r>
              <a:rPr lang="en-US" baseline="0" dirty="0" smtClean="0"/>
              <a:t> point here is that the model’s prediction is a distribution over the entire English vocabulary.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8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key</a:t>
            </a:r>
            <a:r>
              <a:rPr lang="en-US" baseline="0" dirty="0" smtClean="0"/>
              <a:t> point here is that the model’s prediction is a distribution over the entire English vocabulary.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8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better colors…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</a:t>
            </a:r>
            <a:r>
              <a:rPr lang="en-US" baseline="0" dirty="0" smtClean="0"/>
              <a:t> almost automatic that we try and look at the context to figure out what the unknown word means…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 time we learn this new word.. This is a example of learning by immersion.. Also called language immersion, or incidental learning…</a:t>
            </a:r>
          </a:p>
          <a:p>
            <a:r>
              <a:rPr lang="en-US" baseline="0" dirty="0" smtClean="0"/>
              <a:t>(next)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92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now correlation is a good way to measure our model taking into account that exact matches</a:t>
            </a:r>
            <a:r>
              <a:rPr lang="en-US" baseline="0" dirty="0" smtClean="0"/>
              <a:t> are do not convey the whole 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21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experiment we did was to see if we can discern anything on how certain learners go about this task.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We trained a user-adapted model which is basically learning a conjunction of the base features</a:t>
            </a:r>
            <a:r>
              <a:rPr lang="en-US" baseline="0" dirty="0" smtClean="0"/>
              <a:t> for each user.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we end up with 79 times 6 feature weights..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343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you'll be able to read at first is Dick &amp; Jane, which, by the way, is why learning a foreign language in high school is so frustrating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3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you'll be able to read at first is Dick &amp; Jane, which, by the way, is why learning a foreign language in high school is so frustrating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2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 we are asking how we can put a new spin on immersion</a:t>
            </a:r>
            <a:r>
              <a:rPr lang="en-US" baseline="0" dirty="0" smtClean="0"/>
              <a:t> via reading…</a:t>
            </a:r>
          </a:p>
          <a:p>
            <a:r>
              <a:rPr lang="en-US" baseline="0" dirty="0" smtClean="0"/>
              <a:t>--- can we use mixed language to learn a new language.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believe the answer is yes.  (next)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9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fact</a:t>
            </a:r>
            <a:r>
              <a:rPr lang="en-US" baseline="0" dirty="0" smtClean="0"/>
              <a:t> for those of you who knew no German before this talk … you know at least one word 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8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</a:t>
            </a:r>
            <a:r>
              <a:rPr lang="en-US" baseline="0" dirty="0" smtClean="0"/>
              <a:t> 2 words.. For those who are paying close attention – even the title is mixed…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refer to this mixing as macaronic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4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121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399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62" y="4445294"/>
            <a:ext cx="6194090" cy="2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4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2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4F65-E207-284F-80D8-C3E875BA7348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caronic2.clsp.jhu.ed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caronic3.clsp.jhu.edu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Modeling in Language Learning with Macaronic Texts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313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Adithya Renduchintala</a:t>
            </a:r>
          </a:p>
          <a:p>
            <a:r>
              <a:rPr lang="en-US" dirty="0" smtClean="0"/>
              <a:t>Rebecca Knowles</a:t>
            </a:r>
          </a:p>
          <a:p>
            <a:r>
              <a:rPr lang="en-US" dirty="0" smtClean="0"/>
              <a:t>Philipp Koehn</a:t>
            </a:r>
          </a:p>
          <a:p>
            <a:r>
              <a:rPr lang="en-US" dirty="0" smtClean="0"/>
              <a:t>Jason Eisner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0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Lernen</a:t>
            </a:r>
            <a:r>
              <a:rPr lang="en-US" dirty="0" smtClean="0"/>
              <a:t> by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429" y="2902857"/>
            <a:ext cx="653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Start reading German!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5" name="Picture 4" descr="dickandj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2" y="2381667"/>
            <a:ext cx="5205207" cy="374449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535048" y="2051643"/>
            <a:ext cx="6182056" cy="442429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55948" y="1600200"/>
            <a:ext cx="6670480" cy="4875734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9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Lernen</a:t>
            </a:r>
            <a:r>
              <a:rPr lang="en-US" dirty="0" smtClean="0"/>
              <a:t> by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1630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Can we leverage </a:t>
            </a:r>
            <a:r>
              <a:rPr lang="en-US" dirty="0" smtClean="0">
                <a:solidFill>
                  <a:schemeClr val="accent6"/>
                </a:solidFill>
              </a:rPr>
              <a:t>mixing L1 and L2 </a:t>
            </a:r>
            <a:r>
              <a:rPr lang="en-US" dirty="0" smtClean="0"/>
              <a:t>to learn new L2 vocabulary?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3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Lernen</a:t>
            </a:r>
            <a:r>
              <a:rPr lang="en-US" dirty="0"/>
              <a:t> by Immersion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56857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chemeClr val="accent1"/>
                </a:solidFill>
              </a:rPr>
              <a:t>Navid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</a:rPr>
              <a:t>Kermani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i="1" dirty="0" smtClean="0">
                <a:solidFill>
                  <a:schemeClr val="accent1"/>
                </a:solidFill>
              </a:rPr>
              <a:t>was </a:t>
            </a:r>
            <a:r>
              <a:rPr lang="en-US" sz="3200" dirty="0" err="1" smtClean="0"/>
              <a:t>geboren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chemeClr val="accent1"/>
                </a:solidFill>
              </a:rPr>
              <a:t>in Germany.</a:t>
            </a:r>
            <a:endParaRPr lang="en-US" sz="3200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6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Lernen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by Immersion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56857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chemeClr val="accent1"/>
                </a:solidFill>
              </a:rPr>
              <a:t>Navid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</a:rPr>
              <a:t>Kermani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i="1" dirty="0" smtClean="0">
                <a:solidFill>
                  <a:schemeClr val="accent1"/>
                </a:solidFill>
              </a:rPr>
              <a:t>was </a:t>
            </a:r>
            <a:r>
              <a:rPr lang="en-US" sz="3200" dirty="0" err="1" smtClean="0"/>
              <a:t>geboren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chemeClr val="accent1"/>
                </a:solidFill>
              </a:rPr>
              <a:t>in Germany.</a:t>
            </a:r>
            <a:endParaRPr lang="en-US" sz="3200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5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Macaronic 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Macaronic:</a:t>
            </a:r>
          </a:p>
          <a:p>
            <a:pPr marL="971550" lvl="1" indent="-457200">
              <a:buFont typeface="Arial"/>
              <a:buChar char="•"/>
            </a:pPr>
            <a:r>
              <a:rPr lang="en-US" sz="2400" dirty="0" smtClean="0"/>
              <a:t>Of or containing a mixture of vernacular words with Latin words or with vernacular words given Latinate endings: macaronic verse.</a:t>
            </a:r>
          </a:p>
          <a:p>
            <a:pPr marL="971550" lvl="1" indent="-457200">
              <a:buFont typeface="Arial"/>
              <a:buChar char="•"/>
            </a:pPr>
            <a:r>
              <a:rPr lang="en-US" sz="2400" dirty="0" smtClean="0"/>
              <a:t>Of or involving a mixture of two or more languages.</a:t>
            </a:r>
          </a:p>
          <a:p>
            <a:pPr marL="342900" indent="-342900">
              <a:buFont typeface="Arial"/>
              <a:buChar char="•"/>
            </a:pPr>
            <a:endParaRPr lang="en-US" sz="2800" i="1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Like code-switching but more deliberate and often for humor.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5083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6058"/>
            <a:ext cx="8229600" cy="12300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want to investigate </a:t>
            </a:r>
            <a:r>
              <a:rPr lang="en-US" dirty="0" smtClean="0">
                <a:solidFill>
                  <a:schemeClr val="accent6"/>
                </a:solidFill>
              </a:rPr>
              <a:t>macaronic immersion</a:t>
            </a:r>
            <a:r>
              <a:rPr lang="en-US" dirty="0"/>
              <a:t> </a:t>
            </a:r>
            <a:r>
              <a:rPr lang="en-US" dirty="0" smtClean="0"/>
              <a:t>as a tool for </a:t>
            </a:r>
            <a:r>
              <a:rPr lang="en-US" dirty="0" smtClean="0">
                <a:solidFill>
                  <a:srgbClr val="F79646"/>
                </a:solidFill>
              </a:rPr>
              <a:t>language learning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System: Components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59520" y="1646780"/>
            <a:ext cx="4697953" cy="2507852"/>
            <a:chOff x="1959520" y="2553930"/>
            <a:chExt cx="4697953" cy="2507852"/>
          </a:xfrm>
        </p:grpSpPr>
        <p:grpSp>
          <p:nvGrpSpPr>
            <p:cNvPr id="5" name="Group 4"/>
            <p:cNvGrpSpPr/>
            <p:nvPr/>
          </p:nvGrpSpPr>
          <p:grpSpPr>
            <a:xfrm>
              <a:off x="5726757" y="2553930"/>
              <a:ext cx="901042" cy="1053799"/>
              <a:chOff x="4186809" y="1648297"/>
              <a:chExt cx="1375833" cy="1609083"/>
            </a:xfrm>
          </p:grpSpPr>
          <p:pic>
            <p:nvPicPr>
              <p:cNvPr id="13" name="Picture 12" descr="goodda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1648297"/>
                <a:ext cx="1375833" cy="400022"/>
              </a:xfrm>
              <a:prstGeom prst="rect">
                <a:avLst/>
              </a:prstGeom>
            </p:spPr>
          </p:pic>
          <p:pic>
            <p:nvPicPr>
              <p:cNvPr id="14" name="Picture 13" descr="goodtag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2444591"/>
                <a:ext cx="1375833" cy="400022"/>
              </a:xfrm>
              <a:prstGeom prst="rect">
                <a:avLst/>
              </a:prstGeom>
            </p:spPr>
          </p:pic>
          <p:pic>
            <p:nvPicPr>
              <p:cNvPr id="15" name="Picture 14" descr="gutenday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2054337"/>
                <a:ext cx="1375833" cy="400022"/>
              </a:xfrm>
              <a:prstGeom prst="rect">
                <a:avLst/>
              </a:prstGeom>
            </p:spPr>
          </p:pic>
          <p:pic>
            <p:nvPicPr>
              <p:cNvPr id="16" name="Picture 15" descr="gutentag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2857358"/>
                <a:ext cx="1375833" cy="400022"/>
              </a:xfrm>
              <a:prstGeom prst="rect">
                <a:avLst/>
              </a:prstGeom>
            </p:spPr>
          </p:pic>
        </p:grpSp>
        <p:pic>
          <p:nvPicPr>
            <p:cNvPr id="8" name="Picture 7" descr="crowd-of-users_318-5012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577" y="4132886"/>
              <a:ext cx="928896" cy="928896"/>
            </a:xfrm>
            <a:prstGeom prst="rect">
              <a:avLst/>
            </a:prstGeom>
          </p:spPr>
        </p:pic>
        <p:pic>
          <p:nvPicPr>
            <p:cNvPr id="9" name="Picture 8" descr="1248-200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520" y="3128500"/>
              <a:ext cx="1470164" cy="147016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3429686" y="3128500"/>
              <a:ext cx="2019478" cy="45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429684" y="4132886"/>
              <a:ext cx="2019480" cy="465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170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System: Components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59520" y="1646780"/>
            <a:ext cx="4697953" cy="2507852"/>
            <a:chOff x="1959520" y="2553930"/>
            <a:chExt cx="4697953" cy="2507852"/>
          </a:xfrm>
        </p:grpSpPr>
        <p:grpSp>
          <p:nvGrpSpPr>
            <p:cNvPr id="5" name="Group 4"/>
            <p:cNvGrpSpPr/>
            <p:nvPr/>
          </p:nvGrpSpPr>
          <p:grpSpPr>
            <a:xfrm>
              <a:off x="5726757" y="2553930"/>
              <a:ext cx="901042" cy="1053799"/>
              <a:chOff x="4186809" y="1648297"/>
              <a:chExt cx="1375833" cy="1609083"/>
            </a:xfrm>
          </p:grpSpPr>
          <p:pic>
            <p:nvPicPr>
              <p:cNvPr id="13" name="Picture 12" descr="goodda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1648297"/>
                <a:ext cx="1375833" cy="400022"/>
              </a:xfrm>
              <a:prstGeom prst="rect">
                <a:avLst/>
              </a:prstGeom>
            </p:spPr>
          </p:pic>
          <p:pic>
            <p:nvPicPr>
              <p:cNvPr id="14" name="Picture 13" descr="goodtag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2444591"/>
                <a:ext cx="1375833" cy="400022"/>
              </a:xfrm>
              <a:prstGeom prst="rect">
                <a:avLst/>
              </a:prstGeom>
            </p:spPr>
          </p:pic>
          <p:pic>
            <p:nvPicPr>
              <p:cNvPr id="15" name="Picture 14" descr="gutenday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2054337"/>
                <a:ext cx="1375833" cy="400022"/>
              </a:xfrm>
              <a:prstGeom prst="rect">
                <a:avLst/>
              </a:prstGeom>
            </p:spPr>
          </p:pic>
          <p:pic>
            <p:nvPicPr>
              <p:cNvPr id="16" name="Picture 15" descr="gutentag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2857358"/>
                <a:ext cx="1375833" cy="400022"/>
              </a:xfrm>
              <a:prstGeom prst="rect">
                <a:avLst/>
              </a:prstGeom>
            </p:spPr>
          </p:pic>
        </p:grpSp>
        <p:pic>
          <p:nvPicPr>
            <p:cNvPr id="8" name="Picture 7" descr="crowd-of-users_318-5012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577" y="4132886"/>
              <a:ext cx="928896" cy="928896"/>
            </a:xfrm>
            <a:prstGeom prst="rect">
              <a:avLst/>
            </a:prstGeom>
          </p:spPr>
        </p:pic>
        <p:pic>
          <p:nvPicPr>
            <p:cNvPr id="9" name="Picture 8" descr="1248-200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520" y="3128500"/>
              <a:ext cx="1470164" cy="147016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3429686" y="3128500"/>
              <a:ext cx="2019478" cy="45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429684" y="4132886"/>
              <a:ext cx="2019480" cy="465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57200" y="46061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Generate a spectrum of macaronic content.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5449164" y="1417638"/>
            <a:ext cx="1377902" cy="15789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4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System: Components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hlinkClick r:id="rId2"/>
              </a:rPr>
              <a:t>Demonstration of  Macaronic Interface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745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System: Components</a:t>
            </a:r>
            <a:endParaRPr lang="en-US" dirty="0"/>
          </a:p>
        </p:txBody>
      </p:sp>
      <p:pic>
        <p:nvPicPr>
          <p:cNvPr id="4" name="Content Placeholder 3" descr="rainbow-with-pot-of-gold-clipart-black-and-white-KijeaMzi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39" r="-10839"/>
          <a:stretch>
            <a:fillRect/>
          </a:stretch>
        </p:blipFill>
        <p:spPr>
          <a:xfrm>
            <a:off x="1143000" y="1417638"/>
            <a:ext cx="7569200" cy="4162768"/>
          </a:xfrm>
        </p:spPr>
      </p:pic>
      <p:sp>
        <p:nvSpPr>
          <p:cNvPr id="3" name="TextBox 2"/>
          <p:cNvSpPr txBox="1"/>
          <p:nvPr/>
        </p:nvSpPr>
        <p:spPr>
          <a:xfrm>
            <a:off x="1282700" y="4318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Completely in English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88000" y="5571100"/>
            <a:ext cx="279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Komplett</a:t>
            </a:r>
            <a:r>
              <a:rPr lang="en-US" sz="3200" dirty="0"/>
              <a:t> in Deutsch!</a:t>
            </a:r>
          </a:p>
        </p:txBody>
      </p:sp>
    </p:spTree>
    <p:extLst>
      <p:ext uri="{BB962C8B-B14F-4D97-AF65-F5344CB8AC3E}">
        <p14:creationId xmlns:p14="http://schemas.microsoft.com/office/powerpoint/2010/main" val="56328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959429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The German </a:t>
            </a:r>
            <a:r>
              <a:rPr lang="en-US" sz="3200" i="1" dirty="0" err="1" smtClean="0">
                <a:solidFill>
                  <a:schemeClr val="accent1"/>
                </a:solidFill>
              </a:rPr>
              <a:t>BookSeller’s</a:t>
            </a:r>
            <a:r>
              <a:rPr lang="en-US" sz="3200" i="1" dirty="0" smtClean="0">
                <a:solidFill>
                  <a:schemeClr val="accent1"/>
                </a:solidFill>
              </a:rPr>
              <a:t> Peace Prize was awarded to </a:t>
            </a:r>
            <a:r>
              <a:rPr lang="en-US" sz="3200" i="1" dirty="0" err="1" smtClean="0">
                <a:solidFill>
                  <a:schemeClr val="accent1"/>
                </a:solidFill>
              </a:rPr>
              <a:t>Navid</a:t>
            </a:r>
            <a:r>
              <a:rPr lang="en-US" sz="3200" i="1" dirty="0" smtClean="0">
                <a:solidFill>
                  <a:schemeClr val="accent1"/>
                </a:solidFill>
              </a:rPr>
              <a:t> </a:t>
            </a:r>
            <a:r>
              <a:rPr lang="en-US" sz="3200" i="1" dirty="0" err="1" smtClean="0">
                <a:solidFill>
                  <a:schemeClr val="accent1"/>
                </a:solidFill>
              </a:rPr>
              <a:t>Kermani</a:t>
            </a:r>
            <a:r>
              <a:rPr lang="en-US" sz="3200" i="1" dirty="0" smtClean="0">
                <a:solidFill>
                  <a:schemeClr val="accent1"/>
                </a:solidFill>
              </a:rPr>
              <a:t> in </a:t>
            </a:r>
            <a:r>
              <a:rPr lang="en-US" sz="3200" i="1" dirty="0">
                <a:solidFill>
                  <a:schemeClr val="accent1"/>
                </a:solidFill>
              </a:rPr>
              <a:t>J</a:t>
            </a:r>
            <a:r>
              <a:rPr lang="en-US" sz="3200" i="1" dirty="0" smtClean="0">
                <a:solidFill>
                  <a:schemeClr val="accent1"/>
                </a:solidFill>
              </a:rPr>
              <a:t>une last year. </a:t>
            </a:r>
            <a:r>
              <a:rPr lang="en-US" sz="3200" i="1" dirty="0" err="1" smtClean="0">
                <a:solidFill>
                  <a:schemeClr val="accent1"/>
                </a:solidFill>
              </a:rPr>
              <a:t>Navid</a:t>
            </a:r>
            <a:r>
              <a:rPr lang="en-US" sz="3200" i="1" dirty="0" smtClean="0">
                <a:solidFill>
                  <a:schemeClr val="accent1"/>
                </a:solidFill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</a:rPr>
              <a:t>Kermani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i="1" dirty="0" smtClean="0">
                <a:solidFill>
                  <a:schemeClr val="accent1"/>
                </a:solidFill>
              </a:rPr>
              <a:t>was </a:t>
            </a:r>
            <a:r>
              <a:rPr lang="en-US" sz="3200" i="1" dirty="0" err="1" smtClean="0">
                <a:solidFill>
                  <a:schemeClr val="accent1"/>
                </a:solidFill>
              </a:rPr>
              <a:t>geboren</a:t>
            </a:r>
            <a:r>
              <a:rPr lang="en-US" sz="3200" i="1" dirty="0" smtClean="0">
                <a:solidFill>
                  <a:schemeClr val="accent1"/>
                </a:solidFill>
              </a:rPr>
              <a:t> in Germany. He started his career as a reporter for a popular newspaper. Later he studied philosophy, drama and oriental studies…</a:t>
            </a:r>
            <a:endParaRPr lang="en-US" sz="3200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9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System: Components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59520" y="1646780"/>
            <a:ext cx="4697953" cy="2507852"/>
            <a:chOff x="1959520" y="2553930"/>
            <a:chExt cx="4697953" cy="2507852"/>
          </a:xfrm>
        </p:grpSpPr>
        <p:grpSp>
          <p:nvGrpSpPr>
            <p:cNvPr id="5" name="Group 4"/>
            <p:cNvGrpSpPr/>
            <p:nvPr/>
          </p:nvGrpSpPr>
          <p:grpSpPr>
            <a:xfrm>
              <a:off x="5726757" y="2553930"/>
              <a:ext cx="901042" cy="1053799"/>
              <a:chOff x="4186809" y="1648297"/>
              <a:chExt cx="1375833" cy="1609083"/>
            </a:xfrm>
          </p:grpSpPr>
          <p:pic>
            <p:nvPicPr>
              <p:cNvPr id="13" name="Picture 12" descr="goodda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1648297"/>
                <a:ext cx="1375833" cy="400022"/>
              </a:xfrm>
              <a:prstGeom prst="rect">
                <a:avLst/>
              </a:prstGeom>
            </p:spPr>
          </p:pic>
          <p:pic>
            <p:nvPicPr>
              <p:cNvPr id="14" name="Picture 13" descr="goodtag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2444591"/>
                <a:ext cx="1375833" cy="400022"/>
              </a:xfrm>
              <a:prstGeom prst="rect">
                <a:avLst/>
              </a:prstGeom>
            </p:spPr>
          </p:pic>
          <p:pic>
            <p:nvPicPr>
              <p:cNvPr id="15" name="Picture 14" descr="gutenday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2054337"/>
                <a:ext cx="1375833" cy="400022"/>
              </a:xfrm>
              <a:prstGeom prst="rect">
                <a:avLst/>
              </a:prstGeom>
            </p:spPr>
          </p:pic>
          <p:pic>
            <p:nvPicPr>
              <p:cNvPr id="16" name="Picture 15" descr="gutentag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809" y="2857358"/>
                <a:ext cx="1375833" cy="400022"/>
              </a:xfrm>
              <a:prstGeom prst="rect">
                <a:avLst/>
              </a:prstGeom>
            </p:spPr>
          </p:pic>
        </p:grpSp>
        <p:pic>
          <p:nvPicPr>
            <p:cNvPr id="8" name="Picture 7" descr="crowd-of-users_318-5012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577" y="4132886"/>
              <a:ext cx="928896" cy="928896"/>
            </a:xfrm>
            <a:prstGeom prst="rect">
              <a:avLst/>
            </a:prstGeom>
          </p:spPr>
        </p:pic>
        <p:pic>
          <p:nvPicPr>
            <p:cNvPr id="9" name="Picture 8" descr="1248-200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520" y="3128500"/>
              <a:ext cx="1470164" cy="147016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3429686" y="3128500"/>
              <a:ext cx="2019478" cy="45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429684" y="4132886"/>
              <a:ext cx="2019480" cy="465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57200" y="460618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Model the learner and present content to their level.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5485450" y="2905364"/>
            <a:ext cx="1377902" cy="15789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46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Verified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64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Verified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76800" y="1473627"/>
            <a:ext cx="4278081" cy="26436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76800" y="1473627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 Guess – Foreign Word Factor</a:t>
            </a:r>
          </a:p>
          <a:p>
            <a:r>
              <a:rPr lang="en-US" dirty="0"/>
              <a:t>‘EF’ Factor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94527" y="4056294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Verified?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2" y="2229302"/>
            <a:ext cx="4102244" cy="4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8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876800" y="1473627"/>
            <a:ext cx="4278081" cy="26436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94527" y="4056294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Verified?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1473627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 Guess – Foreign Word Factor</a:t>
            </a:r>
          </a:p>
          <a:p>
            <a:r>
              <a:rPr lang="en-US" dirty="0"/>
              <a:t>‘EF’ </a:t>
            </a:r>
            <a:r>
              <a:rPr lang="en-US" dirty="0" smtClean="0"/>
              <a:t>Factor</a:t>
            </a:r>
            <a:endParaRPr lang="en-US" dirty="0"/>
          </a:p>
        </p:txBody>
      </p:sp>
      <p:pic>
        <p:nvPicPr>
          <p:cNvPr id="27" name="Picture 26" descr="ef-ef-fa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2" y="2161360"/>
            <a:ext cx="4102244" cy="5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4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94527" y="4056294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Verified?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76800" y="1473627"/>
            <a:ext cx="4278081" cy="26436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08700" y="3136900"/>
            <a:ext cx="30352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Orthographic Similarity (e, f)</a:t>
            </a:r>
          </a:p>
          <a:p>
            <a:r>
              <a:rPr lang="en-US" dirty="0" smtClean="0"/>
              <a:t>Pronunciation Similarity (e, f)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1473627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</a:t>
            </a:r>
            <a:r>
              <a:rPr lang="en-US" dirty="0"/>
              <a:t> </a:t>
            </a:r>
            <a:r>
              <a:rPr lang="en-US" dirty="0" smtClean="0"/>
              <a:t>Guess – Foreign</a:t>
            </a:r>
            <a:r>
              <a:rPr lang="en-US" dirty="0"/>
              <a:t> </a:t>
            </a:r>
            <a:r>
              <a:rPr lang="en-US" dirty="0" smtClean="0"/>
              <a:t>Word Factor</a:t>
            </a:r>
          </a:p>
          <a:p>
            <a:r>
              <a:rPr lang="en-US" dirty="0" smtClean="0"/>
              <a:t>‘EF’ Factor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581900" y="2637671"/>
            <a:ext cx="314868" cy="499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ef-ef-fa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2" y="2161360"/>
            <a:ext cx="4102244" cy="5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876800" y="1473627"/>
            <a:ext cx="4278081" cy="26436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94527" y="4056294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Verified?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08700" y="3136900"/>
            <a:ext cx="30352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Orthographic Similarity (e, f)</a:t>
            </a:r>
          </a:p>
          <a:p>
            <a:r>
              <a:rPr lang="en-US" dirty="0" smtClean="0"/>
              <a:t>Pronunciation Similarity (e, f)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01986" y="3182758"/>
            <a:ext cx="11067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Weights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5555343" y="2637671"/>
            <a:ext cx="1074057" cy="545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76800" y="1473627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</a:t>
            </a:r>
            <a:r>
              <a:rPr lang="en-US" dirty="0"/>
              <a:t> Guess </a:t>
            </a:r>
            <a:r>
              <a:rPr lang="en-US" dirty="0" smtClean="0"/>
              <a:t>– Foreign Word Factor</a:t>
            </a:r>
          </a:p>
          <a:p>
            <a:r>
              <a:rPr lang="en-US" dirty="0" smtClean="0"/>
              <a:t>‘EF’ Factor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581900" y="2637671"/>
            <a:ext cx="314868" cy="499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ef-ef-fa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2" y="2161360"/>
            <a:ext cx="4102244" cy="5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3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arrested?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374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rc 56"/>
          <p:cNvSpPr/>
          <p:nvPr/>
        </p:nvSpPr>
        <p:spPr>
          <a:xfrm>
            <a:off x="4082143" y="1650999"/>
            <a:ext cx="4281714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430889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252686" y="1995714"/>
            <a:ext cx="2750457" cy="1894114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671285" y="1785256"/>
            <a:ext cx="3004059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137631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3404" y="158092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4940" y="191475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86049" y="224858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9151" y="2248583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95714" y="170679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1359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robber</a:t>
            </a:r>
          </a:p>
        </p:txBody>
      </p:sp>
      <p:sp>
        <p:nvSpPr>
          <p:cNvPr id="19" name="Oval 18"/>
          <p:cNvSpPr/>
          <p:nvPr/>
        </p:nvSpPr>
        <p:spPr>
          <a:xfrm>
            <a:off x="6451552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bank</a:t>
            </a:r>
          </a:p>
        </p:txBody>
      </p:sp>
      <p:sp>
        <p:nvSpPr>
          <p:cNvPr id="20" name="Oval 19"/>
          <p:cNvSpPr/>
          <p:nvPr/>
        </p:nvSpPr>
        <p:spPr>
          <a:xfrm>
            <a:off x="5157677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23" name="Oval 22"/>
          <p:cNvSpPr/>
          <p:nvPr/>
        </p:nvSpPr>
        <p:spPr>
          <a:xfrm>
            <a:off x="181430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arrested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4488" y="2688771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police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7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959429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DCE6F2"/>
                </a:solidFill>
              </a:rPr>
              <a:t>The German </a:t>
            </a:r>
            <a:r>
              <a:rPr lang="en-US" sz="3200" i="1" dirty="0" err="1" smtClean="0">
                <a:solidFill>
                  <a:srgbClr val="DCE6F2"/>
                </a:solidFill>
              </a:rPr>
              <a:t>BookSeller’s</a:t>
            </a:r>
            <a:r>
              <a:rPr lang="en-US" sz="3200" i="1" dirty="0" smtClean="0">
                <a:solidFill>
                  <a:srgbClr val="DCE6F2"/>
                </a:solidFill>
              </a:rPr>
              <a:t> Peace Prize was awarded to </a:t>
            </a:r>
            <a:r>
              <a:rPr lang="en-US" sz="3200" i="1" dirty="0" err="1" smtClean="0">
                <a:solidFill>
                  <a:srgbClr val="DCE6F2"/>
                </a:solidFill>
              </a:rPr>
              <a:t>Navid</a:t>
            </a:r>
            <a:r>
              <a:rPr lang="en-US" sz="3200" i="1" dirty="0" smtClean="0">
                <a:solidFill>
                  <a:srgbClr val="DCE6F2"/>
                </a:solidFill>
              </a:rPr>
              <a:t> </a:t>
            </a:r>
            <a:r>
              <a:rPr lang="en-US" sz="3200" i="1" dirty="0" err="1" smtClean="0">
                <a:solidFill>
                  <a:srgbClr val="DCE6F2"/>
                </a:solidFill>
              </a:rPr>
              <a:t>Kermani</a:t>
            </a:r>
            <a:r>
              <a:rPr lang="en-US" sz="3200" i="1" dirty="0" smtClean="0">
                <a:solidFill>
                  <a:srgbClr val="DCE6F2"/>
                </a:solidFill>
              </a:rPr>
              <a:t> in June last year. </a:t>
            </a:r>
            <a:r>
              <a:rPr lang="en-US" sz="3200" i="1" dirty="0" err="1" smtClean="0">
                <a:solidFill>
                  <a:schemeClr val="accent1"/>
                </a:solidFill>
              </a:rPr>
              <a:t>Navid</a:t>
            </a:r>
            <a:r>
              <a:rPr lang="en-US" sz="3200" i="1" dirty="0" smtClean="0">
                <a:solidFill>
                  <a:schemeClr val="accent1"/>
                </a:solidFill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</a:rPr>
              <a:t>Kermani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i="1" dirty="0" smtClean="0">
                <a:solidFill>
                  <a:schemeClr val="accent1"/>
                </a:solidFill>
              </a:rPr>
              <a:t>was </a:t>
            </a:r>
            <a:r>
              <a:rPr lang="en-US" sz="3200" i="1" dirty="0" err="1" smtClean="0">
                <a:solidFill>
                  <a:schemeClr val="accent1"/>
                </a:solidFill>
              </a:rPr>
              <a:t>geboren</a:t>
            </a:r>
            <a:r>
              <a:rPr lang="en-US" sz="3200" i="1" dirty="0" smtClean="0">
                <a:solidFill>
                  <a:schemeClr val="accent1"/>
                </a:solidFill>
              </a:rPr>
              <a:t> in Germany. </a:t>
            </a:r>
            <a:r>
              <a:rPr lang="en-US" sz="3200" i="1" dirty="0" smtClean="0">
                <a:solidFill>
                  <a:srgbClr val="DCE6F2"/>
                </a:solidFill>
              </a:rPr>
              <a:t>He started his career as a reporter for a popular newspaper. Later he studied philosophy, drama and oriental studies. </a:t>
            </a:r>
            <a:endParaRPr lang="en-US" sz="3200" i="1" dirty="0">
              <a:solidFill>
                <a:srgbClr val="DCE6F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075691" y="1496856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28889" y="1823616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24834" y="2157608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67558" y="2168331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93686" y="1613158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4082143" y="1650999"/>
            <a:ext cx="4281714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430889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252686" y="1995714"/>
            <a:ext cx="2750457" cy="1894114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671285" y="1785256"/>
            <a:ext cx="3004059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137631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3404" y="158092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4940" y="191475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86049" y="224858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9151" y="2248583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95714" y="170679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1359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robber</a:t>
            </a:r>
          </a:p>
        </p:txBody>
      </p:sp>
      <p:sp>
        <p:nvSpPr>
          <p:cNvPr id="19" name="Oval 18"/>
          <p:cNvSpPr/>
          <p:nvPr/>
        </p:nvSpPr>
        <p:spPr>
          <a:xfrm>
            <a:off x="6451552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bank</a:t>
            </a:r>
          </a:p>
        </p:txBody>
      </p:sp>
      <p:sp>
        <p:nvSpPr>
          <p:cNvPr id="20" name="Oval 19"/>
          <p:cNvSpPr/>
          <p:nvPr/>
        </p:nvSpPr>
        <p:spPr>
          <a:xfrm>
            <a:off x="5157677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23" name="Oval 22"/>
          <p:cNvSpPr/>
          <p:nvPr/>
        </p:nvSpPr>
        <p:spPr>
          <a:xfrm>
            <a:off x="181430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arrested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4488" y="2688771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police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2144" y="3522133"/>
            <a:ext cx="4862286" cy="30113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85028" y="3669532"/>
            <a:ext cx="248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English–English Factor</a:t>
            </a:r>
          </a:p>
          <a:p>
            <a:r>
              <a:rPr lang="en-US" dirty="0" smtClean="0"/>
              <a:t>‘EE’ Factor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40" y="4568106"/>
            <a:ext cx="4723189" cy="3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075691" y="1496856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28889" y="1823616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24834" y="2157608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67558" y="2168331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93686" y="1613158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4082143" y="1650999"/>
            <a:ext cx="4281714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430889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252686" y="1995714"/>
            <a:ext cx="2750457" cy="1894114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671285" y="1785256"/>
            <a:ext cx="3004059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137631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3404" y="158092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4940" y="191475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86049" y="224858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9151" y="2248583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95714" y="170679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1359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robber</a:t>
            </a:r>
          </a:p>
        </p:txBody>
      </p:sp>
      <p:sp>
        <p:nvSpPr>
          <p:cNvPr id="19" name="Oval 18"/>
          <p:cNvSpPr/>
          <p:nvPr/>
        </p:nvSpPr>
        <p:spPr>
          <a:xfrm>
            <a:off x="6451552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bank</a:t>
            </a:r>
          </a:p>
        </p:txBody>
      </p:sp>
      <p:sp>
        <p:nvSpPr>
          <p:cNvPr id="20" name="Oval 19"/>
          <p:cNvSpPr/>
          <p:nvPr/>
        </p:nvSpPr>
        <p:spPr>
          <a:xfrm>
            <a:off x="5157677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23" name="Oval 22"/>
          <p:cNvSpPr/>
          <p:nvPr/>
        </p:nvSpPr>
        <p:spPr>
          <a:xfrm>
            <a:off x="181430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arrested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4488" y="2688771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police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82144" y="3522133"/>
            <a:ext cx="4862286" cy="30113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085028" y="3669532"/>
            <a:ext cx="248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English–English Factor</a:t>
            </a:r>
          </a:p>
          <a:p>
            <a:r>
              <a:rPr lang="en-US" dirty="0" smtClean="0"/>
              <a:t>‘EE’ Factor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5" name="Picture 44" descr="ee-ee-fa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40" y="4568106"/>
            <a:ext cx="4723189" cy="3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9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075691" y="1496856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28889" y="1823616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24834" y="2157608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67558" y="2168331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93686" y="1613158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4082143" y="1650999"/>
            <a:ext cx="4281714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430889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252686" y="1995714"/>
            <a:ext cx="2750457" cy="1894114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671285" y="1785256"/>
            <a:ext cx="3004059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137631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3404" y="158092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4940" y="191475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86049" y="224858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9151" y="2248583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95714" y="170679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1359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robber</a:t>
            </a:r>
          </a:p>
        </p:txBody>
      </p:sp>
      <p:sp>
        <p:nvSpPr>
          <p:cNvPr id="19" name="Oval 18"/>
          <p:cNvSpPr/>
          <p:nvPr/>
        </p:nvSpPr>
        <p:spPr>
          <a:xfrm>
            <a:off x="6451552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bank</a:t>
            </a:r>
          </a:p>
        </p:txBody>
      </p:sp>
      <p:sp>
        <p:nvSpPr>
          <p:cNvPr id="20" name="Oval 19"/>
          <p:cNvSpPr/>
          <p:nvPr/>
        </p:nvSpPr>
        <p:spPr>
          <a:xfrm>
            <a:off x="5157677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23" name="Oval 22"/>
          <p:cNvSpPr/>
          <p:nvPr/>
        </p:nvSpPr>
        <p:spPr>
          <a:xfrm>
            <a:off x="181430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arrested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4488" y="2688771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police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82144" y="3522133"/>
            <a:ext cx="4862286" cy="30113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085028" y="3669532"/>
            <a:ext cx="248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English–English Factor</a:t>
            </a:r>
          </a:p>
          <a:p>
            <a:r>
              <a:rPr lang="en-US" dirty="0" smtClean="0"/>
              <a:t>‘EE’ Factor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01392" y="5719324"/>
            <a:ext cx="266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PMI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 at distance =1</a:t>
            </a:r>
          </a:p>
          <a:p>
            <a:r>
              <a:rPr lang="en-US" dirty="0" smtClean="0"/>
              <a:t>PMI </a:t>
            </a:r>
            <a:r>
              <a:rPr lang="en-US" dirty="0"/>
              <a:t>of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at distance &gt;1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6722533" y="4910667"/>
            <a:ext cx="516468" cy="80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ee-ee-fa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40" y="4568106"/>
            <a:ext cx="4723189" cy="3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075691" y="1496856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28889" y="1823616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24834" y="2157608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67558" y="2168331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93686" y="1613158"/>
            <a:ext cx="404055" cy="344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4191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4082143" y="1650999"/>
            <a:ext cx="4281714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430889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252686" y="1995714"/>
            <a:ext cx="2750457" cy="1894114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671285" y="1785256"/>
            <a:ext cx="3004059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137631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3404" y="158092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4940" y="191475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86049" y="224858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9151" y="2248583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95714" y="170679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p</a:t>
            </a:r>
            <a:r>
              <a:rPr lang="en-US" sz="2800" i="1" dirty="0" smtClean="0">
                <a:solidFill>
                  <a:schemeClr val="accent1"/>
                </a:solidFill>
              </a:rPr>
              <a:t>olice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1359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robber</a:t>
            </a:r>
          </a:p>
        </p:txBody>
      </p:sp>
      <p:sp>
        <p:nvSpPr>
          <p:cNvPr id="19" name="Oval 18"/>
          <p:cNvSpPr/>
          <p:nvPr/>
        </p:nvSpPr>
        <p:spPr>
          <a:xfrm>
            <a:off x="6451552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bank</a:t>
            </a:r>
          </a:p>
        </p:txBody>
      </p:sp>
      <p:sp>
        <p:nvSpPr>
          <p:cNvPr id="20" name="Oval 19"/>
          <p:cNvSpPr/>
          <p:nvPr/>
        </p:nvSpPr>
        <p:spPr>
          <a:xfrm>
            <a:off x="5157677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23" name="Oval 22"/>
          <p:cNvSpPr/>
          <p:nvPr/>
        </p:nvSpPr>
        <p:spPr>
          <a:xfrm>
            <a:off x="181430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arrested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4488" y="2688771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police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2144" y="3522133"/>
            <a:ext cx="4862286" cy="30113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85028" y="3669532"/>
            <a:ext cx="248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English–English Factor</a:t>
            </a:r>
          </a:p>
          <a:p>
            <a:r>
              <a:rPr lang="en-US" dirty="0" smtClean="0"/>
              <a:t>‘EE’ Factor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1392" y="5719324"/>
            <a:ext cx="266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PMI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 at distance =1</a:t>
            </a:r>
          </a:p>
          <a:p>
            <a:r>
              <a:rPr lang="en-US" dirty="0" smtClean="0"/>
              <a:t>PMI </a:t>
            </a:r>
            <a:r>
              <a:rPr lang="en-US" dirty="0"/>
              <a:t>of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at distance &gt;1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722533" y="4910667"/>
            <a:ext cx="516468" cy="80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99365" y="567106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5" idx="0"/>
          </p:cNvCxnSpPr>
          <p:nvPr/>
        </p:nvCxnSpPr>
        <p:spPr>
          <a:xfrm flipV="1">
            <a:off x="5257183" y="4927600"/>
            <a:ext cx="567884" cy="743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e-ee-fa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40" y="4568106"/>
            <a:ext cx="4723189" cy="3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rc 56"/>
          <p:cNvSpPr/>
          <p:nvPr/>
        </p:nvSpPr>
        <p:spPr>
          <a:xfrm>
            <a:off x="4082143" y="1650999"/>
            <a:ext cx="4281714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430889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252686" y="1995714"/>
            <a:ext cx="2750457" cy="1894114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671285" y="1785256"/>
            <a:ext cx="3004059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137631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3404" y="158092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4940" y="191475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86049" y="224858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9151" y="2248583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95714" y="170679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Polizei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1359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robber</a:t>
            </a:r>
          </a:p>
        </p:txBody>
      </p:sp>
      <p:sp>
        <p:nvSpPr>
          <p:cNvPr id="19" name="Oval 18"/>
          <p:cNvSpPr/>
          <p:nvPr/>
        </p:nvSpPr>
        <p:spPr>
          <a:xfrm>
            <a:off x="6451552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bank</a:t>
            </a:r>
          </a:p>
        </p:txBody>
      </p:sp>
      <p:sp>
        <p:nvSpPr>
          <p:cNvPr id="20" name="Oval 19"/>
          <p:cNvSpPr/>
          <p:nvPr/>
        </p:nvSpPr>
        <p:spPr>
          <a:xfrm>
            <a:off x="5157677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23" name="Oval 22"/>
          <p:cNvSpPr/>
          <p:nvPr/>
        </p:nvSpPr>
        <p:spPr>
          <a:xfrm>
            <a:off x="181430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arrested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4488" y="2688771"/>
            <a:ext cx="1033070" cy="10330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??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6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rc 56"/>
          <p:cNvSpPr/>
          <p:nvPr/>
        </p:nvSpPr>
        <p:spPr>
          <a:xfrm>
            <a:off x="4082143" y="1650999"/>
            <a:ext cx="4281714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430889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252686" y="1995714"/>
            <a:ext cx="2750457" cy="1894114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671285" y="1785256"/>
            <a:ext cx="3004059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137631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3404" y="158092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4940" y="191475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86049" y="224858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9151" y="2248583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95714" y="170679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Polizei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1359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robber</a:t>
            </a:r>
          </a:p>
        </p:txBody>
      </p:sp>
      <p:sp>
        <p:nvSpPr>
          <p:cNvPr id="19" name="Oval 18"/>
          <p:cNvSpPr/>
          <p:nvPr/>
        </p:nvSpPr>
        <p:spPr>
          <a:xfrm>
            <a:off x="6451552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bank</a:t>
            </a:r>
          </a:p>
        </p:txBody>
      </p:sp>
      <p:sp>
        <p:nvSpPr>
          <p:cNvPr id="20" name="Oval 19"/>
          <p:cNvSpPr/>
          <p:nvPr/>
        </p:nvSpPr>
        <p:spPr>
          <a:xfrm>
            <a:off x="5157677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23" name="Oval 22"/>
          <p:cNvSpPr/>
          <p:nvPr/>
        </p:nvSpPr>
        <p:spPr>
          <a:xfrm>
            <a:off x="181430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95714" y="3537857"/>
            <a:ext cx="0" cy="12171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arrested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19514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1377117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56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c 36"/>
          <p:cNvSpPr/>
          <p:nvPr/>
        </p:nvSpPr>
        <p:spPr>
          <a:xfrm flipV="1">
            <a:off x="2071914" y="2575156"/>
            <a:ext cx="6237513" cy="2179820"/>
          </a:xfrm>
          <a:prstGeom prst="arc">
            <a:avLst>
              <a:gd name="adj1" fmla="val 10706732"/>
              <a:gd name="adj2" fmla="val 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V="1">
            <a:off x="2438400" y="2846619"/>
            <a:ext cx="3073796" cy="1074178"/>
          </a:xfrm>
          <a:prstGeom prst="arc">
            <a:avLst>
              <a:gd name="adj1" fmla="val 10898545"/>
              <a:gd name="adj2" fmla="val 4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V="1">
            <a:off x="2316976" y="2495330"/>
            <a:ext cx="4595452" cy="1894114"/>
          </a:xfrm>
          <a:prstGeom prst="arc">
            <a:avLst>
              <a:gd name="adj1" fmla="val 10898545"/>
              <a:gd name="adj2" fmla="val 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602732" y="308247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4082143" y="1650999"/>
            <a:ext cx="4281714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430889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252686" y="1995714"/>
            <a:ext cx="2750457" cy="1894114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671285" y="1785256"/>
            <a:ext cx="3004059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137631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3404" y="158092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4940" y="191475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86049" y="224858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9151" y="2248583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95714" y="170679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Polizei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1359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robber</a:t>
            </a:r>
          </a:p>
        </p:txBody>
      </p:sp>
      <p:sp>
        <p:nvSpPr>
          <p:cNvPr id="19" name="Oval 18"/>
          <p:cNvSpPr/>
          <p:nvPr/>
        </p:nvSpPr>
        <p:spPr>
          <a:xfrm>
            <a:off x="6451552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bank</a:t>
            </a:r>
          </a:p>
        </p:txBody>
      </p:sp>
      <p:sp>
        <p:nvSpPr>
          <p:cNvPr id="20" name="Oval 19"/>
          <p:cNvSpPr/>
          <p:nvPr/>
        </p:nvSpPr>
        <p:spPr>
          <a:xfrm>
            <a:off x="5157677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23" name="Oval 22"/>
          <p:cNvSpPr/>
          <p:nvPr/>
        </p:nvSpPr>
        <p:spPr>
          <a:xfrm>
            <a:off x="181430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95714" y="3537857"/>
            <a:ext cx="0" cy="12171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arrested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19514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V="1">
            <a:off x="5904086" y="4633691"/>
            <a:ext cx="1524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5221908" y="4281718"/>
            <a:ext cx="1524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V="1">
            <a:off x="4267585" y="3802744"/>
            <a:ext cx="1524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V="1">
            <a:off x="1134252" y="4002318"/>
            <a:ext cx="1524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1377117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43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c 36"/>
          <p:cNvSpPr/>
          <p:nvPr/>
        </p:nvSpPr>
        <p:spPr>
          <a:xfrm flipV="1">
            <a:off x="2071914" y="2575156"/>
            <a:ext cx="6237513" cy="2179820"/>
          </a:xfrm>
          <a:prstGeom prst="arc">
            <a:avLst>
              <a:gd name="adj1" fmla="val 10706732"/>
              <a:gd name="adj2" fmla="val 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V="1">
            <a:off x="2438400" y="2846619"/>
            <a:ext cx="3073796" cy="1074178"/>
          </a:xfrm>
          <a:prstGeom prst="arc">
            <a:avLst>
              <a:gd name="adj1" fmla="val 10898545"/>
              <a:gd name="adj2" fmla="val 4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V="1">
            <a:off x="2316976" y="2495330"/>
            <a:ext cx="4595452" cy="1894114"/>
          </a:xfrm>
          <a:prstGeom prst="arc">
            <a:avLst>
              <a:gd name="adj1" fmla="val 10898545"/>
              <a:gd name="adj2" fmla="val 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602732" y="308247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4082143" y="1650999"/>
            <a:ext cx="4281714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430889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252686" y="1995714"/>
            <a:ext cx="2750457" cy="1894114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671285" y="1785256"/>
            <a:ext cx="3004059" cy="2104572"/>
          </a:xfrm>
          <a:prstGeom prst="arc">
            <a:avLst>
              <a:gd name="adj1" fmla="val 10898545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137631" y="2340429"/>
            <a:ext cx="1284111" cy="980393"/>
          </a:xfrm>
          <a:prstGeom prst="arc">
            <a:avLst>
              <a:gd name="adj1" fmla="val 10898545"/>
              <a:gd name="adj2" fmla="val 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3404" y="158092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4940" y="191475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86049" y="224858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9151" y="2248583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95714" y="1706794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Learner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28" y="4754977"/>
            <a:ext cx="805592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891" y="4754977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Polizei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32" y="4754977"/>
            <a:ext cx="171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verhaftete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1747" y="4754977"/>
            <a:ext cx="75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the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007" y="4754977"/>
            <a:ext cx="99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bank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215" y="4754977"/>
            <a:ext cx="124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robber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8" idx="0"/>
          </p:cNvCxnSpPr>
          <p:nvPr/>
        </p:nvCxnSpPr>
        <p:spPr>
          <a:xfrm flipH="1">
            <a:off x="3891444" y="3717361"/>
            <a:ext cx="5111" cy="10376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1359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robber</a:t>
            </a:r>
          </a:p>
        </p:txBody>
      </p:sp>
      <p:sp>
        <p:nvSpPr>
          <p:cNvPr id="19" name="Oval 18"/>
          <p:cNvSpPr/>
          <p:nvPr/>
        </p:nvSpPr>
        <p:spPr>
          <a:xfrm>
            <a:off x="6451552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bank</a:t>
            </a:r>
          </a:p>
        </p:txBody>
      </p:sp>
      <p:sp>
        <p:nvSpPr>
          <p:cNvPr id="20" name="Oval 19"/>
          <p:cNvSpPr/>
          <p:nvPr/>
        </p:nvSpPr>
        <p:spPr>
          <a:xfrm>
            <a:off x="5157677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sp>
        <p:nvSpPr>
          <p:cNvPr id="23" name="Oval 22"/>
          <p:cNvSpPr/>
          <p:nvPr/>
        </p:nvSpPr>
        <p:spPr>
          <a:xfrm>
            <a:off x="181430" y="2661556"/>
            <a:ext cx="1033070" cy="1033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95714" y="3537857"/>
            <a:ext cx="0" cy="12171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94112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arrested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20355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19514" y="4117297"/>
            <a:ext cx="152400" cy="152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V="1">
            <a:off x="5904086" y="4633691"/>
            <a:ext cx="1524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5221908" y="4281718"/>
            <a:ext cx="1524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V="1">
            <a:off x="4267585" y="3802744"/>
            <a:ext cx="1524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V="1">
            <a:off x="1134252" y="4002318"/>
            <a:ext cx="1524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1377117" y="2637671"/>
            <a:ext cx="1604886" cy="108084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police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237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Modeling Learner Comprehension</a:t>
            </a:r>
            <a:endParaRPr lang="en-US" sz="4000" dirty="0"/>
          </a:p>
        </p:txBody>
      </p:sp>
      <p:pic>
        <p:nvPicPr>
          <p:cNvPr id="4" name="Content Placeholder 3" descr="generalcrf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291" b="-74291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400800" y="5181600"/>
            <a:ext cx="212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EE Factor</a:t>
            </a:r>
          </a:p>
          <a:p>
            <a:pPr algn="ctr"/>
            <a:r>
              <a:rPr lang="en-US" dirty="0" smtClean="0"/>
              <a:t>Contextual Influence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718300" y="4203700"/>
            <a:ext cx="685800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8887" y="5479832"/>
            <a:ext cx="203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EF Factor</a:t>
            </a:r>
          </a:p>
          <a:p>
            <a:pPr algn="ctr"/>
            <a:r>
              <a:rPr lang="en-US" dirty="0" smtClean="0"/>
              <a:t>Similarity of </a:t>
            </a:r>
            <a:r>
              <a:rPr lang="en-US" i="1" dirty="0" smtClean="0"/>
              <a:t>e</a:t>
            </a:r>
            <a:r>
              <a:rPr lang="en-US" dirty="0" smtClean="0"/>
              <a:t> and </a:t>
            </a:r>
            <a:r>
              <a:rPr lang="en-US" i="1" dirty="0" smtClean="0"/>
              <a:t>f</a:t>
            </a:r>
            <a:endParaRPr lang="en-US" i="1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4318000" y="4203700"/>
            <a:ext cx="254000" cy="1276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5600" y="1625600"/>
            <a:ext cx="266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Unobserved English words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9106" y="16256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bserved English words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273300"/>
            <a:ext cx="247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bserved Foreign words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47800" y="1994932"/>
            <a:ext cx="0" cy="1116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31658" y="1994932"/>
            <a:ext cx="1386342" cy="1116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013200" y="2642632"/>
            <a:ext cx="1323913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2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Learner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just built a model to jointly translate the German words in context.</a:t>
            </a:r>
          </a:p>
          <a:p>
            <a:r>
              <a:rPr lang="en-US" dirty="0" smtClean="0"/>
              <a:t>To get “best” prediction accuracy:</a:t>
            </a:r>
          </a:p>
          <a:p>
            <a:pPr lvl="1"/>
            <a:r>
              <a:rPr lang="en-US" dirty="0" smtClean="0"/>
              <a:t>Add better features, dictionaries, MT system, …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o match a naïve human’s guesses:</a:t>
            </a:r>
          </a:p>
          <a:p>
            <a:pPr lvl="1"/>
            <a:r>
              <a:rPr lang="en-US" dirty="0" smtClean="0"/>
              <a:t>Use only features available to naïve humans.</a:t>
            </a:r>
          </a:p>
          <a:p>
            <a:pPr lvl="1"/>
            <a:r>
              <a:rPr lang="en-US" dirty="0" smtClean="0"/>
              <a:t>Train to match “actual” human guesses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14400" y="2709333"/>
            <a:ext cx="5435600" cy="1337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93333" y="2709333"/>
            <a:ext cx="3911600" cy="1168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79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959429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DCE6F2"/>
                </a:solidFill>
              </a:rPr>
              <a:t>The German </a:t>
            </a:r>
            <a:r>
              <a:rPr lang="en-US" sz="3200" i="1" dirty="0" err="1" smtClean="0">
                <a:solidFill>
                  <a:srgbClr val="DCE6F2"/>
                </a:solidFill>
              </a:rPr>
              <a:t>BookSeller’s</a:t>
            </a:r>
            <a:r>
              <a:rPr lang="en-US" sz="3200" i="1" dirty="0" smtClean="0">
                <a:solidFill>
                  <a:srgbClr val="DCE6F2"/>
                </a:solidFill>
              </a:rPr>
              <a:t> Peace Prize was awarded to </a:t>
            </a:r>
            <a:r>
              <a:rPr lang="en-US" sz="3200" i="1" dirty="0" err="1" smtClean="0">
                <a:solidFill>
                  <a:srgbClr val="DCE6F2"/>
                </a:solidFill>
              </a:rPr>
              <a:t>Navid</a:t>
            </a:r>
            <a:r>
              <a:rPr lang="en-US" sz="3200" i="1" dirty="0" smtClean="0">
                <a:solidFill>
                  <a:srgbClr val="DCE6F2"/>
                </a:solidFill>
              </a:rPr>
              <a:t> </a:t>
            </a:r>
            <a:r>
              <a:rPr lang="en-US" sz="3200" i="1" dirty="0" err="1" smtClean="0">
                <a:solidFill>
                  <a:srgbClr val="DCE6F2"/>
                </a:solidFill>
              </a:rPr>
              <a:t>Kermani</a:t>
            </a:r>
            <a:r>
              <a:rPr lang="en-US" sz="3200" i="1" dirty="0" smtClean="0">
                <a:solidFill>
                  <a:srgbClr val="DCE6F2"/>
                </a:solidFill>
              </a:rPr>
              <a:t> in </a:t>
            </a:r>
            <a:r>
              <a:rPr lang="en-US" sz="3200" i="1" dirty="0">
                <a:solidFill>
                  <a:srgbClr val="DCE6F2"/>
                </a:solidFill>
              </a:rPr>
              <a:t>J</a:t>
            </a:r>
            <a:r>
              <a:rPr lang="en-US" sz="3200" i="1" dirty="0" smtClean="0">
                <a:solidFill>
                  <a:srgbClr val="DCE6F2"/>
                </a:solidFill>
              </a:rPr>
              <a:t>une last year. </a:t>
            </a:r>
            <a:r>
              <a:rPr lang="en-US" sz="3200" i="1" dirty="0" err="1" smtClean="0">
                <a:solidFill>
                  <a:schemeClr val="accent1"/>
                </a:solidFill>
              </a:rPr>
              <a:t>Navid</a:t>
            </a:r>
            <a:r>
              <a:rPr lang="en-US" sz="3200" i="1" dirty="0" smtClean="0">
                <a:solidFill>
                  <a:schemeClr val="accent1"/>
                </a:solidFill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</a:rPr>
              <a:t>Kermani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i="1" dirty="0" smtClean="0">
                <a:solidFill>
                  <a:schemeClr val="accent1"/>
                </a:solidFill>
              </a:rPr>
              <a:t>was </a:t>
            </a:r>
            <a:r>
              <a:rPr lang="en-US" sz="3200" i="1" dirty="0" err="1" smtClean="0">
                <a:solidFill>
                  <a:schemeClr val="accent1"/>
                </a:solidFill>
              </a:rPr>
              <a:t>geboren</a:t>
            </a:r>
            <a:r>
              <a:rPr lang="en-US" sz="3200" i="1" dirty="0" smtClean="0">
                <a:solidFill>
                  <a:schemeClr val="accent1"/>
                </a:solidFill>
              </a:rPr>
              <a:t> in Germany. </a:t>
            </a:r>
            <a:r>
              <a:rPr lang="en-US" sz="3200" i="1" dirty="0" smtClean="0">
                <a:solidFill>
                  <a:srgbClr val="DCE6F2"/>
                </a:solidFill>
              </a:rPr>
              <a:t>He started his career as a reporter for a popular newspaper. Later he studied philosophy, drama and oriental studies. </a:t>
            </a:r>
            <a:endParaRPr lang="en-US" sz="3200" i="1" dirty="0">
              <a:solidFill>
                <a:srgbClr val="DCE6F2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0914" y="3501572"/>
            <a:ext cx="3280229" cy="18143"/>
          </a:xfrm>
          <a:prstGeom prst="line">
            <a:avLst/>
          </a:prstGeom>
          <a:ln w="5715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26744" y="3510643"/>
            <a:ext cx="1839686" cy="1"/>
          </a:xfrm>
          <a:prstGeom prst="line">
            <a:avLst/>
          </a:prstGeom>
          <a:ln w="5715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9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Learner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how do we get the training data?</a:t>
            </a:r>
          </a:p>
          <a:p>
            <a:r>
              <a:rPr lang="en-US" dirty="0" smtClean="0">
                <a:hlinkClick r:id="rId2"/>
              </a:rPr>
              <a:t>Demo of Data Collection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5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Learner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on history features</a:t>
            </a:r>
            <a:endParaRPr lang="en-US" dirty="0"/>
          </a:p>
        </p:txBody>
      </p:sp>
      <p:pic>
        <p:nvPicPr>
          <p:cNvPr id="4" name="Content Placeholder 3" descr="generalcr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291" b="-74291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4233152" y="2592401"/>
            <a:ext cx="440448" cy="591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47795" y="2223069"/>
            <a:ext cx="97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5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Learner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on history features</a:t>
            </a:r>
            <a:endParaRPr lang="en-US" dirty="0"/>
          </a:p>
        </p:txBody>
      </p:sp>
      <p:pic>
        <p:nvPicPr>
          <p:cNvPr id="4" name="Content Placeholder 3" descr="generalcr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291" b="-74291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4233152" y="2592401"/>
            <a:ext cx="440448" cy="591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47795" y="2223069"/>
            <a:ext cx="97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5527" y="2295606"/>
            <a:ext cx="92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History-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10667" y="2664938"/>
            <a:ext cx="677333" cy="518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Modeling Learner Comprehension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Loopy Belief Propagation for Inference</a:t>
            </a:r>
          </a:p>
          <a:p>
            <a:pPr marL="1143000" lvl="2" indent="-228600">
              <a:buFont typeface="Arial"/>
              <a:buChar char="•"/>
            </a:pPr>
            <a:r>
              <a:rPr lang="en-US" sz="2000" dirty="0" smtClean="0"/>
              <a:t>3 iterations in Loopy cases</a:t>
            </a:r>
          </a:p>
          <a:p>
            <a:pPr marL="1143000" lvl="2" indent="-228600">
              <a:buFont typeface="Arial"/>
              <a:buChar char="•"/>
            </a:pPr>
            <a:r>
              <a:rPr lang="en-US" sz="2000" dirty="0" smtClean="0"/>
              <a:t>Single iteration of message passing with &lt;= 2hidden variables</a:t>
            </a:r>
          </a:p>
          <a:p>
            <a:pPr marL="1143000" lvl="2" indent="-228600">
              <a:buFont typeface="Arial"/>
              <a:buChar char="•"/>
            </a:pPr>
            <a:r>
              <a:rPr lang="en-US" sz="2000" dirty="0" smtClean="0"/>
              <a:t>Tree-Like message passing schedule (Dryer &amp; Eisner 2009)</a:t>
            </a:r>
          </a:p>
          <a:p>
            <a:pPr marL="1143000" lvl="2" indent="-2286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Optimization using SGD </a:t>
            </a:r>
          </a:p>
          <a:p>
            <a:pPr marL="1143000" lvl="2" indent="-228600">
              <a:buFont typeface="Arial"/>
              <a:buChar char="•"/>
            </a:pPr>
            <a:r>
              <a:rPr lang="en-US" sz="2000" dirty="0" smtClean="0"/>
              <a:t>L2 Regularization</a:t>
            </a:r>
          </a:p>
          <a:p>
            <a:pPr marL="1143000" lvl="2" indent="-228600">
              <a:buFont typeface="Arial"/>
              <a:buChar char="•"/>
            </a:pPr>
            <a:r>
              <a:rPr lang="en-US" sz="2000" dirty="0" smtClean="0"/>
              <a:t>3 Epochs </a:t>
            </a:r>
          </a:p>
          <a:p>
            <a:pPr marL="1143000" lvl="2" indent="-228600">
              <a:buFont typeface="Arial"/>
              <a:buChar char="•"/>
            </a:pPr>
            <a:r>
              <a:rPr lang="en-US" sz="2000" dirty="0" smtClean="0"/>
              <a:t>learning rate 0.1 </a:t>
            </a:r>
          </a:p>
          <a:p>
            <a:pPr marL="1143000" lvl="2" indent="-228600">
              <a:buFont typeface="Arial"/>
              <a:buChar char="•"/>
            </a:pPr>
            <a:r>
              <a:rPr lang="en-US" sz="2000" dirty="0" smtClean="0"/>
              <a:t>regularization 0.2</a:t>
            </a:r>
          </a:p>
          <a:p>
            <a:pPr marL="1143000" lvl="2" indent="-228600">
              <a:buFont typeface="Arial"/>
              <a:buChar char="•"/>
            </a:pPr>
            <a:r>
              <a:rPr lang="en-US" sz="2000" dirty="0" smtClean="0"/>
              <a:t>Parallelized using </a:t>
            </a:r>
            <a:r>
              <a:rPr lang="en-US" sz="2000" dirty="0" err="1" smtClean="0"/>
              <a:t>Hogwild</a:t>
            </a:r>
            <a:r>
              <a:rPr lang="en-US" sz="2000" dirty="0" smtClean="0"/>
              <a:t>! Algorithm (</a:t>
            </a:r>
            <a:r>
              <a:rPr lang="en-US" sz="2000" dirty="0" err="1" smtClean="0"/>
              <a:t>Recht</a:t>
            </a:r>
            <a:r>
              <a:rPr lang="en-US" sz="2000" dirty="0" smtClean="0"/>
              <a:t> et al 2011)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991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Preliminary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6K, 2K, 2K train, </a:t>
            </a:r>
            <a:r>
              <a:rPr lang="en-US" sz="2800" dirty="0" err="1" smtClean="0"/>
              <a:t>dev</a:t>
            </a:r>
            <a:r>
              <a:rPr lang="en-US" sz="2800" dirty="0" smtClean="0"/>
              <a:t> and test instances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English Vocabulary Size 5K types</a:t>
            </a:r>
            <a:endParaRPr lang="en-US" sz="2000" dirty="0" smtClean="0"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cs typeface="Courier"/>
              </a:rPr>
              <a:t>German Vocabulary Size 639 types</a:t>
            </a:r>
          </a:p>
          <a:p>
            <a:pPr marL="1143000" lvl="2" indent="-228600">
              <a:buFont typeface="Arial"/>
              <a:buChar char="•"/>
            </a:pPr>
            <a:endParaRPr lang="en-US" sz="2000" dirty="0">
              <a:latin typeface="Courier"/>
              <a:cs typeface="Courier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67205"/>
              </p:ext>
            </p:extLst>
          </p:nvPr>
        </p:nvGraphicFramePr>
        <p:xfrm>
          <a:off x="927522" y="3605618"/>
          <a:ext cx="7288956" cy="177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478"/>
                <a:gridCol w="3644478"/>
              </a:tblGrid>
              <a:tr h="44341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Top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1" baseline="0" dirty="0" smtClean="0"/>
                        <a:t>K</a:t>
                      </a:r>
                      <a:endParaRPr lang="en-US" sz="2200" i="1" dirty="0"/>
                    </a:p>
                  </a:txBody>
                  <a:tcPr marL="109334" marR="109334" marT="54667" marB="546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Recall at </a:t>
                      </a:r>
                      <a:r>
                        <a:rPr lang="en-US" sz="2200" i="1" dirty="0" smtClean="0"/>
                        <a:t>K</a:t>
                      </a:r>
                      <a:endParaRPr lang="en-US" sz="2200" i="1" dirty="0"/>
                    </a:p>
                  </a:txBody>
                  <a:tcPr marL="109334" marR="109334" marT="54667" marB="54667"/>
                </a:tc>
              </a:tr>
              <a:tr h="4434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109334" marR="109334" marT="54667" marB="5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16.14</a:t>
                      </a:r>
                      <a:endParaRPr lang="en-US" sz="2200" dirty="0"/>
                    </a:p>
                  </a:txBody>
                  <a:tcPr marL="109334" marR="109334" marT="54667" marB="54667"/>
                </a:tc>
              </a:tr>
              <a:tr h="4434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25</a:t>
                      </a:r>
                      <a:endParaRPr lang="en-US" sz="2200" dirty="0"/>
                    </a:p>
                  </a:txBody>
                  <a:tcPr marL="109334" marR="109334" marT="54667" marB="5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35.56</a:t>
                      </a:r>
                      <a:endParaRPr lang="en-US" sz="2200" dirty="0"/>
                    </a:p>
                  </a:txBody>
                  <a:tcPr marL="109334" marR="109334" marT="54667" marB="54667"/>
                </a:tc>
              </a:tr>
              <a:tr h="4434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</a:t>
                      </a:r>
                      <a:endParaRPr lang="en-US" sz="2200" dirty="0"/>
                    </a:p>
                  </a:txBody>
                  <a:tcPr marL="109334" marR="109334" marT="54667" marB="5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40.30</a:t>
                      </a:r>
                      <a:endParaRPr lang="en-US" sz="2200" dirty="0"/>
                    </a:p>
                  </a:txBody>
                  <a:tcPr marL="109334" marR="109334" marT="54667" marB="546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8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7000" y="5260057"/>
            <a:ext cx="6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31859C"/>
                </a:solidFill>
              </a:rPr>
              <a:t>The policeman</a:t>
            </a:r>
            <a:r>
              <a:rPr lang="en-US" sz="2800" i="1" dirty="0" smtClean="0"/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verhaftete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the bank robber.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Evaluation?</a:t>
            </a:r>
          </a:p>
        </p:txBody>
      </p:sp>
    </p:spTree>
    <p:extLst>
      <p:ext uri="{BB962C8B-B14F-4D97-AF65-F5344CB8AC3E}">
        <p14:creationId xmlns:p14="http://schemas.microsoft.com/office/powerpoint/2010/main" val="342971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7000" y="5260057"/>
            <a:ext cx="6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31859C"/>
                </a:solidFill>
              </a:rPr>
              <a:t>The policeman</a:t>
            </a:r>
            <a:r>
              <a:rPr lang="en-US" sz="2800" i="1" dirty="0" smtClean="0"/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verhaftete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the bank robber.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0930" y="4871219"/>
            <a:ext cx="12381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arrested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Evaluation?</a:t>
            </a:r>
          </a:p>
        </p:txBody>
      </p:sp>
      <p:cxnSp>
        <p:nvCxnSpPr>
          <p:cNvPr id="20" name="Straight Arrow Connector 19"/>
          <p:cNvCxnSpPr>
            <a:stCxn id="22" idx="2"/>
          </p:cNvCxnSpPr>
          <p:nvPr/>
        </p:nvCxnSpPr>
        <p:spPr>
          <a:xfrm flipH="1">
            <a:off x="4491983" y="3612522"/>
            <a:ext cx="447005" cy="1016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52696" y="3027746"/>
            <a:ext cx="23725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Reference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379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Alternate Evaluation?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7000" y="5260057"/>
            <a:ext cx="6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31859C"/>
                </a:solidFill>
              </a:rPr>
              <a:t>The policeman</a:t>
            </a:r>
            <a:r>
              <a:rPr lang="en-US" sz="2800" i="1" dirty="0" smtClean="0"/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verhaftete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the bank robber.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 descr="1248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9" y="3980563"/>
            <a:ext cx="1173599" cy="1173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8793" y="2482800"/>
            <a:ext cx="2039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chased -1.210</a:t>
            </a:r>
          </a:p>
          <a:p>
            <a:r>
              <a:rPr lang="en-US" dirty="0">
                <a:solidFill>
                  <a:schemeClr val="accent6"/>
                </a:solidFill>
              </a:rPr>
              <a:t>arrested -</a:t>
            </a:r>
            <a:r>
              <a:rPr lang="en-US" dirty="0" smtClean="0">
                <a:solidFill>
                  <a:schemeClr val="accent6"/>
                </a:solidFill>
              </a:rPr>
              <a:t>1.6034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shot -3.3206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verified -5.552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760305" y="2192637"/>
            <a:ext cx="2540178" cy="2013947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00930" y="4871219"/>
            <a:ext cx="12381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arrested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8946" y="1501728"/>
            <a:ext cx="2372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Model’s Predictions</a:t>
            </a:r>
            <a:endParaRPr lang="en-US" sz="3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30554" y="2708189"/>
            <a:ext cx="894595" cy="532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6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Alternate Evaluation?</a:t>
            </a:r>
          </a:p>
        </p:txBody>
      </p:sp>
      <p:pic>
        <p:nvPicPr>
          <p:cNvPr id="5" name="Picture 4" descr="u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72" y="3856631"/>
            <a:ext cx="1403427" cy="1403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7000" y="5260057"/>
            <a:ext cx="6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31859C"/>
                </a:solidFill>
              </a:rPr>
              <a:t>The policeman</a:t>
            </a:r>
            <a:r>
              <a:rPr lang="en-US" sz="2800" i="1" dirty="0" smtClean="0"/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verhaftete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the bank robber.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 descr="1248-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9" y="3980563"/>
            <a:ext cx="1173599" cy="1173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8793" y="2482800"/>
            <a:ext cx="2039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chased -1.210</a:t>
            </a:r>
          </a:p>
          <a:p>
            <a:r>
              <a:rPr lang="en-US" dirty="0">
                <a:solidFill>
                  <a:schemeClr val="accent6"/>
                </a:solidFill>
              </a:rPr>
              <a:t>arrested -</a:t>
            </a:r>
            <a:r>
              <a:rPr lang="en-US" dirty="0" smtClean="0">
                <a:solidFill>
                  <a:schemeClr val="accent6"/>
                </a:solidFill>
              </a:rPr>
              <a:t>1.6034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shot -3.3206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verified -5.552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760305" y="2192637"/>
            <a:ext cx="2540178" cy="2013947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00930" y="4871219"/>
            <a:ext cx="12381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arrested</a:t>
            </a:r>
            <a:endParaRPr lang="en-US" sz="2400" dirty="0"/>
          </a:p>
        </p:txBody>
      </p:sp>
      <p:sp>
        <p:nvSpPr>
          <p:cNvPr id="15" name="Cloud Callout 14"/>
          <p:cNvSpPr/>
          <p:nvPr/>
        </p:nvSpPr>
        <p:spPr>
          <a:xfrm>
            <a:off x="2340112" y="3320135"/>
            <a:ext cx="1379174" cy="798132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23079" y="348729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caught</a:t>
            </a:r>
            <a:endParaRPr lang="en-US" dirty="0">
              <a:solidFill>
                <a:srgbClr val="9BBB59"/>
              </a:solidFill>
            </a:endParaRPr>
          </a:p>
        </p:txBody>
      </p:sp>
      <p:cxnSp>
        <p:nvCxnSpPr>
          <p:cNvPr id="13" name="Straight Arrow Connector 12"/>
          <p:cNvCxnSpPr>
            <a:stCxn id="14" idx="2"/>
          </p:cNvCxnSpPr>
          <p:nvPr/>
        </p:nvCxnSpPr>
        <p:spPr>
          <a:xfrm flipH="1">
            <a:off x="3079399" y="2303907"/>
            <a:ext cx="447005" cy="1016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40112" y="1719131"/>
            <a:ext cx="23725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User’s Guess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766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38496" y="5038101"/>
            <a:ext cx="27244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145124" y="2737243"/>
            <a:ext cx="0" cy="2300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4492" y="3434637"/>
            <a:ext cx="159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User-reference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6453" y="5054343"/>
            <a:ext cx="177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Model-reference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45124" y="3408952"/>
            <a:ext cx="2717809" cy="0"/>
          </a:xfrm>
          <a:prstGeom prst="line">
            <a:avLst/>
          </a:prstGeom>
          <a:ln w="1905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6691" y="3224286"/>
            <a:ext cx="23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chemeClr val="accent3"/>
                </a:solidFill>
              </a:rPr>
              <a:t>caught </a:t>
            </a:r>
            <a:r>
              <a:rPr lang="en-US" dirty="0" smtClean="0">
                <a:solidFill>
                  <a:srgbClr val="000000"/>
                </a:solidFill>
              </a:rPr>
              <a:t>,arrested)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80356" y="2737243"/>
            <a:ext cx="12829" cy="2300858"/>
          </a:xfrm>
          <a:prstGeom prst="line">
            <a:avLst/>
          </a:prstGeom>
          <a:ln w="190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3265" y="2552577"/>
            <a:ext cx="23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F79646"/>
                </a:solidFill>
              </a:rPr>
              <a:t>chased</a:t>
            </a:r>
            <a:r>
              <a:rPr lang="en-US" dirty="0" smtClean="0">
                <a:solidFill>
                  <a:srgbClr val="000000"/>
                </a:solidFill>
              </a:rPr>
              <a:t>, arrested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03381" y="3315977"/>
            <a:ext cx="153950" cy="153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05099" y="5115898"/>
            <a:ext cx="23725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User’s Guess</a:t>
            </a:r>
            <a:endParaRPr lang="en-US" sz="32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6948714" y="3593618"/>
            <a:ext cx="442677" cy="1522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2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Lernen</a:t>
            </a:r>
            <a:r>
              <a:rPr lang="en-US" dirty="0" smtClean="0"/>
              <a:t> by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this works to acquire L1 (native)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38496" y="5038101"/>
            <a:ext cx="27244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145124" y="2737243"/>
            <a:ext cx="0" cy="2300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4492" y="3434637"/>
            <a:ext cx="159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User-reference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6453" y="5054343"/>
            <a:ext cx="177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Model-reference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45124" y="3408952"/>
            <a:ext cx="2717809" cy="0"/>
          </a:xfrm>
          <a:prstGeom prst="line">
            <a:avLst/>
          </a:prstGeom>
          <a:ln w="1905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6691" y="3224286"/>
            <a:ext cx="23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chemeClr val="accent3"/>
                </a:solidFill>
              </a:rPr>
              <a:t>caught </a:t>
            </a:r>
            <a:r>
              <a:rPr lang="en-US" dirty="0" smtClean="0">
                <a:solidFill>
                  <a:srgbClr val="000000"/>
                </a:solidFill>
              </a:rPr>
              <a:t>,arrested)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80356" y="2737243"/>
            <a:ext cx="12829" cy="2300858"/>
          </a:xfrm>
          <a:prstGeom prst="line">
            <a:avLst/>
          </a:prstGeom>
          <a:ln w="190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3265" y="2552577"/>
            <a:ext cx="23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F79646"/>
                </a:solidFill>
              </a:rPr>
              <a:t>chased, </a:t>
            </a:r>
            <a:r>
              <a:rPr lang="en-US" dirty="0" smtClean="0"/>
              <a:t>arrested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03381" y="3315977"/>
            <a:ext cx="153950" cy="153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95347" y="1475359"/>
            <a:ext cx="2372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Model’s</a:t>
            </a:r>
          </a:p>
          <a:p>
            <a:pPr algn="ctr"/>
            <a:r>
              <a:rPr lang="en-US" sz="3200" dirty="0" smtClean="0"/>
              <a:t>Prediction</a:t>
            </a:r>
            <a:endParaRPr lang="en-US" sz="3200" dirty="0"/>
          </a:p>
        </p:txBody>
      </p: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5003381" y="2013968"/>
            <a:ext cx="1391966" cy="538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1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38496" y="5038101"/>
            <a:ext cx="27244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145124" y="2737243"/>
            <a:ext cx="0" cy="2300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4492" y="3434637"/>
            <a:ext cx="159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User-reference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6453" y="5054343"/>
            <a:ext cx="177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Model-reference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45124" y="3408952"/>
            <a:ext cx="2717809" cy="0"/>
          </a:xfrm>
          <a:prstGeom prst="line">
            <a:avLst/>
          </a:prstGeom>
          <a:ln w="1905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6691" y="3224286"/>
            <a:ext cx="23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chemeClr val="accent3"/>
                </a:solidFill>
              </a:rPr>
              <a:t>caught </a:t>
            </a:r>
            <a:r>
              <a:rPr lang="en-US" dirty="0" smtClean="0">
                <a:solidFill>
                  <a:srgbClr val="000000"/>
                </a:solidFill>
              </a:rPr>
              <a:t>,arrested)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80356" y="2737243"/>
            <a:ext cx="12829" cy="2300858"/>
          </a:xfrm>
          <a:prstGeom prst="line">
            <a:avLst/>
          </a:prstGeom>
          <a:ln w="190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3265" y="2552577"/>
            <a:ext cx="23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F79646"/>
                </a:solidFill>
              </a:rPr>
              <a:t>chased, </a:t>
            </a:r>
            <a:r>
              <a:rPr lang="en-US" dirty="0" smtClean="0"/>
              <a:t>arrested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03381" y="3315977"/>
            <a:ext cx="153950" cy="153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24099" y="4734898"/>
            <a:ext cx="23725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Reference</a:t>
            </a:r>
            <a:endParaRPr lang="en-US" sz="32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7010391" y="3593618"/>
            <a:ext cx="627752" cy="1141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0"/>
          </p:cNvCxnSpPr>
          <p:nvPr/>
        </p:nvCxnSpPr>
        <p:spPr>
          <a:xfrm flipH="1" flipV="1">
            <a:off x="5660571" y="2921909"/>
            <a:ext cx="1349820" cy="1812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5642925"/>
            <a:ext cx="807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cosine similarity for “</a:t>
            </a:r>
            <a:r>
              <a:rPr lang="en-US" sz="2400" dirty="0" err="1"/>
              <a:t>S</a:t>
            </a:r>
            <a:r>
              <a:rPr lang="en-US" sz="2400" dirty="0" err="1" smtClean="0"/>
              <a:t>im</a:t>
            </a:r>
            <a:r>
              <a:rPr lang="en-US" sz="2400" dirty="0" smtClean="0"/>
              <a:t>” function with pre-trained </a:t>
            </a:r>
            <a:r>
              <a:rPr lang="en-US" sz="2400" dirty="0" err="1" smtClean="0"/>
              <a:t>GLoVe</a:t>
            </a:r>
            <a:r>
              <a:rPr lang="en-US" sz="2400" dirty="0" smtClean="0"/>
              <a:t> word </a:t>
            </a:r>
            <a:r>
              <a:rPr lang="en-US" sz="2400" dirty="0" err="1" smtClean="0"/>
              <a:t>embeddings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762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Preliminary Results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95443" y="1575830"/>
            <a:ext cx="8022025" cy="3420974"/>
            <a:chOff x="895443" y="2751226"/>
            <a:chExt cx="8022025" cy="3420974"/>
          </a:xfrm>
        </p:grpSpPr>
        <p:pic>
          <p:nvPicPr>
            <p:cNvPr id="4" name="Picture 3" descr="cosine_sim_top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43" y="2751226"/>
              <a:ext cx="4561298" cy="3420974"/>
            </a:xfrm>
            <a:prstGeom prst="rect">
              <a:avLst/>
            </a:prstGeom>
          </p:spPr>
        </p:pic>
        <p:pic>
          <p:nvPicPr>
            <p:cNvPr id="5" name="Picture 4" descr="cosine_sim_Expectat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300" y="2800074"/>
              <a:ext cx="4496168" cy="33721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23370" y="5909473"/>
            <a:ext cx="2550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Quality </a:t>
            </a:r>
            <a:r>
              <a:rPr lang="en-US" sz="2400" dirty="0" err="1" smtClean="0"/>
              <a:t>Corr</a:t>
            </a:r>
            <a:r>
              <a:rPr lang="en-US" sz="2400" dirty="0" smtClean="0"/>
              <a:t>=0.379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53788" y="5909473"/>
            <a:ext cx="2550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Quality </a:t>
            </a:r>
            <a:r>
              <a:rPr lang="en-US" sz="2400" dirty="0" err="1" smtClean="0"/>
              <a:t>Corr</a:t>
            </a:r>
            <a:r>
              <a:rPr lang="en-US" sz="2400" dirty="0" smtClean="0"/>
              <a:t>=0.525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74745" y="4826000"/>
            <a:ext cx="1023350" cy="170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38090" y="4792133"/>
            <a:ext cx="1023350" cy="170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15470" y="1744681"/>
            <a:ext cx="1962264" cy="170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23871" y="1746699"/>
            <a:ext cx="1962264" cy="170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1577" y="2201881"/>
            <a:ext cx="421330" cy="199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89032" y="2201881"/>
            <a:ext cx="201500" cy="199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55" y="4861923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Expected</a:t>
            </a:r>
          </a:p>
          <a:p>
            <a:pPr algn="ctr"/>
            <a:r>
              <a:rPr lang="en-US" dirty="0" smtClean="0"/>
              <a:t>Model-ref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49523" y="5031325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Model-ref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192" y="2785124"/>
            <a:ext cx="106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User-ref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5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Learning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trained a user-adapted model.</a:t>
            </a:r>
          </a:p>
          <a:p>
            <a:r>
              <a:rPr lang="en-US" dirty="0" smtClean="0"/>
              <a:t>79 different users in our data pool.</a:t>
            </a:r>
          </a:p>
          <a:p>
            <a:r>
              <a:rPr lang="en-US" dirty="0" smtClean="0"/>
              <a:t>Learned 6 basic feature weights with 79 x 6 user adapted feature weights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Hal </a:t>
            </a:r>
            <a:r>
              <a:rPr lang="en-US" sz="2000" dirty="0" err="1"/>
              <a:t>Daume</a:t>
            </a:r>
            <a:r>
              <a:rPr lang="en-US" sz="2000" dirty="0"/>
              <a:t> III. Frustratingly easy domain adaptation. In Proceedings of ACL, pages 256–263</a:t>
            </a:r>
            <a:r>
              <a:rPr lang="en-US" sz="2000" dirty="0" smtClean="0"/>
              <a:t>, June 2007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918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Learning Styles</a:t>
            </a:r>
            <a:endParaRPr lang="en-US" dirty="0"/>
          </a:p>
        </p:txBody>
      </p:sp>
      <p:pic>
        <p:nvPicPr>
          <p:cNvPr id="11" name="Picture 10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clustered-us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14" y="1756714"/>
            <a:ext cx="3057758" cy="3729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2700" y="2307771"/>
            <a:ext cx="3193143" cy="199572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486" y="3175023"/>
            <a:ext cx="40296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Each row represents </a:t>
            </a:r>
          </a:p>
          <a:p>
            <a:r>
              <a:rPr lang="en-US" sz="3200" dirty="0" smtClean="0"/>
              <a:t>the feature weights for</a:t>
            </a:r>
          </a:p>
          <a:p>
            <a:r>
              <a:rPr lang="en-US" sz="3200" dirty="0" smtClean="0"/>
              <a:t>a specific user.</a:t>
            </a:r>
          </a:p>
        </p:txBody>
      </p:sp>
      <p:pic>
        <p:nvPicPr>
          <p:cNvPr id="13" name="Picture 12" descr="Untitled-t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5543550"/>
            <a:ext cx="3530600" cy="5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4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Learning Styles</a:t>
            </a:r>
            <a:endParaRPr lang="en-US" dirty="0"/>
          </a:p>
        </p:txBody>
      </p:sp>
      <p:pic>
        <p:nvPicPr>
          <p:cNvPr id="7" name="Picture 6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clustered-us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14" y="1756714"/>
            <a:ext cx="3057758" cy="3729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486" y="3175023"/>
            <a:ext cx="358924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Columns are feature</a:t>
            </a:r>
          </a:p>
          <a:p>
            <a:r>
              <a:rPr lang="en-US" sz="3200" dirty="0" smtClean="0"/>
              <a:t>weights.</a:t>
            </a:r>
          </a:p>
        </p:txBody>
      </p:sp>
      <p:pic>
        <p:nvPicPr>
          <p:cNvPr id="3" name="Picture 2" descr="Untitled-t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5543550"/>
            <a:ext cx="3530600" cy="5311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70715" y="1727201"/>
            <a:ext cx="620486" cy="38608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Learning Styles</a:t>
            </a:r>
            <a:endParaRPr lang="en-US" dirty="0"/>
          </a:p>
        </p:txBody>
      </p:sp>
      <p:pic>
        <p:nvPicPr>
          <p:cNvPr id="7" name="Picture 6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clustered-us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14" y="1756714"/>
            <a:ext cx="3057758" cy="3729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486" y="3175023"/>
            <a:ext cx="3503283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PMI @1 and PMI &gt;1</a:t>
            </a:r>
          </a:p>
          <a:p>
            <a:r>
              <a:rPr lang="en-US" sz="3200" dirty="0" smtClean="0"/>
              <a:t>Feature weights</a:t>
            </a:r>
          </a:p>
        </p:txBody>
      </p:sp>
      <p:pic>
        <p:nvPicPr>
          <p:cNvPr id="3" name="Picture 2" descr="Untitled-t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5543550"/>
            <a:ext cx="3530600" cy="5311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96114" y="1727201"/>
            <a:ext cx="1014186" cy="38608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8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Learning Styles</a:t>
            </a:r>
            <a:endParaRPr lang="en-US" dirty="0"/>
          </a:p>
        </p:txBody>
      </p:sp>
      <p:pic>
        <p:nvPicPr>
          <p:cNvPr id="5" name="Picture 4" descr="unclustered-us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14" y="1756714"/>
            <a:ext cx="3057758" cy="3729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486" y="3175023"/>
            <a:ext cx="312297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Similarity Feature</a:t>
            </a:r>
          </a:p>
          <a:p>
            <a:r>
              <a:rPr lang="en-US" sz="3200" dirty="0" smtClean="0"/>
              <a:t>weights</a:t>
            </a:r>
          </a:p>
        </p:txBody>
      </p:sp>
      <p:pic>
        <p:nvPicPr>
          <p:cNvPr id="3" name="Picture 2" descr="Untitled-t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5543550"/>
            <a:ext cx="3530600" cy="5311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99414" y="1727201"/>
            <a:ext cx="1014186" cy="38608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Learning Styles</a:t>
            </a:r>
            <a:endParaRPr lang="en-US" dirty="0"/>
          </a:p>
        </p:txBody>
      </p:sp>
      <p:pic>
        <p:nvPicPr>
          <p:cNvPr id="5" name="Picture 4" descr="unclustered-us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14" y="1756714"/>
            <a:ext cx="3057758" cy="3729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486" y="3175023"/>
            <a:ext cx="276009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History Feature</a:t>
            </a:r>
          </a:p>
          <a:p>
            <a:r>
              <a:rPr lang="en-US" sz="3200" dirty="0" smtClean="0"/>
              <a:t>weight</a:t>
            </a:r>
          </a:p>
        </p:txBody>
      </p:sp>
      <p:pic>
        <p:nvPicPr>
          <p:cNvPr id="3" name="Picture 2" descr="Untitled-t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5543550"/>
            <a:ext cx="3530600" cy="5311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5414" y="1701801"/>
            <a:ext cx="1014186" cy="38608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Learning Styles</a:t>
            </a:r>
          </a:p>
        </p:txBody>
      </p:sp>
      <p:pic>
        <p:nvPicPr>
          <p:cNvPr id="4" name="Content Placeholder 3" descr="Screen Shot 2016-08-07 at 11.09.4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69" r="-80369"/>
          <a:stretch>
            <a:fillRect/>
          </a:stretch>
        </p:blipFill>
        <p:spPr>
          <a:xfrm>
            <a:off x="2598057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39486" y="3175023"/>
            <a:ext cx="2754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Clustered users</a:t>
            </a:r>
          </a:p>
          <a:p>
            <a:r>
              <a:rPr lang="en-US" sz="3200" dirty="0" smtClean="0"/>
              <a:t>Into 4 groups.</a:t>
            </a:r>
          </a:p>
        </p:txBody>
      </p:sp>
      <p:cxnSp>
        <p:nvCxnSpPr>
          <p:cNvPr id="7" name="Straight Arrow Connector 6"/>
          <p:cNvCxnSpPr>
            <a:stCxn id="5" idx="0"/>
            <a:endCxn id="5" idx="0"/>
          </p:cNvCxnSpPr>
          <p:nvPr/>
        </p:nvCxnSpPr>
        <p:spPr>
          <a:xfrm>
            <a:off x="1616927" y="317502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66571" y="2304143"/>
            <a:ext cx="2177143" cy="127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66571" y="3410857"/>
            <a:ext cx="2177143" cy="163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66571" y="3574143"/>
            <a:ext cx="2177143" cy="997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66571" y="3574143"/>
            <a:ext cx="2177143" cy="1941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4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Lernen</a:t>
            </a:r>
            <a:r>
              <a:rPr lang="en-US" dirty="0" smtClean="0"/>
              <a:t> by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this works to acquire L1</a:t>
            </a:r>
          </a:p>
          <a:p>
            <a:r>
              <a:rPr lang="en-US" dirty="0" smtClean="0"/>
              <a:t>We also know this to work to acquire L2 (second language)</a:t>
            </a:r>
          </a:p>
          <a:p>
            <a:pPr lvl="1"/>
            <a:r>
              <a:rPr lang="en-US" dirty="0"/>
              <a:t>“It is widely agreed that much second language vocabulary learning occurs incidentally while the learner is engaged in extensive reading.” </a:t>
            </a:r>
            <a:r>
              <a:rPr lang="en-US" sz="2400" dirty="0"/>
              <a:t>(</a:t>
            </a:r>
            <a:r>
              <a:rPr lang="en-US" sz="2400" dirty="0" err="1"/>
              <a:t>Huckin</a:t>
            </a:r>
            <a:r>
              <a:rPr lang="en-US" sz="2400" dirty="0"/>
              <a:t> &amp; </a:t>
            </a:r>
            <a:r>
              <a:rPr lang="en-US" sz="2400" dirty="0" err="1"/>
              <a:t>Coady</a:t>
            </a:r>
            <a:r>
              <a:rPr lang="en-US" sz="2400" dirty="0"/>
              <a:t>, 1999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5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Learning Styles</a:t>
            </a:r>
          </a:p>
        </p:txBody>
      </p:sp>
      <p:pic>
        <p:nvPicPr>
          <p:cNvPr id="4" name="Content Placeholder 3" descr="Screen Shot 2016-08-07 at 11.09.4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69" r="-80369"/>
          <a:stretch>
            <a:fillRect/>
          </a:stretch>
        </p:blipFill>
        <p:spPr>
          <a:xfrm>
            <a:off x="2598057" y="1600200"/>
            <a:ext cx="8229600" cy="4525963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1754685" y="317502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74" y="1901762"/>
            <a:ext cx="549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43803" y="2772641"/>
            <a:ext cx="59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45732" y="4122470"/>
            <a:ext cx="59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004" y="5145727"/>
            <a:ext cx="62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(D)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3678" y="5133027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Just seem to memorize a few words, only using orthography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678" y="4117440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Using context, pronunciation and history!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678" y="2901129"/>
            <a:ext cx="324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Using positive history and orthography but also some context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678" y="1784756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Using all the features to a similar degree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2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Learning Styles</a:t>
            </a:r>
          </a:p>
        </p:txBody>
      </p:sp>
      <p:pic>
        <p:nvPicPr>
          <p:cNvPr id="4" name="Content Placeholder 3" descr="Screen Shot 2016-08-07 at 11.09.4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69" r="-80369"/>
          <a:stretch>
            <a:fillRect/>
          </a:stretch>
        </p:blipFill>
        <p:spPr>
          <a:xfrm>
            <a:off x="2598057" y="1600200"/>
            <a:ext cx="8229600" cy="4525963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1754685" y="317502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74" y="1901762"/>
            <a:ext cx="549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43803" y="2772641"/>
            <a:ext cx="59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45732" y="4122470"/>
            <a:ext cx="59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004" y="5145727"/>
            <a:ext cx="62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(D)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3678" y="5133027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Just seem to memorize a few words, only using orthography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678" y="4117440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A6A6A6"/>
                </a:solidFill>
              </a:rPr>
              <a:t>Using context, pronunciation and history!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678" y="2901129"/>
            <a:ext cx="324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Using positive history and orthography but also some context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678" y="1784756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Using all the features to a similar degree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Learning Styles</a:t>
            </a:r>
          </a:p>
        </p:txBody>
      </p:sp>
      <p:pic>
        <p:nvPicPr>
          <p:cNvPr id="4" name="Content Placeholder 3" descr="Screen Shot 2016-08-07 at 11.09.4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69" r="-80369"/>
          <a:stretch>
            <a:fillRect/>
          </a:stretch>
        </p:blipFill>
        <p:spPr>
          <a:xfrm>
            <a:off x="2598057" y="1600200"/>
            <a:ext cx="8229600" cy="4525963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1754685" y="317502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74" y="1901762"/>
            <a:ext cx="549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43803" y="2772641"/>
            <a:ext cx="59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45732" y="4122470"/>
            <a:ext cx="59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004" y="5145727"/>
            <a:ext cx="62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(D)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3678" y="5133027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Just seem to memorize a few words, only using orthography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678" y="4117440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A6A6A6"/>
                </a:solidFill>
              </a:rPr>
              <a:t>Using context, pronunciation and history!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678" y="2901129"/>
            <a:ext cx="324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Using positive history and orthography but also some context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678" y="1784756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Using all the features to a similar degree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2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ser_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1555471"/>
            <a:ext cx="4651594" cy="44176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87691" y="1532399"/>
            <a:ext cx="3709726" cy="544036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Learning Styles</a:t>
            </a:r>
          </a:p>
        </p:txBody>
      </p:sp>
      <p:pic>
        <p:nvPicPr>
          <p:cNvPr id="4" name="Content Placeholder 3" descr="Screen Shot 2016-08-07 at 11.09.4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69" r="-80369"/>
          <a:stretch>
            <a:fillRect/>
          </a:stretch>
        </p:blipFill>
        <p:spPr>
          <a:xfrm>
            <a:off x="2598057" y="1600200"/>
            <a:ext cx="8229600" cy="4525963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1754685" y="317502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74" y="1901762"/>
            <a:ext cx="549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43803" y="2772641"/>
            <a:ext cx="59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45732" y="4122470"/>
            <a:ext cx="59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004" y="5145727"/>
            <a:ext cx="62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(D)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3678" y="5133027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Just seem to memorize a few words, only using orthography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678" y="4117440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A6A6A6"/>
                </a:solidFill>
              </a:rPr>
              <a:t>Using context, pronunciation and history!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678" y="2901129"/>
            <a:ext cx="324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Using positive history and orthography but also some context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678" y="1784756"/>
            <a:ext cx="32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Using all the features to a similar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9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Problem: </a:t>
            </a:r>
          </a:p>
          <a:p>
            <a:pPr lvl="1"/>
            <a:r>
              <a:rPr lang="en-US" dirty="0" smtClean="0"/>
              <a:t>Build automated systems to deliver personalized content at the appropriate macaronic level to a learner.</a:t>
            </a:r>
          </a:p>
          <a:p>
            <a:r>
              <a:rPr lang="en-US" dirty="0" smtClean="0"/>
              <a:t>Sub-problem: </a:t>
            </a:r>
          </a:p>
          <a:p>
            <a:pPr lvl="1"/>
            <a:r>
              <a:rPr lang="en-US" dirty="0" smtClean="0"/>
              <a:t>Build a model to estimate a learner’s comprehension of a macaronic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5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Challenges</a:t>
            </a:r>
            <a:endParaRPr lang="en-US" dirty="0"/>
          </a:p>
        </p:txBody>
      </p:sp>
      <p:pic>
        <p:nvPicPr>
          <p:cNvPr id="4" name="Content Placeholder 3" descr="iceberg-5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134428" y="1746907"/>
            <a:ext cx="264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HERE!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71572" y="1837622"/>
            <a:ext cx="217714" cy="2177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0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Challenges</a:t>
            </a:r>
          </a:p>
        </p:txBody>
      </p:sp>
      <p:pic>
        <p:nvPicPr>
          <p:cNvPr id="4" name="Content Placeholder 3" descr="iceberg-5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134428" y="1746907"/>
            <a:ext cx="264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HERE!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71572" y="1837622"/>
            <a:ext cx="217714" cy="2177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34428" y="5295166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Challenges</a:t>
            </a:r>
          </a:p>
        </p:txBody>
      </p:sp>
      <p:pic>
        <p:nvPicPr>
          <p:cNvPr id="4" name="Content Placeholder 3" descr="iceberg-5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134428" y="1746907"/>
            <a:ext cx="264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HERE!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71572" y="1837622"/>
            <a:ext cx="217714" cy="2177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7057" y="374753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34428" y="5295166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9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Challenges</a:t>
            </a:r>
          </a:p>
        </p:txBody>
      </p:sp>
      <p:pic>
        <p:nvPicPr>
          <p:cNvPr id="4" name="Content Placeholder 3" descr="iceberg-5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134428" y="1746907"/>
            <a:ext cx="264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HERE!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71572" y="1837622"/>
            <a:ext cx="217714" cy="2177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7057" y="374753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0" y="461900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over time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34428" y="5295166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Challenges</a:t>
            </a:r>
          </a:p>
        </p:txBody>
      </p:sp>
      <p:pic>
        <p:nvPicPr>
          <p:cNvPr id="4" name="Content Placeholder 3" descr="iceberg-5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134428" y="1746907"/>
            <a:ext cx="264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HERE!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71572" y="1837622"/>
            <a:ext cx="217714" cy="2177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7057" y="374753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0" y="461900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over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6000" y="5387499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&amp; Reinforcement Learning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34428" y="5295166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9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Lernen</a:t>
            </a:r>
            <a:r>
              <a:rPr lang="en-US" dirty="0" smtClean="0"/>
              <a:t> by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Some obvious problems…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02857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If you want to learn </a:t>
            </a:r>
            <a:r>
              <a:rPr lang="en-US" sz="3600" dirty="0" smtClean="0"/>
              <a:t>German </a:t>
            </a:r>
          </a:p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start reading German!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2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Challenges</a:t>
            </a:r>
          </a:p>
        </p:txBody>
      </p:sp>
      <p:pic>
        <p:nvPicPr>
          <p:cNvPr id="4" name="Content Placeholder 3" descr="iceberg-5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134428" y="1746907"/>
            <a:ext cx="264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HERE!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71572" y="1837622"/>
            <a:ext cx="217714" cy="2177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7057" y="374753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0" y="461900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over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6000" y="5387499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&amp; Reinforcement Learning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43172" y="3300435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updates of user model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34428" y="5295166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Challenges</a:t>
            </a:r>
          </a:p>
        </p:txBody>
      </p:sp>
      <p:pic>
        <p:nvPicPr>
          <p:cNvPr id="4" name="Content Placeholder 3" descr="iceberg-5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134428" y="1746907"/>
            <a:ext cx="264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HERE!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71572" y="1837622"/>
            <a:ext cx="217714" cy="2177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7057" y="374753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0" y="461900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over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6000" y="5387499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&amp; Reinforcement Learning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43172" y="3300435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updates of user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00484" y="4342003"/>
            <a:ext cx="298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Interaction &amp; HCI issues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34428" y="5295166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 at ACL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6"/>
                </a:solidFill>
              </a:rPr>
              <a:t>Demo session:</a:t>
            </a:r>
          </a:p>
          <a:p>
            <a:pPr marL="457200" lvl="1" indent="0">
              <a:buNone/>
            </a:pPr>
            <a:r>
              <a:rPr lang="en-US" sz="2400" dirty="0" smtClean="0"/>
              <a:t>“Creating Macaronic Interfaces for Language Learning”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5:30 – 7:00 pm  Today!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Maritim</a:t>
            </a:r>
            <a:r>
              <a:rPr lang="en-US" sz="2800" dirty="0" smtClean="0"/>
              <a:t> Hotel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C</a:t>
            </a:r>
            <a:r>
              <a:rPr lang="en-US" sz="2800" dirty="0" smtClean="0">
                <a:solidFill>
                  <a:schemeClr val="accent3"/>
                </a:solidFill>
              </a:rPr>
              <a:t>ompanion paper: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400" dirty="0"/>
              <a:t>“Analyzing Learner Understanding of Novel L2 </a:t>
            </a:r>
            <a:r>
              <a:rPr lang="en-US" sz="2400" dirty="0" smtClean="0"/>
              <a:t>Vocabulary”</a:t>
            </a:r>
          </a:p>
          <a:p>
            <a:pPr marL="457200" lvl="1" indent="0">
              <a:buNone/>
            </a:pPr>
            <a:r>
              <a:rPr lang="en-US" sz="2400" dirty="0" smtClean="0"/>
              <a:t>2 – 3:40 pm,  Thursday</a:t>
            </a:r>
          </a:p>
          <a:p>
            <a:pPr marL="457200" lvl="1" indent="0">
              <a:buNone/>
            </a:pPr>
            <a:r>
              <a:rPr lang="en-US" sz="2400" dirty="0" smtClean="0"/>
              <a:t>Room: 2.094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7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Lernen</a:t>
            </a:r>
            <a:r>
              <a:rPr lang="en-US" dirty="0" smtClean="0"/>
              <a:t> by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Some obvious problems…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02857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If you want to learn </a:t>
            </a:r>
            <a:r>
              <a:rPr lang="en-US" sz="3600" dirty="0" smtClean="0"/>
              <a:t>German </a:t>
            </a:r>
          </a:p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start reading German!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9814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Some obvious problems…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967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Lernen</a:t>
            </a:r>
            <a:r>
              <a:rPr lang="en-US" dirty="0" smtClean="0"/>
              <a:t> by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429" y="2902857"/>
            <a:ext cx="653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Start reading German!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5" name="Picture 4" descr="dickandj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2" y="2381667"/>
            <a:ext cx="5205207" cy="37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2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7370</TotalTime>
  <Words>2967</Words>
  <Application>Microsoft Macintosh PowerPoint</Application>
  <PresentationFormat>On-screen Show (4:3)</PresentationFormat>
  <Paragraphs>657</Paragraphs>
  <Slides>73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User Modeling in Language Learning with Macaronic Texts</vt:lpstr>
      <vt:lpstr>PowerPoint Presentation</vt:lpstr>
      <vt:lpstr>PowerPoint Presentation</vt:lpstr>
      <vt:lpstr>PowerPoint Presentation</vt:lpstr>
      <vt:lpstr>Lernen by Immersion</vt:lpstr>
      <vt:lpstr>Lernen by Immersion</vt:lpstr>
      <vt:lpstr>Lernen by Immersion</vt:lpstr>
      <vt:lpstr>Lernen by Immersion</vt:lpstr>
      <vt:lpstr>Lernen by Immersion</vt:lpstr>
      <vt:lpstr>Lernen by Immersion</vt:lpstr>
      <vt:lpstr>Lernen by Immersion</vt:lpstr>
      <vt:lpstr>Lernen by Immersion</vt:lpstr>
      <vt:lpstr>Lernen by Immersion</vt:lpstr>
      <vt:lpstr>Macaronic Text</vt:lpstr>
      <vt:lpstr>Research Goal</vt:lpstr>
      <vt:lpstr>System: Components</vt:lpstr>
      <vt:lpstr>System: Components</vt:lpstr>
      <vt:lpstr>System: Components</vt:lpstr>
      <vt:lpstr>System: Components</vt:lpstr>
      <vt:lpstr>System: Components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Modeling Learner Comprehension</vt:lpstr>
      <vt:lpstr>Preliminary Results</vt:lpstr>
      <vt:lpstr>Alternate Evaluation?</vt:lpstr>
      <vt:lpstr>Alternate Evaluation?</vt:lpstr>
      <vt:lpstr>Alternate Evaluation?</vt:lpstr>
      <vt:lpstr>Alternate Evaluation?</vt:lpstr>
      <vt:lpstr>PowerPoint Presentation</vt:lpstr>
      <vt:lpstr>PowerPoint Presentation</vt:lpstr>
      <vt:lpstr>PowerPoint Presentation</vt:lpstr>
      <vt:lpstr>Preliminary Results</vt:lpstr>
      <vt:lpstr>User Learning Styles</vt:lpstr>
      <vt:lpstr>User Learning Styles</vt:lpstr>
      <vt:lpstr>User Learning Styles</vt:lpstr>
      <vt:lpstr>User Learning Styles</vt:lpstr>
      <vt:lpstr>User Learning Styles</vt:lpstr>
      <vt:lpstr>User Learning Styles</vt:lpstr>
      <vt:lpstr>User Learning Styles</vt:lpstr>
      <vt:lpstr>User Learning Styles</vt:lpstr>
      <vt:lpstr>User Learning Styles</vt:lpstr>
      <vt:lpstr>User Learning Styles</vt:lpstr>
      <vt:lpstr>User Learning Styles</vt:lpstr>
      <vt:lpstr>Recap</vt:lpstr>
      <vt:lpstr>Open Challenges</vt:lpstr>
      <vt:lpstr>Open Challenges</vt:lpstr>
      <vt:lpstr>Open Challenges</vt:lpstr>
      <vt:lpstr>Open Challenges</vt:lpstr>
      <vt:lpstr>Open Challenges</vt:lpstr>
      <vt:lpstr>Open Challenges</vt:lpstr>
      <vt:lpstr>Open Challenges</vt:lpstr>
      <vt:lpstr>PowerPoint Presentation</vt:lpstr>
      <vt:lpstr>Related Works at ACL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Modeling in Language Learning with Macaronic Texts</dc:title>
  <dc:creator>Adithya Renduchintala</dc:creator>
  <cp:lastModifiedBy>Adithya Renduchintala</cp:lastModifiedBy>
  <cp:revision>1054</cp:revision>
  <dcterms:created xsi:type="dcterms:W3CDTF">2016-07-25T21:41:10Z</dcterms:created>
  <dcterms:modified xsi:type="dcterms:W3CDTF">2016-08-09T13:16:34Z</dcterms:modified>
</cp:coreProperties>
</file>